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5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pPr/>
              <a:t>2018-03-03</a:t>
            </a:fld>
            <a:endParaRPr lang="zh-CN" altLang="en-US"/>
          </a:p>
        </p:txBody>
      </p:sp>
      <p:sp>
        <p:nvSpPr>
          <p:cNvPr id="17" name="页脚占位符 16"/>
          <p:cNvSpPr>
            <a:spLocks noGrp="1"/>
          </p:cNvSpPr>
          <p:nvPr>
            <p:ph type="ftr" sz="quarter" idx="11"/>
          </p:nvPr>
        </p:nvSpPr>
        <p:spPr>
          <a:xfrm>
            <a:off x="5410200" y="4205288"/>
            <a:ext cx="1295400" cy="457200"/>
          </a:xfrm>
        </p:spPr>
        <p:txBody>
          <a:bodyPr/>
          <a:lstStyle/>
          <a:p>
            <a:endParaRPr lang="zh-CN" alt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pPr/>
              <a:t>2018-03-03</a:t>
            </a:fld>
            <a:endParaRPr lang="zh-CN" altLang="en-US"/>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pPr/>
              <a:t>2018-03-03</a:t>
            </a:fld>
            <a:endParaRPr lang="zh-CN" altLang="en-US"/>
          </a:p>
        </p:txBody>
      </p:sp>
      <p:sp>
        <p:nvSpPr>
          <p:cNvPr id="4" name="页脚占位符 3"/>
          <p:cNvSpPr>
            <a:spLocks noGrp="1"/>
          </p:cNvSpPr>
          <p:nvPr>
            <p:ph type="ftr" sz="quarter" idx="11"/>
          </p:nvPr>
        </p:nvSpPr>
        <p:spPr>
          <a:xfrm>
            <a:off x="5257800" y="612648"/>
            <a:ext cx="1325880" cy="457200"/>
          </a:xfrm>
        </p:spPr>
        <p:txBody>
          <a:bodyPr/>
          <a:lstStyle/>
          <a:p>
            <a:endParaRPr lang="zh-CN" altLang="en-US"/>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2018-03-03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pPr/>
              <a:t>2018-03-03</a:t>
            </a:fld>
            <a:endParaRPr lang="zh-CN" alt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学习主题班会</a:t>
            </a:r>
            <a:endParaRPr lang="zh-CN" altLang="en-US" dirty="0"/>
          </a:p>
        </p:txBody>
      </p:sp>
      <p:sp>
        <p:nvSpPr>
          <p:cNvPr id="3" name="副标题 2"/>
          <p:cNvSpPr>
            <a:spLocks noGrp="1"/>
          </p:cNvSpPr>
          <p:nvPr>
            <p:ph type="subTitle" idx="1"/>
          </p:nvPr>
        </p:nvSpPr>
        <p:spPr>
          <a:xfrm>
            <a:off x="1371600" y="4894312"/>
            <a:ext cx="6400800" cy="550912"/>
          </a:xfrm>
        </p:spPr>
        <p:txBody>
          <a:bodyPr/>
          <a:lstStyle/>
          <a:p>
            <a:r>
              <a:rPr lang="zh-CN" altLang="en-US" dirty="0" smtClean="0"/>
              <a:t>初二七班杨博文、范尚洋</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764704"/>
            <a:ext cx="3168352" cy="630942"/>
          </a:xfrm>
          <a:prstGeom prst="rect">
            <a:avLst/>
          </a:prstGeom>
          <a:noFill/>
        </p:spPr>
        <p:txBody>
          <a:bodyPr wrap="square" rtlCol="0">
            <a:spAutoFit/>
          </a:bodyPr>
          <a:lstStyle/>
          <a:p>
            <a:r>
              <a:rPr lang="zh-CN" altLang="en-US" sz="3500" dirty="0" smtClean="0">
                <a:latin typeface="华文行楷" pitchFamily="2" charset="-122"/>
                <a:ea typeface="华文行楷" pitchFamily="2" charset="-122"/>
              </a:rPr>
              <a:t>什么是学习？</a:t>
            </a:r>
            <a:endParaRPr lang="zh-CN" altLang="en-US" sz="3500" dirty="0">
              <a:latin typeface="华文行楷" pitchFamily="2" charset="-122"/>
              <a:ea typeface="华文行楷" pitchFamily="2" charset="-122"/>
            </a:endParaRPr>
          </a:p>
        </p:txBody>
      </p:sp>
      <p:sp>
        <p:nvSpPr>
          <p:cNvPr id="3" name="矩形 2"/>
          <p:cNvSpPr/>
          <p:nvPr/>
        </p:nvSpPr>
        <p:spPr>
          <a:xfrm>
            <a:off x="971600" y="1988840"/>
            <a:ext cx="6408712" cy="3139321"/>
          </a:xfrm>
          <a:prstGeom prst="rect">
            <a:avLst/>
          </a:prstGeom>
        </p:spPr>
        <p:txBody>
          <a:bodyPr wrap="square">
            <a:spAutoFit/>
          </a:bodyPr>
          <a:lstStyle/>
          <a:p>
            <a:pPr indent="457200"/>
            <a:r>
              <a:rPr lang="zh-CN" altLang="en-US" dirty="0" smtClean="0">
                <a:latin typeface="华文行楷" pitchFamily="2" charset="-122"/>
                <a:ea typeface="华文行楷" pitchFamily="2" charset="-122"/>
              </a:rPr>
              <a:t>学习</a:t>
            </a:r>
            <a:r>
              <a:rPr lang="zh-CN" altLang="en-US" dirty="0" smtClean="0">
                <a:latin typeface="华文行楷" pitchFamily="2" charset="-122"/>
                <a:ea typeface="华文行楷" pitchFamily="2" charset="-122"/>
              </a:rPr>
              <a:t>，是指通过阅读、听讲、思考、研究、实践等途径获得知识或技能的过程。学习分为狭义与广义</a:t>
            </a:r>
            <a:r>
              <a:rPr lang="zh-CN" altLang="en-US" dirty="0" smtClean="0">
                <a:latin typeface="华文行楷" pitchFamily="2" charset="-122"/>
                <a:ea typeface="华文行楷" pitchFamily="2" charset="-122"/>
              </a:rPr>
              <a:t>两种。</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zh-CN" altLang="en-US" dirty="0" smtClean="0">
                <a:latin typeface="华文行楷" pitchFamily="2" charset="-122"/>
                <a:ea typeface="华文行楷" pitchFamily="2" charset="-122"/>
              </a:rPr>
              <a:t>狭义</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通过阅读、听讲、研究、观察、理解、探索、实验、实践等手段获得知识或技能的过程，是一种使个体可以得到持续</a:t>
            </a:r>
            <a:r>
              <a:rPr lang="zh-CN" altLang="en-US" dirty="0" smtClean="0">
                <a:latin typeface="华文行楷" pitchFamily="2" charset="-122"/>
                <a:ea typeface="华文行楷" pitchFamily="2" charset="-122"/>
              </a:rPr>
              <a:t>变化</a:t>
            </a:r>
            <a:endParaRPr lang="zh-CN" altLang="en-US"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zh-CN" altLang="en-US" dirty="0" smtClean="0">
                <a:latin typeface="华文行楷" pitchFamily="2" charset="-122"/>
                <a:ea typeface="华文行楷" pitchFamily="2" charset="-122"/>
              </a:rPr>
              <a:t>广义</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是人在生活过程中，通过获得经验而产生的行为或行为潜能的相对持久的行为方式。</a:t>
            </a:r>
          </a:p>
          <a:p>
            <a:pPr indent="457200"/>
            <a:r>
              <a:rPr lang="zh-CN" altLang="en-US" dirty="0" smtClean="0"/>
              <a:t/>
            </a:r>
            <a:br>
              <a:rPr lang="zh-CN" altLang="en-US" dirty="0" smtClean="0"/>
            </a:br>
            <a:endParaRPr lang="zh-CN" altLang="en-US" dirty="0"/>
          </a:p>
        </p:txBody>
      </p:sp>
      <p:pic>
        <p:nvPicPr>
          <p:cNvPr id="28674" name="Picture 2" descr="http://p1.so.qhimgs1.com/bdr/_240_/t012d79c503141b0e7d.jpg"/>
          <p:cNvPicPr>
            <a:picLocks noChangeAspect="1" noChangeArrowheads="1"/>
          </p:cNvPicPr>
          <p:nvPr/>
        </p:nvPicPr>
        <p:blipFill>
          <a:blip r:embed="rId2" cstate="print"/>
          <a:srcRect/>
          <a:stretch>
            <a:fillRect/>
          </a:stretch>
        </p:blipFill>
        <p:spPr bwMode="auto">
          <a:xfrm>
            <a:off x="5724128" y="4293096"/>
            <a:ext cx="1905000" cy="190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2088232" cy="630942"/>
          </a:xfrm>
          <a:prstGeom prst="rect">
            <a:avLst/>
          </a:prstGeom>
          <a:noFill/>
        </p:spPr>
        <p:txBody>
          <a:bodyPr wrap="square" rtlCol="0">
            <a:spAutoFit/>
          </a:bodyPr>
          <a:lstStyle/>
          <a:p>
            <a:r>
              <a:rPr lang="zh-CN" altLang="en-US" sz="3500" dirty="0" smtClean="0">
                <a:latin typeface="华文行楷" pitchFamily="2" charset="-122"/>
                <a:ea typeface="华文行楷" pitchFamily="2" charset="-122"/>
              </a:rPr>
              <a:t>学习目标 </a:t>
            </a:r>
          </a:p>
        </p:txBody>
      </p:sp>
      <p:sp>
        <p:nvSpPr>
          <p:cNvPr id="3" name="TextBox 2"/>
          <p:cNvSpPr txBox="1"/>
          <p:nvPr/>
        </p:nvSpPr>
        <p:spPr>
          <a:xfrm>
            <a:off x="899592" y="2420888"/>
            <a:ext cx="5832648" cy="2031325"/>
          </a:xfrm>
          <a:prstGeom prst="rect">
            <a:avLst/>
          </a:prstGeom>
          <a:noFill/>
        </p:spPr>
        <p:txBody>
          <a:bodyPr wrap="square" rtlCol="0">
            <a:spAutoFit/>
          </a:bodyPr>
          <a:lstStyle/>
          <a:p>
            <a:pPr indent="457200"/>
            <a:r>
              <a:rPr lang="zh-CN" altLang="en-US" dirty="0" smtClean="0">
                <a:latin typeface="华文行楷" pitchFamily="2" charset="-122"/>
                <a:ea typeface="华文行楷" pitchFamily="2" charset="-122"/>
              </a:rPr>
              <a:t>学习目标，就是每个人在一定的学习阶段中给自己所定下的要求</a:t>
            </a:r>
            <a:r>
              <a:rPr lang="zh-CN" altLang="en-US" dirty="0" smtClean="0">
                <a:latin typeface="华文行楷" pitchFamily="2" charset="-122"/>
                <a:ea typeface="华文行楷" pitchFamily="2" charset="-122"/>
              </a:rPr>
              <a:t>，包括在此</a:t>
            </a:r>
            <a:r>
              <a:rPr lang="zh-CN" altLang="en-US" dirty="0" smtClean="0">
                <a:latin typeface="华文行楷" pitchFamily="2" charset="-122"/>
                <a:ea typeface="华文行楷" pitchFamily="2" charset="-122"/>
              </a:rPr>
              <a:t>学习阶段中所要学到的</a:t>
            </a:r>
            <a:r>
              <a:rPr lang="zh-CN" altLang="en-US" dirty="0" smtClean="0">
                <a:latin typeface="华文行楷" pitchFamily="2" charset="-122"/>
                <a:ea typeface="华文行楷" pitchFamily="2" charset="-122"/>
              </a:rPr>
              <a:t>知识、要达成的成就等。</a:t>
            </a:r>
            <a:r>
              <a:rPr lang="en-US" altLang="zh-CN" dirty="0" smtClean="0">
                <a:latin typeface="华文行楷" pitchFamily="2" charset="-122"/>
                <a:ea typeface="华文行楷" pitchFamily="2" charset="-122"/>
              </a:rPr>
              <a:t/>
            </a:r>
            <a:br>
              <a:rPr lang="en-US" altLang="zh-CN" dirty="0" smtClean="0">
                <a:latin typeface="华文行楷" pitchFamily="2" charset="-122"/>
                <a:ea typeface="华文行楷" pitchFamily="2" charset="-122"/>
              </a:rPr>
            </a:b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zh-CN" altLang="en-US" dirty="0" smtClean="0">
                <a:latin typeface="华文行楷" pitchFamily="2" charset="-122"/>
                <a:ea typeface="华文行楷" pitchFamily="2" charset="-122"/>
              </a:rPr>
              <a:t>学习目标是学生学习的努力方向，正确的学习目标能催人奋进，从而产生为实现这一目标去奋斗的力量。</a:t>
            </a:r>
          </a:p>
        </p:txBody>
      </p:sp>
      <p:pic>
        <p:nvPicPr>
          <p:cNvPr id="27652" name="Picture 4" descr="http://wx2.sinaimg.cn/thumb150/005Gwicggy1fcnp3zf7wtj308c079758.jpg"/>
          <p:cNvPicPr>
            <a:picLocks noChangeAspect="1" noChangeArrowheads="1"/>
          </p:cNvPicPr>
          <p:nvPr/>
        </p:nvPicPr>
        <p:blipFill>
          <a:blip r:embed="rId2" cstate="print"/>
          <a:srcRect/>
          <a:stretch>
            <a:fillRect/>
          </a:stretch>
        </p:blipFill>
        <p:spPr bwMode="auto">
          <a:xfrm>
            <a:off x="6300192" y="4725144"/>
            <a:ext cx="1428750" cy="142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052736"/>
            <a:ext cx="3240360" cy="630942"/>
          </a:xfrm>
          <a:prstGeom prst="rect">
            <a:avLst/>
          </a:prstGeom>
          <a:noFill/>
        </p:spPr>
        <p:txBody>
          <a:bodyPr wrap="square" rtlCol="0">
            <a:spAutoFit/>
          </a:bodyPr>
          <a:lstStyle/>
          <a:p>
            <a:r>
              <a:rPr lang="zh-CN" altLang="en-US" sz="3500" dirty="0" smtClean="0">
                <a:latin typeface="华文行楷" pitchFamily="2" charset="-122"/>
                <a:ea typeface="华文行楷" pitchFamily="2" charset="-122"/>
              </a:rPr>
              <a:t>学习态度</a:t>
            </a:r>
          </a:p>
        </p:txBody>
      </p:sp>
      <p:sp>
        <p:nvSpPr>
          <p:cNvPr id="3" name="矩形 2"/>
          <p:cNvSpPr/>
          <p:nvPr/>
        </p:nvSpPr>
        <p:spPr>
          <a:xfrm>
            <a:off x="755576" y="1916832"/>
            <a:ext cx="6408712" cy="3693319"/>
          </a:xfrm>
          <a:prstGeom prst="rect">
            <a:avLst/>
          </a:prstGeom>
        </p:spPr>
        <p:txBody>
          <a:bodyPr wrap="square">
            <a:spAutoFit/>
          </a:bodyPr>
          <a:lstStyle/>
          <a:p>
            <a:pPr indent="457200"/>
            <a:r>
              <a:rPr lang="zh-CN" altLang="en-US" dirty="0" smtClean="0">
                <a:latin typeface="华文行楷" pitchFamily="2" charset="-122"/>
                <a:ea typeface="华文行楷" pitchFamily="2" charset="-122"/>
              </a:rPr>
              <a:t>学习态度是指学习者对学习较为持久的肯定或否定的行为倾向或内部反应的准备状态</a:t>
            </a:r>
            <a:r>
              <a:rPr lang="zh-CN" altLang="en-US" dirty="0" smtClean="0">
                <a:latin typeface="华文行楷" pitchFamily="2" charset="-122"/>
                <a:ea typeface="华文行楷" pitchFamily="2" charset="-122"/>
              </a:rPr>
              <a:t>。</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zh-CN" altLang="en-US" dirty="0" smtClean="0">
                <a:latin typeface="华文行楷" pitchFamily="2" charset="-122"/>
                <a:ea typeface="华文行楷" pitchFamily="2" charset="-122"/>
              </a:rPr>
              <a:t>学生的学习态度，具体又可包括对待课程学习的态度、对待学习材料的态度以及对待教师、学校的态度等</a:t>
            </a:r>
            <a:r>
              <a:rPr lang="zh-CN" altLang="en-US" dirty="0" smtClean="0">
                <a:latin typeface="华文行楷" pitchFamily="2" charset="-122"/>
                <a:ea typeface="华文行楷" pitchFamily="2" charset="-122"/>
              </a:rPr>
              <a:t>。</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zh-CN" altLang="en-US" dirty="0" smtClean="0">
                <a:latin typeface="华文行楷" pitchFamily="2" charset="-122"/>
                <a:ea typeface="华文行楷" pitchFamily="2" charset="-122"/>
              </a:rPr>
              <a:t>当学生在学习态度与教学环境上保持一致时，就积极努力地学习。但如果由于某些原因对学习环境</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如教师、学校等</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产生不良态度时，则会回避学习环境并产生不利于学习的不良行为，如逃学、反抗等。</a:t>
            </a:r>
          </a:p>
          <a:p>
            <a:pPr indent="457200"/>
            <a:r>
              <a:rPr lang="zh-CN" altLang="en-US" dirty="0" smtClean="0">
                <a:latin typeface="华文行楷" pitchFamily="2" charset="-122"/>
                <a:ea typeface="华文行楷" pitchFamily="2" charset="-122"/>
              </a:rPr>
              <a:t/>
            </a:r>
            <a:br>
              <a:rPr lang="zh-CN" altLang="en-US" dirty="0" smtClean="0">
                <a:latin typeface="华文行楷" pitchFamily="2" charset="-122"/>
                <a:ea typeface="华文行楷" pitchFamily="2" charset="-122"/>
              </a:rPr>
            </a:br>
            <a:r>
              <a:rPr lang="zh-CN" altLang="en-US" dirty="0" smtClean="0">
                <a:latin typeface="华文行楷" pitchFamily="2" charset="-122"/>
                <a:ea typeface="华文行楷" pitchFamily="2" charset="-122"/>
              </a:rPr>
              <a:t> </a:t>
            </a:r>
            <a:r>
              <a:rPr lang="zh-CN" altLang="en-US" dirty="0" smtClean="0"/>
              <a:t/>
            </a:r>
            <a:br>
              <a:rPr lang="zh-CN" altLang="en-US" dirty="0" smtClean="0"/>
            </a:br>
            <a:endParaRPr lang="zh-CN" altLang="en-US" dirty="0"/>
          </a:p>
        </p:txBody>
      </p:sp>
      <p:pic>
        <p:nvPicPr>
          <p:cNvPr id="26626" name="Picture 2" descr="http://p5.so.qhimgs1.com/bdr/_240_/t013f6370d53eb56f6b.jpg"/>
          <p:cNvPicPr>
            <a:picLocks noChangeAspect="1" noChangeArrowheads="1"/>
          </p:cNvPicPr>
          <p:nvPr/>
        </p:nvPicPr>
        <p:blipFill>
          <a:blip r:embed="rId2" cstate="print"/>
          <a:srcRect/>
          <a:stretch>
            <a:fillRect/>
          </a:stretch>
        </p:blipFill>
        <p:spPr bwMode="auto">
          <a:xfrm>
            <a:off x="5940152" y="4437112"/>
            <a:ext cx="2476500" cy="2286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36713"/>
            <a:ext cx="5256584" cy="630942"/>
          </a:xfrm>
          <a:prstGeom prst="rect">
            <a:avLst/>
          </a:prstGeom>
          <a:noFill/>
        </p:spPr>
        <p:txBody>
          <a:bodyPr wrap="square" rtlCol="0">
            <a:spAutoFit/>
          </a:bodyPr>
          <a:lstStyle/>
          <a:p>
            <a:r>
              <a:rPr lang="zh-CN" altLang="en-US" sz="3500" dirty="0" smtClean="0">
                <a:latin typeface="华文行楷" pitchFamily="2" charset="-122"/>
                <a:ea typeface="华文行楷" pitchFamily="2" charset="-122"/>
              </a:rPr>
              <a:t>如何养成正确的学习态度？</a:t>
            </a:r>
          </a:p>
        </p:txBody>
      </p:sp>
      <p:sp>
        <p:nvSpPr>
          <p:cNvPr id="3" name="TextBox 2"/>
          <p:cNvSpPr txBox="1"/>
          <p:nvPr/>
        </p:nvSpPr>
        <p:spPr>
          <a:xfrm>
            <a:off x="539552" y="1844824"/>
            <a:ext cx="5976664" cy="2862322"/>
          </a:xfrm>
          <a:prstGeom prst="rect">
            <a:avLst/>
          </a:prstGeom>
          <a:noFill/>
        </p:spPr>
        <p:txBody>
          <a:bodyPr wrap="square" rtlCol="0">
            <a:spAutoFit/>
          </a:bodyPr>
          <a:lstStyle/>
          <a:p>
            <a:pPr indent="457200"/>
            <a:r>
              <a:rPr lang="en-US" altLang="zh-CN" dirty="0" smtClean="0">
                <a:latin typeface="华文行楷" pitchFamily="2" charset="-122"/>
                <a:ea typeface="华文行楷" pitchFamily="2" charset="-122"/>
              </a:rPr>
              <a:t>1</a:t>
            </a:r>
            <a:r>
              <a:rPr lang="zh-CN" altLang="en-US" dirty="0" smtClean="0">
                <a:latin typeface="华文行楷" pitchFamily="2" charset="-122"/>
                <a:ea typeface="华文行楷" pitchFamily="2" charset="-122"/>
              </a:rPr>
              <a:t>、应培养积极的学习动机。要搞清楚是为谁而学，为什么学。</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en-US" altLang="zh-CN" dirty="0" smtClean="0">
                <a:latin typeface="华文行楷" pitchFamily="2" charset="-122"/>
                <a:ea typeface="华文行楷" pitchFamily="2" charset="-122"/>
              </a:rPr>
              <a:t>2</a:t>
            </a:r>
            <a:r>
              <a:rPr lang="zh-CN" altLang="en-US" dirty="0" smtClean="0">
                <a:latin typeface="华文行楷" pitchFamily="2" charset="-122"/>
                <a:ea typeface="华文行楷" pitchFamily="2" charset="-122"/>
              </a:rPr>
              <a:t>、要激发学习的兴趣。只有一个人有学习的兴趣之后，才能从被动变为主动，从而使学习活动变得更加积极。</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en-US" altLang="zh-CN" dirty="0" smtClean="0">
                <a:latin typeface="华文行楷" pitchFamily="2" charset="-122"/>
                <a:ea typeface="华文行楷" pitchFamily="2" charset="-122"/>
              </a:rPr>
              <a:t>3</a:t>
            </a:r>
            <a:r>
              <a:rPr lang="zh-CN" altLang="en-US" dirty="0" smtClean="0">
                <a:latin typeface="华文行楷" pitchFamily="2" charset="-122"/>
                <a:ea typeface="华文行楷" pitchFamily="2" charset="-122"/>
              </a:rPr>
              <a:t>、要建立可达成的学习目标。</a:t>
            </a:r>
            <a:endParaRPr lang="en-US" altLang="zh-CN" dirty="0" smtClean="0">
              <a:latin typeface="华文行楷" pitchFamily="2" charset="-122"/>
              <a:ea typeface="华文行楷" pitchFamily="2" charset="-122"/>
            </a:endParaRPr>
          </a:p>
          <a:p>
            <a:pPr indent="457200"/>
            <a:endParaRPr lang="en-US" altLang="zh-CN" dirty="0" smtClean="0">
              <a:latin typeface="华文行楷" pitchFamily="2" charset="-122"/>
              <a:ea typeface="华文行楷" pitchFamily="2" charset="-122"/>
            </a:endParaRPr>
          </a:p>
          <a:p>
            <a:pPr indent="457200"/>
            <a:r>
              <a:rPr lang="en-US" altLang="zh-CN" dirty="0" smtClean="0">
                <a:latin typeface="华文行楷" pitchFamily="2" charset="-122"/>
                <a:ea typeface="华文行楷" pitchFamily="2" charset="-122"/>
              </a:rPr>
              <a:t>4</a:t>
            </a:r>
            <a:r>
              <a:rPr lang="zh-CN" altLang="en-US" dirty="0" smtClean="0">
                <a:latin typeface="华文行楷" pitchFamily="2" charset="-122"/>
                <a:ea typeface="华文行楷" pitchFamily="2" charset="-122"/>
              </a:rPr>
              <a:t>、班级里也要营造良好的学习氛围</a:t>
            </a:r>
            <a:r>
              <a:rPr lang="zh-CN" altLang="en-US" dirty="0" smtClean="0">
                <a:latin typeface="华文行楷" pitchFamily="2" charset="-122"/>
                <a:ea typeface="华文行楷" pitchFamily="2" charset="-122"/>
              </a:rPr>
              <a:t>。良好的班风、融洽的师生关系，都对培养积极的学习态度有很大的帮助。</a:t>
            </a:r>
            <a:endParaRPr lang="zh-CN" altLang="en-US" dirty="0" smtClean="0">
              <a:latin typeface="华文行楷" pitchFamily="2" charset="-122"/>
              <a:ea typeface="华文行楷" pitchFamily="2" charset="-122"/>
            </a:endParaRPr>
          </a:p>
        </p:txBody>
      </p:sp>
      <p:pic>
        <p:nvPicPr>
          <p:cNvPr id="25602" name="Picture 2" descr="http://p3.so.qhmsg.com/bdr/_240_/t017a93ee6c5d798a88.png"/>
          <p:cNvPicPr>
            <a:picLocks noChangeAspect="1" noChangeArrowheads="1"/>
          </p:cNvPicPr>
          <p:nvPr/>
        </p:nvPicPr>
        <p:blipFill>
          <a:blip r:embed="rId2" cstate="print"/>
          <a:srcRect/>
          <a:stretch>
            <a:fillRect/>
          </a:stretch>
        </p:blipFill>
        <p:spPr bwMode="auto">
          <a:xfrm>
            <a:off x="6660232" y="4149080"/>
            <a:ext cx="2295525" cy="22860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1268760"/>
            <a:ext cx="2016224" cy="630942"/>
          </a:xfrm>
          <a:prstGeom prst="rect">
            <a:avLst/>
          </a:prstGeom>
          <a:noFill/>
        </p:spPr>
        <p:txBody>
          <a:bodyPr wrap="square" rtlCol="0">
            <a:spAutoFit/>
          </a:bodyPr>
          <a:lstStyle/>
          <a:p>
            <a:r>
              <a:rPr lang="zh-CN" altLang="en-US" sz="3500" dirty="0" smtClean="0">
                <a:latin typeface="华文行楷" pitchFamily="2" charset="-122"/>
                <a:ea typeface="华文行楷" pitchFamily="2" charset="-122"/>
              </a:rPr>
              <a:t>学习方法</a:t>
            </a:r>
          </a:p>
        </p:txBody>
      </p:sp>
      <p:pic>
        <p:nvPicPr>
          <p:cNvPr id="44034" name="Picture 2" descr="http://p3.so.qhimgs1.com/bdr/_240_/t0176f47d4d901264a3.png"/>
          <p:cNvPicPr>
            <a:picLocks noChangeAspect="1" noChangeArrowheads="1"/>
          </p:cNvPicPr>
          <p:nvPr/>
        </p:nvPicPr>
        <p:blipFill>
          <a:blip r:embed="rId2" cstate="print"/>
          <a:srcRect/>
          <a:stretch>
            <a:fillRect/>
          </a:stretch>
        </p:blipFill>
        <p:spPr bwMode="auto">
          <a:xfrm>
            <a:off x="1547664" y="3501008"/>
            <a:ext cx="1905000" cy="2286001"/>
          </a:xfrm>
          <a:prstGeom prst="rect">
            <a:avLst/>
          </a:prstGeom>
          <a:noFill/>
        </p:spPr>
      </p:pic>
      <p:pic>
        <p:nvPicPr>
          <p:cNvPr id="44036" name="Picture 4" descr="http://p4.so.qhmsg.com/bdr/_240_/t0166a3053c596ca969.jpg"/>
          <p:cNvPicPr>
            <a:picLocks noChangeAspect="1" noChangeArrowheads="1"/>
          </p:cNvPicPr>
          <p:nvPr/>
        </p:nvPicPr>
        <p:blipFill>
          <a:blip r:embed="rId3" cstate="print"/>
          <a:srcRect/>
          <a:stretch>
            <a:fillRect/>
          </a:stretch>
        </p:blipFill>
        <p:spPr bwMode="auto">
          <a:xfrm>
            <a:off x="6012160" y="3933056"/>
            <a:ext cx="2286000" cy="2286001"/>
          </a:xfrm>
          <a:prstGeom prst="rect">
            <a:avLst/>
          </a:prstGeom>
          <a:noFill/>
        </p:spPr>
      </p:pic>
      <p:sp>
        <p:nvSpPr>
          <p:cNvPr id="6" name="TextBox 5"/>
          <p:cNvSpPr txBox="1"/>
          <p:nvPr/>
        </p:nvSpPr>
        <p:spPr>
          <a:xfrm>
            <a:off x="683568" y="2060848"/>
            <a:ext cx="3312368" cy="923330"/>
          </a:xfrm>
          <a:prstGeom prst="rect">
            <a:avLst/>
          </a:prstGeom>
          <a:noFill/>
        </p:spPr>
        <p:txBody>
          <a:bodyPr wrap="square" rtlCol="0">
            <a:spAutoFit/>
          </a:bodyPr>
          <a:lstStyle/>
          <a:p>
            <a:r>
              <a:rPr lang="en-US" altLang="zh-CN" dirty="0" smtClean="0">
                <a:latin typeface="华文行楷" pitchFamily="2" charset="-122"/>
                <a:ea typeface="华文行楷" pitchFamily="2" charset="-122"/>
              </a:rPr>
              <a:t>1</a:t>
            </a:r>
            <a:r>
              <a:rPr lang="zh-CN" altLang="en-US" dirty="0" smtClean="0">
                <a:latin typeface="华文行楷" pitchFamily="2" charset="-122"/>
                <a:ea typeface="华文行楷" pitchFamily="2" charset="-122"/>
              </a:rPr>
              <a:t>、作业及上课</a:t>
            </a:r>
            <a:endParaRPr lang="en-US" altLang="zh-CN" dirty="0" smtClean="0">
              <a:latin typeface="华文行楷" pitchFamily="2" charset="-122"/>
              <a:ea typeface="华文行楷" pitchFamily="2" charset="-122"/>
            </a:endParaRPr>
          </a:p>
          <a:p>
            <a:endParaRPr lang="en-US" altLang="zh-CN" dirty="0" smtClean="0">
              <a:latin typeface="华文行楷" pitchFamily="2" charset="-122"/>
              <a:ea typeface="华文行楷" pitchFamily="2" charset="-122"/>
            </a:endParaRPr>
          </a:p>
          <a:p>
            <a:r>
              <a:rPr lang="en-US" altLang="zh-CN" dirty="0" smtClean="0">
                <a:latin typeface="华文行楷" pitchFamily="2" charset="-122"/>
                <a:ea typeface="华文行楷" pitchFamily="2" charset="-122"/>
              </a:rPr>
              <a:t>2</a:t>
            </a:r>
            <a:r>
              <a:rPr lang="zh-CN" altLang="en-US" dirty="0" smtClean="0">
                <a:latin typeface="华文行楷" pitchFamily="2" charset="-122"/>
                <a:ea typeface="华文行楷" pitchFamily="2" charset="-122"/>
              </a:rPr>
              <a:t>、笔记、复习、备考</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924944"/>
            <a:ext cx="9354530" cy="1260000"/>
          </a:xfrm>
          <a:prstGeom prst="rect">
            <a:avLst/>
          </a:prstGeom>
          <a:noFill/>
        </p:spPr>
        <p:txBody>
          <a:bodyPr wrap="square" lIns="91440" tIns="45720" rIns="91440" bIns="45720">
            <a:spAutoFit/>
            <a:scene3d>
              <a:camera prst="obliqueTopRight"/>
              <a:lightRig rig="threePt" dir="t"/>
            </a:scene3d>
          </a:bodyPr>
          <a:lstStyle/>
          <a:p>
            <a:pPr algn="ctr"/>
            <a:r>
              <a:rPr lang="en-US" altLang="zh-CN"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reflection blurRad="6350" stA="60000" endA="900" endPos="58000" dir="5400000" sy="-100000" algn="bl" rotWithShape="0"/>
                </a:effectLst>
              </a:rPr>
              <a:t>Thank you</a:t>
            </a:r>
            <a:endParaRPr lang="zh-CN" alt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reflection blurRad="6350" stA="60000" endA="900" endPos="58000" dir="5400000" sy="-100000" algn="bl"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136</TotalTime>
  <Words>361</Words>
  <Application>Microsoft Office PowerPoint</Application>
  <PresentationFormat>全屏显示(4:3)</PresentationFormat>
  <Paragraphs>33</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都市</vt:lpstr>
      <vt:lpstr>学习主题班会</vt:lpstr>
      <vt:lpstr>幻灯片 2</vt:lpstr>
      <vt:lpstr>幻灯片 3</vt:lpstr>
      <vt:lpstr>幻灯片 4</vt:lpstr>
      <vt:lpstr>幻灯片 5</vt:lpstr>
      <vt:lpstr>幻灯片 6</vt:lpstr>
      <vt:lpstr>幻灯片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学习主题班会</dc:title>
  <cp:lastModifiedBy>dadi</cp:lastModifiedBy>
  <cp:revision>15</cp:revision>
  <dcterms:modified xsi:type="dcterms:W3CDTF">2018-03-03T10:18:44Z</dcterms:modified>
</cp:coreProperties>
</file>