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489449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珍爱生命，…"/>
          <p:cNvSpPr txBox="1">
            <a:spLocks noGrp="1"/>
          </p:cNvSpPr>
          <p:nvPr>
            <p:ph type="ctrTitle"/>
          </p:nvPr>
        </p:nvSpPr>
        <p:spPr>
          <a:xfrm>
            <a:off x="1270000" y="1194792"/>
            <a:ext cx="10464800" cy="39614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8100"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9600" dirty="0">
                <a:latin typeface="华文新魏" pitchFamily="2" charset="-122"/>
                <a:ea typeface="华文新魏" pitchFamily="2" charset="-122"/>
              </a:rPr>
              <a:t>珍爱生命，</a:t>
            </a:r>
          </a:p>
          <a:p>
            <a:pPr algn="l">
              <a:defRPr sz="8100"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lang="en-US" sz="9600" dirty="0" smtClean="0">
                <a:latin typeface="华文新魏" pitchFamily="2" charset="-122"/>
                <a:ea typeface="华文新魏" pitchFamily="2" charset="-122"/>
              </a:rPr>
              <a:t>       </a:t>
            </a:r>
            <a:r>
              <a:rPr sz="9600" dirty="0" smtClean="0">
                <a:latin typeface="华文新魏" pitchFamily="2" charset="-122"/>
                <a:ea typeface="华文新魏" pitchFamily="2" charset="-122"/>
              </a:rPr>
              <a:t>爱护生命            </a:t>
            </a:r>
            <a:endParaRPr sz="9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0" name="——暨心理健康周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39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——暨心理健康周</a:t>
            </a:r>
          </a:p>
        </p:txBody>
      </p:sp>
      <p:sp>
        <p:nvSpPr>
          <p:cNvPr id="121" name="——by 初二七班 陈俊蓉 &amp; 赵彤璟"/>
          <p:cNvSpPr txBox="1"/>
          <p:nvPr/>
        </p:nvSpPr>
        <p:spPr>
          <a:xfrm>
            <a:off x="5221420" y="7785099"/>
            <a:ext cx="7102905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——by 初二七班 陈俊蓉 &amp; 赵彤璟</a:t>
            </a:r>
          </a:p>
        </p:txBody>
      </p:sp>
      <p:pic>
        <p:nvPicPr>
          <p:cNvPr id="122" name="图像" descr="图像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4150" y="5734050"/>
            <a:ext cx="4737100" cy="38100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像" descr="图像"/>
          <p:cNvPicPr>
            <a:picLocks/>
          </p:cNvPicPr>
          <p:nvPr/>
        </p:nvPicPr>
        <p:blipFill>
          <a:blip r:embed="rId2" cstate="print">
            <a:extLst/>
          </a:blip>
          <a:srcRect b="25258"/>
          <a:stretch>
            <a:fillRect/>
          </a:stretch>
        </p:blipFill>
        <p:spPr>
          <a:xfrm>
            <a:off x="406399" y="1836037"/>
            <a:ext cx="9929467" cy="3077479"/>
          </a:xfrm>
          <a:prstGeom prst="rect">
            <a:avLst/>
          </a:prstGeom>
          <a:ln w="88900">
            <a:miter lim="400000"/>
          </a:ln>
        </p:spPr>
      </p:pic>
      <p:sp>
        <p:nvSpPr>
          <p:cNvPr id="133" name="校园暴力"/>
          <p:cNvSpPr txBox="1"/>
          <p:nvPr/>
        </p:nvSpPr>
        <p:spPr>
          <a:xfrm>
            <a:off x="713740" y="660399"/>
            <a:ext cx="292387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校园暴力</a:t>
            </a:r>
          </a:p>
        </p:txBody>
      </p:sp>
      <p:sp>
        <p:nvSpPr>
          <p:cNvPr id="134" name="校园暴力，又称校园欺凌，是指同学间欺负弱小、言语羞辱及敲诈勒索甚至殴打的行为等。"/>
          <p:cNvSpPr txBox="1"/>
          <p:nvPr/>
        </p:nvSpPr>
        <p:spPr>
          <a:xfrm>
            <a:off x="1457722" y="5257799"/>
            <a:ext cx="10561489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校园暴力，又称校园欺凌，是指同学间欺负弱小、言语羞辱及敲诈勒索甚至殴打的行为等。</a:t>
            </a:r>
          </a:p>
        </p:txBody>
      </p:sp>
      <p:sp>
        <p:nvSpPr>
          <p:cNvPr id="135" name="神马是校园暴力？？？"/>
          <p:cNvSpPr txBox="1"/>
          <p:nvPr/>
        </p:nvSpPr>
        <p:spPr>
          <a:xfrm>
            <a:off x="472440" y="3028949"/>
            <a:ext cx="9318606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神马是校园暴力？？？</a:t>
            </a:r>
          </a:p>
        </p:txBody>
      </p:sp>
      <p:pic>
        <p:nvPicPr>
          <p:cNvPr id="136" name="图像" descr="图像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403900" y="6854031"/>
            <a:ext cx="5232600" cy="307736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4" grpId="3" animBg="1" advAuto="0"/>
      <p:bldP spid="135" grpId="2" animBg="1" advAuto="0"/>
      <p:bldP spid="136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像" descr="图像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450" y="609600"/>
            <a:ext cx="12915900" cy="14605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9" name="图像" descr="图像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2174522"/>
            <a:ext cx="13004800" cy="2445456"/>
          </a:xfrm>
          <a:prstGeom prst="rect">
            <a:avLst/>
          </a:prstGeom>
          <a:ln w="88900">
            <a:miter lim="400000"/>
          </a:ln>
        </p:spPr>
      </p:pic>
      <p:pic>
        <p:nvPicPr>
          <p:cNvPr id="140" name="图像" descr="图像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88900" y="4724400"/>
            <a:ext cx="13004800" cy="114188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1" name="图像" descr="图像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-88900" y="5970707"/>
            <a:ext cx="13004800" cy="1290361"/>
          </a:xfrm>
          <a:prstGeom prst="rect">
            <a:avLst/>
          </a:prstGeom>
          <a:ln w="88900">
            <a:miter lim="400000"/>
          </a:ln>
        </p:spPr>
      </p:pic>
      <p:pic>
        <p:nvPicPr>
          <p:cNvPr id="142" name="图像" descr="图像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76200" y="7365490"/>
            <a:ext cx="12979400" cy="1168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animBg="1" advAuto="0"/>
      <p:bldP spid="140" grpId="3" animBg="1" advAuto="0"/>
      <p:bldP spid="141" grpId="4" animBg="1" advAuto="0"/>
      <p:bldP spid="142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像" descr="图像"/>
          <p:cNvPicPr>
            <a:picLocks/>
          </p:cNvPicPr>
          <p:nvPr/>
        </p:nvPicPr>
        <p:blipFill>
          <a:blip r:embed="rId2" cstate="print">
            <a:extLst/>
          </a:blip>
          <a:srcRect b="25258"/>
          <a:stretch>
            <a:fillRect/>
          </a:stretch>
        </p:blipFill>
        <p:spPr>
          <a:xfrm>
            <a:off x="409226" y="1447776"/>
            <a:ext cx="12595574" cy="3226208"/>
          </a:xfrm>
          <a:prstGeom prst="rect">
            <a:avLst/>
          </a:prstGeom>
          <a:ln w="88900">
            <a:miter lim="400000"/>
          </a:ln>
        </p:spPr>
      </p:pic>
      <p:sp>
        <p:nvSpPr>
          <p:cNvPr id="145" name="吸食毒品"/>
          <p:cNvSpPr txBox="1"/>
          <p:nvPr/>
        </p:nvSpPr>
        <p:spPr>
          <a:xfrm>
            <a:off x="829563" y="298450"/>
            <a:ext cx="2821285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吸食毒品</a:t>
            </a:r>
          </a:p>
        </p:txBody>
      </p:sp>
      <p:sp>
        <p:nvSpPr>
          <p:cNvPr id="146" name="未成年人吸食毒品和成年人有啥区别嘛？？？"/>
          <p:cNvSpPr txBox="1"/>
          <p:nvPr/>
        </p:nvSpPr>
        <p:spPr>
          <a:xfrm>
            <a:off x="1644616" y="2409323"/>
            <a:ext cx="9715568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>
                <a:latin typeface="华文新魏" pitchFamily="2" charset="-122"/>
                <a:ea typeface="华文新魏" pitchFamily="2" charset="-122"/>
              </a:rPr>
              <a:t>未成年人吸食毒品和成年人有啥区别嘛？？？</a:t>
            </a:r>
          </a:p>
        </p:txBody>
      </p:sp>
      <p:grpSp>
        <p:nvGrpSpPr>
          <p:cNvPr id="149" name="·毒品种类多样化…"/>
          <p:cNvGrpSpPr/>
          <p:nvPr/>
        </p:nvGrpSpPr>
        <p:grpSpPr>
          <a:xfrm>
            <a:off x="358732" y="5003800"/>
            <a:ext cx="12399386" cy="4016378"/>
            <a:chOff x="-176218" y="38100"/>
            <a:chExt cx="12399384" cy="4016377"/>
          </a:xfrm>
        </p:grpSpPr>
        <p:sp>
          <p:nvSpPr>
            <p:cNvPr id="148" name="·毒品种类多样化…"/>
            <p:cNvSpPr txBox="1"/>
            <p:nvPr/>
          </p:nvSpPr>
          <p:spPr>
            <a:xfrm>
              <a:off x="38100" y="38100"/>
              <a:ext cx="12185066" cy="392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>
                  <a:latin typeface="HanziPen SC Regular"/>
                  <a:ea typeface="HanziPen SC Regular"/>
                  <a:cs typeface="HanziPen SC Regular"/>
                  <a:sym typeface="HanziPen SC Regular"/>
                </a:defRPr>
              </a:pPr>
              <a:r>
                <a:t>·毒品种类多样化</a:t>
              </a:r>
            </a:p>
            <a:p>
              <a:pPr algn="l">
                <a:defRPr>
                  <a:latin typeface="HanziPen SC Regular"/>
                  <a:ea typeface="HanziPen SC Regular"/>
                  <a:cs typeface="HanziPen SC Regular"/>
                  <a:sym typeface="HanziPen SC Regular"/>
                </a:defRPr>
              </a:pPr>
              <a:r>
                <a:t>·结伙吸食交叉感染</a:t>
              </a:r>
            </a:p>
            <a:p>
              <a:pPr algn="l">
                <a:defRPr>
                  <a:latin typeface="HanziPen SC Regular"/>
                  <a:ea typeface="HanziPen SC Regular"/>
                  <a:cs typeface="HanziPen SC Regular"/>
                  <a:sym typeface="HanziPen SC Regular"/>
                </a:defRPr>
              </a:pPr>
              <a:r>
                <a:t>·人数急剧增加（女性比例较高）且文化水平较低</a:t>
              </a:r>
            </a:p>
            <a:p>
              <a:pPr algn="l">
                <a:defRPr>
                  <a:latin typeface="HanziPen SC Regular"/>
                  <a:ea typeface="HanziPen SC Regular"/>
                  <a:cs typeface="HanziPen SC Regular"/>
                  <a:sym typeface="HanziPen SC Regular"/>
                </a:defRPr>
              </a:pPr>
              <a:r>
                <a:t>·吸毒导致贩毒者剧增</a:t>
              </a:r>
            </a:p>
            <a:p>
              <a:pPr algn="l">
                <a:defRPr>
                  <a:latin typeface="HanziPen SC Regular"/>
                  <a:ea typeface="HanziPen SC Regular"/>
                  <a:cs typeface="HanziPen SC Regular"/>
                  <a:sym typeface="HanziPen SC Regular"/>
                </a:defRPr>
              </a:pPr>
              <a:r>
                <a:t>·复吸比率极高</a:t>
              </a:r>
            </a:p>
          </p:txBody>
        </p:sp>
        <p:pic>
          <p:nvPicPr>
            <p:cNvPr id="147" name="·毒品种类多样化…" descr="·毒品种类多样化…"/>
            <p:cNvPicPr>
              <a:picLocks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76218" y="53976"/>
              <a:ext cx="12261267" cy="4000501"/>
            </a:xfrm>
            <a:prstGeom prst="rect">
              <a:avLst/>
            </a:prstGeom>
            <a:effectLst/>
          </p:spPr>
        </p:pic>
      </p:grpSp>
      <p:pic>
        <p:nvPicPr>
          <p:cNvPr id="150" name="图像" descr="图像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472174" y="7483225"/>
            <a:ext cx="3505310" cy="232752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  <p:bldP spid="146" grpId="2" animBg="1" advAuto="0"/>
      <p:bldP spid="149" grpId="3" animBg="1" advAuto="0"/>
      <p:bldP spid="150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图像" descr="图像"/>
          <p:cNvPicPr>
            <a:picLocks/>
          </p:cNvPicPr>
          <p:nvPr/>
        </p:nvPicPr>
        <p:blipFill>
          <a:blip r:embed="rId2" cstate="print">
            <a:extLst/>
          </a:blip>
          <a:srcRect b="25258"/>
          <a:stretch>
            <a:fillRect/>
          </a:stretch>
        </p:blipFill>
        <p:spPr>
          <a:xfrm>
            <a:off x="931515" y="1264537"/>
            <a:ext cx="10552858" cy="1940978"/>
          </a:xfrm>
          <a:prstGeom prst="rect">
            <a:avLst/>
          </a:prstGeom>
          <a:ln w="88900">
            <a:miter lim="400000"/>
          </a:ln>
        </p:spPr>
      </p:pic>
      <p:sp>
        <p:nvSpPr>
          <p:cNvPr id="153" name="吸食、注射毒品有啥危害呀？？？"/>
          <p:cNvSpPr txBox="1"/>
          <p:nvPr/>
        </p:nvSpPr>
        <p:spPr>
          <a:xfrm>
            <a:off x="2150318" y="1809645"/>
            <a:ext cx="818172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latin typeface="华文新魏" pitchFamily="2" charset="-122"/>
                <a:ea typeface="华文新魏" pitchFamily="2" charset="-122"/>
              </a:rPr>
              <a:t>吸食、注射毒品有啥危害呀？？？</a:t>
            </a:r>
          </a:p>
        </p:txBody>
      </p:sp>
      <p:sp>
        <p:nvSpPr>
          <p:cNvPr id="154" name="·个人身心将康…"/>
          <p:cNvSpPr txBox="1"/>
          <p:nvPr/>
        </p:nvSpPr>
        <p:spPr>
          <a:xfrm>
            <a:off x="2439581" y="4273549"/>
            <a:ext cx="4411464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dirty="0">
                <a:latin typeface="华文新魏" pitchFamily="2" charset="-122"/>
                <a:ea typeface="华文新魏" pitchFamily="2" charset="-122"/>
              </a:rPr>
              <a:t>·</a:t>
            </a:r>
            <a:r>
              <a:rPr dirty="0" smtClean="0">
                <a:latin typeface="华文新魏" pitchFamily="2" charset="-122"/>
                <a:ea typeface="华文新魏" pitchFamily="2" charset="-122"/>
              </a:rPr>
              <a:t>个人身心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健康</a:t>
            </a:r>
            <a:endParaRPr dirty="0">
              <a:latin typeface="华文新魏" pitchFamily="2" charset="-122"/>
              <a:ea typeface="华文新魏" pitchFamily="2" charset="-122"/>
            </a:endParaRPr>
          </a:p>
          <a:p>
            <a:pPr algn="l"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dirty="0">
                <a:latin typeface="华文新魏" pitchFamily="2" charset="-122"/>
                <a:ea typeface="华文新魏" pitchFamily="2" charset="-122"/>
              </a:rPr>
              <a:t>·传播疾病</a:t>
            </a:r>
          </a:p>
          <a:p>
            <a:pPr algn="l"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dirty="0">
                <a:latin typeface="华文新魏" pitchFamily="2" charset="-122"/>
                <a:ea typeface="华文新魏" pitchFamily="2" charset="-122"/>
              </a:rPr>
              <a:t>·为毒品提供市场</a:t>
            </a:r>
          </a:p>
          <a:p>
            <a:pPr algn="l"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dirty="0">
                <a:latin typeface="华文新魏" pitchFamily="2" charset="-122"/>
                <a:ea typeface="华文新魏" pitchFamily="2" charset="-122"/>
              </a:rPr>
              <a:t>·助长黑社会</a:t>
            </a:r>
          </a:p>
        </p:txBody>
      </p:sp>
      <p:pic>
        <p:nvPicPr>
          <p:cNvPr id="155" name="图像" descr="图像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51946" y="6654799"/>
            <a:ext cx="4652854" cy="30988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animBg="1" advAuto="0"/>
      <p:bldP spid="154" grpId="3" animBg="1" advAuto="0"/>
      <p:bldP spid="155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抑郁"/>
          <p:cNvSpPr txBox="1"/>
          <p:nvPr/>
        </p:nvSpPr>
        <p:spPr>
          <a:xfrm>
            <a:off x="938656" y="793750"/>
            <a:ext cx="150088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抑郁</a:t>
            </a:r>
          </a:p>
        </p:txBody>
      </p:sp>
      <p:sp>
        <p:nvSpPr>
          <p:cNvPr id="158" name="曾经见过有人制定自杀计划？"/>
          <p:cNvSpPr txBox="1"/>
          <p:nvPr/>
        </p:nvSpPr>
        <p:spPr>
          <a:xfrm rot="251140">
            <a:off x="6714993" y="3676649"/>
            <a:ext cx="5848613" cy="1701801"/>
          </a:xfrm>
          <a:prstGeom prst="rect">
            <a:avLst/>
          </a:prstGeom>
          <a:ln w="101600" cap="rnd">
            <a:solidFill>
              <a:srgbClr val="FFFB00"/>
            </a:solidFill>
            <a:custDash>
              <a:ds d="100000" sp="200000"/>
            </a:custDash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曾经见过有人制定自杀计划？</a:t>
            </a:r>
          </a:p>
        </p:txBody>
      </p:sp>
      <p:sp>
        <p:nvSpPr>
          <p:cNvPr id="159" name="抑郁！"/>
          <p:cNvSpPr txBox="1"/>
          <p:nvPr/>
        </p:nvSpPr>
        <p:spPr>
          <a:xfrm>
            <a:off x="4883593" y="6280150"/>
            <a:ext cx="3237612" cy="1574801"/>
          </a:xfrm>
          <a:prstGeom prst="rect">
            <a:avLst/>
          </a:prstGeom>
          <a:ln w="101600" cap="rnd">
            <a:solidFill>
              <a:srgbClr val="FFFB00"/>
            </a:solidFill>
            <a:custDash>
              <a:ds d="100000" sp="200000"/>
            </a:custDash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抑郁！</a:t>
            </a:r>
          </a:p>
        </p:txBody>
      </p:sp>
      <p:sp>
        <p:nvSpPr>
          <p:cNvPr id="160" name="曾经见过有人非常孤僻？"/>
          <p:cNvSpPr txBox="1"/>
          <p:nvPr/>
        </p:nvSpPr>
        <p:spPr>
          <a:xfrm rot="20610665">
            <a:off x="264869" y="2177791"/>
            <a:ext cx="6259323" cy="748923"/>
          </a:xfrm>
          <a:prstGeom prst="rect">
            <a:avLst/>
          </a:prstGeom>
          <a:ln w="101600" cap="rnd">
            <a:solidFill>
              <a:srgbClr val="FFFB00"/>
            </a:solidFill>
            <a:custDash>
              <a:ds d="100000" sp="200000"/>
            </a:custDash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dirty="0"/>
              <a:t>曾经见过有人非常孤僻？</a:t>
            </a:r>
          </a:p>
        </p:txBody>
      </p:sp>
      <p:sp>
        <p:nvSpPr>
          <p:cNvPr id="161" name="曾经见过有人在手臂上用圆规画道道？"/>
          <p:cNvSpPr txBox="1"/>
          <p:nvPr/>
        </p:nvSpPr>
        <p:spPr>
          <a:xfrm rot="706765">
            <a:off x="6548739" y="1200150"/>
            <a:ext cx="5975615" cy="1701801"/>
          </a:xfrm>
          <a:prstGeom prst="rect">
            <a:avLst/>
          </a:prstGeom>
          <a:ln w="101600" cap="rnd">
            <a:solidFill>
              <a:srgbClr val="FFFB00"/>
            </a:solidFill>
            <a:custDash>
              <a:ds d="100000" sp="200000"/>
            </a:custDash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曾经见过有人在手臂上用圆规画道道？</a:t>
            </a:r>
          </a:p>
        </p:txBody>
      </p:sp>
      <p:sp>
        <p:nvSpPr>
          <p:cNvPr id="162" name="曾经见过有人有自己悄悄死在一个角落的想法？"/>
          <p:cNvSpPr txBox="1"/>
          <p:nvPr/>
        </p:nvSpPr>
        <p:spPr>
          <a:xfrm rot="20609022">
            <a:off x="740029" y="3778249"/>
            <a:ext cx="5768815" cy="1701801"/>
          </a:xfrm>
          <a:prstGeom prst="rect">
            <a:avLst/>
          </a:prstGeom>
          <a:ln w="101600" cap="rnd">
            <a:solidFill>
              <a:srgbClr val="FFFB00"/>
            </a:solidFill>
            <a:custDash>
              <a:ds d="100000" sp="200000"/>
            </a:custDash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t>曾经见过有人有自己悄悄死在一个角落的想法？</a:t>
            </a:r>
          </a:p>
        </p:txBody>
      </p:sp>
      <p:pic>
        <p:nvPicPr>
          <p:cNvPr id="163" name="图像" descr="图像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509000" y="6375400"/>
            <a:ext cx="4445000" cy="2984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4" animBg="1" advAuto="0"/>
      <p:bldP spid="159" grpId="5" animBg="1" advAuto="0"/>
      <p:bldP spid="160" grpId="1" animBg="1" advAuto="0"/>
      <p:bldP spid="161" grpId="2" animBg="1" advAuto="0"/>
      <p:bldP spid="162" grpId="3" animBg="1" advAuto="0"/>
      <p:bldP spid="163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有句话说“少年不识愁滋味，为赋新词强说愁”，提到“青少年抑郁症”，很多人往往会和青春期心理叛逆联系到一起。大家普遍对这一病症有太多的漠视和社会误解，但是随着越来越多的高中生、大学生自杀案例不断发生，令人扼腕的同时，我们有必要从客观的医学角度来了解这一病症......"/>
          <p:cNvSpPr txBox="1"/>
          <p:nvPr/>
        </p:nvSpPr>
        <p:spPr>
          <a:xfrm>
            <a:off x="584200" y="438149"/>
            <a:ext cx="1204072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600"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r>
              <a:rPr sz="2400" dirty="0">
                <a:latin typeface="华文新魏" pitchFamily="2" charset="-122"/>
                <a:ea typeface="华文新魏" pitchFamily="2" charset="-122"/>
              </a:rPr>
              <a:t>有句话说“少年不识愁滋味，为赋新词强说愁”，提到“青少年抑郁症”，很多人往往会和青春期心理叛逆联系到一起。大家普遍对这一病症有太多的漠视和社会误解，但是随着越来越多的高中生、大学生自杀案例不断发生，令人扼腕的同时，我们有必要从客观的医学角度来了解这一病症......</a:t>
            </a:r>
          </a:p>
        </p:txBody>
      </p:sp>
      <p:sp>
        <p:nvSpPr>
          <p:cNvPr id="166" name="年纪轻轻，怎么就抑郁了呢？"/>
          <p:cNvSpPr txBox="1"/>
          <p:nvPr/>
        </p:nvSpPr>
        <p:spPr>
          <a:xfrm>
            <a:off x="1858930" y="2090718"/>
            <a:ext cx="1010533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sz="6000" dirty="0">
                <a:latin typeface="华文新魏" pitchFamily="2" charset="-122"/>
                <a:ea typeface="华文新魏" pitchFamily="2" charset="-122"/>
              </a:rPr>
              <a:t>年纪轻轻，怎么就抑郁了呢？</a:t>
            </a:r>
          </a:p>
        </p:txBody>
      </p:sp>
      <p:sp>
        <p:nvSpPr>
          <p:cNvPr id="167" name="误区：青少年不可能得抑郁症"/>
          <p:cNvSpPr txBox="1"/>
          <p:nvPr/>
        </p:nvSpPr>
        <p:spPr>
          <a:xfrm>
            <a:off x="644484" y="3233726"/>
            <a:ext cx="81047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sz="4800" dirty="0">
                <a:latin typeface="华文新魏" pitchFamily="2" charset="-122"/>
                <a:ea typeface="华文新魏" pitchFamily="2" charset="-122"/>
              </a:rPr>
              <a:t>误区：青少年不可能得抑郁症</a:t>
            </a:r>
          </a:p>
        </p:txBody>
      </p:sp>
      <p:sp>
        <p:nvSpPr>
          <p:cNvPr id="168" name="专家指出，不要以为未成年人就不会得抑郁症。"/>
          <p:cNvSpPr txBox="1"/>
          <p:nvPr/>
        </p:nvSpPr>
        <p:spPr>
          <a:xfrm>
            <a:off x="715922" y="4448172"/>
            <a:ext cx="1130002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73FDFF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sz="4000" dirty="0">
                <a:latin typeface="华文新魏" pitchFamily="2" charset="-122"/>
                <a:ea typeface="华文新魏" pitchFamily="2" charset="-122"/>
              </a:rPr>
              <a:t>专家指出，不要以为未成年人就不会得抑郁症。</a:t>
            </a:r>
          </a:p>
        </p:txBody>
      </p:sp>
      <p:sp>
        <p:nvSpPr>
          <p:cNvPr id="169" name="·导致原因：父母的高标准、低包容性的教育方式…"/>
          <p:cNvSpPr txBox="1"/>
          <p:nvPr/>
        </p:nvSpPr>
        <p:spPr>
          <a:xfrm>
            <a:off x="573046" y="5662618"/>
            <a:ext cx="1157295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900">
                <a:solidFill>
                  <a:srgbClr val="FF8AD8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4000" dirty="0">
                <a:latin typeface="华文新魏" pitchFamily="2" charset="-122"/>
                <a:ea typeface="华文新魏" pitchFamily="2" charset="-122"/>
              </a:rPr>
              <a:t>·导致原因：父母的高标准、低包容性的教育方式</a:t>
            </a:r>
          </a:p>
          <a:p>
            <a:pPr algn="l">
              <a:defRPr sz="2900">
                <a:solidFill>
                  <a:srgbClr val="FF8AD8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4000" dirty="0">
                <a:latin typeface="华文新魏" pitchFamily="2" charset="-122"/>
                <a:ea typeface="华文新魏" pitchFamily="2" charset="-122"/>
              </a:rPr>
              <a:t>·过程：孩子发展出了内心的低自尊感，以及行为上对完美的过度追求。</a:t>
            </a:r>
          </a:p>
          <a:p>
            <a:pPr algn="l">
              <a:defRPr sz="2900">
                <a:solidFill>
                  <a:srgbClr val="FF8AD8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4000" dirty="0">
                <a:latin typeface="华文新魏" pitchFamily="2" charset="-122"/>
                <a:ea typeface="华文新魏" pitchFamily="2" charset="-122"/>
              </a:rPr>
              <a:t>·不理解孩子：痛苦挣扎的内心</a:t>
            </a:r>
          </a:p>
          <a:p>
            <a:pPr algn="l">
              <a:defRPr sz="2900">
                <a:solidFill>
                  <a:srgbClr val="FF8AD8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4000" dirty="0">
                <a:latin typeface="华文新魏" pitchFamily="2" charset="-122"/>
                <a:ea typeface="华文新魏" pitchFamily="2" charset="-122"/>
              </a:rPr>
              <a:t>·优秀≠自信</a:t>
            </a:r>
          </a:p>
        </p:txBody>
      </p:sp>
      <p:pic>
        <p:nvPicPr>
          <p:cNvPr id="170" name="图像" descr="图像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87694" y="7332029"/>
            <a:ext cx="4478179" cy="235172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6" grpId="2" animBg="1" advAuto="0"/>
      <p:bldP spid="167" grpId="3" animBg="1" advAuto="0"/>
      <p:bldP spid="168" grpId="4" animBg="1" advAuto="0"/>
      <p:bldP spid="169" grpId="5" animBg="1" advAuto="0"/>
      <p:bldP spid="170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青少年抑郁，自我排解？"/>
          <p:cNvSpPr txBox="1"/>
          <p:nvPr/>
        </p:nvSpPr>
        <p:spPr>
          <a:xfrm>
            <a:off x="2358996" y="1233462"/>
            <a:ext cx="941283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sz="6600" dirty="0">
                <a:latin typeface="华文新魏" pitchFamily="2" charset="-122"/>
                <a:ea typeface="华文新魏" pitchFamily="2" charset="-122"/>
              </a:rPr>
              <a:t>青少年抑郁，自我排解？</a:t>
            </a:r>
          </a:p>
        </p:txBody>
      </p:sp>
      <p:sp>
        <p:nvSpPr>
          <p:cNvPr id="173" name="·作为孩子：发现有类似症状，应立即寻求外界帮助…"/>
          <p:cNvSpPr txBox="1"/>
          <p:nvPr/>
        </p:nvSpPr>
        <p:spPr>
          <a:xfrm>
            <a:off x="118259" y="2805098"/>
            <a:ext cx="1288654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sz="4000" dirty="0">
                <a:latin typeface="华文新魏" pitchFamily="2" charset="-122"/>
                <a:ea typeface="华文新魏" pitchFamily="2" charset="-122"/>
              </a:rPr>
              <a:t>·作为孩子：发现有类似症状，应立即寻求外界帮助</a:t>
            </a:r>
          </a:p>
          <a:p>
            <a:pPr algn="l">
              <a:defRPr sz="3800">
                <a:latin typeface="HanziPen SC Bold"/>
                <a:ea typeface="HanziPen SC Bold"/>
                <a:cs typeface="HanziPen SC Bold"/>
                <a:sym typeface="HanziPen SC Bold"/>
              </a:defRPr>
            </a:pPr>
            <a:r>
              <a:rPr lang="en-US" sz="4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sz="4000" dirty="0" smtClean="0">
                <a:latin typeface="华文新魏" pitchFamily="2" charset="-122"/>
                <a:ea typeface="华文新魏" pitchFamily="2" charset="-122"/>
              </a:rPr>
              <a:t>·</a:t>
            </a:r>
            <a:r>
              <a:rPr sz="4000" dirty="0">
                <a:latin typeface="华文新魏" pitchFamily="2" charset="-122"/>
                <a:ea typeface="华文新魏" pitchFamily="2" charset="-122"/>
              </a:rPr>
              <a:t>心理咨询、倾诉</a:t>
            </a:r>
          </a:p>
        </p:txBody>
      </p:sp>
      <p:pic>
        <p:nvPicPr>
          <p:cNvPr id="174" name="图像" descr="图像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883400" y="5689600"/>
            <a:ext cx="5080000" cy="35687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75" name="图像" descr="图像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76105" y="5584824"/>
            <a:ext cx="3661095" cy="377825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  <p:bldP spid="173" grpId="2" animBg="1" advAuto="0"/>
      <p:bldP spid="174" grpId="4" animBg="1" advAuto="0"/>
      <p:bldP spid="175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自定义</PresentationFormat>
  <Paragraphs>36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Chalkboard</vt:lpstr>
      <vt:lpstr>珍爱生命，        爱护生命          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珍爱生命，        爱护生命            </dc:title>
  <cp:lastModifiedBy>john</cp:lastModifiedBy>
  <cp:revision>3</cp:revision>
  <dcterms:modified xsi:type="dcterms:W3CDTF">2018-04-09T01:26:32Z</dcterms:modified>
</cp:coreProperties>
</file>