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55" r:id="rId2"/>
    <p:sldId id="356" r:id="rId3"/>
    <p:sldId id="357" r:id="rId4"/>
    <p:sldId id="358" r:id="rId5"/>
    <p:sldId id="359" r:id="rId6"/>
    <p:sldId id="360" r:id="rId7"/>
    <p:sldId id="362" r:id="rId8"/>
    <p:sldId id="363" r:id="rId9"/>
    <p:sldId id="364" r:id="rId10"/>
    <p:sldId id="365" r:id="rId11"/>
    <p:sldId id="366" r:id="rId12"/>
    <p:sldId id="367" r:id="rId13"/>
    <p:sldId id="368" r:id="rId14"/>
    <p:sldId id="323" r:id="rId1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3300"/>
    <a:srgbClr val="A50021"/>
    <a:srgbClr val="FFFF00"/>
    <a:srgbClr val="279B37"/>
    <a:srgbClr val="0000FF"/>
    <a:srgbClr val="003200"/>
    <a:srgbClr val="009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44" autoAdjust="0"/>
    <p:restoredTop sz="94660"/>
  </p:normalViewPr>
  <p:slideViewPr>
    <p:cSldViewPr>
      <p:cViewPr varScale="1">
        <p:scale>
          <a:sx n="58" d="100"/>
          <a:sy n="58" d="100"/>
        </p:scale>
        <p:origin x="78" y="366"/>
      </p:cViewPr>
      <p:guideLst>
        <p:guide orient="horz" pos="210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599E1A5-57AE-4533-B7D6-0D8575272FC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14679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950" y="44450"/>
            <a:ext cx="6335713" cy="4921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4925" y="6326188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81B85E1-F83D-446B-B53F-5ADCF5204CFA}" type="datetime1">
              <a:rPr lang="zh-CN" altLang="en-US" smtClean="0"/>
              <a:t>2020/1/31</a:t>
            </a:fld>
            <a:endParaRPr lang="en-GB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201863" y="6326188"/>
            <a:ext cx="4462462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</a:t>
            </a:r>
            <a:endParaRPr lang="en-GB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697663" y="6326188"/>
            <a:ext cx="2411412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465C1B7-B364-41EA-BD62-B66FFB643377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10362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34925" y="6326188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B5F2ACF-EE77-423F-AFB6-6DA84459311B}" type="datetime1">
              <a:rPr lang="zh-CN" altLang="en-US" smtClean="0"/>
              <a:t>2020/1/31</a:t>
            </a:fld>
            <a:endParaRPr lang="en-GB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2201863" y="6326188"/>
            <a:ext cx="4462462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中大附中</a:t>
            </a:r>
            <a:endParaRPr lang="en-GB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697663" y="6326188"/>
            <a:ext cx="2411412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5ACD709-3193-4410-A765-E50D786A90E9}" type="slidenum">
              <a:rPr lang="zh-CN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14953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102D637-82FB-44A5-9039-4630A5CEFB21}" type="datetimeFigureOut">
              <a:rPr lang="zh-CN" altLang="en-US" smtClean="0"/>
              <a:t>2020/1/31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D0DC674-A142-4DC6-9723-EDEB9519B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660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846138" rtl="0" fontAlgn="base">
        <a:spcBef>
          <a:spcPct val="0"/>
        </a:spcBef>
        <a:spcAft>
          <a:spcPct val="0"/>
        </a:spcAft>
        <a:defRPr sz="2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2pPr>
      <a:lvl3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3pPr>
      <a:lvl4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4pPr>
      <a:lvl5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5pPr>
      <a:lvl6pPr marL="4572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6pPr>
      <a:lvl7pPr marL="9144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7pPr>
      <a:lvl8pPr marL="13716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8pPr>
      <a:lvl9pPr marL="18288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17500" indent="-317500" algn="l" defTabSz="846138" rtl="0" fontAlgn="base">
        <a:spcBef>
          <a:spcPct val="20000"/>
        </a:spcBef>
        <a:spcAft>
          <a:spcPct val="0"/>
        </a:spcAft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8975" indent="-265113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58863" indent="-212725" algn="l" defTabSz="846138" rtl="0" fontAlgn="base">
        <a:spcBef>
          <a:spcPct val="20000"/>
        </a:spcBef>
        <a:spcAft>
          <a:spcPct val="0"/>
        </a:spcAft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38" indent="-211138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000" indent="-211138" algn="l" defTabSz="846138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4.png"/><Relationship Id="rId9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emf"/><Relationship Id="rId11" Type="http://schemas.openxmlformats.org/officeDocument/2006/relationships/image" Target="../media/image19.emf"/><Relationship Id="rId5" Type="http://schemas.openxmlformats.org/officeDocument/2006/relationships/image" Target="../media/image13.emf"/><Relationship Id="rId10" Type="http://schemas.openxmlformats.org/officeDocument/2006/relationships/image" Target="../media/image18.emf"/><Relationship Id="rId4" Type="http://schemas.openxmlformats.org/officeDocument/2006/relationships/image" Target="../media/image12.emf"/><Relationship Id="rId9" Type="http://schemas.openxmlformats.org/officeDocument/2006/relationships/image" Target="../media/image17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image" Target="../media/image30.emf"/><Relationship Id="rId7" Type="http://schemas.openxmlformats.org/officeDocument/2006/relationships/image" Target="../media/image34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9612" y="1016732"/>
            <a:ext cx="6858000" cy="1347613"/>
          </a:xfrm>
        </p:spPr>
        <p:txBody>
          <a:bodyPr/>
          <a:lstStyle/>
          <a:p>
            <a:r>
              <a:rPr lang="en-US" altLang="zh-CN" sz="6000" dirty="0" smtClean="0"/>
              <a:t>《</a:t>
            </a:r>
            <a:r>
              <a:rPr lang="zh-CN" altLang="en-US" sz="6000" dirty="0" smtClean="0"/>
              <a:t>有机化学基础</a:t>
            </a:r>
            <a:r>
              <a:rPr lang="en-US" altLang="zh-CN" sz="6000" dirty="0" smtClean="0"/>
              <a:t>》</a:t>
            </a:r>
            <a:endParaRPr lang="zh-CN" altLang="en-US" sz="6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051806" y="2558024"/>
            <a:ext cx="4572508" cy="1195012"/>
          </a:xfrm>
        </p:spPr>
        <p:txBody>
          <a:bodyPr>
            <a:no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认识有机化合物</a:t>
            </a:r>
            <a:endParaRPr lang="en-US" altLang="zh-CN" sz="2800" dirty="0"/>
          </a:p>
          <a:p>
            <a:r>
              <a:rPr lang="en-US" altLang="zh-CN" sz="2800" dirty="0" smtClean="0"/>
              <a:t>1.2</a:t>
            </a:r>
            <a:r>
              <a:rPr lang="zh-CN" altLang="en-US" sz="2800" dirty="0" smtClean="0"/>
              <a:t>有机化合物的</a:t>
            </a:r>
            <a:r>
              <a:rPr lang="zh-CN" altLang="en-US" sz="2800" dirty="0"/>
              <a:t>命名</a:t>
            </a:r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2339752" y="4257092"/>
            <a:ext cx="4006940" cy="54006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中山大学附属中学     张伟</a:t>
            </a:r>
          </a:p>
        </p:txBody>
      </p:sp>
    </p:spTree>
    <p:extLst>
      <p:ext uri="{BB962C8B-B14F-4D97-AF65-F5344CB8AC3E}">
        <p14:creationId xmlns:p14="http://schemas.microsoft.com/office/powerpoint/2010/main" val="200872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203936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普通命名法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307488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1.1</a:t>
            </a:r>
            <a:r>
              <a:rPr lang="zh-CN" altLang="en-US" sz="2400" dirty="0" smtClean="0"/>
              <a:t>主碳链的表示方法</a:t>
            </a:r>
            <a:endParaRPr lang="zh-CN" altLang="en-US" sz="24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242158"/>
              </p:ext>
            </p:extLst>
          </p:nvPr>
        </p:nvGraphicFramePr>
        <p:xfrm>
          <a:off x="179510" y="1397000"/>
          <a:ext cx="8820980" cy="12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4118"/>
                <a:gridCol w="540060"/>
                <a:gridCol w="504056"/>
                <a:gridCol w="540060"/>
                <a:gridCol w="522056"/>
                <a:gridCol w="522060"/>
                <a:gridCol w="540060"/>
                <a:gridCol w="576064"/>
                <a:gridCol w="576064"/>
                <a:gridCol w="540060"/>
                <a:gridCol w="576064"/>
                <a:gridCol w="792088"/>
                <a:gridCol w="792088"/>
                <a:gridCol w="756082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主碳链碳原子数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5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6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7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8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9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11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…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表示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甲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丁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戊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己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辛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壬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癸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十一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十二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…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4396328"/>
            <a:ext cx="3913573" cy="7200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3691019"/>
            <a:ext cx="1908212" cy="1564193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79511" y="3274718"/>
            <a:ext cx="2906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主碳链数</a:t>
            </a:r>
            <a:r>
              <a:rPr lang="en-US" altLang="zh-CN" sz="2800" dirty="0" smtClean="0"/>
              <a:t>+</a:t>
            </a:r>
            <a:r>
              <a:rPr lang="zh-CN" altLang="en-US" sz="2800" dirty="0" smtClean="0"/>
              <a:t>类别名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7270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203936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普通命名法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461376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1.2</a:t>
            </a:r>
            <a:r>
              <a:rPr lang="zh-CN" altLang="en-US" sz="2400" dirty="0" smtClean="0"/>
              <a:t>正、异、新；伯、仲、叔、季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436091" y="1056281"/>
            <a:ext cx="7236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正：不含支链的直链烃</a:t>
            </a:r>
            <a:r>
              <a:rPr lang="en-US" altLang="zh-CN" sz="2400" dirty="0" smtClean="0"/>
              <a:t>&amp;</a:t>
            </a:r>
            <a:r>
              <a:rPr lang="zh-CN" altLang="en-US" sz="2400" dirty="0" smtClean="0"/>
              <a:t>官能团在链上的直链化合物</a:t>
            </a:r>
            <a:endParaRPr lang="zh-CN" altLang="en-US" sz="24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22" y="1681917"/>
            <a:ext cx="2527419" cy="46503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5956" y="1644895"/>
            <a:ext cx="3604951" cy="101880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436090" y="4804825"/>
                <a:ext cx="82763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新：凡末端具有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zh-CN" altLang="en-US" sz="2400" dirty="0" smtClean="0"/>
                  <a:t>结构，仅含</a:t>
                </a:r>
                <a:r>
                  <a:rPr lang="en-US" altLang="zh-CN" sz="2400" dirty="0" smtClean="0"/>
                  <a:t>5~6</a:t>
                </a:r>
                <a:r>
                  <a:rPr lang="zh-CN" altLang="en-US" sz="2400" dirty="0" smtClean="0"/>
                  <a:t>个碳原子的化合物。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090" y="4804825"/>
                <a:ext cx="8276369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179" t="-14474" r="-4864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7604" y="3599204"/>
            <a:ext cx="2662035" cy="119269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0052" y="3587122"/>
            <a:ext cx="1480255" cy="10373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584597" y="2816097"/>
                <a:ext cx="7632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异：凡末端具有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CH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zh-CN" altLang="en-US" sz="2400" dirty="0" smtClean="0"/>
                  <a:t>结构，没有其他支链或者官能团位于另一链端的化合物。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97" y="2816097"/>
                <a:ext cx="7632848" cy="830997"/>
              </a:xfrm>
              <a:prstGeom prst="rect">
                <a:avLst/>
              </a:prstGeom>
              <a:blipFill rotWithShape="0">
                <a:blip r:embed="rId7"/>
                <a:stretch>
                  <a:fillRect l="-1278" t="-8088" r="-319" b="-139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9632" y="5393439"/>
            <a:ext cx="1865349" cy="144229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0052" y="5380076"/>
            <a:ext cx="1568541" cy="136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06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203936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普通命名法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461376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1.2</a:t>
            </a:r>
            <a:r>
              <a:rPr lang="zh-CN" altLang="en-US" sz="2400" dirty="0" smtClean="0"/>
              <a:t>正、异、新；伯、仲、叔、季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448827" y="1277365"/>
            <a:ext cx="7236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伯（一级）碳原子：只与一个碳原子相连的碳原子。</a:t>
            </a:r>
            <a:endParaRPr lang="zh-CN" altLang="en-US" sz="2400" dirty="0"/>
          </a:p>
        </p:txBody>
      </p:sp>
      <p:sp>
        <p:nvSpPr>
          <p:cNvPr id="17" name="文本框 16"/>
          <p:cNvSpPr txBox="1"/>
          <p:nvPr/>
        </p:nvSpPr>
        <p:spPr>
          <a:xfrm>
            <a:off x="455318" y="1784759"/>
            <a:ext cx="7236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仲（二级）碳原子：与两个碳原子相连的碳原子。</a:t>
            </a:r>
            <a:endParaRPr lang="zh-CN" altLang="en-US" sz="2400" dirty="0"/>
          </a:p>
        </p:txBody>
      </p:sp>
      <p:sp>
        <p:nvSpPr>
          <p:cNvPr id="18" name="文本框 17"/>
          <p:cNvSpPr txBox="1"/>
          <p:nvPr/>
        </p:nvSpPr>
        <p:spPr>
          <a:xfrm>
            <a:off x="434652" y="2248513"/>
            <a:ext cx="7236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叔</a:t>
            </a:r>
            <a:r>
              <a:rPr lang="zh-CN" altLang="en-US" sz="2400" dirty="0" smtClean="0"/>
              <a:t>（三级）碳原子：与三个碳原子相连的碳原子。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455318" y="2708920"/>
            <a:ext cx="7236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季</a:t>
            </a:r>
            <a:r>
              <a:rPr lang="zh-CN" altLang="en-US" sz="2400" dirty="0" smtClean="0"/>
              <a:t>（四级）碳原子：与</a:t>
            </a:r>
            <a:r>
              <a:rPr lang="zh-CN" altLang="en-US" sz="2400" dirty="0"/>
              <a:t>四</a:t>
            </a:r>
            <a:r>
              <a:rPr lang="zh-CN" altLang="en-US" sz="2400" dirty="0" smtClean="0"/>
              <a:t>个碳原子相连的碳原子。</a:t>
            </a:r>
            <a:endParaRPr lang="zh-CN" altLang="en-US" sz="24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18" y="3565605"/>
            <a:ext cx="5004556" cy="269622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200" y="3861048"/>
            <a:ext cx="2196244" cy="17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26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92044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 smtClean="0"/>
              <a:t>基</a:t>
            </a:r>
            <a:endParaRPr lang="zh-CN" altLang="en-US" sz="24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14" y="1078648"/>
            <a:ext cx="1294191" cy="98025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700" y="1095759"/>
            <a:ext cx="1988217" cy="94602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1042" y="1195843"/>
            <a:ext cx="2497182" cy="86616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7651" y="1195843"/>
            <a:ext cx="2131624" cy="88890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069" y="2456892"/>
            <a:ext cx="1545456" cy="104286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778" y="4037014"/>
            <a:ext cx="1393153" cy="125224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3464" y="2524956"/>
            <a:ext cx="2052228" cy="90673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70173" y="4063916"/>
            <a:ext cx="2496991" cy="123213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72878" y="2713404"/>
            <a:ext cx="2109556" cy="718289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90813" y="4283880"/>
            <a:ext cx="2186821" cy="75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6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215155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烷烃的命名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10665" y="979717"/>
            <a:ext cx="960935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选主链，称某烷</a:t>
            </a:r>
            <a:endParaRPr lang="en-US" altLang="zh-CN" sz="1800" dirty="0" smtClean="0"/>
          </a:p>
        </p:txBody>
      </p:sp>
      <p:sp>
        <p:nvSpPr>
          <p:cNvPr id="15" name="下箭头 14"/>
          <p:cNvSpPr/>
          <p:nvPr/>
        </p:nvSpPr>
        <p:spPr bwMode="auto">
          <a:xfrm>
            <a:off x="536822" y="1647804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0029" y="2006352"/>
            <a:ext cx="94157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编号位，定支链</a:t>
            </a:r>
            <a:endParaRPr lang="en-US" altLang="zh-CN" sz="1800" dirty="0" smtClean="0"/>
          </a:p>
        </p:txBody>
      </p:sp>
      <p:sp>
        <p:nvSpPr>
          <p:cNvPr id="24" name="下箭头 23"/>
          <p:cNvSpPr/>
          <p:nvPr/>
        </p:nvSpPr>
        <p:spPr bwMode="auto">
          <a:xfrm>
            <a:off x="509642" y="2703068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7179" y="3051774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取代基，写在前</a:t>
            </a:r>
            <a:endParaRPr lang="en-US" altLang="zh-CN" sz="1800" dirty="0" smtClean="0"/>
          </a:p>
        </p:txBody>
      </p:sp>
      <p:sp>
        <p:nvSpPr>
          <p:cNvPr id="27" name="下箭头 26"/>
          <p:cNvSpPr/>
          <p:nvPr/>
        </p:nvSpPr>
        <p:spPr bwMode="auto">
          <a:xfrm>
            <a:off x="520307" y="3745676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7179" y="4078409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标位置，短线连</a:t>
            </a:r>
            <a:endParaRPr lang="en-US" altLang="zh-CN" sz="1800" dirty="0" smtClean="0"/>
          </a:p>
        </p:txBody>
      </p:sp>
      <p:sp>
        <p:nvSpPr>
          <p:cNvPr id="30" name="下箭头 29"/>
          <p:cNvSpPr/>
          <p:nvPr/>
        </p:nvSpPr>
        <p:spPr bwMode="auto">
          <a:xfrm>
            <a:off x="536821" y="4769527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6482" y="5149070"/>
            <a:ext cx="935118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不同基，简到繁</a:t>
            </a:r>
            <a:endParaRPr lang="en-US" altLang="zh-CN" sz="1800" dirty="0" smtClean="0"/>
          </a:p>
        </p:txBody>
      </p:sp>
      <p:sp>
        <p:nvSpPr>
          <p:cNvPr id="33" name="下箭头 32"/>
          <p:cNvSpPr/>
          <p:nvPr/>
        </p:nvSpPr>
        <p:spPr bwMode="auto">
          <a:xfrm>
            <a:off x="561148" y="5819570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7179" y="6133878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相同基，合并算</a:t>
            </a:r>
            <a:endParaRPr lang="en-US" altLang="zh-CN" sz="1800" dirty="0" smtClean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7266" y="979717"/>
            <a:ext cx="3449587" cy="224640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394173" y="1144676"/>
            <a:ext cx="785260" cy="3231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长、多</a:t>
            </a:r>
            <a:endParaRPr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1466003" y="2004048"/>
            <a:ext cx="641600" cy="7848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近、简、小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1233905" y="5149070"/>
            <a:ext cx="1105796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先甲基、后乙基</a:t>
            </a:r>
            <a:endParaRPr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1078662" y="4123004"/>
            <a:ext cx="1305569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阿拉伯数字</a:t>
            </a:r>
            <a:r>
              <a:rPr lang="en-US" altLang="zh-CN" dirty="0" smtClean="0"/>
              <a:t>-</a:t>
            </a:r>
            <a:r>
              <a:rPr lang="zh-CN" altLang="en-US" dirty="0" smtClean="0"/>
              <a:t>汉字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1227960" y="6071752"/>
            <a:ext cx="1105796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二甲基、三乙基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058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215155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烷烃的命名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10665" y="979717"/>
            <a:ext cx="960935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选主链，称某烷</a:t>
            </a:r>
            <a:endParaRPr lang="en-US" altLang="zh-CN" sz="1800" dirty="0" smtClean="0"/>
          </a:p>
        </p:txBody>
      </p:sp>
      <p:sp>
        <p:nvSpPr>
          <p:cNvPr id="15" name="下箭头 14"/>
          <p:cNvSpPr/>
          <p:nvPr/>
        </p:nvSpPr>
        <p:spPr bwMode="auto">
          <a:xfrm>
            <a:off x="536822" y="1647804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0029" y="2006352"/>
            <a:ext cx="94157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编号位，定支链</a:t>
            </a:r>
            <a:endParaRPr lang="en-US" altLang="zh-CN" sz="1800" dirty="0" smtClean="0"/>
          </a:p>
        </p:txBody>
      </p:sp>
      <p:sp>
        <p:nvSpPr>
          <p:cNvPr id="24" name="下箭头 23"/>
          <p:cNvSpPr/>
          <p:nvPr/>
        </p:nvSpPr>
        <p:spPr bwMode="auto">
          <a:xfrm>
            <a:off x="509642" y="2703068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7179" y="3051774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取代基，写在前</a:t>
            </a:r>
            <a:endParaRPr lang="en-US" altLang="zh-CN" sz="1800" dirty="0" smtClean="0"/>
          </a:p>
        </p:txBody>
      </p:sp>
      <p:sp>
        <p:nvSpPr>
          <p:cNvPr id="27" name="下箭头 26"/>
          <p:cNvSpPr/>
          <p:nvPr/>
        </p:nvSpPr>
        <p:spPr bwMode="auto">
          <a:xfrm>
            <a:off x="520307" y="3745676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7179" y="4078409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标位置，短线连</a:t>
            </a:r>
            <a:endParaRPr lang="en-US" altLang="zh-CN" sz="1800" dirty="0" smtClean="0"/>
          </a:p>
        </p:txBody>
      </p:sp>
      <p:sp>
        <p:nvSpPr>
          <p:cNvPr id="30" name="下箭头 29"/>
          <p:cNvSpPr/>
          <p:nvPr/>
        </p:nvSpPr>
        <p:spPr bwMode="auto">
          <a:xfrm>
            <a:off x="536821" y="4769527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6482" y="5149070"/>
            <a:ext cx="935118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不同基，简到繁</a:t>
            </a:r>
            <a:endParaRPr lang="en-US" altLang="zh-CN" sz="1800" dirty="0" smtClean="0"/>
          </a:p>
        </p:txBody>
      </p:sp>
      <p:sp>
        <p:nvSpPr>
          <p:cNvPr id="33" name="下箭头 32"/>
          <p:cNvSpPr/>
          <p:nvPr/>
        </p:nvSpPr>
        <p:spPr bwMode="auto">
          <a:xfrm>
            <a:off x="561148" y="5819570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7179" y="6133878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相同基，合并算</a:t>
            </a:r>
            <a:endParaRPr lang="en-US" altLang="zh-CN" sz="1800" dirty="0" smtClean="0"/>
          </a:p>
        </p:txBody>
      </p:sp>
      <p:sp>
        <p:nvSpPr>
          <p:cNvPr id="19" name="文本框 18"/>
          <p:cNvSpPr txBox="1"/>
          <p:nvPr/>
        </p:nvSpPr>
        <p:spPr>
          <a:xfrm>
            <a:off x="1394173" y="1144676"/>
            <a:ext cx="785260" cy="3231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长、多</a:t>
            </a:r>
            <a:endParaRPr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1466003" y="2004048"/>
            <a:ext cx="641600" cy="7848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近、简、小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1233905" y="5149070"/>
            <a:ext cx="1105796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先甲基、后乙基</a:t>
            </a:r>
            <a:endParaRPr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1078662" y="4123004"/>
            <a:ext cx="1305569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阿拉伯数字</a:t>
            </a:r>
            <a:r>
              <a:rPr lang="en-US" altLang="zh-CN" dirty="0" smtClean="0"/>
              <a:t>-</a:t>
            </a:r>
            <a:r>
              <a:rPr lang="zh-CN" altLang="en-US" dirty="0" smtClean="0"/>
              <a:t>汉字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1227960" y="6071752"/>
            <a:ext cx="1105796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二甲基、三乙基</a:t>
            </a:r>
            <a:endParaRPr lang="zh-CN" altLang="en-US" dirty="0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868" y="440337"/>
            <a:ext cx="4464496" cy="221234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210" y="3446428"/>
            <a:ext cx="3783812" cy="21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2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215155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烷烃的命名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10665" y="979717"/>
            <a:ext cx="960935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选主链，称某烷</a:t>
            </a:r>
            <a:endParaRPr lang="en-US" altLang="zh-CN" sz="1800" dirty="0" smtClean="0"/>
          </a:p>
        </p:txBody>
      </p:sp>
      <p:sp>
        <p:nvSpPr>
          <p:cNvPr id="15" name="下箭头 14"/>
          <p:cNvSpPr/>
          <p:nvPr/>
        </p:nvSpPr>
        <p:spPr bwMode="auto">
          <a:xfrm>
            <a:off x="536822" y="1647804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0029" y="2006352"/>
            <a:ext cx="94157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编号位，定支链</a:t>
            </a:r>
            <a:endParaRPr lang="en-US" altLang="zh-CN" sz="1800" dirty="0" smtClean="0"/>
          </a:p>
        </p:txBody>
      </p:sp>
      <p:sp>
        <p:nvSpPr>
          <p:cNvPr id="24" name="下箭头 23"/>
          <p:cNvSpPr/>
          <p:nvPr/>
        </p:nvSpPr>
        <p:spPr bwMode="auto">
          <a:xfrm>
            <a:off x="509642" y="2703068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7179" y="3051774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取代基，写在前</a:t>
            </a:r>
            <a:endParaRPr lang="en-US" altLang="zh-CN" sz="1800" dirty="0" smtClean="0"/>
          </a:p>
        </p:txBody>
      </p:sp>
      <p:sp>
        <p:nvSpPr>
          <p:cNvPr id="27" name="下箭头 26"/>
          <p:cNvSpPr/>
          <p:nvPr/>
        </p:nvSpPr>
        <p:spPr bwMode="auto">
          <a:xfrm>
            <a:off x="520307" y="3745676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7179" y="4078409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标位置，短线连</a:t>
            </a:r>
            <a:endParaRPr lang="en-US" altLang="zh-CN" sz="1800" dirty="0" smtClean="0"/>
          </a:p>
        </p:txBody>
      </p:sp>
      <p:sp>
        <p:nvSpPr>
          <p:cNvPr id="30" name="下箭头 29"/>
          <p:cNvSpPr/>
          <p:nvPr/>
        </p:nvSpPr>
        <p:spPr bwMode="auto">
          <a:xfrm>
            <a:off x="536821" y="4769527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6482" y="5149070"/>
            <a:ext cx="935118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不同基，简到繁</a:t>
            </a:r>
            <a:endParaRPr lang="en-US" altLang="zh-CN" sz="1800" dirty="0" smtClean="0"/>
          </a:p>
        </p:txBody>
      </p:sp>
      <p:sp>
        <p:nvSpPr>
          <p:cNvPr id="33" name="下箭头 32"/>
          <p:cNvSpPr/>
          <p:nvPr/>
        </p:nvSpPr>
        <p:spPr bwMode="auto">
          <a:xfrm>
            <a:off x="561148" y="5819570"/>
            <a:ext cx="132843" cy="32113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7179" y="6133878"/>
            <a:ext cx="944421" cy="646331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dirty="0" smtClean="0"/>
              <a:t>相同基，合并算</a:t>
            </a:r>
            <a:endParaRPr lang="en-US" altLang="zh-CN" sz="1800" dirty="0" smtClean="0"/>
          </a:p>
        </p:txBody>
      </p:sp>
      <p:sp>
        <p:nvSpPr>
          <p:cNvPr id="19" name="文本框 18"/>
          <p:cNvSpPr txBox="1"/>
          <p:nvPr/>
        </p:nvSpPr>
        <p:spPr>
          <a:xfrm>
            <a:off x="1394173" y="1144676"/>
            <a:ext cx="785260" cy="3231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长、多</a:t>
            </a:r>
            <a:endParaRPr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1466003" y="2004048"/>
            <a:ext cx="641600" cy="7848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近、简、小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1233905" y="5149070"/>
            <a:ext cx="1105796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先甲基、后乙基</a:t>
            </a:r>
            <a:endParaRPr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1078662" y="4123004"/>
            <a:ext cx="1305569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阿拉伯数字</a:t>
            </a:r>
            <a:r>
              <a:rPr lang="en-US" altLang="zh-CN" dirty="0" smtClean="0"/>
              <a:t>-</a:t>
            </a:r>
            <a:r>
              <a:rPr lang="zh-CN" altLang="en-US" dirty="0" smtClean="0"/>
              <a:t>汉字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1227960" y="6071752"/>
            <a:ext cx="1105796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二甲基、三乙基</a:t>
            </a:r>
            <a:endParaRPr lang="zh-CN" altLang="en-US" dirty="0"/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2646536" y="1663828"/>
            <a:ext cx="6406228" cy="3625850"/>
          </a:xfrm>
          <a:prstGeom prst="rect">
            <a:avLst/>
          </a:prstGeom>
        </p:spPr>
        <p:txBody>
          <a:bodyPr/>
          <a:lstStyle>
            <a:lvl1pPr marL="317500" indent="-317500" algn="l" defTabSz="846138" rtl="0" fontAlgn="base">
              <a:spcBef>
                <a:spcPct val="2000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8975" indent="-265113" algn="l" defTabSz="846138" rtl="0" fontAlgn="base">
              <a:spcBef>
                <a:spcPct val="20000"/>
              </a:spcBef>
              <a:spcAft>
                <a:spcPct val="0"/>
              </a:spcAft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8863" indent="-212725" algn="l" defTabSz="846138" rtl="0" fontAlgn="base">
              <a:spcBef>
                <a:spcPct val="20000"/>
              </a:spcBef>
              <a:spcAft>
                <a:spcPct val="0"/>
              </a:spcAft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81138" indent="-211138" algn="l" defTabSz="846138" rtl="0" fontAlgn="base">
              <a:spcBef>
                <a:spcPct val="20000"/>
              </a:spcBef>
              <a:spcAft>
                <a:spcPct val="0"/>
              </a:spcAft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05000" indent="-211138" algn="l" defTabSz="846138" rtl="0" fontAlgn="base">
              <a:spcBef>
                <a:spcPct val="20000"/>
              </a:spcBef>
              <a:spcAft>
                <a:spcPct val="0"/>
              </a:spcAft>
              <a:buChar char="»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smtClean="0"/>
              <a:t>判断下列名称的正误：</a:t>
            </a:r>
            <a:r>
              <a:rPr lang="en-US" altLang="zh-CN" sz="2800" b="1" smtClean="0"/>
              <a:t>【</a:t>
            </a:r>
            <a:r>
              <a:rPr lang="zh-CN" altLang="en-US" sz="2800" b="1" smtClean="0"/>
              <a:t>将错就错法</a:t>
            </a:r>
            <a:r>
              <a:rPr lang="en-US" altLang="zh-CN" sz="2800" b="1" smtClean="0"/>
              <a:t>】</a:t>
            </a:r>
            <a:endParaRPr lang="zh-CN" altLang="en-US" sz="2800" b="1" smtClean="0"/>
          </a:p>
          <a:p>
            <a:pPr>
              <a:lnSpc>
                <a:spcPct val="110000"/>
              </a:lnSpc>
            </a:pPr>
            <a:r>
              <a:rPr lang="zh-CN" altLang="en-US" sz="2800" b="1" smtClean="0"/>
              <a:t>    ⑴ 3，3 – 二甲基丁烷；</a:t>
            </a:r>
          </a:p>
          <a:p>
            <a:pPr>
              <a:lnSpc>
                <a:spcPct val="110000"/>
              </a:lnSpc>
            </a:pPr>
            <a:r>
              <a:rPr lang="zh-CN" altLang="en-US" sz="2800" b="1" smtClean="0"/>
              <a:t>    ⑵ 2，3 –二甲基-2 –乙基己烷；</a:t>
            </a:r>
          </a:p>
          <a:p>
            <a:pPr>
              <a:lnSpc>
                <a:spcPct val="110000"/>
              </a:lnSpc>
            </a:pPr>
            <a:r>
              <a:rPr lang="zh-CN" altLang="en-US" sz="2800" b="1" smtClean="0"/>
              <a:t>    ⑶ 2，3－二甲基－４－乙基己烷；</a:t>
            </a:r>
          </a:p>
          <a:p>
            <a:pPr>
              <a:lnSpc>
                <a:spcPct val="110000"/>
              </a:lnSpc>
            </a:pPr>
            <a:r>
              <a:rPr lang="zh-CN" altLang="en-US" sz="2800" b="1" smtClean="0"/>
              <a:t>　  ⑷ 2，3，５ –三甲基己烷</a:t>
            </a:r>
            <a:endParaRPr lang="zh-CN" altLang="en-US" sz="2800" b="1" dirty="0"/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2797870" y="3822828"/>
            <a:ext cx="6709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2835970" y="2062291"/>
            <a:ext cx="3913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34" name="Rectangle 6"/>
          <p:cNvSpPr>
            <a:spLocks noChangeArrowheads="1"/>
          </p:cNvSpPr>
          <p:nvPr/>
        </p:nvSpPr>
        <p:spPr bwMode="auto">
          <a:xfrm>
            <a:off x="2834383" y="2635378"/>
            <a:ext cx="3913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2762945" y="3246566"/>
            <a:ext cx="6709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402405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 autoUpdateAnimBg="0"/>
      <p:bldP spid="31" grpId="0" autoUpdateAnimBg="0"/>
      <p:bldP spid="34" grpId="0" autoUpdateAnimBg="0"/>
      <p:bldP spid="3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3382657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 smtClean="0"/>
              <a:t>烯烃（炔烃）的命名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87140" y="1327328"/>
            <a:ext cx="2072592" cy="830997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选主链，</a:t>
            </a:r>
            <a:endParaRPr lang="en-US" altLang="zh-CN" sz="2400" dirty="0" smtClean="0"/>
          </a:p>
          <a:p>
            <a:r>
              <a:rPr lang="zh-CN" altLang="en-US" sz="2400" dirty="0" smtClean="0"/>
              <a:t>定某烯（炔）</a:t>
            </a:r>
            <a:endParaRPr lang="en-US" altLang="zh-CN" sz="2400" dirty="0" smtClean="0"/>
          </a:p>
        </p:txBody>
      </p:sp>
      <p:sp>
        <p:nvSpPr>
          <p:cNvPr id="15" name="下箭头 14"/>
          <p:cNvSpPr/>
          <p:nvPr/>
        </p:nvSpPr>
        <p:spPr bwMode="auto">
          <a:xfrm>
            <a:off x="974871" y="2321592"/>
            <a:ext cx="104741" cy="75105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917" y="3072650"/>
            <a:ext cx="2077815" cy="830997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编号位，</a:t>
            </a:r>
            <a:endParaRPr lang="en-US" altLang="zh-CN" sz="2400" dirty="0" smtClean="0"/>
          </a:p>
          <a:p>
            <a:r>
              <a:rPr lang="zh-CN" altLang="en-US" sz="2400" dirty="0" smtClean="0"/>
              <a:t>近双（三）键</a:t>
            </a:r>
            <a:endParaRPr lang="en-US" altLang="zh-CN" sz="2400" dirty="0" smtClean="0"/>
          </a:p>
        </p:txBody>
      </p:sp>
      <p:sp>
        <p:nvSpPr>
          <p:cNvPr id="24" name="下箭头 23"/>
          <p:cNvSpPr/>
          <p:nvPr/>
        </p:nvSpPr>
        <p:spPr bwMode="auto">
          <a:xfrm>
            <a:off x="927032" y="3986975"/>
            <a:ext cx="152580" cy="830997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457" y="5001472"/>
            <a:ext cx="2180798" cy="1200329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写名称</a:t>
            </a:r>
            <a:endParaRPr lang="en-US" altLang="zh-CN" sz="2400" dirty="0" smtClean="0"/>
          </a:p>
          <a:p>
            <a:r>
              <a:rPr lang="zh-CN" altLang="en-US" sz="2400" dirty="0" smtClean="0"/>
              <a:t>标双（三）键</a:t>
            </a:r>
            <a:endParaRPr lang="en-US" altLang="zh-CN" sz="2400" dirty="0" smtClean="0"/>
          </a:p>
          <a:p>
            <a:r>
              <a:rPr lang="zh-CN" altLang="en-US" sz="2400" dirty="0"/>
              <a:t>合并算</a:t>
            </a:r>
            <a:endParaRPr lang="en-US" altLang="zh-CN" sz="2400" dirty="0" smtClean="0"/>
          </a:p>
        </p:txBody>
      </p:sp>
      <p:sp>
        <p:nvSpPr>
          <p:cNvPr id="19" name="文本框 18"/>
          <p:cNvSpPr txBox="1"/>
          <p:nvPr/>
        </p:nvSpPr>
        <p:spPr>
          <a:xfrm>
            <a:off x="0" y="2173257"/>
            <a:ext cx="267132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含官能团最长碳链</a:t>
            </a:r>
            <a:endParaRPr lang="zh-CN" altLang="en-US" sz="2400" dirty="0"/>
          </a:p>
        </p:txBody>
      </p:sp>
      <p:sp>
        <p:nvSpPr>
          <p:cNvPr id="37" name="文本框 36"/>
          <p:cNvSpPr txBox="1"/>
          <p:nvPr/>
        </p:nvSpPr>
        <p:spPr>
          <a:xfrm>
            <a:off x="419291" y="3921393"/>
            <a:ext cx="116806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近、小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576" y="1178917"/>
            <a:ext cx="2631022" cy="6709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603" y="2554770"/>
            <a:ext cx="2631022" cy="134887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996" y="4376716"/>
            <a:ext cx="3270182" cy="181874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5178" y="1133544"/>
            <a:ext cx="2851394" cy="72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49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3382657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 smtClean="0"/>
              <a:t>烯烃（炔烃）的命名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87140" y="1327328"/>
            <a:ext cx="2072592" cy="830997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选主链，</a:t>
            </a:r>
            <a:endParaRPr lang="en-US" altLang="zh-CN" sz="2400" dirty="0" smtClean="0"/>
          </a:p>
          <a:p>
            <a:r>
              <a:rPr lang="zh-CN" altLang="en-US" sz="2400" dirty="0" smtClean="0"/>
              <a:t>定某烯（炔）</a:t>
            </a:r>
            <a:endParaRPr lang="en-US" altLang="zh-CN" sz="2400" dirty="0" smtClean="0"/>
          </a:p>
        </p:txBody>
      </p:sp>
      <p:sp>
        <p:nvSpPr>
          <p:cNvPr id="15" name="下箭头 14"/>
          <p:cNvSpPr/>
          <p:nvPr/>
        </p:nvSpPr>
        <p:spPr bwMode="auto">
          <a:xfrm>
            <a:off x="974871" y="2321592"/>
            <a:ext cx="104741" cy="75105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917" y="3072650"/>
            <a:ext cx="2077815" cy="830997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编号位，</a:t>
            </a:r>
            <a:endParaRPr lang="en-US" altLang="zh-CN" sz="2400" dirty="0" smtClean="0"/>
          </a:p>
          <a:p>
            <a:r>
              <a:rPr lang="zh-CN" altLang="en-US" sz="2400" dirty="0" smtClean="0"/>
              <a:t>近双（三）键</a:t>
            </a:r>
            <a:endParaRPr lang="en-US" altLang="zh-CN" sz="2400" dirty="0" smtClean="0"/>
          </a:p>
        </p:txBody>
      </p:sp>
      <p:sp>
        <p:nvSpPr>
          <p:cNvPr id="24" name="下箭头 23"/>
          <p:cNvSpPr/>
          <p:nvPr/>
        </p:nvSpPr>
        <p:spPr bwMode="auto">
          <a:xfrm>
            <a:off x="927032" y="3986975"/>
            <a:ext cx="152580" cy="830997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457" y="5001472"/>
            <a:ext cx="2180798" cy="1200329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写名称</a:t>
            </a:r>
            <a:endParaRPr lang="en-US" altLang="zh-CN" sz="2400" dirty="0" smtClean="0"/>
          </a:p>
          <a:p>
            <a:r>
              <a:rPr lang="zh-CN" altLang="en-US" sz="2400" dirty="0" smtClean="0"/>
              <a:t>标双（三）键</a:t>
            </a:r>
            <a:endParaRPr lang="en-US" altLang="zh-CN" sz="2400" dirty="0" smtClean="0"/>
          </a:p>
          <a:p>
            <a:r>
              <a:rPr lang="zh-CN" altLang="en-US" sz="2400" dirty="0"/>
              <a:t>合并算</a:t>
            </a:r>
            <a:endParaRPr lang="en-US" altLang="zh-CN" sz="2400" dirty="0" smtClean="0"/>
          </a:p>
        </p:txBody>
      </p:sp>
      <p:sp>
        <p:nvSpPr>
          <p:cNvPr id="19" name="文本框 18"/>
          <p:cNvSpPr txBox="1"/>
          <p:nvPr/>
        </p:nvSpPr>
        <p:spPr>
          <a:xfrm>
            <a:off x="0" y="2173257"/>
            <a:ext cx="267132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含官能团最长碳链</a:t>
            </a:r>
            <a:endParaRPr lang="zh-CN" altLang="en-US" sz="2400" dirty="0"/>
          </a:p>
        </p:txBody>
      </p:sp>
      <p:sp>
        <p:nvSpPr>
          <p:cNvPr id="37" name="文本框 36"/>
          <p:cNvSpPr txBox="1"/>
          <p:nvPr/>
        </p:nvSpPr>
        <p:spPr>
          <a:xfrm>
            <a:off x="419291" y="3921393"/>
            <a:ext cx="116806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近、小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1300937"/>
            <a:ext cx="2304256" cy="183815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8" y="4197068"/>
            <a:ext cx="3451827" cy="160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307488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2.4</a:t>
            </a:r>
            <a:r>
              <a:rPr lang="zh-CN" altLang="en-US" sz="2400" dirty="0" smtClean="0"/>
              <a:t>苯的同系物的命名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179512" y="1340768"/>
            <a:ext cx="165618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苯作母体：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028" y="1236239"/>
            <a:ext cx="1807848" cy="128994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1141509"/>
            <a:ext cx="2291819" cy="132184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908" y="2780927"/>
            <a:ext cx="1714120" cy="129397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4232" y="2773290"/>
            <a:ext cx="1627828" cy="166649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4148" y="2780927"/>
            <a:ext cx="2174273" cy="118813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544" y="4617132"/>
            <a:ext cx="2275900" cy="168661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7984" y="4757358"/>
            <a:ext cx="2138387" cy="128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6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307488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2.4</a:t>
            </a:r>
            <a:r>
              <a:rPr lang="zh-CN" altLang="en-US" sz="2400" dirty="0" smtClean="0"/>
              <a:t>苯的同系物的命名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179512" y="1340768"/>
            <a:ext cx="1872208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苯作取代基：复杂烷基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635" y="2583200"/>
            <a:ext cx="4091501" cy="208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54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665" y="0"/>
            <a:ext cx="510139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系统命名法</a:t>
            </a:r>
            <a:r>
              <a:rPr lang="en-US" altLang="zh-CN" sz="2400" dirty="0" smtClean="0"/>
              <a:t>=IUPAC+CHN</a:t>
            </a:r>
            <a:r>
              <a:rPr lang="zh-CN" altLang="en-US" sz="2400" dirty="0" smtClean="0"/>
              <a:t>文字特点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0665" y="467667"/>
            <a:ext cx="399821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2.5</a:t>
            </a:r>
            <a:r>
              <a:rPr lang="zh-CN" altLang="en-US" sz="2400" dirty="0" smtClean="0"/>
              <a:t>带官能团的有机物的命名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64" y="1772816"/>
            <a:ext cx="3132348" cy="341173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1812165"/>
            <a:ext cx="2555645" cy="277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1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Text Box 2"/>
          <p:cNvSpPr txBox="1">
            <a:spLocks noChangeArrowheads="1"/>
          </p:cNvSpPr>
          <p:nvPr/>
        </p:nvSpPr>
        <p:spPr bwMode="auto">
          <a:xfrm>
            <a:off x="1836738" y="520700"/>
            <a:ext cx="5840412" cy="639763"/>
          </a:xfrm>
          <a:prstGeom prst="rect">
            <a:avLst/>
          </a:prstGeom>
          <a:gradFill rotWithShape="0">
            <a:gsLst>
              <a:gs pos="0">
                <a:srgbClr val="FF6600"/>
              </a:gs>
              <a:gs pos="50000">
                <a:schemeClr val="bg1"/>
              </a:gs>
              <a:gs pos="100000">
                <a:srgbClr val="FF66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第三节 有机化合物的命名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/>
        </p:nvSpPr>
        <p:spPr bwMode="auto">
          <a:xfrm>
            <a:off x="395288" y="585788"/>
            <a:ext cx="1295400" cy="574675"/>
          </a:xfrm>
          <a:prstGeom prst="rect">
            <a:avLst/>
          </a:prstGeom>
          <a:solidFill>
            <a:srgbClr val="0000CC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 结</a:t>
            </a:r>
          </a:p>
        </p:txBody>
      </p:sp>
      <p:sp>
        <p:nvSpPr>
          <p:cNvPr id="183300" name="Rectangle 4"/>
          <p:cNvSpPr>
            <a:spLocks noGrp="1" noChangeArrowheads="1"/>
          </p:cNvSpPr>
          <p:nvPr/>
        </p:nvSpPr>
        <p:spPr bwMode="auto">
          <a:xfrm>
            <a:off x="431800" y="1195388"/>
            <a:ext cx="7966075" cy="504825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0099CC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zh-CN" altLang="en-US" sz="2800" b="1">
                <a:solidFill>
                  <a:schemeClr val="bg1"/>
                </a:solidFill>
                <a:ea typeface="黑体" panose="02010609060101010101" pitchFamily="49" charset="-122"/>
              </a:rPr>
              <a:t>一、烷烃的命名</a:t>
            </a:r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396875" y="3529013"/>
            <a:ext cx="8353425" cy="476250"/>
          </a:xfrm>
          <a:prstGeom prst="rect">
            <a:avLst/>
          </a:prstGeom>
          <a:gradFill rotWithShape="0">
            <a:gsLst>
              <a:gs pos="0">
                <a:srgbClr val="000099"/>
              </a:gs>
              <a:gs pos="100000">
                <a:srgbClr val="0099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二、含官能团的有机物的命名(烯烃炔烃)</a:t>
            </a:r>
          </a:p>
        </p:txBody>
      </p:sp>
      <p:sp>
        <p:nvSpPr>
          <p:cNvPr id="183302" name="Text Box 6"/>
          <p:cNvSpPr txBox="1">
            <a:spLocks noChangeArrowheads="1"/>
          </p:cNvSpPr>
          <p:nvPr/>
        </p:nvSpPr>
        <p:spPr bwMode="auto">
          <a:xfrm>
            <a:off x="323850" y="1666875"/>
            <a:ext cx="7777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⑴烃基：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烃分子失去氢原子后所剩余的部分叫做烃基</a:t>
            </a:r>
          </a:p>
        </p:txBody>
      </p:sp>
      <p:sp>
        <p:nvSpPr>
          <p:cNvPr id="183303" name="Text Box 7"/>
          <p:cNvSpPr txBox="1">
            <a:spLocks noChangeArrowheads="1"/>
          </p:cNvSpPr>
          <p:nvPr/>
        </p:nvSpPr>
        <p:spPr bwMode="auto">
          <a:xfrm>
            <a:off x="323850" y="2100263"/>
            <a:ext cx="79565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⑵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烷烃习惯命名法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：“正”、“异”、“新”某烷</a:t>
            </a:r>
          </a:p>
        </p:txBody>
      </p:sp>
      <p:sp>
        <p:nvSpPr>
          <p:cNvPr id="183304" name="Text Box 8"/>
          <p:cNvSpPr txBox="1">
            <a:spLocks noChangeArrowheads="1"/>
          </p:cNvSpPr>
          <p:nvPr/>
        </p:nvSpPr>
        <p:spPr bwMode="auto">
          <a:xfrm>
            <a:off x="250825" y="2459038"/>
            <a:ext cx="86772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⑶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烷烃的系统命名法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选主链，称某烷。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编碳位，定支链。</a:t>
            </a:r>
          </a:p>
          <a:p>
            <a:pPr>
              <a:lnSpc>
                <a:spcPct val="9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             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③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取代基，写在前，注位置，短线连。</a:t>
            </a:r>
          </a:p>
          <a:p>
            <a:pPr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④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不同基，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简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繁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，相同基，合并算。</a:t>
            </a:r>
          </a:p>
        </p:txBody>
      </p:sp>
      <p:sp>
        <p:nvSpPr>
          <p:cNvPr id="183305" name="Text Box 9"/>
          <p:cNvSpPr txBox="1">
            <a:spLocks noChangeArrowheads="1"/>
          </p:cNvSpPr>
          <p:nvPr/>
        </p:nvSpPr>
        <p:spPr bwMode="auto">
          <a:xfrm>
            <a:off x="4437063" y="3159125"/>
            <a:ext cx="4111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800" b="1">
              <a:solidFill>
                <a:schemeClr val="tx2"/>
              </a:solidFill>
            </a:endParaRPr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4437063" y="3159125"/>
            <a:ext cx="4111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800" b="1">
              <a:solidFill>
                <a:schemeClr val="tx2"/>
              </a:solidFill>
            </a:endParaRPr>
          </a:p>
        </p:txBody>
      </p:sp>
      <p:sp>
        <p:nvSpPr>
          <p:cNvPr id="183307" name="Text Box 11"/>
          <p:cNvSpPr txBox="1">
            <a:spLocks noChangeArrowheads="1"/>
          </p:cNvSpPr>
          <p:nvPr/>
        </p:nvSpPr>
        <p:spPr bwMode="auto">
          <a:xfrm>
            <a:off x="468313" y="3933825"/>
            <a:ext cx="8713787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⑴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含官能团的有机物命名一般方法步骤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选主链，含官能团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            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定编号，近官能团 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写名称，标官能团</a:t>
            </a:r>
          </a:p>
        </p:txBody>
      </p:sp>
      <p:sp>
        <p:nvSpPr>
          <p:cNvPr id="183308" name="Text Box 12"/>
          <p:cNvSpPr txBox="1">
            <a:spLocks noChangeArrowheads="1"/>
          </p:cNvSpPr>
          <p:nvPr/>
        </p:nvSpPr>
        <p:spPr bwMode="auto">
          <a:xfrm>
            <a:off x="468313" y="4724400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⑵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烯烃和炔烃的命名</a:t>
            </a:r>
          </a:p>
        </p:txBody>
      </p:sp>
      <p:sp>
        <p:nvSpPr>
          <p:cNvPr id="183309" name="Text Box 13"/>
          <p:cNvSpPr txBox="1">
            <a:spLocks noChangeArrowheads="1"/>
          </p:cNvSpPr>
          <p:nvPr/>
        </p:nvSpPr>
        <p:spPr bwMode="auto">
          <a:xfrm>
            <a:off x="3708400" y="4797425"/>
            <a:ext cx="446405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⑶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含官能团的有机物的命名</a:t>
            </a:r>
          </a:p>
        </p:txBody>
      </p:sp>
      <p:sp>
        <p:nvSpPr>
          <p:cNvPr id="183310" name="Text Box 14"/>
          <p:cNvSpPr txBox="1">
            <a:spLocks noChangeArrowheads="1"/>
          </p:cNvSpPr>
          <p:nvPr/>
        </p:nvSpPr>
        <p:spPr bwMode="auto">
          <a:xfrm>
            <a:off x="755650" y="5516563"/>
            <a:ext cx="80295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将苯环作母体称为“某苯”，支链当作取代基，取代基的命名与烷烃相同。</a:t>
            </a:r>
          </a:p>
        </p:txBody>
      </p:sp>
      <p:sp>
        <p:nvSpPr>
          <p:cNvPr id="183311" name="Text Box 15"/>
          <p:cNvSpPr txBox="1">
            <a:spLocks noChangeArrowheads="1"/>
          </p:cNvSpPr>
          <p:nvPr/>
        </p:nvSpPr>
        <p:spPr bwMode="auto">
          <a:xfrm>
            <a:off x="468313" y="5157788"/>
            <a:ext cx="8351837" cy="433387"/>
          </a:xfrm>
          <a:prstGeom prst="rect">
            <a:avLst/>
          </a:prstGeom>
          <a:gradFill rotWithShape="1">
            <a:gsLst>
              <a:gs pos="0">
                <a:srgbClr val="0000FF"/>
              </a:gs>
              <a:gs pos="100000">
                <a:srgbClr val="00CC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800" b="1">
                <a:solidFill>
                  <a:schemeClr val="bg1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三、苯的同系物的命名</a:t>
            </a:r>
          </a:p>
        </p:txBody>
      </p:sp>
      <p:sp>
        <p:nvSpPr>
          <p:cNvPr id="183312" name="Rectangle 16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有机化合物的命名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33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33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3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3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3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3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3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3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3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3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33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3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3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0" grpId="0" bldLvl="0" animBg="1" autoUpdateAnimBg="0"/>
      <p:bldP spid="183301" grpId="0" bldLvl="0" animBg="1" autoUpdateAnimBg="0"/>
      <p:bldP spid="183302" grpId="0" bldLvl="0" autoUpdateAnimBg="0"/>
      <p:bldP spid="183303" grpId="0" bldLvl="0" autoUpdateAnimBg="0"/>
      <p:bldP spid="183304" grpId="0" bldLvl="0" autoUpdateAnimBg="0"/>
      <p:bldP spid="183307" grpId="0" bldLvl="0" autoUpdateAnimBg="0"/>
      <p:bldP spid="183308" grpId="0" bldLvl="0" autoUpdateAnimBg="0"/>
      <p:bldP spid="183309" grpId="0" bldLvl="0" autoUpdateAnimBg="0"/>
      <p:bldP spid="183310" grpId="0" bldLvl="0" autoUpdateAnimBg="0"/>
      <p:bldP spid="183311" grpId="0" bldLvl="0" animBg="1" autoUpdateAnimBg="0"/>
    </p:bldLst>
  </p:timing>
</p:sld>
</file>

<file path=ppt/theme/theme1.xml><?xml version="1.0" encoding="utf-8"?>
<a:theme xmlns:a="http://schemas.openxmlformats.org/drawingml/2006/main" name="Generic medical background">
  <a:themeElements>
    <a:clrScheme name="Generic medical background 13">
      <a:dk1>
        <a:srgbClr val="000000"/>
      </a:dk1>
      <a:lt1>
        <a:srgbClr val="FFFFFF"/>
      </a:lt1>
      <a:dk2>
        <a:srgbClr val="FFFFFF"/>
      </a:dk2>
      <a:lt2>
        <a:srgbClr val="5F5F5F"/>
      </a:lt2>
      <a:accent1>
        <a:srgbClr val="036B13"/>
      </a:accent1>
      <a:accent2>
        <a:srgbClr val="97BB98"/>
      </a:accent2>
      <a:accent3>
        <a:srgbClr val="FFFFFF"/>
      </a:accent3>
      <a:accent4>
        <a:srgbClr val="000000"/>
      </a:accent4>
      <a:accent5>
        <a:srgbClr val="AABAAA"/>
      </a:accent5>
      <a:accent6>
        <a:srgbClr val="88A989"/>
      </a:accent6>
      <a:hlink>
        <a:srgbClr val="C0C0C0"/>
      </a:hlink>
      <a:folHlink>
        <a:srgbClr val="004800"/>
      </a:folHlink>
    </a:clrScheme>
    <a:fontScheme name="Generic medical background">
      <a:majorFont>
        <a:latin typeface="Arial"/>
        <a:ea typeface=""/>
        <a:cs typeface=""/>
      </a:majorFont>
      <a:minorFont>
        <a:latin typeface="黑体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eneric medical 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3">
        <a:dk1>
          <a:srgbClr val="000000"/>
        </a:dk1>
        <a:lt1>
          <a:srgbClr val="FFFFFF"/>
        </a:lt1>
        <a:dk2>
          <a:srgbClr val="FFFFFF"/>
        </a:dk2>
        <a:lt2>
          <a:srgbClr val="5F5F5F"/>
        </a:lt2>
        <a:accent1>
          <a:srgbClr val="036B13"/>
        </a:accent1>
        <a:accent2>
          <a:srgbClr val="97BB98"/>
        </a:accent2>
        <a:accent3>
          <a:srgbClr val="FFFFFF"/>
        </a:accent3>
        <a:accent4>
          <a:srgbClr val="000000"/>
        </a:accent4>
        <a:accent5>
          <a:srgbClr val="AABAAA"/>
        </a:accent5>
        <a:accent6>
          <a:srgbClr val="88A989"/>
        </a:accent6>
        <a:hlink>
          <a:srgbClr val="C0C0C0"/>
        </a:hlink>
        <a:folHlink>
          <a:srgbClr val="004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1956</TotalTime>
  <Pages>0</Pages>
  <Words>782</Words>
  <Characters>0</Characters>
  <Application>Microsoft Office PowerPoint</Application>
  <DocSecurity>0</DocSecurity>
  <PresentationFormat>全屏显示(4:3)</PresentationFormat>
  <Lines>0</Lines>
  <Paragraphs>142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黑体</vt:lpstr>
      <vt:lpstr>楷体</vt:lpstr>
      <vt:lpstr>宋体</vt:lpstr>
      <vt:lpstr>Arial</vt:lpstr>
      <vt:lpstr>Cambria Math</vt:lpstr>
      <vt:lpstr>Garamond</vt:lpstr>
      <vt:lpstr>Times New Roman</vt:lpstr>
      <vt:lpstr>Generic medical background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x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text here</dc:title>
  <dc:subject/>
  <dc:creator>x</dc:creator>
  <cp:keywords/>
  <dc:description/>
  <cp:lastModifiedBy>XiaZaiMa.COM</cp:lastModifiedBy>
  <cp:revision>109</cp:revision>
  <cp:lastPrinted>1899-12-30T00:00:00Z</cp:lastPrinted>
  <dcterms:created xsi:type="dcterms:W3CDTF">2008-10-09T13:36:39Z</dcterms:created>
  <dcterms:modified xsi:type="dcterms:W3CDTF">2020-01-31T13:14:43Z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