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73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62" r:id="rId14"/>
    <p:sldId id="264" r:id="rId15"/>
    <p:sldId id="261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3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401ED0-6EC0-463E-AF44-98F8C42830E3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A753A4-0F6A-41E3-BE70-B47DB2191E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84390" tIns="42195" rIns="84390" bIns="42195" anchor="t"/>
          <a:lstStyle/>
          <a:p>
            <a:pPr lvl="0"/>
            <a:endParaRPr lang="zh-CN" altLang="en-US" dirty="0"/>
          </a:p>
        </p:txBody>
      </p:sp>
      <p:sp>
        <p:nvSpPr>
          <p:cNvPr id="481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750062" y="7759706"/>
            <a:ext cx="2868866" cy="40848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 algn="r" eaLnBrk="1" hangingPunct="1">
                <a:spcBef>
                  <a:spcPct val="0"/>
                </a:spcBef>
              </a:pPr>
              <a:t>11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雨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0034" y="357166"/>
            <a:ext cx="13573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微软雅黑" pitchFamily="34" charset="-122"/>
                <a:ea typeface="微软雅黑" pitchFamily="34" charset="-122"/>
              </a:rPr>
              <a:t>雨</a:t>
            </a:r>
            <a:endParaRPr lang="en-US" altLang="zh-CN" sz="54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5400" b="1" dirty="0" smtClean="0">
                <a:latin typeface="微软雅黑" pitchFamily="34" charset="-122"/>
                <a:ea typeface="微软雅黑" pitchFamily="34" charset="-122"/>
              </a:rPr>
              <a:t>的</a:t>
            </a:r>
            <a:endParaRPr lang="en-US" altLang="zh-CN" sz="54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5400" b="1" dirty="0" smtClean="0">
                <a:latin typeface="微软雅黑" pitchFamily="34" charset="-122"/>
                <a:ea typeface="微软雅黑" pitchFamily="34" charset="-122"/>
              </a:rPr>
              <a:t>四</a:t>
            </a:r>
            <a:endParaRPr lang="en-US" altLang="zh-CN" sz="54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5400" b="1" dirty="0" smtClean="0">
                <a:latin typeface="微软雅黑" pitchFamily="34" charset="-122"/>
                <a:ea typeface="微软雅黑" pitchFamily="34" charset="-122"/>
              </a:rPr>
              <a:t>季</a:t>
            </a:r>
            <a:endParaRPr lang="zh-CN" altLang="en-US" sz="5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5918" y="2857496"/>
            <a:ext cx="9286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刘</a:t>
            </a:r>
            <a:endParaRPr lang="en-US" altLang="zh-CN" sz="32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湛</a:t>
            </a:r>
            <a:endParaRPr lang="en-US" altLang="zh-CN" sz="32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秋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少年听雨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43844" y="71414"/>
            <a:ext cx="7294305" cy="58579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少年听雨歌楼上。红烛昏罗帐。</a:t>
            </a:r>
            <a:endParaRPr lang="en-US" altLang="zh-CN" sz="2800" b="1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壮年听雨客舟中。江阔云低、断雁叫西风。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而今听雨僧庐下。鬓已星星也。</a:t>
            </a:r>
            <a:endParaRPr lang="en-US" altLang="zh-CN" sz="2800" b="1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悲欢离合总无情。一任阶前、点滴到天明。</a:t>
            </a:r>
            <a:endParaRPr lang="en-US" altLang="zh-CN" sz="2800" b="1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          ——</a:t>
            </a: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蒋捷</a:t>
            </a:r>
            <a:r>
              <a:rPr lang="en-US" altLang="zh-CN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【</a:t>
            </a: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宋</a:t>
            </a:r>
            <a:r>
              <a:rPr lang="en-US" altLang="zh-CN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             《</a:t>
            </a: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虞美人</a:t>
            </a:r>
            <a:r>
              <a:rPr lang="en-US" altLang="zh-CN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听雨</a:t>
            </a:r>
            <a:r>
              <a:rPr lang="en-US" altLang="zh-CN" sz="2800" b="1" dirty="0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》</a:t>
            </a:r>
            <a:endParaRPr lang="zh-CN" altLang="en-US" sz="2800" b="1" dirty="0" smtClean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2800" b="1" dirty="0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2071670" y="642918"/>
            <a:ext cx="1285884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215074" y="642918"/>
            <a:ext cx="1285884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00232" y="1285860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357950" y="1285860"/>
            <a:ext cx="1928826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000232" y="1785926"/>
            <a:ext cx="357190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357950" y="1785926"/>
            <a:ext cx="1500198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0" y="2928934"/>
            <a:ext cx="8929718" cy="1071570"/>
            <a:chOff x="357158" y="2928934"/>
            <a:chExt cx="8572560" cy="1071570"/>
          </a:xfrm>
        </p:grpSpPr>
        <p:sp>
          <p:nvSpPr>
            <p:cNvPr id="11" name="矩形 10"/>
            <p:cNvSpPr/>
            <p:nvPr/>
          </p:nvSpPr>
          <p:spPr>
            <a:xfrm>
              <a:off x="2071670" y="2928934"/>
              <a:ext cx="6858048" cy="10715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357158" y="3429000"/>
              <a:ext cx="1785950" cy="4286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1714480" y="4000504"/>
            <a:ext cx="2714644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0" y="4572008"/>
            <a:ext cx="9501222" cy="1214446"/>
            <a:chOff x="-1349741" y="2928934"/>
            <a:chExt cx="10279459" cy="1071570"/>
          </a:xfrm>
        </p:grpSpPr>
        <p:sp>
          <p:nvSpPr>
            <p:cNvPr id="16" name="矩形 15"/>
            <p:cNvSpPr/>
            <p:nvPr/>
          </p:nvSpPr>
          <p:spPr>
            <a:xfrm>
              <a:off x="2071670" y="2928934"/>
              <a:ext cx="6858048" cy="10715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-1349741" y="3500438"/>
              <a:ext cx="3627159" cy="4286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52400" y="5715016"/>
            <a:ext cx="9501222" cy="1214446"/>
            <a:chOff x="-1349741" y="2928934"/>
            <a:chExt cx="10279459" cy="1071570"/>
          </a:xfrm>
        </p:grpSpPr>
        <p:sp>
          <p:nvSpPr>
            <p:cNvPr id="19" name="矩形 18"/>
            <p:cNvSpPr/>
            <p:nvPr/>
          </p:nvSpPr>
          <p:spPr>
            <a:xfrm>
              <a:off x="2071670" y="2928934"/>
              <a:ext cx="6858048" cy="10715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-1349741" y="3500438"/>
              <a:ext cx="3627159" cy="4286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7"/>
          <p:cNvPicPr>
            <a:picLocks noChangeAspect="1" noChangeArrowheads="1"/>
          </p:cNvPicPr>
          <p:nvPr/>
        </p:nvPicPr>
        <p:blipFill>
          <a:blip r:embed="rId2"/>
          <a:srcRect t="9791"/>
          <a:stretch>
            <a:fillRect/>
          </a:stretch>
        </p:blipFill>
        <p:spPr bwMode="auto">
          <a:xfrm>
            <a:off x="0" y="0"/>
            <a:ext cx="572501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直接连接符 6"/>
          <p:cNvCxnSpPr/>
          <p:nvPr/>
        </p:nvCxnSpPr>
        <p:spPr>
          <a:xfrm>
            <a:off x="2000232" y="4071942"/>
            <a:ext cx="1571636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71406" y="4784734"/>
            <a:ext cx="1357322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500826" y="857232"/>
            <a:ext cx="2071702" cy="4246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诗人出身的刘湛秋，文风是更接近朱自清还是老舍呢？</a:t>
            </a:r>
            <a:endParaRPr lang="zh-CN" altLang="en-US" sz="28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雨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-1500230" y="0"/>
            <a:ext cx="12191999" cy="6858000"/>
          </a:xfrm>
          <a:prstGeom prst="rect">
            <a:avLst/>
          </a:prstGeom>
          <a:solidFill>
            <a:srgbClr val="1C262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14282" y="357166"/>
            <a:ext cx="56436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itchFamily="34" charset="-122"/>
                <a:ea typeface="微软雅黑" pitchFamily="34" charset="-122"/>
              </a:rPr>
              <a:t>课前演讲</a:t>
            </a:r>
            <a:endParaRPr lang="zh-CN" altLang="en-US" sz="4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10" y="1500174"/>
            <a:ext cx="8286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杜晓悦</a:t>
            </a:r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老舍</a:t>
            </a:r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猫</a:t>
            </a:r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3"/>
          <p:cNvGrpSpPr/>
          <p:nvPr/>
        </p:nvGrpSpPr>
        <p:grpSpPr>
          <a:xfrm>
            <a:off x="-1360178" y="214290"/>
            <a:ext cx="4860608" cy="765306"/>
            <a:chOff x="-758266" y="949297"/>
            <a:chExt cx="5888608" cy="649821"/>
          </a:xfrm>
        </p:grpSpPr>
        <p:pic>
          <p:nvPicPr>
            <p:cNvPr id="11269" name="图片 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70" name="文本框 2"/>
            <p:cNvSpPr txBox="1"/>
            <p:nvPr/>
          </p:nvSpPr>
          <p:spPr>
            <a:xfrm>
              <a:off x="-758266" y="949297"/>
              <a:ext cx="5888608" cy="56643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algn="ctr" eaLnBrk="1" hangingPunct="1"/>
              <a:r>
                <a:rPr lang="zh-CN" altLang="en-US" sz="3735" b="1" dirty="0" smtClean="0">
                  <a:solidFill>
                    <a:srgbClr val="0070C0"/>
                  </a:solidFill>
                  <a:latin typeface="黑体" panose="02010600030101010101" charset="-122"/>
                  <a:ea typeface="黑体" panose="02010600030101010101" charset="-122"/>
                </a:rPr>
                <a:t>作者介绍</a:t>
              </a:r>
              <a:endParaRPr lang="zh-CN" altLang="en-US" sz="3735" b="1" dirty="0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14314" y="1365814"/>
            <a:ext cx="6994525" cy="49859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50000"/>
              </a:lnSpc>
              <a:spcBef>
                <a:spcPts val="12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（生平）刘湛秋，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生于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1935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年，籍贯安徽芜湖，     </a:t>
            </a:r>
          </a:p>
          <a:p>
            <a:pPr lvl="0" eaLnBrk="1" hangingPunct="1">
              <a:lnSpc>
                <a:spcPct val="150000"/>
              </a:lnSpc>
              <a:spcBef>
                <a:spcPts val="1200"/>
              </a:spcBef>
            </a:pP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   （评价）当代诗人、作家、翻译家、评论家。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  <a:sym typeface="+mn-ea"/>
              </a:rPr>
              <a:t>曾被誉为“当代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抒情诗之王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  <a:sym typeface="+mn-ea"/>
              </a:rPr>
              <a:t>”。</a:t>
            </a:r>
          </a:p>
          <a:p>
            <a:pPr lvl="0" eaLnBrk="1" hangingPunct="1">
              <a:lnSpc>
                <a:spcPct val="150000"/>
              </a:lnSpc>
              <a:spcBef>
                <a:spcPts val="1200"/>
              </a:spcBef>
            </a:pPr>
            <a:r>
              <a:rPr lang="zh-CN" altLang="en-US" sz="2400" b="1" dirty="0">
                <a:latin typeface="微软雅黑" pitchFamily="34" charset="-122"/>
                <a:ea typeface="微软雅黑" pitchFamily="34" charset="-122"/>
                <a:sym typeface="+mn-ea"/>
              </a:rPr>
              <a:t>   （成就）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代表作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有诗集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写在早春的信笺上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》《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温暖的情思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》《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生命的快乐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等，</a:t>
            </a:r>
          </a:p>
          <a:p>
            <a:pPr lvl="0" eaLnBrk="1" hangingPunct="1">
              <a:lnSpc>
                <a:spcPct val="150000"/>
              </a:lnSpc>
              <a:spcBef>
                <a:spcPts val="1200"/>
              </a:spcBef>
            </a:pP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  <a:sym typeface="+mn-ea"/>
              </a:rPr>
              <a:t>   （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  <a:sym typeface="+mn-ea"/>
              </a:rPr>
              <a:t>影响）他的作品清新空灵，富有现代意识，手法新颖洒脱，立足表现感觉和情绪，既面对生活，又超越时空。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4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8225" y="1720851"/>
            <a:ext cx="1657350" cy="2781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/>
        </p:nvGrpSpPr>
        <p:grpSpPr>
          <a:xfrm>
            <a:off x="-642974" y="285963"/>
            <a:ext cx="3567262" cy="726016"/>
            <a:chOff x="64937" y="982658"/>
            <a:chExt cx="4321724" cy="616460"/>
          </a:xfrm>
        </p:grpSpPr>
        <p:pic>
          <p:nvPicPr>
            <p:cNvPr id="12292" name="图片 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3" name="文本框 2"/>
            <p:cNvSpPr txBox="1"/>
            <p:nvPr/>
          </p:nvSpPr>
          <p:spPr>
            <a:xfrm>
              <a:off x="64937" y="982658"/>
              <a:ext cx="4321724" cy="56644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algn="ctr" eaLnBrk="1" hangingPunct="1"/>
              <a:r>
                <a:rPr lang="zh-CN" altLang="en-US" sz="3735" b="1" dirty="0">
                  <a:solidFill>
                    <a:srgbClr val="0070C0"/>
                  </a:solidFill>
                  <a:latin typeface="黑体" panose="02010600030101010101" charset="-122"/>
                  <a:ea typeface="黑体" panose="02010600030101010101" charset="-122"/>
                </a:rPr>
                <a:t>背景链接</a:t>
              </a:r>
            </a:p>
          </p:txBody>
        </p:sp>
      </p:grpSp>
      <p:sp>
        <p:nvSpPr>
          <p:cNvPr id="5" name="矩形 4"/>
          <p:cNvSpPr/>
          <p:nvPr/>
        </p:nvSpPr>
        <p:spPr>
          <a:xfrm>
            <a:off x="142844" y="1501413"/>
            <a:ext cx="8789988" cy="4412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200000"/>
              </a:lnSpc>
              <a:spcBef>
                <a:spcPts val="1200"/>
              </a:spcBef>
            </a:pP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    刘湛秋认为，现代生活使人们“活得很累”，他提倡“轻诗歌”、“轻松散文”、“轻松的生活方式”，主张“以轻对重，以轻对累”，于己“既不受名利之累，也不为劣境所苦”，也就是以平常心看待荣华富贵与利害得失，心似如水明镜。淡化貌似严肃、正经的说教所带来人僵化、刻板、不近人情的生活方式。他的抒情散文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雨的四季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正是在这种思想意识下产生的。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矩形 2"/>
          <p:cNvSpPr/>
          <p:nvPr/>
        </p:nvSpPr>
        <p:spPr>
          <a:xfrm>
            <a:off x="274796" y="1320800"/>
            <a:ext cx="8083417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春雨有</a:t>
            </a:r>
            <a:r>
              <a:rPr lang="zh-CN" altLang="zh-CN" sz="2800" b="1" dirty="0">
                <a:latin typeface="微软雅黑" pitchFamily="34" charset="-122"/>
                <a:ea typeface="微软雅黑" pitchFamily="34" charset="-122"/>
              </a:rPr>
              <a:t>什么特点，给整个大地带来了什么变化？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6315092" y="2143116"/>
            <a:ext cx="685800" cy="2952751"/>
          </a:xfrm>
          <a:prstGeom prst="rightBrace">
            <a:avLst>
              <a:gd name="adj1" fmla="val 34265"/>
              <a:gd name="adj2" fmla="val 50000"/>
            </a:avLst>
          </a:prstGeom>
          <a:noFill/>
          <a:ln w="38100" cap="flat" cmpd="sng">
            <a:solidFill>
              <a:srgbClr val="0000FF"/>
            </a:solidFill>
            <a:prstDash val="solid"/>
            <a:headEnd type="triangle" w="med" len="med"/>
            <a:tailEnd type="triangle" w="med" len="med"/>
          </a:ln>
        </p:spPr>
        <p:txBody>
          <a:bodyPr wrap="none" anchor="ctr"/>
          <a:lstStyle/>
          <a:p>
            <a:pPr lvl="0" algn="ctr" eaLnBrk="1" hangingPunct="1"/>
            <a:endParaRPr lang="zh-CN" altLang="en-US" sz="3735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8" name="Text Box 8"/>
          <p:cNvSpPr txBox="1"/>
          <p:nvPr/>
        </p:nvSpPr>
        <p:spPr>
          <a:xfrm>
            <a:off x="214282" y="3190522"/>
            <a:ext cx="2286016" cy="66710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735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春雨绵绵</a:t>
            </a:r>
          </a:p>
        </p:txBody>
      </p:sp>
      <p:sp>
        <p:nvSpPr>
          <p:cNvPr id="9" name="Text Box 9"/>
          <p:cNvSpPr txBox="1"/>
          <p:nvPr/>
        </p:nvSpPr>
        <p:spPr>
          <a:xfrm>
            <a:off x="3352800" y="3333398"/>
            <a:ext cx="1146468" cy="66710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娇媚</a:t>
            </a:r>
          </a:p>
        </p:txBody>
      </p:sp>
      <p:sp>
        <p:nvSpPr>
          <p:cNvPr id="10" name="Text Box 10"/>
          <p:cNvSpPr txBox="1"/>
          <p:nvPr/>
        </p:nvSpPr>
        <p:spPr>
          <a:xfrm>
            <a:off x="4500562" y="3333398"/>
            <a:ext cx="2471754" cy="66710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驱走冬天</a:t>
            </a:r>
          </a:p>
        </p:txBody>
      </p:sp>
      <p:sp>
        <p:nvSpPr>
          <p:cNvPr id="11" name="Text Box 11"/>
          <p:cNvSpPr txBox="1"/>
          <p:nvPr/>
        </p:nvSpPr>
        <p:spPr>
          <a:xfrm>
            <a:off x="3857620" y="2000240"/>
            <a:ext cx="1146468" cy="66710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柔软</a:t>
            </a:r>
          </a:p>
        </p:txBody>
      </p:sp>
      <p:sp>
        <p:nvSpPr>
          <p:cNvPr id="12" name="Text Box 12"/>
          <p:cNvSpPr txBox="1"/>
          <p:nvPr/>
        </p:nvSpPr>
        <p:spPr>
          <a:xfrm>
            <a:off x="3857620" y="4643446"/>
            <a:ext cx="1576390" cy="66710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73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透明</a:t>
            </a:r>
          </a:p>
        </p:txBody>
      </p:sp>
      <p:sp>
        <p:nvSpPr>
          <p:cNvPr id="13" name="Text Box 13"/>
          <p:cNvSpPr txBox="1"/>
          <p:nvPr/>
        </p:nvSpPr>
        <p:spPr>
          <a:xfrm>
            <a:off x="7008023" y="3214686"/>
            <a:ext cx="2350323" cy="66710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735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改变姿容 </a:t>
            </a:r>
          </a:p>
        </p:txBody>
      </p:sp>
      <p:cxnSp>
        <p:nvCxnSpPr>
          <p:cNvPr id="15" name="直接箭头连接符 14"/>
          <p:cNvCxnSpPr/>
          <p:nvPr/>
        </p:nvCxnSpPr>
        <p:spPr>
          <a:xfrm flipV="1">
            <a:off x="2362200" y="2285992"/>
            <a:ext cx="990600" cy="1003300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2362200" y="3643314"/>
            <a:ext cx="990600" cy="0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>
            <a:off x="2363788" y="3929066"/>
            <a:ext cx="989013" cy="903817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3" name="文本框 7172"/>
          <p:cNvSpPr txBox="1"/>
          <p:nvPr/>
        </p:nvSpPr>
        <p:spPr>
          <a:xfrm>
            <a:off x="428596" y="285728"/>
            <a:ext cx="410622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第二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段</a:t>
            </a:r>
            <a:r>
              <a:rPr lang="en-US" altLang="zh-CN" sz="2800" b="1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春 雨 图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47662" y="5715016"/>
            <a:ext cx="2438387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人生感悟：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928926" y="5715016"/>
            <a:ext cx="2501006" cy="646331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初生的喜悦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/>
      <p:bldP spid="9" grpId="0"/>
      <p:bldP spid="10" grpId="0"/>
      <p:bldP spid="11" grpId="0"/>
      <p:bldP spid="12" grpId="0"/>
      <p:bldP spid="13" grpId="0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/>
          <p:nvPr/>
        </p:nvSpPr>
        <p:spPr>
          <a:xfrm>
            <a:off x="1143000" y="2438400"/>
            <a:ext cx="6858000" cy="2560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3" name="Line 5"/>
          <p:cNvSpPr/>
          <p:nvPr/>
        </p:nvSpPr>
        <p:spPr>
          <a:xfrm flipH="1">
            <a:off x="2800350" y="3124200"/>
            <a:ext cx="628650" cy="53340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4" name="Line 6"/>
          <p:cNvSpPr/>
          <p:nvPr/>
        </p:nvSpPr>
        <p:spPr>
          <a:xfrm>
            <a:off x="2857500" y="4191000"/>
            <a:ext cx="514350" cy="38100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5" name="AutoShape 7"/>
          <p:cNvSpPr/>
          <p:nvPr/>
        </p:nvSpPr>
        <p:spPr>
          <a:xfrm>
            <a:off x="5543550" y="2819400"/>
            <a:ext cx="400050" cy="2514600"/>
          </a:xfrm>
          <a:prstGeom prst="rightBrace">
            <a:avLst>
              <a:gd name="adj1" fmla="val 39285"/>
              <a:gd name="adj2" fmla="val 50000"/>
            </a:avLst>
          </a:prstGeom>
          <a:noFill/>
          <a:ln w="381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22536" name="Rectangle 8"/>
          <p:cNvSpPr/>
          <p:nvPr/>
        </p:nvSpPr>
        <p:spPr>
          <a:xfrm>
            <a:off x="571472" y="3000372"/>
            <a:ext cx="2037737" cy="646331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夏雨倾盆</a:t>
            </a:r>
          </a:p>
        </p:txBody>
      </p:sp>
      <p:sp>
        <p:nvSpPr>
          <p:cNvPr id="56329" name="Rectangle 9"/>
          <p:cNvSpPr/>
          <p:nvPr/>
        </p:nvSpPr>
        <p:spPr>
          <a:xfrm>
            <a:off x="3314699" y="4143380"/>
            <a:ext cx="1114425" cy="5847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热烈</a:t>
            </a:r>
          </a:p>
        </p:txBody>
      </p:sp>
      <p:sp>
        <p:nvSpPr>
          <p:cNvPr id="22538" name="Rectangle 10"/>
          <p:cNvSpPr/>
          <p:nvPr/>
        </p:nvSpPr>
        <p:spPr>
          <a:xfrm>
            <a:off x="3328986" y="3201415"/>
            <a:ext cx="2386022" cy="5847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丰满大地</a:t>
            </a:r>
          </a:p>
        </p:txBody>
      </p:sp>
      <p:sp>
        <p:nvSpPr>
          <p:cNvPr id="56331" name="Rectangle 11"/>
          <p:cNvSpPr/>
          <p:nvPr/>
        </p:nvSpPr>
        <p:spPr>
          <a:xfrm>
            <a:off x="3286116" y="2058407"/>
            <a:ext cx="1357322" cy="5847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粗犷</a:t>
            </a:r>
          </a:p>
        </p:txBody>
      </p:sp>
      <p:sp>
        <p:nvSpPr>
          <p:cNvPr id="56332" name="Rectangle 12"/>
          <p:cNvSpPr/>
          <p:nvPr/>
        </p:nvSpPr>
        <p:spPr>
          <a:xfrm>
            <a:off x="6072198" y="3272853"/>
            <a:ext cx="2744659" cy="5847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展示诱惑</a:t>
            </a:r>
          </a:p>
        </p:txBody>
      </p:sp>
      <p:cxnSp>
        <p:nvCxnSpPr>
          <p:cNvPr id="15" name="直接箭头连接符 14"/>
          <p:cNvCxnSpPr/>
          <p:nvPr/>
        </p:nvCxnSpPr>
        <p:spPr>
          <a:xfrm flipV="1">
            <a:off x="2571736" y="2428868"/>
            <a:ext cx="570071" cy="59372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直接箭头连接符 1"/>
          <p:cNvCxnSpPr/>
          <p:nvPr/>
        </p:nvCxnSpPr>
        <p:spPr>
          <a:xfrm flipV="1">
            <a:off x="2571736" y="3429000"/>
            <a:ext cx="796766" cy="7302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箭头连接符 2"/>
          <p:cNvCxnSpPr/>
          <p:nvPr/>
        </p:nvCxnSpPr>
        <p:spPr>
          <a:xfrm>
            <a:off x="2428860" y="3929066"/>
            <a:ext cx="783431" cy="38036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utoShape 7"/>
          <p:cNvSpPr/>
          <p:nvPr/>
        </p:nvSpPr>
        <p:spPr>
          <a:xfrm>
            <a:off x="5286380" y="2000240"/>
            <a:ext cx="685800" cy="2952751"/>
          </a:xfrm>
          <a:prstGeom prst="rightBrace">
            <a:avLst>
              <a:gd name="adj1" fmla="val 34265"/>
              <a:gd name="adj2" fmla="val 50000"/>
            </a:avLst>
          </a:prstGeom>
          <a:noFill/>
          <a:ln w="38100" cap="flat" cmpd="sng">
            <a:solidFill>
              <a:srgbClr val="0000FF"/>
            </a:solidFill>
            <a:prstDash val="solid"/>
            <a:headEnd type="triangle" w="med" len="med"/>
            <a:tailEnd type="triangle" w="med" len="med"/>
          </a:ln>
        </p:spPr>
        <p:txBody>
          <a:bodyPr wrap="none" anchor="ctr"/>
          <a:lstStyle/>
          <a:p>
            <a:pPr lvl="0" algn="ctr" eaLnBrk="1" hangingPunct="1"/>
            <a:endParaRPr lang="zh-CN" altLang="en-US" sz="3735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14348" y="5466715"/>
            <a:ext cx="2573170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人生感悟：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080862" y="5497195"/>
            <a:ext cx="224452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青春的绽放</a:t>
            </a:r>
            <a:endParaRPr lang="zh-CN" altLang="en-US"/>
          </a:p>
        </p:txBody>
      </p:sp>
      <p:sp>
        <p:nvSpPr>
          <p:cNvPr id="22531" name="矩形 2"/>
          <p:cNvSpPr/>
          <p:nvPr/>
        </p:nvSpPr>
        <p:spPr>
          <a:xfrm>
            <a:off x="274797" y="1320800"/>
            <a:ext cx="7845266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夏雨有</a:t>
            </a:r>
            <a:r>
              <a:rPr lang="zh-CN" altLang="zh-CN" sz="2800" b="1" dirty="0">
                <a:latin typeface="微软雅黑" pitchFamily="34" charset="-122"/>
                <a:ea typeface="微软雅黑" pitchFamily="34" charset="-122"/>
              </a:rPr>
              <a:t>什么特点，给整个大地带来了什么</a:t>
            </a:r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变化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?</a:t>
            </a:r>
            <a:endParaRPr lang="zh-CN" altLang="en-US" sz="3465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7" name="文本框 8196"/>
          <p:cNvSpPr txBox="1"/>
          <p:nvPr/>
        </p:nvSpPr>
        <p:spPr>
          <a:xfrm>
            <a:off x="1143000" y="205740"/>
            <a:ext cx="38614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三段</a:t>
            </a:r>
            <a:r>
              <a:rPr lang="en-US" altLang="zh-CN" sz="2800" b="1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夏 雨 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 bldLvl="0" animBg="1"/>
      <p:bldP spid="56329" grpId="0" animBg="1"/>
      <p:bldP spid="22538" grpId="0" animBg="1"/>
      <p:bldP spid="56331" grpId="0" animBg="1"/>
      <p:bldP spid="56332" grpId="0" animBg="1"/>
      <p:bldP spid="7" grpId="0" bldLvl="0" animBg="1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Line 4"/>
          <p:cNvSpPr/>
          <p:nvPr/>
        </p:nvSpPr>
        <p:spPr>
          <a:xfrm flipH="1">
            <a:off x="2571750" y="2819400"/>
            <a:ext cx="742950" cy="76200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57" name="Line 5"/>
          <p:cNvSpPr/>
          <p:nvPr/>
        </p:nvSpPr>
        <p:spPr>
          <a:xfrm>
            <a:off x="2514600" y="4114800"/>
            <a:ext cx="857250" cy="762000"/>
          </a:xfrm>
          <a:prstGeom prst="line">
            <a:avLst/>
          </a:prstGeom>
          <a:ln w="381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558" name="AutoShape 6"/>
          <p:cNvSpPr/>
          <p:nvPr/>
        </p:nvSpPr>
        <p:spPr>
          <a:xfrm>
            <a:off x="6343650" y="2819400"/>
            <a:ext cx="171450" cy="2362200"/>
          </a:xfrm>
          <a:prstGeom prst="rightBrace">
            <a:avLst>
              <a:gd name="adj1" fmla="val 86111"/>
              <a:gd name="adj2" fmla="val 50000"/>
            </a:avLst>
          </a:prstGeom>
          <a:noFill/>
          <a:ln w="3810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dirty="0"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7351" name="Rectangle 7"/>
          <p:cNvSpPr/>
          <p:nvPr/>
        </p:nvSpPr>
        <p:spPr>
          <a:xfrm>
            <a:off x="571472" y="3000372"/>
            <a:ext cx="1843114" cy="584775"/>
          </a:xfrm>
          <a:prstGeom prst="rect">
            <a:avLst/>
          </a:prstGeom>
          <a:solidFill>
            <a:srgbClr val="336600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秋雨淅沥</a:t>
            </a:r>
          </a:p>
        </p:txBody>
      </p:sp>
      <p:sp>
        <p:nvSpPr>
          <p:cNvPr id="17415" name="Rectangle 8"/>
          <p:cNvSpPr/>
          <p:nvPr/>
        </p:nvSpPr>
        <p:spPr>
          <a:xfrm>
            <a:off x="3657600" y="3429000"/>
            <a:ext cx="184731" cy="5847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1" name="Rectangle 9"/>
          <p:cNvSpPr/>
          <p:nvPr/>
        </p:nvSpPr>
        <p:spPr>
          <a:xfrm>
            <a:off x="5715008" y="3286124"/>
            <a:ext cx="1832553" cy="584775"/>
          </a:xfrm>
          <a:prstGeom prst="rect">
            <a:avLst/>
          </a:prstGeom>
          <a:solidFill>
            <a:srgbClr val="336600"/>
          </a:solidFill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纯净灵魂</a:t>
            </a:r>
          </a:p>
        </p:txBody>
      </p:sp>
      <p:sp>
        <p:nvSpPr>
          <p:cNvPr id="23562" name="Rectangle 10"/>
          <p:cNvSpPr/>
          <p:nvPr/>
        </p:nvSpPr>
        <p:spPr>
          <a:xfrm>
            <a:off x="5715008" y="4286256"/>
            <a:ext cx="1485900" cy="1077218"/>
          </a:xfrm>
          <a:prstGeom prst="rect">
            <a:avLst/>
          </a:prstGeom>
          <a:solidFill>
            <a:srgbClr val="336600"/>
          </a:solidFill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产生情思</a:t>
            </a:r>
          </a:p>
        </p:txBody>
      </p:sp>
      <p:sp>
        <p:nvSpPr>
          <p:cNvPr id="23563" name="Rectangle 11"/>
          <p:cNvSpPr/>
          <p:nvPr/>
        </p:nvSpPr>
        <p:spPr>
          <a:xfrm>
            <a:off x="3364826" y="1714488"/>
            <a:ext cx="1350050" cy="584775"/>
          </a:xfrm>
          <a:prstGeom prst="rect">
            <a:avLst/>
          </a:prstGeom>
          <a:solidFill>
            <a:srgbClr val="336600"/>
          </a:solidFill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>
              <a:spcBef>
                <a:spcPct val="2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端庄   </a:t>
            </a:r>
          </a:p>
        </p:txBody>
      </p:sp>
      <p:sp>
        <p:nvSpPr>
          <p:cNvPr id="57356" name="Rectangle 12"/>
          <p:cNvSpPr/>
          <p:nvPr/>
        </p:nvSpPr>
        <p:spPr>
          <a:xfrm>
            <a:off x="5715008" y="1857364"/>
            <a:ext cx="1771650" cy="1077218"/>
          </a:xfrm>
          <a:prstGeom prst="rect">
            <a:avLst/>
          </a:prstGeom>
          <a:solidFill>
            <a:srgbClr val="336600"/>
          </a:solidFill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倾诉    沉思</a:t>
            </a:r>
          </a:p>
        </p:txBody>
      </p:sp>
      <p:sp>
        <p:nvSpPr>
          <p:cNvPr id="57357" name="Text Box 13"/>
          <p:cNvSpPr txBox="1"/>
          <p:nvPr/>
        </p:nvSpPr>
        <p:spPr>
          <a:xfrm>
            <a:off x="3428992" y="4429132"/>
            <a:ext cx="1371124" cy="579120"/>
          </a:xfrm>
          <a:prstGeom prst="rect">
            <a:avLst/>
          </a:prstGeom>
          <a:solidFill>
            <a:srgbClr val="336600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沉静</a:t>
            </a:r>
          </a:p>
        </p:txBody>
      </p:sp>
      <p:sp>
        <p:nvSpPr>
          <p:cNvPr id="9221" name="文本框 9220"/>
          <p:cNvSpPr txBox="1"/>
          <p:nvPr/>
        </p:nvSpPr>
        <p:spPr>
          <a:xfrm>
            <a:off x="274796" y="188595"/>
            <a:ext cx="5654526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四段</a:t>
            </a:r>
            <a:r>
              <a:rPr lang="en-US" altLang="zh-CN" sz="2800" b="1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秋 雨 图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00034" y="5568751"/>
            <a:ext cx="2500330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人生感悟：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286116" y="5572140"/>
            <a:ext cx="2762739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成熟的智慧</a:t>
            </a:r>
          </a:p>
        </p:txBody>
      </p:sp>
      <p:cxnSp>
        <p:nvCxnSpPr>
          <p:cNvPr id="15" name="直接箭头连接符 14"/>
          <p:cNvCxnSpPr/>
          <p:nvPr/>
        </p:nvCxnSpPr>
        <p:spPr>
          <a:xfrm flipV="1">
            <a:off x="2500298" y="2285992"/>
            <a:ext cx="570071" cy="59372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箭头连接符 2"/>
          <p:cNvCxnSpPr/>
          <p:nvPr/>
        </p:nvCxnSpPr>
        <p:spPr>
          <a:xfrm>
            <a:off x="2643174" y="3286124"/>
            <a:ext cx="1667351" cy="0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>
            <a:off x="2500298" y="3786190"/>
            <a:ext cx="800100" cy="675640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utoShape 7"/>
          <p:cNvSpPr/>
          <p:nvPr/>
        </p:nvSpPr>
        <p:spPr>
          <a:xfrm>
            <a:off x="5214942" y="2000240"/>
            <a:ext cx="276701" cy="2496820"/>
          </a:xfrm>
          <a:prstGeom prst="rightBrace">
            <a:avLst>
              <a:gd name="adj1" fmla="val 34265"/>
              <a:gd name="adj2" fmla="val 50000"/>
            </a:avLst>
          </a:prstGeom>
          <a:noFill/>
          <a:ln w="38100" cap="flat" cmpd="sng">
            <a:solidFill>
              <a:srgbClr val="0000FF"/>
            </a:solidFill>
            <a:prstDash val="solid"/>
            <a:headEnd type="triangle" w="med" len="med"/>
            <a:tailEnd type="triangle" w="med" len="med"/>
          </a:ln>
        </p:spPr>
        <p:txBody>
          <a:bodyPr wrap="none" anchor="ctr"/>
          <a:lstStyle/>
          <a:p>
            <a:pPr lvl="0" algn="ctr" eaLnBrk="1" hangingPunct="1"/>
            <a:endParaRPr lang="zh-CN" altLang="en-US" sz="3735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22531" name="矩形 2"/>
          <p:cNvSpPr/>
          <p:nvPr/>
        </p:nvSpPr>
        <p:spPr>
          <a:xfrm>
            <a:off x="370072" y="976954"/>
            <a:ext cx="7845266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秋雨有</a:t>
            </a:r>
            <a:r>
              <a:rPr lang="zh-CN" altLang="zh-CN" sz="2800" b="1" dirty="0">
                <a:latin typeface="微软雅黑" pitchFamily="34" charset="-122"/>
                <a:ea typeface="微软雅黑" pitchFamily="34" charset="-122"/>
              </a:rPr>
              <a:t>什么特点</a:t>
            </a:r>
            <a:r>
              <a:rPr lang="zh-CN" altLang="zh-CN" sz="2800" b="1" dirty="0" smtClean="0">
                <a:latin typeface="微软雅黑" pitchFamily="34" charset="-122"/>
                <a:ea typeface="微软雅黑" pitchFamily="34" charset="-122"/>
              </a:rPr>
              <a:t>，给</a:t>
            </a:r>
            <a:r>
              <a:rPr lang="zh-CN" altLang="zh-CN" sz="2800" b="1" dirty="0">
                <a:latin typeface="微软雅黑" pitchFamily="34" charset="-122"/>
                <a:ea typeface="微软雅黑" pitchFamily="34" charset="-122"/>
              </a:rPr>
              <a:t>整个大地带来了什么变化？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 bldLvl="0" animBg="1"/>
      <p:bldP spid="23561" grpId="0" animBg="1"/>
      <p:bldP spid="23562" grpId="0" uiExpand="1" build="allAtOnce" animBg="1"/>
      <p:bldP spid="23563" grpId="0" animBg="1"/>
      <p:bldP spid="57356" grpId="0" animBg="1"/>
      <p:bldP spid="57357" grpId="0" animBg="1"/>
      <p:bldP spid="4" grpId="0"/>
      <p:bldP spid="2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 descr="http://upfile.asqql.com/2009pasdfasdfic2009s305985-ts/2016-5/20165252192397419.gif"/>
          <p:cNvSpPr>
            <a:spLocks noChangeAspect="1"/>
          </p:cNvSpPr>
          <p:nvPr/>
        </p:nvSpPr>
        <p:spPr>
          <a:xfrm>
            <a:off x="155575" y="-192616"/>
            <a:ext cx="304800" cy="4064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5" name="AutoShape 4" descr="http://upfile.asqql.com/2009pasdfasdfic2009s305985-ts/2016-5/20165252192397419.gif"/>
          <p:cNvSpPr>
            <a:spLocks noChangeAspect="1"/>
          </p:cNvSpPr>
          <p:nvPr/>
        </p:nvSpPr>
        <p:spPr>
          <a:xfrm>
            <a:off x="307975" y="10584"/>
            <a:ext cx="304800" cy="4064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6" name="AutoShape 7" descr="http://upfile.asqql.com/2009pasdfasdfic2009s305985-ts/2016-5/20165242145677514.gif"/>
          <p:cNvSpPr>
            <a:spLocks noChangeAspect="1"/>
          </p:cNvSpPr>
          <p:nvPr/>
        </p:nvSpPr>
        <p:spPr>
          <a:xfrm>
            <a:off x="460375" y="213784"/>
            <a:ext cx="304800" cy="4064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Line 4"/>
          <p:cNvSpPr/>
          <p:nvPr/>
        </p:nvSpPr>
        <p:spPr>
          <a:xfrm flipH="1">
            <a:off x="2317750" y="2500306"/>
            <a:ext cx="914400" cy="812800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" name="Line 5"/>
          <p:cNvSpPr/>
          <p:nvPr/>
        </p:nvSpPr>
        <p:spPr>
          <a:xfrm>
            <a:off x="2354263" y="3769785"/>
            <a:ext cx="884237" cy="1007533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" name="AutoShape 6"/>
          <p:cNvSpPr/>
          <p:nvPr/>
        </p:nvSpPr>
        <p:spPr>
          <a:xfrm>
            <a:off x="6324600" y="2802468"/>
            <a:ext cx="420688" cy="2025651"/>
          </a:xfrm>
          <a:prstGeom prst="rightBrace">
            <a:avLst>
              <a:gd name="adj1" fmla="val 35360"/>
              <a:gd name="adj2" fmla="val 50000"/>
            </a:avLst>
          </a:prstGeom>
          <a:noFill/>
          <a:ln w="381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sz="2400" b="1" dirty="0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12" name="Rectangle 8"/>
          <p:cNvSpPr/>
          <p:nvPr/>
        </p:nvSpPr>
        <p:spPr>
          <a:xfrm>
            <a:off x="4143372" y="3357562"/>
            <a:ext cx="2037737" cy="64633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6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降临温暖</a:t>
            </a:r>
          </a:p>
        </p:txBody>
      </p:sp>
      <p:sp>
        <p:nvSpPr>
          <p:cNvPr id="13" name="Rectangle 9"/>
          <p:cNvSpPr/>
          <p:nvPr/>
        </p:nvSpPr>
        <p:spPr>
          <a:xfrm>
            <a:off x="3357554" y="1785926"/>
            <a:ext cx="1111202" cy="64633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6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平静</a:t>
            </a:r>
          </a:p>
        </p:txBody>
      </p:sp>
      <p:sp>
        <p:nvSpPr>
          <p:cNvPr id="14" name="Rectangle 10"/>
          <p:cNvSpPr/>
          <p:nvPr/>
        </p:nvSpPr>
        <p:spPr>
          <a:xfrm>
            <a:off x="3354388" y="4358217"/>
            <a:ext cx="1111202" cy="64633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6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自然</a:t>
            </a:r>
          </a:p>
        </p:txBody>
      </p:sp>
      <p:sp>
        <p:nvSpPr>
          <p:cNvPr id="15" name="Rectangle 11"/>
          <p:cNvSpPr/>
          <p:nvPr/>
        </p:nvSpPr>
        <p:spPr>
          <a:xfrm>
            <a:off x="142844" y="3206751"/>
            <a:ext cx="2508239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6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冬雨化雪</a:t>
            </a:r>
          </a:p>
        </p:txBody>
      </p:sp>
      <p:sp>
        <p:nvSpPr>
          <p:cNvPr id="16" name="Rectangle 12"/>
          <p:cNvSpPr/>
          <p:nvPr/>
        </p:nvSpPr>
        <p:spPr>
          <a:xfrm>
            <a:off x="6896100" y="3357562"/>
            <a:ext cx="2037737" cy="64633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36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带来蜜情</a:t>
            </a:r>
          </a:p>
        </p:txBody>
      </p:sp>
      <p:sp>
        <p:nvSpPr>
          <p:cNvPr id="6" name="矩形 5"/>
          <p:cNvSpPr/>
          <p:nvPr/>
        </p:nvSpPr>
        <p:spPr>
          <a:xfrm>
            <a:off x="4834807" y="1857364"/>
            <a:ext cx="4309193" cy="74866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4265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冬雨和南国的雪 </a:t>
            </a:r>
          </a:p>
        </p:txBody>
      </p:sp>
      <p:sp>
        <p:nvSpPr>
          <p:cNvPr id="8197" name="文本框 8196"/>
          <p:cNvSpPr txBox="1"/>
          <p:nvPr/>
        </p:nvSpPr>
        <p:spPr>
          <a:xfrm>
            <a:off x="139069" y="214290"/>
            <a:ext cx="50044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2800" b="1" dirty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段</a:t>
            </a:r>
            <a:r>
              <a:rPr lang="en-US" altLang="zh-CN" sz="2800" b="1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冬 雨 图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22911" y="5883910"/>
            <a:ext cx="2015966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人生感悟：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656648" y="5883910"/>
            <a:ext cx="224452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晚景的真淳</a:t>
            </a:r>
          </a:p>
        </p:txBody>
      </p:sp>
      <p:sp>
        <p:nvSpPr>
          <p:cNvPr id="22531" name="矩形 2"/>
          <p:cNvSpPr/>
          <p:nvPr/>
        </p:nvSpPr>
        <p:spPr>
          <a:xfrm>
            <a:off x="155734" y="976954"/>
            <a:ext cx="7845266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冬雨有</a:t>
            </a:r>
            <a:r>
              <a:rPr lang="zh-CN" altLang="zh-CN" sz="2800" b="1" dirty="0">
                <a:latin typeface="微软雅黑" pitchFamily="34" charset="-122"/>
                <a:ea typeface="微软雅黑" pitchFamily="34" charset="-122"/>
              </a:rPr>
              <a:t>什么特点，给整个大地带来了什么变化？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2" grpId="0"/>
      <p:bldP spid="13" grpId="0"/>
      <p:bldP spid="14" grpId="0"/>
      <p:bldP spid="15" grpId="0"/>
      <p:bldP spid="16" grpId="0"/>
      <p:bldP spid="6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/>
          </p:cNvSpPr>
          <p:nvPr>
            <p:ph idx="1"/>
          </p:nvPr>
        </p:nvSpPr>
        <p:spPr>
          <a:xfrm>
            <a:off x="571472" y="448325"/>
            <a:ext cx="7886700" cy="5123815"/>
          </a:xfrm>
        </p:spPr>
        <p:txBody>
          <a:bodyPr vert="horz" wrap="square" lIns="91440" tIns="45720" rIns="91440" bIns="45720" anchor="t">
            <a:normAutofit fontScale="97500"/>
          </a:bodyPr>
          <a:lstStyle/>
          <a:p>
            <a:pPr>
              <a:lnSpc>
                <a:spcPct val="90000"/>
              </a:lnSpc>
            </a:pPr>
            <a:r>
              <a:rPr lang="en-US" altLang="zh-CN" sz="3200" b="1" dirty="0"/>
              <a:t>1</a:t>
            </a:r>
            <a:r>
              <a:rPr lang="zh-CN" altLang="en-US" sz="3200" b="1" dirty="0"/>
              <a:t>、本文的“文眼”是什么？</a:t>
            </a:r>
          </a:p>
          <a:p>
            <a:pPr>
              <a:lnSpc>
                <a:spcPct val="90000"/>
              </a:lnSpc>
            </a:pPr>
            <a:r>
              <a:rPr lang="zh-CN" altLang="en-US" sz="3200" b="1" dirty="0"/>
              <a:t>     </a:t>
            </a:r>
            <a:r>
              <a:rPr lang="zh-CN" altLang="en-US" sz="3200" b="1" dirty="0">
                <a:ea typeface="华文行楷" pitchFamily="2" charset="-122"/>
              </a:rPr>
              <a:t>她给我的形象和记忆，永远是</a:t>
            </a:r>
            <a:r>
              <a:rPr lang="zh-CN" altLang="en-US" sz="3200" b="1" dirty="0">
                <a:solidFill>
                  <a:srgbClr val="FF3300"/>
                </a:solidFill>
                <a:ea typeface="华文行楷" pitchFamily="2" charset="-122"/>
              </a:rPr>
              <a:t>美</a:t>
            </a:r>
            <a:r>
              <a:rPr lang="zh-CN" altLang="en-US" sz="3200" b="1" dirty="0">
                <a:ea typeface="华文行楷" pitchFamily="2" charset="-122"/>
              </a:rPr>
              <a:t>的。</a:t>
            </a:r>
          </a:p>
          <a:p>
            <a:pPr>
              <a:lnSpc>
                <a:spcPct val="90000"/>
              </a:lnSpc>
            </a:pPr>
            <a:r>
              <a:rPr lang="en-US" altLang="zh-CN" sz="3200" b="1" dirty="0"/>
              <a:t>2</a:t>
            </a:r>
            <a:r>
              <a:rPr lang="zh-CN" altLang="en-US" sz="3200" b="1" dirty="0"/>
              <a:t>、概括课文中描写的雨在四季各有怎样的美？</a:t>
            </a:r>
          </a:p>
          <a:p>
            <a:pPr>
              <a:lnSpc>
                <a:spcPct val="90000"/>
              </a:lnSpc>
            </a:pPr>
            <a:r>
              <a:rPr lang="zh-CN" altLang="en-US" sz="3200" b="1" dirty="0">
                <a:ea typeface="隶书" pitchFamily="49" charset="-122"/>
              </a:rPr>
              <a:t>春雨：温柔而细腻</a:t>
            </a:r>
          </a:p>
          <a:p>
            <a:pPr>
              <a:lnSpc>
                <a:spcPct val="90000"/>
              </a:lnSpc>
            </a:pPr>
            <a:r>
              <a:rPr lang="zh-CN" altLang="en-US" sz="3200" b="1" dirty="0">
                <a:ea typeface="隶书" pitchFamily="49" charset="-122"/>
              </a:rPr>
              <a:t>夏雨：热烈而粗犷</a:t>
            </a:r>
          </a:p>
          <a:p>
            <a:pPr>
              <a:lnSpc>
                <a:spcPct val="90000"/>
              </a:lnSpc>
            </a:pPr>
            <a:r>
              <a:rPr lang="zh-CN" altLang="en-US" sz="3200" b="1" dirty="0">
                <a:ea typeface="隶书" pitchFamily="49" charset="-122"/>
              </a:rPr>
              <a:t>秋雨：端庄而沉静</a:t>
            </a:r>
          </a:p>
          <a:p>
            <a:pPr>
              <a:lnSpc>
                <a:spcPct val="90000"/>
              </a:lnSpc>
            </a:pPr>
            <a:r>
              <a:rPr lang="zh-CN" altLang="en-US" sz="3200" b="1" dirty="0">
                <a:ea typeface="隶书" pitchFamily="49" charset="-122"/>
              </a:rPr>
              <a:t>冬雨</a:t>
            </a:r>
            <a:r>
              <a:rPr lang="zh-CN" altLang="en-US" sz="3200" b="1" dirty="0" smtClean="0">
                <a:ea typeface="隶书" pitchFamily="49" charset="-122"/>
              </a:rPr>
              <a:t>：</a:t>
            </a:r>
            <a:r>
              <a:rPr lang="zh-CN" altLang="en-US" b="1" dirty="0" smtClean="0">
                <a:ea typeface="隶书" pitchFamily="49" charset="-122"/>
              </a:rPr>
              <a:t>自然而平静</a:t>
            </a:r>
            <a:endParaRPr lang="zh-CN" altLang="en-US" sz="3200" b="1" dirty="0">
              <a:ea typeface="隶书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3200" b="1" dirty="0">
                <a:ea typeface="隶书" pitchFamily="49" charset="-122"/>
              </a:rPr>
              <a:t>3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每付图画给作者带来生命的感悟：</a:t>
            </a:r>
          </a:p>
          <a:p>
            <a:pPr>
              <a:lnSpc>
                <a:spcPct val="90000"/>
              </a:lnSpc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4、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文本主旨：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261962" y="2411095"/>
            <a:ext cx="1988045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初生的喜悦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261962" y="2929255"/>
            <a:ext cx="1988045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青春的绽放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350068" y="3447415"/>
            <a:ext cx="1988045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成熟的智慧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4350068" y="3851275"/>
            <a:ext cx="2244525" cy="5847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晚景的真淳</a:t>
            </a:r>
          </a:p>
        </p:txBody>
      </p:sp>
      <p:sp>
        <p:nvSpPr>
          <p:cNvPr id="39944" name="文本框 39943"/>
          <p:cNvSpPr txBox="1"/>
          <p:nvPr/>
        </p:nvSpPr>
        <p:spPr>
          <a:xfrm>
            <a:off x="717233" y="5643578"/>
            <a:ext cx="7886224" cy="95410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抒发了作者对雨的爱恋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热爱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和对人生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生命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的追求。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58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charRg st="58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charRg st="58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66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charRg st="66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1">
                                            <p:txEl>
                                              <p:charRg st="66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7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1">
                                            <p:txEl>
                                              <p:charRg st="7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1">
                                            <p:txEl>
                                              <p:charRg st="74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82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1">
                                            <p:txEl>
                                              <p:charRg st="82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1">
                                            <p:txEl>
                                              <p:charRg st="82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291">
                                            <p:txEl>
                                              <p:char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1">
                                            <p:txEl>
                                              <p:char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291">
                                            <p:txEl>
                                              <p:char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291">
                                            <p:txEl>
                                              <p:char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399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2"/>
          <a:srcRect r="604" b="64445"/>
          <a:stretch>
            <a:fillRect/>
          </a:stretch>
        </p:blipFill>
        <p:spPr bwMode="auto">
          <a:xfrm>
            <a:off x="387349" y="349250"/>
            <a:ext cx="8816951" cy="558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2857488" y="1500174"/>
            <a:ext cx="1285884" cy="642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857488" y="2571744"/>
            <a:ext cx="1285884" cy="642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857488" y="3571876"/>
            <a:ext cx="1285884" cy="7143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857488" y="4643446"/>
            <a:ext cx="1285884" cy="7143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714480" y="2143116"/>
            <a:ext cx="642942" cy="30003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286380" y="2571744"/>
            <a:ext cx="3500462" cy="1938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雨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-1500230" y="0"/>
            <a:ext cx="12191999" cy="6858000"/>
          </a:xfrm>
          <a:prstGeom prst="rect">
            <a:avLst/>
          </a:prstGeom>
          <a:solidFill>
            <a:srgbClr val="1C262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14282" y="357166"/>
            <a:ext cx="56436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itchFamily="34" charset="-122"/>
                <a:ea typeface="微软雅黑" pitchFamily="34" charset="-122"/>
              </a:rPr>
              <a:t>小组合作讨论</a:t>
            </a:r>
            <a:endParaRPr lang="zh-CN" altLang="en-US" sz="4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10" y="1500174"/>
            <a:ext cx="82868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四个季节雨的不同特点；</a:t>
            </a:r>
            <a:endParaRPr lang="en-US" altLang="zh-CN" sz="32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32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分别用了怎样的修辞手法和表现手法；</a:t>
            </a:r>
            <a:endParaRPr lang="en-US" altLang="zh-CN" sz="32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32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3200" b="1" dirty="0" smtClean="0"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3200" b="1" dirty="0" smtClean="0">
                <a:latin typeface="微软雅黑" pitchFamily="34" charset="-122"/>
                <a:ea typeface="微软雅黑" pitchFamily="34" charset="-122"/>
              </a:rPr>
              <a:t>哪些句子是可以体现作者对雨的感情的。</a:t>
            </a:r>
            <a:endParaRPr lang="zh-CN" altLang="en-US" sz="32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 l="3122" t="848"/>
          <a:stretch>
            <a:fillRect/>
          </a:stretch>
        </p:blipFill>
        <p:spPr bwMode="auto">
          <a:xfrm>
            <a:off x="365126" y="428604"/>
            <a:ext cx="8421716" cy="574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934</TotalTime>
  <Words>602</Words>
  <PresentationFormat>全屏显示(4:3)</PresentationFormat>
  <Paragraphs>92</Paragraphs>
  <Slides>15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samsung</dc:creator>
  <cp:lastModifiedBy>samsung</cp:lastModifiedBy>
  <cp:revision>8</cp:revision>
  <dcterms:created xsi:type="dcterms:W3CDTF">2017-09-11T15:00:19Z</dcterms:created>
  <dcterms:modified xsi:type="dcterms:W3CDTF">2017-09-15T00:42:37Z</dcterms:modified>
</cp:coreProperties>
</file>