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wmf" ContentType="image/x-wmf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</p:sldMasterIdLst>
  <p:notesMasterIdLst>
    <p:notesMasterId r:id="rId9"/>
  </p:notesMasterIdLst>
  <p:sldIdLst>
    <p:sldId id="256" r:id="rId5"/>
    <p:sldId id="257" r:id="rId6"/>
    <p:sldId id="258" r:id="rId7"/>
    <p:sldId id="259" r:id="rId8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40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40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40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40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40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40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40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40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40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schemeClr val="tx1"/>
    </p:penClr>
    <p:extLst>
      <p:ext uri="{2FDB2607-1784-4EEB-B798-7EB5836EED8A}">
        <p14:showMediaCtrls xmlns:p14="http://schemas.microsoft.com/office/powerpoint/2010/main" val="1"/>
      </p:ext>
    </p:extLst>
  </p:showPr>
  <p:clrMru>
    <a:srgbClr val="FFFF99"/>
    <a:srgbClr val="009900"/>
    <a:srgbClr val="FF0000"/>
    <a:srgbClr val="A50021"/>
    <a:srgbClr val="006600"/>
    <a:srgbClr val="FFCCCC"/>
    <a:srgbClr val="FFCCFF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71" d="100"/>
          <a:sy n="71" d="100"/>
        </p:scale>
        <p:origin x="-426" y="-96"/>
      </p:cViewPr>
      <p:guideLst>
        <p:guide orient="horz" pos="2133"/>
        <p:guide pos="278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4" cy="45004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0" Type="http://schemas.openxmlformats.org/officeDocument/2006/relationships/tableStyles" Target="tableStyles.xml"/><Relationship Id="rId3" Type="http://schemas.openxmlformats.org/officeDocument/2006/relationships/slideMaster" Target="slideMasters/slideMaster2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slide" Target="slides/slide22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7650" name="页眉占位符 27649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b="0" dirty="0"/>
          </a:p>
        </p:txBody>
      </p:sp>
      <p:sp>
        <p:nvSpPr>
          <p:cNvPr id="27651" name="日期占位符 2765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b="0" dirty="0"/>
          </a:p>
        </p:txBody>
      </p:sp>
      <p:sp>
        <p:nvSpPr>
          <p:cNvPr id="27652" name="幻灯片图像占位符 27651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27653" name="文本占位符 27652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7654" name="页脚占位符 27653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en-US" sz="1200" b="0" dirty="0"/>
          </a:p>
        </p:txBody>
      </p:sp>
      <p:sp>
        <p:nvSpPr>
          <p:cNvPr id="27655" name="灯片编号占位符 27654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194" name="矩形 8193"/>
          <p:cNvSpPr>
            <a:spLocks noTextEdit="1"/>
          </p:cNvSpPr>
          <p:nvPr/>
        </p:nvSpPr>
        <p:spPr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lvl="0">
              <a:spcBef>
                <a:spcPct val="0"/>
              </a:spcBef>
            </a:pPr>
            <a:endParaRPr lang="zh-CN" altLang="en-US" sz="2400" dirty="0"/>
          </a:p>
        </p:txBody>
      </p:sp>
      <p:sp>
        <p:nvSpPr>
          <p:cNvPr id="8195" name="文本占位符 8194"/>
          <p:cNvSpPr/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lvl="0"/>
            <a:r>
              <a:rPr lang="en-US" altLang="zh-CN"/>
              <a:t>www.gzsxw.net </a:t>
            </a:r>
            <a:r>
              <a:rPr lang="zh-CN" altLang="en-US"/>
              <a:t>港中数学网</a:t>
            </a:r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幻灯片图像占位符 32769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32771" name="文本占位符 32770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  <a:p>
            <a:pPr lvl="0"/>
            <a:endParaRPr lang="zh-CN" altLang="en-US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幻灯片图像占位符 31745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31747" name="文本占位符 31746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/>
              <a:t>www.czsx.com.cn</a:t>
            </a:r>
            <a:endParaRPr lang="en-US" altLang="zh-CN"/>
          </a:p>
          <a:p>
            <a:pPr lvl="0"/>
            <a:endParaRPr lang="zh-CN" altLang="en-US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幻灯片图像占位符 30721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30723" name="文本占位符 30722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/>
              <a:t>www.czsx.com.cn</a:t>
            </a:r>
            <a:endParaRPr lang="en-US" altLang="zh-CN"/>
          </a:p>
          <a:p>
            <a:pPr lvl="0"/>
            <a:endParaRPr lang="zh-CN" altLang="en-US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幻灯片图像占位符 29697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29699" name="文本占位符 29698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/>
              <a:t>www.czsx.com.cn</a:t>
            </a:r>
            <a:endParaRPr lang="en-US" altLang="zh-CN"/>
          </a:p>
          <a:p>
            <a:pPr lvl="0"/>
            <a:endParaRPr lang="zh-CN" altLang="en-US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幻灯片图像占位符 28673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28675" name="文本占位符 28674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/>
              <a:t>www.czsx.com.cn</a:t>
            </a:r>
            <a:endParaRPr lang="en-US" altLang="zh-CN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9724" y="1981200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716657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0" y="933450"/>
            <a:ext cx="4480560" cy="2481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63440" y="933450"/>
            <a:ext cx="4480560" cy="2481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341471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25478" cy="341471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0" y="933450"/>
            <a:ext cx="4480560" cy="2481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63440" y="933450"/>
            <a:ext cx="4480560" cy="2481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341471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25478" cy="341471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3" Type="http://schemas.openxmlformats.org/officeDocument/2006/relationships/theme" Target="../theme/theme3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/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/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b="0"/>
            </a:lvl1pPr>
          </a:lstStyle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029" name="页脚占位符 1028"/>
          <p:cNvSpPr/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b="0"/>
            </a:lvl1pPr>
          </a:lstStyle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030" name="灯片编号占位符 1029"/>
          <p:cNvSpPr/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b="0"/>
            </a:lvl1pPr>
          </a:lstStyle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1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1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1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1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1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1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1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1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E9FFFF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2050" name="标题 2049"/>
          <p:cNvSpPr/>
          <p:nvPr>
            <p:ph type="title"/>
          </p:nvPr>
        </p:nvSpPr>
        <p:spPr>
          <a:xfrm>
            <a:off x="0" y="0"/>
            <a:ext cx="9144000" cy="609600"/>
          </a:xfrm>
          <a:prstGeom prst="rect">
            <a:avLst/>
          </a:prstGeom>
          <a:gradFill rotWithShape="0">
            <a:gsLst>
              <a:gs pos="0">
                <a:srgbClr val="EAEFFE"/>
              </a:gs>
              <a:gs pos="100000">
                <a:srgbClr val="FFFFFF"/>
              </a:gs>
            </a:gsLst>
            <a:path path="rect">
              <a:fillToRect l="100000" b="100000"/>
            </a:path>
            <a:tileRect/>
          </a:gradFill>
          <a:ln w="9525">
            <a:noFill/>
          </a:ln>
        </p:spPr>
        <p:txBody>
          <a:bodyPr anchor="ctr"/>
          <a:p>
            <a:pPr lvl="0"/>
            <a:r>
              <a:rPr lang="zh-CN" altLang="en-US"/>
              <a:t>编辑母版标题样式</a:t>
            </a:r>
            <a:endParaRPr lang="zh-CN" altLang="en-US"/>
          </a:p>
        </p:txBody>
      </p:sp>
      <p:sp>
        <p:nvSpPr>
          <p:cNvPr id="2051" name="文本占位符 2050"/>
          <p:cNvSpPr/>
          <p:nvPr>
            <p:ph type="body" idx="1"/>
          </p:nvPr>
        </p:nvSpPr>
        <p:spPr>
          <a:xfrm>
            <a:off x="0" y="933450"/>
            <a:ext cx="9144000" cy="2481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0"/>
            <a:r>
              <a:rPr lang="zh-CN" altLang="en-US"/>
              <a:t>第二级</a:t>
            </a:r>
            <a:endParaRPr lang="zh-CN" altLang="en-US"/>
          </a:p>
          <a:p>
            <a:pPr lvl="0"/>
            <a:r>
              <a:rPr lang="zh-CN" altLang="en-US"/>
              <a:t>第三级</a:t>
            </a:r>
            <a:endParaRPr lang="zh-CN" altLang="en-US"/>
          </a:p>
          <a:p>
            <a:pPr lvl="0"/>
            <a:r>
              <a:rPr lang="zh-CN" altLang="en-US"/>
              <a:t>第四级</a:t>
            </a:r>
            <a:endParaRPr lang="zh-CN" altLang="en-US"/>
          </a:p>
          <a:p>
            <a:pPr lvl="0"/>
            <a:r>
              <a:rPr lang="zh-CN" altLang="en-US"/>
              <a:t>第五级</a:t>
            </a:r>
            <a:endParaRPr lang="zh-CN" altLang="en-US"/>
          </a:p>
        </p:txBody>
      </p:sp>
      <p:pic>
        <p:nvPicPr>
          <p:cNvPr id="2052" name="图片 2051" descr="BD14594_"/>
          <p:cNvPicPr/>
          <p:nvPr/>
        </p:nvPicPr>
        <p:blipFill>
          <a:blip r:embed="rId12">
            <a:lum bright="-12000" contrast="70000"/>
          </a:blip>
          <a:stretch>
            <a:fillRect/>
          </a:stretch>
        </p:blipFill>
        <p:spPr>
          <a:xfrm>
            <a:off x="76200" y="609600"/>
            <a:ext cx="9067800" cy="152400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1" i="0" u="none" kern="1200" baseline="0">
          <a:solidFill>
            <a:schemeClr val="tx2"/>
          </a:solidFill>
          <a:effectLst>
            <a:outerShdw blurRad="38100" dist="38100" dir="2700000">
              <a:srgbClr val="000000"/>
            </a:outerShdw>
          </a:effectLst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15000"/>
        </a:spcAft>
        <a:buNone/>
        <a:defRPr sz="2800" b="1" i="0" u="none" kern="1200" baseline="0">
          <a:solidFill>
            <a:srgbClr val="000000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宋体" panose="02010600030101010101" pitchFamily="2" charset="-122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宋体" panose="02010600030101010101" pitchFamily="2" charset="-122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宋体" panose="02010600030101010101" pitchFamily="2" charset="-122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宋体" panose="02010600030101010101" pitchFamily="2" charset="-122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宋体" panose="02010600030101010101" pitchFamily="2" charset="-122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宋体" panose="02010600030101010101" pitchFamily="2" charset="-122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宋体" panose="02010600030101010101" pitchFamily="2" charset="-122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宋体" panose="02010600030101010101" pitchFamily="2" charset="-122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1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1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1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1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1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1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1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1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E9FFFF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3074" name="标题 3073"/>
          <p:cNvSpPr/>
          <p:nvPr>
            <p:ph type="title"/>
          </p:nvPr>
        </p:nvSpPr>
        <p:spPr>
          <a:xfrm>
            <a:off x="0" y="0"/>
            <a:ext cx="9144000" cy="609600"/>
          </a:xfrm>
          <a:prstGeom prst="rect">
            <a:avLst/>
          </a:prstGeom>
          <a:gradFill rotWithShape="0">
            <a:gsLst>
              <a:gs pos="0">
                <a:srgbClr val="EAEFFE"/>
              </a:gs>
              <a:gs pos="100000">
                <a:srgbClr val="FFFFFF"/>
              </a:gs>
            </a:gsLst>
            <a:path path="rect">
              <a:fillToRect l="100000" b="100000"/>
            </a:path>
            <a:tileRect/>
          </a:gradFill>
          <a:ln w="9525">
            <a:noFill/>
          </a:ln>
        </p:spPr>
        <p:txBody>
          <a:bodyPr anchor="ctr"/>
          <a:p>
            <a:pPr lvl="0"/>
            <a:r>
              <a:rPr lang="zh-CN" altLang="en-US"/>
              <a:t>编辑母版标题样式</a:t>
            </a:r>
            <a:endParaRPr lang="zh-CN" altLang="en-US"/>
          </a:p>
        </p:txBody>
      </p:sp>
      <p:sp>
        <p:nvSpPr>
          <p:cNvPr id="3075" name="文本占位符 3074"/>
          <p:cNvSpPr/>
          <p:nvPr>
            <p:ph type="body" idx="1"/>
          </p:nvPr>
        </p:nvSpPr>
        <p:spPr>
          <a:xfrm>
            <a:off x="0" y="933450"/>
            <a:ext cx="9144000" cy="2481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0"/>
            <a:r>
              <a:rPr lang="zh-CN" altLang="en-US"/>
              <a:t>第二级</a:t>
            </a:r>
            <a:endParaRPr lang="zh-CN" altLang="en-US"/>
          </a:p>
          <a:p>
            <a:pPr lvl="0"/>
            <a:r>
              <a:rPr lang="zh-CN" altLang="en-US"/>
              <a:t>第三级</a:t>
            </a:r>
            <a:endParaRPr lang="zh-CN" altLang="en-US"/>
          </a:p>
          <a:p>
            <a:pPr lvl="0"/>
            <a:r>
              <a:rPr lang="zh-CN" altLang="en-US"/>
              <a:t>第四级</a:t>
            </a:r>
            <a:endParaRPr lang="zh-CN" altLang="en-US"/>
          </a:p>
          <a:p>
            <a:pPr lvl="0"/>
            <a:r>
              <a:rPr lang="zh-CN" altLang="en-US"/>
              <a:t>第五级</a:t>
            </a:r>
            <a:endParaRPr lang="zh-CN" altLang="en-US"/>
          </a:p>
        </p:txBody>
      </p:sp>
      <p:pic>
        <p:nvPicPr>
          <p:cNvPr id="3076" name="图片 3075" descr="BD14594_"/>
          <p:cNvPicPr/>
          <p:nvPr/>
        </p:nvPicPr>
        <p:blipFill>
          <a:blip r:embed="rId12">
            <a:lum bright="-12000" contrast="70000"/>
          </a:blip>
          <a:stretch>
            <a:fillRect/>
          </a:stretch>
        </p:blipFill>
        <p:spPr>
          <a:xfrm>
            <a:off x="76200" y="609600"/>
            <a:ext cx="9067800" cy="152400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1" i="0" u="none" kern="1200" baseline="0">
          <a:solidFill>
            <a:schemeClr val="tx2"/>
          </a:solidFill>
          <a:effectLst>
            <a:outerShdw blurRad="38100" dist="38100" dir="2700000">
              <a:srgbClr val="000000"/>
            </a:outerShdw>
          </a:effectLst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15000"/>
        </a:spcAft>
        <a:buNone/>
        <a:defRPr sz="2800" b="1" i="0" u="none" kern="1200" baseline="0">
          <a:solidFill>
            <a:srgbClr val="000000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1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1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1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1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1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1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1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1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5.png"/><Relationship Id="rId2" Type="http://schemas.openxmlformats.org/officeDocument/2006/relationships/oleObject" Target="../embeddings/oleObject1.bin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9.xml"/><Relationship Id="rId3" Type="http://schemas.openxmlformats.org/officeDocument/2006/relationships/audio" Target="../media/audio1.wav"/><Relationship Id="rId2" Type="http://schemas.openxmlformats.org/officeDocument/2006/relationships/image" Target="../media/image7.GIF"/><Relationship Id="rId1" Type="http://schemas.openxmlformats.org/officeDocument/2006/relationships/image" Target="../media/image6.GIF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audio1.wav"/><Relationship Id="rId3" Type="http://schemas.openxmlformats.org/officeDocument/2006/relationships/image" Target="../media/image8.png"/><Relationship Id="rId2" Type="http://schemas.openxmlformats.org/officeDocument/2006/relationships/oleObject" Target="../embeddings/oleObject2.bin"/><Relationship Id="rId1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3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0.png"/><Relationship Id="rId3" Type="http://schemas.openxmlformats.org/officeDocument/2006/relationships/oleObject" Target="../embeddings/oleObject4.bin"/><Relationship Id="rId2" Type="http://schemas.openxmlformats.org/officeDocument/2006/relationships/image" Target="../media/image9.png"/><Relationship Id="rId1" Type="http://schemas.openxmlformats.org/officeDocument/2006/relationships/oleObject" Target="../embeddings/oleObject3.bin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wmf"/><Relationship Id="rId1" Type="http://schemas.openxmlformats.org/officeDocument/2006/relationships/oleObject" Target="../embeddings/oleObject5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5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wmf"/><Relationship Id="rId1" Type="http://schemas.openxmlformats.org/officeDocument/2006/relationships/oleObject" Target="../embeddings/oleObject6.bin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vmlDrawing" Target="../drawings/vmlDrawing6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wmf"/><Relationship Id="rId1" Type="http://schemas.openxmlformats.org/officeDocument/2006/relationships/oleObject" Target="../embeddings/oleObject7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wmf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7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5.wmf"/><Relationship Id="rId1" Type="http://schemas.openxmlformats.org/officeDocument/2006/relationships/oleObject" Target="../embeddings/oleObject8.bin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.xml"/><Relationship Id="rId5" Type="http://schemas.openxmlformats.org/officeDocument/2006/relationships/vmlDrawing" Target="../drawings/vmlDrawing8.vml"/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2.wav"/><Relationship Id="rId2" Type="http://schemas.openxmlformats.org/officeDocument/2006/relationships/image" Target="../media/image16.wmf"/><Relationship Id="rId1" Type="http://schemas.openxmlformats.org/officeDocument/2006/relationships/oleObject" Target="../embeddings/oleObject9.bin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3.wav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5.wav"/><Relationship Id="rId2" Type="http://schemas.openxmlformats.org/officeDocument/2006/relationships/audio" Target="../media/audio4.wav"/><Relationship Id="rId1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98" name="图片 4097" descr="BJ_0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9" name="矩形 4098"/>
          <p:cNvSpPr/>
          <p:nvPr/>
        </p:nvSpPr>
        <p:spPr>
          <a:xfrm>
            <a:off x="1042988" y="1557338"/>
            <a:ext cx="7715250" cy="3657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  <a:normAutofit/>
          </a:bodyPr>
          <a:p>
            <a:pPr algn="ctr"/>
            <a:r>
              <a:rPr lang="zh-CN" altLang="en-US" sz="60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乘法公式</a:t>
            </a:r>
            <a:endParaRPr lang="zh-CN" altLang="en-US" sz="600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100" name="矩形 4099"/>
          <p:cNvSpPr/>
          <p:nvPr/>
        </p:nvSpPr>
        <p:spPr>
          <a:xfrm>
            <a:off x="2209800" y="304800"/>
            <a:ext cx="4953000" cy="1228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7200" b="1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复习</a:t>
            </a:r>
            <a:endParaRPr lang="zh-CN" altLang="en-US" sz="7200" b="1"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101" name="文本框 4100"/>
          <p:cNvSpPr txBox="1"/>
          <p:nvPr/>
        </p:nvSpPr>
        <p:spPr>
          <a:xfrm>
            <a:off x="0" y="6400800"/>
            <a:ext cx="9144000" cy="457200"/>
          </a:xfrm>
          <a:prstGeom prst="rect">
            <a:avLst/>
          </a:prstGeom>
          <a:solidFill>
            <a:srgbClr val="66FF66"/>
          </a:solidFill>
          <a:ln w="9525">
            <a:noFill/>
          </a:ln>
        </p:spPr>
        <p:txBody>
          <a:bodyPr>
            <a:spAutoFit/>
          </a:bodyPr>
          <a:p>
            <a:r>
              <a:rPr lang="zh-CN" altLang="en-US" sz="2400">
                <a:solidFill>
                  <a:srgbClr val="000099"/>
                </a:solidFill>
                <a:latin typeface="Times New Roman" panose="02020603050405020304" pitchFamily="18" charset="0"/>
              </a:rPr>
              <a:t>                    </a:t>
            </a:r>
            <a:endParaRPr lang="zh-CN" altLang="en-US" sz="2400">
              <a:latin typeface="Times New Roman" panose="02020603050405020304" pitchFamily="18" charset="0"/>
            </a:endParaRPr>
          </a:p>
        </p:txBody>
      </p:sp>
      <p:pic>
        <p:nvPicPr>
          <p:cNvPr id="4102" name="图片 4101" descr="FR400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875" y="6445250"/>
            <a:ext cx="9445625" cy="4524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FFFF">
                <a:gamma/>
                <a:tint val="20000"/>
                <a:invGamma/>
              </a:srgbClr>
            </a:gs>
            <a:gs pos="100000">
              <a:srgbClr val="66FFF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5122" name="文本框 5121"/>
          <p:cNvSpPr txBox="1"/>
          <p:nvPr/>
        </p:nvSpPr>
        <p:spPr>
          <a:xfrm>
            <a:off x="252413" y="233363"/>
            <a:ext cx="335280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>
                <a:solidFill>
                  <a:schemeClr val="accent2"/>
                </a:solidFill>
                <a:latin typeface="Times New Roman" panose="02020603050405020304" pitchFamily="18" charset="0"/>
              </a:rPr>
              <a:t>一</a:t>
            </a:r>
            <a:r>
              <a:rPr lang="en-US" altLang="zh-CN" sz="4400">
                <a:solidFill>
                  <a:schemeClr val="accent2"/>
                </a:solidFill>
                <a:latin typeface="Times New Roman" panose="02020603050405020304" pitchFamily="18" charset="0"/>
              </a:rPr>
              <a:t>. </a:t>
            </a:r>
            <a:r>
              <a:rPr lang="zh-CN" altLang="en-US" sz="4400">
                <a:solidFill>
                  <a:schemeClr val="accent2"/>
                </a:solidFill>
                <a:latin typeface="Times New Roman" panose="02020603050405020304" pitchFamily="18" charset="0"/>
                <a:ea typeface="楷体_GB2312" pitchFamily="49" charset="-122"/>
              </a:rPr>
              <a:t>乘法公式</a:t>
            </a:r>
            <a:endParaRPr lang="zh-CN" altLang="en-US" sz="4400">
              <a:solidFill>
                <a:schemeClr val="accent2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123" name="文本框 5122"/>
          <p:cNvSpPr txBox="1"/>
          <p:nvPr/>
        </p:nvSpPr>
        <p:spPr>
          <a:xfrm>
            <a:off x="252413" y="1268413"/>
            <a:ext cx="4191000" cy="16144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x-none" dirty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en-US" altLang="zh-CN" dirty="0">
                <a:latin typeface="楷体_GB2312" pitchFamily="49" charset="-122"/>
                <a:ea typeface="楷体_GB2312" pitchFamily="49" charset="-122"/>
              </a:rPr>
              <a:t>. 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</a:rPr>
              <a:t>平方差公式：</a:t>
            </a:r>
            <a:endParaRPr lang="zh-CN" altLang="en-US" dirty="0"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dirty="0">
                <a:latin typeface="楷体_GB2312" pitchFamily="49" charset="-122"/>
                <a:ea typeface="楷体_GB2312" pitchFamily="49" charset="-122"/>
              </a:rPr>
              <a:t>2.</a:t>
            </a:r>
            <a:r>
              <a:rPr lang="en-US" altLang="zh-CN" sz="3600" dirty="0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</a:rPr>
              <a:t>完全平方公式：</a:t>
            </a:r>
            <a:endParaRPr lang="zh-CN" altLang="x-none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124" name="文本框 5123"/>
          <p:cNvSpPr txBox="1"/>
          <p:nvPr/>
        </p:nvSpPr>
        <p:spPr>
          <a:xfrm>
            <a:off x="4346575" y="1268413"/>
            <a:ext cx="41148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GB" altLang="zh-CN">
                <a:latin typeface="Times New Roman" panose="02020603050405020304" pitchFamily="18" charset="0"/>
              </a:rPr>
              <a:t>(</a:t>
            </a:r>
            <a:r>
              <a:rPr lang="en-GB" altLang="zh-CN" err="1">
                <a:latin typeface="Times New Roman" panose="02020603050405020304" pitchFamily="18" charset="0"/>
              </a:rPr>
              <a:t>a+b</a:t>
            </a:r>
            <a:r>
              <a:rPr lang="en-GB" altLang="zh-CN">
                <a:latin typeface="Times New Roman" panose="02020603050405020304" pitchFamily="18" charset="0"/>
              </a:rPr>
              <a:t>) (a-b)=a</a:t>
            </a:r>
            <a:r>
              <a:rPr lang="en-GB" altLang="zh-CN" baseline="30000">
                <a:latin typeface="Times New Roman" panose="02020603050405020304" pitchFamily="18" charset="0"/>
              </a:rPr>
              <a:t>2</a:t>
            </a:r>
            <a:r>
              <a:rPr lang="en-GB" altLang="zh-CN">
                <a:latin typeface="Times New Roman" panose="02020603050405020304" pitchFamily="18" charset="0"/>
              </a:rPr>
              <a:t>-b</a:t>
            </a:r>
            <a:r>
              <a:rPr lang="en-GB" altLang="zh-CN" baseline="30000">
                <a:latin typeface="Times New Roman" panose="02020603050405020304" pitchFamily="18" charset="0"/>
              </a:rPr>
              <a:t>2</a:t>
            </a:r>
            <a:endParaRPr lang="zh-CN" altLang="x-none" baseline="30000" dirty="0">
              <a:latin typeface="Times New Roman" panose="02020603050405020304" pitchFamily="18" charset="0"/>
            </a:endParaRPr>
          </a:p>
        </p:txBody>
      </p:sp>
      <p:sp>
        <p:nvSpPr>
          <p:cNvPr id="5125" name="文本框 5124"/>
          <p:cNvSpPr txBox="1"/>
          <p:nvPr/>
        </p:nvSpPr>
        <p:spPr>
          <a:xfrm>
            <a:off x="4437063" y="2124075"/>
            <a:ext cx="45720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Times New Roman" panose="02020603050405020304" pitchFamily="18" charset="0"/>
              </a:rPr>
              <a:t>(</a:t>
            </a:r>
            <a:r>
              <a:rPr lang="en-GB" altLang="zh-CN">
                <a:latin typeface="Times New Roman" panose="02020603050405020304" pitchFamily="18" charset="0"/>
              </a:rPr>
              <a:t>a</a:t>
            </a:r>
            <a:r>
              <a:rPr lang="zh-CN" altLang="x-none" dirty="0">
                <a:latin typeface="Times New Roman" panose="02020603050405020304" pitchFamily="18" charset="0"/>
              </a:rPr>
              <a:t>±</a:t>
            </a:r>
            <a:r>
              <a:rPr lang="en-GB" altLang="zh-CN">
                <a:latin typeface="Times New Roman" panose="02020603050405020304" pitchFamily="18" charset="0"/>
              </a:rPr>
              <a:t>b)</a:t>
            </a:r>
            <a:r>
              <a:rPr lang="en-GB" altLang="zh-CN" baseline="30000">
                <a:latin typeface="Times New Roman" panose="02020603050405020304" pitchFamily="18" charset="0"/>
              </a:rPr>
              <a:t>2</a:t>
            </a:r>
            <a:r>
              <a:rPr lang="en-GB" altLang="zh-CN">
                <a:latin typeface="Times New Roman" panose="02020603050405020304" pitchFamily="18" charset="0"/>
              </a:rPr>
              <a:t>=a</a:t>
            </a:r>
            <a:r>
              <a:rPr lang="en-GB" altLang="zh-CN" baseline="30000">
                <a:latin typeface="Times New Roman" panose="02020603050405020304" pitchFamily="18" charset="0"/>
              </a:rPr>
              <a:t>2</a:t>
            </a:r>
            <a:r>
              <a:rPr lang="zh-CN" altLang="x-none" dirty="0">
                <a:latin typeface="Times New Roman" panose="02020603050405020304" pitchFamily="18" charset="0"/>
              </a:rPr>
              <a:t>±</a:t>
            </a:r>
            <a:r>
              <a:rPr lang="en-GB" altLang="zh-CN">
                <a:latin typeface="Times New Roman" panose="02020603050405020304" pitchFamily="18" charset="0"/>
              </a:rPr>
              <a:t>2ab+b</a:t>
            </a:r>
            <a:r>
              <a:rPr lang="en-GB" altLang="zh-CN" baseline="30000">
                <a:latin typeface="Times New Roman" panose="02020603050405020304" pitchFamily="18" charset="0"/>
              </a:rPr>
              <a:t>2</a:t>
            </a:r>
            <a:endParaRPr lang="zh-CN" altLang="x-none" baseline="30000" dirty="0">
              <a:latin typeface="Times New Roman" panose="02020603050405020304" pitchFamily="18" charset="0"/>
            </a:endParaRPr>
          </a:p>
        </p:txBody>
      </p:sp>
      <p:sp>
        <p:nvSpPr>
          <p:cNvPr id="5126" name="文本框 5125"/>
          <p:cNvSpPr txBox="1"/>
          <p:nvPr/>
        </p:nvSpPr>
        <p:spPr>
          <a:xfrm>
            <a:off x="296863" y="3159125"/>
            <a:ext cx="55626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Times New Roman" panose="02020603050405020304" pitchFamily="18" charset="0"/>
              </a:rPr>
              <a:t>3.   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三项完全平方公式：</a:t>
            </a:r>
            <a:endParaRPr lang="zh-CN" altLang="x-none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127" name="文本框 5126"/>
          <p:cNvSpPr txBox="1"/>
          <p:nvPr/>
        </p:nvSpPr>
        <p:spPr>
          <a:xfrm>
            <a:off x="701675" y="3968750"/>
            <a:ext cx="78486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Times New Roman" panose="02020603050405020304" pitchFamily="18" charset="0"/>
              </a:rPr>
              <a:t>(</a:t>
            </a:r>
            <a:r>
              <a:rPr lang="en-GB" altLang="zh-CN">
                <a:latin typeface="Times New Roman" panose="02020603050405020304" pitchFamily="18" charset="0"/>
              </a:rPr>
              <a:t>a+b+c)</a:t>
            </a:r>
            <a:r>
              <a:rPr lang="en-GB" altLang="zh-CN" baseline="30000">
                <a:latin typeface="Times New Roman" panose="02020603050405020304" pitchFamily="18" charset="0"/>
              </a:rPr>
              <a:t>2</a:t>
            </a:r>
            <a:r>
              <a:rPr lang="en-GB" altLang="zh-CN">
                <a:latin typeface="Times New Roman" panose="02020603050405020304" pitchFamily="18" charset="0"/>
              </a:rPr>
              <a:t>=a</a:t>
            </a:r>
            <a:r>
              <a:rPr lang="en-GB" altLang="zh-CN" baseline="30000">
                <a:latin typeface="Times New Roman" panose="02020603050405020304" pitchFamily="18" charset="0"/>
              </a:rPr>
              <a:t>2</a:t>
            </a:r>
            <a:r>
              <a:rPr lang="en-GB" altLang="zh-CN">
                <a:latin typeface="Times New Roman" panose="02020603050405020304" pitchFamily="18" charset="0"/>
              </a:rPr>
              <a:t>+b</a:t>
            </a:r>
            <a:r>
              <a:rPr lang="en-GB" altLang="zh-CN" baseline="30000">
                <a:latin typeface="Times New Roman" panose="02020603050405020304" pitchFamily="18" charset="0"/>
              </a:rPr>
              <a:t>2</a:t>
            </a:r>
            <a:r>
              <a:rPr lang="en-GB" altLang="zh-CN">
                <a:latin typeface="Times New Roman" panose="02020603050405020304" pitchFamily="18" charset="0"/>
              </a:rPr>
              <a:t>+c</a:t>
            </a:r>
            <a:r>
              <a:rPr lang="en-GB" altLang="zh-CN" baseline="30000">
                <a:latin typeface="Times New Roman" panose="02020603050405020304" pitchFamily="18" charset="0"/>
              </a:rPr>
              <a:t>2</a:t>
            </a:r>
            <a:r>
              <a:rPr lang="en-GB" altLang="zh-CN">
                <a:latin typeface="Times New Roman" panose="02020603050405020304" pitchFamily="18" charset="0"/>
              </a:rPr>
              <a:t>+2ab+2ac+2bc</a:t>
            </a:r>
            <a:endParaRPr lang="zh-CN" altLang="x-none" dirty="0">
              <a:latin typeface="Times New Roman" panose="02020603050405020304" pitchFamily="18" charset="0"/>
            </a:endParaRPr>
          </a:p>
        </p:txBody>
      </p:sp>
      <p:sp>
        <p:nvSpPr>
          <p:cNvPr id="5128" name="文本框 5127"/>
          <p:cNvSpPr txBox="1"/>
          <p:nvPr/>
        </p:nvSpPr>
        <p:spPr>
          <a:xfrm>
            <a:off x="206375" y="4778375"/>
            <a:ext cx="55626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Times New Roman" panose="02020603050405020304" pitchFamily="18" charset="0"/>
              </a:rPr>
              <a:t>4.   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其它：</a:t>
            </a:r>
            <a:endParaRPr lang="zh-CN" altLang="x-none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129" name="文本框 5128"/>
          <p:cNvSpPr txBox="1"/>
          <p:nvPr/>
        </p:nvSpPr>
        <p:spPr>
          <a:xfrm>
            <a:off x="960438" y="6096000"/>
            <a:ext cx="6573837" cy="7000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130" name="矩形 5129"/>
          <p:cNvSpPr/>
          <p:nvPr/>
        </p:nvSpPr>
        <p:spPr>
          <a:xfrm>
            <a:off x="387350" y="5454650"/>
            <a:ext cx="39306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>
                <a:latin typeface="Times New Roman" panose="02020603050405020304" pitchFamily="18" charset="0"/>
              </a:rPr>
              <a:t>（</a:t>
            </a:r>
            <a:r>
              <a:rPr lang="en-US" altLang="zh-CN">
                <a:latin typeface="Times New Roman" panose="02020603050405020304" pitchFamily="18" charset="0"/>
              </a:rPr>
              <a:t>x+a)</a:t>
            </a:r>
            <a:r>
              <a:rPr lang="zh-CN" altLang="en-US">
                <a:latin typeface="Times New Roman" panose="02020603050405020304" pitchFamily="18" charset="0"/>
              </a:rPr>
              <a:t>（</a:t>
            </a:r>
            <a:r>
              <a:rPr lang="en-US" altLang="zh-CN">
                <a:latin typeface="Times New Roman" panose="02020603050405020304" pitchFamily="18" charset="0"/>
              </a:rPr>
              <a:t>x+b</a:t>
            </a:r>
            <a:r>
              <a:rPr lang="zh-CN" altLang="en-US">
                <a:latin typeface="Times New Roman" panose="02020603050405020304" pitchFamily="18" charset="0"/>
              </a:rPr>
              <a:t>） </a:t>
            </a:r>
            <a:r>
              <a:rPr lang="en-US" altLang="zh-CN">
                <a:latin typeface="Times New Roman" panose="02020603050405020304" pitchFamily="18" charset="0"/>
              </a:rPr>
              <a:t>=</a:t>
            </a:r>
            <a:endParaRPr lang="en-US" altLang="zh-CN">
              <a:latin typeface="Times New Roman" panose="02020603050405020304" pitchFamily="18" charset="0"/>
            </a:endParaRPr>
          </a:p>
        </p:txBody>
      </p:sp>
      <p:sp>
        <p:nvSpPr>
          <p:cNvPr id="5131" name="矩形 5130"/>
          <p:cNvSpPr/>
          <p:nvPr/>
        </p:nvSpPr>
        <p:spPr>
          <a:xfrm>
            <a:off x="4572000" y="5410200"/>
            <a:ext cx="3932238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20000"/>
              </a:spcBef>
            </a:pPr>
            <a:r>
              <a:rPr lang="en-US" altLang="zh-CN">
                <a:latin typeface="Times New Roman" panose="02020603050405020304" pitchFamily="18" charset="0"/>
              </a:rPr>
              <a:t>x</a:t>
            </a:r>
            <a:r>
              <a:rPr lang="en-US" altLang="zh-CN">
                <a:latin typeface="Tahoma" panose="020B0604030504040204" pitchFamily="34" charset="0"/>
              </a:rPr>
              <a:t>²</a:t>
            </a:r>
            <a:r>
              <a:rPr lang="en-US" altLang="zh-CN">
                <a:latin typeface="Times New Roman" panose="02020603050405020304" pitchFamily="18" charset="0"/>
              </a:rPr>
              <a:t>+</a:t>
            </a:r>
            <a:r>
              <a:rPr lang="zh-CN" altLang="en-US">
                <a:latin typeface="Times New Roman" panose="02020603050405020304" pitchFamily="18" charset="0"/>
              </a:rPr>
              <a:t>（</a:t>
            </a:r>
            <a:r>
              <a:rPr lang="en-US" altLang="zh-CN">
                <a:latin typeface="Times New Roman" panose="02020603050405020304" pitchFamily="18" charset="0"/>
              </a:rPr>
              <a:t>a+b</a:t>
            </a:r>
            <a:r>
              <a:rPr lang="zh-CN" altLang="en-US">
                <a:latin typeface="Times New Roman" panose="02020603050405020304" pitchFamily="18" charset="0"/>
              </a:rPr>
              <a:t>）</a:t>
            </a:r>
            <a:r>
              <a:rPr lang="en-US" altLang="zh-CN">
                <a:latin typeface="Times New Roman" panose="02020603050405020304" pitchFamily="18" charset="0"/>
              </a:rPr>
              <a:t>x+ab</a:t>
            </a:r>
            <a:endParaRPr lang="en-US" altLang="zh-CN">
              <a:latin typeface="Times New Roman" panose="02020603050405020304" pitchFamily="18" charset="0"/>
            </a:endParaRPr>
          </a:p>
        </p:txBody>
      </p:sp>
      <p:sp>
        <p:nvSpPr>
          <p:cNvPr id="5132" name="矩形 5131"/>
          <p:cNvSpPr/>
          <p:nvPr/>
        </p:nvSpPr>
        <p:spPr>
          <a:xfrm>
            <a:off x="5969000" y="100013"/>
            <a:ext cx="2700338" cy="900112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  <a:normAutofit/>
          </a:bodyPr>
          <a:p>
            <a:pPr algn="ctr"/>
            <a:r>
              <a:rPr lang="zh-CN" altLang="en-US" sz="3600" b="0">
                <a:ln w="603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回首往事</a:t>
            </a:r>
            <a:endParaRPr lang="zh-CN" altLang="en-US" sz="3600" b="0">
              <a:ln w="603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  <p:bldP spid="5125" grpId="0" animBg="1"/>
      <p:bldP spid="5127" grpId="0" animBg="1"/>
      <p:bldP spid="5130" grpId="0"/>
      <p:bldP spid="51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FFFF99">
                <a:gamma/>
                <a:tint val="46667"/>
                <a:invGamma/>
              </a:srgbClr>
            </a:gs>
            <a:gs pos="100000">
              <a:srgbClr val="FFFF9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6146" name="文本框 6145"/>
          <p:cNvSpPr txBox="1"/>
          <p:nvPr/>
        </p:nvSpPr>
        <p:spPr>
          <a:xfrm>
            <a:off x="609600" y="304800"/>
            <a:ext cx="558323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x-none" dirty="0">
                <a:solidFill>
                  <a:schemeClr val="accent2"/>
                </a:solidFill>
                <a:latin typeface="Times New Roman" panose="02020603050405020304" pitchFamily="18" charset="0"/>
                <a:ea typeface="楷体_GB2312" pitchFamily="49" charset="-122"/>
              </a:rPr>
              <a:t>二．</a:t>
            </a:r>
            <a:r>
              <a:rPr lang="zh-CN" altLang="en-US" dirty="0">
                <a:solidFill>
                  <a:schemeClr val="accent2"/>
                </a:solidFill>
                <a:latin typeface="Times New Roman" panose="02020603050405020304" pitchFamily="18" charset="0"/>
                <a:ea typeface="楷体_GB2312" pitchFamily="49" charset="-122"/>
              </a:rPr>
              <a:t>乘法</a:t>
            </a:r>
            <a:r>
              <a:rPr lang="zh-CN" altLang="x-none" dirty="0">
                <a:solidFill>
                  <a:schemeClr val="accent2"/>
                </a:solidFill>
                <a:latin typeface="Times New Roman" panose="02020603050405020304" pitchFamily="18" charset="0"/>
                <a:ea typeface="楷体_GB2312" pitchFamily="49" charset="-122"/>
              </a:rPr>
              <a:t>公式的特征</a:t>
            </a:r>
            <a:endParaRPr lang="zh-CN" altLang="x-none" dirty="0">
              <a:solidFill>
                <a:schemeClr val="accent2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147" name="矩形 6146"/>
          <p:cNvSpPr/>
          <p:nvPr/>
        </p:nvSpPr>
        <p:spPr>
          <a:xfrm>
            <a:off x="206375" y="1089025"/>
            <a:ext cx="79248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x-none" dirty="0">
                <a:solidFill>
                  <a:srgbClr val="FF0000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</a:rPr>
              <a:t>. 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平方差公式      </a:t>
            </a:r>
            <a:r>
              <a:rPr lang="en-GB" altLang="zh-CN">
                <a:solidFill>
                  <a:srgbClr val="FF0000"/>
                </a:solidFill>
                <a:latin typeface="Times New Roman" panose="02020603050405020304" pitchFamily="18" charset="0"/>
              </a:rPr>
              <a:t>(</a:t>
            </a:r>
            <a:r>
              <a:rPr lang="en-GB" altLang="zh-CN" err="1">
                <a:solidFill>
                  <a:srgbClr val="FF0000"/>
                </a:solidFill>
                <a:latin typeface="Times New Roman" panose="02020603050405020304" pitchFamily="18" charset="0"/>
              </a:rPr>
              <a:t>a+b</a:t>
            </a:r>
            <a:r>
              <a:rPr lang="en-GB" altLang="zh-CN">
                <a:solidFill>
                  <a:srgbClr val="FF0000"/>
                </a:solidFill>
                <a:latin typeface="Times New Roman" panose="02020603050405020304" pitchFamily="18" charset="0"/>
              </a:rPr>
              <a:t>) (a-b)=a</a:t>
            </a:r>
            <a:r>
              <a:rPr lang="en-GB" altLang="zh-CN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GB" altLang="zh-CN">
                <a:solidFill>
                  <a:srgbClr val="FF0000"/>
                </a:solidFill>
                <a:latin typeface="Times New Roman" panose="02020603050405020304" pitchFamily="18" charset="0"/>
              </a:rPr>
              <a:t>-b</a:t>
            </a:r>
            <a:r>
              <a:rPr lang="en-GB" altLang="zh-CN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endParaRPr lang="zh-CN" altLang="en-US" baseline="30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8" name="文本框 6147"/>
          <p:cNvSpPr txBox="1"/>
          <p:nvPr/>
        </p:nvSpPr>
        <p:spPr>
          <a:xfrm>
            <a:off x="252413" y="1854200"/>
            <a:ext cx="8821737" cy="17367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>
                <a:latin typeface="Times New Roman" panose="02020603050405020304" pitchFamily="18" charset="0"/>
              </a:rPr>
              <a:t>两个二项式相乘，其中两项相同，另两项相反，结论是相同项的平方减去相反项的平方</a:t>
            </a:r>
            <a:r>
              <a:rPr lang="en-US" altLang="zh-CN" sz="3600">
                <a:latin typeface="Times New Roman" panose="02020603050405020304" pitchFamily="18" charset="0"/>
              </a:rPr>
              <a:t>.</a:t>
            </a:r>
            <a:endParaRPr lang="en-US" altLang="zh-CN" sz="3600">
              <a:latin typeface="Times New Roman" panose="02020603050405020304" pitchFamily="18" charset="0"/>
            </a:endParaRPr>
          </a:p>
        </p:txBody>
      </p:sp>
      <p:sp>
        <p:nvSpPr>
          <p:cNvPr id="6149" name="矩形 6148"/>
          <p:cNvSpPr/>
          <p:nvPr/>
        </p:nvSpPr>
        <p:spPr>
          <a:xfrm>
            <a:off x="206375" y="3789363"/>
            <a:ext cx="83058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2. 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完全平方公式     </a:t>
            </a: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</a:rPr>
              <a:t>(</a:t>
            </a:r>
            <a:r>
              <a:rPr lang="en-GB" altLang="zh-CN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zh-CN" altLang="x-none" dirty="0">
                <a:solidFill>
                  <a:srgbClr val="FF0000"/>
                </a:solidFill>
                <a:latin typeface="Times New Roman" panose="02020603050405020304" pitchFamily="18" charset="0"/>
              </a:rPr>
              <a:t>±</a:t>
            </a:r>
            <a:r>
              <a:rPr lang="en-GB" altLang="zh-CN">
                <a:solidFill>
                  <a:srgbClr val="FF0000"/>
                </a:solidFill>
                <a:latin typeface="Times New Roman" panose="02020603050405020304" pitchFamily="18" charset="0"/>
              </a:rPr>
              <a:t>b)</a:t>
            </a:r>
            <a:r>
              <a:rPr lang="en-GB" altLang="zh-CN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GB" altLang="zh-CN">
                <a:solidFill>
                  <a:srgbClr val="FF0000"/>
                </a:solidFill>
                <a:latin typeface="Times New Roman" panose="02020603050405020304" pitchFamily="18" charset="0"/>
              </a:rPr>
              <a:t>=a</a:t>
            </a:r>
            <a:r>
              <a:rPr lang="en-GB" altLang="zh-CN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x-none" dirty="0">
                <a:solidFill>
                  <a:srgbClr val="FF0000"/>
                </a:solidFill>
                <a:latin typeface="Times New Roman" panose="02020603050405020304" pitchFamily="18" charset="0"/>
              </a:rPr>
              <a:t>±</a:t>
            </a:r>
            <a:r>
              <a:rPr lang="en-GB" altLang="zh-CN">
                <a:solidFill>
                  <a:srgbClr val="FF0000"/>
                </a:solidFill>
                <a:latin typeface="Times New Roman" panose="02020603050405020304" pitchFamily="18" charset="0"/>
              </a:rPr>
              <a:t>2ab+b</a:t>
            </a:r>
            <a:r>
              <a:rPr lang="en-GB" altLang="zh-CN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endParaRPr lang="zh-CN" altLang="x-none" baseline="30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50" name="文本框 6149"/>
          <p:cNvSpPr txBox="1"/>
          <p:nvPr/>
        </p:nvSpPr>
        <p:spPr>
          <a:xfrm>
            <a:off x="296863" y="4689475"/>
            <a:ext cx="8551862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>
                <a:latin typeface="Times New Roman" panose="02020603050405020304" pitchFamily="18" charset="0"/>
              </a:rPr>
              <a:t>两项和或差的平方等于这两项的</a:t>
            </a:r>
            <a:r>
              <a:rPr lang="zh-CN" altLang="en-US" sz="4800">
                <a:solidFill>
                  <a:srgbClr val="009900"/>
                </a:solidFill>
                <a:latin typeface="Times New Roman" panose="02020603050405020304" pitchFamily="18" charset="0"/>
              </a:rPr>
              <a:t>平方和</a:t>
            </a:r>
            <a:r>
              <a:rPr lang="zh-CN" altLang="en-US">
                <a:latin typeface="Times New Roman" panose="02020603050405020304" pitchFamily="18" charset="0"/>
              </a:rPr>
              <a:t>加上或减去它们的</a:t>
            </a:r>
            <a:r>
              <a:rPr lang="zh-CN" altLang="en-US" sz="4800">
                <a:solidFill>
                  <a:srgbClr val="009900"/>
                </a:solidFill>
                <a:latin typeface="Times New Roman" panose="02020603050405020304" pitchFamily="18" charset="0"/>
              </a:rPr>
              <a:t>积的</a:t>
            </a:r>
            <a:r>
              <a:rPr lang="en-US" altLang="zh-CN" sz="4800">
                <a:solidFill>
                  <a:srgbClr val="0099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4800">
                <a:solidFill>
                  <a:srgbClr val="009900"/>
                </a:solidFill>
                <a:latin typeface="Times New Roman" panose="02020603050405020304" pitchFamily="18" charset="0"/>
              </a:rPr>
              <a:t>倍</a:t>
            </a:r>
            <a:r>
              <a:rPr lang="en-US" altLang="zh-CN">
                <a:latin typeface="Times New Roman" panose="02020603050405020304" pitchFamily="18" charset="0"/>
              </a:rPr>
              <a:t>.</a:t>
            </a:r>
            <a:endParaRPr lang="en-US" altLang="zh-CN">
              <a:latin typeface="Times New Roman" panose="02020603050405020304" pitchFamily="18" charset="0"/>
            </a:endParaRPr>
          </a:p>
        </p:txBody>
      </p:sp>
      <p:sp>
        <p:nvSpPr>
          <p:cNvPr id="6151" name="矩形 6150"/>
          <p:cNvSpPr/>
          <p:nvPr/>
        </p:nvSpPr>
        <p:spPr>
          <a:xfrm>
            <a:off x="5969000" y="100013"/>
            <a:ext cx="2700338" cy="900112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  <a:normAutofit/>
          </a:bodyPr>
          <a:p>
            <a:pPr algn="ctr"/>
            <a:r>
              <a:rPr lang="zh-CN" altLang="en-US" sz="3600" b="0">
                <a:ln w="603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回首往事</a:t>
            </a:r>
            <a:endParaRPr lang="zh-CN" altLang="en-US" sz="3600" b="0">
              <a:ln w="603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nimBg="1"/>
      <p:bldP spid="615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标题 7169"/>
          <p:cNvSpPr/>
          <p:nvPr>
            <p:ph type="title"/>
          </p:nvPr>
        </p:nvSpPr>
        <p:spPr>
          <a:ln/>
        </p:spPr>
        <p:txBody>
          <a:bodyPr anchor="ctr"/>
          <a:p>
            <a:r>
              <a:rPr lang="zh-CN" altLang="en-US"/>
              <a:t>纠    错   练   习</a:t>
            </a:r>
            <a:endParaRPr lang="zh-CN" altLang="en-US"/>
          </a:p>
        </p:txBody>
      </p:sp>
      <p:sp>
        <p:nvSpPr>
          <p:cNvPr id="7171" name="矩形 7170"/>
          <p:cNvSpPr/>
          <p:nvPr/>
        </p:nvSpPr>
        <p:spPr>
          <a:xfrm>
            <a:off x="381000" y="1143000"/>
            <a:ext cx="8763000" cy="1828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eaLnBrk="0" hangingPunct="0"/>
            <a:r>
              <a:rPr lang="zh-CN" altLang="en-US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       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指出下列各式中的错误，并加以改正：</a:t>
            </a:r>
            <a:endParaRPr lang="zh-CN" altLang="en-US" sz="280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pPr eaLnBrk="0" hangingPunct="0"/>
            <a:r>
              <a:rPr lang="en-US" altLang="zh-CN" sz="280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(1)</a:t>
            </a:r>
            <a:r>
              <a:rPr lang="en-US" altLang="zh-CN" sz="28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(2</a:t>
            </a:r>
            <a:r>
              <a:rPr lang="en-US" altLang="zh-CN" sz="2800" i="1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a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−1)</a:t>
            </a:r>
            <a:r>
              <a:rPr lang="en-US" altLang="zh-CN" sz="2800" baseline="300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zh-CN" altLang="en-US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＝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en-US" altLang="zh-CN" sz="2800" i="1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a</a:t>
            </a:r>
            <a:r>
              <a:rPr lang="en-US" altLang="zh-CN" sz="2800" baseline="300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−2</a:t>
            </a:r>
            <a:r>
              <a:rPr lang="en-US" altLang="zh-CN" sz="2800" i="1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a</a:t>
            </a:r>
            <a:r>
              <a:rPr lang="en-US" altLang="zh-CN" sz="2800" b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Verdana" panose="020B0604030504040204" pitchFamily="34" charset="0"/>
                <a:ea typeface="MS PGothic" panose="020B0600070205080204" pitchFamily="34" charset="-128"/>
              </a:rPr>
              <a:t>+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1;   </a:t>
            </a:r>
            <a:r>
              <a:rPr lang="en-US" altLang="zh-CN" sz="280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(4)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zh-CN" altLang="en-US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（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3a+2</a:t>
            </a:r>
            <a:r>
              <a:rPr lang="zh-CN" altLang="en-US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）（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3b-2</a:t>
            </a:r>
            <a:r>
              <a:rPr lang="zh-CN" altLang="en-US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）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=9ab-4</a:t>
            </a:r>
            <a:endParaRPr lang="en-US" altLang="zh-CN" sz="2800">
              <a:solidFill>
                <a:srgbClr val="0000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80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(2)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 (2</a:t>
            </a:r>
            <a:r>
              <a:rPr lang="en-US" altLang="zh-CN" sz="2800" i="1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a</a:t>
            </a:r>
            <a:r>
              <a:rPr lang="en-US" altLang="zh-CN" sz="2800" b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Verdana" panose="020B0604030504040204" pitchFamily="34" charset="0"/>
                <a:ea typeface="MS PGothic" panose="020B0600070205080204" pitchFamily="34" charset="-128"/>
              </a:rPr>
              <a:t>+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1)</a:t>
            </a:r>
            <a:r>
              <a:rPr lang="en-US" altLang="zh-CN" sz="2800" baseline="300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zh-CN" altLang="en-US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＝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4</a:t>
            </a:r>
            <a:r>
              <a:rPr lang="en-US" altLang="zh-CN" sz="2800" i="1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a</a:t>
            </a:r>
            <a:r>
              <a:rPr lang="en-US" altLang="zh-CN" sz="2800" baseline="300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2 </a:t>
            </a:r>
            <a:r>
              <a:rPr lang="en-US" altLang="zh-CN" sz="2800" b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Verdana" panose="020B0604030504040204" pitchFamily="34" charset="0"/>
                <a:ea typeface="MS PGothic" panose="020B0600070205080204" pitchFamily="34" charset="-128"/>
              </a:rPr>
              <a:t>+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1</a:t>
            </a:r>
            <a:r>
              <a:rPr lang="zh-CN" altLang="en-US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；     </a:t>
            </a:r>
            <a:r>
              <a:rPr lang="en-US" altLang="zh-CN" sz="280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(5)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zh-CN" altLang="en-US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（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0.5+a)(-a+0.5)=a</a:t>
            </a:r>
            <a:r>
              <a:rPr lang="en-US" altLang="zh-CN" sz="2800" baseline="300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2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 -0.25</a:t>
            </a:r>
            <a:endParaRPr lang="en-US" altLang="zh-CN" sz="2800">
              <a:solidFill>
                <a:srgbClr val="0000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pPr eaLnBrk="0" hangingPunct="0"/>
            <a:r>
              <a:rPr lang="en-US" altLang="zh-CN" sz="280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(3) 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(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Symbol" panose="05050102010706020507" pitchFamily="18" charset="2"/>
              </a:rPr>
              <a:t></a:t>
            </a:r>
            <a:r>
              <a:rPr lang="en-US" altLang="zh-CN" sz="2800" i="1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a</a:t>
            </a:r>
            <a:r>
              <a:rPr lang="en-US" altLang="zh-CN" sz="280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1)</a:t>
            </a:r>
            <a:r>
              <a:rPr lang="en-US" altLang="zh-CN" sz="2800" baseline="300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zh-CN" altLang="en-US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＝</a:t>
            </a:r>
            <a:r>
              <a:rPr lang="zh-CN" altLang="en-US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Symbol" panose="05050102010706020507" pitchFamily="18" charset="2"/>
              </a:rPr>
              <a:t></a:t>
            </a:r>
            <a:r>
              <a:rPr lang="en-US" altLang="zh-CN" sz="2800" i="1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a</a:t>
            </a:r>
            <a:r>
              <a:rPr lang="en-US" altLang="zh-CN" sz="2800" baseline="300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en-US" altLang="zh-CN" sz="280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en-US" altLang="zh-CN" sz="2800" i="1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a</a:t>
            </a:r>
            <a:r>
              <a:rPr lang="en-US" altLang="zh-CN" sz="280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1. </a:t>
            </a:r>
            <a:r>
              <a:rPr lang="en-US" altLang="zh-CN" sz="280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(6) </a:t>
            </a:r>
            <a:r>
              <a:rPr lang="zh-CN" altLang="en-US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（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-x-1</a:t>
            </a:r>
            <a:r>
              <a:rPr lang="zh-CN" altLang="en-US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）（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x+1</a:t>
            </a:r>
            <a:r>
              <a:rPr lang="zh-CN" altLang="en-US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）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=x</a:t>
            </a:r>
            <a:r>
              <a:rPr lang="en-US" altLang="zh-CN" sz="2800" baseline="300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2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 -1</a:t>
            </a:r>
            <a:endParaRPr lang="en-US" altLang="zh-CN" sz="2800">
              <a:solidFill>
                <a:srgbClr val="0000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pic>
        <p:nvPicPr>
          <p:cNvPr id="7172" name="图片 717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524000" cy="919163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7173" name="对象 7172"/>
          <p:cNvGraphicFramePr>
            <a:graphicFrameLocks noChangeAspect="1"/>
          </p:cNvGraphicFramePr>
          <p:nvPr/>
        </p:nvGraphicFramePr>
        <p:xfrm>
          <a:off x="8197850" y="0"/>
          <a:ext cx="94615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2" imgW="628650" imgH="647700" progId="Paint.Picture">
                  <p:embed/>
                </p:oleObj>
              </mc:Choice>
              <mc:Fallback>
                <p:oleObj name="" r:id="rId2" imgW="628650" imgH="647700" progId="Paint.Picture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8197850" y="0"/>
                        <a:ext cx="946150" cy="914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4" name="文本框 7173"/>
          <p:cNvSpPr txBox="1"/>
          <p:nvPr/>
        </p:nvSpPr>
        <p:spPr>
          <a:xfrm>
            <a:off x="228600" y="2909888"/>
            <a:ext cx="1447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80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解</a:t>
            </a:r>
            <a:r>
              <a:rPr lang="en-US" altLang="zh-CN" sz="280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: </a:t>
            </a:r>
            <a:r>
              <a:rPr lang="en-US" altLang="zh-CN" sz="280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Wingdings" panose="05000000000000000000" pitchFamily="2" charset="2"/>
              </a:rPr>
              <a:t>(1)</a:t>
            </a:r>
            <a:endParaRPr lang="en-US" altLang="zh-CN" sz="2800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175" name="矩形 7174"/>
          <p:cNvSpPr/>
          <p:nvPr/>
        </p:nvSpPr>
        <p:spPr>
          <a:xfrm>
            <a:off x="1371600" y="2895600"/>
            <a:ext cx="4724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400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Wingdings" panose="05000000000000000000" pitchFamily="2" charset="2"/>
              </a:rPr>
              <a:t>第一数</a:t>
            </a:r>
            <a:r>
              <a:rPr lang="zh-CN" altLang="en-US" sz="24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Wingdings" panose="05000000000000000000" pitchFamily="2" charset="2"/>
              </a:rPr>
              <a:t>被</a:t>
            </a:r>
            <a:r>
              <a:rPr lang="zh-CN" altLang="en-US" sz="2400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Wingdings" panose="05000000000000000000" pitchFamily="2" charset="2"/>
              </a:rPr>
              <a:t>平方</a:t>
            </a:r>
            <a:r>
              <a:rPr lang="zh-CN" altLang="en-US" sz="24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Wingdings" panose="05000000000000000000" pitchFamily="2" charset="2"/>
              </a:rPr>
              <a:t>时</a:t>
            </a:r>
            <a:r>
              <a:rPr lang="en-US" altLang="zh-CN" sz="24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Wingdings" panose="05000000000000000000" pitchFamily="2" charset="2"/>
              </a:rPr>
              <a:t>, </a:t>
            </a:r>
            <a:r>
              <a:rPr lang="zh-CN" altLang="en-US" sz="240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Wingdings" panose="05000000000000000000" pitchFamily="2" charset="2"/>
              </a:rPr>
              <a:t>未添括号</a:t>
            </a:r>
            <a:r>
              <a:rPr lang="en-US" altLang="zh-CN" sz="24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Wingdings" panose="05000000000000000000" pitchFamily="2" charset="2"/>
              </a:rPr>
              <a:t>;</a:t>
            </a:r>
            <a:endParaRPr lang="en-US" altLang="zh-CN" sz="2400">
              <a:solidFill>
                <a:srgbClr val="000066"/>
              </a:solidFill>
              <a:effectLst>
                <a:outerShdw blurRad="38100" dist="38100" dir="2700000">
                  <a:srgbClr val="C0C0C0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176" name="矩形 7175"/>
          <p:cNvSpPr/>
          <p:nvPr/>
        </p:nvSpPr>
        <p:spPr>
          <a:xfrm>
            <a:off x="1371600" y="3352800"/>
            <a:ext cx="7162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400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Wingdings" panose="05000000000000000000" pitchFamily="2" charset="2"/>
              </a:rPr>
              <a:t>第一数与第二数乘积的</a:t>
            </a:r>
            <a:r>
              <a:rPr lang="en-US" altLang="zh-CN" sz="2400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Wingdings" panose="05000000000000000000" pitchFamily="2" charset="2"/>
              </a:rPr>
              <a:t>2</a:t>
            </a:r>
            <a:r>
              <a:rPr lang="zh-CN" altLang="en-US" sz="2400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Wingdings" panose="05000000000000000000" pitchFamily="2" charset="2"/>
              </a:rPr>
              <a:t>倍 </a:t>
            </a:r>
            <a:r>
              <a:rPr lang="zh-CN" altLang="en-US" sz="240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Wingdings" panose="05000000000000000000" pitchFamily="2" charset="2"/>
              </a:rPr>
              <a:t>少乘了一个</a:t>
            </a:r>
            <a:r>
              <a:rPr lang="en-US" altLang="zh-CN" sz="240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24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Wingdings" panose="05000000000000000000" pitchFamily="2" charset="2"/>
              </a:rPr>
              <a:t> ;</a:t>
            </a:r>
            <a:endParaRPr lang="en-US" altLang="zh-CN" sz="2400">
              <a:solidFill>
                <a:srgbClr val="000066"/>
              </a:solidFill>
              <a:effectLst>
                <a:outerShdw blurRad="38100" dist="38100" dir="2700000">
                  <a:srgbClr val="C0C0C0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177" name="矩形 7176"/>
          <p:cNvSpPr/>
          <p:nvPr/>
        </p:nvSpPr>
        <p:spPr>
          <a:xfrm>
            <a:off x="1371600" y="3733800"/>
            <a:ext cx="6629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x-none" sz="2400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Wingdings" panose="05000000000000000000" pitchFamily="2" charset="2"/>
              </a:rPr>
              <a:t>应改为: </a:t>
            </a:r>
            <a:r>
              <a:rPr lang="zh-CN" altLang="x-none" sz="2400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(2</a:t>
            </a:r>
            <a:r>
              <a:rPr lang="zh-CN" altLang="x-none" sz="2400" i="1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a</a:t>
            </a:r>
            <a:r>
              <a:rPr lang="zh-CN" altLang="x-none" sz="2400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−1)</a:t>
            </a:r>
            <a:r>
              <a:rPr lang="zh-CN" altLang="x-none" sz="2400" baseline="30000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zh-CN" altLang="x-none" sz="2400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＝ </a:t>
            </a:r>
            <a:r>
              <a:rPr lang="zh-CN" altLang="x-none" sz="2400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(</a:t>
            </a:r>
            <a:r>
              <a:rPr lang="zh-CN" altLang="x-none" sz="2400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zh-CN" altLang="x-none" sz="2400" i="1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a</a:t>
            </a:r>
            <a:r>
              <a:rPr lang="zh-CN" altLang="x-none" sz="2400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)</a:t>
            </a:r>
            <a:r>
              <a:rPr lang="zh-CN" altLang="x-none" sz="2400" baseline="30000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zh-CN" altLang="x-none" sz="2400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−2</a:t>
            </a:r>
            <a:r>
              <a:rPr lang="en-US" altLang="zh-CN" sz="2400" b="0" i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Microsoft Sans Serif" panose="020B0604020202020204" pitchFamily="34" charset="0"/>
                <a:sym typeface="MT Extra" panose="05050102010205020202" pitchFamily="18" charset="2"/>
              </a:rPr>
              <a:t>•</a:t>
            </a:r>
            <a:r>
              <a:rPr lang="zh-CN" altLang="x-none" sz="2400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zh-CN" altLang="x-none" sz="2400" i="1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a</a:t>
            </a:r>
            <a:r>
              <a:rPr lang="en-US" altLang="zh-CN" sz="2400" b="0" i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Microsoft Sans Serif" panose="020B0604020202020204" pitchFamily="34" charset="0"/>
                <a:sym typeface="MT Extra" panose="05050102010205020202" pitchFamily="18" charset="2"/>
              </a:rPr>
              <a:t>•</a:t>
            </a:r>
            <a:r>
              <a:rPr lang="zh-CN" altLang="x-none" sz="2400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1+1;</a:t>
            </a:r>
            <a:r>
              <a:rPr lang="zh-CN" altLang="x-none" sz="2400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Wingdings" panose="05000000000000000000" pitchFamily="2" charset="2"/>
              </a:rPr>
              <a:t> </a:t>
            </a:r>
            <a:endParaRPr lang="zh-CN" altLang="x-none" sz="2400" dirty="0">
              <a:solidFill>
                <a:srgbClr val="000066"/>
              </a:solidFill>
              <a:effectLst>
                <a:outerShdw blurRad="38100" dist="38100" dir="2700000">
                  <a:srgbClr val="C0C0C0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178" name="矩形 7177"/>
          <p:cNvSpPr/>
          <p:nvPr/>
        </p:nvSpPr>
        <p:spPr>
          <a:xfrm>
            <a:off x="762000" y="4267200"/>
            <a:ext cx="7848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40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Wingdings" panose="05000000000000000000" pitchFamily="2" charset="2"/>
              </a:rPr>
              <a:t>(2)</a:t>
            </a:r>
            <a:r>
              <a:rPr lang="en-US" altLang="zh-CN" sz="24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Wingdings" panose="05000000000000000000" pitchFamily="2" charset="2"/>
              </a:rPr>
              <a:t> </a:t>
            </a:r>
            <a:r>
              <a:rPr lang="zh-CN" altLang="en-US" sz="24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Wingdings" panose="05000000000000000000" pitchFamily="2" charset="2"/>
              </a:rPr>
              <a:t>少了</a:t>
            </a:r>
            <a:r>
              <a:rPr lang="zh-CN" altLang="en-US" sz="2400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Wingdings" panose="05000000000000000000" pitchFamily="2" charset="2"/>
              </a:rPr>
              <a:t>第一数与第二数乘积的</a:t>
            </a:r>
            <a:r>
              <a:rPr lang="en-US" altLang="zh-CN" sz="2400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Wingdings" panose="05000000000000000000" pitchFamily="2" charset="2"/>
              </a:rPr>
              <a:t>2</a:t>
            </a:r>
            <a:r>
              <a:rPr lang="zh-CN" altLang="en-US" sz="2400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Wingdings" panose="05000000000000000000" pitchFamily="2" charset="2"/>
              </a:rPr>
              <a:t>倍 </a:t>
            </a:r>
            <a:r>
              <a:rPr lang="en-US" altLang="zh-CN" sz="2400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Wingdings" panose="05000000000000000000" pitchFamily="2" charset="2"/>
              </a:rPr>
              <a:t>(</a:t>
            </a:r>
            <a:r>
              <a:rPr lang="zh-CN" altLang="en-US" sz="240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Wingdings" panose="05000000000000000000" pitchFamily="2" charset="2"/>
              </a:rPr>
              <a:t>丢了一项</a:t>
            </a:r>
            <a:r>
              <a:rPr lang="en-US" altLang="zh-CN" sz="2400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Wingdings" panose="05000000000000000000" pitchFamily="2" charset="2"/>
              </a:rPr>
              <a:t>)</a:t>
            </a:r>
            <a:r>
              <a:rPr lang="en-US" altLang="zh-CN" sz="24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Wingdings" panose="05000000000000000000" pitchFamily="2" charset="2"/>
              </a:rPr>
              <a:t>;</a:t>
            </a:r>
            <a:endParaRPr lang="en-US" altLang="zh-CN" sz="2400">
              <a:solidFill>
                <a:srgbClr val="000066"/>
              </a:solidFill>
              <a:effectLst>
                <a:outerShdw blurRad="38100" dist="38100" dir="2700000">
                  <a:srgbClr val="C0C0C0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179" name="矩形 7178"/>
          <p:cNvSpPr/>
          <p:nvPr/>
        </p:nvSpPr>
        <p:spPr>
          <a:xfrm>
            <a:off x="1219200" y="4648200"/>
            <a:ext cx="6629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x-none" sz="2400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Wingdings" panose="05000000000000000000" pitchFamily="2" charset="2"/>
              </a:rPr>
              <a:t>应改为: </a:t>
            </a:r>
            <a:r>
              <a:rPr lang="zh-CN" altLang="x-none" sz="2400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(2</a:t>
            </a:r>
            <a:r>
              <a:rPr lang="zh-CN" altLang="x-none" sz="2400" i="1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a</a:t>
            </a:r>
            <a:r>
              <a:rPr lang="zh-CN" altLang="x-none" sz="2400" b="0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Verdana" panose="020B0604030504040204" pitchFamily="34" charset="0"/>
                <a:ea typeface="MS PGothic" panose="020B0600070205080204" pitchFamily="34" charset="-128"/>
              </a:rPr>
              <a:t>+</a:t>
            </a:r>
            <a:r>
              <a:rPr lang="zh-CN" altLang="x-none" sz="2400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1)</a:t>
            </a:r>
            <a:r>
              <a:rPr lang="zh-CN" altLang="x-none" sz="2400" baseline="30000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zh-CN" altLang="x-none" sz="2400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＝ </a:t>
            </a:r>
            <a:r>
              <a:rPr lang="zh-CN" altLang="x-none" sz="2400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(</a:t>
            </a:r>
            <a:r>
              <a:rPr lang="zh-CN" altLang="x-none" sz="2400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zh-CN" altLang="x-none" sz="2400" i="1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a</a:t>
            </a:r>
            <a:r>
              <a:rPr lang="zh-CN" altLang="x-none" sz="2400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)</a:t>
            </a:r>
            <a:r>
              <a:rPr lang="zh-CN" altLang="x-none" sz="2400" baseline="30000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zh-CN" altLang="x-none" sz="2400" b="0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Verdana" panose="020B0604030504040204" pitchFamily="34" charset="0"/>
                <a:ea typeface="MS PGothic" panose="020B0600070205080204" pitchFamily="34" charset="-128"/>
              </a:rPr>
              <a:t>+</a:t>
            </a:r>
            <a:r>
              <a:rPr lang="zh-CN" altLang="x-none" sz="2400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en-US" altLang="zh-CN" sz="2400" b="0" i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Microsoft Sans Serif" panose="020B0604020202020204" pitchFamily="34" charset="0"/>
                <a:sym typeface="MT Extra" panose="05050102010205020202" pitchFamily="18" charset="2"/>
              </a:rPr>
              <a:t>•</a:t>
            </a:r>
            <a:r>
              <a:rPr lang="zh-CN" altLang="x-none" sz="2400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zh-CN" altLang="x-none" sz="2400" i="1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a</a:t>
            </a:r>
            <a:r>
              <a:rPr lang="en-US" altLang="zh-CN" sz="2400" b="0" i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Microsoft Sans Serif" panose="020B0604020202020204" pitchFamily="34" charset="0"/>
                <a:sym typeface="MT Extra" panose="05050102010205020202" pitchFamily="18" charset="2"/>
              </a:rPr>
              <a:t>•</a:t>
            </a:r>
            <a:r>
              <a:rPr lang="zh-CN" altLang="x-none" sz="2400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1</a:t>
            </a:r>
            <a:r>
              <a:rPr lang="zh-CN" altLang="x-none" sz="2400" i="1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zh-CN" altLang="x-none" sz="2400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+1;</a:t>
            </a:r>
            <a:r>
              <a:rPr lang="zh-CN" altLang="x-none" sz="2400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Wingdings" panose="05000000000000000000" pitchFamily="2" charset="2"/>
              </a:rPr>
              <a:t> </a:t>
            </a:r>
            <a:endParaRPr lang="zh-CN" altLang="x-none" sz="2400" dirty="0">
              <a:solidFill>
                <a:srgbClr val="000066"/>
              </a:solidFill>
              <a:effectLst>
                <a:outerShdw blurRad="38100" dist="38100" dir="2700000">
                  <a:srgbClr val="C0C0C0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180" name="矩形 7179"/>
          <p:cNvSpPr/>
          <p:nvPr/>
        </p:nvSpPr>
        <p:spPr>
          <a:xfrm>
            <a:off x="762000" y="5181600"/>
            <a:ext cx="6629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240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(3) </a:t>
            </a:r>
            <a:r>
              <a:rPr lang="zh-CN" altLang="en-US" sz="2400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Wingdings" panose="05000000000000000000" pitchFamily="2" charset="2"/>
              </a:rPr>
              <a:t>第一数平方</a:t>
            </a:r>
            <a:r>
              <a:rPr lang="zh-CN" altLang="en-US" sz="240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Wingdings" panose="05000000000000000000" pitchFamily="2" charset="2"/>
              </a:rPr>
              <a:t>未添括号</a:t>
            </a:r>
            <a:r>
              <a:rPr lang="en-US" altLang="zh-CN" sz="240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Wingdings" panose="05000000000000000000" pitchFamily="2" charset="2"/>
              </a:rPr>
              <a:t>, </a:t>
            </a:r>
            <a:endParaRPr lang="en-US" altLang="zh-CN" sz="2400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181" name="矩形 7180"/>
          <p:cNvSpPr/>
          <p:nvPr/>
        </p:nvSpPr>
        <p:spPr>
          <a:xfrm>
            <a:off x="1219200" y="5562600"/>
            <a:ext cx="6629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2400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第一数与第二数乘积的</a:t>
            </a:r>
            <a:r>
              <a:rPr lang="en-US" altLang="zh-CN" sz="2400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sz="2400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倍 </a:t>
            </a:r>
            <a:r>
              <a:rPr lang="zh-CN" altLang="en-US" sz="240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错了符号</a:t>
            </a:r>
            <a:r>
              <a:rPr lang="en-US" altLang="zh-CN" sz="2400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;</a:t>
            </a:r>
            <a:endParaRPr lang="en-US" altLang="zh-CN" sz="2400">
              <a:solidFill>
                <a:srgbClr val="990033"/>
              </a:solidFill>
              <a:effectLst>
                <a:outerShdw blurRad="38100" dist="38100" dir="2700000">
                  <a:srgbClr val="C0C0C0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182" name="矩形 7181"/>
          <p:cNvSpPr/>
          <p:nvPr/>
        </p:nvSpPr>
        <p:spPr>
          <a:xfrm>
            <a:off x="1219200" y="5943600"/>
            <a:ext cx="6629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2400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第二数的平方 这一项</a:t>
            </a:r>
            <a:r>
              <a:rPr lang="zh-CN" altLang="en-US" sz="240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错了符号</a:t>
            </a:r>
            <a:r>
              <a:rPr lang="en-US" altLang="zh-CN" sz="2400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;</a:t>
            </a:r>
            <a:endParaRPr lang="en-US" altLang="zh-CN" sz="2400">
              <a:solidFill>
                <a:srgbClr val="990033"/>
              </a:solidFill>
              <a:effectLst>
                <a:outerShdw blurRad="38100" dist="38100" dir="2700000">
                  <a:srgbClr val="C0C0C0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183" name="矩形 7182"/>
          <p:cNvSpPr/>
          <p:nvPr/>
        </p:nvSpPr>
        <p:spPr>
          <a:xfrm>
            <a:off x="1219200" y="6324600"/>
            <a:ext cx="6629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x-none" sz="2400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Wingdings" panose="05000000000000000000" pitchFamily="2" charset="2"/>
              </a:rPr>
              <a:t>应改为: </a:t>
            </a:r>
            <a:r>
              <a:rPr lang="zh-CN" altLang="x-none" sz="2400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(</a:t>
            </a:r>
            <a:r>
              <a:rPr lang="zh-CN" altLang="x-none" sz="2400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Symbol" panose="05050102010706020507" pitchFamily="18" charset="2"/>
              </a:rPr>
              <a:t></a:t>
            </a:r>
            <a:r>
              <a:rPr lang="zh-CN" altLang="x-none" sz="2400" i="1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a</a:t>
            </a:r>
            <a:r>
              <a:rPr lang="zh-CN" altLang="x-none" sz="2400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−1)</a:t>
            </a:r>
            <a:r>
              <a:rPr lang="zh-CN" altLang="x-none" sz="2400" baseline="30000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zh-CN" altLang="x-none" sz="2400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＝(</a:t>
            </a:r>
            <a:r>
              <a:rPr lang="zh-CN" altLang="x-none" sz="2400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Symbol" panose="05050102010706020507" pitchFamily="18" charset="2"/>
              </a:rPr>
              <a:t></a:t>
            </a:r>
            <a:r>
              <a:rPr lang="zh-CN" altLang="x-none" sz="2400" i="1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a</a:t>
            </a:r>
            <a:r>
              <a:rPr lang="zh-CN" altLang="x-none" sz="2400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)</a:t>
            </a:r>
            <a:r>
              <a:rPr lang="zh-CN" altLang="x-none" sz="2400" baseline="30000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zh-CN" altLang="x-none" sz="2400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−2</a:t>
            </a:r>
            <a:r>
              <a:rPr lang="en-US" altLang="zh-CN" sz="2400" i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Microsoft Sans Serif" panose="020B0604020202020204" pitchFamily="34" charset="0"/>
                <a:sym typeface="MT Extra" panose="05050102010205020202" pitchFamily="18" charset="2"/>
              </a:rPr>
              <a:t>•</a:t>
            </a:r>
            <a:r>
              <a:rPr lang="zh-CN" altLang="x-none" sz="2400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(</a:t>
            </a:r>
            <a:r>
              <a:rPr lang="zh-CN" altLang="x-none" sz="2400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Symbol" panose="05050102010706020507" pitchFamily="18" charset="2"/>
              </a:rPr>
              <a:t></a:t>
            </a:r>
            <a:r>
              <a:rPr lang="zh-CN" altLang="x-none" sz="2400" i="1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a </a:t>
            </a:r>
            <a:r>
              <a:rPr lang="zh-CN" altLang="x-none" sz="2400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)</a:t>
            </a:r>
            <a:r>
              <a:rPr lang="en-US" altLang="zh-CN" sz="2400" i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Microsoft Sans Serif" panose="020B0604020202020204" pitchFamily="34" charset="0"/>
                <a:sym typeface="MT Extra" panose="05050102010205020202" pitchFamily="18" charset="2"/>
              </a:rPr>
              <a:t>•</a:t>
            </a:r>
            <a:r>
              <a:rPr lang="en-US" altLang="zh-CN" sz="24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cs typeface="Microsoft Sans Serif" panose="020B0604020202020204" pitchFamily="34" charset="0"/>
                <a:sym typeface="MT Extra" panose="05050102010205020202" pitchFamily="18" charset="2"/>
              </a:rPr>
              <a:t>1</a:t>
            </a:r>
            <a:r>
              <a:rPr lang="zh-CN" altLang="x-none" sz="2400" dirty="0">
                <a:effectLst>
                  <a:outerShdw blurRad="38100" dist="38100" dir="2700000">
                    <a:srgbClr val="C0C0C0"/>
                  </a:outerShdw>
                </a:effectLst>
                <a:latin typeface="Verdana" panose="020B0604030504040204" pitchFamily="34" charset="0"/>
                <a:ea typeface="MS PGothic" panose="020B0600070205080204" pitchFamily="34" charset="-128"/>
              </a:rPr>
              <a:t>+</a:t>
            </a:r>
            <a:r>
              <a:rPr lang="zh-CN" altLang="x-none" sz="2400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MS PGothic" panose="020B0600070205080204" pitchFamily="34" charset="-128"/>
              </a:rPr>
              <a:t>1</a:t>
            </a:r>
            <a:r>
              <a:rPr lang="zh-CN" altLang="x-none" sz="2400" baseline="30000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zh-CN" altLang="x-none" sz="2400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;</a:t>
            </a:r>
            <a:r>
              <a:rPr lang="zh-CN" altLang="x-none" sz="2400" dirty="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Wingdings" panose="05000000000000000000" pitchFamily="2" charset="2"/>
              </a:rPr>
              <a:t> </a:t>
            </a:r>
            <a:endParaRPr lang="zh-CN" altLang="x-none" sz="2400" dirty="0">
              <a:solidFill>
                <a:srgbClr val="000066"/>
              </a:solidFill>
              <a:effectLst>
                <a:outerShdw blurRad="38100" dist="38100" dir="2700000">
                  <a:srgbClr val="C0C0C0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184" name="椭圆 7183"/>
          <p:cNvSpPr>
            <a:spLocks noChangeAspect="1"/>
          </p:cNvSpPr>
          <p:nvPr/>
        </p:nvSpPr>
        <p:spPr>
          <a:xfrm>
            <a:off x="0" y="914400"/>
            <a:ext cx="261938" cy="261938"/>
          </a:xfrm>
          <a:prstGeom prst="ellipse">
            <a:avLst/>
          </a:prstGeom>
          <a:gradFill rotWithShape="0">
            <a:gsLst>
              <a:gs pos="0">
                <a:srgbClr val="FFFFFF"/>
              </a:gs>
              <a:gs pos="100000">
                <a:srgbClr val="FF6600"/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 wrap="none" anchor="ctr"/>
          <a:p>
            <a:pPr algn="ctr" eaLnBrk="0" hangingPunct="0"/>
            <a:endParaRPr lang="en-US" altLang="x-none" sz="3600" b="0">
              <a:latin typeface="Times New Roman" panose="02020603050405020304" pitchFamily="18" charset="0"/>
            </a:endParaRPr>
          </a:p>
        </p:txBody>
      </p:sp>
      <p:sp>
        <p:nvSpPr>
          <p:cNvPr id="7185" name="椭圆 7184"/>
          <p:cNvSpPr>
            <a:spLocks noChangeAspect="1"/>
          </p:cNvSpPr>
          <p:nvPr/>
        </p:nvSpPr>
        <p:spPr>
          <a:xfrm>
            <a:off x="8882063" y="914400"/>
            <a:ext cx="261937" cy="261938"/>
          </a:xfrm>
          <a:prstGeom prst="ellipse">
            <a:avLst/>
          </a:prstGeom>
          <a:gradFill rotWithShape="0">
            <a:gsLst>
              <a:gs pos="0">
                <a:srgbClr val="FFFFFF"/>
              </a:gs>
              <a:gs pos="100000">
                <a:srgbClr val="FF6600"/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 wrap="none" anchor="ctr"/>
          <a:p>
            <a:pPr algn="ctr" eaLnBrk="0" hangingPunct="0"/>
            <a:endParaRPr lang="en-US" altLang="x-none" sz="3600" b="0">
              <a:latin typeface="Times New Roman" panose="02020603050405020304" pitchFamily="18" charset="0"/>
            </a:endParaRPr>
          </a:p>
        </p:txBody>
      </p:sp>
      <p:grpSp>
        <p:nvGrpSpPr>
          <p:cNvPr id="7186" name="组合 7185"/>
          <p:cNvGrpSpPr/>
          <p:nvPr/>
        </p:nvGrpSpPr>
        <p:grpSpPr>
          <a:xfrm>
            <a:off x="0" y="914400"/>
            <a:ext cx="8839200" cy="5692775"/>
            <a:chOff x="0" y="0"/>
            <a:chExt cx="5568" cy="3586"/>
          </a:xfrm>
        </p:grpSpPr>
        <p:sp>
          <p:nvSpPr>
            <p:cNvPr id="7187" name="矩形 7186"/>
            <p:cNvSpPr/>
            <p:nvPr/>
          </p:nvSpPr>
          <p:spPr>
            <a:xfrm>
              <a:off x="0" y="0"/>
              <a:ext cx="144" cy="3586"/>
            </a:xfrm>
            <a:prstGeom prst="rect">
              <a:avLst/>
            </a:prstGeom>
            <a:gradFill rotWithShape="0">
              <a:gsLst>
                <a:gs pos="0">
                  <a:srgbClr val="996600"/>
                </a:gs>
                <a:gs pos="50000">
                  <a:srgbClr val="CC9900"/>
                </a:gs>
                <a:gs pos="100000">
                  <a:srgbClr val="996600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wrap="none" anchor="ctr"/>
            <a:p>
              <a:pPr algn="ctr" eaLnBrk="0" hangingPunct="0"/>
              <a:endParaRPr lang="en-US" altLang="x-none" sz="3600" b="0">
                <a:latin typeface="Times New Roman" panose="02020603050405020304" pitchFamily="18" charset="0"/>
              </a:endParaRPr>
            </a:p>
          </p:txBody>
        </p:sp>
        <p:sp>
          <p:nvSpPr>
            <p:cNvPr id="7188" name="五边形 7187"/>
            <p:cNvSpPr/>
            <p:nvPr/>
          </p:nvSpPr>
          <p:spPr>
            <a:xfrm flipH="1">
              <a:off x="41" y="0"/>
              <a:ext cx="5527" cy="145"/>
            </a:xfrm>
            <a:prstGeom prst="homePlate">
              <a:avLst>
                <a:gd name="adj" fmla="val 66352"/>
              </a:avLst>
            </a:prstGeom>
            <a:gradFill rotWithShape="0">
              <a:gsLst>
                <a:gs pos="0">
                  <a:srgbClr val="996600"/>
                </a:gs>
                <a:gs pos="100000">
                  <a:srgbClr val="CC9900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/>
            <a:p>
              <a:pPr algn="ctr" eaLnBrk="0" hangingPunct="0"/>
              <a:endParaRPr lang="en-US" altLang="x-none" sz="3600" b="0">
                <a:latin typeface="Times New Roman" panose="02020603050405020304" pitchFamily="18" charset="0"/>
              </a:endParaRPr>
            </a:p>
          </p:txBody>
        </p:sp>
      </p:grpSp>
      <p:sp>
        <p:nvSpPr>
          <p:cNvPr id="7189" name="椭圆 7188"/>
          <p:cNvSpPr>
            <a:spLocks noChangeAspect="1"/>
          </p:cNvSpPr>
          <p:nvPr/>
        </p:nvSpPr>
        <p:spPr>
          <a:xfrm>
            <a:off x="0" y="6596063"/>
            <a:ext cx="261938" cy="261937"/>
          </a:xfrm>
          <a:prstGeom prst="ellipse">
            <a:avLst/>
          </a:prstGeom>
          <a:gradFill rotWithShape="0">
            <a:gsLst>
              <a:gs pos="0">
                <a:srgbClr val="FFFFFF"/>
              </a:gs>
              <a:gs pos="100000">
                <a:srgbClr val="FF6600"/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 wrap="none" anchor="ctr"/>
          <a:p>
            <a:pPr algn="ctr" eaLnBrk="0" hangingPunct="0"/>
            <a:endParaRPr lang="en-US" altLang="x-none" sz="3600" b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175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7176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177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178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>
                                            <p:txEl>
                                              <p:charRg st="0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7179">
                                            <p:txEl>
                                              <p:charRg st="0" end="3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7180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7181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7182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>
                                            <p:txEl>
                                              <p:charRg st="0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7183">
                                            <p:txEl>
                                              <p:charRg st="0" end="3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4" grpId="0"/>
      <p:bldP spid="7175" grpId="0" build="p"/>
      <p:bldP spid="7176" grpId="0" build="p"/>
      <p:bldP spid="7177" grpId="0" build="p"/>
      <p:bldP spid="7178" grpId="0" build="p"/>
      <p:bldP spid="7179" grpId="0" build="p"/>
      <p:bldP spid="7180" grpId="0" build="p"/>
      <p:bldP spid="7181" grpId="0" build="p"/>
      <p:bldP spid="7182" grpId="0" build="p"/>
      <p:bldP spid="7183" grpId="0" build="p"/>
      <p:bldP spid="7184" grpId="0" animBg="1"/>
      <p:bldP spid="7185" grpId="0" animBg="1"/>
      <p:bldP spid="718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标题 9217"/>
          <p:cNvSpPr/>
          <p:nvPr>
            <p:ph type="title"/>
          </p:nvPr>
        </p:nvSpPr>
        <p:spPr>
          <a:ln/>
        </p:spPr>
        <p:txBody>
          <a:bodyPr anchor="ctr"/>
          <a:p>
            <a:r>
              <a:rPr lang="zh-CN" altLang="en-US"/>
              <a:t>拓   展   练   习</a:t>
            </a:r>
            <a:endParaRPr lang="zh-CN" altLang="en-US"/>
          </a:p>
        </p:txBody>
      </p:sp>
      <p:pic>
        <p:nvPicPr>
          <p:cNvPr id="9219" name="图片 9218" descr="drunk_mous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18488" y="0"/>
            <a:ext cx="925512" cy="1028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20" name="图片 9219" descr="4[24]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286000" cy="6175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1" name="矩形 9220"/>
          <p:cNvSpPr/>
          <p:nvPr/>
        </p:nvSpPr>
        <p:spPr>
          <a:xfrm>
            <a:off x="76200" y="762000"/>
            <a:ext cx="8839200" cy="22860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eaLnBrk="0" hangingPunct="0"/>
            <a:r>
              <a:rPr lang="zh-CN" altLang="en-US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      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下列等式是否成立</a:t>
            </a:r>
            <a:r>
              <a:rPr lang="en-US" altLang="zh-CN" sz="28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? 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说明理由．</a:t>
            </a:r>
            <a:endParaRPr lang="zh-CN" altLang="en-US" sz="280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8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(1)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 (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4a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Lucida Sans Unicode" panose="020B0602030504020204" pitchFamily="34" charset="0"/>
                <a:ea typeface="华文中宋" panose="02010600040101010101" pitchFamily="2" charset="-122"/>
              </a:rPr>
              <a:t>+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1)</a:t>
            </a:r>
            <a:r>
              <a:rPr lang="en-US" altLang="zh-CN" sz="2800" baseline="300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2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=(1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4a)</a:t>
            </a:r>
            <a:r>
              <a:rPr lang="en-US" altLang="zh-CN" sz="2800" baseline="300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2</a:t>
            </a:r>
            <a:r>
              <a:rPr lang="zh-CN" altLang="en-US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；               </a:t>
            </a:r>
            <a:endParaRPr lang="zh-CN" altLang="en-US" sz="2800">
              <a:solidFill>
                <a:srgbClr val="0000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8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(2)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 (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4a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1)</a:t>
            </a:r>
            <a:r>
              <a:rPr lang="en-US" altLang="zh-CN" sz="2800" baseline="300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2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=(4a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Lucida Sans Unicode" panose="020B0602030504020204" pitchFamily="34" charset="0"/>
                <a:ea typeface="华文中宋" panose="02010600040101010101" pitchFamily="2" charset="-122"/>
              </a:rPr>
              <a:t>+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1)</a:t>
            </a:r>
            <a:r>
              <a:rPr lang="en-US" altLang="zh-CN" sz="2800" baseline="300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2</a:t>
            </a:r>
            <a:r>
              <a:rPr lang="zh-CN" altLang="en-US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；</a:t>
            </a:r>
            <a:endParaRPr lang="zh-CN" altLang="en-US" sz="2800">
              <a:solidFill>
                <a:srgbClr val="0000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8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(3)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 (4a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1)(1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4a)</a:t>
            </a:r>
            <a:r>
              <a:rPr lang="zh-CN" altLang="en-US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＝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(4a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1)(4a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1)</a:t>
            </a:r>
            <a:r>
              <a:rPr lang="zh-CN" altLang="en-US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＝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(4a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1)</a:t>
            </a:r>
            <a:r>
              <a:rPr lang="en-US" altLang="zh-CN" sz="2800" baseline="300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2</a:t>
            </a:r>
            <a:r>
              <a:rPr lang="zh-CN" altLang="en-US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；</a:t>
            </a:r>
            <a:endParaRPr lang="zh-CN" altLang="en-US" sz="2800">
              <a:solidFill>
                <a:srgbClr val="0000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8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(4)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 (4a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1)(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1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4a)</a:t>
            </a:r>
            <a:r>
              <a:rPr lang="zh-CN" altLang="en-US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＝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(4a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1)(4a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Lucida Sans Unicode" panose="020B0602030504020204" pitchFamily="34" charset="0"/>
                <a:ea typeface="华文中宋" panose="02010600040101010101" pitchFamily="2" charset="-122"/>
              </a:rPr>
              <a:t>+</a:t>
            </a:r>
            <a:r>
              <a:rPr lang="en-US" altLang="zh-CN" sz="2800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1).</a:t>
            </a:r>
            <a:endParaRPr lang="en-US" altLang="zh-CN" sz="2800">
              <a:solidFill>
                <a:srgbClr val="0000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222" name="矩形 9221"/>
          <p:cNvSpPr/>
          <p:nvPr/>
        </p:nvSpPr>
        <p:spPr>
          <a:xfrm>
            <a:off x="914400" y="3168650"/>
            <a:ext cx="54864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280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(1)</a:t>
            </a:r>
            <a:r>
              <a:rPr lang="en-US" altLang="zh-CN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zh-CN" altLang="en-US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由加法交换律 </a:t>
            </a:r>
            <a:r>
              <a:rPr lang="zh-CN" altLang="en-US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en-US" altLang="zh-CN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4a</a:t>
            </a:r>
            <a:r>
              <a:rPr lang="en-US" altLang="zh-CN" sz="2800">
                <a:effectLst>
                  <a:outerShdw blurRad="38100" dist="38100" dir="2700000">
                    <a:srgbClr val="C0C0C0"/>
                  </a:outerShdw>
                </a:effectLst>
                <a:latin typeface="Lucida Sans Unicode" panose="020B0602030504020204" pitchFamily="34" charset="0"/>
                <a:ea typeface="华文中宋" panose="02010600040101010101" pitchFamily="2" charset="-122"/>
              </a:rPr>
              <a:t>+</a:t>
            </a:r>
            <a:r>
              <a:rPr lang="en-US" altLang="zh-CN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l</a:t>
            </a:r>
            <a:r>
              <a:rPr lang="zh-CN" altLang="en-US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＝</a:t>
            </a:r>
            <a:r>
              <a:rPr lang="en-US" altLang="zh-CN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l</a:t>
            </a:r>
            <a:r>
              <a:rPr lang="en-US" altLang="zh-CN" sz="2800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4a</a:t>
            </a:r>
            <a:r>
              <a:rPr lang="zh-CN" altLang="en-US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。</a:t>
            </a:r>
            <a:endParaRPr lang="zh-CN" altLang="en-US" sz="2800">
              <a:solidFill>
                <a:srgbClr val="000099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223" name="文本框 9222"/>
          <p:cNvSpPr txBox="1"/>
          <p:nvPr/>
        </p:nvSpPr>
        <p:spPr>
          <a:xfrm>
            <a:off x="3810000" y="1120775"/>
            <a:ext cx="8985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>
                <a:solidFill>
                  <a:srgbClr val="FF505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</a:rPr>
              <a:t>成立</a:t>
            </a:r>
            <a:endParaRPr lang="zh-CN" altLang="en-US" sz="2800">
              <a:solidFill>
                <a:srgbClr val="FF505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9224" name="矩形 9223"/>
          <p:cNvSpPr/>
          <p:nvPr/>
        </p:nvSpPr>
        <p:spPr>
          <a:xfrm>
            <a:off x="-55562" y="3138488"/>
            <a:ext cx="1008062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x-none" sz="2800" dirty="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理由</a:t>
            </a:r>
            <a:r>
              <a:rPr lang="zh-CN" altLang="x-none" sz="2800" dirty="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:</a:t>
            </a:r>
            <a:endParaRPr lang="en-US" altLang="zh-CN" sz="2800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9225" name="矩形 9224"/>
          <p:cNvSpPr/>
          <p:nvPr/>
        </p:nvSpPr>
        <p:spPr>
          <a:xfrm>
            <a:off x="914400" y="3657600"/>
            <a:ext cx="7162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280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(2)</a:t>
            </a:r>
            <a:r>
              <a:rPr lang="en-US" altLang="zh-CN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∵</a:t>
            </a:r>
            <a:r>
              <a:rPr lang="en-US" altLang="zh-CN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en-US" altLang="zh-CN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4a</a:t>
            </a:r>
            <a:r>
              <a:rPr lang="en-US" altLang="zh-CN" sz="2800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1</a:t>
            </a:r>
            <a:r>
              <a:rPr lang="zh-CN" altLang="en-US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＝</a:t>
            </a:r>
            <a:r>
              <a:rPr lang="zh-CN" altLang="en-US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en-US" altLang="zh-CN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(4a+1)</a:t>
            </a:r>
            <a:r>
              <a:rPr lang="zh-CN" altLang="en-US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，</a:t>
            </a:r>
            <a:endParaRPr lang="zh-CN" altLang="en-US" sz="2800">
              <a:solidFill>
                <a:srgbClr val="000099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226" name="文本框 9225"/>
          <p:cNvSpPr txBox="1"/>
          <p:nvPr/>
        </p:nvSpPr>
        <p:spPr>
          <a:xfrm>
            <a:off x="3810000" y="1538288"/>
            <a:ext cx="8985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>
                <a:solidFill>
                  <a:srgbClr val="FF505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</a:rPr>
              <a:t>成立</a:t>
            </a:r>
            <a:endParaRPr lang="zh-CN" altLang="en-US" sz="2800">
              <a:solidFill>
                <a:srgbClr val="FF505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9227" name="矩形 9226"/>
          <p:cNvSpPr/>
          <p:nvPr/>
        </p:nvSpPr>
        <p:spPr>
          <a:xfrm>
            <a:off x="1371600" y="4191000"/>
            <a:ext cx="5791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∴</a:t>
            </a:r>
            <a:r>
              <a:rPr lang="en-US" altLang="zh-CN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(</a:t>
            </a:r>
            <a:r>
              <a:rPr lang="en-US" altLang="zh-CN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en-US" altLang="zh-CN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4a</a:t>
            </a:r>
            <a:r>
              <a:rPr lang="en-US" altLang="zh-CN" sz="2800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1)</a:t>
            </a:r>
            <a:r>
              <a:rPr lang="en-US" altLang="zh-CN" sz="2800" baseline="300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2</a:t>
            </a:r>
            <a:r>
              <a:rPr lang="zh-CN" altLang="en-US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＝</a:t>
            </a:r>
            <a:r>
              <a:rPr lang="en-US" altLang="zh-CN" sz="280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[</a:t>
            </a:r>
            <a:r>
              <a:rPr lang="en-US" altLang="zh-CN" sz="280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en-US" altLang="zh-CN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(4a</a:t>
            </a:r>
            <a:r>
              <a:rPr lang="en-US" altLang="zh-CN" sz="280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Lucida Sans Unicode" panose="020B0602030504020204" pitchFamily="34" charset="0"/>
                <a:ea typeface="华文中宋" panose="02010600040101010101" pitchFamily="2" charset="-122"/>
              </a:rPr>
              <a:t>+</a:t>
            </a:r>
            <a:r>
              <a:rPr lang="en-US" altLang="zh-CN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1)</a:t>
            </a:r>
            <a:r>
              <a:rPr lang="en-US" altLang="zh-CN" sz="280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]</a:t>
            </a:r>
            <a:r>
              <a:rPr lang="en-US" altLang="zh-CN" sz="2800" baseline="3000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2</a:t>
            </a:r>
            <a:r>
              <a:rPr lang="zh-CN" altLang="en-US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＝</a:t>
            </a:r>
            <a:r>
              <a:rPr lang="en-US" altLang="zh-CN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(4a+1)</a:t>
            </a:r>
            <a:r>
              <a:rPr lang="en-US" altLang="zh-CN" sz="2800" baseline="300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2</a:t>
            </a:r>
            <a:r>
              <a:rPr lang="en-US" altLang="zh-CN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.</a:t>
            </a:r>
            <a:endParaRPr lang="en-US" altLang="zh-CN" sz="2800">
              <a:solidFill>
                <a:srgbClr val="000099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228" name="矩形 9227"/>
          <p:cNvSpPr/>
          <p:nvPr/>
        </p:nvSpPr>
        <p:spPr>
          <a:xfrm>
            <a:off x="0" y="4814888"/>
            <a:ext cx="4495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280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(3)</a:t>
            </a:r>
            <a:r>
              <a:rPr lang="en-US" altLang="zh-CN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∵ </a:t>
            </a:r>
            <a:r>
              <a:rPr lang="en-US" altLang="zh-CN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(1</a:t>
            </a:r>
            <a:r>
              <a:rPr lang="en-US" altLang="zh-CN" sz="2800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4a)</a:t>
            </a:r>
            <a:r>
              <a:rPr lang="zh-CN" altLang="en-US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＝</a:t>
            </a:r>
            <a:r>
              <a:rPr lang="zh-CN" altLang="en-US" sz="280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(</a:t>
            </a:r>
            <a:r>
              <a:rPr lang="en-US" altLang="zh-CN" sz="280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en-US" altLang="zh-CN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1</a:t>
            </a:r>
            <a:r>
              <a:rPr lang="en-US" altLang="zh-CN" sz="2800">
                <a:effectLst>
                  <a:outerShdw blurRad="38100" dist="38100" dir="2700000">
                    <a:srgbClr val="C0C0C0"/>
                  </a:outerShdw>
                </a:effectLst>
                <a:latin typeface="Lucida Sans Unicode" panose="020B0602030504020204" pitchFamily="34" charset="0"/>
                <a:ea typeface="华文中宋" panose="02010600040101010101" pitchFamily="2" charset="-122"/>
              </a:rPr>
              <a:t>+</a:t>
            </a:r>
            <a:r>
              <a:rPr lang="en-US" altLang="zh-CN" sz="280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4a)</a:t>
            </a:r>
            <a:endParaRPr lang="en-US" altLang="zh-CN" sz="2800">
              <a:solidFill>
                <a:srgbClr val="000099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229" name="矩形 9228"/>
          <p:cNvSpPr/>
          <p:nvPr/>
        </p:nvSpPr>
        <p:spPr>
          <a:xfrm>
            <a:off x="7162800" y="1995488"/>
            <a:ext cx="161290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x-none" sz="2800" dirty="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</a:rPr>
              <a:t>不成立．</a:t>
            </a:r>
            <a:endParaRPr lang="en-US" altLang="zh-CN" sz="2800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9230" name="矩形 9229"/>
          <p:cNvSpPr/>
          <p:nvPr/>
        </p:nvSpPr>
        <p:spPr>
          <a:xfrm>
            <a:off x="180975" y="5257800"/>
            <a:ext cx="37052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即 </a:t>
            </a:r>
            <a:r>
              <a:rPr lang="en-US" altLang="zh-CN" sz="28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(1</a:t>
            </a:r>
            <a:r>
              <a:rPr lang="en-US" altLang="zh-CN" sz="280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4a)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＝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en-US" altLang="zh-CN" sz="28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(4a</a:t>
            </a:r>
            <a:r>
              <a:rPr lang="en-US" altLang="zh-CN" sz="280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1)</a:t>
            </a:r>
            <a:endParaRPr lang="en-US" altLang="zh-CN" sz="280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231" name="矩形 9230"/>
          <p:cNvSpPr/>
          <p:nvPr/>
        </p:nvSpPr>
        <p:spPr>
          <a:xfrm>
            <a:off x="4038600" y="4800600"/>
            <a:ext cx="2068513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x-none" sz="2800" dirty="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＝</a:t>
            </a:r>
            <a:r>
              <a:rPr lang="zh-CN" altLang="x-none" sz="2800" dirty="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zh-CN" altLang="x-none" sz="2800" dirty="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(4a</a:t>
            </a:r>
            <a:r>
              <a:rPr lang="zh-CN" altLang="x-none" sz="2800" dirty="0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zh-CN" altLang="x-none" sz="2800" dirty="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1)，</a:t>
            </a:r>
            <a:endParaRPr lang="en-US" altLang="zh-CN" sz="2800">
              <a:solidFill>
                <a:srgbClr val="000099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232" name="矩形 9231"/>
          <p:cNvSpPr/>
          <p:nvPr/>
        </p:nvSpPr>
        <p:spPr>
          <a:xfrm>
            <a:off x="0" y="5715000"/>
            <a:ext cx="7467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∴ </a:t>
            </a:r>
            <a:r>
              <a:rPr lang="en-US" altLang="zh-CN" sz="28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(4a</a:t>
            </a:r>
            <a:r>
              <a:rPr lang="en-US" altLang="zh-CN" sz="280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1)(1</a:t>
            </a:r>
            <a:r>
              <a:rPr lang="en-US" altLang="zh-CN" sz="280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4a)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＝</a:t>
            </a:r>
            <a:r>
              <a:rPr lang="en-US" altLang="zh-CN" sz="28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(4a</a:t>
            </a:r>
            <a:r>
              <a:rPr lang="en-US" altLang="zh-CN" sz="280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1)·[</a:t>
            </a:r>
            <a:r>
              <a:rPr lang="en-US" altLang="zh-CN" sz="28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en-US" altLang="zh-CN" sz="28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(4a</a:t>
            </a:r>
            <a:r>
              <a:rPr lang="en-US" altLang="zh-CN" sz="280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1)]</a:t>
            </a:r>
            <a:endParaRPr lang="en-US" altLang="zh-CN" sz="280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233" name="矩形 9232"/>
          <p:cNvSpPr/>
          <p:nvPr/>
        </p:nvSpPr>
        <p:spPr>
          <a:xfrm>
            <a:off x="152400" y="6186488"/>
            <a:ext cx="80772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＝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en-US" altLang="zh-CN" sz="28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(4a</a:t>
            </a:r>
            <a:r>
              <a:rPr lang="en-US" altLang="zh-CN" sz="280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1)(4a</a:t>
            </a:r>
            <a:r>
              <a:rPr lang="en-US" altLang="zh-CN" sz="280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1)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＝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en-US" altLang="zh-CN" sz="28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(4a</a:t>
            </a:r>
            <a:r>
              <a:rPr lang="en-US" altLang="zh-CN" sz="280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1)</a:t>
            </a:r>
            <a:r>
              <a:rPr lang="en-US" altLang="zh-CN" sz="2800" baseline="300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2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。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endParaRPr lang="zh-CN" altLang="en-US" sz="280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234" name="矩形 9233"/>
          <p:cNvSpPr/>
          <p:nvPr/>
        </p:nvSpPr>
        <p:spPr>
          <a:xfrm>
            <a:off x="5626100" y="2438400"/>
            <a:ext cx="161290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x-none" sz="2800" dirty="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</a:rPr>
              <a:t>不成立．</a:t>
            </a:r>
            <a:endParaRPr lang="en-US" altLang="zh-CN" sz="2800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9235" name="矩形 9234"/>
          <p:cNvSpPr/>
          <p:nvPr/>
        </p:nvSpPr>
        <p:spPr>
          <a:xfrm>
            <a:off x="6400800" y="4814888"/>
            <a:ext cx="28194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280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(4)</a:t>
            </a:r>
            <a:r>
              <a:rPr lang="en-US" altLang="zh-CN" sz="2800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zh-CN" altLang="en-US" sz="2800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右边应为</a:t>
            </a:r>
            <a:r>
              <a:rPr lang="en-US" altLang="zh-CN" sz="2800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:</a:t>
            </a:r>
            <a:endParaRPr lang="en-US" altLang="zh-CN" sz="2800">
              <a:solidFill>
                <a:srgbClr val="990033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236" name="矩形 9235"/>
          <p:cNvSpPr/>
          <p:nvPr/>
        </p:nvSpPr>
        <p:spPr>
          <a:xfrm>
            <a:off x="6324600" y="5334000"/>
            <a:ext cx="3352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2800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en-US" altLang="zh-CN" sz="2800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(4a</a:t>
            </a:r>
            <a:r>
              <a:rPr lang="en-US" altLang="zh-CN" sz="2800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cs typeface="Tahoma" panose="020B0604030504040204" pitchFamily="34" charset="0"/>
              </a:rPr>
              <a:t>−</a:t>
            </a:r>
            <a:r>
              <a:rPr lang="en-US" altLang="zh-CN" sz="2800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1)(4a+1)</a:t>
            </a:r>
            <a:r>
              <a:rPr lang="zh-CN" altLang="en-US" sz="2800">
                <a:solidFill>
                  <a:srgbClr val="99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。</a:t>
            </a:r>
            <a:endParaRPr lang="zh-CN" altLang="en-US" sz="2800">
              <a:solidFill>
                <a:srgbClr val="990033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9227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229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229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9228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231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9230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>
                                            <p:txEl>
                                              <p:charRg st="0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9232">
                                            <p:txEl>
                                              <p:charRg st="0" end="3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9233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923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923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9235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9236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/>
      <p:bldP spid="9223" grpId="0"/>
      <p:bldP spid="9224" grpId="0"/>
      <p:bldP spid="9225" grpId="0"/>
      <p:bldP spid="9226" grpId="0"/>
      <p:bldP spid="9227" grpId="0" build="p"/>
      <p:bldP spid="9228" grpId="0" build="p"/>
      <p:bldP spid="9229" grpId="0" build="p"/>
      <p:bldP spid="9230" grpId="0" build="p"/>
      <p:bldP spid="9231" grpId="0" build="p"/>
      <p:bldP spid="9232" grpId="0" build="p"/>
      <p:bldP spid="9233" grpId="0" build="p"/>
      <p:bldP spid="9234" grpId="0" build="p"/>
      <p:bldP spid="9235" grpId="0" build="p"/>
      <p:bldP spid="923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42" name="图片 10241" descr="BJ_0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8600" y="171450"/>
            <a:ext cx="8915400" cy="6686550"/>
          </a:xfrm>
          <a:prstGeom prst="rect">
            <a:avLst/>
          </a:prstGeom>
          <a:solidFill>
            <a:srgbClr val="FF3300"/>
          </a:solidFill>
          <a:ln w="9525">
            <a:noFill/>
          </a:ln>
        </p:spPr>
      </p:pic>
      <p:sp>
        <p:nvSpPr>
          <p:cNvPr id="10243" name="文本框 10242"/>
          <p:cNvSpPr txBox="1"/>
          <p:nvPr/>
        </p:nvSpPr>
        <p:spPr>
          <a:xfrm>
            <a:off x="1066800" y="3392488"/>
            <a:ext cx="1841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sz="2800" dirty="0">
              <a:solidFill>
                <a:srgbClr val="FF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4" name="文本框 10243"/>
          <p:cNvSpPr txBox="1"/>
          <p:nvPr/>
        </p:nvSpPr>
        <p:spPr>
          <a:xfrm>
            <a:off x="533400" y="1295400"/>
            <a:ext cx="8389938" cy="11874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>
                <a:solidFill>
                  <a:srgbClr val="3D08C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3D08C0"/>
                </a:solidFill>
                <a:latin typeface="Times New Roman" panose="02020603050405020304" pitchFamily="18" charset="0"/>
              </a:rPr>
              <a:t>、如下图是由边长为</a:t>
            </a:r>
            <a:r>
              <a:rPr lang="en-US" altLang="zh-CN" sz="2400">
                <a:solidFill>
                  <a:srgbClr val="3D08C0"/>
                </a:solidFill>
                <a:latin typeface="Times New Roman" panose="02020603050405020304" pitchFamily="18" charset="0"/>
              </a:rPr>
              <a:t>a </a:t>
            </a:r>
            <a:r>
              <a:rPr lang="zh-CN" altLang="en-US" sz="2400">
                <a:solidFill>
                  <a:srgbClr val="3D08C0"/>
                </a:solidFill>
                <a:latin typeface="Times New Roman" panose="02020603050405020304" pitchFamily="18" charset="0"/>
              </a:rPr>
              <a:t>和</a:t>
            </a:r>
            <a:r>
              <a:rPr lang="en-US" altLang="zh-CN" sz="2400">
                <a:solidFill>
                  <a:srgbClr val="3D08C0"/>
                </a:solidFill>
                <a:latin typeface="Times New Roman" panose="02020603050405020304" pitchFamily="18" charset="0"/>
              </a:rPr>
              <a:t>b</a:t>
            </a:r>
            <a:r>
              <a:rPr lang="zh-CN" altLang="en-US" sz="2400">
                <a:solidFill>
                  <a:srgbClr val="3D08C0"/>
                </a:solidFill>
                <a:latin typeface="Times New Roman" panose="02020603050405020304" pitchFamily="18" charset="0"/>
              </a:rPr>
              <a:t>的两个正方形组成的图形，通过用</a:t>
            </a:r>
            <a:endParaRPr lang="zh-CN" altLang="en-US" sz="2400">
              <a:solidFill>
                <a:srgbClr val="3D08C0"/>
              </a:solidFill>
              <a:latin typeface="Times New Roman" panose="02020603050405020304" pitchFamily="18" charset="0"/>
            </a:endParaRPr>
          </a:p>
          <a:p>
            <a:r>
              <a:rPr lang="zh-CN" altLang="en-US" sz="2400">
                <a:solidFill>
                  <a:srgbClr val="3D08C0"/>
                </a:solidFill>
                <a:latin typeface="Times New Roman" panose="02020603050405020304" pitchFamily="18" charset="0"/>
              </a:rPr>
              <a:t>不同的方法，计算下图中阴影部分的面积，可以验证的一</a:t>
            </a:r>
            <a:endParaRPr lang="zh-CN" altLang="en-US" sz="2400">
              <a:solidFill>
                <a:srgbClr val="3D08C0"/>
              </a:solidFill>
              <a:latin typeface="Times New Roman" panose="02020603050405020304" pitchFamily="18" charset="0"/>
            </a:endParaRPr>
          </a:p>
          <a:p>
            <a:r>
              <a:rPr lang="zh-CN" altLang="en-US" sz="2400">
                <a:solidFill>
                  <a:srgbClr val="3D08C0"/>
                </a:solidFill>
                <a:latin typeface="Times New Roman" panose="02020603050405020304" pitchFamily="18" charset="0"/>
              </a:rPr>
              <a:t>个公式是</a:t>
            </a:r>
            <a:r>
              <a:rPr lang="en-US" altLang="zh-CN" sz="2400">
                <a:solidFill>
                  <a:srgbClr val="3D08C0"/>
                </a:solidFill>
                <a:latin typeface="Times New Roman" panose="02020603050405020304" pitchFamily="18" charset="0"/>
              </a:rPr>
              <a:t>___________________.</a:t>
            </a:r>
            <a:endParaRPr lang="en-US" altLang="zh-CN" sz="2400">
              <a:solidFill>
                <a:srgbClr val="3D08C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5" name="文本框 10244"/>
          <p:cNvSpPr txBox="1"/>
          <p:nvPr/>
        </p:nvSpPr>
        <p:spPr>
          <a:xfrm>
            <a:off x="990600" y="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0246" name="文本框 10245"/>
          <p:cNvSpPr txBox="1"/>
          <p:nvPr/>
        </p:nvSpPr>
        <p:spPr>
          <a:xfrm>
            <a:off x="762000" y="304800"/>
            <a:ext cx="3657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>
                <a:solidFill>
                  <a:srgbClr val="FF33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看一看，填一填</a:t>
            </a:r>
            <a:endParaRPr lang="zh-CN" altLang="en-US" sz="3600">
              <a:solidFill>
                <a:srgbClr val="FF33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grpSp>
        <p:nvGrpSpPr>
          <p:cNvPr id="10247" name="组合 10246"/>
          <p:cNvGrpSpPr/>
          <p:nvPr/>
        </p:nvGrpSpPr>
        <p:grpSpPr>
          <a:xfrm>
            <a:off x="990600" y="2743200"/>
            <a:ext cx="2792413" cy="3114675"/>
            <a:chOff x="0" y="0"/>
            <a:chExt cx="1759" cy="1962"/>
          </a:xfrm>
        </p:grpSpPr>
        <p:graphicFrame>
          <p:nvGraphicFramePr>
            <p:cNvPr id="10248" name="对象 10247"/>
            <p:cNvGraphicFramePr>
              <a:graphicFrameLocks noChangeAspect="1"/>
            </p:cNvGraphicFramePr>
            <p:nvPr/>
          </p:nvGraphicFramePr>
          <p:xfrm>
            <a:off x="0" y="0"/>
            <a:ext cx="1759" cy="19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2" imgW="1895475" imgH="2114550" progId="Paint.Picture">
                    <p:embed/>
                  </p:oleObj>
                </mc:Choice>
                <mc:Fallback>
                  <p:oleObj name="" r:id="rId2" imgW="1895475" imgH="2114550" progId="Paint.Picture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0" y="0"/>
                          <a:ext cx="1759" cy="1962"/>
                        </a:xfrm>
                        <a:prstGeom prst="rect">
                          <a:avLst/>
                        </a:prstGeom>
                        <a:solidFill>
                          <a:srgbClr val="CCFFCC"/>
                        </a:solidFill>
                        <a:ln w="9525" cap="flat" cmpd="sng">
                          <a:solidFill>
                            <a:schemeClr val="tx1"/>
                          </a:solidFill>
                          <a:prstDash val="dash"/>
                          <a:miter/>
                          <a:headEnd type="none" w="med" len="med"/>
                          <a:tailEnd type="none" w="med" len="med"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249" name="直接连接符 10248"/>
            <p:cNvSpPr/>
            <p:nvPr/>
          </p:nvSpPr>
          <p:spPr>
            <a:xfrm>
              <a:off x="720" y="768"/>
              <a:ext cx="960" cy="912"/>
            </a:xfrm>
            <a:prstGeom prst="line">
              <a:avLst/>
            </a:prstGeom>
            <a:ln w="9525" cap="flat" cmpd="sng">
              <a:solidFill>
                <a:srgbClr val="FF3300"/>
              </a:solidFill>
              <a:prstDash val="dash"/>
              <a:headEnd type="none" w="med" len="med"/>
              <a:tailEnd type="none" w="med" len="med"/>
            </a:ln>
          </p:spPr>
        </p:sp>
      </p:grpSp>
      <p:sp>
        <p:nvSpPr>
          <p:cNvPr id="10250" name="文本框 10249"/>
          <p:cNvSpPr txBox="1"/>
          <p:nvPr/>
        </p:nvSpPr>
        <p:spPr>
          <a:xfrm>
            <a:off x="1828800" y="1882775"/>
            <a:ext cx="30099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(a+b)(a-b)=a</a:t>
            </a:r>
            <a:r>
              <a:rPr lang="en-US" altLang="zh-CN" sz="3200" baseline="30000">
                <a:solidFill>
                  <a:srgbClr val="FF33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-b</a:t>
            </a:r>
            <a:r>
              <a:rPr lang="en-US" altLang="zh-CN" sz="3200" baseline="30000">
                <a:solidFill>
                  <a:srgbClr val="FF3300"/>
                </a:solidFill>
                <a:latin typeface="Times New Roman" panose="02020603050405020304" pitchFamily="18" charset="0"/>
              </a:rPr>
              <a:t>2</a:t>
            </a:r>
            <a:endParaRPr lang="en-US" altLang="zh-CN" sz="3200" baseline="300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1266" name="对象 11265"/>
          <p:cNvGraphicFramePr>
            <a:graphicFrameLocks noChangeAspect="1"/>
          </p:cNvGraphicFramePr>
          <p:nvPr/>
        </p:nvGraphicFramePr>
        <p:xfrm>
          <a:off x="0" y="0"/>
          <a:ext cx="9144000" cy="6875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9172575" imgH="6896100" progId="Paint.Picture">
                  <p:embed/>
                </p:oleObj>
              </mc:Choice>
              <mc:Fallback>
                <p:oleObj name="" r:id="rId1" imgW="9172575" imgH="6896100" progId="Paint.Picture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9144000" cy="68754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7" name="对象 11266"/>
          <p:cNvGraphicFramePr>
            <a:graphicFrameLocks noChangeAspect="1"/>
          </p:cNvGraphicFramePr>
          <p:nvPr/>
        </p:nvGraphicFramePr>
        <p:xfrm>
          <a:off x="4648200" y="2743200"/>
          <a:ext cx="3479800" cy="304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3" imgW="3209925" imgH="3276600" progId="Paint.Picture">
                  <p:embed/>
                </p:oleObj>
              </mc:Choice>
              <mc:Fallback>
                <p:oleObj name="" r:id="rId3" imgW="3209925" imgH="3276600" progId="Paint.Picture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648200" y="2743200"/>
                        <a:ext cx="3479800" cy="304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68" name="文本框 11267"/>
          <p:cNvSpPr txBox="1"/>
          <p:nvPr/>
        </p:nvSpPr>
        <p:spPr>
          <a:xfrm>
            <a:off x="762000" y="304800"/>
            <a:ext cx="3657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zh-CN" altLang="en-US" sz="3600" dirty="0">
              <a:solidFill>
                <a:srgbClr val="FF33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1269" name="文本框 11268"/>
          <p:cNvSpPr txBox="1"/>
          <p:nvPr/>
        </p:nvSpPr>
        <p:spPr>
          <a:xfrm>
            <a:off x="457200" y="685800"/>
            <a:ext cx="80772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>
                <a:solidFill>
                  <a:srgbClr val="3D08C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3200">
                <a:solidFill>
                  <a:srgbClr val="3D08C0"/>
                </a:solidFill>
                <a:latin typeface="Times New Roman" panose="02020603050405020304" pitchFamily="18" charset="0"/>
              </a:rPr>
              <a:t>、如下图，通过计算面积的不同方法，可以验证的一个公式是</a:t>
            </a:r>
            <a:r>
              <a:rPr lang="en-US" altLang="zh-CN" sz="3200">
                <a:solidFill>
                  <a:srgbClr val="3D08C0"/>
                </a:solidFill>
                <a:latin typeface="Times New Roman" panose="02020603050405020304" pitchFamily="18" charset="0"/>
              </a:rPr>
              <a:t>____________________.</a:t>
            </a:r>
            <a:endParaRPr lang="en-US" altLang="zh-CN" sz="3200">
              <a:solidFill>
                <a:srgbClr val="3D08C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0" name="文本框 11269"/>
          <p:cNvSpPr txBox="1"/>
          <p:nvPr/>
        </p:nvSpPr>
        <p:spPr>
          <a:xfrm>
            <a:off x="4479925" y="1184275"/>
            <a:ext cx="38258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(a+b)</a:t>
            </a:r>
            <a:r>
              <a:rPr lang="en-US" altLang="zh-CN" sz="3200" baseline="30000">
                <a:solidFill>
                  <a:srgbClr val="FF33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 =a</a:t>
            </a:r>
            <a:r>
              <a:rPr lang="en-US" altLang="zh-CN" sz="3200" baseline="30000">
                <a:solidFill>
                  <a:srgbClr val="FF33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+2ab+b</a:t>
            </a:r>
            <a:r>
              <a:rPr lang="en-US" altLang="zh-CN" sz="3200" baseline="30000">
                <a:solidFill>
                  <a:srgbClr val="FF3300"/>
                </a:solidFill>
                <a:latin typeface="Times New Roman" panose="02020603050405020304" pitchFamily="18" charset="0"/>
              </a:rPr>
              <a:t>2</a:t>
            </a:r>
            <a:endParaRPr lang="en-US" altLang="zh-CN" sz="3200" baseline="300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文本框 12289"/>
          <p:cNvSpPr txBox="1"/>
          <p:nvPr/>
        </p:nvSpPr>
        <p:spPr>
          <a:xfrm>
            <a:off x="381000" y="879475"/>
            <a:ext cx="8153400" cy="5140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>
              <a:lnSpc>
                <a:spcPct val="115000"/>
              </a:lnSpc>
            </a:pPr>
            <a:r>
              <a:rPr lang="en-US" altLang="zh-CN" sz="4800">
                <a:latin typeface="Times New Roman" panose="02020603050405020304" pitchFamily="18" charset="0"/>
              </a:rPr>
              <a:t>1</a:t>
            </a:r>
            <a:r>
              <a:rPr lang="zh-CN" altLang="en-US" sz="4800">
                <a:latin typeface="Times New Roman" panose="02020603050405020304" pitchFamily="18" charset="0"/>
              </a:rPr>
              <a:t>、 </a:t>
            </a:r>
            <a:r>
              <a:rPr lang="en-US" altLang="zh-CN" sz="4800">
                <a:latin typeface="Times New Roman" panose="02020603050405020304" pitchFamily="18" charset="0"/>
              </a:rPr>
              <a:t>a</a:t>
            </a:r>
            <a:r>
              <a:rPr lang="en-US" altLang="zh-CN" sz="4800" baseline="30000">
                <a:latin typeface="Times New Roman" panose="02020603050405020304" pitchFamily="18" charset="0"/>
              </a:rPr>
              <a:t>2</a:t>
            </a:r>
            <a:r>
              <a:rPr lang="en-US" altLang="zh-CN" sz="4800">
                <a:latin typeface="Times New Roman" panose="02020603050405020304" pitchFamily="18" charset="0"/>
              </a:rPr>
              <a:t>+</a:t>
            </a:r>
            <a:r>
              <a:rPr lang="en-US" altLang="zh-CN" sz="4800" u="sng">
                <a:latin typeface="Times New Roman" panose="02020603050405020304" pitchFamily="18" charset="0"/>
              </a:rPr>
              <a:t>        </a:t>
            </a:r>
            <a:r>
              <a:rPr lang="en-US" altLang="zh-CN" sz="4800">
                <a:latin typeface="Times New Roman" panose="02020603050405020304" pitchFamily="18" charset="0"/>
              </a:rPr>
              <a:t>+b</a:t>
            </a:r>
            <a:r>
              <a:rPr lang="en-US" altLang="zh-CN" sz="4800" baseline="30000">
                <a:latin typeface="Times New Roman" panose="02020603050405020304" pitchFamily="18" charset="0"/>
              </a:rPr>
              <a:t>2</a:t>
            </a:r>
            <a:r>
              <a:rPr lang="en-US" altLang="zh-CN" sz="4800">
                <a:latin typeface="Times New Roman" panose="02020603050405020304" pitchFamily="18" charset="0"/>
              </a:rPr>
              <a:t>=(a+b)</a:t>
            </a:r>
            <a:r>
              <a:rPr lang="en-US" altLang="zh-CN" sz="4800" baseline="30000">
                <a:latin typeface="Times New Roman" panose="02020603050405020304" pitchFamily="18" charset="0"/>
              </a:rPr>
              <a:t>2</a:t>
            </a:r>
            <a:endParaRPr lang="en-US" altLang="zh-CN" sz="480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5000"/>
              </a:lnSpc>
            </a:pPr>
            <a:r>
              <a:rPr lang="en-US" altLang="zh-CN" sz="4800">
                <a:latin typeface="Times New Roman" panose="02020603050405020304" pitchFamily="18" charset="0"/>
              </a:rPr>
              <a:t>2</a:t>
            </a:r>
            <a:r>
              <a:rPr lang="zh-CN" altLang="en-US" sz="4800">
                <a:latin typeface="Times New Roman" panose="02020603050405020304" pitchFamily="18" charset="0"/>
              </a:rPr>
              <a:t>、 </a:t>
            </a:r>
            <a:r>
              <a:rPr lang="en-US" altLang="zh-CN" sz="4800">
                <a:latin typeface="Times New Roman" panose="02020603050405020304" pitchFamily="18" charset="0"/>
              </a:rPr>
              <a:t>(a+b)</a:t>
            </a:r>
            <a:r>
              <a:rPr lang="en-US" altLang="zh-CN" sz="4800" baseline="30000">
                <a:latin typeface="Times New Roman" panose="02020603050405020304" pitchFamily="18" charset="0"/>
              </a:rPr>
              <a:t>2</a:t>
            </a:r>
            <a:r>
              <a:rPr lang="en-US" altLang="zh-CN" sz="4800">
                <a:latin typeface="Times New Roman" panose="02020603050405020304" pitchFamily="18" charset="0"/>
              </a:rPr>
              <a:t>+</a:t>
            </a:r>
            <a:r>
              <a:rPr lang="en-US" altLang="zh-CN" sz="4800" u="sng">
                <a:latin typeface="Times New Roman" panose="02020603050405020304" pitchFamily="18" charset="0"/>
              </a:rPr>
              <a:t>            </a:t>
            </a:r>
            <a:r>
              <a:rPr lang="en-US" altLang="zh-CN" sz="4800">
                <a:latin typeface="Times New Roman" panose="02020603050405020304" pitchFamily="18" charset="0"/>
              </a:rPr>
              <a:t>=(a - b)</a:t>
            </a:r>
            <a:r>
              <a:rPr lang="en-US" altLang="zh-CN" sz="4800" baseline="30000">
                <a:latin typeface="Times New Roman" panose="02020603050405020304" pitchFamily="18" charset="0"/>
              </a:rPr>
              <a:t>2</a:t>
            </a:r>
            <a:endParaRPr lang="en-US" altLang="zh-CN" sz="480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5000"/>
              </a:lnSpc>
            </a:pPr>
            <a:r>
              <a:rPr lang="en-US" altLang="zh-CN" sz="4800">
                <a:latin typeface="Times New Roman" panose="02020603050405020304" pitchFamily="18" charset="0"/>
              </a:rPr>
              <a:t>3</a:t>
            </a:r>
            <a:r>
              <a:rPr lang="zh-CN" altLang="en-US" sz="4800">
                <a:latin typeface="Times New Roman" panose="02020603050405020304" pitchFamily="18" charset="0"/>
              </a:rPr>
              <a:t>、</a:t>
            </a:r>
            <a:r>
              <a:rPr lang="en-US" altLang="zh-CN" sz="4800">
                <a:latin typeface="Times New Roman" panose="02020603050405020304" pitchFamily="18" charset="0"/>
              </a:rPr>
              <a:t>(a-b)</a:t>
            </a:r>
            <a:r>
              <a:rPr lang="en-US" altLang="zh-CN" sz="4800" baseline="30000">
                <a:latin typeface="Times New Roman" panose="02020603050405020304" pitchFamily="18" charset="0"/>
              </a:rPr>
              <a:t>2</a:t>
            </a:r>
            <a:r>
              <a:rPr lang="en-US" altLang="zh-CN" sz="4800">
                <a:latin typeface="Times New Roman" panose="02020603050405020304" pitchFamily="18" charset="0"/>
              </a:rPr>
              <a:t>+</a:t>
            </a:r>
            <a:r>
              <a:rPr lang="en-US" altLang="zh-CN" sz="4800" u="sng">
                <a:latin typeface="Times New Roman" panose="02020603050405020304" pitchFamily="18" charset="0"/>
              </a:rPr>
              <a:t>            </a:t>
            </a:r>
            <a:r>
              <a:rPr lang="en-US" altLang="zh-CN" sz="4800">
                <a:latin typeface="Times New Roman" panose="02020603050405020304" pitchFamily="18" charset="0"/>
              </a:rPr>
              <a:t>=(a+b)</a:t>
            </a:r>
            <a:r>
              <a:rPr lang="en-US" altLang="zh-CN" sz="4800" baseline="30000">
                <a:latin typeface="Times New Roman" panose="02020603050405020304" pitchFamily="18" charset="0"/>
              </a:rPr>
              <a:t>2</a:t>
            </a:r>
            <a:endParaRPr lang="en-US" altLang="zh-CN" sz="480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5000"/>
              </a:lnSpc>
            </a:pPr>
            <a:r>
              <a:rPr lang="en-US" altLang="zh-CN" sz="4800">
                <a:latin typeface="Times New Roman" panose="02020603050405020304" pitchFamily="18" charset="0"/>
              </a:rPr>
              <a:t>4</a:t>
            </a:r>
            <a:r>
              <a:rPr lang="zh-CN" altLang="en-US" sz="4800">
                <a:latin typeface="Times New Roman" panose="02020603050405020304" pitchFamily="18" charset="0"/>
              </a:rPr>
              <a:t>、 </a:t>
            </a:r>
            <a:r>
              <a:rPr lang="en-US" altLang="zh-CN" sz="4800">
                <a:latin typeface="Times New Roman" panose="02020603050405020304" pitchFamily="18" charset="0"/>
              </a:rPr>
              <a:t>4a</a:t>
            </a:r>
            <a:r>
              <a:rPr lang="en-US" altLang="zh-CN" sz="4800" baseline="30000">
                <a:latin typeface="Times New Roman" panose="02020603050405020304" pitchFamily="18" charset="0"/>
              </a:rPr>
              <a:t>2</a:t>
            </a:r>
            <a:r>
              <a:rPr lang="en-US" altLang="zh-CN" sz="4800">
                <a:latin typeface="Times New Roman" panose="02020603050405020304" pitchFamily="18" charset="0"/>
              </a:rPr>
              <a:t>+</a:t>
            </a:r>
            <a:r>
              <a:rPr lang="en-US" altLang="zh-CN" sz="4800" u="sng">
                <a:latin typeface="Times New Roman" panose="02020603050405020304" pitchFamily="18" charset="0"/>
              </a:rPr>
              <a:t>             </a:t>
            </a:r>
            <a:r>
              <a:rPr lang="en-US" altLang="zh-CN" sz="4800">
                <a:latin typeface="Times New Roman" panose="02020603050405020304" pitchFamily="18" charset="0"/>
              </a:rPr>
              <a:t>+b</a:t>
            </a:r>
            <a:r>
              <a:rPr lang="en-US" altLang="zh-CN" sz="4800" baseline="30000">
                <a:latin typeface="Times New Roman" panose="02020603050405020304" pitchFamily="18" charset="0"/>
              </a:rPr>
              <a:t>2</a:t>
            </a:r>
            <a:r>
              <a:rPr lang="en-US" altLang="zh-CN" sz="4800">
                <a:latin typeface="Times New Roman" panose="02020603050405020304" pitchFamily="18" charset="0"/>
              </a:rPr>
              <a:t>=(2a - b)</a:t>
            </a:r>
            <a:r>
              <a:rPr lang="en-US" altLang="zh-CN" sz="4800" baseline="30000">
                <a:latin typeface="Times New Roman" panose="02020603050405020304" pitchFamily="18" charset="0"/>
              </a:rPr>
              <a:t>2</a:t>
            </a:r>
            <a:endParaRPr lang="en-US" altLang="zh-CN" sz="480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5000"/>
              </a:lnSpc>
            </a:pPr>
            <a:r>
              <a:rPr lang="en-US" altLang="zh-CN" sz="4800">
                <a:latin typeface="Times New Roman" panose="02020603050405020304" pitchFamily="18" charset="0"/>
              </a:rPr>
              <a:t>5</a:t>
            </a:r>
            <a:r>
              <a:rPr lang="zh-CN" altLang="en-US" sz="4800">
                <a:latin typeface="Times New Roman" panose="02020603050405020304" pitchFamily="18" charset="0"/>
              </a:rPr>
              <a:t>、 </a:t>
            </a:r>
            <a:r>
              <a:rPr lang="en-US" altLang="zh-CN" sz="4800">
                <a:latin typeface="Times New Roman" panose="02020603050405020304" pitchFamily="18" charset="0"/>
              </a:rPr>
              <a:t>(</a:t>
            </a:r>
            <a:r>
              <a:rPr lang="en-US" altLang="zh-CN" sz="4800" u="sng">
                <a:latin typeface="Times New Roman" panose="02020603050405020304" pitchFamily="18" charset="0"/>
              </a:rPr>
              <a:t>     </a:t>
            </a:r>
            <a:r>
              <a:rPr lang="en-US" altLang="zh-CN" sz="4800">
                <a:latin typeface="Times New Roman" panose="02020603050405020304" pitchFamily="18" charset="0"/>
              </a:rPr>
              <a:t>)</a:t>
            </a:r>
            <a:r>
              <a:rPr lang="en-US" altLang="zh-CN" sz="4800" baseline="30000">
                <a:latin typeface="Times New Roman" panose="02020603050405020304" pitchFamily="18" charset="0"/>
              </a:rPr>
              <a:t>2</a:t>
            </a:r>
            <a:r>
              <a:rPr lang="en-US" altLang="zh-CN" sz="4800">
                <a:latin typeface="Times New Roman" panose="02020603050405020304" pitchFamily="18" charset="0"/>
              </a:rPr>
              <a:t>+4ab+b</a:t>
            </a:r>
            <a:r>
              <a:rPr lang="en-US" altLang="zh-CN" sz="4800" baseline="30000">
                <a:latin typeface="Times New Roman" panose="02020603050405020304" pitchFamily="18" charset="0"/>
              </a:rPr>
              <a:t>2</a:t>
            </a:r>
            <a:r>
              <a:rPr lang="en-US" altLang="zh-CN" sz="4800">
                <a:latin typeface="Times New Roman" panose="02020603050405020304" pitchFamily="18" charset="0"/>
              </a:rPr>
              <a:t>=(</a:t>
            </a:r>
            <a:r>
              <a:rPr lang="en-US" altLang="zh-CN" sz="4800" u="sng">
                <a:latin typeface="Times New Roman" panose="02020603050405020304" pitchFamily="18" charset="0"/>
              </a:rPr>
              <a:t>      </a:t>
            </a:r>
            <a:r>
              <a:rPr lang="en-US" altLang="zh-CN" sz="4800">
                <a:latin typeface="Times New Roman" panose="02020603050405020304" pitchFamily="18" charset="0"/>
              </a:rPr>
              <a:t>+b)</a:t>
            </a:r>
            <a:r>
              <a:rPr lang="en-US" altLang="zh-CN" sz="4800" baseline="30000">
                <a:latin typeface="Times New Roman" panose="02020603050405020304" pitchFamily="18" charset="0"/>
              </a:rPr>
              <a:t>2</a:t>
            </a:r>
            <a:endParaRPr lang="en-US" altLang="zh-CN" sz="480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5000"/>
              </a:lnSpc>
            </a:pPr>
            <a:r>
              <a:rPr lang="en-US" altLang="zh-CN" sz="4800">
                <a:latin typeface="Times New Roman" panose="02020603050405020304" pitchFamily="18" charset="0"/>
              </a:rPr>
              <a:t>6</a:t>
            </a:r>
            <a:r>
              <a:rPr lang="zh-CN" altLang="en-US" sz="4800">
                <a:latin typeface="Times New Roman" panose="02020603050405020304" pitchFamily="18" charset="0"/>
              </a:rPr>
              <a:t>、 </a:t>
            </a:r>
            <a:r>
              <a:rPr lang="en-US" altLang="zh-CN" sz="4800">
                <a:latin typeface="Times New Roman" panose="02020603050405020304" pitchFamily="18" charset="0"/>
              </a:rPr>
              <a:t>a</a:t>
            </a:r>
            <a:r>
              <a:rPr lang="en-US" altLang="zh-CN" sz="4800" baseline="30000">
                <a:latin typeface="Times New Roman" panose="02020603050405020304" pitchFamily="18" charset="0"/>
              </a:rPr>
              <a:t>2</a:t>
            </a:r>
            <a:r>
              <a:rPr lang="en-US" altLang="zh-CN" sz="4800">
                <a:latin typeface="Times New Roman" panose="02020603050405020304" pitchFamily="18" charset="0"/>
              </a:rPr>
              <a:t>-8ab+</a:t>
            </a:r>
            <a:r>
              <a:rPr lang="en-US" altLang="zh-CN" sz="4800" u="sng">
                <a:latin typeface="Times New Roman" panose="02020603050405020304" pitchFamily="18" charset="0"/>
              </a:rPr>
              <a:t>       </a:t>
            </a:r>
            <a:r>
              <a:rPr lang="en-US" altLang="zh-CN" sz="4800">
                <a:latin typeface="Times New Roman" panose="02020603050405020304" pitchFamily="18" charset="0"/>
              </a:rPr>
              <a:t>=(</a:t>
            </a:r>
            <a:r>
              <a:rPr lang="en-US" altLang="zh-CN" sz="4800" u="sng">
                <a:latin typeface="Times New Roman" panose="02020603050405020304" pitchFamily="18" charset="0"/>
              </a:rPr>
              <a:t>            </a:t>
            </a:r>
            <a:r>
              <a:rPr lang="en-US" altLang="zh-CN" sz="4800">
                <a:latin typeface="Times New Roman" panose="02020603050405020304" pitchFamily="18" charset="0"/>
              </a:rPr>
              <a:t>)</a:t>
            </a:r>
            <a:r>
              <a:rPr lang="en-US" altLang="zh-CN" sz="4800" baseline="30000">
                <a:latin typeface="Times New Roman" panose="02020603050405020304" pitchFamily="18" charset="0"/>
              </a:rPr>
              <a:t>2</a:t>
            </a:r>
            <a:endParaRPr lang="en-US" altLang="zh-CN" sz="4800" baseline="30000">
              <a:latin typeface="Times New Roman" panose="02020603050405020304" pitchFamily="18" charset="0"/>
            </a:endParaRPr>
          </a:p>
        </p:txBody>
      </p:sp>
      <p:sp>
        <p:nvSpPr>
          <p:cNvPr id="12291" name="文本框 12290"/>
          <p:cNvSpPr txBox="1"/>
          <p:nvPr/>
        </p:nvSpPr>
        <p:spPr>
          <a:xfrm>
            <a:off x="2362200" y="762000"/>
            <a:ext cx="1212850" cy="9144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5400">
                <a:solidFill>
                  <a:srgbClr val="FF5050"/>
                </a:solidFill>
                <a:latin typeface="楷体_GB2312" pitchFamily="49" charset="-122"/>
                <a:ea typeface="楷体_GB2312" pitchFamily="49" charset="-122"/>
              </a:rPr>
              <a:t>2ab</a:t>
            </a:r>
            <a:endParaRPr lang="en-US" altLang="zh-CN" sz="5400">
              <a:solidFill>
                <a:srgbClr val="FF505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2292" name="文本框 12291"/>
          <p:cNvSpPr txBox="1"/>
          <p:nvPr/>
        </p:nvSpPr>
        <p:spPr>
          <a:xfrm>
            <a:off x="3203575" y="1700213"/>
            <a:ext cx="248285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5400">
                <a:solidFill>
                  <a:srgbClr val="FF5050"/>
                </a:solidFill>
                <a:latin typeface="楷体_GB2312" pitchFamily="49" charset="-122"/>
                <a:ea typeface="楷体_GB2312" pitchFamily="49" charset="-122"/>
              </a:rPr>
              <a:t>(-4ab)</a:t>
            </a:r>
            <a:endParaRPr lang="en-US" altLang="zh-CN" sz="5400">
              <a:solidFill>
                <a:srgbClr val="FF505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2293" name="文本框 12292"/>
          <p:cNvSpPr txBox="1"/>
          <p:nvPr/>
        </p:nvSpPr>
        <p:spPr>
          <a:xfrm>
            <a:off x="2635250" y="3429000"/>
            <a:ext cx="2241550" cy="9144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5400">
                <a:solidFill>
                  <a:srgbClr val="FF5050"/>
                </a:solidFill>
                <a:latin typeface="楷体_GB2312" pitchFamily="49" charset="-122"/>
                <a:ea typeface="楷体_GB2312" pitchFamily="49" charset="-122"/>
              </a:rPr>
              <a:t>(-4ab)</a:t>
            </a:r>
            <a:endParaRPr lang="en-US" altLang="zh-CN" sz="5400">
              <a:solidFill>
                <a:srgbClr val="FF505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2294" name="文本框 12293"/>
          <p:cNvSpPr txBox="1"/>
          <p:nvPr/>
        </p:nvSpPr>
        <p:spPr>
          <a:xfrm>
            <a:off x="5715000" y="4267200"/>
            <a:ext cx="869950" cy="9144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5400">
                <a:solidFill>
                  <a:srgbClr val="FF5050"/>
                </a:solidFill>
                <a:latin typeface="楷体_GB2312" pitchFamily="49" charset="-122"/>
                <a:ea typeface="楷体_GB2312" pitchFamily="49" charset="-122"/>
              </a:rPr>
              <a:t>2a</a:t>
            </a:r>
            <a:endParaRPr lang="en-US" altLang="zh-CN" sz="5400">
              <a:solidFill>
                <a:srgbClr val="FF505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2295" name="文本框 12294"/>
          <p:cNvSpPr txBox="1"/>
          <p:nvPr/>
        </p:nvSpPr>
        <p:spPr>
          <a:xfrm>
            <a:off x="1676400" y="4267200"/>
            <a:ext cx="869950" cy="9144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5400">
                <a:solidFill>
                  <a:srgbClr val="FF5050"/>
                </a:solidFill>
                <a:latin typeface="楷体_GB2312" pitchFamily="49" charset="-122"/>
                <a:ea typeface="楷体_GB2312" pitchFamily="49" charset="-122"/>
              </a:rPr>
              <a:t>2a</a:t>
            </a:r>
            <a:endParaRPr lang="en-US" altLang="zh-CN" sz="5400">
              <a:solidFill>
                <a:srgbClr val="FF505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2296" name="文本框 12295"/>
          <p:cNvSpPr txBox="1"/>
          <p:nvPr/>
        </p:nvSpPr>
        <p:spPr>
          <a:xfrm>
            <a:off x="3352800" y="5029200"/>
            <a:ext cx="1441450" cy="9144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5400">
                <a:solidFill>
                  <a:srgbClr val="FF5050"/>
                </a:solidFill>
                <a:latin typeface="楷体_GB2312" pitchFamily="49" charset="-122"/>
                <a:ea typeface="楷体_GB2312" pitchFamily="49" charset="-122"/>
              </a:rPr>
              <a:t>16b</a:t>
            </a:r>
            <a:r>
              <a:rPr lang="en-US" altLang="zh-CN" sz="5400" baseline="30000">
                <a:solidFill>
                  <a:srgbClr val="FF505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endParaRPr lang="en-US" altLang="zh-CN" sz="5400">
              <a:solidFill>
                <a:srgbClr val="FF505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2297" name="文本框 12296"/>
          <p:cNvSpPr txBox="1"/>
          <p:nvPr/>
        </p:nvSpPr>
        <p:spPr>
          <a:xfrm>
            <a:off x="5257800" y="5029200"/>
            <a:ext cx="1708150" cy="10064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6000">
                <a:solidFill>
                  <a:srgbClr val="FF5050"/>
                </a:solidFill>
                <a:latin typeface="楷体_GB2312" pitchFamily="49" charset="-122"/>
                <a:ea typeface="楷体_GB2312" pitchFamily="49" charset="-122"/>
              </a:rPr>
              <a:t>a-4b</a:t>
            </a:r>
            <a:endParaRPr lang="en-US" altLang="zh-CN" sz="6000">
              <a:solidFill>
                <a:srgbClr val="FF505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2298" name="矩形 12297"/>
          <p:cNvSpPr/>
          <p:nvPr/>
        </p:nvSpPr>
        <p:spPr>
          <a:xfrm>
            <a:off x="1455738" y="19050"/>
            <a:ext cx="3702050" cy="823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800">
                <a:solidFill>
                  <a:schemeClr val="accent2"/>
                </a:solidFill>
                <a:latin typeface="Times New Roman" panose="02020603050405020304" pitchFamily="18" charset="0"/>
              </a:rPr>
              <a:t>练习</a:t>
            </a:r>
            <a:r>
              <a:rPr lang="en-US" altLang="zh-CN" sz="4800">
                <a:solidFill>
                  <a:schemeClr val="accent2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sz="4800">
                <a:solidFill>
                  <a:schemeClr val="accent2"/>
                </a:solidFill>
                <a:latin typeface="Times New Roman" panose="02020603050405020304" pitchFamily="18" charset="0"/>
              </a:rPr>
              <a:t>填空</a:t>
            </a:r>
            <a:r>
              <a:rPr lang="zh-CN" altLang="en-US" sz="4800">
                <a:latin typeface="Times New Roman" panose="02020603050405020304" pitchFamily="18" charset="0"/>
              </a:rPr>
              <a:t>：</a:t>
            </a:r>
            <a:endParaRPr lang="zh-CN" altLang="en-US" sz="4800">
              <a:latin typeface="Times New Roman" panose="02020603050405020304" pitchFamily="18" charset="0"/>
            </a:endParaRPr>
          </a:p>
        </p:txBody>
      </p:sp>
      <p:sp>
        <p:nvSpPr>
          <p:cNvPr id="12299" name="文本框 12298"/>
          <p:cNvSpPr txBox="1"/>
          <p:nvPr/>
        </p:nvSpPr>
        <p:spPr>
          <a:xfrm>
            <a:off x="3348038" y="2492375"/>
            <a:ext cx="1212850" cy="9144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5400">
                <a:solidFill>
                  <a:srgbClr val="FF5050"/>
                </a:solidFill>
                <a:latin typeface="楷体_GB2312" pitchFamily="49" charset="-122"/>
                <a:ea typeface="楷体_GB2312" pitchFamily="49" charset="-122"/>
              </a:rPr>
              <a:t>4ab</a:t>
            </a:r>
            <a:endParaRPr lang="en-US" altLang="zh-CN" sz="5400">
              <a:solidFill>
                <a:srgbClr val="FF505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2" grpId="0"/>
      <p:bldP spid="12293" grpId="0"/>
      <p:bldP spid="12294" grpId="0"/>
      <p:bldP spid="12295" grpId="0"/>
      <p:bldP spid="12296" grpId="0"/>
      <p:bldP spid="12297" grpId="0"/>
      <p:bldP spid="1229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FF99"/>
            </a:gs>
            <a:gs pos="100000">
              <a:srgbClr val="CCFF99">
                <a:gamma/>
                <a:tint val="36863"/>
                <a:invGamma/>
              </a:srgbClr>
            </a:gs>
          </a:gsLst>
          <a:path path="rect">
            <a:fillToRect l="100000" t="100000"/>
          </a:path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13314" name="文本框 13313"/>
          <p:cNvSpPr txBox="1"/>
          <p:nvPr/>
        </p:nvSpPr>
        <p:spPr>
          <a:xfrm>
            <a:off x="-96837" y="908050"/>
            <a:ext cx="39941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>
              <a:spcBef>
                <a:spcPct val="50000"/>
              </a:spcBef>
            </a:pPr>
            <a:r>
              <a:rPr lang="en-US" altLang="zh-CN" dirty="0">
                <a:latin typeface="Times New Roman" panose="02020603050405020304" pitchFamily="18" charset="0"/>
              </a:rPr>
              <a:t>1. </a:t>
            </a:r>
            <a:r>
              <a:rPr lang="zh-CN" altLang="en-US" dirty="0">
                <a:latin typeface="Times New Roman" panose="02020603050405020304" pitchFamily="18" charset="0"/>
              </a:rPr>
              <a:t>填空</a:t>
            </a:r>
            <a:r>
              <a:rPr lang="en-US" altLang="zh-CN" dirty="0">
                <a:latin typeface="Times New Roman" panose="02020603050405020304" pitchFamily="18" charset="0"/>
              </a:rPr>
              <a:t>:</a:t>
            </a:r>
            <a:endParaRPr lang="zh-CN" altLang="x-none" u="sng" baseline="30000" dirty="0">
              <a:latin typeface="Times New Roman" panose="02020603050405020304" pitchFamily="18" charset="0"/>
            </a:endParaRPr>
          </a:p>
        </p:txBody>
      </p:sp>
      <p:sp>
        <p:nvSpPr>
          <p:cNvPr id="13315" name="矩形 13314"/>
          <p:cNvSpPr/>
          <p:nvPr/>
        </p:nvSpPr>
        <p:spPr>
          <a:xfrm>
            <a:off x="296863" y="2349500"/>
            <a:ext cx="6067425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>
                <a:latin typeface="Times New Roman" panose="02020603050405020304" pitchFamily="18" charset="0"/>
              </a:rPr>
              <a:t> </a:t>
            </a:r>
            <a:r>
              <a:rPr lang="en-US" altLang="zh-CN">
                <a:latin typeface="Times New Roman" panose="02020603050405020304" pitchFamily="18" charset="0"/>
              </a:rPr>
              <a:t>(2)    (</a:t>
            </a:r>
            <a:r>
              <a:rPr lang="en-US" altLang="zh-CN" u="sng">
                <a:latin typeface="Times New Roman" panose="02020603050405020304" pitchFamily="18" charset="0"/>
              </a:rPr>
              <a:t>      </a:t>
            </a:r>
            <a:r>
              <a:rPr lang="en-US" altLang="zh-CN">
                <a:latin typeface="Times New Roman" panose="02020603050405020304" pitchFamily="18" charset="0"/>
              </a:rPr>
              <a:t>-2) (3x</a:t>
            </a:r>
            <a:r>
              <a:rPr lang="en-US" altLang="zh-CN" u="sng">
                <a:latin typeface="Times New Roman" panose="02020603050405020304" pitchFamily="18" charset="0"/>
              </a:rPr>
              <a:t>      </a:t>
            </a:r>
            <a:r>
              <a:rPr lang="en-US" altLang="zh-CN">
                <a:latin typeface="Times New Roman" panose="02020603050405020304" pitchFamily="18" charset="0"/>
              </a:rPr>
              <a:t>)=4-9x</a:t>
            </a:r>
            <a:r>
              <a:rPr lang="en-US" altLang="zh-CN" baseline="30000">
                <a:latin typeface="Times New Roman" panose="02020603050405020304" pitchFamily="18" charset="0"/>
              </a:rPr>
              <a:t>2</a:t>
            </a:r>
            <a:endParaRPr lang="en-US" altLang="zh-CN" baseline="30000">
              <a:latin typeface="Times New Roman" panose="02020603050405020304" pitchFamily="18" charset="0"/>
            </a:endParaRPr>
          </a:p>
        </p:txBody>
      </p:sp>
      <p:sp>
        <p:nvSpPr>
          <p:cNvPr id="13316" name="矩形 13315"/>
          <p:cNvSpPr/>
          <p:nvPr/>
        </p:nvSpPr>
        <p:spPr>
          <a:xfrm>
            <a:off x="387350" y="1539875"/>
            <a:ext cx="67818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>
                <a:latin typeface="Times New Roman" panose="02020603050405020304" pitchFamily="18" charset="0"/>
              </a:rPr>
              <a:t>(1)   (2x-3y) (            )=9y</a:t>
            </a:r>
            <a:r>
              <a:rPr lang="en-US" altLang="zh-CN" baseline="30000">
                <a:latin typeface="Times New Roman" panose="02020603050405020304" pitchFamily="18" charset="0"/>
              </a:rPr>
              <a:t>2</a:t>
            </a:r>
            <a:r>
              <a:rPr lang="en-US" altLang="zh-CN">
                <a:latin typeface="Times New Roman" panose="02020603050405020304" pitchFamily="18" charset="0"/>
              </a:rPr>
              <a:t>-4x</a:t>
            </a:r>
            <a:r>
              <a:rPr lang="en-US" altLang="zh-CN" baseline="30000">
                <a:latin typeface="Times New Roman" panose="02020603050405020304" pitchFamily="18" charset="0"/>
              </a:rPr>
              <a:t>2</a:t>
            </a:r>
            <a:endParaRPr lang="en-US" altLang="zh-CN" baseline="30000">
              <a:latin typeface="Times New Roman" panose="02020603050405020304" pitchFamily="18" charset="0"/>
            </a:endParaRPr>
          </a:p>
        </p:txBody>
      </p:sp>
      <p:grpSp>
        <p:nvGrpSpPr>
          <p:cNvPr id="13317" name="组合 13316"/>
          <p:cNvGrpSpPr/>
          <p:nvPr/>
        </p:nvGrpSpPr>
        <p:grpSpPr>
          <a:xfrm>
            <a:off x="387350" y="4149725"/>
            <a:ext cx="6705600" cy="701675"/>
            <a:chOff x="0" y="0"/>
            <a:chExt cx="4224" cy="442"/>
          </a:xfrm>
        </p:grpSpPr>
        <p:sp>
          <p:nvSpPr>
            <p:cNvPr id="13318" name="矩形 13317"/>
            <p:cNvSpPr/>
            <p:nvPr/>
          </p:nvSpPr>
          <p:spPr>
            <a:xfrm>
              <a:off x="0" y="0"/>
              <a:ext cx="4224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>
                  <a:latin typeface="Times New Roman" panose="02020603050405020304" pitchFamily="18" charset="0"/>
                </a:rPr>
                <a:t>(4)   (x-2y)</a:t>
              </a:r>
              <a:r>
                <a:rPr lang="en-US" altLang="zh-CN" baseline="30000">
                  <a:latin typeface="Times New Roman" panose="02020603050405020304" pitchFamily="18" charset="0"/>
                </a:rPr>
                <a:t> 2</a:t>
              </a:r>
              <a:r>
                <a:rPr lang="en-US" altLang="zh-CN">
                  <a:latin typeface="Times New Roman" panose="02020603050405020304" pitchFamily="18" charset="0"/>
                </a:rPr>
                <a:t>=(x+2y) </a:t>
              </a:r>
              <a:r>
                <a:rPr lang="en-US" altLang="zh-CN" baseline="30000">
                  <a:latin typeface="Times New Roman" panose="02020603050405020304" pitchFamily="18" charset="0"/>
                </a:rPr>
                <a:t>2</a:t>
              </a:r>
              <a:r>
                <a:rPr lang="en-US" altLang="zh-CN">
                  <a:latin typeface="Times New Roman" panose="02020603050405020304" pitchFamily="18" charset="0"/>
                </a:rPr>
                <a:t>+</a:t>
              </a:r>
              <a:endParaRPr lang="en-US" altLang="zh-CN">
                <a:latin typeface="Times New Roman" panose="02020603050405020304" pitchFamily="18" charset="0"/>
              </a:endParaRPr>
            </a:p>
          </p:txBody>
        </p:sp>
        <p:sp>
          <p:nvSpPr>
            <p:cNvPr id="13319" name="直接连接符 13318"/>
            <p:cNvSpPr/>
            <p:nvPr/>
          </p:nvSpPr>
          <p:spPr>
            <a:xfrm>
              <a:off x="3120" y="336"/>
              <a:ext cx="768" cy="0"/>
            </a:xfrm>
            <a:prstGeom prst="line">
              <a:avLst/>
            </a:prstGeom>
            <a:ln w="317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3320" name="组合 13319"/>
          <p:cNvGrpSpPr/>
          <p:nvPr/>
        </p:nvGrpSpPr>
        <p:grpSpPr>
          <a:xfrm>
            <a:off x="431800" y="4824413"/>
            <a:ext cx="8229600" cy="1600200"/>
            <a:chOff x="0" y="0"/>
            <a:chExt cx="5184" cy="1008"/>
          </a:xfrm>
        </p:grpSpPr>
        <p:sp>
          <p:nvSpPr>
            <p:cNvPr id="13321" name="矩形 13320"/>
            <p:cNvSpPr/>
            <p:nvPr/>
          </p:nvSpPr>
          <p:spPr>
            <a:xfrm>
              <a:off x="0" y="144"/>
              <a:ext cx="5184" cy="8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marL="457200" indent="-457200">
                <a:buAutoNum type="arabicParenBoth" startAt="5"/>
              </a:pPr>
              <a:r>
                <a:rPr lang="zh-CN" altLang="en-US">
                  <a:latin typeface="Times New Roman" panose="02020603050405020304" pitchFamily="18" charset="0"/>
                </a:rPr>
                <a:t>  若</a:t>
              </a:r>
              <a:r>
                <a:rPr lang="en-US" altLang="zh-CN">
                  <a:latin typeface="Times New Roman" panose="02020603050405020304" pitchFamily="18" charset="0"/>
                </a:rPr>
                <a:t>4x</a:t>
              </a:r>
              <a:r>
                <a:rPr lang="en-US" altLang="zh-CN" baseline="30000">
                  <a:latin typeface="Times New Roman" panose="02020603050405020304" pitchFamily="18" charset="0"/>
                </a:rPr>
                <a:t>2</a:t>
              </a:r>
              <a:r>
                <a:rPr lang="en-US" altLang="zh-CN">
                  <a:latin typeface="Times New Roman" panose="02020603050405020304" pitchFamily="18" charset="0"/>
                </a:rPr>
                <a:t>+mx+      </a:t>
              </a:r>
              <a:r>
                <a:rPr lang="zh-CN" altLang="en-US">
                  <a:latin typeface="Times New Roman" panose="02020603050405020304" pitchFamily="18" charset="0"/>
                </a:rPr>
                <a:t>是一个完全平方</a:t>
              </a:r>
              <a:endParaRPr lang="zh-CN" altLang="en-US">
                <a:latin typeface="Times New Roman" panose="02020603050405020304" pitchFamily="18" charset="0"/>
              </a:endParaRPr>
            </a:p>
            <a:p>
              <a:pPr marL="457200" indent="-457200"/>
              <a:r>
                <a:rPr lang="zh-CN" altLang="en-US">
                  <a:latin typeface="Times New Roman" panose="02020603050405020304" pitchFamily="18" charset="0"/>
                </a:rPr>
                <a:t>式，则 </a:t>
              </a:r>
              <a:r>
                <a:rPr lang="en-US" altLang="zh-CN">
                  <a:latin typeface="Times New Roman" panose="02020603050405020304" pitchFamily="18" charset="0"/>
                </a:rPr>
                <a:t>m =</a:t>
              </a:r>
              <a:endParaRPr lang="en-US" altLang="zh-CN"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13322" name="对象 13321"/>
            <p:cNvGraphicFramePr>
              <a:graphicFrameLocks noChangeAspect="1"/>
            </p:cNvGraphicFramePr>
            <p:nvPr/>
          </p:nvGraphicFramePr>
          <p:xfrm>
            <a:off x="2064" y="0"/>
            <a:ext cx="399" cy="7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9" name="" r:id="rId1" imgW="152400" imgH="393065" progId="Equation.3">
                    <p:embed/>
                  </p:oleObj>
                </mc:Choice>
                <mc:Fallback>
                  <p:oleObj name="" r:id="rId1" imgW="152400" imgH="393065" progId="Equation.3">
                    <p:embed/>
                    <p:pic>
                      <p:nvPicPr>
                        <p:cNvPr id="0" name="图片 3078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2064" y="0"/>
                          <a:ext cx="399" cy="72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3323" name="直接连接符 13322"/>
            <p:cNvSpPr/>
            <p:nvPr/>
          </p:nvSpPr>
          <p:spPr>
            <a:xfrm>
              <a:off x="1584" y="1008"/>
              <a:ext cx="768" cy="0"/>
            </a:xfrm>
            <a:prstGeom prst="line">
              <a:avLst/>
            </a:prstGeom>
            <a:ln w="317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3324" name="文本框 13323"/>
          <p:cNvSpPr txBox="1"/>
          <p:nvPr/>
        </p:nvSpPr>
        <p:spPr>
          <a:xfrm>
            <a:off x="3178175" y="5724525"/>
            <a:ext cx="8382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±2</a:t>
            </a:r>
            <a:endParaRPr lang="en-US" altLang="zh-CN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5" name="矩形 13324"/>
          <p:cNvSpPr/>
          <p:nvPr/>
        </p:nvSpPr>
        <p:spPr>
          <a:xfrm>
            <a:off x="3311525" y="1539875"/>
            <a:ext cx="2176463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</a:rPr>
              <a:t>-3y-2x     </a:t>
            </a:r>
            <a:endParaRPr lang="en-US" altLang="zh-CN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3326" name="组合 13325"/>
          <p:cNvGrpSpPr/>
          <p:nvPr/>
        </p:nvGrpSpPr>
        <p:grpSpPr>
          <a:xfrm>
            <a:off x="1692275" y="2303463"/>
            <a:ext cx="2894013" cy="701675"/>
            <a:chOff x="0" y="0"/>
            <a:chExt cx="1823" cy="442"/>
          </a:xfrm>
        </p:grpSpPr>
        <p:sp>
          <p:nvSpPr>
            <p:cNvPr id="13327" name="矩形 13326"/>
            <p:cNvSpPr/>
            <p:nvPr/>
          </p:nvSpPr>
          <p:spPr>
            <a:xfrm>
              <a:off x="0" y="0"/>
              <a:ext cx="543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solidFill>
                    <a:srgbClr val="FF0000"/>
                  </a:solidFill>
                  <a:latin typeface="Times New Roman" panose="02020603050405020304" pitchFamily="18" charset="0"/>
                </a:rPr>
                <a:t>-3x</a:t>
              </a:r>
              <a:endParaRPr lang="en-US" altLang="zh-CN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3328" name="矩形 13327"/>
            <p:cNvSpPr/>
            <p:nvPr/>
          </p:nvSpPr>
          <p:spPr>
            <a:xfrm>
              <a:off x="1440" y="0"/>
              <a:ext cx="383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solidFill>
                    <a:srgbClr val="FF0000"/>
                  </a:solidFill>
                  <a:latin typeface="Times New Roman" panose="02020603050405020304" pitchFamily="18" charset="0"/>
                </a:rPr>
                <a:t>-2</a:t>
              </a:r>
              <a:endParaRPr lang="en-US" altLang="zh-CN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3329" name="矩形 13328"/>
          <p:cNvSpPr/>
          <p:nvPr/>
        </p:nvSpPr>
        <p:spPr>
          <a:xfrm>
            <a:off x="5292725" y="4014788"/>
            <a:ext cx="1457325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</a:rPr>
              <a:t>(-8xy)</a:t>
            </a:r>
            <a:endParaRPr lang="en-US" altLang="zh-CN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3330" name="组合 13329"/>
          <p:cNvGrpSpPr/>
          <p:nvPr/>
        </p:nvGrpSpPr>
        <p:grpSpPr>
          <a:xfrm>
            <a:off x="431800" y="3203575"/>
            <a:ext cx="6643688" cy="701675"/>
            <a:chOff x="0" y="0"/>
            <a:chExt cx="4185" cy="442"/>
          </a:xfrm>
        </p:grpSpPr>
        <p:sp>
          <p:nvSpPr>
            <p:cNvPr id="13331" name="矩形 13330"/>
            <p:cNvSpPr/>
            <p:nvPr/>
          </p:nvSpPr>
          <p:spPr>
            <a:xfrm>
              <a:off x="0" y="0"/>
              <a:ext cx="4185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x-none" dirty="0">
                  <a:latin typeface="Times New Roman" panose="02020603050405020304" pitchFamily="18" charset="0"/>
                </a:rPr>
                <a:t>(3)   m</a:t>
              </a:r>
              <a:r>
                <a:rPr lang="zh-CN" altLang="x-none" baseline="30000" dirty="0">
                  <a:latin typeface="Times New Roman" panose="02020603050405020304" pitchFamily="18" charset="0"/>
                </a:rPr>
                <a:t>2</a:t>
              </a:r>
              <a:r>
                <a:rPr lang="zh-CN" altLang="x-none" dirty="0">
                  <a:latin typeface="Times New Roman" panose="02020603050405020304" pitchFamily="18" charset="0"/>
                </a:rPr>
                <a:t>-3mn+</a:t>
              </a:r>
              <a:r>
                <a:rPr lang="zh-CN" altLang="x-none" u="sng" dirty="0">
                  <a:latin typeface="Times New Roman" panose="02020603050405020304" pitchFamily="18" charset="0"/>
                </a:rPr>
                <a:t>         </a:t>
              </a:r>
              <a:r>
                <a:rPr lang="zh-CN" altLang="x-none" dirty="0">
                  <a:latin typeface="Times New Roman" panose="02020603050405020304" pitchFamily="18" charset="0"/>
                </a:rPr>
                <a:t>=</a:t>
              </a:r>
              <a:r>
                <a:rPr lang="zh-CN" altLang="x-none" baseline="30000" dirty="0">
                  <a:latin typeface="Times New Roman" panose="02020603050405020304" pitchFamily="18" charset="0"/>
                </a:rPr>
                <a:t> </a:t>
              </a:r>
              <a:r>
                <a:rPr lang="zh-CN" altLang="x-none" dirty="0">
                  <a:latin typeface="Times New Roman" panose="02020603050405020304" pitchFamily="18" charset="0"/>
                </a:rPr>
                <a:t>(          </a:t>
              </a:r>
              <a:r>
                <a:rPr lang="en-US" altLang="zh-CN" dirty="0">
                  <a:latin typeface="Times New Roman" panose="02020603050405020304" pitchFamily="18" charset="0"/>
                </a:rPr>
                <a:t>     </a:t>
              </a:r>
              <a:r>
                <a:rPr lang="zh-CN" altLang="x-none" dirty="0">
                  <a:latin typeface="Times New Roman" panose="02020603050405020304" pitchFamily="18" charset="0"/>
                </a:rPr>
                <a:t>)</a:t>
              </a:r>
              <a:r>
                <a:rPr lang="zh-CN" altLang="x-none" baseline="30000" dirty="0">
                  <a:latin typeface="Times New Roman" panose="02020603050405020304" pitchFamily="18" charset="0"/>
                </a:rPr>
                <a:t>2</a:t>
              </a:r>
              <a:r>
                <a:rPr lang="zh-CN" altLang="x-none" u="sng" baseline="30000" dirty="0">
                  <a:latin typeface="Times New Roman" panose="02020603050405020304" pitchFamily="18" charset="0"/>
                </a:rPr>
                <a:t>  </a:t>
              </a:r>
              <a:endParaRPr lang="zh-CN" altLang="x-none" u="sng" baseline="30000" dirty="0">
                <a:latin typeface="Times New Roman" panose="02020603050405020304" pitchFamily="18" charset="0"/>
              </a:endParaRPr>
            </a:p>
          </p:txBody>
        </p:sp>
        <p:sp>
          <p:nvSpPr>
            <p:cNvPr id="13332" name="矩形 13331"/>
            <p:cNvSpPr/>
            <p:nvPr/>
          </p:nvSpPr>
          <p:spPr>
            <a:xfrm>
              <a:off x="3264" y="0"/>
              <a:ext cx="223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latin typeface="Times New Roman" panose="02020603050405020304" pitchFamily="18" charset="0"/>
                  <a:cs typeface="Times New Roman" panose="02020603050405020304" pitchFamily="18" charset="0"/>
                </a:rPr>
                <a:t>-</a:t>
              </a:r>
              <a:endParaRPr lang="en-US" altLang="zh-CN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3333" name="矩形 13332"/>
            <p:cNvSpPr/>
            <p:nvPr/>
          </p:nvSpPr>
          <p:spPr>
            <a:xfrm>
              <a:off x="2928" y="0"/>
              <a:ext cx="383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latin typeface="Times New Roman" panose="02020603050405020304" pitchFamily="18" charset="0"/>
                  <a:cs typeface="Times New Roman" panose="02020603050405020304" pitchFamily="18" charset="0"/>
                </a:rPr>
                <a:t>m</a:t>
              </a:r>
              <a:endParaRPr lang="en-US" altLang="zh-CN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grpSp>
        <p:nvGrpSpPr>
          <p:cNvPr id="13334" name="组合 13333"/>
          <p:cNvGrpSpPr/>
          <p:nvPr/>
        </p:nvGrpSpPr>
        <p:grpSpPr>
          <a:xfrm>
            <a:off x="3582988" y="2754313"/>
            <a:ext cx="3540125" cy="1387475"/>
            <a:chOff x="0" y="0"/>
            <a:chExt cx="1878" cy="874"/>
          </a:xfrm>
        </p:grpSpPr>
        <p:grpSp>
          <p:nvGrpSpPr>
            <p:cNvPr id="13335" name="组合 13334"/>
            <p:cNvGrpSpPr/>
            <p:nvPr/>
          </p:nvGrpSpPr>
          <p:grpSpPr>
            <a:xfrm>
              <a:off x="0" y="0"/>
              <a:ext cx="642" cy="730"/>
              <a:chOff x="0" y="0"/>
              <a:chExt cx="642" cy="730"/>
            </a:xfrm>
          </p:grpSpPr>
          <p:sp>
            <p:nvSpPr>
              <p:cNvPr id="13336" name="矩形 13335"/>
              <p:cNvSpPr/>
              <p:nvPr/>
            </p:nvSpPr>
            <p:spPr>
              <a:xfrm>
                <a:off x="240" y="144"/>
                <a:ext cx="402" cy="44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altLang="zh-CN" baseline="3000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endParaRPr lang="en-US" altLang="zh-CN" baseline="30000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3337" name="直接连接符 13336"/>
              <p:cNvSpPr/>
              <p:nvPr/>
            </p:nvSpPr>
            <p:spPr>
              <a:xfrm flipV="1">
                <a:off x="48" y="379"/>
                <a:ext cx="203" cy="5"/>
              </a:xfrm>
              <a:prstGeom prst="line">
                <a:avLst/>
              </a:prstGeom>
              <a:ln w="3175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3338" name="矩形 13337"/>
              <p:cNvSpPr/>
              <p:nvPr/>
            </p:nvSpPr>
            <p:spPr>
              <a:xfrm>
                <a:off x="0" y="0"/>
                <a:ext cx="277" cy="44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9</a:t>
                </a:r>
                <a:endParaRPr lang="en-US" altLang="zh-CN">
                  <a:solidFill>
                    <a:srgbClr val="FF00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3339" name="矩形 13338"/>
              <p:cNvSpPr/>
              <p:nvPr/>
            </p:nvSpPr>
            <p:spPr>
              <a:xfrm>
                <a:off x="0" y="288"/>
                <a:ext cx="277" cy="44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4</a:t>
                </a:r>
                <a:endParaRPr lang="en-US" altLang="zh-CN">
                  <a:solidFill>
                    <a:srgbClr val="FF0000"/>
                  </a:solidFill>
                  <a:latin typeface="Times New Roman" panose="02020603050405020304" pitchFamily="18" charset="0"/>
                </a:endParaRPr>
              </a:p>
            </p:txBody>
          </p:sp>
        </p:grpSp>
        <p:grpSp>
          <p:nvGrpSpPr>
            <p:cNvPr id="13340" name="组合 13339"/>
            <p:cNvGrpSpPr/>
            <p:nvPr/>
          </p:nvGrpSpPr>
          <p:grpSpPr>
            <a:xfrm>
              <a:off x="1392" y="144"/>
              <a:ext cx="486" cy="730"/>
              <a:chOff x="0" y="0"/>
              <a:chExt cx="486" cy="730"/>
            </a:xfrm>
          </p:grpSpPr>
          <p:grpSp>
            <p:nvGrpSpPr>
              <p:cNvPr id="13341" name="组合 13340"/>
              <p:cNvGrpSpPr/>
              <p:nvPr/>
            </p:nvGrpSpPr>
            <p:grpSpPr>
              <a:xfrm>
                <a:off x="0" y="0"/>
                <a:ext cx="276" cy="730"/>
                <a:chOff x="0" y="0"/>
                <a:chExt cx="276" cy="730"/>
              </a:xfrm>
            </p:grpSpPr>
            <p:sp>
              <p:nvSpPr>
                <p:cNvPr id="13342" name="直接连接符 13341"/>
                <p:cNvSpPr/>
                <p:nvPr/>
              </p:nvSpPr>
              <p:spPr>
                <a:xfrm>
                  <a:off x="48" y="384"/>
                  <a:ext cx="192" cy="0"/>
                </a:xfrm>
                <a:prstGeom prst="line">
                  <a:avLst/>
                </a:prstGeom>
                <a:ln w="31750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3343" name="文本框 13342"/>
                <p:cNvSpPr txBox="1"/>
                <p:nvPr/>
              </p:nvSpPr>
              <p:spPr>
                <a:xfrm>
                  <a:off x="0" y="0"/>
                  <a:ext cx="240" cy="44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>
                      <a:solidFill>
                        <a:srgbClr val="FF0000"/>
                      </a:solidFill>
                      <a:latin typeface="Times New Roman" panose="02020603050405020304" pitchFamily="18" charset="0"/>
                    </a:rPr>
                    <a:t>3</a:t>
                  </a:r>
                  <a:endParaRPr lang="en-US" altLang="zh-CN">
                    <a:solidFill>
                      <a:srgbClr val="FF0000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13344" name="矩形 13343"/>
                <p:cNvSpPr/>
                <p:nvPr/>
              </p:nvSpPr>
              <p:spPr>
                <a:xfrm>
                  <a:off x="0" y="288"/>
                  <a:ext cx="276" cy="44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r>
                    <a:rPr lang="en-US" altLang="zh-CN">
                      <a:solidFill>
                        <a:srgbClr val="FF0000"/>
                      </a:solidFill>
                      <a:latin typeface="Times New Roman" panose="02020603050405020304" pitchFamily="18" charset="0"/>
                    </a:rPr>
                    <a:t>2</a:t>
                  </a:r>
                  <a:endParaRPr lang="en-US" altLang="zh-CN">
                    <a:solidFill>
                      <a:srgbClr val="FF0000"/>
                    </a:solidFill>
                    <a:latin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13345" name="矩形 13344"/>
              <p:cNvSpPr/>
              <p:nvPr/>
            </p:nvSpPr>
            <p:spPr>
              <a:xfrm>
                <a:off x="192" y="144"/>
                <a:ext cx="294" cy="44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endParaRPr lang="en-US" altLang="zh-CN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</p:grpSp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4" grpId="0" animBg="1"/>
      <p:bldP spid="13325" grpId="0" animBg="1"/>
      <p:bldP spid="1332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文本框 14337"/>
          <p:cNvSpPr txBox="1"/>
          <p:nvPr/>
        </p:nvSpPr>
        <p:spPr>
          <a:xfrm>
            <a:off x="152400" y="1035050"/>
            <a:ext cx="1452563" cy="64135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chemeClr val="accent2"/>
                </a:solidFill>
                <a:latin typeface="Times New Roman" panose="02020603050405020304" pitchFamily="18" charset="0"/>
              </a:rPr>
              <a:t>计算</a:t>
            </a:r>
            <a:r>
              <a:rPr lang="en-US" altLang="zh-CN" sz="3600">
                <a:solidFill>
                  <a:schemeClr val="accent2"/>
                </a:solidFill>
                <a:latin typeface="Times New Roman" panose="02020603050405020304" pitchFamily="18" charset="0"/>
              </a:rPr>
              <a:t>:</a:t>
            </a:r>
            <a:endParaRPr lang="en-US" altLang="zh-CN" sz="360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39" name="文本框 14338"/>
          <p:cNvSpPr txBox="1"/>
          <p:nvPr/>
        </p:nvSpPr>
        <p:spPr>
          <a:xfrm>
            <a:off x="152400" y="136525"/>
            <a:ext cx="7391400" cy="7016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x-none" dirty="0">
                <a:solidFill>
                  <a:srgbClr val="FF0000"/>
                </a:solidFill>
                <a:latin typeface="Times New Roman" panose="02020603050405020304" pitchFamily="18" charset="0"/>
              </a:rPr>
              <a:t>练习</a:t>
            </a: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x-none" dirty="0">
                <a:solidFill>
                  <a:srgbClr val="FF0000"/>
                </a:solidFill>
                <a:latin typeface="Times New Roman" panose="02020603050405020304" pitchFamily="18" charset="0"/>
              </a:rPr>
              <a:t>.测一测,你能得多少分?</a:t>
            </a:r>
            <a:endParaRPr lang="zh-CN" altLang="x-none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0" name="文本框 14339"/>
          <p:cNvSpPr txBox="1"/>
          <p:nvPr/>
        </p:nvSpPr>
        <p:spPr>
          <a:xfrm>
            <a:off x="457200" y="1828800"/>
            <a:ext cx="3733800" cy="3937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>
              <a:spcBef>
                <a:spcPct val="50000"/>
              </a:spcBef>
              <a:buAutoNum type="arabicParenBoth"/>
            </a:pPr>
            <a:r>
              <a:rPr lang="zh-CN" altLang="en-US" sz="3600" b="0">
                <a:latin typeface="Times New Roman" panose="02020603050405020304" pitchFamily="18" charset="0"/>
              </a:rPr>
              <a:t>  </a:t>
            </a:r>
            <a:r>
              <a:rPr lang="en-US" altLang="zh-CN" sz="3600" b="0">
                <a:latin typeface="Times New Roman" panose="02020603050405020304" pitchFamily="18" charset="0"/>
              </a:rPr>
              <a:t>(a-b)(a+b)</a:t>
            </a:r>
            <a:endParaRPr lang="en-US" altLang="zh-CN" sz="3600" b="0">
              <a:latin typeface="Times New Roman" panose="02020603050405020304" pitchFamily="18" charset="0"/>
            </a:endParaRPr>
          </a:p>
          <a:p>
            <a:pPr marL="457200" indent="-457200">
              <a:spcBef>
                <a:spcPct val="50000"/>
              </a:spcBef>
              <a:buAutoNum type="arabicParenBoth"/>
            </a:pPr>
            <a:r>
              <a:rPr lang="en-US" altLang="zh-CN" sz="3600" b="0">
                <a:latin typeface="Times New Roman" panose="02020603050405020304" pitchFamily="18" charset="0"/>
              </a:rPr>
              <a:t>   (-a-b)(a+b)</a:t>
            </a:r>
            <a:endParaRPr lang="en-US" altLang="zh-CN" sz="3600" b="0">
              <a:latin typeface="Times New Roman" panose="02020603050405020304" pitchFamily="18" charset="0"/>
            </a:endParaRPr>
          </a:p>
          <a:p>
            <a:pPr marL="457200" indent="-457200">
              <a:spcBef>
                <a:spcPct val="50000"/>
              </a:spcBef>
              <a:buAutoNum type="arabicParenBoth"/>
            </a:pPr>
            <a:r>
              <a:rPr lang="en-US" altLang="zh-CN" sz="3600" b="0">
                <a:latin typeface="Times New Roman" panose="02020603050405020304" pitchFamily="18" charset="0"/>
              </a:rPr>
              <a:t>  (3a+2b)(2-3a)</a:t>
            </a:r>
            <a:endParaRPr lang="en-US" altLang="zh-CN" sz="3600" b="0">
              <a:latin typeface="Times New Roman" panose="02020603050405020304" pitchFamily="18" charset="0"/>
            </a:endParaRPr>
          </a:p>
          <a:p>
            <a:pPr marL="457200" indent="-457200">
              <a:spcBef>
                <a:spcPct val="50000"/>
              </a:spcBef>
              <a:buAutoNum type="arabicParenBoth"/>
            </a:pPr>
            <a:r>
              <a:rPr lang="en-US" altLang="zh-CN" sz="3600" b="0">
                <a:latin typeface="Times New Roman" panose="02020603050405020304" pitchFamily="18" charset="0"/>
              </a:rPr>
              <a:t>   (x-5)(x+5)</a:t>
            </a:r>
            <a:endParaRPr lang="en-US" altLang="zh-CN" sz="3600" b="0">
              <a:latin typeface="Times New Roman" panose="02020603050405020304" pitchFamily="18" charset="0"/>
            </a:endParaRPr>
          </a:p>
          <a:p>
            <a:pPr marL="457200" indent="-457200">
              <a:spcBef>
                <a:spcPct val="50000"/>
              </a:spcBef>
              <a:buAutoNum type="arabicParenBoth"/>
            </a:pPr>
            <a:r>
              <a:rPr lang="en-US" altLang="zh-CN" sz="3600" b="0">
                <a:latin typeface="Times New Roman" panose="02020603050405020304" pitchFamily="18" charset="0"/>
              </a:rPr>
              <a:t>   (a-2b)(2+a)</a:t>
            </a:r>
            <a:endParaRPr lang="en-US" altLang="zh-CN" sz="3600" b="0">
              <a:latin typeface="Times New Roman" panose="02020603050405020304" pitchFamily="18" charset="0"/>
            </a:endParaRPr>
          </a:p>
        </p:txBody>
      </p:sp>
      <p:sp>
        <p:nvSpPr>
          <p:cNvPr id="14341" name="矩形 14340"/>
          <p:cNvSpPr/>
          <p:nvPr/>
        </p:nvSpPr>
        <p:spPr>
          <a:xfrm>
            <a:off x="4114800" y="1905000"/>
            <a:ext cx="5029200" cy="3937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>
              <a:spcBef>
                <a:spcPct val="50000"/>
              </a:spcBef>
            </a:pPr>
            <a:r>
              <a:rPr lang="en-US" altLang="zh-CN" sz="3600" b="0">
                <a:latin typeface="Times New Roman" panose="02020603050405020304" pitchFamily="18" charset="0"/>
              </a:rPr>
              <a:t>(6)  (a+b)(a-c)</a:t>
            </a:r>
            <a:endParaRPr lang="en-US" altLang="zh-CN" sz="3600" b="0">
              <a:latin typeface="Times New Roman" panose="02020603050405020304" pitchFamily="18" charset="0"/>
            </a:endParaRPr>
          </a:p>
          <a:p>
            <a:pPr marL="457200" indent="-457200">
              <a:spcBef>
                <a:spcPct val="50000"/>
              </a:spcBef>
            </a:pPr>
            <a:r>
              <a:rPr lang="en-US" altLang="zh-CN" sz="3600" b="0">
                <a:latin typeface="Times New Roman" panose="02020603050405020304" pitchFamily="18" charset="0"/>
              </a:rPr>
              <a:t>(7)  (2a-b)</a:t>
            </a:r>
            <a:r>
              <a:rPr lang="en-US" altLang="zh-CN" sz="3600" b="0" baseline="30000">
                <a:latin typeface="Times New Roman" panose="02020603050405020304" pitchFamily="18" charset="0"/>
              </a:rPr>
              <a:t>2</a:t>
            </a:r>
            <a:r>
              <a:rPr lang="en-US" altLang="zh-CN" sz="3600" b="0">
                <a:latin typeface="Times New Roman" panose="02020603050405020304" pitchFamily="18" charset="0"/>
              </a:rPr>
              <a:t>(2a+b)</a:t>
            </a:r>
            <a:r>
              <a:rPr lang="en-US" altLang="zh-CN" sz="3600" b="0" baseline="30000">
                <a:latin typeface="Times New Roman" panose="02020603050405020304" pitchFamily="18" charset="0"/>
              </a:rPr>
              <a:t>2</a:t>
            </a:r>
            <a:endParaRPr lang="en-US" altLang="zh-CN" sz="3600" b="0" baseline="30000">
              <a:latin typeface="Times New Roman" panose="02020603050405020304" pitchFamily="18" charset="0"/>
            </a:endParaRPr>
          </a:p>
          <a:p>
            <a:pPr marL="457200" indent="-457200">
              <a:spcBef>
                <a:spcPct val="50000"/>
              </a:spcBef>
            </a:pPr>
            <a:r>
              <a:rPr lang="en-US" altLang="zh-CN" sz="3600" b="0">
                <a:latin typeface="Times New Roman" panose="02020603050405020304" pitchFamily="18" charset="0"/>
              </a:rPr>
              <a:t>(8)   (xy-z)(xy+z)</a:t>
            </a:r>
            <a:endParaRPr lang="en-US" altLang="zh-CN" sz="3600" b="0">
              <a:latin typeface="Times New Roman" panose="02020603050405020304" pitchFamily="18" charset="0"/>
            </a:endParaRPr>
          </a:p>
          <a:p>
            <a:pPr marL="457200" indent="-457200">
              <a:spcBef>
                <a:spcPct val="50000"/>
              </a:spcBef>
            </a:pPr>
            <a:r>
              <a:rPr lang="en-US" altLang="zh-CN" sz="3600" b="0">
                <a:latin typeface="Times New Roman" panose="02020603050405020304" pitchFamily="18" charset="0"/>
              </a:rPr>
              <a:t>(9)  (x+y-2z)</a:t>
            </a:r>
            <a:r>
              <a:rPr lang="en-US" altLang="zh-CN" sz="3600" b="0" baseline="30000">
                <a:latin typeface="Times New Roman" panose="02020603050405020304" pitchFamily="18" charset="0"/>
              </a:rPr>
              <a:t>2</a:t>
            </a:r>
            <a:endParaRPr lang="en-US" altLang="zh-CN" sz="3600" b="0" baseline="30000">
              <a:latin typeface="Times New Roman" panose="02020603050405020304" pitchFamily="18" charset="0"/>
            </a:endParaRPr>
          </a:p>
          <a:p>
            <a:pPr marL="457200" indent="-457200">
              <a:spcBef>
                <a:spcPct val="50000"/>
              </a:spcBef>
            </a:pPr>
            <a:r>
              <a:rPr lang="en-US" altLang="zh-CN" sz="3600" b="0">
                <a:latin typeface="Times New Roman" panose="02020603050405020304" pitchFamily="18" charset="0"/>
              </a:rPr>
              <a:t>(10)  (2a-b-c)</a:t>
            </a:r>
            <a:r>
              <a:rPr lang="en-US" altLang="zh-CN" sz="3600" b="0" baseline="30000">
                <a:latin typeface="Times New Roman" panose="02020603050405020304" pitchFamily="18" charset="0"/>
              </a:rPr>
              <a:t>2</a:t>
            </a:r>
            <a:r>
              <a:rPr lang="en-US" altLang="zh-CN" sz="3600" b="0">
                <a:latin typeface="Times New Roman" panose="02020603050405020304" pitchFamily="18" charset="0"/>
              </a:rPr>
              <a:t>-</a:t>
            </a:r>
            <a:r>
              <a:rPr lang="en-US" altLang="zh-CN" sz="3600" b="0" baseline="30000">
                <a:latin typeface="Times New Roman" panose="02020603050405020304" pitchFamily="18" charset="0"/>
              </a:rPr>
              <a:t> </a:t>
            </a:r>
            <a:r>
              <a:rPr lang="en-US" altLang="zh-CN" sz="3600" b="0">
                <a:latin typeface="Times New Roman" panose="02020603050405020304" pitchFamily="18" charset="0"/>
              </a:rPr>
              <a:t>(2a+b-c)</a:t>
            </a:r>
            <a:r>
              <a:rPr lang="en-US" altLang="zh-CN" sz="3600" b="0" baseline="30000">
                <a:latin typeface="Times New Roman" panose="02020603050405020304" pitchFamily="18" charset="0"/>
              </a:rPr>
              <a:t>2</a:t>
            </a:r>
            <a:endParaRPr lang="en-US" altLang="zh-CN" sz="3600" b="0" baseline="300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nimBg="1"/>
      <p:bldP spid="14339" grpId="0" bldLvl="0" animBg="1"/>
      <p:bldP spid="14340" grpId="0"/>
      <p:bldP spid="1434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>
                <a:alpha val="100000"/>
              </a:srgbClr>
            </a:gs>
            <a:gs pos="39999">
              <a:srgbClr val="85C2FF">
                <a:alpha val="100000"/>
              </a:srgbClr>
            </a:gs>
            <a:gs pos="70000">
              <a:srgbClr val="C4D6EB">
                <a:alpha val="100000"/>
              </a:srgbClr>
            </a:gs>
            <a:gs pos="100000">
              <a:srgbClr val="FFEBFA">
                <a:alpha val="100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15362" name="矩形 15361"/>
          <p:cNvSpPr/>
          <p:nvPr/>
        </p:nvSpPr>
        <p:spPr>
          <a:xfrm>
            <a:off x="26988" y="279400"/>
            <a:ext cx="8032750" cy="16144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Times New Roman" panose="02020603050405020304" pitchFamily="18" charset="0"/>
              </a:rPr>
              <a:t>三、</a:t>
            </a:r>
            <a:r>
              <a:rPr lang="zh-CN" altLang="x-none" dirty="0">
                <a:latin typeface="Times New Roman" panose="02020603050405020304" pitchFamily="18" charset="0"/>
              </a:rPr>
              <a:t>例</a:t>
            </a:r>
            <a:r>
              <a:rPr lang="zh-CN" altLang="en-US" dirty="0">
                <a:latin typeface="Times New Roman" panose="02020603050405020304" pitchFamily="18" charset="0"/>
              </a:rPr>
              <a:t>题</a:t>
            </a:r>
            <a:r>
              <a:rPr lang="zh-CN" altLang="x-none" dirty="0">
                <a:latin typeface="Times New Roman" panose="02020603050405020304" pitchFamily="18" charset="0"/>
              </a:rPr>
              <a:t>: </a:t>
            </a:r>
            <a:endParaRPr lang="zh-CN" altLang="x-none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zh-CN" altLang="x-none" dirty="0">
              <a:latin typeface="Times New Roman" panose="02020603050405020304" pitchFamily="18" charset="0"/>
            </a:endParaRPr>
          </a:p>
        </p:txBody>
      </p:sp>
      <p:graphicFrame>
        <p:nvGraphicFramePr>
          <p:cNvPr id="15363" name="对象 15362"/>
          <p:cNvGraphicFramePr>
            <a:graphicFrameLocks noChangeAspect="1"/>
          </p:cNvGraphicFramePr>
          <p:nvPr/>
        </p:nvGraphicFramePr>
        <p:xfrm>
          <a:off x="166688" y="955675"/>
          <a:ext cx="8772525" cy="175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" imgW="63398400" imgH="14020800" progId="Equation.3">
                  <p:embed/>
                </p:oleObj>
              </mc:Choice>
              <mc:Fallback>
                <p:oleObj name="" r:id="rId1" imgW="63398400" imgH="14020800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66688" y="955675"/>
                        <a:ext cx="8772525" cy="1752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blinds dir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>
                <a:alpha val="100000"/>
              </a:srgbClr>
            </a:gs>
            <a:gs pos="39999">
              <a:srgbClr val="85C2FF">
                <a:alpha val="100000"/>
              </a:srgbClr>
            </a:gs>
            <a:gs pos="70000">
              <a:srgbClr val="C4D6EB">
                <a:alpha val="100000"/>
              </a:srgbClr>
            </a:gs>
            <a:gs pos="100000">
              <a:srgbClr val="FFEBFA">
                <a:alpha val="100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16386" name="文本框 16385"/>
          <p:cNvSpPr txBox="1"/>
          <p:nvPr/>
        </p:nvSpPr>
        <p:spPr>
          <a:xfrm>
            <a:off x="1295400" y="3505200"/>
            <a:ext cx="63246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graphicFrame>
        <p:nvGraphicFramePr>
          <p:cNvPr id="16387" name="对象 16386"/>
          <p:cNvGraphicFramePr>
            <a:graphicFrameLocks noChangeAspect="1"/>
          </p:cNvGraphicFramePr>
          <p:nvPr/>
        </p:nvGraphicFramePr>
        <p:xfrm>
          <a:off x="117475" y="101600"/>
          <a:ext cx="8864600" cy="6973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1" imgW="78028800" imgH="63398400" progId="Equation.3">
                  <p:embed/>
                </p:oleObj>
              </mc:Choice>
              <mc:Fallback>
                <p:oleObj name="" r:id="rId1" imgW="78028800" imgH="63398400" progId="Equation.3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17475" y="101600"/>
                        <a:ext cx="8864600" cy="69738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split orient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>
                <a:alpha val="100000"/>
              </a:srgbClr>
            </a:gs>
            <a:gs pos="39999">
              <a:srgbClr val="85C2FF">
                <a:alpha val="100000"/>
              </a:srgbClr>
            </a:gs>
            <a:gs pos="70000">
              <a:srgbClr val="C4D6EB">
                <a:alpha val="100000"/>
              </a:srgbClr>
            </a:gs>
            <a:gs pos="100000">
              <a:srgbClr val="FFEBFA">
                <a:alpha val="100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17410" name="矩形 17409"/>
          <p:cNvSpPr/>
          <p:nvPr/>
        </p:nvSpPr>
        <p:spPr>
          <a:xfrm>
            <a:off x="26988" y="98425"/>
            <a:ext cx="8032750" cy="16144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x-none" dirty="0">
                <a:latin typeface="Times New Roman" panose="02020603050405020304" pitchFamily="18" charset="0"/>
              </a:rPr>
              <a:t>例</a:t>
            </a:r>
            <a:r>
              <a:rPr lang="zh-CN" altLang="en-US" dirty="0">
                <a:latin typeface="Times New Roman" panose="02020603050405020304" pitchFamily="18" charset="0"/>
              </a:rPr>
              <a:t>题</a:t>
            </a:r>
            <a:r>
              <a:rPr lang="en-US" altLang="zh-CN" dirty="0">
                <a:latin typeface="Times New Roman" panose="02020603050405020304" pitchFamily="18" charset="0"/>
              </a:rPr>
              <a:t>2</a:t>
            </a:r>
            <a:r>
              <a:rPr lang="zh-CN" altLang="x-none" dirty="0">
                <a:latin typeface="Times New Roman" panose="02020603050405020304" pitchFamily="18" charset="0"/>
              </a:rPr>
              <a:t>: </a:t>
            </a:r>
            <a:endParaRPr lang="zh-CN" altLang="x-none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zh-CN" altLang="x-none" dirty="0">
              <a:latin typeface="Times New Roman" panose="02020603050405020304" pitchFamily="18" charset="0"/>
            </a:endParaRPr>
          </a:p>
        </p:txBody>
      </p:sp>
      <p:pic>
        <p:nvPicPr>
          <p:cNvPr id="17411" name="图片 174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7475" y="1044575"/>
            <a:ext cx="8909050" cy="35528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blinds dir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>
                <a:alpha val="100000"/>
              </a:srgbClr>
            </a:gs>
            <a:gs pos="39999">
              <a:srgbClr val="85C2FF">
                <a:alpha val="100000"/>
              </a:srgbClr>
            </a:gs>
            <a:gs pos="70000">
              <a:srgbClr val="C4D6EB">
                <a:alpha val="100000"/>
              </a:srgbClr>
            </a:gs>
            <a:gs pos="100000">
              <a:srgbClr val="FFEBFA">
                <a:alpha val="100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18434" name="文本框 18433"/>
          <p:cNvSpPr txBox="1"/>
          <p:nvPr/>
        </p:nvSpPr>
        <p:spPr>
          <a:xfrm>
            <a:off x="1295400" y="3505200"/>
            <a:ext cx="63246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graphicFrame>
        <p:nvGraphicFramePr>
          <p:cNvPr id="18435" name="对象 18434"/>
          <p:cNvGraphicFramePr>
            <a:graphicFrameLocks noChangeAspect="1"/>
          </p:cNvGraphicFramePr>
          <p:nvPr/>
        </p:nvGraphicFramePr>
        <p:xfrm>
          <a:off x="161925" y="414338"/>
          <a:ext cx="8728075" cy="5938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" imgW="89611200" imgH="55168800" progId="Equation.3">
                  <p:embed/>
                </p:oleObj>
              </mc:Choice>
              <mc:Fallback>
                <p:oleObj name="" r:id="rId1" imgW="89611200" imgH="55168800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61925" y="414338"/>
                        <a:ext cx="8728075" cy="59388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split orient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文本框 19457"/>
          <p:cNvSpPr txBox="1"/>
          <p:nvPr/>
        </p:nvSpPr>
        <p:spPr>
          <a:xfrm>
            <a:off x="2362200" y="228600"/>
            <a:ext cx="4800600" cy="7016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</a:rPr>
              <a:t>灵活运用乘法公式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</a:rPr>
              <a:t>:</a:t>
            </a:r>
            <a:endParaRPr lang="en-US" altLang="zh-CN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459" name="文本框 19458"/>
          <p:cNvSpPr txBox="1"/>
          <p:nvPr/>
        </p:nvSpPr>
        <p:spPr>
          <a:xfrm>
            <a:off x="381000" y="1279525"/>
            <a:ext cx="51054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latin typeface="Times New Roman" panose="02020603050405020304" pitchFamily="18" charset="0"/>
              </a:rPr>
              <a:t>(1)  (x-2y+3z) (x+2y-3z)</a:t>
            </a:r>
            <a:endParaRPr lang="en-US" altLang="zh-CN">
              <a:latin typeface="Times New Roman" panose="02020603050405020304" pitchFamily="18" charset="0"/>
            </a:endParaRPr>
          </a:p>
        </p:txBody>
      </p:sp>
      <p:sp>
        <p:nvSpPr>
          <p:cNvPr id="19460" name="文本框 19459"/>
          <p:cNvSpPr txBox="1"/>
          <p:nvPr/>
        </p:nvSpPr>
        <p:spPr>
          <a:xfrm>
            <a:off x="304800" y="2270125"/>
            <a:ext cx="8305800" cy="1616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latin typeface="Times New Roman" panose="02020603050405020304" pitchFamily="18" charset="0"/>
              </a:rPr>
              <a:t>(2) </a:t>
            </a:r>
            <a:r>
              <a:rPr lang="zh-CN" altLang="en-US">
                <a:latin typeface="Times New Roman" panose="02020603050405020304" pitchFamily="18" charset="0"/>
              </a:rPr>
              <a:t>已知 </a:t>
            </a:r>
            <a:r>
              <a:rPr lang="en-US" altLang="zh-CN">
                <a:latin typeface="Times New Roman" panose="02020603050405020304" pitchFamily="18" charset="0"/>
              </a:rPr>
              <a:t>:x-y=2,    y-z=2,     x+z=14,</a:t>
            </a:r>
            <a:endParaRPr lang="en-US" altLang="zh-CN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>
                <a:latin typeface="Times New Roman" panose="02020603050405020304" pitchFamily="18" charset="0"/>
              </a:rPr>
              <a:t>      </a:t>
            </a:r>
            <a:r>
              <a:rPr lang="zh-CN" altLang="en-US">
                <a:latin typeface="Times New Roman" panose="02020603050405020304" pitchFamily="18" charset="0"/>
              </a:rPr>
              <a:t>求</a:t>
            </a:r>
            <a:r>
              <a:rPr lang="en-US" altLang="zh-CN">
                <a:latin typeface="Times New Roman" panose="02020603050405020304" pitchFamily="18" charset="0"/>
              </a:rPr>
              <a:t>x</a:t>
            </a:r>
            <a:r>
              <a:rPr lang="en-US" altLang="zh-CN" baseline="30000">
                <a:latin typeface="Times New Roman" panose="02020603050405020304" pitchFamily="18" charset="0"/>
              </a:rPr>
              <a:t>2</a:t>
            </a:r>
            <a:r>
              <a:rPr lang="en-US" altLang="zh-CN">
                <a:latin typeface="Times New Roman" panose="02020603050405020304" pitchFamily="18" charset="0"/>
              </a:rPr>
              <a:t>-z</a:t>
            </a:r>
            <a:r>
              <a:rPr lang="en-US" altLang="zh-CN" baseline="30000">
                <a:latin typeface="Times New Roman" panose="02020603050405020304" pitchFamily="18" charset="0"/>
              </a:rPr>
              <a:t>2,</a:t>
            </a:r>
            <a:endParaRPr lang="en-US" altLang="zh-CN">
              <a:latin typeface="Times New Roman" panose="02020603050405020304" pitchFamily="18" charset="0"/>
            </a:endParaRPr>
          </a:p>
        </p:txBody>
      </p:sp>
      <p:sp>
        <p:nvSpPr>
          <p:cNvPr id="19461" name="文本框 19460"/>
          <p:cNvSpPr txBox="1"/>
          <p:nvPr/>
        </p:nvSpPr>
        <p:spPr>
          <a:xfrm>
            <a:off x="152400" y="4098925"/>
            <a:ext cx="8839200" cy="1616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latin typeface="Times New Roman" panose="02020603050405020304" pitchFamily="18" charset="0"/>
              </a:rPr>
              <a:t>(3) </a:t>
            </a:r>
            <a:r>
              <a:rPr lang="zh-CN" altLang="en-US">
                <a:latin typeface="Times New Roman" panose="02020603050405020304" pitchFamily="18" charset="0"/>
              </a:rPr>
              <a:t>已知 </a:t>
            </a:r>
            <a:r>
              <a:rPr lang="en-US" altLang="zh-CN">
                <a:latin typeface="Times New Roman" panose="02020603050405020304" pitchFamily="18" charset="0"/>
              </a:rPr>
              <a:t>:a+b=8,ab=15,</a:t>
            </a:r>
            <a:endParaRPr lang="en-US" altLang="zh-CN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>
                <a:latin typeface="Times New Roman" panose="02020603050405020304" pitchFamily="18" charset="0"/>
              </a:rPr>
              <a:t>     </a:t>
            </a:r>
            <a:r>
              <a:rPr lang="zh-CN" altLang="en-US">
                <a:latin typeface="Times New Roman" panose="02020603050405020304" pitchFamily="18" charset="0"/>
              </a:rPr>
              <a:t>求下列各式的值</a:t>
            </a:r>
            <a:r>
              <a:rPr lang="en-US" altLang="zh-CN">
                <a:latin typeface="Times New Roman" panose="02020603050405020304" pitchFamily="18" charset="0"/>
              </a:rPr>
              <a:t>: (1)a</a:t>
            </a:r>
            <a:r>
              <a:rPr lang="en-US" altLang="zh-CN" baseline="30000">
                <a:latin typeface="Times New Roman" panose="02020603050405020304" pitchFamily="18" charset="0"/>
              </a:rPr>
              <a:t>2</a:t>
            </a:r>
            <a:r>
              <a:rPr lang="en-US" altLang="zh-CN">
                <a:latin typeface="Times New Roman" panose="02020603050405020304" pitchFamily="18" charset="0"/>
              </a:rPr>
              <a:t>+b</a:t>
            </a:r>
            <a:r>
              <a:rPr lang="en-US" altLang="zh-CN" baseline="30000">
                <a:latin typeface="Times New Roman" panose="02020603050405020304" pitchFamily="18" charset="0"/>
              </a:rPr>
              <a:t>2  </a:t>
            </a:r>
            <a:r>
              <a:rPr lang="en-US" altLang="zh-CN">
                <a:latin typeface="Times New Roman" panose="02020603050405020304" pitchFamily="18" charset="0"/>
              </a:rPr>
              <a:t>(2) (a-b)</a:t>
            </a:r>
            <a:r>
              <a:rPr lang="en-US" altLang="zh-CN" baseline="30000">
                <a:latin typeface="Times New Roman" panose="02020603050405020304" pitchFamily="18" charset="0"/>
              </a:rPr>
              <a:t>2</a:t>
            </a:r>
            <a:endParaRPr lang="en-US" altLang="zh-CN">
              <a:latin typeface="Times New Roman" panose="02020603050405020304" pitchFamily="18" charset="0"/>
            </a:endParaRPr>
          </a:p>
        </p:txBody>
      </p:sp>
      <p:sp>
        <p:nvSpPr>
          <p:cNvPr id="19462" name="文本框 19461"/>
          <p:cNvSpPr txBox="1"/>
          <p:nvPr/>
        </p:nvSpPr>
        <p:spPr>
          <a:xfrm>
            <a:off x="457200" y="212725"/>
            <a:ext cx="1524000" cy="7016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x-none" dirty="0">
                <a:latin typeface="Times New Roman" panose="02020603050405020304" pitchFamily="18" charset="0"/>
              </a:rPr>
              <a:t>例</a:t>
            </a:r>
            <a:r>
              <a:rPr lang="en-US" altLang="zh-CN" dirty="0">
                <a:latin typeface="Times New Roman" panose="02020603050405020304" pitchFamily="18" charset="0"/>
              </a:rPr>
              <a:t>3</a:t>
            </a:r>
            <a:r>
              <a:rPr lang="zh-CN" altLang="x-none" dirty="0">
                <a:latin typeface="Times New Roman" panose="02020603050405020304" pitchFamily="18" charset="0"/>
              </a:rPr>
              <a:t>：</a:t>
            </a:r>
            <a:endParaRPr lang="zh-CN" altLang="x-none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animBg="1"/>
      <p:bldP spid="19459" grpId="0"/>
      <p:bldP spid="19460" grpId="0"/>
      <p:bldP spid="1946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CCFF">
                <a:gamma/>
                <a:tint val="23529"/>
                <a:invGamma/>
              </a:srgbClr>
            </a:gs>
            <a:gs pos="100000">
              <a:srgbClr val="66CCF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20482" name="文本框 20481"/>
          <p:cNvSpPr txBox="1"/>
          <p:nvPr/>
        </p:nvSpPr>
        <p:spPr>
          <a:xfrm>
            <a:off x="71438" y="233363"/>
            <a:ext cx="9091612" cy="16144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Times New Roman" panose="02020603050405020304" pitchFamily="18" charset="0"/>
              </a:rPr>
              <a:t>2</a:t>
            </a:r>
            <a:r>
              <a:rPr lang="zh-CN" altLang="x-none" dirty="0">
                <a:latin typeface="Times New Roman" panose="02020603050405020304" pitchFamily="18" charset="0"/>
              </a:rPr>
              <a:t>.  比较大小</a:t>
            </a:r>
            <a:r>
              <a:rPr lang="zh-CN" altLang="en-US" dirty="0">
                <a:latin typeface="Times New Roman" panose="02020603050405020304" pitchFamily="18" charset="0"/>
              </a:rPr>
              <a:t>：</a:t>
            </a:r>
            <a:endParaRPr lang="zh-CN" altLang="en-US" dirty="0">
              <a:latin typeface="Times New Roman" panose="02020603050405020304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zh-CN" altLang="x-none" dirty="0">
                <a:latin typeface="Times New Roman" panose="02020603050405020304" pitchFamily="18" charset="0"/>
              </a:rPr>
              <a:t>2000×2004与2001×2003 </a:t>
            </a:r>
            <a:endParaRPr lang="zh-CN" altLang="x-none" dirty="0">
              <a:latin typeface="Times New Roman" panose="02020603050405020304" pitchFamily="18" charset="0"/>
            </a:endParaRPr>
          </a:p>
        </p:txBody>
      </p:sp>
      <p:graphicFrame>
        <p:nvGraphicFramePr>
          <p:cNvPr id="20483" name="对象 20482"/>
          <p:cNvGraphicFramePr>
            <a:graphicFrameLocks noChangeAspect="1"/>
          </p:cNvGraphicFramePr>
          <p:nvPr/>
        </p:nvGraphicFramePr>
        <p:xfrm>
          <a:off x="206375" y="2349500"/>
          <a:ext cx="7875588" cy="2925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1" imgW="72542400" imgH="27127200" progId="Equation.3">
                  <p:embed/>
                </p:oleObj>
              </mc:Choice>
              <mc:Fallback>
                <p:oleObj name="" r:id="rId1" imgW="72542400" imgH="27127200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6375" y="2349500"/>
                        <a:ext cx="7875588" cy="29257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矩形 21505"/>
          <p:cNvSpPr/>
          <p:nvPr/>
        </p:nvSpPr>
        <p:spPr>
          <a:xfrm>
            <a:off x="387350" y="1628775"/>
            <a:ext cx="8569325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spcBef>
                <a:spcPct val="20000"/>
              </a:spcBef>
            </a:pPr>
            <a:r>
              <a:rPr lang="zh-CN" altLang="x-none" sz="4400" dirty="0">
                <a:latin typeface="Times New Roman" panose="02020603050405020304" pitchFamily="18" charset="0"/>
              </a:rPr>
              <a:t> 1、 498</a:t>
            </a:r>
            <a:r>
              <a:rPr lang="zh-CN" altLang="x-none" sz="4400" dirty="0">
                <a:latin typeface="Times New Roman" panose="02020603050405020304" pitchFamily="18" charset="0"/>
              </a:rPr>
              <a:t>×</a:t>
            </a:r>
            <a:r>
              <a:rPr lang="zh-CN" altLang="x-none" sz="4400" dirty="0">
                <a:latin typeface="Times New Roman" panose="02020603050405020304" pitchFamily="18" charset="0"/>
              </a:rPr>
              <a:t>502</a:t>
            </a:r>
            <a:endParaRPr lang="zh-CN" altLang="x-none" sz="4400" dirty="0">
              <a:latin typeface="Times New Roman" panose="02020603050405020304" pitchFamily="18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zh-CN" altLang="x-none" sz="4400" dirty="0">
                <a:latin typeface="Times New Roman" panose="02020603050405020304" pitchFamily="18" charset="0"/>
              </a:rPr>
              <a:t> 2、 499</a:t>
            </a:r>
            <a:r>
              <a:rPr lang="zh-CN" altLang="x-none" sz="4400" dirty="0">
                <a:latin typeface="Tahoma" panose="020B0604030504040204" pitchFamily="34" charset="0"/>
              </a:rPr>
              <a:t>²</a:t>
            </a:r>
            <a:r>
              <a:rPr lang="zh-CN" altLang="x-none" sz="4400" dirty="0">
                <a:latin typeface="Times New Roman" panose="02020603050405020304" pitchFamily="18" charset="0"/>
              </a:rPr>
              <a:t>-498</a:t>
            </a:r>
            <a:r>
              <a:rPr lang="zh-CN" altLang="x-none" sz="4400" dirty="0">
                <a:latin typeface="Tahoma" panose="020B0604030504040204" pitchFamily="34" charset="0"/>
              </a:rPr>
              <a:t>²</a:t>
            </a:r>
            <a:endParaRPr lang="zh-CN" altLang="x-none" sz="4400" dirty="0">
              <a:latin typeface="Times New Roman" panose="02020603050405020304" pitchFamily="18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zh-CN" altLang="x-none" sz="4400" dirty="0">
                <a:latin typeface="Times New Roman" panose="02020603050405020304" pitchFamily="18" charset="0"/>
              </a:rPr>
              <a:t> 3、  29.7</a:t>
            </a:r>
            <a:r>
              <a:rPr lang="zh-CN" altLang="x-none" sz="4400" dirty="0">
                <a:latin typeface="Tahoma" panose="020B0604030504040204" pitchFamily="34" charset="0"/>
              </a:rPr>
              <a:t>²</a:t>
            </a:r>
            <a:endParaRPr lang="zh-CN" altLang="x-none" sz="4400" dirty="0">
              <a:latin typeface="Times New Roman" panose="02020603050405020304" pitchFamily="18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zh-CN" altLang="x-none" sz="4400" dirty="0">
                <a:latin typeface="Times New Roman" panose="02020603050405020304" pitchFamily="18" charset="0"/>
              </a:rPr>
              <a:t> 4、  98 </a:t>
            </a:r>
            <a:r>
              <a:rPr lang="zh-CN" altLang="x-none" sz="4400" dirty="0">
                <a:latin typeface="Times New Roman" panose="02020603050405020304" pitchFamily="18" charset="0"/>
              </a:rPr>
              <a:t>×</a:t>
            </a:r>
            <a:r>
              <a:rPr lang="el-GR" altLang="zh-CN" sz="4400" dirty="0">
                <a:latin typeface="Times New Roman" panose="02020603050405020304" pitchFamily="18" charset="0"/>
              </a:rPr>
              <a:t> </a:t>
            </a:r>
            <a:r>
              <a:rPr lang="zh-CN" altLang="x-none" sz="4400" dirty="0">
                <a:latin typeface="Times New Roman" panose="02020603050405020304" pitchFamily="18" charset="0"/>
              </a:rPr>
              <a:t>102-99</a:t>
            </a:r>
            <a:r>
              <a:rPr lang="zh-CN" altLang="x-none" sz="4400" dirty="0">
                <a:latin typeface="Tahoma" panose="020B0604030504040204" pitchFamily="34" charset="0"/>
              </a:rPr>
              <a:t>²</a:t>
            </a:r>
            <a:endParaRPr lang="zh-CN" altLang="x-none" sz="4400" dirty="0">
              <a:latin typeface="Times New Roman" panose="02020603050405020304" pitchFamily="18" charset="0"/>
            </a:endParaRPr>
          </a:p>
        </p:txBody>
      </p:sp>
      <p:sp>
        <p:nvSpPr>
          <p:cNvPr id="21507" name="文本框 21506"/>
          <p:cNvSpPr txBox="1"/>
          <p:nvPr/>
        </p:nvSpPr>
        <p:spPr>
          <a:xfrm>
            <a:off x="206375" y="188913"/>
            <a:ext cx="7831138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dirty="0">
                <a:latin typeface="Times New Roman" panose="02020603050405020304" pitchFamily="18" charset="0"/>
              </a:rPr>
              <a:t>练习</a:t>
            </a:r>
            <a:r>
              <a:rPr lang="en-US" altLang="zh-CN" sz="4400" dirty="0">
                <a:latin typeface="Times New Roman" panose="02020603050405020304" pitchFamily="18" charset="0"/>
              </a:rPr>
              <a:t>2</a:t>
            </a:r>
            <a:r>
              <a:rPr lang="zh-CN" altLang="en-US" sz="4400" dirty="0">
                <a:latin typeface="Times New Roman" panose="02020603050405020304" pitchFamily="18" charset="0"/>
              </a:rPr>
              <a:t>、</a:t>
            </a:r>
            <a:r>
              <a:rPr lang="zh-CN" altLang="x-none" sz="4400" dirty="0">
                <a:latin typeface="Times New Roman" panose="02020603050405020304" pitchFamily="18" charset="0"/>
              </a:rPr>
              <a:t>看谁的</a:t>
            </a:r>
            <a:r>
              <a:rPr lang="zh-CN" altLang="en-US" sz="4400" dirty="0">
                <a:latin typeface="Times New Roman" panose="02020603050405020304" pitchFamily="18" charset="0"/>
              </a:rPr>
              <a:t>速</a:t>
            </a:r>
            <a:r>
              <a:rPr lang="zh-CN" altLang="x-none" sz="4400" dirty="0">
                <a:latin typeface="Times New Roman" panose="02020603050405020304" pitchFamily="18" charset="0"/>
              </a:rPr>
              <a:t>度快！</a:t>
            </a:r>
            <a:endParaRPr lang="zh-CN" altLang="x-none" sz="44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矩形 22529"/>
          <p:cNvSpPr/>
          <p:nvPr/>
        </p:nvSpPr>
        <p:spPr>
          <a:xfrm>
            <a:off x="0" y="142875"/>
            <a:ext cx="9388475" cy="153035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spcBef>
                <a:spcPct val="20000"/>
              </a:spcBef>
            </a:pPr>
            <a:r>
              <a:rPr lang="zh-CN" altLang="x-none" sz="4400" dirty="0">
                <a:latin typeface="Times New Roman" panose="02020603050405020304" pitchFamily="18" charset="0"/>
              </a:rPr>
              <a:t> </a:t>
            </a:r>
            <a:r>
              <a:rPr lang="zh-CN" altLang="x-none" sz="3200" dirty="0">
                <a:latin typeface="Times New Roman" panose="02020603050405020304" pitchFamily="18" charset="0"/>
              </a:rPr>
              <a:t>1、 498</a:t>
            </a:r>
            <a:r>
              <a:rPr lang="zh-CN" altLang="x-none" sz="3200" dirty="0">
                <a:latin typeface="Times New Roman" panose="02020603050405020304" pitchFamily="18" charset="0"/>
              </a:rPr>
              <a:t>×</a:t>
            </a:r>
            <a:r>
              <a:rPr lang="zh-CN" altLang="x-none" sz="3200" dirty="0">
                <a:latin typeface="Times New Roman" panose="02020603050405020304" pitchFamily="18" charset="0"/>
              </a:rPr>
              <a:t>502</a:t>
            </a:r>
            <a:r>
              <a:rPr lang="en-US" altLang="zh-CN" sz="3200" dirty="0">
                <a:latin typeface="Times New Roman" panose="02020603050405020304" pitchFamily="18" charset="0"/>
              </a:rPr>
              <a:t>=</a:t>
            </a:r>
            <a:r>
              <a:rPr lang="zh-CN" altLang="en-US" sz="3200" dirty="0">
                <a:latin typeface="Times New Roman" panose="02020603050405020304" pitchFamily="18" charset="0"/>
              </a:rPr>
              <a:t>（</a:t>
            </a:r>
            <a:r>
              <a:rPr lang="en-US" altLang="zh-CN" sz="3200" dirty="0">
                <a:latin typeface="Times New Roman" panose="02020603050405020304" pitchFamily="18" charset="0"/>
              </a:rPr>
              <a:t>500-2</a:t>
            </a:r>
            <a:r>
              <a:rPr lang="zh-CN" altLang="en-US" sz="3200" dirty="0">
                <a:latin typeface="Times New Roman" panose="02020603050405020304" pitchFamily="18" charset="0"/>
              </a:rPr>
              <a:t>）</a:t>
            </a:r>
            <a:r>
              <a:rPr lang="en-US" altLang="zh-CN" sz="3200" dirty="0">
                <a:latin typeface="Times New Roman" panose="02020603050405020304" pitchFamily="18" charset="0"/>
              </a:rPr>
              <a:t>×</a:t>
            </a:r>
            <a:r>
              <a:rPr lang="zh-CN" altLang="en-US" sz="3200" dirty="0">
                <a:latin typeface="Times New Roman" panose="02020603050405020304" pitchFamily="18" charset="0"/>
              </a:rPr>
              <a:t>（</a:t>
            </a:r>
            <a:r>
              <a:rPr lang="en-US" altLang="zh-CN" sz="3200" dirty="0">
                <a:latin typeface="Times New Roman" panose="02020603050405020304" pitchFamily="18" charset="0"/>
              </a:rPr>
              <a:t>500+2</a:t>
            </a:r>
            <a:r>
              <a:rPr lang="zh-CN" altLang="en-US" sz="3200" dirty="0">
                <a:latin typeface="Times New Roman" panose="02020603050405020304" pitchFamily="18" charset="0"/>
              </a:rPr>
              <a:t>）</a:t>
            </a:r>
            <a:r>
              <a:rPr lang="en-US" altLang="zh-CN" sz="3200" dirty="0">
                <a:latin typeface="Times New Roman" panose="02020603050405020304" pitchFamily="18" charset="0"/>
              </a:rPr>
              <a:t>=500</a:t>
            </a:r>
            <a:r>
              <a:rPr lang="en-US" altLang="zh-CN" sz="3200" baseline="50000" dirty="0">
                <a:latin typeface="Times New Roman" panose="02020603050405020304" pitchFamily="18" charset="0"/>
              </a:rPr>
              <a:t>2</a:t>
            </a:r>
            <a:r>
              <a:rPr lang="en-US" altLang="zh-CN" sz="3200" dirty="0">
                <a:latin typeface="Times New Roman" panose="02020603050405020304" pitchFamily="18" charset="0"/>
              </a:rPr>
              <a:t>-2</a:t>
            </a:r>
            <a:r>
              <a:rPr lang="en-US" altLang="zh-CN" sz="3200" baseline="50000" dirty="0">
                <a:latin typeface="Times New Roman" panose="02020603050405020304" pitchFamily="18" charset="0"/>
              </a:rPr>
              <a:t>2</a:t>
            </a:r>
            <a:r>
              <a:rPr lang="en-US" altLang="zh-CN" sz="3200" dirty="0">
                <a:latin typeface="Times New Roman" panose="02020603050405020304" pitchFamily="18" charset="0"/>
              </a:rPr>
              <a:t>=250000-4=249996</a:t>
            </a:r>
            <a:endParaRPr lang="zh-CN" altLang="x-none" sz="3200" dirty="0">
              <a:latin typeface="Times New Roman" panose="02020603050405020304" pitchFamily="18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zh-CN" altLang="x-none" sz="3200" dirty="0">
                <a:latin typeface="Times New Roman" panose="02020603050405020304" pitchFamily="18" charset="0"/>
              </a:rPr>
              <a:t> </a:t>
            </a:r>
            <a:endParaRPr lang="en-US" altLang="zh-CN" sz="3200" dirty="0">
              <a:latin typeface="Times New Roman" panose="02020603050405020304" pitchFamily="18" charset="0"/>
            </a:endParaRPr>
          </a:p>
        </p:txBody>
      </p:sp>
      <p:sp>
        <p:nvSpPr>
          <p:cNvPr id="22531" name="文本框 22530"/>
          <p:cNvSpPr txBox="1"/>
          <p:nvPr/>
        </p:nvSpPr>
        <p:spPr>
          <a:xfrm>
            <a:off x="161925" y="1495425"/>
            <a:ext cx="8821738" cy="1504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x-none" sz="3200" dirty="0">
                <a:latin typeface="Times New Roman" panose="02020603050405020304" pitchFamily="18" charset="0"/>
              </a:rPr>
              <a:t>2、 499²-498²</a:t>
            </a:r>
            <a:r>
              <a:rPr lang="en-US" altLang="zh-CN" sz="3200" dirty="0">
                <a:latin typeface="Times New Roman" panose="02020603050405020304" pitchFamily="18" charset="0"/>
              </a:rPr>
              <a:t>=</a:t>
            </a:r>
            <a:r>
              <a:rPr lang="zh-CN" altLang="en-US" sz="3200" dirty="0">
                <a:latin typeface="Times New Roman" panose="02020603050405020304" pitchFamily="18" charset="0"/>
              </a:rPr>
              <a:t>（</a:t>
            </a:r>
            <a:r>
              <a:rPr lang="en-US" altLang="zh-CN" sz="3200" dirty="0">
                <a:latin typeface="Times New Roman" panose="02020603050405020304" pitchFamily="18" charset="0"/>
              </a:rPr>
              <a:t>499+498</a:t>
            </a:r>
            <a:r>
              <a:rPr lang="zh-CN" altLang="en-US" sz="3200" dirty="0">
                <a:latin typeface="Times New Roman" panose="02020603050405020304" pitchFamily="18" charset="0"/>
              </a:rPr>
              <a:t>）</a:t>
            </a:r>
            <a:r>
              <a:rPr lang="en-US" altLang="zh-CN" sz="3200" dirty="0">
                <a:latin typeface="Times New Roman" panose="02020603050405020304" pitchFamily="18" charset="0"/>
              </a:rPr>
              <a:t>×</a:t>
            </a:r>
            <a:r>
              <a:rPr lang="zh-CN" altLang="en-US" sz="3200" dirty="0">
                <a:latin typeface="Times New Roman" panose="02020603050405020304" pitchFamily="18" charset="0"/>
              </a:rPr>
              <a:t>（</a:t>
            </a:r>
            <a:r>
              <a:rPr lang="en-US" altLang="zh-CN" sz="3200" dirty="0">
                <a:latin typeface="Times New Roman" panose="02020603050405020304" pitchFamily="18" charset="0"/>
              </a:rPr>
              <a:t>499-498</a:t>
            </a:r>
            <a:r>
              <a:rPr lang="zh-CN" altLang="en-US" sz="3200" dirty="0">
                <a:latin typeface="Times New Roman" panose="02020603050405020304" pitchFamily="18" charset="0"/>
              </a:rPr>
              <a:t>）</a:t>
            </a:r>
            <a:r>
              <a:rPr lang="en-US" altLang="zh-CN" sz="3200" dirty="0">
                <a:latin typeface="Times New Roman" panose="02020603050405020304" pitchFamily="18" charset="0"/>
              </a:rPr>
              <a:t>=997×1=997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zh-CN" altLang="x-none" sz="2400" dirty="0">
                <a:latin typeface="Times New Roman" panose="02020603050405020304" pitchFamily="18" charset="0"/>
              </a:rPr>
              <a:t> 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22532" name="文本框 22531"/>
          <p:cNvSpPr txBox="1"/>
          <p:nvPr/>
        </p:nvSpPr>
        <p:spPr>
          <a:xfrm>
            <a:off x="161925" y="2754313"/>
            <a:ext cx="8596313" cy="16017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x-none" sz="3200" dirty="0">
                <a:latin typeface="Times New Roman" panose="02020603050405020304" pitchFamily="18" charset="0"/>
              </a:rPr>
              <a:t>3、  29.7²</a:t>
            </a:r>
            <a:r>
              <a:rPr lang="en-US" altLang="zh-CN" sz="3200" dirty="0">
                <a:latin typeface="Times New Roman" panose="02020603050405020304" pitchFamily="18" charset="0"/>
              </a:rPr>
              <a:t>=</a:t>
            </a:r>
            <a:r>
              <a:rPr lang="zh-CN" altLang="en-US" sz="3200" dirty="0">
                <a:latin typeface="Times New Roman" panose="02020603050405020304" pitchFamily="18" charset="0"/>
              </a:rPr>
              <a:t>（</a:t>
            </a:r>
            <a:r>
              <a:rPr lang="en-US" altLang="zh-CN" sz="3200" dirty="0">
                <a:latin typeface="Times New Roman" panose="02020603050405020304" pitchFamily="18" charset="0"/>
              </a:rPr>
              <a:t>30-0.3</a:t>
            </a:r>
            <a:r>
              <a:rPr lang="zh-CN" altLang="en-US" sz="3200" dirty="0">
                <a:latin typeface="Times New Roman" panose="02020603050405020304" pitchFamily="18" charset="0"/>
              </a:rPr>
              <a:t>）</a:t>
            </a:r>
            <a:r>
              <a:rPr lang="en-US" altLang="zh-CN" sz="3200" dirty="0">
                <a:latin typeface="Times New Roman" panose="02020603050405020304" pitchFamily="18" charset="0"/>
              </a:rPr>
              <a:t>2=302-2×30×0.3+0.32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=900-18+0.09=882.09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zh-CN" altLang="x-none" sz="2400" dirty="0">
                <a:latin typeface="Times New Roman" panose="02020603050405020304" pitchFamily="18" charset="0"/>
              </a:rPr>
              <a:t> 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22533" name="文本框 22532"/>
          <p:cNvSpPr txBox="1"/>
          <p:nvPr/>
        </p:nvSpPr>
        <p:spPr>
          <a:xfrm>
            <a:off x="71438" y="4149725"/>
            <a:ext cx="8775700" cy="228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x-none" sz="3200" dirty="0">
                <a:latin typeface="Times New Roman" panose="02020603050405020304" pitchFamily="18" charset="0"/>
              </a:rPr>
              <a:t>4、  98 ×</a:t>
            </a:r>
            <a:r>
              <a:rPr lang="el-GR" altLang="zh-CN" sz="3200" dirty="0">
                <a:latin typeface="Times New Roman" panose="02020603050405020304" pitchFamily="18" charset="0"/>
              </a:rPr>
              <a:t> </a:t>
            </a:r>
            <a:r>
              <a:rPr lang="zh-CN" altLang="x-none" sz="3200" dirty="0">
                <a:latin typeface="Times New Roman" panose="02020603050405020304" pitchFamily="18" charset="0"/>
              </a:rPr>
              <a:t>102-99²</a:t>
            </a:r>
            <a:r>
              <a:rPr lang="en-US" altLang="zh-CN" sz="3200" dirty="0">
                <a:latin typeface="Times New Roman" panose="02020603050405020304" pitchFamily="18" charset="0"/>
              </a:rPr>
              <a:t>=</a:t>
            </a:r>
            <a:r>
              <a:rPr lang="zh-CN" altLang="en-US" sz="3200" dirty="0">
                <a:latin typeface="Times New Roman" panose="02020603050405020304" pitchFamily="18" charset="0"/>
              </a:rPr>
              <a:t>（</a:t>
            </a:r>
            <a:r>
              <a:rPr lang="en-US" altLang="zh-CN" sz="3200" dirty="0">
                <a:latin typeface="Times New Roman" panose="02020603050405020304" pitchFamily="18" charset="0"/>
              </a:rPr>
              <a:t>100-2</a:t>
            </a:r>
            <a:r>
              <a:rPr lang="zh-CN" altLang="en-US" sz="3200" dirty="0">
                <a:latin typeface="Times New Roman" panose="02020603050405020304" pitchFamily="18" charset="0"/>
              </a:rPr>
              <a:t>）</a:t>
            </a:r>
            <a:r>
              <a:rPr lang="en-US" altLang="zh-CN" sz="3200" dirty="0">
                <a:latin typeface="Times New Roman" panose="02020603050405020304" pitchFamily="18" charset="0"/>
              </a:rPr>
              <a:t>×</a:t>
            </a:r>
            <a:r>
              <a:rPr lang="zh-CN" altLang="en-US" sz="3200" dirty="0">
                <a:latin typeface="Times New Roman" panose="02020603050405020304" pitchFamily="18" charset="0"/>
              </a:rPr>
              <a:t>（</a:t>
            </a:r>
            <a:r>
              <a:rPr lang="en-US" altLang="zh-CN" sz="3200" dirty="0">
                <a:latin typeface="Times New Roman" panose="02020603050405020304" pitchFamily="18" charset="0"/>
              </a:rPr>
              <a:t>100+2</a:t>
            </a:r>
            <a:r>
              <a:rPr lang="zh-CN" altLang="en-US" sz="3200" dirty="0">
                <a:latin typeface="Times New Roman" panose="02020603050405020304" pitchFamily="18" charset="0"/>
              </a:rPr>
              <a:t>）</a:t>
            </a:r>
            <a:r>
              <a:rPr lang="en-US" altLang="zh-CN" sz="3200" dirty="0">
                <a:latin typeface="Times New Roman" panose="02020603050405020304" pitchFamily="18" charset="0"/>
              </a:rPr>
              <a:t>-992=1002- 4 - 992=1002 - 992- 4=</a:t>
            </a:r>
            <a:r>
              <a:rPr lang="zh-CN" altLang="en-US" sz="3200" dirty="0">
                <a:latin typeface="Times New Roman" panose="02020603050405020304" pitchFamily="18" charset="0"/>
              </a:rPr>
              <a:t>（</a:t>
            </a:r>
            <a:r>
              <a:rPr lang="en-US" altLang="zh-CN" sz="3200" dirty="0">
                <a:latin typeface="Times New Roman" panose="02020603050405020304" pitchFamily="18" charset="0"/>
              </a:rPr>
              <a:t>100+99</a:t>
            </a:r>
            <a:r>
              <a:rPr lang="zh-CN" altLang="en-US" sz="3200" dirty="0">
                <a:latin typeface="Times New Roman" panose="02020603050405020304" pitchFamily="18" charset="0"/>
              </a:rPr>
              <a:t>）</a:t>
            </a:r>
            <a:r>
              <a:rPr lang="en-US" altLang="zh-CN" sz="3200" dirty="0">
                <a:latin typeface="Times New Roman" panose="02020603050405020304" pitchFamily="18" charset="0"/>
              </a:rPr>
              <a:t>×</a:t>
            </a:r>
            <a:r>
              <a:rPr lang="zh-CN" altLang="en-US" sz="3200" dirty="0">
                <a:latin typeface="Times New Roman" panose="02020603050405020304" pitchFamily="18" charset="0"/>
              </a:rPr>
              <a:t>（</a:t>
            </a:r>
            <a:r>
              <a:rPr lang="en-US" altLang="zh-CN" sz="3200" dirty="0">
                <a:latin typeface="Times New Roman" panose="02020603050405020304" pitchFamily="18" charset="0"/>
              </a:rPr>
              <a:t>100-99</a:t>
            </a:r>
            <a:r>
              <a:rPr lang="zh-CN" altLang="en-US" sz="3200" dirty="0">
                <a:latin typeface="Times New Roman" panose="02020603050405020304" pitchFamily="18" charset="0"/>
              </a:rPr>
              <a:t>）</a:t>
            </a:r>
            <a:r>
              <a:rPr lang="en-US" altLang="zh-CN" sz="3200" dirty="0">
                <a:latin typeface="Times New Roman" panose="02020603050405020304" pitchFamily="18" charset="0"/>
              </a:rPr>
              <a:t>- 4=199×1 - 4=199 - 4=195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endParaRPr lang="en-US" altLang="zh-CN" sz="2400" dirty="0">
              <a:latin typeface="Times New Roman" panose="02020603050405020304" pitchFamily="18" charset="0"/>
            </a:endParaRPr>
          </a:p>
          <a:p>
            <a:endParaRPr lang="en-US" altLang="zh-CN" sz="24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ldLvl="0"/>
      <p:bldP spid="22532" grpId="0" bldLvl="0"/>
      <p:bldP spid="22533" grpId="0" bldLvl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矩形 23553"/>
          <p:cNvSpPr/>
          <p:nvPr/>
        </p:nvSpPr>
        <p:spPr>
          <a:xfrm>
            <a:off x="-146050" y="2528888"/>
            <a:ext cx="9137650" cy="1447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spcBef>
                <a:spcPct val="20000"/>
              </a:spcBef>
            </a:pPr>
            <a:r>
              <a:rPr lang="zh-CN" altLang="x-none" dirty="0">
                <a:latin typeface="Times New Roman" panose="02020603050405020304" pitchFamily="18" charset="0"/>
              </a:rPr>
              <a:t>   </a:t>
            </a:r>
            <a:r>
              <a:rPr lang="zh-CN" altLang="en-US" dirty="0">
                <a:latin typeface="Times New Roman" panose="02020603050405020304" pitchFamily="18" charset="0"/>
              </a:rPr>
              <a:t>（</a:t>
            </a:r>
            <a:r>
              <a:rPr lang="zh-CN" altLang="x-none" dirty="0">
                <a:latin typeface="Times New Roman" panose="02020603050405020304" pitchFamily="18" charset="0"/>
              </a:rPr>
              <a:t>2</a:t>
            </a:r>
            <a:r>
              <a:rPr lang="zh-CN" altLang="en-US" dirty="0">
                <a:latin typeface="Times New Roman" panose="02020603050405020304" pitchFamily="18" charset="0"/>
              </a:rPr>
              <a:t>）</a:t>
            </a:r>
            <a:r>
              <a:rPr lang="zh-CN" altLang="x-none" dirty="0">
                <a:latin typeface="Times New Roman" panose="02020603050405020304" pitchFamily="18" charset="0"/>
              </a:rPr>
              <a:t>如果 25a</a:t>
            </a:r>
            <a:r>
              <a:rPr lang="zh-CN" altLang="x-none" dirty="0">
                <a:latin typeface="Tahoma" panose="020B0604030504040204" pitchFamily="34" charset="0"/>
              </a:rPr>
              <a:t>²</a:t>
            </a:r>
            <a:r>
              <a:rPr lang="zh-CN" altLang="x-none" dirty="0">
                <a:latin typeface="Times New Roman" panose="02020603050405020304" pitchFamily="18" charset="0"/>
              </a:rPr>
              <a:t>-30ab+m 是一个完全平方式，则 m=</a:t>
            </a:r>
            <a:r>
              <a:rPr lang="zh-CN" altLang="x-none" dirty="0">
                <a:latin typeface="Times New Roman" panose="02020603050405020304" pitchFamily="18" charset="0"/>
              </a:rPr>
              <a:t>___</a:t>
            </a:r>
            <a:r>
              <a:rPr lang="zh-CN" altLang="en-US" dirty="0">
                <a:latin typeface="Times New Roman" panose="02020603050405020304" pitchFamily="18" charset="0"/>
              </a:rPr>
              <a:t> </a:t>
            </a:r>
            <a:endParaRPr lang="zh-CN" altLang="x-none" dirty="0">
              <a:latin typeface="Times New Roman" panose="02020603050405020304" pitchFamily="18" charset="0"/>
            </a:endParaRPr>
          </a:p>
        </p:txBody>
      </p:sp>
      <p:sp>
        <p:nvSpPr>
          <p:cNvPr id="23555" name="矩形 23554"/>
          <p:cNvSpPr/>
          <p:nvPr/>
        </p:nvSpPr>
        <p:spPr>
          <a:xfrm>
            <a:off x="117475" y="188913"/>
            <a:ext cx="3611563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dirty="0">
                <a:latin typeface="Times New Roman" panose="02020603050405020304" pitchFamily="18" charset="0"/>
              </a:rPr>
              <a:t>练习</a:t>
            </a:r>
            <a:r>
              <a:rPr lang="en-US" altLang="zh-CN" dirty="0">
                <a:latin typeface="Times New Roman" panose="02020603050405020304" pitchFamily="18" charset="0"/>
              </a:rPr>
              <a:t>3</a:t>
            </a:r>
            <a:r>
              <a:rPr lang="zh-CN" altLang="x-none" dirty="0">
                <a:latin typeface="Times New Roman" panose="02020603050405020304" pitchFamily="18" charset="0"/>
              </a:rPr>
              <a:t>.填一填：</a:t>
            </a:r>
            <a:endParaRPr lang="zh-CN" altLang="x-none" dirty="0">
              <a:latin typeface="Times New Roman" panose="02020603050405020304" pitchFamily="18" charset="0"/>
            </a:endParaRPr>
          </a:p>
        </p:txBody>
      </p:sp>
      <p:sp>
        <p:nvSpPr>
          <p:cNvPr id="23556" name="矩形 23555"/>
          <p:cNvSpPr/>
          <p:nvPr/>
        </p:nvSpPr>
        <p:spPr>
          <a:xfrm>
            <a:off x="161925" y="4329113"/>
            <a:ext cx="904557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Times New Roman" panose="02020603050405020304" pitchFamily="18" charset="0"/>
              </a:rPr>
              <a:t>（</a:t>
            </a:r>
            <a:r>
              <a:rPr lang="zh-CN" altLang="x-none" dirty="0">
                <a:latin typeface="Times New Roman" panose="02020603050405020304" pitchFamily="18" charset="0"/>
              </a:rPr>
              <a:t>3</a:t>
            </a:r>
            <a:r>
              <a:rPr lang="zh-CN" altLang="en-US" dirty="0">
                <a:latin typeface="Times New Roman" panose="02020603050405020304" pitchFamily="18" charset="0"/>
              </a:rPr>
              <a:t>）</a:t>
            </a:r>
            <a:r>
              <a:rPr lang="zh-CN" altLang="x-none" dirty="0">
                <a:latin typeface="Times New Roman" panose="02020603050405020304" pitchFamily="18" charset="0"/>
              </a:rPr>
              <a:t>16x</a:t>
            </a:r>
            <a:r>
              <a:rPr lang="zh-CN" altLang="x-none" dirty="0">
                <a:latin typeface="Tahoma" panose="020B0604030504040204" pitchFamily="34" charset="0"/>
              </a:rPr>
              <a:t>²</a:t>
            </a:r>
            <a:r>
              <a:rPr lang="zh-CN" altLang="x-none" dirty="0">
                <a:latin typeface="Times New Roman" panose="02020603050405020304" pitchFamily="18" charset="0"/>
              </a:rPr>
              <a:t>+</a:t>
            </a:r>
            <a:r>
              <a:rPr lang="zh-CN" altLang="x-none" dirty="0">
                <a:latin typeface="Times New Roman" panose="02020603050405020304" pitchFamily="18" charset="0"/>
              </a:rPr>
              <a:t>（         )+25y</a:t>
            </a:r>
            <a:r>
              <a:rPr lang="zh-CN" altLang="x-none" dirty="0">
                <a:latin typeface="Tahoma" panose="020B0604030504040204" pitchFamily="34" charset="0"/>
              </a:rPr>
              <a:t>²</a:t>
            </a:r>
            <a:r>
              <a:rPr lang="zh-CN" altLang="x-none" dirty="0">
                <a:latin typeface="Times New Roman" panose="02020603050405020304" pitchFamily="18" charset="0"/>
              </a:rPr>
              <a:t>=（            ）</a:t>
            </a:r>
            <a:r>
              <a:rPr lang="zh-CN" altLang="x-none" baseline="52000" dirty="0">
                <a:latin typeface="Tahoma" panose="020B0604030504040204" pitchFamily="34" charset="0"/>
              </a:rPr>
              <a:t>²</a:t>
            </a:r>
            <a:endParaRPr lang="zh-CN" altLang="x-none" baseline="52000" dirty="0">
              <a:latin typeface="Times New Roman" panose="02020603050405020304" pitchFamily="18" charset="0"/>
            </a:endParaRPr>
          </a:p>
        </p:txBody>
      </p:sp>
      <p:sp>
        <p:nvSpPr>
          <p:cNvPr id="23557" name="矩形 23556"/>
          <p:cNvSpPr/>
          <p:nvPr/>
        </p:nvSpPr>
        <p:spPr>
          <a:xfrm>
            <a:off x="117475" y="954088"/>
            <a:ext cx="9144000" cy="13096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x-none" dirty="0">
                <a:latin typeface="Times New Roman" panose="02020603050405020304" pitchFamily="18" charset="0"/>
              </a:rPr>
              <a:t>    </a:t>
            </a:r>
            <a:r>
              <a:rPr lang="zh-CN" altLang="en-US" dirty="0">
                <a:latin typeface="Times New Roman" panose="02020603050405020304" pitchFamily="18" charset="0"/>
              </a:rPr>
              <a:t>（</a:t>
            </a:r>
            <a:r>
              <a:rPr lang="zh-CN" altLang="x-none" dirty="0">
                <a:latin typeface="Times New Roman" panose="02020603050405020304" pitchFamily="18" charset="0"/>
              </a:rPr>
              <a:t>1</a:t>
            </a:r>
            <a:r>
              <a:rPr lang="zh-CN" altLang="en-US" dirty="0">
                <a:latin typeface="Times New Roman" panose="02020603050405020304" pitchFamily="18" charset="0"/>
              </a:rPr>
              <a:t>）</a:t>
            </a:r>
            <a:r>
              <a:rPr lang="zh-CN" altLang="x-none" dirty="0">
                <a:latin typeface="Times New Roman" panose="02020603050405020304" pitchFamily="18" charset="0"/>
              </a:rPr>
              <a:t>如果 x</a:t>
            </a:r>
            <a:r>
              <a:rPr lang="zh-CN" altLang="x-none" dirty="0">
                <a:latin typeface="Tahoma" panose="020B0604030504040204" pitchFamily="34" charset="0"/>
              </a:rPr>
              <a:t>²</a:t>
            </a:r>
            <a:r>
              <a:rPr lang="zh-CN" altLang="x-none" dirty="0">
                <a:latin typeface="Times New Roman" panose="02020603050405020304" pitchFamily="18" charset="0"/>
              </a:rPr>
              <a:t>+ax+16 是一个完全平方式， 则a=</a:t>
            </a:r>
            <a:r>
              <a:rPr lang="zh-CN" altLang="x-none" dirty="0">
                <a:latin typeface="Times New Roman" panose="02020603050405020304" pitchFamily="18" charset="0"/>
              </a:rPr>
              <a:t>___</a:t>
            </a:r>
            <a:endParaRPr lang="zh-CN" altLang="x-none" dirty="0">
              <a:latin typeface="Times New Roman" panose="02020603050405020304" pitchFamily="18" charset="0"/>
            </a:endParaRPr>
          </a:p>
        </p:txBody>
      </p:sp>
      <p:grpSp>
        <p:nvGrpSpPr>
          <p:cNvPr id="23558" name="组合 23557"/>
          <p:cNvGrpSpPr/>
          <p:nvPr/>
        </p:nvGrpSpPr>
        <p:grpSpPr>
          <a:xfrm>
            <a:off x="2411413" y="1584325"/>
            <a:ext cx="914400" cy="701675"/>
            <a:chOff x="0" y="0"/>
            <a:chExt cx="576" cy="442"/>
          </a:xfrm>
        </p:grpSpPr>
        <p:sp>
          <p:nvSpPr>
            <p:cNvPr id="23559" name="文本框 23558"/>
            <p:cNvSpPr txBox="1"/>
            <p:nvPr/>
          </p:nvSpPr>
          <p:spPr>
            <a:xfrm>
              <a:off x="0" y="0"/>
              <a:ext cx="576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>
                  <a:solidFill>
                    <a:srgbClr val="FF0000"/>
                  </a:solidFill>
                  <a:latin typeface="Times New Roman" panose="02020603050405020304" pitchFamily="18" charset="0"/>
                </a:rPr>
                <a:t>+8</a:t>
              </a:r>
              <a:endParaRPr lang="en-US" altLang="zh-CN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3560" name="直接连接符 23559"/>
            <p:cNvSpPr/>
            <p:nvPr/>
          </p:nvSpPr>
          <p:spPr>
            <a:xfrm>
              <a:off x="48" y="336"/>
              <a:ext cx="192" cy="0"/>
            </a:xfrm>
            <a:prstGeom prst="line">
              <a:avLst/>
            </a:prstGeom>
            <a:ln w="349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3561" name="文本框 23560"/>
          <p:cNvSpPr txBox="1"/>
          <p:nvPr/>
        </p:nvSpPr>
        <p:spPr>
          <a:xfrm>
            <a:off x="3132138" y="3114675"/>
            <a:ext cx="10668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</a:rPr>
              <a:t>9m</a:t>
            </a:r>
            <a:r>
              <a:rPr lang="en-US" altLang="zh-CN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endParaRPr lang="en-US" altLang="zh-CN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23562" name="组合 23561"/>
          <p:cNvGrpSpPr/>
          <p:nvPr/>
        </p:nvGrpSpPr>
        <p:grpSpPr>
          <a:xfrm>
            <a:off x="3178175" y="4284663"/>
            <a:ext cx="1828800" cy="701675"/>
            <a:chOff x="0" y="0"/>
            <a:chExt cx="1152" cy="442"/>
          </a:xfrm>
        </p:grpSpPr>
        <p:sp>
          <p:nvSpPr>
            <p:cNvPr id="23563" name="文本框 23562"/>
            <p:cNvSpPr txBox="1"/>
            <p:nvPr/>
          </p:nvSpPr>
          <p:spPr>
            <a:xfrm>
              <a:off x="0" y="0"/>
              <a:ext cx="1152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>
                  <a:solidFill>
                    <a:srgbClr val="FF0000"/>
                  </a:solidFill>
                  <a:latin typeface="Times New Roman" panose="02020603050405020304" pitchFamily="18" charset="0"/>
                </a:rPr>
                <a:t>+40xy</a:t>
              </a:r>
              <a:endParaRPr lang="en-US" altLang="zh-CN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3564" name="直接连接符 23563"/>
            <p:cNvSpPr/>
            <p:nvPr/>
          </p:nvSpPr>
          <p:spPr>
            <a:xfrm>
              <a:off x="48" y="384"/>
              <a:ext cx="192" cy="0"/>
            </a:xfrm>
            <a:prstGeom prst="line">
              <a:avLst/>
            </a:prstGeom>
            <a:ln w="349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3565" name="组合 23564"/>
          <p:cNvGrpSpPr/>
          <p:nvPr/>
        </p:nvGrpSpPr>
        <p:grpSpPr>
          <a:xfrm>
            <a:off x="6823075" y="4284663"/>
            <a:ext cx="1752600" cy="701675"/>
            <a:chOff x="0" y="0"/>
            <a:chExt cx="1104" cy="442"/>
          </a:xfrm>
        </p:grpSpPr>
        <p:sp>
          <p:nvSpPr>
            <p:cNvPr id="23566" name="文本框 23565"/>
            <p:cNvSpPr txBox="1"/>
            <p:nvPr/>
          </p:nvSpPr>
          <p:spPr>
            <a:xfrm>
              <a:off x="0" y="0"/>
              <a:ext cx="1104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>
                  <a:solidFill>
                    <a:srgbClr val="FF0000"/>
                  </a:solidFill>
                  <a:latin typeface="Times New Roman" panose="02020603050405020304" pitchFamily="18" charset="0"/>
                </a:rPr>
                <a:t>4x+5y</a:t>
              </a:r>
              <a:endParaRPr lang="en-US" altLang="zh-CN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3567" name="直接连接符 23566"/>
            <p:cNvSpPr/>
            <p:nvPr/>
          </p:nvSpPr>
          <p:spPr>
            <a:xfrm>
              <a:off x="384" y="336"/>
              <a:ext cx="192" cy="1"/>
            </a:xfrm>
            <a:prstGeom prst="line">
              <a:avLst/>
            </a:prstGeom>
            <a:ln w="349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235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6" grpId="0"/>
      <p:bldP spid="2356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矩形 24577"/>
          <p:cNvSpPr/>
          <p:nvPr/>
        </p:nvSpPr>
        <p:spPr>
          <a:xfrm>
            <a:off x="190500" y="1447800"/>
            <a:ext cx="81153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zh-CN" altLang="en-US">
                <a:latin typeface="Times New Roman" panose="02020603050405020304" pitchFamily="18" charset="0"/>
              </a:rPr>
              <a:t>（</a:t>
            </a:r>
            <a:r>
              <a:rPr lang="en-US" altLang="zh-CN">
                <a:latin typeface="Times New Roman" panose="02020603050405020304" pitchFamily="18" charset="0"/>
              </a:rPr>
              <a:t>1</a:t>
            </a:r>
            <a:r>
              <a:rPr lang="zh-CN" altLang="en-US">
                <a:latin typeface="Times New Roman" panose="02020603050405020304" pitchFamily="18" charset="0"/>
              </a:rPr>
              <a:t>）  </a:t>
            </a:r>
            <a:r>
              <a:rPr lang="en-US" altLang="zh-CN">
                <a:latin typeface="Times New Roman" panose="02020603050405020304" pitchFamily="18" charset="0"/>
              </a:rPr>
              <a:t>a</a:t>
            </a:r>
            <a:r>
              <a:rPr lang="zh-CN" altLang="en-US">
                <a:latin typeface="Times New Roman" panose="02020603050405020304" pitchFamily="18" charset="0"/>
              </a:rPr>
              <a:t>（</a:t>
            </a:r>
            <a:r>
              <a:rPr lang="en-US" altLang="zh-CN">
                <a:latin typeface="Times New Roman" panose="02020603050405020304" pitchFamily="18" charset="0"/>
              </a:rPr>
              <a:t>1-x</a:t>
            </a:r>
            <a:r>
              <a:rPr lang="zh-CN" altLang="en-US">
                <a:latin typeface="Times New Roman" panose="02020603050405020304" pitchFamily="18" charset="0"/>
              </a:rPr>
              <a:t>）（</a:t>
            </a:r>
            <a:r>
              <a:rPr lang="en-US" altLang="zh-CN">
                <a:latin typeface="Times New Roman" panose="02020603050405020304" pitchFamily="18" charset="0"/>
              </a:rPr>
              <a:t>1-x</a:t>
            </a:r>
            <a:r>
              <a:rPr lang="zh-CN" altLang="en-US">
                <a:latin typeface="Times New Roman" panose="02020603050405020304" pitchFamily="18" charset="0"/>
              </a:rPr>
              <a:t>）</a:t>
            </a:r>
            <a:endParaRPr lang="zh-CN" altLang="en-US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zh-CN" altLang="en-US">
                <a:latin typeface="Times New Roman" panose="02020603050405020304" pitchFamily="18" charset="0"/>
              </a:rPr>
              <a:t>（</a:t>
            </a:r>
            <a:r>
              <a:rPr lang="en-US" altLang="zh-CN">
                <a:latin typeface="Times New Roman" panose="02020603050405020304" pitchFamily="18" charset="0"/>
              </a:rPr>
              <a:t>2</a:t>
            </a:r>
            <a:r>
              <a:rPr lang="zh-CN" altLang="en-US">
                <a:latin typeface="Times New Roman" panose="02020603050405020304" pitchFamily="18" charset="0"/>
              </a:rPr>
              <a:t>）（</a:t>
            </a:r>
            <a:r>
              <a:rPr lang="en-US" altLang="zh-CN">
                <a:latin typeface="Times New Roman" panose="02020603050405020304" pitchFamily="18" charset="0"/>
              </a:rPr>
              <a:t>3a+b</a:t>
            </a:r>
            <a:r>
              <a:rPr lang="zh-CN" altLang="en-US">
                <a:latin typeface="Times New Roman" panose="02020603050405020304" pitchFamily="18" charset="0"/>
              </a:rPr>
              <a:t>）</a:t>
            </a:r>
            <a:r>
              <a:rPr lang="en-US" altLang="zh-CN">
                <a:latin typeface="Tahoma" panose="020B0604030504040204" pitchFamily="34" charset="0"/>
              </a:rPr>
              <a:t>²</a:t>
            </a:r>
            <a:r>
              <a:rPr lang="en-US" altLang="zh-CN">
                <a:latin typeface="Times New Roman" panose="02020603050405020304" pitchFamily="18" charset="0"/>
              </a:rPr>
              <a:t>- </a:t>
            </a:r>
            <a:r>
              <a:rPr lang="zh-CN" altLang="en-US">
                <a:latin typeface="Times New Roman" panose="02020603050405020304" pitchFamily="18" charset="0"/>
              </a:rPr>
              <a:t>（</a:t>
            </a:r>
            <a:r>
              <a:rPr lang="en-US" altLang="zh-CN">
                <a:latin typeface="Times New Roman" panose="02020603050405020304" pitchFamily="18" charset="0"/>
              </a:rPr>
              <a:t>3a-b</a:t>
            </a:r>
            <a:r>
              <a:rPr lang="zh-CN" altLang="en-US">
                <a:latin typeface="Times New Roman" panose="02020603050405020304" pitchFamily="18" charset="0"/>
              </a:rPr>
              <a:t>）</a:t>
            </a:r>
            <a:r>
              <a:rPr lang="en-US" altLang="zh-CN">
                <a:latin typeface="Tahoma" panose="020B0604030504040204" pitchFamily="34" charset="0"/>
              </a:rPr>
              <a:t>²</a:t>
            </a:r>
            <a:endParaRPr lang="en-US" altLang="zh-CN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zh-CN" altLang="en-US">
                <a:latin typeface="Times New Roman" panose="02020603050405020304" pitchFamily="18" charset="0"/>
              </a:rPr>
              <a:t>（</a:t>
            </a:r>
            <a:r>
              <a:rPr lang="en-US" altLang="zh-CN">
                <a:latin typeface="Times New Roman" panose="02020603050405020304" pitchFamily="18" charset="0"/>
              </a:rPr>
              <a:t>3</a:t>
            </a:r>
            <a:r>
              <a:rPr lang="zh-CN" altLang="en-US">
                <a:latin typeface="Times New Roman" panose="02020603050405020304" pitchFamily="18" charset="0"/>
              </a:rPr>
              <a:t>）</a:t>
            </a:r>
            <a:r>
              <a:rPr lang="en-US" altLang="zh-CN">
                <a:latin typeface="宋体" panose="02010600030101010101" pitchFamily="2" charset="-122"/>
              </a:rPr>
              <a:t>[</a:t>
            </a:r>
            <a:r>
              <a:rPr lang="en-US" altLang="zh-CN">
                <a:latin typeface="Times New Roman" panose="02020603050405020304" pitchFamily="18" charset="0"/>
              </a:rPr>
              <a:t>(a+2b)</a:t>
            </a:r>
            <a:r>
              <a:rPr lang="en-US" altLang="zh-CN">
                <a:latin typeface="Tahoma" panose="020B0604030504040204" pitchFamily="34" charset="0"/>
              </a:rPr>
              <a:t>²</a:t>
            </a:r>
            <a:r>
              <a:rPr lang="en-US" altLang="zh-CN">
                <a:latin typeface="Times New Roman" panose="02020603050405020304" pitchFamily="18" charset="0"/>
              </a:rPr>
              <a:t>+(a-2b)</a:t>
            </a:r>
            <a:r>
              <a:rPr lang="en-US" altLang="zh-CN">
                <a:latin typeface="Tahoma" panose="020B0604030504040204" pitchFamily="34" charset="0"/>
              </a:rPr>
              <a:t>²</a:t>
            </a:r>
            <a:r>
              <a:rPr lang="en-US" altLang="zh-CN">
                <a:latin typeface="Times New Roman" panose="02020603050405020304" pitchFamily="18" charset="0"/>
              </a:rPr>
              <a:t>] (2a</a:t>
            </a:r>
            <a:r>
              <a:rPr lang="en-US" altLang="zh-CN">
                <a:latin typeface="Tahoma" panose="020B0604030504040204" pitchFamily="34" charset="0"/>
              </a:rPr>
              <a:t>²</a:t>
            </a:r>
            <a:r>
              <a:rPr lang="en-US" altLang="zh-CN">
                <a:latin typeface="Times New Roman" panose="02020603050405020304" pitchFamily="18" charset="0"/>
              </a:rPr>
              <a:t>-8b</a:t>
            </a:r>
            <a:r>
              <a:rPr lang="en-US" altLang="zh-CN">
                <a:latin typeface="Tahoma" panose="020B0604030504040204" pitchFamily="34" charset="0"/>
              </a:rPr>
              <a:t>²</a:t>
            </a:r>
            <a:r>
              <a:rPr lang="en-US" altLang="zh-CN">
                <a:latin typeface="Times New Roman" panose="02020603050405020304" pitchFamily="18" charset="0"/>
              </a:rPr>
              <a:t>)</a:t>
            </a:r>
            <a:endParaRPr lang="en-US" altLang="zh-CN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altLang="zh-CN">
                <a:latin typeface="Times New Roman" panose="02020603050405020304" pitchFamily="18" charset="0"/>
              </a:rPr>
              <a:t>  (4)     (a+b-3) (a-b+3)</a:t>
            </a:r>
            <a:endParaRPr lang="en-US" altLang="zh-CN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altLang="zh-CN">
                <a:latin typeface="Times New Roman" panose="02020603050405020304" pitchFamily="18" charset="0"/>
              </a:rPr>
              <a:t>  (5)    (x-1)</a:t>
            </a:r>
            <a:r>
              <a:rPr lang="en-US" altLang="zh-CN">
                <a:latin typeface="Tahoma" panose="020B0604030504040204" pitchFamily="34" charset="0"/>
              </a:rPr>
              <a:t>²</a:t>
            </a:r>
            <a:r>
              <a:rPr lang="en-US" altLang="zh-CN">
                <a:latin typeface="Times New Roman" panose="02020603050405020304" pitchFamily="18" charset="0"/>
              </a:rPr>
              <a:t>(x+1)</a:t>
            </a:r>
            <a:r>
              <a:rPr lang="en-US" altLang="zh-CN">
                <a:latin typeface="Tahoma" panose="020B0604030504040204" pitchFamily="34" charset="0"/>
              </a:rPr>
              <a:t>²</a:t>
            </a:r>
            <a:endParaRPr lang="en-US" altLang="zh-CN">
              <a:latin typeface="Times New Roman" panose="02020603050405020304" pitchFamily="18" charset="0"/>
            </a:endParaRPr>
          </a:p>
        </p:txBody>
      </p:sp>
      <p:sp>
        <p:nvSpPr>
          <p:cNvPr id="24579" name="矩形 24578"/>
          <p:cNvSpPr/>
          <p:nvPr/>
        </p:nvSpPr>
        <p:spPr>
          <a:xfrm>
            <a:off x="381000" y="152400"/>
            <a:ext cx="2849563" cy="7016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none" anchor="t">
            <a:spAutoFit/>
          </a:bodyPr>
          <a:p>
            <a:r>
              <a:rPr lang="zh-CN" altLang="x-none" dirty="0">
                <a:latin typeface="Times New Roman" panose="02020603050405020304" pitchFamily="18" charset="0"/>
              </a:rPr>
              <a:t>练习</a:t>
            </a:r>
            <a:r>
              <a:rPr lang="en-US" altLang="zh-CN" dirty="0">
                <a:latin typeface="Times New Roman" panose="02020603050405020304" pitchFamily="18" charset="0"/>
              </a:rPr>
              <a:t>4</a:t>
            </a:r>
            <a:r>
              <a:rPr lang="zh-CN" altLang="x-none" dirty="0">
                <a:latin typeface="Times New Roman" panose="02020603050405020304" pitchFamily="18" charset="0"/>
              </a:rPr>
              <a:t>.  计算</a:t>
            </a:r>
            <a:endParaRPr lang="zh-CN" altLang="x-none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24579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文本框 25601"/>
          <p:cNvSpPr txBox="1"/>
          <p:nvPr/>
        </p:nvSpPr>
        <p:spPr>
          <a:xfrm>
            <a:off x="73025" y="1044575"/>
            <a:ext cx="9070975" cy="1189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>
              <a:spcBef>
                <a:spcPct val="50000"/>
              </a:spcBef>
            </a:pPr>
            <a:r>
              <a:rPr lang="zh-CN" altLang="en-US" sz="3600">
                <a:latin typeface="Times New Roman" panose="02020603050405020304" pitchFamily="18" charset="0"/>
              </a:rPr>
              <a:t>   </a:t>
            </a:r>
            <a:r>
              <a:rPr lang="en-US" altLang="zh-CN" sz="3600">
                <a:latin typeface="Times New Roman" panose="02020603050405020304" pitchFamily="18" charset="0"/>
              </a:rPr>
              <a:t>(1)</a:t>
            </a:r>
            <a:r>
              <a:rPr lang="zh-CN" altLang="en-US" sz="3600">
                <a:latin typeface="Times New Roman" panose="02020603050405020304" pitchFamily="18" charset="0"/>
              </a:rPr>
              <a:t>求证</a:t>
            </a:r>
            <a:r>
              <a:rPr lang="en-US" altLang="zh-CN" sz="3600">
                <a:latin typeface="Times New Roman" panose="02020603050405020304" pitchFamily="18" charset="0"/>
              </a:rPr>
              <a:t>:   </a:t>
            </a:r>
            <a:r>
              <a:rPr lang="zh-CN" altLang="en-US" sz="3600">
                <a:latin typeface="Times New Roman" panose="02020603050405020304" pitchFamily="18" charset="0"/>
              </a:rPr>
              <a:t>四个连续整数的积与</a:t>
            </a:r>
            <a:r>
              <a:rPr lang="en-US" altLang="zh-CN" sz="3600">
                <a:latin typeface="Times New Roman" panose="02020603050405020304" pitchFamily="18" charset="0"/>
              </a:rPr>
              <a:t>1 </a:t>
            </a:r>
            <a:r>
              <a:rPr lang="zh-CN" altLang="en-US" sz="3600">
                <a:latin typeface="Times New Roman" panose="02020603050405020304" pitchFamily="18" charset="0"/>
              </a:rPr>
              <a:t>的和必是一个完全平方数</a:t>
            </a:r>
            <a:r>
              <a:rPr lang="en-US" altLang="zh-CN" sz="3600">
                <a:latin typeface="Times New Roman" panose="02020603050405020304" pitchFamily="18" charset="0"/>
              </a:rPr>
              <a:t>.</a:t>
            </a:r>
            <a:endParaRPr lang="en-US" altLang="zh-CN" sz="3600">
              <a:latin typeface="Times New Roman" panose="02020603050405020304" pitchFamily="18" charset="0"/>
            </a:endParaRPr>
          </a:p>
        </p:txBody>
      </p:sp>
      <p:sp>
        <p:nvSpPr>
          <p:cNvPr id="25603" name="文本框 25602"/>
          <p:cNvSpPr txBox="1"/>
          <p:nvPr/>
        </p:nvSpPr>
        <p:spPr>
          <a:xfrm>
            <a:off x="387350" y="2439988"/>
            <a:ext cx="8685213" cy="1189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x-none" sz="3600" dirty="0">
                <a:latin typeface="Times New Roman" panose="02020603050405020304" pitchFamily="18" charset="0"/>
              </a:rPr>
              <a:t>(2) 比较m,n的大小.其中:m=(a</a:t>
            </a:r>
            <a:r>
              <a:rPr lang="zh-CN" altLang="x-none" sz="3600" baseline="30000" dirty="0">
                <a:latin typeface="Times New Roman" panose="02020603050405020304" pitchFamily="18" charset="0"/>
              </a:rPr>
              <a:t>4</a:t>
            </a:r>
            <a:r>
              <a:rPr lang="zh-CN" altLang="x-none" sz="3600" dirty="0">
                <a:latin typeface="Times New Roman" panose="02020603050405020304" pitchFamily="18" charset="0"/>
              </a:rPr>
              <a:t>+2a</a:t>
            </a:r>
            <a:r>
              <a:rPr lang="zh-CN" altLang="x-none" sz="3600" baseline="30000" dirty="0">
                <a:latin typeface="Times New Roman" panose="02020603050405020304" pitchFamily="18" charset="0"/>
              </a:rPr>
              <a:t>2</a:t>
            </a:r>
            <a:r>
              <a:rPr lang="zh-CN" altLang="x-none" sz="3600" dirty="0">
                <a:latin typeface="Times New Roman" panose="02020603050405020304" pitchFamily="18" charset="0"/>
              </a:rPr>
              <a:t>+1) (a</a:t>
            </a:r>
            <a:r>
              <a:rPr lang="zh-CN" altLang="x-none" sz="3600" baseline="30000" dirty="0">
                <a:latin typeface="Times New Roman" panose="02020603050405020304" pitchFamily="18" charset="0"/>
              </a:rPr>
              <a:t>4</a:t>
            </a:r>
            <a:r>
              <a:rPr lang="zh-CN" altLang="x-none" sz="3600" dirty="0">
                <a:latin typeface="Times New Roman" panose="02020603050405020304" pitchFamily="18" charset="0"/>
              </a:rPr>
              <a:t>-2a</a:t>
            </a:r>
            <a:r>
              <a:rPr lang="zh-CN" altLang="x-none" sz="3600" baseline="30000" dirty="0">
                <a:latin typeface="Times New Roman" panose="02020603050405020304" pitchFamily="18" charset="0"/>
              </a:rPr>
              <a:t>2</a:t>
            </a:r>
            <a:r>
              <a:rPr lang="zh-CN" altLang="x-none" sz="3600" dirty="0">
                <a:latin typeface="Times New Roman" panose="02020603050405020304" pitchFamily="18" charset="0"/>
              </a:rPr>
              <a:t>+1)</a:t>
            </a:r>
            <a:r>
              <a:rPr lang="en-US" altLang="zh-CN" sz="3600" dirty="0">
                <a:latin typeface="Times New Roman" panose="02020603050405020304" pitchFamily="18" charset="0"/>
              </a:rPr>
              <a:t>           </a:t>
            </a:r>
            <a:r>
              <a:rPr lang="zh-CN" altLang="x-none" sz="3600" dirty="0">
                <a:latin typeface="Times New Roman" panose="02020603050405020304" pitchFamily="18" charset="0"/>
              </a:rPr>
              <a:t> n=(a</a:t>
            </a:r>
            <a:r>
              <a:rPr lang="zh-CN" altLang="x-none" sz="3600" baseline="30000" dirty="0">
                <a:latin typeface="Times New Roman" panose="02020603050405020304" pitchFamily="18" charset="0"/>
              </a:rPr>
              <a:t>4</a:t>
            </a:r>
            <a:r>
              <a:rPr lang="zh-CN" altLang="x-none" sz="3600" dirty="0">
                <a:latin typeface="Times New Roman" panose="02020603050405020304" pitchFamily="18" charset="0"/>
              </a:rPr>
              <a:t>+a</a:t>
            </a:r>
            <a:r>
              <a:rPr lang="zh-CN" altLang="x-none" sz="3600" baseline="30000" dirty="0">
                <a:latin typeface="Times New Roman" panose="02020603050405020304" pitchFamily="18" charset="0"/>
              </a:rPr>
              <a:t>2</a:t>
            </a:r>
            <a:r>
              <a:rPr lang="zh-CN" altLang="x-none" sz="3600" dirty="0">
                <a:latin typeface="Times New Roman" panose="02020603050405020304" pitchFamily="18" charset="0"/>
              </a:rPr>
              <a:t>+1) (a</a:t>
            </a:r>
            <a:r>
              <a:rPr lang="zh-CN" altLang="x-none" sz="3600" baseline="30000" dirty="0">
                <a:latin typeface="Times New Roman" panose="02020603050405020304" pitchFamily="18" charset="0"/>
              </a:rPr>
              <a:t>4</a:t>
            </a:r>
            <a:r>
              <a:rPr lang="zh-CN" altLang="x-none" sz="3600" dirty="0">
                <a:latin typeface="Times New Roman" panose="02020603050405020304" pitchFamily="18" charset="0"/>
              </a:rPr>
              <a:t>-a</a:t>
            </a:r>
            <a:r>
              <a:rPr lang="zh-CN" altLang="x-none" sz="3600" baseline="30000" dirty="0">
                <a:latin typeface="Times New Roman" panose="02020603050405020304" pitchFamily="18" charset="0"/>
              </a:rPr>
              <a:t>2</a:t>
            </a:r>
            <a:r>
              <a:rPr lang="zh-CN" altLang="x-none" sz="3600" dirty="0">
                <a:latin typeface="Times New Roman" panose="02020603050405020304" pitchFamily="18" charset="0"/>
              </a:rPr>
              <a:t>+1)</a:t>
            </a:r>
            <a:endParaRPr lang="zh-CN" altLang="x-none" sz="3600" dirty="0">
              <a:latin typeface="Times New Roman" panose="02020603050405020304" pitchFamily="18" charset="0"/>
            </a:endParaRPr>
          </a:p>
        </p:txBody>
      </p:sp>
      <p:sp>
        <p:nvSpPr>
          <p:cNvPr id="25604" name="文本框 25603"/>
          <p:cNvSpPr txBox="1"/>
          <p:nvPr/>
        </p:nvSpPr>
        <p:spPr>
          <a:xfrm>
            <a:off x="117475" y="144463"/>
            <a:ext cx="1066800" cy="700087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x-none" dirty="0">
                <a:latin typeface="Times New Roman" panose="02020603050405020304" pitchFamily="18" charset="0"/>
              </a:rPr>
              <a:t>例</a:t>
            </a:r>
            <a:r>
              <a:rPr lang="en-US" altLang="zh-CN" dirty="0">
                <a:latin typeface="Times New Roman" panose="02020603050405020304" pitchFamily="18" charset="0"/>
              </a:rPr>
              <a:t>4</a:t>
            </a:r>
            <a:r>
              <a:rPr lang="zh-CN" altLang="x-none" dirty="0">
                <a:latin typeface="Times New Roman" panose="02020603050405020304" pitchFamily="18" charset="0"/>
              </a:rPr>
              <a:t>：</a:t>
            </a:r>
            <a:endParaRPr lang="zh-CN" altLang="x-none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2560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6626" name="图片 26625" descr="UE-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0668000" cy="6867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27" name="矩形 26626"/>
          <p:cNvSpPr/>
          <p:nvPr/>
        </p:nvSpPr>
        <p:spPr>
          <a:xfrm rot="21533238">
            <a:off x="3048000" y="2209800"/>
            <a:ext cx="5029200" cy="1503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  <a:scene3d>
              <a:camera prst="legacyObliqueTopLeft">
                <a:rot lat="0" lon="0" rev="0"/>
              </a:camera>
              <a:lightRig rig="legacyFlat3" dir="t"/>
            </a:scene3d>
            <a:sp3d extrusionH="430200" prstMaterial="legacyMatte">
              <a:extrusionClr>
                <a:srgbClr val="FF0000"/>
              </a:extrusionClr>
            </a:sp3d>
          </a:bodyPr>
          <a:p>
            <a:pPr algn="ctr"/>
            <a:r>
              <a:rPr lang="zh-CN" altLang="en-US" sz="4400" b="0">
                <a:gradFill rotWithShape="0">
                  <a:gsLst>
                    <a:gs pos="0">
                      <a:srgbClr val="FF0000"/>
                    </a:gs>
                    <a:gs pos="100000">
                      <a:srgbClr val="FFFF00"/>
                    </a:gs>
                  </a:gsLst>
                  <a:lin ang="5520000" scaled="1"/>
                  <a:tileRect/>
                </a:gradFill>
                <a:latin typeface="隶书" panose="02010509060101010101" pitchFamily="49" charset="-122"/>
                <a:ea typeface="隶书" panose="02010509060101010101" pitchFamily="49" charset="-122"/>
              </a:rPr>
              <a:t>同学们再见</a:t>
            </a:r>
            <a:endParaRPr lang="zh-CN" altLang="en-US" sz="4400" b="0">
              <a:gradFill rotWithShape="0">
                <a:gsLst>
                  <a:gs pos="0">
                    <a:srgbClr val="FF0000"/>
                  </a:gs>
                  <a:gs pos="100000">
                    <a:srgbClr val="FFFF00"/>
                  </a:gs>
                </a:gsLst>
                <a:lin ang="5520000" scaled="1"/>
                <a:tileRect/>
              </a:gra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>
    <p:zoom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CDCDC"/>
        </a:accent4>
        <a:accent5>
          <a:srgbClr val="FFCAAA"/>
        </a:accent5>
        <a:accent6>
          <a:srgbClr val="00E5E5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7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27272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2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9"/>
        </a:accent5>
        <a:accent6>
          <a:srgbClr val="0000E5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BE5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9E5B7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">
      <a:dk1>
        <a:srgbClr val="0000FF"/>
      </a:dk1>
      <a:lt1>
        <a:srgbClr val="E5F5FF"/>
      </a:lt1>
      <a:dk2>
        <a:srgbClr val="FF3300"/>
      </a:dk2>
      <a:lt2>
        <a:srgbClr val="DDDDDD"/>
      </a:lt2>
      <a:accent1>
        <a:srgbClr val="FF6600"/>
      </a:accent1>
      <a:accent2>
        <a:srgbClr val="FFCC66"/>
      </a:accent2>
      <a:accent3>
        <a:srgbClr val="EFF9FF"/>
      </a:accent3>
      <a:accent4>
        <a:srgbClr val="0000DC"/>
      </a:accent4>
      <a:accent5>
        <a:srgbClr val="FFB9AA"/>
      </a:accent5>
      <a:accent6>
        <a:srgbClr val="E5B75B"/>
      </a:accent6>
      <a:hlink>
        <a:srgbClr val="FF11B0"/>
      </a:hlink>
      <a:folHlink>
        <a:srgbClr val="FF0000"/>
      </a:folHlink>
    </a:clrScheme>
    <a:fontScheme name="">
      <a:majorFont>
        <a:latin typeface="Times New Roman"/>
        <a:ea typeface="黑体"/>
        <a:cs typeface=""/>
      </a:majorFont>
      <a:minorFont>
        <a:latin typeface="Times New Roman"/>
        <a:ea typeface="华文中宋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CDCDC"/>
        </a:accent4>
        <a:accent5>
          <a:srgbClr val="FFCAAA"/>
        </a:accent5>
        <a:accent6>
          <a:srgbClr val="00E5E5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7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27272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FF"/>
        </a:dk1>
        <a:lt1>
          <a:srgbClr val="E5F5FF"/>
        </a:lt1>
        <a:dk2>
          <a:srgbClr val="FF3300"/>
        </a:dk2>
        <a:lt2>
          <a:srgbClr val="DDDDDD"/>
        </a:lt2>
        <a:accent1>
          <a:srgbClr val="FF9900"/>
        </a:accent1>
        <a:accent2>
          <a:srgbClr val="CC3300"/>
        </a:accent2>
        <a:accent3>
          <a:srgbClr val="EFF9FF"/>
        </a:accent3>
        <a:accent4>
          <a:srgbClr val="0000DC"/>
        </a:accent4>
        <a:accent5>
          <a:srgbClr val="FFCAAA"/>
        </a:accent5>
        <a:accent6>
          <a:srgbClr val="B72D00"/>
        </a:accent6>
        <a:hlink>
          <a:srgbClr val="CC3300"/>
        </a:hlink>
        <a:folHlink>
          <a:srgbClr val="3399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FF"/>
        </a:dk1>
        <a:lt1>
          <a:srgbClr val="E5F5FF"/>
        </a:lt1>
        <a:dk2>
          <a:srgbClr val="FF3300"/>
        </a:dk2>
        <a:lt2>
          <a:srgbClr val="CCCC00"/>
        </a:lt2>
        <a:accent1>
          <a:srgbClr val="CCFFCC"/>
        </a:accent1>
        <a:accent2>
          <a:srgbClr val="FF9933"/>
        </a:accent2>
        <a:accent3>
          <a:srgbClr val="EFF9FF"/>
        </a:accent3>
        <a:accent4>
          <a:srgbClr val="0000DC"/>
        </a:accent4>
        <a:accent5>
          <a:srgbClr val="E2FFE2"/>
        </a:accent5>
        <a:accent6>
          <a:srgbClr val="E5892D"/>
        </a:accent6>
        <a:hlink>
          <a:srgbClr val="CC3300"/>
        </a:hlink>
        <a:folHlink>
          <a:srgbClr val="3399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FF"/>
        </a:dk1>
        <a:lt1>
          <a:srgbClr val="E5F5FF"/>
        </a:lt1>
        <a:dk2>
          <a:srgbClr val="FF3300"/>
        </a:dk2>
        <a:lt2>
          <a:srgbClr val="DDDDDD"/>
        </a:lt2>
        <a:accent1>
          <a:srgbClr val="009900"/>
        </a:accent1>
        <a:accent2>
          <a:srgbClr val="FF9933"/>
        </a:accent2>
        <a:accent3>
          <a:srgbClr val="EFF9FF"/>
        </a:accent3>
        <a:accent4>
          <a:srgbClr val="0000DC"/>
        </a:accent4>
        <a:accent5>
          <a:srgbClr val="AACAAA"/>
        </a:accent5>
        <a:accent6>
          <a:srgbClr val="E5892D"/>
        </a:accent6>
        <a:hlink>
          <a:srgbClr val="CC33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FF"/>
        </a:dk1>
        <a:lt1>
          <a:srgbClr val="E5F5FF"/>
        </a:lt1>
        <a:dk2>
          <a:srgbClr val="FF3300"/>
        </a:dk2>
        <a:lt2>
          <a:srgbClr val="DDDDDD"/>
        </a:lt2>
        <a:accent1>
          <a:srgbClr val="FFCC00"/>
        </a:accent1>
        <a:accent2>
          <a:srgbClr val="F07800"/>
        </a:accent2>
        <a:accent3>
          <a:srgbClr val="EFF9FF"/>
        </a:accent3>
        <a:accent4>
          <a:srgbClr val="0000DC"/>
        </a:accent4>
        <a:accent5>
          <a:srgbClr val="FFE2AA"/>
        </a:accent5>
        <a:accent6>
          <a:srgbClr val="D76B00"/>
        </a:accent6>
        <a:hlink>
          <a:srgbClr val="CC33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FF"/>
        </a:dk1>
        <a:lt1>
          <a:srgbClr val="E5F5FF"/>
        </a:lt1>
        <a:dk2>
          <a:srgbClr val="FF3300"/>
        </a:dk2>
        <a:lt2>
          <a:srgbClr val="DDDDDD"/>
        </a:lt2>
        <a:accent1>
          <a:srgbClr val="FF9900"/>
        </a:accent1>
        <a:accent2>
          <a:srgbClr val="F07800"/>
        </a:accent2>
        <a:accent3>
          <a:srgbClr val="EFF9FF"/>
        </a:accent3>
        <a:accent4>
          <a:srgbClr val="0000DC"/>
        </a:accent4>
        <a:accent5>
          <a:srgbClr val="FFCAAA"/>
        </a:accent5>
        <a:accent6>
          <a:srgbClr val="D76B00"/>
        </a:accent6>
        <a:hlink>
          <a:srgbClr val="CC33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FF"/>
        </a:dk1>
        <a:lt1>
          <a:srgbClr val="E5F5FF"/>
        </a:lt1>
        <a:dk2>
          <a:srgbClr val="FF3300"/>
        </a:dk2>
        <a:lt2>
          <a:srgbClr val="DDDDDD"/>
        </a:lt2>
        <a:accent1>
          <a:srgbClr val="FF6600"/>
        </a:accent1>
        <a:accent2>
          <a:srgbClr val="FFCC66"/>
        </a:accent2>
        <a:accent3>
          <a:srgbClr val="EFF9FF"/>
        </a:accent3>
        <a:accent4>
          <a:srgbClr val="0000DC"/>
        </a:accent4>
        <a:accent5>
          <a:srgbClr val="FFB9AA"/>
        </a:accent5>
        <a:accent6>
          <a:srgbClr val="E5B75B"/>
        </a:accent6>
        <a:hlink>
          <a:srgbClr val="FF11B0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FF"/>
        </a:dk1>
        <a:lt1>
          <a:srgbClr val="EDF8FF"/>
        </a:lt1>
        <a:dk2>
          <a:srgbClr val="FF0000"/>
        </a:dk2>
        <a:lt2>
          <a:srgbClr val="DDDDDD"/>
        </a:lt2>
        <a:accent1>
          <a:srgbClr val="FF6600"/>
        </a:accent1>
        <a:accent2>
          <a:srgbClr val="990000"/>
        </a:accent2>
        <a:accent3>
          <a:srgbClr val="F4FBFF"/>
        </a:accent3>
        <a:accent4>
          <a:srgbClr val="0000DC"/>
        </a:accent4>
        <a:accent5>
          <a:srgbClr val="FFB9AA"/>
        </a:accent5>
        <a:accent6>
          <a:srgbClr val="890000"/>
        </a:accent6>
        <a:hlink>
          <a:srgbClr val="FF11B0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FF"/>
        </a:dk1>
        <a:lt1>
          <a:srgbClr val="E5F5FF"/>
        </a:lt1>
        <a:dk2>
          <a:srgbClr val="FF3300"/>
        </a:dk2>
        <a:lt2>
          <a:srgbClr val="DDDDDD"/>
        </a:lt2>
        <a:accent1>
          <a:srgbClr val="FF6600"/>
        </a:accent1>
        <a:accent2>
          <a:srgbClr val="990000"/>
        </a:accent2>
        <a:accent3>
          <a:srgbClr val="EFF9FF"/>
        </a:accent3>
        <a:accent4>
          <a:srgbClr val="0000DC"/>
        </a:accent4>
        <a:accent5>
          <a:srgbClr val="FFB9AA"/>
        </a:accent5>
        <a:accent6>
          <a:srgbClr val="890000"/>
        </a:accent6>
        <a:hlink>
          <a:srgbClr val="FF11B0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默认设计模板">
  <a:themeElements>
    <a:clrScheme name="">
      <a:dk1>
        <a:srgbClr val="0000FF"/>
      </a:dk1>
      <a:lt1>
        <a:srgbClr val="E5F5FF"/>
      </a:lt1>
      <a:dk2>
        <a:srgbClr val="FF3300"/>
      </a:dk2>
      <a:lt2>
        <a:srgbClr val="DDDDDD"/>
      </a:lt2>
      <a:accent1>
        <a:srgbClr val="FF6600"/>
      </a:accent1>
      <a:accent2>
        <a:srgbClr val="FFCC66"/>
      </a:accent2>
      <a:accent3>
        <a:srgbClr val="EFF9FF"/>
      </a:accent3>
      <a:accent4>
        <a:srgbClr val="0000DC"/>
      </a:accent4>
      <a:accent5>
        <a:srgbClr val="FFB9AA"/>
      </a:accent5>
      <a:accent6>
        <a:srgbClr val="E5B75B"/>
      </a:accent6>
      <a:hlink>
        <a:srgbClr val="FF11B0"/>
      </a:hlink>
      <a:folHlink>
        <a:srgbClr val="FF0000"/>
      </a:folHlink>
    </a:clrScheme>
    <a:fontScheme name="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CDCDC"/>
        </a:accent4>
        <a:accent5>
          <a:srgbClr val="FFCAAA"/>
        </a:accent5>
        <a:accent6>
          <a:srgbClr val="00E5E5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7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27272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FF"/>
        </a:dk1>
        <a:lt1>
          <a:srgbClr val="E5F5FF"/>
        </a:lt1>
        <a:dk2>
          <a:srgbClr val="FF3300"/>
        </a:dk2>
        <a:lt2>
          <a:srgbClr val="DDDDDD"/>
        </a:lt2>
        <a:accent1>
          <a:srgbClr val="FF9900"/>
        </a:accent1>
        <a:accent2>
          <a:srgbClr val="CC3300"/>
        </a:accent2>
        <a:accent3>
          <a:srgbClr val="EFF9FF"/>
        </a:accent3>
        <a:accent4>
          <a:srgbClr val="0000DC"/>
        </a:accent4>
        <a:accent5>
          <a:srgbClr val="FFCAAA"/>
        </a:accent5>
        <a:accent6>
          <a:srgbClr val="B72D00"/>
        </a:accent6>
        <a:hlink>
          <a:srgbClr val="CC3300"/>
        </a:hlink>
        <a:folHlink>
          <a:srgbClr val="3399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FF"/>
        </a:dk1>
        <a:lt1>
          <a:srgbClr val="E5F5FF"/>
        </a:lt1>
        <a:dk2>
          <a:srgbClr val="FF3300"/>
        </a:dk2>
        <a:lt2>
          <a:srgbClr val="CCCC00"/>
        </a:lt2>
        <a:accent1>
          <a:srgbClr val="CCFFCC"/>
        </a:accent1>
        <a:accent2>
          <a:srgbClr val="FF9933"/>
        </a:accent2>
        <a:accent3>
          <a:srgbClr val="EFF9FF"/>
        </a:accent3>
        <a:accent4>
          <a:srgbClr val="0000DC"/>
        </a:accent4>
        <a:accent5>
          <a:srgbClr val="E2FFE2"/>
        </a:accent5>
        <a:accent6>
          <a:srgbClr val="E5892D"/>
        </a:accent6>
        <a:hlink>
          <a:srgbClr val="CC3300"/>
        </a:hlink>
        <a:folHlink>
          <a:srgbClr val="3399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FF"/>
        </a:dk1>
        <a:lt1>
          <a:srgbClr val="E5F5FF"/>
        </a:lt1>
        <a:dk2>
          <a:srgbClr val="FF3300"/>
        </a:dk2>
        <a:lt2>
          <a:srgbClr val="DDDDDD"/>
        </a:lt2>
        <a:accent1>
          <a:srgbClr val="009900"/>
        </a:accent1>
        <a:accent2>
          <a:srgbClr val="FF9933"/>
        </a:accent2>
        <a:accent3>
          <a:srgbClr val="EFF9FF"/>
        </a:accent3>
        <a:accent4>
          <a:srgbClr val="0000DC"/>
        </a:accent4>
        <a:accent5>
          <a:srgbClr val="AACAAA"/>
        </a:accent5>
        <a:accent6>
          <a:srgbClr val="E5892D"/>
        </a:accent6>
        <a:hlink>
          <a:srgbClr val="CC33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FF"/>
        </a:dk1>
        <a:lt1>
          <a:srgbClr val="E5F5FF"/>
        </a:lt1>
        <a:dk2>
          <a:srgbClr val="FF3300"/>
        </a:dk2>
        <a:lt2>
          <a:srgbClr val="DDDDDD"/>
        </a:lt2>
        <a:accent1>
          <a:srgbClr val="FFCC00"/>
        </a:accent1>
        <a:accent2>
          <a:srgbClr val="F07800"/>
        </a:accent2>
        <a:accent3>
          <a:srgbClr val="EFF9FF"/>
        </a:accent3>
        <a:accent4>
          <a:srgbClr val="0000DC"/>
        </a:accent4>
        <a:accent5>
          <a:srgbClr val="FFE2AA"/>
        </a:accent5>
        <a:accent6>
          <a:srgbClr val="D76B00"/>
        </a:accent6>
        <a:hlink>
          <a:srgbClr val="CC33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FF"/>
        </a:dk1>
        <a:lt1>
          <a:srgbClr val="E5F5FF"/>
        </a:lt1>
        <a:dk2>
          <a:srgbClr val="FF3300"/>
        </a:dk2>
        <a:lt2>
          <a:srgbClr val="DDDDDD"/>
        </a:lt2>
        <a:accent1>
          <a:srgbClr val="FF9900"/>
        </a:accent1>
        <a:accent2>
          <a:srgbClr val="F07800"/>
        </a:accent2>
        <a:accent3>
          <a:srgbClr val="EFF9FF"/>
        </a:accent3>
        <a:accent4>
          <a:srgbClr val="0000DC"/>
        </a:accent4>
        <a:accent5>
          <a:srgbClr val="FFCAAA"/>
        </a:accent5>
        <a:accent6>
          <a:srgbClr val="D76B00"/>
        </a:accent6>
        <a:hlink>
          <a:srgbClr val="CC33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FF"/>
        </a:dk1>
        <a:lt1>
          <a:srgbClr val="E5F5FF"/>
        </a:lt1>
        <a:dk2>
          <a:srgbClr val="FF3300"/>
        </a:dk2>
        <a:lt2>
          <a:srgbClr val="DDDDDD"/>
        </a:lt2>
        <a:accent1>
          <a:srgbClr val="FF6600"/>
        </a:accent1>
        <a:accent2>
          <a:srgbClr val="FFCC66"/>
        </a:accent2>
        <a:accent3>
          <a:srgbClr val="EFF9FF"/>
        </a:accent3>
        <a:accent4>
          <a:srgbClr val="0000DC"/>
        </a:accent4>
        <a:accent5>
          <a:srgbClr val="FFB9AA"/>
        </a:accent5>
        <a:accent6>
          <a:srgbClr val="E5B75B"/>
        </a:accent6>
        <a:hlink>
          <a:srgbClr val="FF11B0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FF"/>
        </a:dk1>
        <a:lt1>
          <a:srgbClr val="EDF8FF"/>
        </a:lt1>
        <a:dk2>
          <a:srgbClr val="FF0000"/>
        </a:dk2>
        <a:lt2>
          <a:srgbClr val="DDDDDD"/>
        </a:lt2>
        <a:accent1>
          <a:srgbClr val="FF6600"/>
        </a:accent1>
        <a:accent2>
          <a:srgbClr val="990000"/>
        </a:accent2>
        <a:accent3>
          <a:srgbClr val="F4FBFF"/>
        </a:accent3>
        <a:accent4>
          <a:srgbClr val="0000DC"/>
        </a:accent4>
        <a:accent5>
          <a:srgbClr val="FFB9AA"/>
        </a:accent5>
        <a:accent6>
          <a:srgbClr val="890000"/>
        </a:accent6>
        <a:hlink>
          <a:srgbClr val="FF11B0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FF"/>
        </a:dk1>
        <a:lt1>
          <a:srgbClr val="E5F5FF"/>
        </a:lt1>
        <a:dk2>
          <a:srgbClr val="FF3300"/>
        </a:dk2>
        <a:lt2>
          <a:srgbClr val="DDDDDD"/>
        </a:lt2>
        <a:accent1>
          <a:srgbClr val="FF6600"/>
        </a:accent1>
        <a:accent2>
          <a:srgbClr val="990000"/>
        </a:accent2>
        <a:accent3>
          <a:srgbClr val="EFF9FF"/>
        </a:accent3>
        <a:accent4>
          <a:srgbClr val="0000DC"/>
        </a:accent4>
        <a:accent5>
          <a:srgbClr val="FFB9AA"/>
        </a:accent5>
        <a:accent6>
          <a:srgbClr val="890000"/>
        </a:accent6>
        <a:hlink>
          <a:srgbClr val="FF11B0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2705</Words>
  <Application>WPS 演示</Application>
  <PresentationFormat>在屏幕上显示</PresentationFormat>
  <Paragraphs>270</Paragraphs>
  <Slides>22</Slides>
  <Notes>6</Notes>
  <HiddenSlides>0</HiddenSlides>
  <MMClips>0</MMClips>
  <ScaleCrop>false</ScaleCrop>
  <HeadingPairs>
    <vt:vector size="8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9</vt:i4>
      </vt:variant>
      <vt:variant>
        <vt:lpstr>幻灯片标题</vt:lpstr>
      </vt:variant>
      <vt:variant>
        <vt:i4>22</vt:i4>
      </vt:variant>
    </vt:vector>
  </HeadingPairs>
  <TitlesOfParts>
    <vt:vector size="53" baseType="lpstr">
      <vt:lpstr>Arial</vt:lpstr>
      <vt:lpstr>宋体</vt:lpstr>
      <vt:lpstr>Wingdings</vt:lpstr>
      <vt:lpstr>Times New Roman</vt:lpstr>
      <vt:lpstr>黑体</vt:lpstr>
      <vt:lpstr>华文中宋</vt:lpstr>
      <vt:lpstr>楷体_GB2312</vt:lpstr>
      <vt:lpstr>Tahoma</vt:lpstr>
      <vt:lpstr>Verdana</vt:lpstr>
      <vt:lpstr>MS PGothic</vt:lpstr>
      <vt:lpstr>Symbol</vt:lpstr>
      <vt:lpstr>Microsoft Sans Serif</vt:lpstr>
      <vt:lpstr>MT Extra</vt:lpstr>
      <vt:lpstr>Lucida Sans Unicode</vt:lpstr>
      <vt:lpstr>隶书</vt:lpstr>
      <vt:lpstr>华文新魏</vt:lpstr>
      <vt:lpstr>新宋体</vt:lpstr>
      <vt:lpstr>微软雅黑</vt:lpstr>
      <vt:lpstr>Arial Unicode MS</vt:lpstr>
      <vt:lpstr>默认设计模板</vt:lpstr>
      <vt:lpstr>默认设计模板</vt:lpstr>
      <vt:lpstr>2_默认设计模板</vt:lpstr>
      <vt:lpstr>Paint.Picture</vt:lpstr>
      <vt:lpstr>Paint.Picture</vt:lpstr>
      <vt:lpstr>Paint.Picture</vt:lpstr>
      <vt:lpstr>Paint.Picture</vt:lpstr>
      <vt:lpstr>Equation.3</vt:lpstr>
      <vt:lpstr>Equation.3</vt:lpstr>
      <vt:lpstr>Equation.3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www.czsx.com.cn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dc:description>www.czsx.com.cn
</dc:description>
  <cp:lastModifiedBy>Administrator</cp:lastModifiedBy>
  <cp:revision>47</cp:revision>
  <dcterms:created xsi:type="dcterms:W3CDTF">2003-03-24T06:15:40Z</dcterms:created>
  <dcterms:modified xsi:type="dcterms:W3CDTF">2019-01-03T06:40:34Z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2052-11.1.0.8214</vt:lpwstr>
  </property>
</Properties>
</file>