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6" r:id="rId2"/>
    <p:sldId id="288" r:id="rId3"/>
    <p:sldId id="287" r:id="rId4"/>
    <p:sldId id="258" r:id="rId5"/>
    <p:sldId id="259" r:id="rId6"/>
    <p:sldId id="273" r:id="rId7"/>
    <p:sldId id="272" r:id="rId8"/>
    <p:sldId id="271" r:id="rId9"/>
    <p:sldId id="280" r:id="rId10"/>
    <p:sldId id="279" r:id="rId11"/>
    <p:sldId id="278" r:id="rId12"/>
    <p:sldId id="277" r:id="rId13"/>
    <p:sldId id="276" r:id="rId14"/>
    <p:sldId id="284" r:id="rId15"/>
    <p:sldId id="283" r:id="rId16"/>
    <p:sldId id="281" r:id="rId17"/>
    <p:sldId id="275" r:id="rId18"/>
    <p:sldId id="274" r:id="rId19"/>
    <p:sldId id="270" r:id="rId20"/>
    <p:sldId id="285" r:id="rId21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87A5A6-453A-4DAF-A4F9-BF779D6C5831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0C7E44-F237-46CD-8126-14B746CFB7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63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图；</a:t>
            </a:r>
            <a:r>
              <a:rPr lang="en-US" altLang="zh-CN" dirty="0"/>
              <a:t>2</a:t>
            </a:r>
            <a:r>
              <a:rPr lang="zh-CN" altLang="en-US" dirty="0"/>
              <a:t>文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0716FC-E790-4F67-9354-6976C83A4E6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48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5435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33A8DB2-189C-41E6-B242-BD922843C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33A9C260-87AA-401B-91E2-4800DFC63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893FDE3-C879-4CE9-95E7-48003B8D04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650DDB6-18CF-4DD7-9B81-6B90BDF65C7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5D75601-77CB-4F13-B511-5AEAA56C5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12128FA-19A7-4272-A4DF-160C6F69B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7C6D4E-2A75-4604-9EA9-B4582553B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2759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" y="0"/>
            <a:ext cx="9143999" cy="5143500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629167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tags" Target="../tags/tag3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package" Target="../embeddings/Microsoft_Word_Document2.docx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3478"/>
            <a:ext cx="6624736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323528" y="2283718"/>
            <a:ext cx="49685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12.</a:t>
            </a:r>
            <a:r>
              <a:rPr lang="zh-CN" altLang="zh-CN" dirty="0"/>
              <a:t>如图</a:t>
            </a:r>
            <a:r>
              <a:rPr lang="en-US" altLang="zh-CN" dirty="0"/>
              <a:t>6</a:t>
            </a:r>
            <a:r>
              <a:rPr lang="zh-CN" altLang="zh-CN" dirty="0"/>
              <a:t>所示，小滑块在较长的固定斜面顶端，以初速度</a:t>
            </a:r>
            <a:r>
              <a:rPr lang="en-US" altLang="zh-CN" i="1" dirty="0"/>
              <a:t>v</a:t>
            </a:r>
            <a:r>
              <a:rPr lang="en-US" altLang="zh-CN" baseline="-25000" dirty="0"/>
              <a:t>0</a:t>
            </a:r>
            <a:r>
              <a:rPr lang="zh-CN" altLang="zh-CN" dirty="0"/>
              <a:t>＝</a:t>
            </a:r>
            <a:r>
              <a:rPr lang="en-US" altLang="zh-CN" dirty="0"/>
              <a:t>2 m/s</a:t>
            </a:r>
            <a:r>
              <a:rPr lang="zh-CN" altLang="zh-CN" dirty="0"/>
              <a:t>、加速度</a:t>
            </a:r>
            <a:r>
              <a:rPr lang="en-US" altLang="zh-CN" i="1" dirty="0"/>
              <a:t>a</a:t>
            </a:r>
            <a:r>
              <a:rPr lang="zh-CN" altLang="zh-CN" dirty="0"/>
              <a:t>＝</a:t>
            </a:r>
            <a:r>
              <a:rPr lang="en-US" altLang="zh-CN" dirty="0"/>
              <a:t>2 m/s</a:t>
            </a:r>
            <a:r>
              <a:rPr lang="en-US" altLang="zh-CN" baseline="30000" dirty="0"/>
              <a:t>2</a:t>
            </a:r>
            <a:r>
              <a:rPr lang="zh-CN" altLang="zh-CN" dirty="0"/>
              <a:t>沿斜面加速向下滑行，在到达斜面底端前</a:t>
            </a:r>
            <a:r>
              <a:rPr lang="en-US" altLang="zh-CN" dirty="0"/>
              <a:t>1 s</a:t>
            </a:r>
            <a:r>
              <a:rPr lang="zh-CN" altLang="zh-CN" dirty="0"/>
              <a:t>内，滑块所滑过的距离</a:t>
            </a:r>
            <a:r>
              <a:rPr lang="zh-CN" altLang="zh-CN" dirty="0" smtClean="0"/>
              <a:t>为</a:t>
            </a:r>
            <a:r>
              <a:rPr lang="en-US" altLang="zh-CN" dirty="0" smtClean="0"/>
              <a:t>7L/15</a:t>
            </a:r>
            <a:r>
              <a:rPr lang="zh-CN" altLang="zh-CN" dirty="0" smtClean="0"/>
              <a:t>，</a:t>
            </a:r>
            <a:r>
              <a:rPr lang="zh-CN" altLang="zh-CN" dirty="0"/>
              <a:t>其中</a:t>
            </a:r>
            <a:r>
              <a:rPr lang="en-US" altLang="zh-CN" i="1" dirty="0"/>
              <a:t>L</a:t>
            </a:r>
            <a:r>
              <a:rPr lang="zh-CN" altLang="zh-CN" dirty="0"/>
              <a:t>为斜面长。求滑块在斜面上滑行的时间</a:t>
            </a:r>
            <a:r>
              <a:rPr lang="en-US" altLang="zh-CN" i="1" dirty="0"/>
              <a:t>t</a:t>
            </a:r>
            <a:r>
              <a:rPr lang="zh-CN" altLang="zh-CN" dirty="0"/>
              <a:t>和斜面的长度</a:t>
            </a:r>
            <a:r>
              <a:rPr lang="en-US" altLang="zh-CN" i="1" dirty="0"/>
              <a:t>L</a:t>
            </a:r>
            <a:r>
              <a:rPr lang="zh-CN" altLang="zh-CN" dirty="0" smtClean="0"/>
              <a:t>。</a:t>
            </a:r>
            <a:endParaRPr lang="zh-CN" altLang="zh-CN" dirty="0"/>
          </a:p>
        </p:txBody>
      </p:sp>
      <p:pic>
        <p:nvPicPr>
          <p:cNvPr id="4099" name="Picture 3" descr="加图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571750"/>
            <a:ext cx="2316257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297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11510"/>
            <a:ext cx="6696744" cy="3602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483518"/>
            <a:ext cx="738664" cy="32791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信息提取及分析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9140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3478"/>
            <a:ext cx="5900439" cy="4625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11560" y="483518"/>
            <a:ext cx="738664" cy="32791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信息提取及分析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4733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-图片 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>
            <a:fillRect/>
          </a:stretch>
        </p:blipFill>
        <p:spPr>
          <a:xfrm>
            <a:off x="0" y="-20538"/>
            <a:ext cx="9180512" cy="5143438"/>
          </a:xfrm>
          <a:prstGeom prst="rect">
            <a:avLst/>
          </a:prstGeom>
        </p:spPr>
      </p:pic>
      <p:sp>
        <p:nvSpPr>
          <p:cNvPr id="7" name="PA-文本 文本框 6">
            <a:extLst>
              <a:ext uri="{FF2B5EF4-FFF2-40B4-BE49-F238E27FC236}">
                <a16:creationId xmlns:a16="http://schemas.microsoft.com/office/drawing/2014/main" xmlns="" id="{693E1B4F-0F34-4053-9B28-E6F1BA71D0E2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13670" y="944231"/>
            <a:ext cx="9166842" cy="484748"/>
          </a:xfrm>
          <a:prstGeom prst="rect">
            <a:avLst/>
          </a:prstGeom>
          <a:solidFill>
            <a:srgbClr val="92D050"/>
          </a:solidFill>
          <a:effectLst>
            <a:outerShdw dist="50800" dir="5400000" sx="22000" sy="22000" algn="ctr" rotWithShape="0">
              <a:srgbClr val="00A296">
                <a:alpha val="78000"/>
              </a:srgbClr>
            </a:outerShdw>
            <a:reflection endPos="0" dist="50800" dir="5400000" sy="-100000" algn="bl" rotWithShape="0"/>
          </a:effectLst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600" b="1" spc="105" dirty="0" smtClean="0">
                <a:solidFill>
                  <a:srgbClr val="0755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专题强化　匀变速直线运动的</a:t>
            </a:r>
            <a:r>
              <a:rPr lang="zh-CN" altLang="en-US" sz="2600" b="1" spc="105" dirty="0">
                <a:solidFill>
                  <a:srgbClr val="0755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三个</a:t>
            </a:r>
            <a:r>
              <a:rPr lang="zh-CN" altLang="en-US" sz="2600" b="1" spc="105" dirty="0" smtClean="0">
                <a:solidFill>
                  <a:srgbClr val="0755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重要推论</a:t>
            </a:r>
            <a:endParaRPr lang="zh-CN" altLang="en-US" sz="2600" b="1" spc="105" dirty="0">
              <a:solidFill>
                <a:srgbClr val="0755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-装饰 矩形: 圆角 7">
            <a:extLst>
              <a:ext uri="{FF2B5EF4-FFF2-40B4-BE49-F238E27FC236}">
                <a16:creationId xmlns:a16="http://schemas.microsoft.com/office/drawing/2014/main" xmlns="" id="{138761ED-6BFB-4115-8158-4F0E949CC5C8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>
          <a:xfrm>
            <a:off x="2930236" y="1693715"/>
            <a:ext cx="3262745" cy="353290"/>
          </a:xfrm>
          <a:prstGeom prst="roundRect">
            <a:avLst>
              <a:gd name="adj" fmla="val 50000"/>
            </a:avLst>
          </a:prstGeom>
          <a:solidFill>
            <a:srgbClr val="0755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" name="PA-文本 文本框 8">
            <a:extLst>
              <a:ext uri="{FF2B5EF4-FFF2-40B4-BE49-F238E27FC236}">
                <a16:creationId xmlns:a16="http://schemas.microsoft.com/office/drawing/2014/main" xmlns="" id="{FFB83EE9-94DD-4998-BA5F-3660D78F5082}"/>
              </a:ext>
            </a:extLst>
          </p:cNvPr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3021576" y="1715748"/>
            <a:ext cx="3100850" cy="300082"/>
          </a:xfrm>
          <a:prstGeom prst="rect">
            <a:avLst/>
          </a:prstGeom>
          <a:noFill/>
          <a:effectLst>
            <a:outerShdw dist="50800" dir="5400000" sx="22000" sy="22000" algn="ctr" rotWithShape="0">
              <a:srgbClr val="00A296">
                <a:alpha val="78000"/>
              </a:srgbClr>
            </a:outerShdw>
          </a:effectLst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sz="1500" spc="2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sz="1500" spc="225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章 匀变速直线运动的研究</a:t>
            </a:r>
            <a:endParaRPr lang="zh-CN" altLang="en-US" sz="1500" spc="22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60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99592" y="1762698"/>
            <a:ext cx="7416824" cy="19389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 defTabSz="1218565">
              <a:lnSpc>
                <a:spcPct val="150000"/>
              </a:lnSpc>
            </a:pPr>
            <a:r>
              <a:rPr lang="en-US" altLang="zh-CN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lang="zh-CN" altLang="zh-CN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掌握三个平均速度公式及其适用条件，会用平均速度公式求解相关问题</a:t>
            </a:r>
            <a:r>
              <a:rPr lang="en-US" altLang="zh-CN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</a:p>
          <a:p>
            <a:pPr lvl="0" algn="just" defTabSz="1218565">
              <a:lnSpc>
                <a:spcPct val="150000"/>
              </a:lnSpc>
            </a:pPr>
            <a:r>
              <a:rPr lang="en-US" altLang="zh-CN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en-US" altLang="zh-CN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会推导位移差公式</a:t>
            </a:r>
            <a:r>
              <a:rPr lang="en-US" altLang="zh-CN" sz="2000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Δ</a:t>
            </a:r>
            <a:r>
              <a:rPr lang="en-US" altLang="zh-CN" sz="2000" i="1" kern="100" dirty="0" err="1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zh-CN" altLang="zh-CN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sz="20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aT</a:t>
            </a:r>
            <a:r>
              <a:rPr lang="en-US" altLang="zh-CN" sz="2000" kern="100" baseline="300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，会用它解决相关问题</a:t>
            </a:r>
            <a:r>
              <a:rPr lang="en-US" altLang="zh-CN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</a:p>
          <a:p>
            <a:pPr lvl="0" algn="just" defTabSz="1218565">
              <a:lnSpc>
                <a:spcPct val="150000"/>
              </a:lnSpc>
            </a:pPr>
            <a:r>
              <a:rPr lang="en-US" altLang="zh-CN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3.</a:t>
            </a:r>
            <a:r>
              <a:rPr lang="zh-CN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掌握中间位置速度公式，会用中间位置速度公式求解相关问题</a:t>
            </a:r>
            <a:endParaRPr lang="en-US" altLang="zh-CN" sz="2000" kern="100" dirty="0" smtClean="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ourier New" panose="02070309020205020404" pitchFamily="49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9560" y="741933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教学目标</a:t>
            </a:r>
          </a:p>
        </p:txBody>
      </p:sp>
    </p:spTree>
    <p:extLst>
      <p:ext uri="{BB962C8B-B14F-4D97-AF65-F5344CB8AC3E}">
        <p14:creationId xmlns:p14="http://schemas.microsoft.com/office/powerpoint/2010/main" val="342277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匀变速直线运动的平均速度公式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EC4FC8D2-4642-2A43-BAF9-0EE1EA738C2A}"/>
              </a:ext>
            </a:extLst>
          </p:cNvPr>
          <p:cNvSpPr/>
          <p:nvPr/>
        </p:nvSpPr>
        <p:spPr>
          <a:xfrm>
            <a:off x="324168" y="987574"/>
            <a:ext cx="8639680" cy="538585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公式</a:t>
            </a:r>
            <a:r>
              <a:rPr lang="zh-CN" altLang="zh-CN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的推导</a:t>
            </a:r>
            <a:endParaRPr lang="zh-CN" altLang="zh-CN" kern="100" dirty="0">
              <a:solidFill>
                <a:schemeClr val="accent6">
                  <a:lumMod val="75000"/>
                </a:schemeClr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2" name="Picture 40" descr="1++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164" y="1883724"/>
            <a:ext cx="1728192" cy="1622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39552" y="1451245"/>
                <a:ext cx="5472608" cy="6119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V-t</a:t>
                </a:r>
                <a:r>
                  <a:rPr lang="zh-CN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图像与时间轴围成的面积</a:t>
                </a:r>
                <a14:m>
                  <m:oMath xmlns:m="http://schemas.openxmlformats.org/officeDocument/2006/math">
                    <m:r>
                      <a:rPr lang="en-US" altLang="zh-CN" sz="1400" b="0" i="1" smtClean="0">
                        <a:latin typeface="Cambria Math"/>
                      </a:rPr>
                      <m:t>𝑥</m:t>
                    </m:r>
                    <m:r>
                      <a:rPr lang="en-US" altLang="zh-CN" sz="1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sz="1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zh-CN" sz="1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zh-CN" sz="14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CN" sz="14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400" b="0" i="1" smtClean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4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altLang="zh-CN" sz="1400" b="0" i="1" smtClean="0">
                            <a:latin typeface="Cambria Math"/>
                          </a:rPr>
                          <m:t>+</m:t>
                        </m:r>
                        <m:r>
                          <a:rPr lang="en-US" altLang="zh-CN" sz="1400" b="0" i="1" smtClean="0">
                            <a:latin typeface="Cambria Math"/>
                          </a:rPr>
                          <m:t>𝑣</m:t>
                        </m:r>
                      </m:e>
                    </m:d>
                    <m:r>
                      <a:rPr lang="en-US" altLang="zh-CN" sz="1400" b="0" i="1" smtClean="0">
                        <a:latin typeface="Cambria Math"/>
                      </a:rPr>
                      <m:t>𝑡</m:t>
                    </m:r>
                  </m:oMath>
                </a14:m>
                <a:r>
                  <a:rPr lang="zh-CN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 ①</a:t>
                </a:r>
                <a:endPara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大小等于匀变速直线运动的位移</a:t>
                </a:r>
                <a:endPara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1451245"/>
                <a:ext cx="5472608" cy="611962"/>
              </a:xfrm>
              <a:prstGeom prst="rect">
                <a:avLst/>
              </a:prstGeom>
              <a:blipFill rotWithShape="1">
                <a:blip r:embed="rId3"/>
                <a:stretch>
                  <a:fillRect l="-334" b="-9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539552" y="2067694"/>
                <a:ext cx="2240870" cy="38061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平均速度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zh-CN" altLang="en-US" sz="1400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altLang="zh-CN" sz="14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en-US" altLang="zh-CN" sz="1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4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sz="1400" i="1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en-US" altLang="zh-CN" sz="1400" i="1">
                            <a:latin typeface="Cambria Math"/>
                          </a:rPr>
                          <m:t>𝑡</m:t>
                        </m:r>
                      </m:den>
                    </m:f>
                  </m:oMath>
                </a14:m>
                <a:r>
                  <a:rPr lang="zh-CN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         ②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067694"/>
                <a:ext cx="2240870" cy="380617"/>
              </a:xfrm>
              <a:prstGeom prst="rect">
                <a:avLst/>
              </a:prstGeom>
              <a:blipFill rotWithShape="1">
                <a:blip r:embed="rId4"/>
                <a:stretch>
                  <a:fillRect l="-817" b="-158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539552" y="2499742"/>
                <a:ext cx="3168352" cy="3901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由①②得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zh-CN" altLang="en-US" sz="1400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altLang="zh-CN" sz="14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en-US" altLang="zh-CN" sz="1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4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4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400" b="0" i="1" smtClean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4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altLang="zh-CN" sz="1400" b="0" i="1" smtClean="0">
                            <a:latin typeface="Cambria Math"/>
                          </a:rPr>
                          <m:t>+</m:t>
                        </m:r>
                        <m:r>
                          <a:rPr lang="en-US" altLang="zh-CN" sz="1400" b="0" i="1" smtClean="0">
                            <a:latin typeface="Cambria Math"/>
                          </a:rPr>
                          <m:t>𝑣</m:t>
                        </m:r>
                      </m:num>
                      <m:den>
                        <m:r>
                          <a:rPr lang="en-US" altLang="zh-CN" sz="1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   ③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499742"/>
                <a:ext cx="3168352" cy="390171"/>
              </a:xfrm>
              <a:prstGeom prst="rect">
                <a:avLst/>
              </a:prstGeom>
              <a:blipFill rotWithShape="1">
                <a:blip r:embed="rId5"/>
                <a:stretch>
                  <a:fillRect l="-578" b="-31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矩形 12"/>
              <p:cNvSpPr/>
              <p:nvPr/>
            </p:nvSpPr>
            <p:spPr>
              <a:xfrm>
                <a:off x="539552" y="2931790"/>
                <a:ext cx="3168352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又因为</a:t>
                </a:r>
                <a14:m>
                  <m:oMath xmlns:m="http://schemas.openxmlformats.org/officeDocument/2006/math">
                    <m:r>
                      <a:rPr lang="en-US" altLang="zh-CN" sz="1400" b="0" i="1" smtClean="0">
                        <a:latin typeface="Cambria Math"/>
                      </a:rPr>
                      <m:t>𝑣</m:t>
                    </m:r>
                    <m:r>
                      <a:rPr lang="en-US" altLang="zh-CN" sz="1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altLang="zh-CN" sz="1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CN" sz="1400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en-US" altLang="zh-CN" sz="1400" b="0" i="1" smtClean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altLang="zh-CN" sz="1400" b="0" i="1" smtClean="0">
                        <a:latin typeface="Cambria Math"/>
                      </a:rPr>
                      <m:t>+</m:t>
                    </m:r>
                    <m:r>
                      <a:rPr lang="en-US" altLang="zh-CN" sz="1400" b="0" i="1" smtClean="0">
                        <a:latin typeface="Cambria Math"/>
                      </a:rPr>
                      <m:t>𝑎𝑡</m:t>
                    </m:r>
                  </m:oMath>
                </a14:m>
                <a:r>
                  <a:rPr lang="zh-CN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 ④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 xmlns=""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931790"/>
                <a:ext cx="3168352" cy="307777"/>
              </a:xfrm>
              <a:prstGeom prst="rect">
                <a:avLst/>
              </a:prstGeom>
              <a:blipFill rotWithShape="1">
                <a:blip r:embed="rId6"/>
                <a:stretch>
                  <a:fillRect l="-578" t="-2000" b="-20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矩形 13"/>
              <p:cNvSpPr/>
              <p:nvPr/>
            </p:nvSpPr>
            <p:spPr>
              <a:xfrm>
                <a:off x="539552" y="3291830"/>
                <a:ext cx="3168352" cy="3944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由③④得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zh-CN" altLang="en-US" sz="1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altLang="zh-CN" sz="14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en-US" altLang="zh-CN" sz="1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altLang="zh-CN" sz="1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CN" sz="1400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en-US" altLang="zh-CN" sz="1400" b="0" i="1" smtClean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altLang="zh-CN" sz="1400" b="0" i="1" smtClean="0">
                        <a:latin typeface="Cambria Math"/>
                      </a:rPr>
                      <m:t>+</m:t>
                    </m:r>
                    <m:r>
                      <a:rPr lang="en-US" altLang="zh-CN" sz="1400" b="0" i="1" smtClean="0">
                        <a:latin typeface="Cambria Math"/>
                      </a:rPr>
                      <m:t>𝑎</m:t>
                    </m:r>
                    <m:r>
                      <a:rPr lang="en-US" altLang="zh-CN" sz="1400" b="0" i="1" smtClean="0">
                        <a:latin typeface="Cambria Math"/>
                      </a:rPr>
                      <m:t>·</m:t>
                    </m:r>
                    <m:f>
                      <m:fPr>
                        <m:ctrlPr>
                          <a:rPr lang="en-US" altLang="zh-CN" sz="14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sz="1400" b="0" i="1" smtClean="0">
                            <a:latin typeface="Cambria Math"/>
                          </a:rPr>
                          <m:t>𝑡</m:t>
                        </m:r>
                      </m:num>
                      <m:den>
                        <m:r>
                          <a:rPr lang="en-US" altLang="zh-CN" sz="1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 xmlns="">
          <p:sp>
            <p:nvSpPr>
              <p:cNvPr id="14" name="矩形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3291830"/>
                <a:ext cx="3168352" cy="394403"/>
              </a:xfrm>
              <a:prstGeom prst="rect">
                <a:avLst/>
              </a:prstGeom>
              <a:blipFill rotWithShape="1">
                <a:blip r:embed="rId7"/>
                <a:stretch>
                  <a:fillRect l="-578" b="-15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矩形 7"/>
              <p:cNvSpPr/>
              <p:nvPr/>
            </p:nvSpPr>
            <p:spPr>
              <a:xfrm>
                <a:off x="539552" y="3651870"/>
                <a:ext cx="1294200" cy="4066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即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zh-CN" altLang="en-US" sz="1400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altLang="zh-CN" sz="14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en-US" altLang="zh-CN" sz="1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altLang="zh-CN" sz="1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CN" sz="1400" i="1">
                            <a:latin typeface="Cambria Math"/>
                          </a:rPr>
                          <m:t>𝑣</m:t>
                        </m:r>
                      </m:e>
                      <m:sub>
                        <m:f>
                          <m:fPr>
                            <m:ctrlPr>
                              <a:rPr lang="en-US" altLang="zh-CN" sz="1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zh-CN" sz="1400" i="1">
                                <a:latin typeface="Cambria Math"/>
                              </a:rPr>
                              <m:t>𝑡</m:t>
                            </m:r>
                          </m:num>
                          <m:den>
                            <m:r>
                              <a:rPr lang="en-US" altLang="zh-CN" sz="1400" i="1">
                                <a:latin typeface="Cambria Math"/>
                              </a:rPr>
                              <m:t>2</m:t>
                            </m:r>
                          </m:den>
                        </m:f>
                      </m:sub>
                    </m:sSub>
                  </m:oMath>
                </a14:m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  </a:t>
                </a:r>
              </a:p>
            </p:txBody>
          </p:sp>
        </mc:Choice>
        <mc:Fallback xmlns=""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3651870"/>
                <a:ext cx="1294200" cy="406650"/>
              </a:xfrm>
              <a:prstGeom prst="rect">
                <a:avLst/>
              </a:prstGeom>
              <a:blipFill rotWithShape="1">
                <a:blip r:embed="rId8"/>
                <a:stretch>
                  <a:fillRect l="-1415" t="-149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EC4FC8D2-4642-2A43-BAF9-0EE1EA738C2A}"/>
              </a:ext>
            </a:extLst>
          </p:cNvPr>
          <p:cNvSpPr/>
          <p:nvPr/>
        </p:nvSpPr>
        <p:spPr>
          <a:xfrm>
            <a:off x="1260912" y="4011910"/>
            <a:ext cx="6767472" cy="769417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1400" kern="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匀变速直线运动</a:t>
            </a:r>
            <a:r>
              <a:rPr lang="zh-CN" altLang="zh-CN" sz="1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中，某一段时间内的</a:t>
            </a:r>
            <a:r>
              <a:rPr lang="zh-CN" altLang="zh-CN" sz="1400" kern="1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平均速度</a:t>
            </a:r>
            <a:r>
              <a:rPr lang="zh-CN" altLang="zh-CN" sz="1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等于该段时间内</a:t>
            </a:r>
            <a:r>
              <a:rPr lang="zh-CN" altLang="zh-CN" sz="1400" kern="1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中间时刻的瞬时速度</a:t>
            </a:r>
            <a:r>
              <a:rPr lang="zh-CN" altLang="zh-CN" sz="1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，又等于这段时间内</a:t>
            </a:r>
            <a:r>
              <a:rPr lang="zh-CN" altLang="zh-CN" sz="1400" kern="1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初速度和末速度的算术平均值</a:t>
            </a:r>
            <a:r>
              <a:rPr lang="en-US" altLang="zh-CN" sz="1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lang="zh-CN" altLang="zh-CN" sz="1400" kern="100" dirty="0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Courier New" panose="02070309020205020404" pitchFamily="49" charset="0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>
            <a:off x="1835696" y="2258002"/>
            <a:ext cx="165618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635896" y="206769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适用于所有运动</a:t>
            </a:r>
          </a:p>
        </p:txBody>
      </p:sp>
      <p:cxnSp>
        <p:nvCxnSpPr>
          <p:cNvPr id="20" name="直接箭头连接符 19"/>
          <p:cNvCxnSpPr/>
          <p:nvPr/>
        </p:nvCxnSpPr>
        <p:spPr>
          <a:xfrm>
            <a:off x="2051720" y="2690050"/>
            <a:ext cx="165618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851920" y="2499742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仅适用于匀变速直线运动</a:t>
            </a:r>
            <a:endParaRPr lang="zh-CN" altLang="en-US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箭头连接符 21"/>
          <p:cNvCxnSpPr/>
          <p:nvPr/>
        </p:nvCxnSpPr>
        <p:spPr>
          <a:xfrm flipV="1">
            <a:off x="1403648" y="2842450"/>
            <a:ext cx="2456656" cy="101274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098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13" grpId="0"/>
      <p:bldP spid="14" grpId="0"/>
      <p:bldP spid="8" grpId="0"/>
      <p:bldP spid="15" grpId="0"/>
      <p:bldP spid="18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匀变速直线运动的平均速度公式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539552" y="1131590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例题</a:t>
            </a:r>
            <a:r>
              <a:rPr lang="en-US" altLang="zh-CN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某飞机由静止开始做匀加速直线运动，从运动开始到起飞共前进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1 600 m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，所用时间为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40 s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．则它的加速度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和离地时的速度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分别为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 m/s</a:t>
            </a:r>
            <a:r>
              <a:rPr lang="en-US" altLang="zh-CN" baseline="30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80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m/s</a:t>
            </a:r>
          </a:p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 m/s</a:t>
            </a:r>
            <a:r>
              <a:rPr lang="en-US" altLang="zh-CN" baseline="30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40 m/s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 m/s</a:t>
            </a:r>
            <a:r>
              <a:rPr lang="en-US" altLang="zh-CN" baseline="30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80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m/s</a:t>
            </a:r>
          </a:p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 m/s</a:t>
            </a:r>
            <a:r>
              <a:rPr lang="en-US" altLang="zh-CN" baseline="30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40 m/s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48264" y="148233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A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611560" y="3219822"/>
                <a:ext cx="7848872" cy="9034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zh-CN" altLang="en-US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解析</a:t>
                </a:r>
                <a:r>
                  <a:rPr lang="en-US" altLang="zh-CN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】</a:t>
                </a:r>
                <a:r>
                  <a:rPr lang="zh-CN" altLang="en-US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飞机的位移</a:t>
                </a:r>
                <a14:m>
                  <m:oMath xmlns:m="http://schemas.openxmlformats.org/officeDocument/2006/math"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𝑣</m:t>
                        </m:r>
                      </m:num>
                      <m:den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𝑡</m:t>
                    </m:r>
                  </m:oMath>
                </a14:m>
                <a:r>
                  <a:rPr lang="zh-CN" altLang="en-US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en-US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故飞机离地时的速度</a:t>
                </a:r>
                <a:r>
                  <a:rPr lang="en-US" altLang="zh-CN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v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𝑡</m:t>
                        </m:r>
                      </m:den>
                    </m:f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×1600</m:t>
                        </m:r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40</m:t>
                        </m:r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𝑠</m:t>
                        </m:r>
                      </m:den>
                    </m:f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=80</m:t>
                    </m:r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𝑚</m:t>
                    </m:r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/</m:t>
                    </m:r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𝑠</m:t>
                    </m:r>
                  </m:oMath>
                </a14:m>
                <a:r>
                  <a:rPr lang="zh-CN" altLang="en-US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en-US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飞机的</a:t>
                </a:r>
                <a:r>
                  <a:rPr lang="zh-CN" altLang="en-US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加速度</a:t>
                </a:r>
                <a14:m>
                  <m:oMath xmlns:m="http://schemas.openxmlformats.org/officeDocument/2006/math"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𝑎</m:t>
                    </m:r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𝑣</m:t>
                        </m:r>
                      </m:num>
                      <m:den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𝑡</m:t>
                        </m:r>
                      </m:den>
                    </m:f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type m:val="lin"/>
                        <m:ctrlP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altLang="zh-CN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zh-CN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80</m:t>
                            </m:r>
                          </m:num>
                          <m:den>
                            <m:r>
                              <a:rPr lang="en-US" altLang="zh-CN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40</m:t>
                            </m:r>
                          </m:den>
                        </m:f>
                        <m:r>
                          <a:rPr lang="en-US" altLang="zh-CN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𝑚</m:t>
                        </m:r>
                      </m:num>
                      <m:den>
                        <m:sSup>
                          <m:sSupPr>
                            <m:ctrlPr>
                              <a:rPr lang="en-US" altLang="zh-CN" b="0" i="1" smtClean="0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zh-CN" b="0" i="1" smtClean="0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zh-CN" b="0" i="1" smtClean="0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b="0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=2</m:t>
                    </m:r>
                    <m:f>
                      <m:fPr>
                        <m:type m:val="lin"/>
                        <m:ctrlPr>
                          <a:rPr lang="en-US" altLang="zh-CN" i="1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𝑚</m:t>
                        </m:r>
                      </m:num>
                      <m:den>
                        <m:sSup>
                          <m:sSupPr>
                            <m:ctrlPr>
                              <a:rPr lang="en-US" altLang="zh-CN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0070C0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zh-CN" altLang="en-US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en-US" altLang="zh-CN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</a:t>
                </a:r>
                <a:r>
                  <a:rPr lang="zh-CN" altLang="en-US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正确．</a:t>
                </a: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219822"/>
                <a:ext cx="7848872" cy="903452"/>
              </a:xfrm>
              <a:prstGeom prst="rect">
                <a:avLst/>
              </a:prstGeom>
              <a:blipFill rotWithShape="1">
                <a:blip r:embed="rId2"/>
                <a:stretch>
                  <a:fillRect l="-621" r="-3571" b="-635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098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匀变速直线运动的平均速度公式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711374" y="1131590"/>
                <a:ext cx="7749058" cy="1929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1600" b="1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例题</a:t>
                </a:r>
                <a:r>
                  <a:rPr lang="en-US" altLang="zh-CN" sz="1600" b="1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2.</a:t>
                </a:r>
                <a:r>
                  <a:rPr lang="zh-CN" altLang="en-US" sz="16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图所示，在水平面上有一个质量为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的小物块，从某点给它一个初速度使其沿水平面做匀减速直线运动，途中经过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B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三点，到达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O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点的速度为零．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B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三点到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O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点的距离分别为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x</a:t>
                </a:r>
                <a:r>
                  <a:rPr lang="en-US" altLang="zh-CN" sz="1600" baseline="-25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x</a:t>
                </a:r>
                <a:r>
                  <a:rPr lang="en-US" altLang="zh-CN" sz="1600" baseline="-25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x</a:t>
                </a:r>
                <a:r>
                  <a:rPr lang="en-US" altLang="zh-CN" sz="1600" baseline="-25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，物块从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点、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B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点、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点运动到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O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点所用时间分别为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</a:t>
                </a:r>
                <a:r>
                  <a:rPr lang="en-US" altLang="zh-CN" sz="1600" baseline="-25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</a:t>
                </a:r>
                <a:r>
                  <a:rPr lang="en-US" altLang="zh-CN" sz="1600" baseline="-25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</a:t>
                </a:r>
                <a:r>
                  <a:rPr lang="en-US" altLang="zh-CN" sz="1600" baseline="-25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，下列结论正确的是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(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　　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)</a:t>
                </a:r>
              </a:p>
              <a:p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  <a:p>
                <a:endPara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en-US" altLang="zh-CN" sz="16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A.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b="0" i="1" smtClean="0"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altLang="zh-CN" sz="1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altLang="zh-CN" sz="1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zh-CN" sz="16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  B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．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altLang="zh-CN" sz="1600" b="0" i="1" smtClean="0">
                        <a:latin typeface="Cambria Math"/>
                      </a:rPr>
                      <m:t>&lt;</m:t>
                    </m:r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altLang="zh-CN" sz="1600" b="0" i="1" smtClean="0">
                        <a:latin typeface="Cambria Math"/>
                      </a:rPr>
                      <m:t>&lt;</m:t>
                    </m:r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zh-CN" sz="16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  C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．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zh-CN" sz="1600" i="1" smtClean="0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zh-CN" sz="160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CN" sz="1600" b="0" i="1" smtClean="0">
                                    <a:latin typeface="Cambria Math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CN" sz="1600" b="0" i="1" smtClean="0">
                                    <a:latin typeface="Cambria Math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zh-CN" sz="16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16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zh-CN" sz="1600" i="1" smtClean="0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zh-CN" sz="160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CN" sz="1600" b="0" i="1" smtClean="0">
                                    <a:latin typeface="Cambria Math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CN" sz="1600" b="0" i="1" smtClean="0">
                                    <a:latin typeface="Cambria Math"/>
                                  </a:rPr>
                                  <m:t>2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zh-CN" sz="16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16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zh-CN" sz="1600" i="1" smtClean="0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zh-CN" sz="160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CN" sz="1600" b="0" i="1" smtClean="0">
                                    <a:latin typeface="Cambria Math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CN" sz="1600" b="0" i="1" smtClean="0">
                                    <a:latin typeface="Cambria Math"/>
                                  </a:rPr>
                                  <m:t>3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zh-CN" sz="16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altLang="zh-CN" sz="16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D.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zh-CN" sz="16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CN" sz="1600" i="1">
                                    <a:latin typeface="Cambria Math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CN" sz="1600" i="1">
                                    <a:latin typeface="Cambria Math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zh-CN" sz="16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16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zh-CN" sz="16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CN" sz="1600" i="1">
                                    <a:latin typeface="Cambria Math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CN" sz="1600" i="1">
                                    <a:latin typeface="Cambria Math"/>
                                  </a:rPr>
                                  <m:t>2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zh-CN" sz="16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16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zh-CN" sz="1600" i="1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zh-CN" sz="16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CN" sz="1600" i="1">
                                    <a:latin typeface="Cambria Math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CN" sz="1600" i="1">
                                    <a:latin typeface="Cambria Math"/>
                                  </a:rPr>
                                  <m:t>3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zh-CN" sz="16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altLang="zh-CN" sz="16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374" y="1131590"/>
                <a:ext cx="7749058" cy="1929439"/>
              </a:xfrm>
              <a:prstGeom prst="rect">
                <a:avLst/>
              </a:prstGeom>
              <a:blipFill rotWithShape="1">
                <a:blip r:embed="rId2"/>
                <a:stretch>
                  <a:fillRect l="-472" t="-94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1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61429" y="2191959"/>
            <a:ext cx="1872208" cy="4543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95936" y="184352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C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827584" y="3219822"/>
                <a:ext cx="7632848" cy="14365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zh-CN" sz="1600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【解析】</a:t>
                </a:r>
                <a:r>
                  <a:rPr lang="zh-CN" altLang="zh-CN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由于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zh-CN" altLang="en-US" sz="160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accPr>
                      <m:e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en-US" altLang="zh-CN" sz="1600" b="0" i="1" smtClean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𝑡</m:t>
                        </m:r>
                      </m:den>
                    </m:f>
                    <m:r>
                      <a:rPr lang="en-US" altLang="zh-CN" sz="1600" b="0" i="1" smtClean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zh-CN" sz="1600" b="0" i="1" smtClean="0">
                        <a:solidFill>
                          <a:srgbClr val="0070C0"/>
                        </a:solidFill>
                        <a:latin typeface="Cambria Math"/>
                      </a:rPr>
                      <m:t>𝑣</m:t>
                    </m:r>
                  </m:oMath>
                </a14:m>
                <a:r>
                  <a:rPr lang="zh-CN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，故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altLang="zh-CN" sz="1600" b="0" i="1" smtClean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zh-CN" altLang="en-US" sz="1600" b="0" i="1" smtClean="0">
                        <a:solidFill>
                          <a:srgbClr val="0070C0"/>
                        </a:solidFill>
                        <a:latin typeface="Cambria Math"/>
                      </a:rPr>
                      <m:t>，</m:t>
                    </m:r>
                    <m:f>
                      <m:fPr>
                        <m:ctrlP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altLang="zh-CN" sz="1600" b="0" i="0" smtClean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en-US" altLang="zh-CN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en-US" altLang="zh-CN" sz="160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600" b="0" i="1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zh-CN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所以</a:t>
                </a:r>
                <a:r>
                  <a:rPr lang="en-US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altLang="zh-CN" sz="1600" b="0" i="1" smtClean="0">
                        <a:solidFill>
                          <a:srgbClr val="0070C0"/>
                        </a:solidFill>
                        <a:latin typeface="Cambria Math"/>
                      </a:rPr>
                      <m:t>&gt;</m:t>
                    </m:r>
                    <m:f>
                      <m:fPr>
                        <m:ctrlP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altLang="zh-CN" sz="1600" b="0" i="1" smtClean="0">
                        <a:solidFill>
                          <a:srgbClr val="0070C0"/>
                        </a:solidFill>
                        <a:latin typeface="Cambria Math"/>
                      </a:rPr>
                      <m:t>&gt;</m:t>
                    </m:r>
                    <m:f>
                      <m:fPr>
                        <m:ctrlP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en-US" altLang="zh-CN" sz="1600" i="1">
                        <a:solidFill>
                          <a:srgbClr val="0070C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zh-CN" altLang="zh-CN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en-US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</a:t>
                </a:r>
                <a:r>
                  <a:rPr lang="zh-CN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en-US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B</a:t>
                </a:r>
                <a:r>
                  <a:rPr lang="zh-CN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错；小物块的运动可视为逆向的由静止开始的匀加速直线运动，故</a:t>
                </a:r>
                <a:r>
                  <a:rPr lang="zh-CN" altLang="zh-CN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位移</a:t>
                </a:r>
                <a14:m>
                  <m:oMath xmlns:m="http://schemas.openxmlformats.org/officeDocument/2006/math">
                    <m:r>
                      <a:rPr lang="en-US" altLang="zh-CN" sz="1600" b="0" i="1" smtClean="0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US" altLang="zh-CN" sz="1600" b="0" i="1" smtClean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zh-CN" sz="1600" b="0" i="1" smtClean="0">
                        <a:solidFill>
                          <a:srgbClr val="0070C0"/>
                        </a:solidFill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𝑡</m:t>
                        </m:r>
                      </m:e>
                      <m:sup>
                        <m:r>
                          <a:rPr lang="en-US" altLang="zh-CN" sz="1600" b="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sz="16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𝑥</m:t>
                        </m:r>
                      </m:num>
                      <m:den>
                        <m:sSup>
                          <m:sSupPr>
                            <m:ctrlPr>
                              <a:rPr lang="en-US" altLang="zh-CN" sz="160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zh-CN" sz="16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𝑡</m:t>
                            </m:r>
                          </m:e>
                          <m:sup>
                            <m:r>
                              <a:rPr lang="en-US" altLang="zh-CN" sz="16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1600" b="0" i="1" dirty="0" smtClean="0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sz="16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zh-CN" sz="1600" b="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zh-CN" sz="1600" b="0" i="1" dirty="0" smtClean="0">
                        <a:solidFill>
                          <a:srgbClr val="0070C0"/>
                        </a:solidFill>
                        <a:latin typeface="Cambria Math"/>
                      </a:rPr>
                      <m:t>𝑎</m:t>
                    </m:r>
                  </m:oMath>
                </a14:m>
                <a:r>
                  <a:rPr lang="en-US" altLang="zh-CN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=</a:t>
                </a:r>
                <a:r>
                  <a:rPr lang="zh-CN" altLang="zh-CN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常数</a:t>
                </a:r>
                <a:r>
                  <a:rPr lang="zh-CN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，所以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zh-CN" sz="1600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CN" sz="1600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CN" sz="1600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1600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zh-CN" sz="1600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CN" sz="1600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CN" sz="1600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1600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600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zh-CN" sz="1600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CN" sz="1600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CN" sz="1600" i="1">
                                    <a:solidFill>
                                      <a:srgbClr val="0070C0"/>
                                    </a:solidFill>
                                    <a:latin typeface="Cambria Math"/>
                                  </a:rPr>
                                  <m:t>3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zh-CN" sz="1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zh-CN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en-US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</a:t>
                </a:r>
                <a:r>
                  <a:rPr lang="zh-CN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对，</a:t>
                </a:r>
                <a:r>
                  <a:rPr lang="en-US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</a:t>
                </a:r>
                <a:r>
                  <a:rPr lang="zh-CN" altLang="zh-CN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错．</a:t>
                </a:r>
              </a:p>
              <a:p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3219822"/>
                <a:ext cx="7632848" cy="1436547"/>
              </a:xfrm>
              <a:prstGeom prst="rect">
                <a:avLst/>
              </a:prstGeom>
              <a:blipFill rotWithShape="1">
                <a:blip r:embed="rId4"/>
                <a:stretch>
                  <a:fillRect l="-47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098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匀变速直线运动的</a:t>
            </a:r>
            <a:r>
              <a:rPr lang="zh-CN" altLang="en-US" sz="2800" b="1" dirty="0">
                <a:solidFill>
                  <a:srgbClr val="0070C0"/>
                </a:solidFill>
              </a:rPr>
              <a:t>位移差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公式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683568" y="1131590"/>
            <a:ext cx="79650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匀变速直线运动中，任意两个连续相等的时间间隔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内，位移差是一个常量，即</a:t>
            </a:r>
            <a:r>
              <a:rPr lang="en-US" altLang="zh-CN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Δ</a:t>
            </a:r>
            <a:r>
              <a:rPr lang="en-US" altLang="zh-CN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kern="100" baseline="-25000" dirty="0" err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Ⅱ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kern="100" baseline="-25000" dirty="0" err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Ⅰ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aT</a:t>
            </a:r>
            <a:r>
              <a:rPr lang="en-US" altLang="zh-CN" kern="100" baseline="30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7970153"/>
              </p:ext>
            </p:extLst>
          </p:nvPr>
        </p:nvGraphicFramePr>
        <p:xfrm>
          <a:off x="736272" y="2069736"/>
          <a:ext cx="7988399" cy="63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" name="文档" r:id="rId3" imgW="10117313" imgH="808008" progId="Word.Document.12">
                  <p:embed/>
                </p:oleObj>
              </mc:Choice>
              <mc:Fallback>
                <p:oleObj name="文档" r:id="rId3" imgW="10117313" imgH="80800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36272" y="2069736"/>
                        <a:ext cx="7988399" cy="639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8839682"/>
              </p:ext>
            </p:extLst>
          </p:nvPr>
        </p:nvGraphicFramePr>
        <p:xfrm>
          <a:off x="736272" y="2787820"/>
          <a:ext cx="7988399" cy="632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1" name="文档" r:id="rId5" imgW="10117313" imgH="806929" progId="Word.Document.12">
                  <p:embed/>
                </p:oleObj>
              </mc:Choice>
              <mc:Fallback>
                <p:oleObj name="文档" r:id="rId5" imgW="10117313" imgH="80692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6272" y="2787820"/>
                        <a:ext cx="7988399" cy="6324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EC4FC8D2-4642-2A43-BAF9-0EE1EA738C2A}"/>
              </a:ext>
            </a:extLst>
          </p:cNvPr>
          <p:cNvSpPr/>
          <p:nvPr/>
        </p:nvSpPr>
        <p:spPr>
          <a:xfrm>
            <a:off x="611560" y="3414389"/>
            <a:ext cx="9106088" cy="954083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则</a:t>
            </a:r>
            <a:r>
              <a:rPr lang="en-US" altLang="zh-CN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kern="100" baseline="-25000" dirty="0" err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Ⅰ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kern="100" baseline="-25000" dirty="0" err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Ⅱ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kern="100" baseline="-25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					               </a:t>
            </a:r>
            <a:r>
              <a:rPr lang="en-US" altLang="zh-CN" kern="100" dirty="0" smtClean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③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</a:t>
            </a:r>
            <a:r>
              <a:rPr lang="en-US" altLang="zh-CN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①②③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得</a:t>
            </a:r>
            <a:r>
              <a:rPr lang="en-US" altLang="zh-CN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Δ</a:t>
            </a:r>
            <a:r>
              <a:rPr lang="en-US" altLang="zh-CN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kern="100" baseline="-25000" dirty="0" err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Ⅱ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kern="100" baseline="-25000" dirty="0" err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Ⅰ</a:t>
            </a:r>
            <a:r>
              <a:rPr lang="zh-CN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aT</a:t>
            </a:r>
            <a:r>
              <a:rPr lang="en-US" altLang="zh-CN" kern="100" baseline="30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en-US" altLang="zh-CN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lang="zh-CN" altLang="zh-CN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0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匀变速直线运动的</a:t>
            </a:r>
            <a:r>
              <a:rPr lang="zh-CN" altLang="en-US" sz="2800" b="1" dirty="0">
                <a:solidFill>
                  <a:srgbClr val="0070C0"/>
                </a:solidFill>
              </a:rPr>
              <a:t>位移差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公式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EC4FC8D2-4642-2A43-BAF9-0EE1EA738C2A}"/>
              </a:ext>
            </a:extLst>
          </p:cNvPr>
          <p:cNvSpPr/>
          <p:nvPr/>
        </p:nvSpPr>
        <p:spPr>
          <a:xfrm>
            <a:off x="711374" y="1001478"/>
            <a:ext cx="7677050" cy="243141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应用</a:t>
            </a:r>
            <a:endParaRPr lang="zh-CN" altLang="zh-CN" sz="20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0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判断物体是否做匀变速直线运动</a:t>
            </a:r>
            <a:endParaRPr lang="zh-CN" altLang="zh-CN" sz="20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如果</a:t>
            </a:r>
            <a:r>
              <a:rPr lang="en-US" altLang="zh-CN" sz="2000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Δ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sz="2000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sz="2000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sz="2000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sz="2000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sz="2000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sz="2000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sz="2000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sz="2000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sz="20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sz="2000" i="1" kern="100" baseline="-250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n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sz="2000" i="1" kern="1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x</a:t>
            </a:r>
            <a:r>
              <a:rPr lang="en-US" altLang="zh-CN" sz="2000" i="1" kern="100" baseline="-25000" dirty="0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n</a:t>
            </a:r>
            <a:r>
              <a:rPr lang="zh-CN" altLang="zh-CN" sz="2000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lang="en-US" altLang="zh-CN" sz="2000" kern="100" baseline="-25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sz="2000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aT</a:t>
            </a:r>
            <a:r>
              <a:rPr lang="en-US" altLang="zh-CN" sz="2000" kern="100" baseline="300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成立，则</a:t>
            </a:r>
            <a:r>
              <a:rPr lang="en-US" altLang="zh-CN" sz="2000" i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为一恒量</a:t>
            </a:r>
            <a:r>
              <a:rPr lang="zh-CN" altLang="zh-CN" sz="20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，说明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物体做匀变速直线运动</a:t>
            </a:r>
            <a:r>
              <a:rPr lang="en-US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lang="zh-CN" altLang="zh-CN" sz="20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0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sz="2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求加速度</a:t>
            </a:r>
            <a:endParaRPr lang="zh-CN" altLang="zh-CN" sz="20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934460"/>
              </p:ext>
            </p:extLst>
          </p:nvPr>
        </p:nvGraphicFramePr>
        <p:xfrm>
          <a:off x="899592" y="3315623"/>
          <a:ext cx="7019886" cy="8403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文档" r:id="rId3" imgW="8128922" imgH="972414" progId="Word.Document.12">
                  <p:embed/>
                </p:oleObj>
              </mc:Choice>
              <mc:Fallback>
                <p:oleObj name="文档" r:id="rId3" imgW="8128922" imgH="97241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9592" y="3315623"/>
                        <a:ext cx="7019886" cy="8403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50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匀变速直线运动的</a:t>
            </a:r>
            <a:r>
              <a:rPr lang="zh-CN" altLang="en-US" sz="2800" b="1" dirty="0">
                <a:solidFill>
                  <a:srgbClr val="0070C0"/>
                </a:solidFill>
              </a:rPr>
              <a:t>位移差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公式</a:t>
            </a:r>
            <a:r>
              <a:rPr lang="en-US" altLang="zh-CN" sz="2800" b="1" dirty="0" smtClean="0">
                <a:solidFill>
                  <a:srgbClr val="0070C0"/>
                </a:solidFill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逐差相等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711374" y="1002090"/>
            <a:ext cx="76770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例题</a:t>
            </a:r>
            <a:r>
              <a:rPr lang="en-US" altLang="zh-CN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为了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测定某轿车在平直路上启动阶段的加速度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轿车启动时的运动可近似看成是匀加速直线运动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，某人拍摄了一张在同一底片上多次曝光的照片，如图所示，如果拍摄时每隔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 s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曝光一次，轿车车身总长为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4.5 m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，那么这辆轿车的加速度为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m/s</a:t>
            </a:r>
            <a:r>
              <a:rPr lang="en-US" altLang="zh-CN" baseline="30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     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2.25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m/s</a:t>
            </a:r>
            <a:r>
              <a:rPr lang="en-US" altLang="zh-CN" baseline="30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      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m/s</a:t>
            </a:r>
            <a:r>
              <a:rPr lang="en-US" altLang="zh-CN" baseline="30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       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4.25 m/s</a:t>
            </a:r>
            <a:r>
              <a:rPr lang="en-US" altLang="zh-CN" baseline="30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pic>
        <p:nvPicPr>
          <p:cNvPr id="6" name="Picture 1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059832" y="2211710"/>
            <a:ext cx="2827377" cy="3503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755576" y="3147814"/>
                <a:ext cx="7560840" cy="17225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1600" kern="1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【解析】</a:t>
                </a:r>
                <a:r>
                  <a:rPr lang="zh-CN" altLang="zh-CN" sz="1600" kern="1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据匀变速直线运动规律，</a:t>
                </a:r>
                <a14:m>
                  <m:oMath xmlns:m="http://schemas.openxmlformats.org/officeDocument/2006/math"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∆</m:t>
                    </m:r>
                    <m:r>
                      <m:rPr>
                        <m:sty m:val="p"/>
                      </m:rP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x</m:t>
                    </m:r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−</m:t>
                    </m:r>
                    <m:sSub>
                      <m:sSub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𝑎</m:t>
                    </m:r>
                    <m:sSup>
                      <m:sSup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p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𝑇</m:t>
                        </m:r>
                      </m:e>
                      <m:sup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，读出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，代入即可计算．轿车总长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4.5 m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，相当于提示我们图中每一小格为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1.5 m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，由此可算出两段距离分别为</a:t>
                </a:r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x</a:t>
                </a:r>
                <a:r>
                  <a:rPr lang="en-US" altLang="zh-CN" sz="1600" kern="100" baseline="-250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1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＝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12  m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和</a:t>
                </a:r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x</a:t>
                </a:r>
                <a:r>
                  <a:rPr lang="en-US" altLang="zh-CN" sz="1600" kern="100" baseline="-250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2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＝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21  m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，又</a:t>
                </a:r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T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＝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2  s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，则</a:t>
                </a:r>
                <a14:m>
                  <m:oMath xmlns:m="http://schemas.openxmlformats.org/officeDocument/2006/math"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𝑎</m:t>
                    </m:r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zh-CN" altLang="zh-CN" sz="1600" i="1" kern="100">
                                <a:solidFill>
                                  <a:srgbClr val="0070C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−</m:t>
                        </m:r>
                        <m:sSub>
                          <m:sSubPr>
                            <m:ctrlPr>
                              <a:rPr lang="zh-CN" altLang="zh-CN" sz="1600" i="1" kern="100">
                                <a:solidFill>
                                  <a:srgbClr val="0070C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zh-CN" altLang="zh-CN" sz="1600" i="1" kern="100">
                                <a:solidFill>
                                  <a:srgbClr val="0070C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𝑇</m:t>
                            </m:r>
                          </m:e>
                          <m:sup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21−12</m:t>
                        </m:r>
                      </m:num>
                      <m:den>
                        <m:sSup>
                          <m:sSupPr>
                            <m:ctrlPr>
                              <a:rPr lang="zh-CN" altLang="zh-CN" sz="1600" i="1" kern="100">
                                <a:solidFill>
                                  <a:srgbClr val="0070C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m/s</a:t>
                </a:r>
                <a:r>
                  <a:rPr lang="en-US" altLang="zh-CN" sz="1600" kern="100" baseline="300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2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＝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2.25  m/s</a:t>
                </a:r>
                <a:r>
                  <a:rPr lang="en-US" altLang="zh-CN" sz="1600" kern="100" baseline="300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2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.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故选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B.</a:t>
                </a:r>
                <a:endParaRPr lang="zh-CN" altLang="zh-CN" sz="1600" kern="1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3147814"/>
                <a:ext cx="7560840" cy="1722587"/>
              </a:xfrm>
              <a:prstGeom prst="rect">
                <a:avLst/>
              </a:prstGeom>
              <a:blipFill rotWithShape="1">
                <a:blip r:embed="rId3"/>
                <a:stretch>
                  <a:fillRect l="-484" r="-403" b="-35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248050" y="1850754"/>
            <a:ext cx="387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B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0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匀变速直线运动的</a:t>
            </a:r>
            <a:r>
              <a:rPr lang="zh-CN" altLang="en-US" sz="2800" b="1" dirty="0">
                <a:solidFill>
                  <a:srgbClr val="0070C0"/>
                </a:solidFill>
              </a:rPr>
              <a:t>位移差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公式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647564" y="1088943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zh-CN" altLang="en-US" kern="100" spc="-1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例题</a:t>
            </a:r>
            <a:r>
              <a:rPr lang="en-US" altLang="zh-CN" kern="100" spc="-1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en-US" altLang="zh-CN" kern="100" spc="-1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一辆公共汽车进站后开始刹车，做匀减速直线运动．开始刹车后的第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 s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内和第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 s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内位移大小依次为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9 m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7 m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，则刹车后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6 s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内的位移是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20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       B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24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        C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25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         D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75 m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矩形 16"/>
              <p:cNvSpPr/>
              <p:nvPr/>
            </p:nvSpPr>
            <p:spPr>
              <a:xfrm>
                <a:off x="539552" y="2180138"/>
                <a:ext cx="8037090" cy="25518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1600" kern="1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【解析】</a:t>
                </a:r>
                <a:r>
                  <a:rPr lang="zh-CN" altLang="zh-CN" sz="1600" kern="1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设汽车的初速度为</a:t>
                </a:r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v</a:t>
                </a:r>
                <a:r>
                  <a:rPr lang="en-US" altLang="zh-CN" sz="1600" kern="100" baseline="-250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0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，加速度为</a:t>
                </a:r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a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.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根据匀变速直线运动的推论</a:t>
                </a:r>
                <a14:m>
                  <m:oMath xmlns:m="http://schemas.openxmlformats.org/officeDocument/2006/math"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∆</m:t>
                    </m:r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𝑥</m:t>
                    </m:r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𝑎</m:t>
                    </m:r>
                    <m:sSup>
                      <m:sSup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p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𝑡</m:t>
                        </m:r>
                      </m:e>
                      <m:sup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得：</a:t>
                </a:r>
              </a:p>
              <a:p>
                <a:pPr algn="just" font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a</m:t>
                    </m:r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zh-CN" altLang="zh-CN" sz="1600" i="1" kern="100">
                                <a:solidFill>
                                  <a:srgbClr val="0070C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−</m:t>
                        </m:r>
                        <m:sSub>
                          <m:sSubPr>
                            <m:ctrlPr>
                              <a:rPr lang="zh-CN" altLang="zh-CN" sz="1600" i="1" kern="100">
                                <a:solidFill>
                                  <a:srgbClr val="0070C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zh-CN" altLang="zh-CN" sz="1600" i="1" kern="100">
                                <a:solidFill>
                                  <a:srgbClr val="0070C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𝑇</m:t>
                            </m:r>
                          </m:e>
                          <m:sup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7−9</m:t>
                        </m:r>
                      </m:num>
                      <m:den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1</m:t>
                        </m:r>
                      </m:den>
                    </m:f>
                  </m:oMath>
                </a14:m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＝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m/s</a:t>
                </a:r>
                <a:r>
                  <a:rPr lang="en-US" altLang="zh-CN" sz="1600" kern="100" baseline="300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2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＝－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2 m/s</a:t>
                </a:r>
                <a:r>
                  <a:rPr lang="en-US" altLang="zh-CN" sz="1600" kern="100" baseline="300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2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.</a:t>
                </a:r>
                <a:endParaRPr lang="zh-CN" altLang="zh-CN" sz="1600" kern="1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/>
                </a:endParaRPr>
              </a:p>
              <a:p>
                <a:pPr algn="just" font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根据第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1 s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内的位移：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𝑣</m:t>
                        </m:r>
                      </m:e>
                      <m:sub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0</m:t>
                        </m:r>
                      </m:sub>
                    </m:sSub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𝑡</m:t>
                    </m:r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+</m:t>
                    </m:r>
                    <m:f>
                      <m:f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den>
                    </m:f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𝑎</m:t>
                    </m:r>
                    <m:sSup>
                      <m:sSup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p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𝑡</m:t>
                        </m:r>
                      </m:e>
                      <m:sup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 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，代入数据，解得</a:t>
                </a:r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v</a:t>
                </a:r>
                <a:r>
                  <a:rPr lang="en-US" altLang="zh-CN" sz="1600" kern="100" baseline="-250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0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＝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10  m/s.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汽车刹车到停止所需的时间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𝑡</m:t>
                        </m:r>
                      </m:e>
                      <m:sub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0</m:t>
                        </m:r>
                      </m:sub>
                    </m:sSub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0−</m:t>
                        </m:r>
                        <m:sSub>
                          <m:sSubPr>
                            <m:ctrlPr>
                              <a:rPr lang="zh-CN" altLang="zh-CN" sz="1600" i="1" kern="100">
                                <a:solidFill>
                                  <a:srgbClr val="0070C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𝑎</m:t>
                        </m:r>
                      </m:den>
                    </m:f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0−10</m:t>
                        </m:r>
                      </m:num>
                      <m:den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−2</m:t>
                        </m:r>
                      </m:den>
                    </m:f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𝑠</m:t>
                    </m:r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=5</m:t>
                    </m:r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𝑠</m:t>
                    </m:r>
                  </m:oMath>
                </a14:m>
                <a:endParaRPr lang="zh-CN" altLang="zh-CN" sz="1600" kern="1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/>
                </a:endParaRPr>
              </a:p>
              <a:p>
                <a:pPr algn="just" font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则汽车刹车后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6 s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内的位移等于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5  s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内的位移，为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x</m:t>
                    </m:r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zh-CN" altLang="zh-CN" sz="1600" i="1" kern="100">
                                <a:solidFill>
                                  <a:srgbClr val="0070C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cs typeface="Times New Roman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𝑡</m:t>
                        </m:r>
                      </m:e>
                      <m:sub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0</m:t>
                        </m:r>
                      </m:sub>
                    </m:sSub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zh-CN" altLang="zh-CN" sz="1600" i="1" kern="100">
                            <a:solidFill>
                              <a:srgbClr val="0070C0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10</m:t>
                        </m:r>
                      </m:num>
                      <m:den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den>
                    </m:f>
                    <m:r>
                      <a:rPr lang="en-US" altLang="zh-CN" sz="1600" i="1" kern="100">
                        <a:solidFill>
                          <a:srgbClr val="0070C0"/>
                        </a:solidFill>
                        <a:latin typeface="Cambria Math"/>
                        <a:cs typeface="Times New Roman"/>
                      </a:rPr>
                      <m:t>×5</m:t>
                    </m:r>
                  </m:oMath>
                </a14:m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 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 m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＝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25  m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．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C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/>
                  </a:rPr>
                  <a:t>正确．</a:t>
                </a:r>
              </a:p>
            </p:txBody>
          </p:sp>
        </mc:Choice>
        <mc:Fallback xmlns="">
          <p:sp>
            <p:nvSpPr>
              <p:cNvPr id="17" name="矩形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180138"/>
                <a:ext cx="8037090" cy="2551852"/>
              </a:xfrm>
              <a:prstGeom prst="rect">
                <a:avLst/>
              </a:prstGeom>
              <a:blipFill rotWithShape="1">
                <a:blip r:embed="rId2"/>
                <a:stretch>
                  <a:fillRect l="-455" r="-379" b="-2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452320" y="141033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C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0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匀变速直线运动的</a:t>
            </a:r>
            <a:r>
              <a:rPr lang="zh-CN" altLang="en-US" sz="2800" b="1" dirty="0">
                <a:solidFill>
                  <a:srgbClr val="0070C0"/>
                </a:solidFill>
              </a:rPr>
              <a:t>中间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位置的速度公式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55576" y="1203598"/>
                <a:ext cx="7560840" cy="32686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根据速度与位移公式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𝑎𝑥</m:t>
                    </m:r>
                  </m:oMath>
                </a14:m>
                <a:r>
                  <a:rPr lang="zh-CN" altLang="en-US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，</a:t>
                </a:r>
                <a:endParaRPr lang="en-US" altLang="zh-CN" kern="100" dirty="0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endParaRPr lang="en-US" altLang="zh-CN" kern="100" dirty="0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r>
                  <a:rPr lang="zh-CN" altLang="en-US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对前一半位移有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f>
                              <m:fPr>
                                <m:ctrlPr>
                                  <a:rPr lang="en-US" altLang="zh-CN" i="1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num>
                              <m:den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sub>
                        </m:sSub>
                      </m:e>
                      <m:sup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·</m:t>
                    </m:r>
                    <m:f>
                      <m:f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altLang="zh-CN" kern="100" dirty="0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endParaRPr lang="en-US" altLang="zh-CN" kern="100" dirty="0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r>
                  <a:rPr lang="zh-CN" altLang="en-US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对后一半位移有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f>
                              <m:fPr>
                                <m:ctrlPr>
                                  <a:rPr lang="en-US" altLang="zh-CN" i="1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num>
                              <m:den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sub>
                        </m:sSub>
                      </m:e>
                      <m:sup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·</m:t>
                    </m:r>
                    <m:f>
                      <m:f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kern="100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，</a:t>
                </a:r>
                <a:endParaRPr lang="en-US" altLang="zh-CN" kern="1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endParaRPr lang="en-US" altLang="zh-CN" kern="100" dirty="0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r>
                  <a:rPr lang="zh-CN" altLang="en-US" kern="100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即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f>
                              <m:fPr>
                                <m:ctrlPr>
                                  <a:rPr lang="en-US" altLang="zh-CN" i="1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num>
                              <m:den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sub>
                        </m:sSub>
                      </m:e>
                      <m:sup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f>
                              <m:fPr>
                                <m:ctrlPr>
                                  <a:rPr lang="en-US" altLang="zh-CN" i="1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num>
                              <m:den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sub>
                        </m:sSub>
                      </m:e>
                      <m:sup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zh-CN" kern="100" dirty="0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endParaRPr lang="en-US" altLang="zh-CN" kern="100" dirty="0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r>
                  <a:rPr lang="zh-CN" altLang="en-US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所以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f>
                          <m:fPr>
                            <m:ctrlPr>
                              <a:rPr lang="en-US" altLang="zh-CN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num>
                          <m:den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b>
                    </m:sSub>
                    <m:r>
                      <a:rPr lang="en-US" altLang="zh-CN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zh-CN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zh-CN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zh-CN" i="1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sSub>
                                  <m:sSubPr>
                                    <m:ctrlPr>
                                      <a:rPr lang="en-US" altLang="zh-CN" i="1" kern="100">
                                        <a:latin typeface="Cambria Math"/>
                                        <a:ea typeface="微软雅黑" panose="020B0503020204020204" pitchFamily="34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kern="100">
                                        <a:latin typeface="Cambria Math"/>
                                        <a:ea typeface="微软雅黑" panose="020B0503020204020204" pitchFamily="34" charset="-122"/>
                                        <a:cs typeface="Times New Roman" panose="020206030504050203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zh-CN" kern="100">
                                        <a:latin typeface="Cambria Math"/>
                                        <a:ea typeface="微软雅黑" panose="020B0503020204020204" pitchFamily="34" charset="-122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e>
                              <m:sup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altLang="zh-CN" i="1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𝑣</m:t>
                                </m:r>
                              </m:e>
                              <m:sup>
                                <m:r>
                                  <a:rPr lang="en-US" altLang="zh-CN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altLang="zh-CN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e>
                    </m:rad>
                  </m:oMath>
                </a14:m>
                <a:endParaRPr lang="zh-CN" altLang="en-US" kern="100" dirty="0"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1203598"/>
                <a:ext cx="7560840" cy="3268652"/>
              </a:xfrm>
              <a:prstGeom prst="rect">
                <a:avLst/>
              </a:prstGeom>
              <a:blipFill rotWithShape="1">
                <a:blip r:embed="rId2"/>
                <a:stretch>
                  <a:fillRect l="-726" t="-74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650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匀变速直线运动的</a:t>
            </a:r>
            <a:r>
              <a:rPr lang="zh-CN" altLang="en-US" sz="2800" b="1" dirty="0">
                <a:solidFill>
                  <a:srgbClr val="0070C0"/>
                </a:solidFill>
              </a:rPr>
              <a:t>中间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位置的速度公式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539552" y="987574"/>
            <a:ext cx="806489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1218565">
              <a:lnSpc>
                <a:spcPct val="150000"/>
              </a:lnSpc>
            </a:pPr>
            <a:r>
              <a:rPr lang="zh-CN" altLang="en-US" sz="1600" b="1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例题</a:t>
            </a:r>
            <a:r>
              <a:rPr lang="en-US" altLang="zh-CN" sz="1600" b="1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5. </a:t>
            </a:r>
            <a:r>
              <a:rPr lang="zh-CN" altLang="zh-CN" sz="16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</a:t>
            </a:r>
            <a:r>
              <a:rPr lang="zh-CN" altLang="zh-CN" sz="1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列从车站开出的火车，在平直轨道上做匀加速直线运动，已知这列火车的长度为</a:t>
            </a:r>
            <a:r>
              <a:rPr lang="en-US" altLang="zh-CN" sz="1600" i="1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l</a:t>
            </a:r>
            <a:r>
              <a:rPr lang="zh-CN" altLang="zh-CN" sz="1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，火车头经过某路标时的速度为</a:t>
            </a:r>
            <a:r>
              <a:rPr lang="en-US" altLang="zh-CN" sz="1600" i="1" kern="100" dirty="0">
                <a:solidFill>
                  <a:prstClr val="black"/>
                </a:solidFill>
                <a:latin typeface="Book Antiqua" panose="0204060205030503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en-US" altLang="zh-CN" sz="1600" kern="100" baseline="-250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zh-CN" altLang="zh-CN" sz="1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，而车尾经过此路标时的速度为</a:t>
            </a:r>
            <a:r>
              <a:rPr lang="en-US" altLang="zh-CN" sz="1600" i="1" kern="100" dirty="0">
                <a:solidFill>
                  <a:prstClr val="black"/>
                </a:solidFill>
                <a:latin typeface="Book Antiqua" panose="0204060205030503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en-US" altLang="zh-CN" sz="1600" kern="100" baseline="-250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1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，求：</a:t>
            </a:r>
            <a:endParaRPr lang="zh-CN" altLang="zh-CN" sz="1600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lvl="0" algn="just" defTabSz="1218565">
              <a:lnSpc>
                <a:spcPct val="150000"/>
              </a:lnSpc>
            </a:pPr>
            <a:r>
              <a:rPr lang="zh-CN" altLang="zh-CN" sz="16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火车</a:t>
            </a:r>
            <a:r>
              <a:rPr lang="zh-CN" altLang="zh-CN" sz="1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中点经过此路标时的速度大小</a:t>
            </a:r>
            <a:r>
              <a:rPr lang="en-US" altLang="zh-CN" sz="1600" i="1" kern="100" dirty="0" smtClean="0">
                <a:solidFill>
                  <a:prstClr val="black"/>
                </a:solidFill>
                <a:latin typeface="Book Antiqua" panose="0204060205030503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endParaRPr lang="zh-CN" altLang="zh-CN" sz="1600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663421" y="2171598"/>
                <a:ext cx="7749058" cy="26847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zh-CN" sz="1600" b="1" kern="100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解析</a:t>
                </a:r>
                <a:r>
                  <a:rPr lang="zh-CN" altLang="zh-CN" sz="1600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　</a:t>
                </a:r>
                <a:r>
                  <a:rPr lang="zh-CN" altLang="zh-CN" sz="1600" kern="1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火车的运动情况可以等效成一个质点做匀加速直线运动，某一时刻速度为</a:t>
                </a:r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600" kern="100" baseline="-250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ourier New" panose="02070309020205020404" pitchFamily="49" charset="0"/>
                  </a:rPr>
                  <a:t>1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，前进位移</a:t>
                </a:r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ourier New" panose="02070309020205020404" pitchFamily="49" charset="0"/>
                  </a:rPr>
                  <a:t>l</a:t>
                </a:r>
                <a:r>
                  <a:rPr lang="zh-CN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，速度变为</a:t>
                </a:r>
                <a:r>
                  <a:rPr lang="en-US" altLang="zh-CN" sz="1600" i="1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600" kern="100" baseline="-250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1600" kern="1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en-US" sz="1600" kern="1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所求</a:t>
                </a:r>
                <a:r>
                  <a:rPr lang="en-US" altLang="zh-CN" sz="1600" i="1" kern="1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v</a:t>
                </a:r>
                <a:r>
                  <a:rPr lang="zh-CN" altLang="en-US" sz="1600" kern="1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是经过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 kern="100" smtClean="0">
                            <a:solidFill>
                              <a:srgbClr val="0070C0"/>
                            </a:solidFill>
                            <a:latin typeface="Cambria Math"/>
                            <a:ea typeface="楷体_GB2312" panose="0201060903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600" b="0" i="1" kern="100" smtClean="0">
                            <a:solidFill>
                              <a:srgbClr val="0070C0"/>
                            </a:solidFill>
                            <a:latin typeface="Cambria Math"/>
                            <a:ea typeface="楷体_GB2312" panose="02010609030101010101" pitchFamily="49" charset="-122"/>
                            <a:cs typeface="Times New Roman" panose="02020603050405020304" pitchFamily="18" charset="0"/>
                          </a:rPr>
                          <m:t>𝑙</m:t>
                        </m:r>
                      </m:num>
                      <m:den>
                        <m:r>
                          <a:rPr lang="en-US" altLang="zh-CN" sz="1600" b="0" i="1" kern="100" smtClean="0">
                            <a:solidFill>
                              <a:srgbClr val="0070C0"/>
                            </a:solidFill>
                            <a:latin typeface="Cambria Math"/>
                            <a:ea typeface="楷体_GB2312" panose="0201060903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的速度，如图所示</a:t>
                </a:r>
                <a:endParaRPr lang="en-US" altLang="zh-CN" sz="16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en-US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前</a:t>
                </a:r>
                <a:r>
                  <a:rPr lang="zh-CN" altLang="en-US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一半位移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楷体_GB2312" panose="0201060903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楷体_GB2312" panose="02010609030101010101" pitchFamily="49" charset="-122"/>
                            <a:cs typeface="Times New Roman" panose="02020603050405020304" pitchFamily="18" charset="0"/>
                          </a:rPr>
                          <m:t>𝑙</m:t>
                        </m:r>
                      </m:num>
                      <m:den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楷体_GB2312" panose="0201060903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f>
                              <m:fPr>
                                <m:ctrlPr>
                                  <a:rPr lang="en-US" altLang="zh-CN" sz="1600" i="1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1600" b="0" i="1" kern="100" smtClean="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𝑙</m:t>
                                </m:r>
                              </m:num>
                              <m:den>
                                <m:r>
                                  <a:rPr lang="en-US" altLang="zh-CN" sz="1600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sub>
                        </m:sSub>
                      </m:e>
                      <m:sup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·</m:t>
                    </m:r>
                    <m:f>
                      <m:f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600" b="0" i="1" kern="100" smtClean="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𝑙</m:t>
                        </m:r>
                      </m:num>
                      <m:den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altLang="zh-CN" sz="16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en-US" sz="16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后一半位移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楷体_GB2312" panose="0201060903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楷体_GB2312" panose="02010609030101010101" pitchFamily="49" charset="-122"/>
                            <a:cs typeface="Times New Roman" panose="02020603050405020304" pitchFamily="18" charset="0"/>
                          </a:rPr>
                          <m:t>𝑙</m:t>
                        </m:r>
                      </m:num>
                      <m:den>
                        <m: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楷体_GB2312" panose="0201060903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16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f>
                              <m:fPr>
                                <m:ctrlPr>
                                  <a:rPr lang="en-US" altLang="zh-CN" sz="1600" i="1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1600" b="0" i="1" kern="100" smtClean="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𝑙</m:t>
                                </m:r>
                              </m:num>
                              <m:den>
                                <m:r>
                                  <a:rPr lang="en-US" altLang="zh-CN" sz="1600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sub>
                        </m:sSub>
                      </m:e>
                      <m:sup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·</m:t>
                    </m:r>
                    <m:f>
                      <m:f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600" b="0" i="1" kern="100" smtClean="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𝑙</m:t>
                        </m:r>
                      </m:num>
                      <m:den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altLang="zh-CN" sz="16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en-US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即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f>
                              <m:fPr>
                                <m:ctrlPr>
                                  <a:rPr lang="en-US" altLang="zh-CN" sz="1600" i="1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1600" b="0" i="1" kern="100" smtClean="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𝑙</m:t>
                                </m:r>
                              </m:num>
                              <m:den>
                                <m:r>
                                  <a:rPr lang="en-US" altLang="zh-CN" sz="1600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sub>
                        </m:sSub>
                      </m:e>
                      <m:sup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f>
                              <m:fPr>
                                <m:ctrlPr>
                                  <a:rPr lang="en-US" altLang="zh-CN" sz="1600" i="1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1600" b="0" i="1" kern="100" smtClean="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𝑙</m:t>
                                </m:r>
                              </m:num>
                              <m:den>
                                <m:r>
                                  <a:rPr lang="en-US" altLang="zh-CN" sz="1600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sub>
                        </m:sSub>
                      </m:e>
                      <m:sup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zh-CN" sz="1600" kern="1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r>
                  <a:rPr lang="zh-CN" altLang="en-US" sz="1600" kern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所以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1600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f>
                          <m:fPr>
                            <m:ctrlP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600" b="0" i="1" kern="100" smtClean="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𝑙</m:t>
                            </m:r>
                          </m:num>
                          <m:den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b>
                    </m:sSub>
                    <m:r>
                      <a:rPr lang="en-US" altLang="zh-CN" sz="1600" kern="100">
                        <a:solidFill>
                          <a:srgbClr val="0070C0"/>
                        </a:solidFill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zh-CN" sz="1600" i="1" kern="100">
                            <a:solidFill>
                              <a:srgbClr val="0070C0"/>
                            </a:solidFill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zh-CN" sz="1600" i="1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zh-CN" sz="1600" i="1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sSub>
                                  <m:sSubPr>
                                    <m:ctrlPr>
                                      <a:rPr lang="en-US" altLang="zh-CN" sz="1600" i="1" kern="100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  <a:ea typeface="微软雅黑" panose="020B0503020204020204" pitchFamily="34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1600" kern="100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  <a:ea typeface="微软雅黑" panose="020B0503020204020204" pitchFamily="34" charset="-122"/>
                                        <a:cs typeface="Times New Roman" panose="020206030504050203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zh-CN" sz="1600" kern="100">
                                        <a:solidFill>
                                          <a:srgbClr val="0070C0"/>
                                        </a:solidFill>
                                        <a:latin typeface="Cambria Math"/>
                                        <a:ea typeface="微软雅黑" panose="020B0503020204020204" pitchFamily="34" charset="-122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e>
                              <m:sup>
                                <m:r>
                                  <a:rPr lang="en-US" altLang="zh-CN" sz="1600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altLang="zh-CN" sz="1600" i="1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1600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𝑣</m:t>
                                </m:r>
                              </m:e>
                              <m:sup>
                                <m:r>
                                  <a:rPr lang="en-US" altLang="zh-CN" sz="1600" kern="100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altLang="zh-CN" sz="1600" kern="100">
                                <a:solidFill>
                                  <a:srgbClr val="0070C0"/>
                                </a:solidFill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e>
                    </m:rad>
                  </m:oMath>
                </a14:m>
                <a:endParaRPr lang="zh-CN" altLang="en-US" sz="1600" kern="1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421" y="2171598"/>
                <a:ext cx="7749058" cy="2684774"/>
              </a:xfrm>
              <a:prstGeom prst="rect">
                <a:avLst/>
              </a:prstGeom>
              <a:blipFill rotWithShape="1">
                <a:blip r:embed="rId2"/>
                <a:stretch>
                  <a:fillRect l="-472" t="-68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2" descr="2-39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68285"/>
            <a:ext cx="1498529" cy="69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806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匀变速直线运动的</a:t>
            </a:r>
            <a:r>
              <a:rPr lang="zh-CN" altLang="en-US" sz="2800" b="1" dirty="0">
                <a:solidFill>
                  <a:srgbClr val="0070C0"/>
                </a:solidFill>
              </a:rPr>
              <a:t>中间位置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速度公式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682774" y="1203598"/>
                <a:ext cx="7849666" cy="2229048"/>
              </a:xfrm>
              <a:prstGeom prst="rect">
                <a:avLst/>
              </a:prstGeom>
            </p:spPr>
            <p:txBody>
              <a:bodyPr wrap="square" lIns="121898" tIns="60948" rIns="121898" bIns="60948">
                <a:spAutoFit/>
              </a:bodyPr>
              <a:lstStyle>
                <a:defPPr>
                  <a:defRPr lang="zh-CN"/>
                </a:defPPr>
                <a:lvl1pPr marL="0" algn="l" defTabSz="1218565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600" algn="l" defTabSz="1218565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9200" algn="l" defTabSz="1218565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algn="l" defTabSz="1218565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8400" algn="l" defTabSz="1218565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8000" algn="l" defTabSz="1218565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7600" algn="l" defTabSz="1218565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7200" algn="l" defTabSz="1218565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6800" algn="l" defTabSz="1218565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spcAft>
                    <a:spcPts val="0"/>
                  </a:spcAft>
                </a:pPr>
                <a:r>
                  <a:rPr lang="en-US" altLang="zh-CN" sz="1800" kern="100" dirty="0">
                    <a:latin typeface="Times New Roman" panose="02020603050405020304" pitchFamily="18" charset="0"/>
                    <a:ea typeface="微软雅黑" panose="020B0503020204020204" pitchFamily="34" charset="-122"/>
                    <a:cs typeface="Courier New" panose="02070309020205020404" pitchFamily="49" charset="0"/>
                  </a:rPr>
                  <a:t>1.</a:t>
                </a:r>
                <a:r>
                  <a:rPr lang="zh-CN" altLang="zh-CN" sz="1800" kern="100" dirty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注意在匀变速直线运动中，中间时刻的</a:t>
                </a:r>
                <a:r>
                  <a:rPr lang="zh-CN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瞬时速度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1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CN" sz="1800" i="1">
                            <a:latin typeface="Cambria Math"/>
                          </a:rPr>
                          <m:t>𝑣</m:t>
                        </m:r>
                      </m:e>
                      <m:sub>
                        <m:f>
                          <m:fPr>
                            <m:ctrlPr>
                              <a:rPr lang="en-US" altLang="zh-CN" sz="18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zh-CN" sz="1800" i="1">
                                <a:latin typeface="Cambria Math"/>
                              </a:rPr>
                              <m:t>𝑡</m:t>
                            </m:r>
                          </m:num>
                          <m:den>
                            <m:r>
                              <a:rPr lang="en-US" altLang="zh-CN" sz="1800" i="1">
                                <a:latin typeface="Cambria Math"/>
                              </a:rPr>
                              <m:t>2</m:t>
                            </m:r>
                          </m:den>
                        </m:f>
                      </m:sub>
                    </m:sSub>
                  </m:oMath>
                </a14:m>
                <a:r>
                  <a:rPr lang="zh-CN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与</a:t>
                </a:r>
                <a:r>
                  <a:rPr lang="zh-CN" altLang="zh-CN" sz="1800" kern="100" dirty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中间位置的</a:t>
                </a:r>
                <a:r>
                  <a:rPr lang="zh-CN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瞬时速度</a:t>
                </a:r>
                <a:r>
                  <a:rPr lang="en-US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1800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1800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f>
                          <m:fPr>
                            <m:ctrlPr>
                              <a:rPr lang="en-US" altLang="zh-CN" sz="1800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num>
                          <m:den>
                            <m:r>
                              <a:rPr lang="en-US" altLang="zh-CN" sz="1800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b>
                    </m:sSub>
                  </m:oMath>
                </a14:m>
                <a:r>
                  <a:rPr lang="en-US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</a:t>
                </a:r>
                <a:r>
                  <a:rPr lang="zh-CN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是</a:t>
                </a:r>
                <a:r>
                  <a:rPr lang="zh-CN" altLang="zh-CN" sz="1800" kern="100" dirty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不同的</a:t>
                </a:r>
                <a:r>
                  <a:rPr lang="zh-CN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1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CN" sz="1800" i="1">
                            <a:latin typeface="Cambria Math"/>
                          </a:rPr>
                          <m:t>𝑣</m:t>
                        </m:r>
                      </m:e>
                      <m:sub>
                        <m:f>
                          <m:fPr>
                            <m:ctrlPr>
                              <a:rPr lang="en-US" altLang="zh-CN" sz="18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zh-CN" sz="1800" i="1">
                                <a:latin typeface="Cambria Math"/>
                              </a:rPr>
                              <m:t>𝑡</m:t>
                            </m:r>
                          </m:num>
                          <m:den>
                            <m:r>
                              <a:rPr lang="en-US" altLang="zh-CN" sz="1800" i="1">
                                <a:latin typeface="Cambria Math"/>
                              </a:rPr>
                              <m:t>2</m:t>
                            </m:r>
                          </m:den>
                        </m:f>
                      </m:sub>
                    </m:sSub>
                    <m:r>
                      <a:rPr lang="en-US" altLang="zh-CN" sz="1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zh-CN" sz="18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18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CN" sz="1800" i="1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8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altLang="zh-CN" sz="1800" i="1">
                            <a:latin typeface="Cambria Math"/>
                          </a:rPr>
                          <m:t>+</m:t>
                        </m:r>
                        <m:r>
                          <a:rPr lang="en-US" altLang="zh-CN" sz="1800" i="1">
                            <a:latin typeface="Cambria Math"/>
                          </a:rPr>
                          <m:t>𝑣</m:t>
                        </m:r>
                      </m:num>
                      <m:den>
                        <m:r>
                          <a:rPr lang="en-US" altLang="zh-CN" sz="18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</a:t>
                </a:r>
                <a:r>
                  <a:rPr lang="zh-CN" altLang="en-US" sz="1800" kern="100" dirty="0" smtClean="0"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1800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1800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f>
                          <m:fPr>
                            <m:ctrlPr>
                              <a:rPr lang="en-US" altLang="zh-CN" sz="1800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num>
                          <m:den>
                            <m:r>
                              <a:rPr lang="en-US" altLang="zh-CN" sz="1800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b>
                    </m:sSub>
                    <m:r>
                      <a:rPr lang="en-US" altLang="zh-CN" sz="1800" kern="100">
                        <a:latin typeface="Cambria Math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zh-CN" sz="1800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zh-CN" sz="1800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zh-CN" sz="1800" i="1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sSub>
                                  <m:sSubPr>
                                    <m:ctrlPr>
                                      <a:rPr lang="en-US" altLang="zh-CN" sz="1800" i="1" kern="100">
                                        <a:latin typeface="Cambria Math"/>
                                        <a:ea typeface="微软雅黑" panose="020B0503020204020204" pitchFamily="34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1800" kern="100">
                                        <a:latin typeface="Cambria Math"/>
                                        <a:ea typeface="微软雅黑" panose="020B0503020204020204" pitchFamily="34" charset="-122"/>
                                        <a:cs typeface="Times New Roman" panose="020206030504050203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zh-CN" sz="1800" kern="100">
                                        <a:latin typeface="Cambria Math"/>
                                        <a:ea typeface="微软雅黑" panose="020B0503020204020204" pitchFamily="34" charset="-122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e>
                              <m:sup>
                                <m:r>
                                  <a:rPr lang="en-US" altLang="zh-CN" sz="1800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zh-CN" sz="1800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altLang="zh-CN" sz="1800" i="1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1800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𝑣</m:t>
                                </m:r>
                              </m:e>
                              <m:sup>
                                <m:r>
                                  <a:rPr lang="en-US" altLang="zh-CN" sz="1800" kern="100">
                                    <a:latin typeface="Cambria Math"/>
                                    <a:ea typeface="微软雅黑" panose="020B0503020204020204" pitchFamily="34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altLang="zh-CN" sz="1800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e>
                    </m:rad>
                  </m:oMath>
                </a14:m>
                <a:endParaRPr lang="en-US" altLang="zh-CN" sz="1800" kern="1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pPr algn="di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en-US" altLang="zh-CN" sz="1800" kern="100" dirty="0">
                    <a:latin typeface="Times New Roman" panose="02020603050405020304" pitchFamily="18" charset="0"/>
                    <a:ea typeface="微软雅黑" panose="020B0503020204020204" pitchFamily="34" charset="-122"/>
                    <a:cs typeface="Courier New" panose="02070309020205020404" pitchFamily="49" charset="0"/>
                  </a:rPr>
                  <a:t>2.</a:t>
                </a:r>
                <a:r>
                  <a:rPr lang="zh-CN" altLang="zh-CN" sz="1800" kern="100" dirty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可以证明：不论物体是做匀加速直线运动还是做匀减速直线运动，总</a:t>
                </a:r>
                <a:r>
                  <a:rPr lang="zh-CN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有</a:t>
                </a:r>
                <a:endParaRPr lang="en-US" altLang="zh-CN" sz="1800" kern="100" dirty="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1800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1800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f>
                          <m:fPr>
                            <m:ctrlPr>
                              <a:rPr lang="en-US" altLang="zh-CN" sz="1800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num>
                          <m:den>
                            <m:r>
                              <a:rPr lang="en-US" altLang="zh-CN" sz="1800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b>
                    </m:sSub>
                  </m:oMath>
                </a14:m>
                <a:r>
                  <a:rPr lang="en-US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</a:t>
                </a:r>
                <a:r>
                  <a:rPr lang="zh-CN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＞</a:t>
                </a:r>
                <a:r>
                  <a:rPr lang="en-US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1800" i="1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1800" kern="100">
                            <a:latin typeface="Cambria Math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f>
                          <m:fPr>
                            <m:ctrlPr>
                              <a:rPr lang="en-US" altLang="zh-CN" sz="1800" i="1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num>
                          <m:den>
                            <m:r>
                              <a:rPr lang="en-US" altLang="zh-CN" sz="1800" kern="100">
                                <a:latin typeface="Cambria Math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b>
                    </m:sSub>
                  </m:oMath>
                </a14:m>
                <a:r>
                  <a:rPr lang="en-US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  </a:t>
                </a:r>
                <a:r>
                  <a:rPr lang="en-US" altLang="zh-CN" sz="1800" kern="100" dirty="0" smtClean="0">
                    <a:latin typeface="Times New Roman" panose="02020603050405020304" pitchFamily="18" charset="0"/>
                    <a:ea typeface="微软雅黑" panose="020B0503020204020204" pitchFamily="34" charset="-122"/>
                    <a:cs typeface="Courier New" panose="02070309020205020404" pitchFamily="49" charset="0"/>
                  </a:rPr>
                  <a:t>.</a:t>
                </a:r>
                <a:endParaRPr lang="zh-CN" altLang="zh-CN" sz="1800" kern="100" dirty="0"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774" y="1203598"/>
                <a:ext cx="7849666" cy="2229048"/>
              </a:xfrm>
              <a:prstGeom prst="rect">
                <a:avLst/>
              </a:prstGeom>
              <a:blipFill rotWithShape="1">
                <a:blip r:embed="rId2"/>
                <a:stretch>
                  <a:fillRect l="-233" t="-546" r="-2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806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</a:rPr>
              <a:t>针对练习</a:t>
            </a: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75606"/>
            <a:ext cx="7632848" cy="2960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806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</a:rPr>
              <a:t>针对练习</a:t>
            </a: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70" y="1048524"/>
            <a:ext cx="796907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50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</a:rPr>
              <a:t>针对练习</a:t>
            </a: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92" y="1203598"/>
            <a:ext cx="788954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5" y="3507854"/>
            <a:ext cx="7577103" cy="1209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50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533" y="29885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</a:rPr>
              <a:t>针对练习</a:t>
            </a:r>
          </a:p>
        </p:txBody>
      </p:sp>
      <p:sp>
        <p:nvSpPr>
          <p:cNvPr id="7" name="KSO_Shape"/>
          <p:cNvSpPr/>
          <p:nvPr/>
        </p:nvSpPr>
        <p:spPr>
          <a:xfrm>
            <a:off x="379140" y="298852"/>
            <a:ext cx="664468" cy="432048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0" y="98757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88" y="1123263"/>
            <a:ext cx="8166424" cy="1913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49" y="3118096"/>
            <a:ext cx="7659084" cy="161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098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-图片 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>
            <a:fillRect/>
          </a:stretch>
        </p:blipFill>
        <p:spPr>
          <a:xfrm>
            <a:off x="0" y="-20538"/>
            <a:ext cx="9180512" cy="514343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851670"/>
            <a:ext cx="9180512" cy="8309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2"/>
                </a:solidFill>
              </a:rPr>
              <a:t>本课结束</a:t>
            </a:r>
            <a:endParaRPr lang="zh-CN" altLang="en-US" sz="4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99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AYOUT_SLIDE" val="1|2|NoFill|#FFFFFF|False|True|"/>
  <p:tag name="RESOURCELIBID_SMARTLAYOUT" val="55607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AYOUT_SHAPETYPE" val="Picture"/>
  <p:tag name="SMARTLAYOUT_SHAPEPICTURE" val="0|KeepOriginal|False|False|Background|None|a31d86308b3d4a34af0cdde5db5c2d59.jpg"/>
  <p:tag name="PA" val="v5.2.8"/>
  <p:tag name="RESOURCELIBID_SMARTLAYOUT" val="55607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AYOUT_SHAPETYPE" val="Text"/>
  <p:tag name="SMARTLAYOUT_SHAPETEXT" val="0|KeepOriginal|True|Title|None|"/>
  <p:tag name="PA" val="v5.2.8"/>
  <p:tag name="RESOURCELIBID_SMARTLAYOUT" val="55607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  <p:tag name="SMARTLAYOUT_SHAPETYPE" val="Ornament"/>
  <p:tag name="RESOURCELIBID_SMARTLAYOUT" val="55607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AYOUT_SHAPETYPE" val="NullText"/>
  <p:tag name="SMARTLAYOUT_SHAPETEXT" val="1|KeepOriginal|True|Subtitle|None|"/>
  <p:tag name="PA" val="v5.2.8"/>
  <p:tag name="RESOURCELIBID_SMARTLAYOUT" val="55607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AYOUT_SHAPETYPE" val="Picture"/>
  <p:tag name="SMARTLAYOUT_SHAPEPICTURE" val="0|KeepOriginal|False|False|Background|None|a31d86308b3d4a34af0cdde5db5c2d59.jpg"/>
  <p:tag name="PA" val="v5.2.8"/>
  <p:tag name="RESOURCELIBID_SMARTLAYOUT" val="55607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861</TotalTime>
  <Words>1582</Words>
  <Application>Microsoft Office PowerPoint</Application>
  <PresentationFormat>全屏显示(16:9)</PresentationFormat>
  <Paragraphs>103</Paragraphs>
  <Slides>20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2" baseType="lpstr">
      <vt:lpstr>Office 主题​​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辰昊</cp:lastModifiedBy>
  <cp:revision>36</cp:revision>
  <dcterms:created xsi:type="dcterms:W3CDTF">2019-09-20T07:41:27Z</dcterms:created>
  <dcterms:modified xsi:type="dcterms:W3CDTF">2019-09-30T00:34:58Z</dcterms:modified>
</cp:coreProperties>
</file>