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7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2" r:id="rId14"/>
    <p:sldId id="303" r:id="rId15"/>
    <p:sldId id="305" r:id="rId16"/>
    <p:sldId id="306" r:id="rId17"/>
    <p:sldId id="311" r:id="rId18"/>
    <p:sldId id="312" r:id="rId19"/>
    <p:sldId id="308" r:id="rId20"/>
    <p:sldId id="310" r:id="rId21"/>
    <p:sldId id="313" r:id="rId22"/>
    <p:sldId id="314" r:id="rId23"/>
    <p:sldId id="289" r:id="rId24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3201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86402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296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72805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160064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592076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024089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456102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64E6"/>
    <a:srgbClr val="CF3221"/>
    <a:srgbClr val="2878E6"/>
    <a:srgbClr val="36B2E6"/>
    <a:srgbClr val="FFFFFF"/>
    <a:srgbClr val="287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1" autoAdjust="0"/>
    <p:restoredTop sz="94660"/>
  </p:normalViewPr>
  <p:slideViewPr>
    <p:cSldViewPr>
      <p:cViewPr varScale="1">
        <p:scale>
          <a:sx n="121" d="100"/>
          <a:sy n="121" d="100"/>
        </p:scale>
        <p:origin x="-648" y="-96"/>
      </p:cViewPr>
      <p:guideLst>
        <p:guide orient="horz" pos="2041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92342CB-CBD6-4964-B2EE-905FE3FD65B5}" type="datetimeFigureOut">
              <a:rPr lang="en-US"/>
              <a:pPr>
                <a:defRPr/>
              </a:pPr>
              <a:t>5/3/2018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6D5383E-8F28-449A-81BB-0821DCC33C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60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01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026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603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805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0064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2076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4089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6102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1522076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588"/>
            <a:ext cx="11522074" cy="5234230"/>
          </a:xfrm>
          <a:prstGeom prst="rect">
            <a:avLst/>
          </a:prstGeom>
          <a:noFill/>
          <a:effectLst>
            <a:glow>
              <a:schemeClr val="accent1">
                <a:alpha val="42000"/>
              </a:schemeClr>
            </a:glow>
          </a:effectLst>
          <a:extLst/>
        </p:spPr>
      </p:pic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07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2000" contrast="-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73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3955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1043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2752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261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-15966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9674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1271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864156" y="5904159"/>
            <a:ext cx="2400432" cy="432012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936709" y="5904159"/>
            <a:ext cx="3648657" cy="432012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257487" y="5904159"/>
            <a:ext cx="2400432" cy="432012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5B292-424D-4473-968B-8C79E1CB8E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2959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2143" y="345010"/>
            <a:ext cx="9937790" cy="1252534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92143" y="1725046"/>
            <a:ext cx="9937790" cy="41116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92143" y="6006163"/>
            <a:ext cx="2592467" cy="34500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  <a:pPr/>
              <a:t>2018/5/3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816688" y="6006163"/>
            <a:ext cx="3888700" cy="34500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137465" y="6006163"/>
            <a:ext cx="2592467" cy="34500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63AD9CA-2874-403A-87FC-9C49BD40F5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72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1"/>
          <p:cNvSpPr/>
          <p:nvPr/>
        </p:nvSpPr>
        <p:spPr>
          <a:xfrm>
            <a:off x="10252683" y="501013"/>
            <a:ext cx="1033820" cy="349510"/>
          </a:xfrm>
          <a:prstGeom prst="rect">
            <a:avLst/>
          </a:prstGeom>
        </p:spPr>
        <p:txBody>
          <a:bodyPr lIns="86402" tIns="43201" rIns="86402" bIns="43201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A8B14BF4-8C6C-4D3D-9648-A9C5D25E0111}" type="slidenum">
              <a:rPr lang="zh-CN" altLang="en-US" sz="1500">
                <a:solidFill>
                  <a:schemeClr val="bg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lang="zh-CN" altLang="en-US" sz="1500" dirty="0">
                <a:solidFill>
                  <a:schemeClr val="bg1"/>
                </a:solidFill>
                <a:latin typeface="+mn-lt"/>
                <a:ea typeface="+mn-ea"/>
              </a:rPr>
              <a:t>  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  <p:pic>
        <p:nvPicPr>
          <p:cNvPr id="9" name="Picture 8" descr="91淘课logo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08" r:id="rId2"/>
    <p:sldLayoutId id="2147483710" r:id="rId3"/>
    <p:sldLayoutId id="2147483712" r:id="rId4"/>
    <p:sldLayoutId id="2147483714" r:id="rId5"/>
    <p:sldLayoutId id="2147483716" r:id="rId6"/>
    <p:sldLayoutId id="2147483717" r:id="rId7"/>
    <p:sldLayoutId id="2147483720" r:id="rId8"/>
    <p:sldLayoutId id="2147483721" r:id="rId9"/>
    <p:sldLayoutId id="2147483722" r:id="rId10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5pPr>
      <a:lvl6pPr marL="432012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6pPr>
      <a:lvl7pPr marL="864026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7pPr>
      <a:lvl8pPr marL="1296038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8pPr>
      <a:lvl9pPr marL="1728051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24010" indent="-32401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2021" indent="-27000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32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44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58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70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83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96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108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1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02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8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051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064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4089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10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3511595"/>
            <a:ext cx="11522075" cy="45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第四课  生产与经济制度 第</a:t>
            </a:r>
            <a:r>
              <a:rPr lang="en-US" altLang="zh-CN" sz="2400" b="1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课时</a:t>
            </a:r>
            <a:endParaRPr lang="en-US" altLang="zh-CN" sz="2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4176191"/>
            <a:ext cx="11522076" cy="101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6411" tIns="43205" rIns="86411" bIns="43205">
            <a:spAutoFit/>
          </a:bodyPr>
          <a:lstStyle/>
          <a:p>
            <a:pPr algn="ctr">
              <a:defRPr/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/>
                <a:ea typeface="微软雅黑"/>
                <a:cs typeface="微软雅黑"/>
              </a:rPr>
              <a:t>我国的基本经济制度</a:t>
            </a:r>
            <a:endParaRPr lang="zh-CN" altLang="en-US" sz="6000" b="1" dirty="0">
              <a:effectLst>
                <a:outerShdw blurRad="38100" dist="38100" dir="2700000" algn="tl">
                  <a:srgbClr val="C0C0C0"/>
                </a:outerShdw>
              </a:effectLst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2527135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760661" y="937572"/>
            <a:ext cx="5244768" cy="453650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鲶鱼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效应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以前挪威有一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种叫沙丁鱼的海鱼，常常满仓的鱼要死上大半，主要是憋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死、闷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死的。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于是人们就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自创了一种办法：把一种好动的鲶鱼放几条在船舱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里，它们不停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的游来由去，带动了沙丁鱼游动，从而使水中的溶氧量大增，沙丁鱼便很少死掉。</a:t>
            </a:r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6005429" y="936384"/>
            <a:ext cx="4868176" cy="45376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狼群和鹿群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美国</a:t>
            </a:r>
            <a:r>
              <a:rPr lang="en-US" altLang="zh-CN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世纪的一个自然保护区里生活着鹿群和狼群，人们为了保护鹿群而把狼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群杀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光了。不到两年的时间，鹿群便增长了</a:t>
            </a:r>
            <a:r>
              <a:rPr lang="en-US" altLang="zh-CN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倍，但是</a:t>
            </a:r>
            <a:r>
              <a:rPr lang="en-US" altLang="zh-CN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年后鹿群只剩下</a:t>
            </a:r>
            <a:r>
              <a:rPr lang="en-US" altLang="zh-CN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200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只了，最后人们不得不把狼先生重新请来，这样鹿群很快恢复了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生机。</a:t>
            </a:r>
            <a:endParaRPr lang="zh-CN" altLang="en-US" sz="24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3672805" y="5463155"/>
            <a:ext cx="4838720" cy="646331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fontAlgn="ctr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看了这两则故事你有什么</a:t>
            </a:r>
            <a:r>
              <a:rPr lang="zh-CN" altLang="en-US" dirty="0" smtClean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感想？</a:t>
            </a:r>
            <a:endParaRPr lang="en-US" altLang="zh-CN" dirty="0">
              <a:solidFill>
                <a:srgbClr val="C00000"/>
              </a:solidFill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43583" y="238555"/>
            <a:ext cx="2297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两则小故事</a:t>
            </a:r>
            <a:endParaRPr lang="zh-CN" altLang="en-US" sz="28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733074"/>
            <a:ext cx="11522075" cy="66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2733074"/>
            <a:ext cx="11522075" cy="66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2310577" y="2726576"/>
            <a:ext cx="755491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公有制为主体，多种所有制经济共同发展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346423" y="1871935"/>
            <a:ext cx="655272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我国社会主义初级阶段的基本经济制度？</a:t>
            </a:r>
          </a:p>
        </p:txBody>
      </p:sp>
    </p:spTree>
    <p:extLst>
      <p:ext uri="{BB962C8B-B14F-4D97-AF65-F5344CB8AC3E}">
        <p14:creationId xmlns:p14="http://schemas.microsoft.com/office/powerpoint/2010/main" val="120942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7169"/>
          <p:cNvGrpSpPr>
            <a:grpSpLocks/>
          </p:cNvGrpSpPr>
          <p:nvPr/>
        </p:nvGrpSpPr>
        <p:grpSpPr bwMode="auto">
          <a:xfrm>
            <a:off x="1728589" y="1635783"/>
            <a:ext cx="8159235" cy="4340608"/>
            <a:chOff x="0" y="0"/>
            <a:chExt cx="1990" cy="5660"/>
          </a:xfrm>
        </p:grpSpPr>
        <p:grpSp>
          <p:nvGrpSpPr>
            <p:cNvPr id="4101" name="组合 7170"/>
            <p:cNvGrpSpPr>
              <a:grpSpLocks/>
            </p:cNvGrpSpPr>
            <p:nvPr/>
          </p:nvGrpSpPr>
          <p:grpSpPr bwMode="auto">
            <a:xfrm>
              <a:off x="0" y="0"/>
              <a:ext cx="252" cy="480"/>
              <a:chOff x="0" y="0"/>
              <a:chExt cx="252" cy="480"/>
            </a:xfrm>
          </p:grpSpPr>
          <p:sp>
            <p:nvSpPr>
              <p:cNvPr id="4202" name="矩形 717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480"/>
              </a:xfrm>
              <a:prstGeom prst="rect">
                <a:avLst/>
              </a:prstGeom>
              <a:solidFill>
                <a:srgbClr val="F98D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grpSp>
            <p:nvGrpSpPr>
              <p:cNvPr id="4203" name="组合 7172"/>
              <p:cNvGrpSpPr>
                <a:grpSpLocks/>
              </p:cNvGrpSpPr>
              <p:nvPr/>
            </p:nvGrpSpPr>
            <p:grpSpPr bwMode="auto">
              <a:xfrm>
                <a:off x="0" y="0"/>
                <a:ext cx="252" cy="480"/>
                <a:chOff x="0" y="0"/>
                <a:chExt cx="252" cy="480"/>
              </a:xfrm>
            </p:grpSpPr>
            <p:sp>
              <p:nvSpPr>
                <p:cNvPr id="4204" name="矩形 7173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52" cy="480"/>
                </a:xfrm>
                <a:prstGeom prst="rect">
                  <a:avLst/>
                </a:prstGeom>
                <a:solidFill>
                  <a:srgbClr val="F98D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>
                    <a:lnSpc>
                      <a:spcPct val="150000"/>
                    </a:lnSpc>
                  </a:pPr>
                  <a:endPara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sz="2400" dirty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名次</a:t>
                  </a:r>
                </a:p>
                <a:p>
                  <a:pPr algn="ctr" eaLnBrk="0" hangingPunct="0">
                    <a:lnSpc>
                      <a:spcPct val="150000"/>
                    </a:lnSpc>
                  </a:pPr>
                  <a:endPara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  <p:sp>
              <p:nvSpPr>
                <p:cNvPr id="4205" name="矩形 717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52" cy="480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4102" name="组合 7175"/>
            <p:cNvGrpSpPr>
              <a:grpSpLocks/>
            </p:cNvGrpSpPr>
            <p:nvPr/>
          </p:nvGrpSpPr>
          <p:grpSpPr bwMode="auto">
            <a:xfrm>
              <a:off x="252" y="0"/>
              <a:ext cx="1072" cy="480"/>
              <a:chOff x="0" y="0"/>
              <a:chExt cx="1072" cy="480"/>
            </a:xfrm>
          </p:grpSpPr>
          <p:sp>
            <p:nvSpPr>
              <p:cNvPr id="4198" name="矩形 717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480"/>
              </a:xfrm>
              <a:prstGeom prst="rect">
                <a:avLst/>
              </a:prstGeom>
              <a:solidFill>
                <a:srgbClr val="F98D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grpSp>
            <p:nvGrpSpPr>
              <p:cNvPr id="4199" name="组合 7177"/>
              <p:cNvGrpSpPr>
                <a:grpSpLocks/>
              </p:cNvGrpSpPr>
              <p:nvPr/>
            </p:nvGrpSpPr>
            <p:grpSpPr bwMode="auto">
              <a:xfrm>
                <a:off x="0" y="0"/>
                <a:ext cx="1072" cy="480"/>
                <a:chOff x="0" y="0"/>
                <a:chExt cx="1072" cy="480"/>
              </a:xfrm>
            </p:grpSpPr>
            <p:sp>
              <p:nvSpPr>
                <p:cNvPr id="4200" name="矩形 717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72" cy="480"/>
                </a:xfrm>
                <a:prstGeom prst="rect">
                  <a:avLst/>
                </a:prstGeom>
                <a:solidFill>
                  <a:srgbClr val="F98D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>
                    <a:lnSpc>
                      <a:spcPct val="150000"/>
                    </a:lnSpc>
                  </a:pPr>
                  <a:endPara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sz="240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企业名称</a:t>
                  </a:r>
                </a:p>
                <a:p>
                  <a:pPr algn="ctr" eaLnBrk="0" hangingPunct="0">
                    <a:lnSpc>
                      <a:spcPct val="150000"/>
                    </a:lnSpc>
                  </a:pPr>
                  <a:endPara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  <p:sp>
              <p:nvSpPr>
                <p:cNvPr id="4201" name="矩形 7179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72" cy="480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4103" name="组合 7180"/>
            <p:cNvGrpSpPr>
              <a:grpSpLocks/>
            </p:cNvGrpSpPr>
            <p:nvPr/>
          </p:nvGrpSpPr>
          <p:grpSpPr bwMode="auto">
            <a:xfrm>
              <a:off x="1324" y="0"/>
              <a:ext cx="666" cy="480"/>
              <a:chOff x="0" y="0"/>
              <a:chExt cx="666" cy="480"/>
            </a:xfrm>
          </p:grpSpPr>
          <p:sp>
            <p:nvSpPr>
              <p:cNvPr id="4194" name="矩形 718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480"/>
              </a:xfrm>
              <a:prstGeom prst="rect">
                <a:avLst/>
              </a:prstGeom>
              <a:solidFill>
                <a:srgbClr val="F98D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grpSp>
            <p:nvGrpSpPr>
              <p:cNvPr id="4195" name="组合 7182"/>
              <p:cNvGrpSpPr>
                <a:grpSpLocks/>
              </p:cNvGrpSpPr>
              <p:nvPr/>
            </p:nvGrpSpPr>
            <p:grpSpPr bwMode="auto">
              <a:xfrm>
                <a:off x="0" y="0"/>
                <a:ext cx="666" cy="480"/>
                <a:chOff x="0" y="0"/>
                <a:chExt cx="666" cy="480"/>
              </a:xfrm>
            </p:grpSpPr>
            <p:sp>
              <p:nvSpPr>
                <p:cNvPr id="4196" name="矩形 7183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666" cy="480"/>
                </a:xfrm>
                <a:prstGeom prst="rect">
                  <a:avLst/>
                </a:prstGeom>
                <a:solidFill>
                  <a:srgbClr val="F98D1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>
                    <a:lnSpc>
                      <a:spcPct val="150000"/>
                    </a:lnSpc>
                  </a:pPr>
                  <a:endPara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sz="2400" dirty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营业收入</a:t>
                  </a:r>
                  <a:r>
                    <a:rPr lang="zh-CN" altLang="zh-CN" sz="2400" dirty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(</a:t>
                  </a:r>
                  <a:r>
                    <a:rPr lang="zh-CN" sz="2400" dirty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万元</a:t>
                  </a:r>
                  <a:r>
                    <a:rPr lang="zh-CN" altLang="zh-CN" sz="2400" dirty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)</a:t>
                  </a:r>
                </a:p>
                <a:p>
                  <a:pPr algn="ctr" eaLnBrk="0" hangingPunct="0">
                    <a:lnSpc>
                      <a:spcPct val="150000"/>
                    </a:lnSpc>
                  </a:pPr>
                  <a:endPara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  <p:sp>
              <p:nvSpPr>
                <p:cNvPr id="4197" name="矩形 718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666" cy="480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50000"/>
                    </a:lnSpc>
                  </a:pPr>
                  <a:endParaRPr lang="zh-CN" altLang="en-US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4104" name="组合 7185"/>
            <p:cNvGrpSpPr>
              <a:grpSpLocks/>
            </p:cNvGrpSpPr>
            <p:nvPr/>
          </p:nvGrpSpPr>
          <p:grpSpPr bwMode="auto">
            <a:xfrm>
              <a:off x="0" y="480"/>
              <a:ext cx="252" cy="518"/>
              <a:chOff x="0" y="0"/>
              <a:chExt cx="252" cy="518"/>
            </a:xfrm>
          </p:grpSpPr>
          <p:sp>
            <p:nvSpPr>
              <p:cNvPr id="4192" name="矩形 718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93" name="矩形 718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05" name="组合 7188"/>
            <p:cNvGrpSpPr>
              <a:grpSpLocks/>
            </p:cNvGrpSpPr>
            <p:nvPr/>
          </p:nvGrpSpPr>
          <p:grpSpPr bwMode="auto">
            <a:xfrm>
              <a:off x="252" y="480"/>
              <a:ext cx="1072" cy="518"/>
              <a:chOff x="0" y="0"/>
              <a:chExt cx="1072" cy="518"/>
            </a:xfrm>
          </p:grpSpPr>
          <p:sp>
            <p:nvSpPr>
              <p:cNvPr id="4190" name="矩形 718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国家电网公司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91" name="矩形 719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06" name="组合 7191"/>
            <p:cNvGrpSpPr>
              <a:grpSpLocks/>
            </p:cNvGrpSpPr>
            <p:nvPr/>
          </p:nvGrpSpPr>
          <p:grpSpPr bwMode="auto">
            <a:xfrm>
              <a:off x="1324" y="480"/>
              <a:ext cx="666" cy="518"/>
              <a:chOff x="0" y="0"/>
              <a:chExt cx="666" cy="518"/>
            </a:xfrm>
          </p:grpSpPr>
          <p:sp>
            <p:nvSpPr>
              <p:cNvPr id="4188" name="矩形 719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4 8 2 9 5 1 7 3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89" name="矩形 719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07" name="组合 7194"/>
            <p:cNvGrpSpPr>
              <a:grpSpLocks/>
            </p:cNvGrpSpPr>
            <p:nvPr/>
          </p:nvGrpSpPr>
          <p:grpSpPr bwMode="auto">
            <a:xfrm>
              <a:off x="0" y="998"/>
              <a:ext cx="252" cy="518"/>
              <a:chOff x="0" y="0"/>
              <a:chExt cx="252" cy="518"/>
            </a:xfrm>
          </p:grpSpPr>
          <p:sp>
            <p:nvSpPr>
              <p:cNvPr id="4186" name="矩形 719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2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87" name="矩形 719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08" name="组合 7197"/>
            <p:cNvGrpSpPr>
              <a:grpSpLocks/>
            </p:cNvGrpSpPr>
            <p:nvPr/>
          </p:nvGrpSpPr>
          <p:grpSpPr bwMode="auto">
            <a:xfrm>
              <a:off x="252" y="998"/>
              <a:ext cx="1072" cy="518"/>
              <a:chOff x="0" y="0"/>
              <a:chExt cx="1072" cy="518"/>
            </a:xfrm>
          </p:grpSpPr>
          <p:sp>
            <p:nvSpPr>
              <p:cNvPr id="4184" name="矩形 719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中国石油天然气集团公司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85" name="矩形 719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09" name="组合 7200"/>
            <p:cNvGrpSpPr>
              <a:grpSpLocks/>
            </p:cNvGrpSpPr>
            <p:nvPr/>
          </p:nvGrpSpPr>
          <p:grpSpPr bwMode="auto">
            <a:xfrm>
              <a:off x="1324" y="998"/>
              <a:ext cx="666" cy="518"/>
              <a:chOff x="0" y="0"/>
              <a:chExt cx="666" cy="518"/>
            </a:xfrm>
          </p:grpSpPr>
          <p:sp>
            <p:nvSpPr>
              <p:cNvPr id="4182" name="矩形 720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4 7 5 2 8 7 0 3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83" name="矩形 720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0" name="组合 7203"/>
            <p:cNvGrpSpPr>
              <a:grpSpLocks/>
            </p:cNvGrpSpPr>
            <p:nvPr/>
          </p:nvGrpSpPr>
          <p:grpSpPr bwMode="auto">
            <a:xfrm>
              <a:off x="0" y="1516"/>
              <a:ext cx="252" cy="518"/>
              <a:chOff x="0" y="0"/>
              <a:chExt cx="252" cy="518"/>
            </a:xfrm>
          </p:grpSpPr>
          <p:sp>
            <p:nvSpPr>
              <p:cNvPr id="4180" name="矩形 720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3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81" name="矩形 720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1" name="组合 7206"/>
            <p:cNvGrpSpPr>
              <a:grpSpLocks/>
            </p:cNvGrpSpPr>
            <p:nvPr/>
          </p:nvGrpSpPr>
          <p:grpSpPr bwMode="auto">
            <a:xfrm>
              <a:off x="252" y="1516"/>
              <a:ext cx="1072" cy="518"/>
              <a:chOff x="0" y="0"/>
              <a:chExt cx="1072" cy="518"/>
            </a:xfrm>
          </p:grpSpPr>
          <p:sp>
            <p:nvSpPr>
              <p:cNvPr id="4178" name="矩形 720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中国石油化工集团公司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79" name="矩形 720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2" name="组合 7209"/>
            <p:cNvGrpSpPr>
              <a:grpSpLocks/>
            </p:cNvGrpSpPr>
            <p:nvPr/>
          </p:nvGrpSpPr>
          <p:grpSpPr bwMode="auto">
            <a:xfrm>
              <a:off x="1324" y="1516"/>
              <a:ext cx="666" cy="518"/>
              <a:chOff x="0" y="0"/>
              <a:chExt cx="666" cy="518"/>
            </a:xfrm>
          </p:grpSpPr>
          <p:sp>
            <p:nvSpPr>
              <p:cNvPr id="4176" name="矩形 72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4 6 6 6 7 3 1 1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77" name="矩形 72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3" name="组合 7212"/>
            <p:cNvGrpSpPr>
              <a:grpSpLocks/>
            </p:cNvGrpSpPr>
            <p:nvPr/>
          </p:nvGrpSpPr>
          <p:grpSpPr bwMode="auto">
            <a:xfrm>
              <a:off x="0" y="2034"/>
              <a:ext cx="252" cy="518"/>
              <a:chOff x="0" y="0"/>
              <a:chExt cx="252" cy="518"/>
            </a:xfrm>
          </p:grpSpPr>
          <p:sp>
            <p:nvSpPr>
              <p:cNvPr id="4174" name="矩形 72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4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75" name="矩形 72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4" name="组合 7215"/>
            <p:cNvGrpSpPr>
              <a:grpSpLocks/>
            </p:cNvGrpSpPr>
            <p:nvPr/>
          </p:nvGrpSpPr>
          <p:grpSpPr bwMode="auto">
            <a:xfrm>
              <a:off x="252" y="2034"/>
              <a:ext cx="1072" cy="518"/>
              <a:chOff x="0" y="0"/>
              <a:chExt cx="1072" cy="518"/>
            </a:xfrm>
          </p:grpSpPr>
          <p:sp>
            <p:nvSpPr>
              <p:cNvPr id="4172" name="矩形 72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中国工商银行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73" name="矩形 72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5" name="组合 7218"/>
            <p:cNvGrpSpPr>
              <a:grpSpLocks/>
            </p:cNvGrpSpPr>
            <p:nvPr/>
          </p:nvGrpSpPr>
          <p:grpSpPr bwMode="auto">
            <a:xfrm>
              <a:off x="1324" y="2034"/>
              <a:ext cx="666" cy="518"/>
              <a:chOff x="0" y="0"/>
              <a:chExt cx="666" cy="518"/>
            </a:xfrm>
          </p:grpSpPr>
          <p:sp>
            <p:nvSpPr>
              <p:cNvPr id="4170" name="矩形 72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1 7 4 3 3 5 0 0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71" name="矩形 72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6" name="组合 7221"/>
            <p:cNvGrpSpPr>
              <a:grpSpLocks/>
            </p:cNvGrpSpPr>
            <p:nvPr/>
          </p:nvGrpSpPr>
          <p:grpSpPr bwMode="auto">
            <a:xfrm>
              <a:off x="0" y="2552"/>
              <a:ext cx="252" cy="518"/>
              <a:chOff x="0" y="0"/>
              <a:chExt cx="252" cy="518"/>
            </a:xfrm>
          </p:grpSpPr>
          <p:sp>
            <p:nvSpPr>
              <p:cNvPr id="4168" name="矩形 72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5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69" name="矩形 722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7" name="组合 7224"/>
            <p:cNvGrpSpPr>
              <a:grpSpLocks/>
            </p:cNvGrpSpPr>
            <p:nvPr/>
          </p:nvGrpSpPr>
          <p:grpSpPr bwMode="auto">
            <a:xfrm>
              <a:off x="252" y="2552"/>
              <a:ext cx="1072" cy="518"/>
              <a:chOff x="0" y="0"/>
              <a:chExt cx="1072" cy="518"/>
            </a:xfrm>
          </p:grpSpPr>
          <p:sp>
            <p:nvSpPr>
              <p:cNvPr id="4166" name="矩形 72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中国移动通信集团公司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67" name="矩形 722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8" name="组合 7227"/>
            <p:cNvGrpSpPr>
              <a:grpSpLocks/>
            </p:cNvGrpSpPr>
            <p:nvPr/>
          </p:nvGrpSpPr>
          <p:grpSpPr bwMode="auto">
            <a:xfrm>
              <a:off x="1324" y="2552"/>
              <a:ext cx="666" cy="518"/>
              <a:chOff x="0" y="0"/>
              <a:chExt cx="666" cy="518"/>
            </a:xfrm>
          </p:grpSpPr>
          <p:sp>
            <p:nvSpPr>
              <p:cNvPr id="4164" name="矩形 72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1 7 1 8 7 0 9 1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65" name="矩形 72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19" name="组合 7230"/>
            <p:cNvGrpSpPr>
              <a:grpSpLocks/>
            </p:cNvGrpSpPr>
            <p:nvPr/>
          </p:nvGrpSpPr>
          <p:grpSpPr bwMode="auto">
            <a:xfrm>
              <a:off x="0" y="3070"/>
              <a:ext cx="252" cy="518"/>
              <a:chOff x="0" y="0"/>
              <a:chExt cx="252" cy="518"/>
            </a:xfrm>
          </p:grpSpPr>
          <p:sp>
            <p:nvSpPr>
              <p:cNvPr id="4162" name="矩形 72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6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63" name="矩形 72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0" name="组合 7233"/>
            <p:cNvGrpSpPr>
              <a:grpSpLocks/>
            </p:cNvGrpSpPr>
            <p:nvPr/>
          </p:nvGrpSpPr>
          <p:grpSpPr bwMode="auto">
            <a:xfrm>
              <a:off x="252" y="3070"/>
              <a:ext cx="1072" cy="518"/>
              <a:chOff x="0" y="0"/>
              <a:chExt cx="1072" cy="518"/>
            </a:xfrm>
          </p:grpSpPr>
          <p:sp>
            <p:nvSpPr>
              <p:cNvPr id="4160" name="矩形 72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中国人寿保险</a:t>
                </a:r>
                <a:r>
                  <a: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(</a:t>
                </a: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集团</a:t>
                </a:r>
                <a:r>
                  <a:rPr lang="zh-CN" alt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)</a:t>
                </a:r>
                <a:r>
                  <a:rPr lang="zh-CN" sz="2400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公司 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61" name="矩形 72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1" name="组合 7236"/>
            <p:cNvGrpSpPr>
              <a:grpSpLocks/>
            </p:cNvGrpSpPr>
            <p:nvPr/>
          </p:nvGrpSpPr>
          <p:grpSpPr bwMode="auto">
            <a:xfrm>
              <a:off x="1324" y="3070"/>
              <a:ext cx="666" cy="518"/>
              <a:chOff x="0" y="0"/>
              <a:chExt cx="666" cy="518"/>
            </a:xfrm>
          </p:grpSpPr>
          <p:sp>
            <p:nvSpPr>
              <p:cNvPr id="4158" name="矩形 72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1 6 1 7 0 8 2 5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59" name="矩形 72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2" name="组合 7239"/>
            <p:cNvGrpSpPr>
              <a:grpSpLocks/>
            </p:cNvGrpSpPr>
            <p:nvPr/>
          </p:nvGrpSpPr>
          <p:grpSpPr bwMode="auto">
            <a:xfrm>
              <a:off x="0" y="3588"/>
              <a:ext cx="252" cy="518"/>
              <a:chOff x="0" y="0"/>
              <a:chExt cx="252" cy="518"/>
            </a:xfrm>
          </p:grpSpPr>
          <p:sp>
            <p:nvSpPr>
              <p:cNvPr id="4156" name="矩形 72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7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57" name="矩形 724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3" name="组合 7242"/>
            <p:cNvGrpSpPr>
              <a:grpSpLocks/>
            </p:cNvGrpSpPr>
            <p:nvPr/>
          </p:nvGrpSpPr>
          <p:grpSpPr bwMode="auto">
            <a:xfrm>
              <a:off x="252" y="3588"/>
              <a:ext cx="1072" cy="518"/>
              <a:chOff x="0" y="0"/>
              <a:chExt cx="1072" cy="518"/>
            </a:xfrm>
          </p:grpSpPr>
          <p:sp>
            <p:nvSpPr>
              <p:cNvPr id="4154" name="矩形 724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中国电信集团公司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55" name="矩形 72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4" name="组合 7245"/>
            <p:cNvGrpSpPr>
              <a:grpSpLocks/>
            </p:cNvGrpSpPr>
            <p:nvPr/>
          </p:nvGrpSpPr>
          <p:grpSpPr bwMode="auto">
            <a:xfrm>
              <a:off x="1324" y="3588"/>
              <a:ext cx="666" cy="518"/>
              <a:chOff x="0" y="0"/>
              <a:chExt cx="666" cy="518"/>
            </a:xfrm>
          </p:grpSpPr>
          <p:sp>
            <p:nvSpPr>
              <p:cNvPr id="4152" name="矩形 72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1 6 1 1 0 9 5 2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53" name="矩形 724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5" name="组合 7248"/>
            <p:cNvGrpSpPr>
              <a:grpSpLocks/>
            </p:cNvGrpSpPr>
            <p:nvPr/>
          </p:nvGrpSpPr>
          <p:grpSpPr bwMode="auto">
            <a:xfrm>
              <a:off x="0" y="4106"/>
              <a:ext cx="252" cy="518"/>
              <a:chOff x="0" y="0"/>
              <a:chExt cx="252" cy="518"/>
            </a:xfrm>
          </p:grpSpPr>
          <p:sp>
            <p:nvSpPr>
              <p:cNvPr id="4150" name="矩形 72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8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51" name="矩形 725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6" name="组合 7251"/>
            <p:cNvGrpSpPr>
              <a:grpSpLocks/>
            </p:cNvGrpSpPr>
            <p:nvPr/>
          </p:nvGrpSpPr>
          <p:grpSpPr bwMode="auto">
            <a:xfrm>
              <a:off x="252" y="4106"/>
              <a:ext cx="1072" cy="518"/>
              <a:chOff x="0" y="0"/>
              <a:chExt cx="1072" cy="518"/>
            </a:xfrm>
          </p:grpSpPr>
          <p:sp>
            <p:nvSpPr>
              <p:cNvPr id="4148" name="矩形 725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中国中化集团公司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49" name="矩形 725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7" name="组合 7254"/>
            <p:cNvGrpSpPr>
              <a:grpSpLocks/>
            </p:cNvGrpSpPr>
            <p:nvPr/>
          </p:nvGrpSpPr>
          <p:grpSpPr bwMode="auto">
            <a:xfrm>
              <a:off x="1324" y="4106"/>
              <a:ext cx="666" cy="518"/>
              <a:chOff x="0" y="0"/>
              <a:chExt cx="666" cy="518"/>
            </a:xfrm>
          </p:grpSpPr>
          <p:sp>
            <p:nvSpPr>
              <p:cNvPr id="4146" name="矩形 725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1 5 5 9 9 0 8 5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47" name="矩形 725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8" name="组合 7257"/>
            <p:cNvGrpSpPr>
              <a:grpSpLocks/>
            </p:cNvGrpSpPr>
            <p:nvPr/>
          </p:nvGrpSpPr>
          <p:grpSpPr bwMode="auto">
            <a:xfrm>
              <a:off x="0" y="4624"/>
              <a:ext cx="252" cy="518"/>
              <a:chOff x="0" y="0"/>
              <a:chExt cx="252" cy="518"/>
            </a:xfrm>
          </p:grpSpPr>
          <p:sp>
            <p:nvSpPr>
              <p:cNvPr id="4144" name="矩形 725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9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45" name="矩形 725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29" name="组合 7260"/>
            <p:cNvGrpSpPr>
              <a:grpSpLocks/>
            </p:cNvGrpSpPr>
            <p:nvPr/>
          </p:nvGrpSpPr>
          <p:grpSpPr bwMode="auto">
            <a:xfrm>
              <a:off x="252" y="4624"/>
              <a:ext cx="1072" cy="518"/>
              <a:chOff x="0" y="0"/>
              <a:chExt cx="1072" cy="518"/>
            </a:xfrm>
          </p:grpSpPr>
          <p:sp>
            <p:nvSpPr>
              <p:cNvPr id="4142" name="矩形 726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中国建设银行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43" name="矩形 726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30" name="组合 7263"/>
            <p:cNvGrpSpPr>
              <a:grpSpLocks/>
            </p:cNvGrpSpPr>
            <p:nvPr/>
          </p:nvGrpSpPr>
          <p:grpSpPr bwMode="auto">
            <a:xfrm>
              <a:off x="1324" y="4624"/>
              <a:ext cx="666" cy="518"/>
              <a:chOff x="0" y="0"/>
              <a:chExt cx="666" cy="518"/>
            </a:xfrm>
          </p:grpSpPr>
          <p:sp>
            <p:nvSpPr>
              <p:cNvPr id="4140" name="矩形 72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1 5 4 5 2 5 6 1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41" name="矩形 726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31" name="组合 7266"/>
            <p:cNvGrpSpPr>
              <a:grpSpLocks/>
            </p:cNvGrpSpPr>
            <p:nvPr/>
          </p:nvGrpSpPr>
          <p:grpSpPr bwMode="auto">
            <a:xfrm>
              <a:off x="0" y="5142"/>
              <a:ext cx="252" cy="518"/>
              <a:chOff x="0" y="0"/>
              <a:chExt cx="252" cy="518"/>
            </a:xfrm>
          </p:grpSpPr>
          <p:sp>
            <p:nvSpPr>
              <p:cNvPr id="4138" name="矩形 726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10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39" name="矩形 72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5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32" name="组合 7269"/>
            <p:cNvGrpSpPr>
              <a:grpSpLocks/>
            </p:cNvGrpSpPr>
            <p:nvPr/>
          </p:nvGrpSpPr>
          <p:grpSpPr bwMode="auto">
            <a:xfrm>
              <a:off x="252" y="5142"/>
              <a:ext cx="1072" cy="518"/>
              <a:chOff x="0" y="0"/>
              <a:chExt cx="1072" cy="518"/>
            </a:xfrm>
          </p:grpSpPr>
          <p:sp>
            <p:nvSpPr>
              <p:cNvPr id="4136" name="矩形 727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中国银行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37" name="矩形 727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72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  <p:grpSp>
          <p:nvGrpSpPr>
            <p:cNvPr id="4133" name="组合 7272"/>
            <p:cNvGrpSpPr>
              <a:grpSpLocks/>
            </p:cNvGrpSpPr>
            <p:nvPr/>
          </p:nvGrpSpPr>
          <p:grpSpPr bwMode="auto">
            <a:xfrm>
              <a:off x="1324" y="5142"/>
              <a:ext cx="666" cy="518"/>
              <a:chOff x="0" y="0"/>
              <a:chExt cx="666" cy="518"/>
            </a:xfrm>
          </p:grpSpPr>
          <p:sp>
            <p:nvSpPr>
              <p:cNvPr id="4134" name="矩形 727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zh-CN" sz="240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1 2 7 1 9 1 0 0</a:t>
                </a:r>
              </a:p>
              <a:p>
                <a:pPr algn="ctr" eaLnBrk="0" hangingPunct="0">
                  <a:lnSpc>
                    <a:spcPct val="150000"/>
                  </a:lnSpc>
                </a:pPr>
                <a:endParaRPr lang="zh-CN" altLang="zh-CN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4135" name="矩形 727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518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>
                  <a:lnSpc>
                    <a:spcPct val="150000"/>
                  </a:lnSpc>
                </a:pPr>
                <a:endParaRPr lang="zh-CN" altLang="en-US" sz="2400"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</p:grpSp>
      </p:grpSp>
      <p:sp>
        <p:nvSpPr>
          <p:cNvPr id="7277" name="文本框 7276"/>
          <p:cNvSpPr txBox="1"/>
          <p:nvPr/>
        </p:nvSpPr>
        <p:spPr>
          <a:xfrm>
            <a:off x="4278634" y="954851"/>
            <a:ext cx="3057247" cy="66229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x-none" sz="2800" noProof="1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中国10</a:t>
            </a:r>
            <a:r>
              <a:rPr lang="zh-CN" altLang="x-none" sz="2800" noProof="1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大</a:t>
            </a:r>
            <a:r>
              <a:rPr lang="zh-CN" altLang="en-US" sz="2800" noProof="1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国有</a:t>
            </a:r>
            <a:r>
              <a:rPr lang="zh-CN" altLang="x-none" sz="2800" noProof="1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企业</a:t>
            </a:r>
            <a:endParaRPr lang="en-US" altLang="zh-CN" sz="2800" noProof="1">
              <a:solidFill>
                <a:srgbClr val="C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60837" y="120569"/>
            <a:ext cx="3960440" cy="74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一、公有制为主体</a:t>
            </a:r>
            <a:endParaRPr lang="zh-CN" altLang="en-US" sz="32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4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内容占位符 1126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23379386"/>
              </p:ext>
            </p:extLst>
          </p:nvPr>
        </p:nvGraphicFramePr>
        <p:xfrm>
          <a:off x="1332545" y="1280744"/>
          <a:ext cx="8856984" cy="3456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imgW="10743840" imgH="5355000" progId="MSGraph.Chart.8">
                  <p:embed/>
                </p:oleObj>
              </mc:Choice>
              <mc:Fallback>
                <p:oleObj r:id="rId3" imgW="10743840" imgH="5355000" progId="MSGraph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1086" t="10426" r="9724" b="5807"/>
                      <a:stretch>
                        <a:fillRect/>
                      </a:stretch>
                    </p:blipFill>
                    <p:spPr bwMode="auto">
                      <a:xfrm>
                        <a:off x="1332545" y="1280744"/>
                        <a:ext cx="8856984" cy="34563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11267"/>
          <p:cNvSpPr>
            <a:spLocks noChangeArrowheads="1"/>
          </p:cNvSpPr>
          <p:nvPr/>
        </p:nvSpPr>
        <p:spPr bwMode="auto">
          <a:xfrm>
            <a:off x="5761037" y="4737128"/>
            <a:ext cx="5761038" cy="13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28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矩形 11270"/>
          <p:cNvSpPr>
            <a:spLocks noChangeArrowheads="1"/>
          </p:cNvSpPr>
          <p:nvPr/>
        </p:nvSpPr>
        <p:spPr bwMode="auto">
          <a:xfrm>
            <a:off x="2016621" y="359766"/>
            <a:ext cx="7725192" cy="6622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国有经济在一些重要行业和关键领域所占的比重</a:t>
            </a:r>
          </a:p>
        </p:txBody>
      </p:sp>
      <p:sp>
        <p:nvSpPr>
          <p:cNvPr id="5125" name="矩形 11272"/>
          <p:cNvSpPr>
            <a:spLocks noChangeArrowheads="1"/>
          </p:cNvSpPr>
          <p:nvPr/>
        </p:nvSpPr>
        <p:spPr bwMode="auto">
          <a:xfrm>
            <a:off x="1368549" y="4737128"/>
            <a:ext cx="921702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注：目前，我国国有大中型企业只有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1.3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万家，仅占工业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企业总数的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%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，但上缴利税却高达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65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%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。</a:t>
            </a:r>
            <a:endParaRPr lang="en-US" altLang="zh-CN" sz="2800" dirty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92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5122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1182658" y="974651"/>
            <a:ext cx="950505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）含义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：由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社会全体劳动者共同占有生产资料的公有制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形式（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以国家所有的形式存在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）。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159381" y="2359646"/>
            <a:ext cx="90010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）地位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：国有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经济是国民经济的支柱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6150" y="3098310"/>
            <a:ext cx="95215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）作用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：在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国民经济中起主导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作用；对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发挥社会主义制度的优越性，增强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我国的经济实力、保障国家安全，保护生态环境、支持科技进步、发展战略性产业、提供公共服务，具有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关键作用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16756" y="43177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国有经济</a:t>
            </a:r>
            <a:endParaRPr lang="zh-CN" altLang="en-US" sz="2800" b="1" dirty="0">
              <a:solidFill>
                <a:srgbClr val="2864E6"/>
              </a:solidFill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792485" y="223124"/>
            <a:ext cx="6957148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有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个街道办的食品厂，原来不大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景气。后来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实行以劳动者的劳动联合和资本联合为主的股份合作制，企业职工既是劳动者又是投资者，企业的重大决策都要经过员工股东大会的批准，职工的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收入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既与自己的劳动贡献挂钩，又与出资的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数量挂钩。职工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的生产积极性提高了，工厂办得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红红火火。</a:t>
            </a:r>
            <a:endParaRPr kumimoji="0"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827967" y="4752255"/>
            <a:ext cx="7803406" cy="66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）这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家食品厂属于什么性质的企业？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737" y="587232"/>
            <a:ext cx="310666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802" y="2531448"/>
            <a:ext cx="3090536" cy="214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664795" y="5452044"/>
            <a:ext cx="606094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该</a:t>
            </a:r>
            <a:r>
              <a:rPr kumimoji="0" lang="zh-CN" altLang="en-US" sz="2800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企业属于集体所有制的</a:t>
            </a: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企业。</a:t>
            </a:r>
            <a:endParaRPr kumimoji="0" lang="zh-CN" altLang="en-US" sz="2800" dirty="0">
              <a:solidFill>
                <a:srgbClr val="FF0000"/>
              </a:solidFill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9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1382874" y="1937961"/>
            <a:ext cx="907300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集体所有制</a:t>
            </a:r>
            <a:r>
              <a:rPr kumimoji="0" lang="zh-CN" altLang="en-US" sz="2800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企业规模一般不是很大</a:t>
            </a: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，广泛存在于城乡工业和服务业中。形式</a:t>
            </a:r>
            <a:r>
              <a:rPr kumimoji="0" lang="zh-CN" altLang="en-US" sz="2800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灵活</a:t>
            </a: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，体现共同富裕的原则，在</a:t>
            </a:r>
            <a:r>
              <a:rPr kumimoji="0" lang="zh-CN" altLang="en-US" sz="2800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广泛吸收社会资金，缓解就业压力，增加公共积累和国家税收方面发挥重要</a:t>
            </a:r>
            <a:r>
              <a:rPr kumimoji="0" lang="zh-CN" altLang="en-US" sz="2800" dirty="0" smtClean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作用。</a:t>
            </a:r>
            <a:endParaRPr kumimoji="0" lang="zh-CN" altLang="en-US" sz="2800" dirty="0">
              <a:solidFill>
                <a:srgbClr val="FF0000"/>
              </a:solidFill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224533" y="1079847"/>
            <a:ext cx="938969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）列举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自己身边的集体所有制企业，说说它们的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特点。</a:t>
            </a:r>
            <a:endParaRPr kumimoji="0"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9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1023517" y="1279028"/>
            <a:ext cx="936058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）含义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：由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部分劳动者共同占有生产资料的一种公有制经济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。它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是我国农村的主要经济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形式。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990559" y="2670493"/>
            <a:ext cx="939354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）形式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：合作社、集体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工业企业和商业企业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、股分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合作制企业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等。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2716" name="Text Box 12"/>
          <p:cNvSpPr txBox="1">
            <a:spLocks noChangeArrowheads="1"/>
          </p:cNvSpPr>
          <p:nvPr/>
        </p:nvSpPr>
        <p:spPr bwMode="auto">
          <a:xfrm>
            <a:off x="994226" y="4015332"/>
            <a:ext cx="941916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）作用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：①有利于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实现共同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富裕；②可以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广泛吸收社会分散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资金；③缓解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就业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压力；④增加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公共积累和国家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税收。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52525" y="558948"/>
            <a:ext cx="2322130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集体经济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2" grpId="0"/>
      <p:bldP spid="72714" grpId="0"/>
      <p:bldP spid="727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7409"/>
          <p:cNvSpPr txBox="1">
            <a:spLocks noChangeArrowheads="1"/>
          </p:cNvSpPr>
          <p:nvPr/>
        </p:nvSpPr>
        <p:spPr bwMode="auto">
          <a:xfrm>
            <a:off x="2520677" y="1650135"/>
            <a:ext cx="6696744" cy="3970318"/>
          </a:xfrm>
          <a:prstGeom prst="rect">
            <a:avLst/>
          </a:prstGeom>
          <a:solidFill>
            <a:schemeClr val="accent5">
              <a:lumMod val="40000"/>
              <a:lumOff val="60000"/>
              <a:alpha val="59999"/>
            </a:schemeClr>
          </a:solidFill>
          <a:ln w="3810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中国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电信集团公司原来是一家国有独资企业，为了适应形势的发展</a:t>
            </a:r>
            <a:r>
              <a:rPr lang="en-US" altLang="zh-CN" sz="2800" dirty="0">
                <a:ea typeface="Times New Roman" pitchFamily="18" charset="0"/>
                <a:cs typeface="Times New Roman" pitchFamily="18" charset="0"/>
              </a:rPr>
              <a:t>, 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成功设立中国电信股份有限公司，并在海外成功上市，从而成为一家国有股占</a:t>
            </a:r>
            <a:r>
              <a:rPr lang="en-US" altLang="zh-CN" sz="2800" dirty="0">
                <a:ea typeface="Times New Roman" pitchFamily="18" charset="0"/>
                <a:cs typeface="Times New Roman" pitchFamily="18" charset="0"/>
              </a:rPr>
              <a:t>70</a:t>
            </a:r>
            <a:r>
              <a:rPr lang="en-US" altLang="zh-CN" sz="2800" dirty="0" smtClean="0">
                <a:ea typeface="Times New Roman" pitchFamily="18" charset="0"/>
                <a:cs typeface="Times New Roman" pitchFamily="18" charset="0"/>
              </a:rPr>
              <a:t>%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、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海外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投资者占有</a:t>
            </a:r>
            <a:r>
              <a:rPr lang="en-US" altLang="zh-CN" sz="2800" dirty="0">
                <a:ea typeface="Times New Roman" pitchFamily="18" charset="0"/>
                <a:cs typeface="Times New Roman" pitchFamily="18" charset="0"/>
              </a:rPr>
              <a:t>30%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股份的国有控股的股份制企业，经济效益明显提高。</a:t>
            </a:r>
          </a:p>
        </p:txBody>
      </p:sp>
      <p:sp>
        <p:nvSpPr>
          <p:cNvPr id="10244" name="矩形 17413"/>
          <p:cNvSpPr>
            <a:spLocks noChangeArrowheads="1" noChangeShapeType="1" noTextEdit="1"/>
          </p:cNvSpPr>
          <p:nvPr/>
        </p:nvSpPr>
        <p:spPr bwMode="auto">
          <a:xfrm>
            <a:off x="4918707" y="714031"/>
            <a:ext cx="1584176" cy="7920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kern="10" dirty="0">
                <a:ln w="3175">
                  <a:solidFill>
                    <a:srgbClr val="0000FF"/>
                  </a:solidFill>
                  <a:round/>
                  <a:headEnd/>
                  <a:tailEnd/>
                </a:ln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案例</a:t>
            </a:r>
          </a:p>
        </p:txBody>
      </p:sp>
    </p:spTree>
    <p:extLst>
      <p:ext uri="{BB962C8B-B14F-4D97-AF65-F5344CB8AC3E}">
        <p14:creationId xmlns:p14="http://schemas.microsoft.com/office/powerpoint/2010/main" val="111128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584574" y="603312"/>
            <a:ext cx="871296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我国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有家生产手机的公司，从不同渠道广泛筹集资金，成为国家、集体、私人多方持股的新型企业，仅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用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10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年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时间，就成为我国手机产销量最大的公司之一。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613677" y="2634637"/>
            <a:ext cx="635114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）这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家公司是什么性质的企业？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613677" y="4032447"/>
            <a:ext cx="812994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）这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家公司中的国家股和集体股属于什么性质？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413207" y="4771111"/>
            <a:ext cx="7164255" cy="66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>
                <a:solidFill>
                  <a:srgbClr val="FF0000"/>
                </a:solidFill>
                <a:ea typeface="微软雅黑" pitchFamily="34" charset="-122"/>
                <a:cs typeface="Times New Roman" pitchFamily="18" charset="0"/>
              </a:rPr>
              <a:t>这家公司的国家股和集体股属于公有制经济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448670" y="3358755"/>
            <a:ext cx="449353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这家公司是混合所有制企业</a:t>
            </a:r>
          </a:p>
        </p:txBody>
      </p:sp>
    </p:spTree>
    <p:extLst>
      <p:ext uri="{BB962C8B-B14F-4D97-AF65-F5344CB8AC3E}">
        <p14:creationId xmlns:p14="http://schemas.microsoft.com/office/powerpoint/2010/main" val="27879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>
        <p:cut/>
      </p:transition>
    </mc:Choice>
    <mc:Fallback xmlns="">
      <p:transition advClick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71" grpId="0"/>
      <p:bldP spid="112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6658" y="1106786"/>
            <a:ext cx="3816424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混合所有制经济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3729" y="1781343"/>
            <a:ext cx="96405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）含义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由不同所有制经济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共同按照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一定原则实行联合生产或经营经济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形式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6501" y="3051352"/>
            <a:ext cx="9697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）为什么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发展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它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是社会主义市场经济的发展、公有制的实现形式、投资主体多元化的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需要。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6501" y="4373631"/>
            <a:ext cx="96977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）与公有制的关系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其中的国有、集体成分是公有制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经济。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87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1080517" y="1152483"/>
            <a:ext cx="9265361" cy="130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、股份制、 股份合作制等都可以作为公有制的实现形式。股份制是公有制的主要实现形式。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087034" y="2520007"/>
            <a:ext cx="935452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、股份制的性质：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如果国家、集体控股，企业具有明显的公有性。</a:t>
            </a: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1080517" y="3888159"/>
            <a:ext cx="9321428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C00000"/>
                </a:solidFill>
                <a:ea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、实行股份制的意义：</a:t>
            </a:r>
            <a:r>
              <a:rPr lang="zh-CN" altLang="en-US" sz="2800" dirty="0">
                <a:ea typeface="微软雅黑" pitchFamily="34" charset="-122"/>
                <a:cs typeface="Times New Roman" pitchFamily="18" charset="0"/>
              </a:rPr>
              <a:t>可以增强公有制经济的活力，提高企业和资本的运作效率，扩大公有资本的支配范围，增强公有制的主体</a:t>
            </a:r>
            <a:r>
              <a:rPr lang="zh-CN" altLang="en-US" sz="2800" dirty="0" smtClean="0">
                <a:ea typeface="微软雅黑" pitchFamily="34" charset="-122"/>
                <a:cs typeface="Times New Roman" pitchFamily="18" charset="0"/>
              </a:rPr>
              <a:t>作用。</a:t>
            </a:r>
            <a:endParaRPr lang="zh-CN" altLang="en-US" sz="2800" dirty="0"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6821" y="431775"/>
            <a:ext cx="4296669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公有制实现形式多样化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8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  <p:bldP spid="77830" grpId="0"/>
      <p:bldP spid="778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3816821" y="359767"/>
            <a:ext cx="4901874" cy="66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b="1" dirty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公有制主体地位的</a:t>
            </a:r>
            <a:r>
              <a:rPr kumimoji="0" lang="zh-CN" altLang="en-US" sz="2800" b="1" dirty="0" smtClean="0">
                <a:solidFill>
                  <a:srgbClr val="2864E6"/>
                </a:solidFill>
                <a:ea typeface="微软雅黑" pitchFamily="34" charset="-122"/>
                <a:cs typeface="Times New Roman" pitchFamily="18" charset="0"/>
              </a:rPr>
              <a:t>体现</a:t>
            </a:r>
            <a:endParaRPr kumimoji="0" lang="zh-CN" altLang="en-US" sz="2800" b="1" dirty="0">
              <a:solidFill>
                <a:srgbClr val="2864E6"/>
              </a:solidFill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1296541" y="1140235"/>
            <a:ext cx="936104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第一</a:t>
            </a:r>
            <a:r>
              <a:rPr kumimoji="0"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，公有资产在社会总资产中占优势。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这是就全国而言，有的地方、有的产业可以有所差别。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269401" y="2436380"/>
            <a:ext cx="938818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第二</a:t>
            </a:r>
            <a:r>
              <a:rPr kumimoji="0" lang="zh-CN" altLang="en-US" sz="2800" dirty="0">
                <a:solidFill>
                  <a:srgbClr val="C00000"/>
                </a:solidFill>
                <a:ea typeface="微软雅黑" pitchFamily="34" charset="-122"/>
                <a:cs typeface="Times New Roman" pitchFamily="18" charset="0"/>
              </a:rPr>
              <a:t>，国有经济控制国民经济命脉，对经济发展起主导作用。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国有经济的主导作用主要体现在控制力上，即体现在控制国民经济发展方向、控制经济运行的整体态势、控制重要稀缺资源的能力上。在关系国民经济命脉的重要行业和关键领域，国有经济必须占支配地位。</a:t>
            </a:r>
          </a:p>
        </p:txBody>
      </p:sp>
    </p:spTree>
    <p:extLst>
      <p:ext uri="{BB962C8B-B14F-4D97-AF65-F5344CB8AC3E}">
        <p14:creationId xmlns:p14="http://schemas.microsoft.com/office/powerpoint/2010/main" val="255421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/>
      <p:bldP spid="952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6581" y="1921814"/>
            <a:ext cx="258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想一想</a:t>
            </a:r>
            <a:endParaRPr lang="zh-CN" altLang="en-US" sz="32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6581" y="2793814"/>
            <a:ext cx="8689248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现阶段我国除公有制经济外</a:t>
            </a: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，还有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哪些非公有制成分？  </a:t>
            </a:r>
          </a:p>
        </p:txBody>
      </p:sp>
    </p:spTree>
    <p:extLst>
      <p:ext uri="{BB962C8B-B14F-4D97-AF65-F5344CB8AC3E}">
        <p14:creationId xmlns:p14="http://schemas.microsoft.com/office/powerpoint/2010/main" val="287654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矩形 19461"/>
          <p:cNvSpPr/>
          <p:nvPr/>
        </p:nvSpPr>
        <p:spPr>
          <a:xfrm>
            <a:off x="1101660" y="215751"/>
            <a:ext cx="7585366" cy="526297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2800" noProof="1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有</a:t>
            </a:r>
            <a:r>
              <a:rPr lang="zh-CN" altLang="en-US" sz="2800" noProof="1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对夫妇筹资开了一个小饭馆，夫妻既当老板又当服务员，把农民卖不出去的小南瓜加工成美味食品，远近闻名。后来，</a:t>
            </a:r>
            <a:r>
              <a:rPr lang="zh-CN" altLang="en-US" sz="2800" noProof="1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生意越来越</a:t>
            </a:r>
            <a:r>
              <a:rPr lang="zh-CN" altLang="en-US" sz="2800" noProof="1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红火，他俩干脆把店名改成“小南瓜”，雇工经营，自己当老板。在激烈的市场竞争中，为了更好的发展自己，</a:t>
            </a:r>
            <a:r>
              <a:rPr lang="en-US" altLang="zh-CN" sz="2800" noProof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2017</a:t>
            </a:r>
            <a:r>
              <a:rPr lang="zh-CN" altLang="en-US" sz="2800" noProof="1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年</a:t>
            </a:r>
            <a:r>
              <a:rPr lang="en-US" altLang="zh-CN" sz="2800" noProof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</a:t>
            </a:r>
            <a:r>
              <a:rPr lang="zh-CN" altLang="en-US" sz="2800" noProof="1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月，它与外商合资，注册为“山东农产品生产有限公司”，把自己的产品远销国外。</a:t>
            </a:r>
          </a:p>
        </p:txBody>
      </p:sp>
      <p:sp>
        <p:nvSpPr>
          <p:cNvPr id="19463" name="矩形 19462" descr="纸莎草纸"/>
          <p:cNvSpPr>
            <a:spLocks noChangeArrowheads="1"/>
          </p:cNvSpPr>
          <p:nvPr/>
        </p:nvSpPr>
        <p:spPr bwMode="auto">
          <a:xfrm>
            <a:off x="8855827" y="433811"/>
            <a:ext cx="1620957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个体经济</a:t>
            </a:r>
          </a:p>
        </p:txBody>
      </p:sp>
      <p:sp>
        <p:nvSpPr>
          <p:cNvPr id="19464" name="矩形 19463" descr="信纸"/>
          <p:cNvSpPr>
            <a:spLocks noChangeArrowheads="1"/>
          </p:cNvSpPr>
          <p:nvPr/>
        </p:nvSpPr>
        <p:spPr bwMode="auto">
          <a:xfrm>
            <a:off x="8855826" y="2167858"/>
            <a:ext cx="1620957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私营经济</a:t>
            </a:r>
          </a:p>
        </p:txBody>
      </p:sp>
      <p:sp>
        <p:nvSpPr>
          <p:cNvPr id="19465" name="矩形 19464" descr="信纸"/>
          <p:cNvSpPr>
            <a:spLocks noChangeArrowheads="1"/>
          </p:cNvSpPr>
          <p:nvPr/>
        </p:nvSpPr>
        <p:spPr bwMode="auto">
          <a:xfrm>
            <a:off x="8855827" y="4055990"/>
            <a:ext cx="1620957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外资经济</a:t>
            </a:r>
          </a:p>
        </p:txBody>
      </p:sp>
      <p:sp>
        <p:nvSpPr>
          <p:cNvPr id="19467" name="直接连接符 19466"/>
          <p:cNvSpPr>
            <a:spLocks noChangeShapeType="1"/>
          </p:cNvSpPr>
          <p:nvPr/>
        </p:nvSpPr>
        <p:spPr bwMode="auto">
          <a:xfrm>
            <a:off x="4641296" y="906909"/>
            <a:ext cx="11782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9468" name="直接连接符 19467"/>
          <p:cNvSpPr>
            <a:spLocks noChangeShapeType="1"/>
          </p:cNvSpPr>
          <p:nvPr/>
        </p:nvSpPr>
        <p:spPr bwMode="auto">
          <a:xfrm>
            <a:off x="4535347" y="2847240"/>
            <a:ext cx="153627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9470" name="直接连接符 19469"/>
          <p:cNvSpPr>
            <a:spLocks noChangeShapeType="1"/>
          </p:cNvSpPr>
          <p:nvPr/>
        </p:nvSpPr>
        <p:spPr bwMode="auto">
          <a:xfrm>
            <a:off x="1871051" y="4754292"/>
            <a:ext cx="405853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6191531" y="764959"/>
            <a:ext cx="2495495" cy="17290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V="1">
            <a:off x="6407555" y="2666060"/>
            <a:ext cx="2279471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6263539" y="4610276"/>
            <a:ext cx="2304256" cy="2160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19701" y="5480276"/>
            <a:ext cx="6191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这则事例中包含了什么非公有制经济？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836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  <p:bldP spid="19467" grpId="0" animBg="1"/>
      <p:bldP spid="19468" grpId="0" animBg="1"/>
      <p:bldP spid="1947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2454" y="647799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个体经济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723" y="1223863"/>
            <a:ext cx="9749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含义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：由劳动者个人或家庭占有生产资料，从事个体劳动和经营的所有制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经济。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2454" y="2473960"/>
            <a:ext cx="9582892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特点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：以手工劳动为主，规模小、投资少、经营灵活。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73613" y="3134932"/>
            <a:ext cx="23628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私营经济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2454" y="3744143"/>
            <a:ext cx="97400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含义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：以生产资料私有和雇佣劳动为基础，以取得利润为目的的所有制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形式。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722" y="4968279"/>
            <a:ext cx="9749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特点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：以 雇佣劳动为基础，规模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较大，设备较先进，劳动生产率比较高。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2" name="矩形 20542"/>
          <p:cNvSpPr>
            <a:spLocks noChangeArrowheads="1"/>
          </p:cNvSpPr>
          <p:nvPr/>
        </p:nvSpPr>
        <p:spPr bwMode="auto">
          <a:xfrm>
            <a:off x="3420779" y="209599"/>
            <a:ext cx="55194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二、多种所有制经济共同发展</a:t>
            </a:r>
            <a:endParaRPr lang="zh-CN" altLang="en-US" sz="3200" b="1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67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6083" y="287759"/>
            <a:ext cx="2911090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外资经济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16558" y="1101551"/>
            <a:ext cx="93410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含义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：我国发展对外经济关系，吸引外资建立起来的所有制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形式。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11501" y="2375991"/>
            <a:ext cx="9125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特点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：资金充足、技术设备先进，规模较大、劳动生产率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较高。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9505" y="3760986"/>
            <a:ext cx="8928992" cy="2031325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三者共同点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en-US" altLang="zh-CN" sz="2800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①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地位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：社会主义市场经济的重要组成部分，平等的竞争主体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；</a:t>
            </a:r>
            <a:r>
              <a:rPr lang="en-US" altLang="zh-CN" sz="28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②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作用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：发展生产、方便生活、扩大就业、增加财政收入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14773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87" name="表格 22586"/>
          <p:cNvGraphicFramePr/>
          <p:nvPr>
            <p:extLst>
              <p:ext uri="{D42A27DB-BD31-4B8C-83A1-F6EECF244321}">
                <p14:modId xmlns:p14="http://schemas.microsoft.com/office/powerpoint/2010/main" val="3264463168"/>
              </p:ext>
            </p:extLst>
          </p:nvPr>
        </p:nvGraphicFramePr>
        <p:xfrm>
          <a:off x="720477" y="647799"/>
          <a:ext cx="10177833" cy="4880517"/>
        </p:xfrm>
        <a:graphic>
          <a:graphicData uri="http://schemas.openxmlformats.org/drawingml/2006/table">
            <a:tbl>
              <a:tblPr/>
              <a:tblGrid>
                <a:gridCol w="690125"/>
                <a:gridCol w="894051"/>
                <a:gridCol w="5448956"/>
                <a:gridCol w="3144701"/>
              </a:tblGrid>
              <a:tr h="576016"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关系</a:t>
                      </a:r>
                    </a:p>
                  </a:txBody>
                  <a:tcPr marL="115221" marR="115221" marT="43201" marB="4320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公有制经济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非公有制经济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907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endParaRPr lang="en-US" altLang="zh-CN" sz="2400" b="0" dirty="0" smtClean="0">
                        <a:solidFill>
                          <a:srgbClr val="2864E6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 smtClean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区别</a:t>
                      </a:r>
                      <a:endParaRPr lang="zh-CN" altLang="en-US" sz="2400" b="0" dirty="0">
                        <a:solidFill>
                          <a:srgbClr val="2864E6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115221" marR="115221" marT="43201" marB="4320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范围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国有经济、集体经济、混合所有制经济中的国有成分和集体成分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个体经济、私营经济、外资经济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947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地位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是社会主义的根本经济特征，是社会主义经济制度的基础，主体</a:t>
                      </a:r>
                      <a:r>
                        <a:rPr lang="zh-CN" altLang="en-US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地位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是社会主义市场经济的重要</a:t>
                      </a:r>
                      <a:r>
                        <a:rPr lang="zh-CN" altLang="en-US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组成部分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9545"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endParaRPr lang="en-US" altLang="zh-CN" sz="2400" b="0" dirty="0" smtClean="0">
                        <a:solidFill>
                          <a:srgbClr val="2864E6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 smtClean="0">
                          <a:solidFill>
                            <a:srgbClr val="2864E6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联系</a:t>
                      </a:r>
                      <a:endParaRPr lang="zh-CN" altLang="en-US" sz="2400" b="0" dirty="0">
                        <a:solidFill>
                          <a:srgbClr val="2864E6"/>
                        </a:solidFill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115221" marR="115221" marT="43201" marB="4320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保证各种所有制经济依法平等地使用生产要素，公平参与市场竞争，同等受到法律保护，共同统一于社会主义现代化建设的进程中。</a:t>
                      </a:r>
                    </a:p>
                  </a:txBody>
                  <a:tcPr marL="115221" marR="115221" marT="43201" marB="4320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69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1397555" y="1323617"/>
            <a:ext cx="896940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）各种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非公有制经济，是社会主义市场经济的重要组成部分。</a:t>
            </a:r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1368549" y="2706933"/>
            <a:ext cx="928903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）必须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毫不动摇地鼓励，支持和引导非公有制经济。</a:t>
            </a:r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1397556" y="3627294"/>
            <a:ext cx="911342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0" lang="en-US" altLang="zh-CN" sz="2800" dirty="0" smtClean="0">
                <a:ea typeface="微软雅黑" pitchFamily="34" charset="-122"/>
                <a:cs typeface="Times New Roman" pitchFamily="18" charset="0"/>
              </a:rPr>
              <a:t>3</a:t>
            </a:r>
            <a:r>
              <a:rPr kumimoji="0" lang="zh-CN" altLang="en-US" sz="2800" dirty="0" smtClean="0">
                <a:ea typeface="微软雅黑" pitchFamily="34" charset="-122"/>
                <a:cs typeface="Times New Roman" pitchFamily="18" charset="0"/>
              </a:rPr>
              <a:t>）坚持</a:t>
            </a:r>
            <a:r>
              <a:rPr kumimoji="0" lang="zh-CN" altLang="en-US" sz="2800" dirty="0">
                <a:ea typeface="微软雅黑" pitchFamily="34" charset="-122"/>
                <a:cs typeface="Times New Roman" pitchFamily="18" charset="0"/>
              </a:rPr>
              <a:t>以公有制为主体，促进非公有制经济发展，不能把两者对立起来。各种所有制经济完全可以在市场中发挥各自优势，相互发展。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61879" y="647799"/>
            <a:ext cx="6840760" cy="662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讨论：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我们应该如何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看待非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公有制经济 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82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  <p:bldP spid="102408" grpId="0"/>
      <p:bldP spid="1024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ChangeArrowheads="1"/>
          </p:cNvSpPr>
          <p:nvPr/>
        </p:nvSpPr>
        <p:spPr bwMode="auto">
          <a:xfrm>
            <a:off x="3204753" y="791815"/>
            <a:ext cx="5328592" cy="6625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坚持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和完善我国的基本经济制度</a:t>
            </a:r>
          </a:p>
        </p:txBody>
      </p:sp>
      <p:sp>
        <p:nvSpPr>
          <p:cNvPr id="2" name="矩形 1"/>
          <p:cNvSpPr/>
          <p:nvPr/>
        </p:nvSpPr>
        <p:spPr>
          <a:xfrm>
            <a:off x="1324945" y="1718661"/>
            <a:ext cx="62452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Times New Roman"/>
              </a:rPr>
              <a:t>为什么</a:t>
            </a: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Times New Roman"/>
              </a:rPr>
              <a:t>要坚持我国的基本经济制度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Times New Roman"/>
              </a:rPr>
              <a:t>？</a:t>
            </a:r>
            <a:endParaRPr lang="zh-CN" altLang="en-US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  <a:sym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96541" y="2457325"/>
            <a:ext cx="9145016" cy="2601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  <a:sym typeface="Times New Roman"/>
              </a:rPr>
              <a:t>第一，适合社会主义初级阶段生产力发展不平衡、多层次的状况，符合社会主义的本质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要求。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sym typeface="Times New Roman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第二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sym typeface="Times New Roman"/>
              </a:rPr>
              <a:t>，实践证明,它有利于促进生产力的发展，有利于增强综合国力，有利于提高人民生活水平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。</a:t>
            </a:r>
            <a:endParaRPr lang="zh-CN" altLang="en-US" sz="2800" dirty="0">
              <a:latin typeface="微软雅黑" pitchFamily="34" charset="-122"/>
              <a:ea typeface="微软雅黑" pitchFamily="34" charset="-122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8834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720477" y="1051084"/>
            <a:ext cx="10153128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indent="0">
              <a:lnSpc>
                <a:spcPct val="150000"/>
              </a:lnSpc>
            </a:pPr>
            <a:r>
              <a:rPr lang="zh-CN" altLang="en-US" sz="2800" b="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必须毫不动摇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sym typeface="Times New Roman"/>
              </a:rPr>
              <a:t>地巩固和发展公有制经济，坚持公有制的主体地位，发挥国有经济的主导作用，不断增强国有经济活力、控制力、影响力。</a:t>
            </a:r>
          </a:p>
          <a:p>
            <a:pPr indent="0">
              <a:lnSpc>
                <a:spcPct val="150000"/>
              </a:lnSpc>
            </a:pPr>
            <a:r>
              <a:rPr lang="zh-CN" altLang="en-US" sz="2800" b="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必须毫不动摇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sym typeface="Times New Roman"/>
              </a:rPr>
              <a:t>地鼓励、支持和引导非公有制经济发展，激发非公有制经济活力和创造力。 </a:t>
            </a:r>
          </a:p>
          <a:p>
            <a:pPr indent="0">
              <a:lnSpc>
                <a:spcPct val="150000"/>
              </a:lnSpc>
            </a:pPr>
            <a:r>
              <a:rPr lang="zh-CN" altLang="en-US" sz="2800" b="0" dirty="0" smtClean="0">
                <a:latin typeface="微软雅黑" pitchFamily="34" charset="-122"/>
                <a:ea typeface="微软雅黑" pitchFamily="34" charset="-122"/>
                <a:sym typeface="Times New Roman"/>
              </a:rPr>
              <a:t>国家保证</a:t>
            </a:r>
            <a:r>
              <a:rPr lang="zh-CN" altLang="en-US" sz="2800" b="0" dirty="0">
                <a:latin typeface="微软雅黑" pitchFamily="34" charset="-122"/>
                <a:ea typeface="微软雅黑" pitchFamily="34" charset="-122"/>
                <a:sym typeface="Times New Roman"/>
              </a:rPr>
              <a:t>各种所有制经济依法平等使用生产要素、公开公平公正参与市场竞争、同等受到法律保护，依法监管各种所有制经济。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6498" y="388530"/>
            <a:ext cx="5090543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Times New Roman"/>
              </a:rPr>
              <a:t>怎样坚持我国的基本经济制度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sym typeface="Times New Roman"/>
              </a:rPr>
              <a:t>？</a:t>
            </a:r>
            <a:endParaRPr lang="zh-CN" altLang="en-US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557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621" y="4070942"/>
            <a:ext cx="4066583" cy="1041353"/>
          </a:xfrm>
          <a:prstGeom prst="rect">
            <a:avLst/>
          </a:prstGeom>
          <a:noFill/>
        </p:spPr>
        <p:txBody>
          <a:bodyPr wrap="none" lIns="86402" tIns="43201" rIns="86402" bIns="4320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谢 谢 观 看</a:t>
            </a:r>
          </a:p>
        </p:txBody>
      </p:sp>
      <p:pic>
        <p:nvPicPr>
          <p:cNvPr id="3" name="Picture 3" descr="C:\Users\user\Desktop\未标题-4 拷贝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21" y="4549527"/>
            <a:ext cx="337960" cy="38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057181" y="4581262"/>
            <a:ext cx="4474806" cy="31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1" tIns="43190" rIns="86381" bIns="43190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19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http://www.91taoke.com</a:t>
            </a:r>
          </a:p>
        </p:txBody>
      </p:sp>
    </p:spTree>
    <p:extLst>
      <p:ext uri="{BB962C8B-B14F-4D97-AF65-F5344CB8AC3E}">
        <p14:creationId xmlns:p14="http://schemas.microsoft.com/office/powerpoint/2010/main" val="1495253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PPT模版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PPT模版</Template>
  <TotalTime>328</TotalTime>
  <Words>1681</Words>
  <Application>Microsoft Office PowerPoint</Application>
  <PresentationFormat>自定义</PresentationFormat>
  <Paragraphs>157</Paragraphs>
  <Slides>23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PPT模版</vt:lpstr>
      <vt:lpstr>Microsoft Graph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Young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Terry</dc:creator>
  <cp:lastModifiedBy>Administrator</cp:lastModifiedBy>
  <cp:revision>31</cp:revision>
  <dcterms:created xsi:type="dcterms:W3CDTF">2016-11-15T01:36:28Z</dcterms:created>
  <dcterms:modified xsi:type="dcterms:W3CDTF">2018-05-03T06:19:26Z</dcterms:modified>
</cp:coreProperties>
</file>