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331" r:id="rId4"/>
    <p:sldId id="280" r:id="rId5"/>
    <p:sldId id="286" r:id="rId6"/>
    <p:sldId id="279" r:id="rId7"/>
    <p:sldId id="287" r:id="rId8"/>
    <p:sldId id="288" r:id="rId9"/>
    <p:sldId id="332" r:id="rId10"/>
    <p:sldId id="291" r:id="rId11"/>
    <p:sldId id="292" r:id="rId12"/>
    <p:sldId id="311" r:id="rId13"/>
    <p:sldId id="293" r:id="rId14"/>
    <p:sldId id="330" r:id="rId15"/>
    <p:sldId id="271" r:id="rId16"/>
    <p:sldId id="276" r:id="rId17"/>
    <p:sldId id="333" r:id="rId18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CC"/>
    <a:srgbClr val="66FFFF"/>
    <a:srgbClr val="DDDDDD"/>
    <a:srgbClr val="969696"/>
    <a:srgbClr val="CC66FF"/>
    <a:srgbClr val="FF3300"/>
    <a:srgbClr val="3333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73" d="100"/>
          <a:sy n="73" d="100"/>
        </p:scale>
        <p:origin x="-378" y="-84"/>
      </p:cViewPr>
      <p:guideLst>
        <p:guide orient="horz" pos="2115"/>
        <p:guide pos="29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7" Type="http://schemas.openxmlformats.org/officeDocument/2006/relationships/image" Target="../media/image9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4" Type="http://schemas.openxmlformats.org/officeDocument/2006/relationships/image" Target="../media/image12.wmf"/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11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2" descr="bg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27"/>
          <p:cNvSpPr>
            <a:spLocks noGrp="1" noChangeArrowheads="1"/>
          </p:cNvSpPr>
          <p:nvPr>
            <p:ph type="ctrTitle"/>
          </p:nvPr>
        </p:nvSpPr>
        <p:spPr>
          <a:xfrm>
            <a:off x="468313" y="2997200"/>
            <a:ext cx="8207375" cy="960438"/>
          </a:xfrm>
        </p:spPr>
        <p:txBody>
          <a:bodyPr/>
          <a:lstStyle>
            <a:lvl1pPr algn="r">
              <a:defRPr sz="3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2" name="Rectangle 31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468313" y="3952875"/>
            <a:ext cx="8207375" cy="407988"/>
          </a:xfrm>
        </p:spPr>
        <p:txBody>
          <a:bodyPr anchor="ctr"/>
          <a:lstStyle>
            <a:lvl1pPr marL="0" indent="0" algn="r">
              <a:buFont typeface="Wingdings" panose="05000000000000000000" pitchFamily="2" charset="2"/>
              <a:buNone/>
              <a:defRPr sz="1800"/>
            </a:lvl1pPr>
          </a:lstStyle>
          <a:p>
            <a:r>
              <a:rPr lang="zh-CN" altLang="en-US"/>
              <a:t>单击添加署名或公司信息</a:t>
            </a:r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1125538"/>
            <a:ext cx="4027487" cy="51831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4027488" cy="51831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6225" y="190500"/>
            <a:ext cx="2051050" cy="61182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190500"/>
            <a:ext cx="6005512" cy="61182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2" descr="bg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9" name="Rectangle 27"/>
          <p:cNvSpPr>
            <a:spLocks noGrp="1" noChangeArrowheads="1"/>
          </p:cNvSpPr>
          <p:nvPr>
            <p:ph type="ctrTitle"/>
          </p:nvPr>
        </p:nvSpPr>
        <p:spPr>
          <a:xfrm>
            <a:off x="468313" y="2997200"/>
            <a:ext cx="8207375" cy="960438"/>
          </a:xfrm>
        </p:spPr>
        <p:txBody>
          <a:bodyPr/>
          <a:lstStyle>
            <a:lvl1pPr algn="r">
              <a:defRPr sz="3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4100" name="Rectangle 31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468313" y="3952875"/>
            <a:ext cx="8207375" cy="407988"/>
          </a:xfrm>
        </p:spPr>
        <p:txBody>
          <a:bodyPr anchor="ctr"/>
          <a:lstStyle>
            <a:lvl1pPr marL="0" indent="0" algn="r">
              <a:buFont typeface="Wingdings" panose="05000000000000000000" pitchFamily="2" charset="2"/>
              <a:buNone/>
              <a:defRPr sz="1800"/>
            </a:lvl1pPr>
          </a:lstStyle>
          <a:p>
            <a:r>
              <a:rPr lang="zh-CN" altLang="en-US"/>
              <a:t>单击添加署名或公司信息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1125538"/>
            <a:ext cx="4027487" cy="51831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25538"/>
            <a:ext cx="4027488" cy="51831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6225" y="190500"/>
            <a:ext cx="2051050" cy="61182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190500"/>
            <a:ext cx="6005512" cy="61182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122" name="Rectangle 31"/>
          <p:cNvSpPr>
            <a:spLocks noGrp="1"/>
          </p:cNvSpPr>
          <p:nvPr>
            <p:ph type="body" idx="1"/>
          </p:nvPr>
        </p:nvSpPr>
        <p:spPr>
          <a:xfrm>
            <a:off x="468313" y="1125538"/>
            <a:ext cx="8207375" cy="5183187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</p:txBody>
      </p:sp>
      <p:sp>
        <p:nvSpPr>
          <p:cNvPr id="5123" name="Rectangle 27"/>
          <p:cNvSpPr>
            <a:spLocks noGrp="1"/>
          </p:cNvSpPr>
          <p:nvPr>
            <p:ph type="title"/>
          </p:nvPr>
        </p:nvSpPr>
        <p:spPr>
          <a:xfrm>
            <a:off x="469900" y="190500"/>
            <a:ext cx="8207375" cy="8636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3851275" y="6524625"/>
            <a:ext cx="1439863" cy="1968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p>
            <a:pPr lvl="0" algn="ctr" eaLnBrk="1" hangingPunct="1"/>
            <a:r>
              <a:rPr lang="de-DE" altLang="en-US" sz="1000" b="1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34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n"/>
        <a:defRPr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n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华文细黑" panose="02010600040101010101" pitchFamily="2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华文细黑" panose="02010600040101010101" pitchFamily="2" charset="-122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华文细黑" panose="02010600040101010101" pitchFamily="2" charset="-122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华文细黑" panose="02010600040101010101" pitchFamily="2" charset="-122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华文细黑" panose="02010600040101010101" pitchFamily="2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146" name="Rectangle 31"/>
          <p:cNvSpPr>
            <a:spLocks noGrp="1"/>
          </p:cNvSpPr>
          <p:nvPr>
            <p:ph type="body" idx="1"/>
          </p:nvPr>
        </p:nvSpPr>
        <p:spPr>
          <a:xfrm>
            <a:off x="468313" y="1125538"/>
            <a:ext cx="8207375" cy="5183187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</p:txBody>
      </p:sp>
      <p:sp>
        <p:nvSpPr>
          <p:cNvPr id="6147" name="Rectangle 27"/>
          <p:cNvSpPr>
            <a:spLocks noGrp="1"/>
          </p:cNvSpPr>
          <p:nvPr>
            <p:ph type="title"/>
          </p:nvPr>
        </p:nvSpPr>
        <p:spPr>
          <a:xfrm>
            <a:off x="469900" y="190500"/>
            <a:ext cx="8207375" cy="8636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851275" y="6524625"/>
            <a:ext cx="1439863" cy="1968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p>
            <a:pPr lvl="0" algn="ctr" eaLnBrk="1" hangingPunct="1"/>
            <a:r>
              <a:rPr lang="de-DE" altLang="en-US" sz="1000" b="1" dirty="0">
                <a:latin typeface="Arial" panose="020B0604020202020204" pitchFamily="34" charset="0"/>
              </a:rPr>
              <a:t>Page </a:t>
            </a:r>
            <a:r>
              <a:rPr lang="de-DE" altLang="en-US" sz="1000" b="1" dirty="0">
                <a:latin typeface="Arial" panose="020B0604020202020204" pitchFamily="34" charset="0"/>
                <a:sym typeface="MS UI Gothic" panose="020B0600070205080204" pitchFamily="34" charset="-128"/>
              </a:rPr>
              <a:t></a:t>
            </a:r>
            <a:r>
              <a:rPr lang="de-DE" altLang="en-US" sz="1000" b="1" dirty="0">
                <a:latin typeface="Arial" panose="020B0604020202020204" pitchFamily="34" charset="0"/>
              </a:rPr>
              <a:t> </a:t>
            </a:r>
            <a:fld id="{9A0DB2DC-4C9A-4742-B13C-FB6460FD3503}" type="slidenum">
              <a:rPr lang="zh-CN" altLang="en-US" sz="1000" b="1" dirty="0">
                <a:latin typeface="Arial" panose="020B0604020202020204" pitchFamily="34" charset="0"/>
              </a:rPr>
            </a:fld>
            <a:endParaRPr lang="zh-CN" altLang="en-US" sz="1000" b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n"/>
        <a:defRPr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n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华文细黑" panose="02010600040101010101" pitchFamily="2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华文细黑" panose="02010600040101010101" pitchFamily="2" charset="-122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华文细黑" panose="02010600040101010101" pitchFamily="2" charset="-122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华文细黑" panose="02010600040101010101" pitchFamily="2" charset="-122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华文细黑" panose="02010600040101010101" pitchFamily="2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2.wmf"/><Relationship Id="rId1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6.bin"/><Relationship Id="rId8" Type="http://schemas.openxmlformats.org/officeDocument/2006/relationships/image" Target="../media/image6.wmf"/><Relationship Id="rId7" Type="http://schemas.openxmlformats.org/officeDocument/2006/relationships/oleObject" Target="../embeddings/oleObject5.bin"/><Relationship Id="rId6" Type="http://schemas.openxmlformats.org/officeDocument/2006/relationships/image" Target="../media/image5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4.wmf"/><Relationship Id="rId3" Type="http://schemas.openxmlformats.org/officeDocument/2006/relationships/oleObject" Target="../embeddings/oleObject3.bin"/><Relationship Id="rId20" Type="http://schemas.openxmlformats.org/officeDocument/2006/relationships/vmlDrawing" Target="../drawings/vmlDrawing2.vml"/><Relationship Id="rId2" Type="http://schemas.openxmlformats.org/officeDocument/2006/relationships/image" Target="../media/image3.wmf"/><Relationship Id="rId19" Type="http://schemas.openxmlformats.org/officeDocument/2006/relationships/slideLayout" Target="../slideLayouts/slideLayout18.xml"/><Relationship Id="rId18" Type="http://schemas.openxmlformats.org/officeDocument/2006/relationships/oleObject" Target="../embeddings/oleObject11.bin"/><Relationship Id="rId17" Type="http://schemas.openxmlformats.org/officeDocument/2006/relationships/image" Target="../media/image10.wmf"/><Relationship Id="rId16" Type="http://schemas.openxmlformats.org/officeDocument/2006/relationships/oleObject" Target="../embeddings/oleObject10.bin"/><Relationship Id="rId15" Type="http://schemas.openxmlformats.org/officeDocument/2006/relationships/oleObject" Target="../embeddings/oleObject9.bin"/><Relationship Id="rId14" Type="http://schemas.openxmlformats.org/officeDocument/2006/relationships/image" Target="../media/image9.wmf"/><Relationship Id="rId13" Type="http://schemas.openxmlformats.org/officeDocument/2006/relationships/oleObject" Target="../embeddings/oleObject8.bin"/><Relationship Id="rId12" Type="http://schemas.openxmlformats.org/officeDocument/2006/relationships/image" Target="../media/image8.wmf"/><Relationship Id="rId11" Type="http://schemas.openxmlformats.org/officeDocument/2006/relationships/oleObject" Target="../embeddings/oleObject7.bin"/><Relationship Id="rId10" Type="http://schemas.openxmlformats.org/officeDocument/2006/relationships/image" Target="../media/image7.wmf"/><Relationship Id="rId1" Type="http://schemas.openxmlformats.org/officeDocument/2006/relationships/oleObject" Target="../embeddings/oleObject2.bin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6.bin"/><Relationship Id="rId8" Type="http://schemas.openxmlformats.org/officeDocument/2006/relationships/image" Target="../media/image6.wmf"/><Relationship Id="rId7" Type="http://schemas.openxmlformats.org/officeDocument/2006/relationships/oleObject" Target="../embeddings/oleObject15.bin"/><Relationship Id="rId6" Type="http://schemas.openxmlformats.org/officeDocument/2006/relationships/image" Target="../media/image5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4.wmf"/><Relationship Id="rId3" Type="http://schemas.openxmlformats.org/officeDocument/2006/relationships/oleObject" Target="../embeddings/oleObject13.bin"/><Relationship Id="rId2" Type="http://schemas.openxmlformats.org/officeDocument/2006/relationships/image" Target="../media/image3.wmf"/><Relationship Id="rId15" Type="http://schemas.openxmlformats.org/officeDocument/2006/relationships/vmlDrawing" Target="../drawings/vmlDrawing3.vml"/><Relationship Id="rId14" Type="http://schemas.openxmlformats.org/officeDocument/2006/relationships/slideLayout" Target="../slideLayouts/slideLayout18.xml"/><Relationship Id="rId13" Type="http://schemas.openxmlformats.org/officeDocument/2006/relationships/audio" Target="../media/audio1.wav"/><Relationship Id="rId12" Type="http://schemas.openxmlformats.org/officeDocument/2006/relationships/image" Target="../media/image8.wmf"/><Relationship Id="rId11" Type="http://schemas.openxmlformats.org/officeDocument/2006/relationships/oleObject" Target="../embeddings/oleObject17.bin"/><Relationship Id="rId10" Type="http://schemas.openxmlformats.org/officeDocument/2006/relationships/image" Target="../media/image7.wmf"/><Relationship Id="rId1" Type="http://schemas.openxmlformats.org/officeDocument/2006/relationships/oleObject" Target="../embeddings/oleObject12.bin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3.bin"/><Relationship Id="rId8" Type="http://schemas.openxmlformats.org/officeDocument/2006/relationships/oleObject" Target="../embeddings/oleObject22.bin"/><Relationship Id="rId7" Type="http://schemas.openxmlformats.org/officeDocument/2006/relationships/image" Target="../media/image10.wmf"/><Relationship Id="rId6" Type="http://schemas.openxmlformats.org/officeDocument/2006/relationships/oleObject" Target="../embeddings/oleObject21.bin"/><Relationship Id="rId5" Type="http://schemas.openxmlformats.org/officeDocument/2006/relationships/oleObject" Target="../embeddings/oleObject20.bin"/><Relationship Id="rId4" Type="http://schemas.openxmlformats.org/officeDocument/2006/relationships/image" Target="../media/image9.wmf"/><Relationship Id="rId3" Type="http://schemas.openxmlformats.org/officeDocument/2006/relationships/oleObject" Target="../embeddings/oleObject19.bin"/><Relationship Id="rId2" Type="http://schemas.openxmlformats.org/officeDocument/2006/relationships/image" Target="../media/image11.wmf"/><Relationship Id="rId15" Type="http://schemas.openxmlformats.org/officeDocument/2006/relationships/vmlDrawing" Target="../drawings/vmlDrawing4.vml"/><Relationship Id="rId14" Type="http://schemas.openxmlformats.org/officeDocument/2006/relationships/slideLayout" Target="../slideLayouts/slideLayout18.xml"/><Relationship Id="rId13" Type="http://schemas.openxmlformats.org/officeDocument/2006/relationships/oleObject" Target="../embeddings/oleObject26.bin"/><Relationship Id="rId12" Type="http://schemas.openxmlformats.org/officeDocument/2006/relationships/image" Target="../media/image12.wmf"/><Relationship Id="rId11" Type="http://schemas.openxmlformats.org/officeDocument/2006/relationships/oleObject" Target="../embeddings/oleObject25.bin"/><Relationship Id="rId10" Type="http://schemas.openxmlformats.org/officeDocument/2006/relationships/oleObject" Target="../embeddings/oleObject24.bin"/><Relationship Id="rId1" Type="http://schemas.openxmlformats.org/officeDocument/2006/relationships/oleObject" Target="../embeddings/oleObject18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" name="矩形 5"/>
          <p:cNvSpPr/>
          <p:nvPr/>
        </p:nvSpPr>
        <p:spPr>
          <a:xfrm>
            <a:off x="285720" y="2000240"/>
            <a:ext cx="868058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19.2 </a:t>
            </a:r>
            <a:r>
              <a:rPr kumimoji="0" lang="zh-CN" altLang="en-US" sz="5400" b="1" i="0" u="none" strike="noStrike" kern="1200" cap="none" spc="0" normalizeH="0" baseline="0" noProof="0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用待定系数法求解析式</a:t>
            </a:r>
            <a:endParaRPr kumimoji="0" lang="zh-CN" altLang="en-US" sz="5400" b="1" i="0" u="none" strike="noStrike" kern="1200" cap="none" spc="0" normalizeH="0" baseline="0" noProof="0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242" name="Rectangle 2"/>
          <p:cNvSpPr/>
          <p:nvPr/>
        </p:nvSpPr>
        <p:spPr>
          <a:xfrm>
            <a:off x="428625" y="428625"/>
            <a:ext cx="7416800" cy="1754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宋体" panose="02010600030101010101" pitchFamily="2" charset="-122"/>
              </a:rPr>
              <a:t>例1：已知正比例</a:t>
            </a:r>
            <a:r>
              <a:rPr lang="en-US" altLang="zh-CN" sz="3600" b="1" err="1">
                <a:latin typeface="宋体" panose="02010600030101010101" pitchFamily="2" charset="-122"/>
              </a:rPr>
              <a:t>函数</a:t>
            </a:r>
            <a:r>
              <a:rPr lang="en-US" altLang="zh-CN" sz="3600" b="1">
                <a:latin typeface="宋体" panose="02010600030101010101" pitchFamily="2" charset="-122"/>
              </a:rPr>
              <a:t> </a:t>
            </a:r>
            <a:r>
              <a:rPr lang="en-US" altLang="zh-CN" sz="3600" b="1" i="1">
                <a:solidFill>
                  <a:srgbClr val="FF3300"/>
                </a:solidFill>
                <a:latin typeface="Times New Roman" panose="02020603050405020304" pitchFamily="18" charset="0"/>
              </a:rPr>
              <a:t>y=</a:t>
            </a:r>
            <a:r>
              <a:rPr lang="en-US" altLang="zh-CN" sz="3600" b="1" i="1">
                <a:latin typeface="Times New Roman" panose="02020603050405020304" pitchFamily="18" charset="0"/>
              </a:rPr>
              <a:t> </a:t>
            </a:r>
            <a:r>
              <a:rPr lang="en-US" altLang="zh-CN" sz="3600" b="1" i="1">
                <a:solidFill>
                  <a:srgbClr val="FF3300"/>
                </a:solidFill>
                <a:latin typeface="Times New Roman" panose="02020603050405020304" pitchFamily="18" charset="0"/>
              </a:rPr>
              <a:t>kx,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sz="3600" b="1" i="1">
                <a:solidFill>
                  <a:srgbClr val="FF3300"/>
                </a:solidFill>
                <a:latin typeface="Times New Roman" panose="02020603050405020304" pitchFamily="18" charset="0"/>
              </a:rPr>
              <a:t>k</a:t>
            </a:r>
            <a:r>
              <a:rPr lang="en-US" altLang="zh-CN" sz="3600" b="1" i="1">
                <a:solidFill>
                  <a:srgbClr val="FF3300"/>
                </a:solidFill>
                <a:latin typeface="Arial" panose="020B0604020202020204" pitchFamily="34" charset="0"/>
                <a:sym typeface="Times New Roman" panose="02020603050405020304" pitchFamily="18" charset="0"/>
              </a:rPr>
              <a:t>≠</a:t>
            </a:r>
            <a:r>
              <a:rPr lang="en-US" altLang="zh-CN" sz="3600" b="1" i="1">
                <a:solidFill>
                  <a:srgbClr val="FF3300"/>
                </a:solidFill>
                <a:latin typeface="Times New Roman" panose="02020603050405020304" pitchFamily="18" charset="0"/>
              </a:rPr>
              <a:t>0</a:t>
            </a: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18" charset="0"/>
              </a:rPr>
              <a:t>)</a:t>
            </a:r>
            <a:r>
              <a:rPr lang="en-US" altLang="zh-CN" sz="3600" b="1">
                <a:latin typeface="宋体" panose="02010600030101010101" pitchFamily="2" charset="-122"/>
              </a:rPr>
              <a:t> </a:t>
            </a:r>
            <a:r>
              <a:rPr lang="en-US" altLang="zh-CN" sz="3600" b="1" err="1">
                <a:latin typeface="Arial" panose="020B0604020202020204" pitchFamily="34" charset="0"/>
              </a:rPr>
              <a:t>的图象</a:t>
            </a:r>
            <a:r>
              <a:rPr lang="en-US" altLang="zh-CN" sz="3600" b="1" err="1">
                <a:latin typeface="宋体" panose="02010600030101010101" pitchFamily="2" charset="-122"/>
              </a:rPr>
              <a:t>经过点</a:t>
            </a:r>
            <a:r>
              <a:rPr lang="zh-CN" altLang="en-US" sz="3600" dirty="0">
                <a:latin typeface="Arial" panose="020B0604020202020204" pitchFamily="34" charset="0"/>
              </a:rPr>
              <a:t>（</a:t>
            </a:r>
            <a:r>
              <a:rPr lang="en-US" altLang="zh-CN" sz="3600">
                <a:latin typeface="Arial" panose="020B0604020202020204" pitchFamily="34" charset="0"/>
              </a:rPr>
              <a:t>-2</a:t>
            </a:r>
            <a:r>
              <a:rPr lang="zh-CN" altLang="en-US" sz="3600" dirty="0">
                <a:latin typeface="Arial" panose="020B0604020202020204" pitchFamily="34" charset="0"/>
              </a:rPr>
              <a:t>，</a:t>
            </a:r>
            <a:r>
              <a:rPr lang="en-US" altLang="zh-CN" sz="3600">
                <a:latin typeface="Arial" panose="020B0604020202020204" pitchFamily="34" charset="0"/>
              </a:rPr>
              <a:t>4</a:t>
            </a:r>
            <a:r>
              <a:rPr lang="zh-CN" altLang="en-US" sz="3600" dirty="0">
                <a:latin typeface="Arial" panose="020B0604020202020204" pitchFamily="34" charset="0"/>
              </a:rPr>
              <a:t>）</a:t>
            </a:r>
            <a:r>
              <a:rPr lang="en-US" altLang="zh-CN" sz="3600">
                <a:latin typeface="Arial" panose="020B0604020202020204" pitchFamily="34" charset="0"/>
              </a:rPr>
              <a:t>.</a:t>
            </a:r>
            <a:r>
              <a:rPr lang="zh-CN" altLang="en-US" sz="3600" b="1" dirty="0">
                <a:latin typeface="宋体" panose="02010600030101010101" pitchFamily="2" charset="-122"/>
              </a:rPr>
              <a:t>求这个</a:t>
            </a:r>
            <a:r>
              <a:rPr lang="zh-CN" altLang="en-US" sz="3600" b="1" dirty="0">
                <a:latin typeface="Arial" panose="020B0604020202020204" pitchFamily="34" charset="0"/>
              </a:rPr>
              <a:t>正比例</a:t>
            </a:r>
            <a:r>
              <a:rPr lang="zh-CN" altLang="en-US" sz="3600" b="1" dirty="0">
                <a:latin typeface="宋体" panose="02010600030101010101" pitchFamily="2" charset="-122"/>
              </a:rPr>
              <a:t>函数的解析式．</a:t>
            </a:r>
            <a:r>
              <a:rPr lang="zh-CN" altLang="en-US" sz="3600" b="1" dirty="0">
                <a:latin typeface="Times New Roman" panose="02020603050405020304" pitchFamily="18" charset="0"/>
              </a:rPr>
              <a:t> 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7171" name="Text Box 3"/>
          <p:cNvSpPr txBox="1"/>
          <p:nvPr/>
        </p:nvSpPr>
        <p:spPr>
          <a:xfrm>
            <a:off x="571500" y="2143125"/>
            <a:ext cx="23399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解：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928688" y="2286000"/>
            <a:ext cx="8748712" cy="1998663"/>
            <a:chOff x="57" y="-720"/>
            <a:chExt cx="5511" cy="1259"/>
          </a:xfrm>
        </p:grpSpPr>
        <p:sp>
          <p:nvSpPr>
            <p:cNvPr id="10246" name="Text Box 5"/>
            <p:cNvSpPr txBox="1"/>
            <p:nvPr/>
          </p:nvSpPr>
          <p:spPr>
            <a:xfrm>
              <a:off x="192" y="-720"/>
              <a:ext cx="537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</a:rPr>
                <a:t>∵</a:t>
              </a:r>
              <a:r>
                <a:rPr lang="en-US" altLang="zh-CN" sz="3200" b="1">
                  <a:latin typeface="Times New Roman" panose="02020603050405020304" pitchFamily="18" charset="0"/>
                </a:rPr>
                <a:t>y=</a:t>
              </a:r>
              <a:r>
                <a:rPr lang="en-US" altLang="zh-CN" sz="3200" b="1" err="1">
                  <a:latin typeface="Times New Roman" panose="02020603050405020304" pitchFamily="18" charset="0"/>
                </a:rPr>
                <a:t>k</a:t>
              </a:r>
              <a:r>
                <a:rPr lang="en-US" altLang="zh-CN" sz="3200" b="1" i="1" err="1">
                  <a:latin typeface="Times New Roman" panose="02020603050405020304" pitchFamily="18" charset="0"/>
                </a:rPr>
                <a:t>x</a:t>
              </a:r>
              <a:r>
                <a:rPr lang="zh-CN" altLang="en-US" sz="3200" b="1" dirty="0">
                  <a:latin typeface="Times New Roman" panose="02020603050405020304" pitchFamily="18" charset="0"/>
                </a:rPr>
                <a:t>的图象过点 </a:t>
              </a:r>
              <a:r>
                <a:rPr lang="zh-CN" altLang="en-US" sz="3600" b="1" dirty="0">
                  <a:latin typeface="Arial" panose="020B0604020202020204" pitchFamily="34" charset="0"/>
                </a:rPr>
                <a:t>（</a:t>
              </a:r>
              <a:r>
                <a:rPr lang="en-US" altLang="zh-CN" sz="3600">
                  <a:latin typeface="Arial" panose="020B0604020202020204" pitchFamily="34" charset="0"/>
                </a:rPr>
                <a:t>-</a:t>
              </a:r>
              <a:r>
                <a:rPr lang="en-US" altLang="zh-CN" sz="3600" b="1">
                  <a:latin typeface="Arial" panose="020B0604020202020204" pitchFamily="34" charset="0"/>
                </a:rPr>
                <a:t>2</a:t>
              </a:r>
              <a:r>
                <a:rPr lang="zh-CN" altLang="en-US" sz="3600" b="1" dirty="0">
                  <a:latin typeface="Arial" panose="020B0604020202020204" pitchFamily="34" charset="0"/>
                </a:rPr>
                <a:t>，</a:t>
              </a:r>
              <a:r>
                <a:rPr lang="en-US" altLang="zh-CN" sz="3600" b="1">
                  <a:latin typeface="Arial" panose="020B0604020202020204" pitchFamily="34" charset="0"/>
                </a:rPr>
                <a:t>4</a:t>
              </a:r>
              <a:r>
                <a:rPr lang="zh-CN" altLang="en-US" sz="3600" b="1" dirty="0">
                  <a:latin typeface="Arial" panose="020B0604020202020204" pitchFamily="34" charset="0"/>
                </a:rPr>
                <a:t>），</a:t>
              </a:r>
              <a:endParaRPr lang="zh-CN" altLang="en-US" sz="3600" b="1" dirty="0">
                <a:latin typeface="Arial" panose="020B0604020202020204" pitchFamily="34" charset="0"/>
              </a:endParaRPr>
            </a:p>
          </p:txBody>
        </p:sp>
        <p:sp>
          <p:nvSpPr>
            <p:cNvPr id="10247" name="Rectangle 6"/>
            <p:cNvSpPr/>
            <p:nvPr/>
          </p:nvSpPr>
          <p:spPr>
            <a:xfrm>
              <a:off x="237" y="-270"/>
              <a:ext cx="3840" cy="7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600" b="1" dirty="0">
                  <a:latin typeface="Times New Roman" panose="02020603050405020304" pitchFamily="18" charset="0"/>
                </a:rPr>
                <a:t>∴    </a:t>
              </a:r>
              <a:r>
                <a:rPr lang="en-US" altLang="zh-CN" sz="3600" b="1">
                  <a:latin typeface="Times New Roman" panose="02020603050405020304" pitchFamily="18" charset="0"/>
                </a:rPr>
                <a:t>4=-2</a:t>
              </a:r>
              <a:r>
                <a:rPr lang="en-US" altLang="zh-CN" sz="3600" b="1" i="1">
                  <a:latin typeface="Times New Roman" panose="02020603050405020304" pitchFamily="18" charset="0"/>
                </a:rPr>
                <a:t>k</a:t>
              </a:r>
              <a:endParaRPr lang="en-US" altLang="zh-CN" sz="3600" b="1" i="1">
                <a:latin typeface="Times New Roman" panose="02020603050405020304" pitchFamily="18" charset="0"/>
              </a:endParaRPr>
            </a:p>
            <a:p>
              <a:r>
                <a:rPr lang="en-US" altLang="zh-CN" sz="3600" b="1">
                  <a:latin typeface="Times New Roman" panose="02020603050405020304" pitchFamily="18" charset="0"/>
                </a:rPr>
                <a:t>        </a:t>
              </a:r>
              <a:endParaRPr lang="en-US" altLang="zh-CN" sz="3600" b="1">
                <a:latin typeface="Times New Roman" panose="02020603050405020304" pitchFamily="18" charset="0"/>
              </a:endParaRPr>
            </a:p>
          </p:txBody>
        </p:sp>
        <p:sp>
          <p:nvSpPr>
            <p:cNvPr id="10248" name="Rectangle 7"/>
            <p:cNvSpPr/>
            <p:nvPr/>
          </p:nvSpPr>
          <p:spPr>
            <a:xfrm>
              <a:off x="1812" y="-315"/>
              <a:ext cx="2496" cy="6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200" b="1" dirty="0">
                  <a:latin typeface="Times New Roman" panose="02020603050405020304" pitchFamily="18" charset="0"/>
                </a:rPr>
                <a:t>解得</a:t>
              </a:r>
              <a:r>
                <a:rPr lang="zh-CN" altLang="en-US" sz="3200" b="1" dirty="0">
                  <a:solidFill>
                    <a:schemeClr val="accent2"/>
                  </a:solidFill>
                  <a:latin typeface="Times New Roman" panose="02020603050405020304" pitchFamily="18" charset="0"/>
                </a:rPr>
                <a:t>     </a:t>
              </a:r>
              <a:r>
                <a:rPr lang="en-US" altLang="zh-CN" sz="3200" b="1">
                  <a:latin typeface="Times New Roman" panose="02020603050405020304" pitchFamily="18" charset="0"/>
                </a:rPr>
                <a:t>k=-2</a:t>
              </a:r>
              <a:endParaRPr lang="en-US" altLang="zh-CN" sz="3200" b="1">
                <a:latin typeface="Times New Roman" panose="02020603050405020304" pitchFamily="18" charset="0"/>
              </a:endParaRPr>
            </a:p>
            <a:p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10249" name="Rectangle 8"/>
            <p:cNvSpPr/>
            <p:nvPr/>
          </p:nvSpPr>
          <p:spPr>
            <a:xfrm>
              <a:off x="57" y="135"/>
              <a:ext cx="4992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600" b="1" dirty="0">
                  <a:latin typeface="Times New Roman" panose="02020603050405020304" pitchFamily="18" charset="0"/>
                </a:rPr>
                <a:t>∴</a:t>
              </a:r>
              <a:r>
                <a:rPr lang="zh-CN" altLang="en-US" sz="3200" b="1" dirty="0">
                  <a:latin typeface="Times New Roman" panose="02020603050405020304" pitchFamily="18" charset="0"/>
                </a:rPr>
                <a:t>这个一次函数的解析式为</a:t>
              </a:r>
              <a:r>
                <a:rPr lang="en-US" altLang="zh-CN" sz="3200" b="1">
                  <a:latin typeface="Times New Roman" panose="02020603050405020304" pitchFamily="18" charset="0"/>
                </a:rPr>
                <a:t>y=-2</a:t>
              </a:r>
              <a:r>
                <a:rPr lang="en-US" altLang="zh-CN" sz="3200" b="1" i="1">
                  <a:latin typeface="Times New Roman" panose="02020603050405020304" pitchFamily="18" charset="0"/>
                </a:rPr>
                <a:t>x</a:t>
              </a:r>
              <a:endParaRPr lang="en-US" altLang="zh-CN" sz="36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10245" name="TextBox 9"/>
          <p:cNvSpPr txBox="1"/>
          <p:nvPr/>
        </p:nvSpPr>
        <p:spPr>
          <a:xfrm>
            <a:off x="571500" y="4857750"/>
            <a:ext cx="7929563" cy="1570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  </a:t>
            </a:r>
            <a:r>
              <a:rPr lang="en-US" altLang="zh-CN" sz="3200" b="1" err="1">
                <a:latin typeface="Times New Roman" panose="02020603050405020304" pitchFamily="18" charset="0"/>
              </a:rPr>
              <a:t>先设出函数解析式</a:t>
            </a:r>
            <a:r>
              <a:rPr lang="en-US" altLang="zh-CN" sz="3200" b="1">
                <a:latin typeface="Times New Roman" panose="02020603050405020304" pitchFamily="18" charset="0"/>
              </a:rPr>
              <a:t>，</a:t>
            </a:r>
            <a:r>
              <a:rPr lang="zh-CN" altLang="en-US" sz="3200" b="1" dirty="0">
                <a:latin typeface="Times New Roman" panose="02020603050405020304" pitchFamily="18" charset="0"/>
              </a:rPr>
              <a:t>再根据条件列出方程或方程组，求出未知的系数，从而具体写出这个式子的方法，</a:t>
            </a:r>
            <a:r>
              <a:rPr lang="zh-CN" altLang="en-US" sz="3200" b="1" dirty="0">
                <a:solidFill>
                  <a:srgbClr val="000066"/>
                </a:solidFill>
                <a:latin typeface="Times New Roman" panose="02020603050405020304" pitchFamily="18" charset="0"/>
              </a:rPr>
              <a:t>叫做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待定系数法</a:t>
            </a:r>
            <a:r>
              <a:rPr lang="en-US" altLang="zh-CN" sz="3200" b="1">
                <a:solidFill>
                  <a:srgbClr val="000066"/>
                </a:solidFill>
                <a:latin typeface="Times New Roman" panose="02020603050405020304" pitchFamily="18" charset="0"/>
              </a:rPr>
              <a:t>.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9218" name="Rectangle 2"/>
          <p:cNvSpPr/>
          <p:nvPr/>
        </p:nvSpPr>
        <p:spPr>
          <a:xfrm>
            <a:off x="785813" y="857250"/>
            <a:ext cx="7235825" cy="1860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66"/>
                </a:solidFill>
                <a:latin typeface="宋体" panose="02010600030101010101" pitchFamily="2" charset="-122"/>
              </a:rPr>
              <a:t>变式</a:t>
            </a:r>
            <a:r>
              <a:rPr lang="en-US" altLang="zh-CN" sz="3600" b="1">
                <a:solidFill>
                  <a:srgbClr val="FF0066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600" b="1" dirty="0">
                <a:latin typeface="宋体" panose="02010600030101010101" pitchFamily="2" charset="-122"/>
              </a:rPr>
              <a:t>：已知正比例</a:t>
            </a:r>
            <a:r>
              <a:rPr lang="en-US" altLang="zh-CN" sz="3600" b="1" err="1">
                <a:latin typeface="宋体" panose="02010600030101010101" pitchFamily="2" charset="-122"/>
              </a:rPr>
              <a:t>函数</a:t>
            </a:r>
            <a:r>
              <a:rPr lang="en-US" altLang="zh-CN" sz="3600" b="1">
                <a:latin typeface="宋体" panose="02010600030101010101" pitchFamily="2" charset="-122"/>
              </a:rPr>
              <a:t>,</a:t>
            </a:r>
            <a:r>
              <a:rPr lang="zh-CN" altLang="en-US" sz="3600" b="1" dirty="0">
                <a:latin typeface="宋体" panose="02010600030101010101" pitchFamily="2" charset="-122"/>
              </a:rPr>
              <a:t>当</a:t>
            </a:r>
            <a:r>
              <a:rPr lang="en-US" altLang="zh-CN" sz="3600" b="1" i="1">
                <a:latin typeface="Times New Roman" panose="02020603050405020304" pitchFamily="18" charset="0"/>
              </a:rPr>
              <a:t>x</a:t>
            </a:r>
            <a:r>
              <a:rPr lang="en-US" altLang="zh-CN" sz="3600" b="1">
                <a:latin typeface="Arial" panose="020B0604020202020204" pitchFamily="34" charset="0"/>
              </a:rPr>
              <a:t>=-2</a:t>
            </a:r>
            <a:r>
              <a:rPr lang="zh-CN" altLang="en-US" sz="3600" b="1" dirty="0">
                <a:latin typeface="宋体" panose="02010600030101010101" pitchFamily="2" charset="-122"/>
              </a:rPr>
              <a:t>时，</a:t>
            </a:r>
            <a:r>
              <a:rPr lang="en-US" altLang="zh-CN" sz="3600" b="1" i="1">
                <a:latin typeface="Times New Roman" panose="02020603050405020304" pitchFamily="18" charset="0"/>
              </a:rPr>
              <a:t>y</a:t>
            </a:r>
            <a:r>
              <a:rPr lang="en-US" altLang="zh-CN" sz="3600" b="1">
                <a:latin typeface="Arial" panose="020B0604020202020204" pitchFamily="34" charset="0"/>
              </a:rPr>
              <a:t>=</a:t>
            </a:r>
            <a:r>
              <a:rPr lang="en-US" altLang="zh-CN" sz="3600">
                <a:latin typeface="Arial" panose="020B0604020202020204" pitchFamily="34" charset="0"/>
              </a:rPr>
              <a:t>4.</a:t>
            </a:r>
            <a:r>
              <a:rPr lang="zh-CN" altLang="en-US" sz="3600" b="1" dirty="0">
                <a:latin typeface="宋体" panose="02010600030101010101" pitchFamily="2" charset="-122"/>
              </a:rPr>
              <a:t>求这个</a:t>
            </a:r>
            <a:r>
              <a:rPr lang="zh-CN" altLang="en-US" sz="3600" b="1" dirty="0">
                <a:latin typeface="Arial" panose="020B0604020202020204" pitchFamily="34" charset="0"/>
              </a:rPr>
              <a:t>正比例</a:t>
            </a:r>
            <a:r>
              <a:rPr lang="zh-CN" altLang="en-US" sz="3600" b="1" dirty="0">
                <a:latin typeface="宋体" panose="02010600030101010101" pitchFamily="2" charset="-122"/>
              </a:rPr>
              <a:t>函数的解析式．</a:t>
            </a:r>
            <a:r>
              <a:rPr lang="zh-CN" altLang="en-US" sz="4400" b="1" dirty="0">
                <a:latin typeface="Times New Roman" panose="02020603050405020304" pitchFamily="18" charset="0"/>
              </a:rPr>
              <a:t> </a:t>
            </a:r>
            <a:endParaRPr lang="zh-CN" altLang="en-US" sz="4400" b="1" dirty="0">
              <a:latin typeface="Times New Roman" panose="02020603050405020304" pitchFamily="18" charset="0"/>
            </a:endParaRPr>
          </a:p>
        </p:txBody>
      </p:sp>
      <p:sp>
        <p:nvSpPr>
          <p:cNvPr id="9219" name="Rectangle 3"/>
          <p:cNvSpPr/>
          <p:nvPr/>
        </p:nvSpPr>
        <p:spPr>
          <a:xfrm>
            <a:off x="857250" y="3571875"/>
            <a:ext cx="7235825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66"/>
                </a:solidFill>
                <a:latin typeface="宋体" panose="02010600030101010101" pitchFamily="2" charset="-122"/>
              </a:rPr>
              <a:t>变式</a:t>
            </a:r>
            <a:r>
              <a:rPr lang="en-US" altLang="zh-CN" sz="3600" b="1">
                <a:solidFill>
                  <a:srgbClr val="FF0066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600" b="1" dirty="0">
                <a:latin typeface="宋体" panose="02010600030101010101" pitchFamily="2" charset="-122"/>
              </a:rPr>
              <a:t>：已知正比例</a:t>
            </a:r>
            <a:r>
              <a:rPr lang="en-US" altLang="zh-CN" sz="3600" b="1" err="1">
                <a:latin typeface="宋体" panose="02010600030101010101" pitchFamily="2" charset="-122"/>
              </a:rPr>
              <a:t>函数</a:t>
            </a:r>
            <a:r>
              <a:rPr lang="en-US" altLang="zh-CN" sz="3600" b="1">
                <a:latin typeface="宋体" panose="02010600030101010101" pitchFamily="2" charset="-122"/>
              </a:rPr>
              <a:t>,</a:t>
            </a:r>
            <a:r>
              <a:rPr lang="zh-CN" altLang="en-US" sz="3600" b="1" dirty="0">
                <a:latin typeface="宋体" panose="02010600030101010101" pitchFamily="2" charset="-122"/>
              </a:rPr>
              <a:t>当</a:t>
            </a:r>
            <a:r>
              <a:rPr lang="en-US" altLang="zh-CN" sz="3600" b="1" i="1">
                <a:latin typeface="Times New Roman" panose="02020603050405020304" pitchFamily="18" charset="0"/>
              </a:rPr>
              <a:t>x</a:t>
            </a:r>
            <a:r>
              <a:rPr lang="en-US" altLang="zh-CN" sz="3600" b="1">
                <a:latin typeface="Arial" panose="020B0604020202020204" pitchFamily="34" charset="0"/>
              </a:rPr>
              <a:t>=-2</a:t>
            </a:r>
            <a:r>
              <a:rPr lang="zh-CN" altLang="en-US" sz="3600" b="1" dirty="0">
                <a:latin typeface="宋体" panose="02010600030101010101" pitchFamily="2" charset="-122"/>
              </a:rPr>
              <a:t>时，</a:t>
            </a:r>
            <a:r>
              <a:rPr lang="en-US" altLang="zh-CN" sz="3600" b="1" i="1">
                <a:latin typeface="Times New Roman" panose="02020603050405020304" pitchFamily="18" charset="0"/>
              </a:rPr>
              <a:t>y</a:t>
            </a:r>
            <a:r>
              <a:rPr lang="en-US" altLang="zh-CN" sz="3600" b="1">
                <a:latin typeface="Arial" panose="020B0604020202020204" pitchFamily="34" charset="0"/>
              </a:rPr>
              <a:t>=</a:t>
            </a:r>
            <a:r>
              <a:rPr lang="en-US" altLang="zh-CN" sz="3600">
                <a:latin typeface="Arial" panose="020B0604020202020204" pitchFamily="34" charset="0"/>
              </a:rPr>
              <a:t>4.</a:t>
            </a:r>
            <a:r>
              <a:rPr lang="zh-CN" altLang="en-US" sz="3600" b="1" dirty="0">
                <a:latin typeface="宋体" panose="02010600030101010101" pitchFamily="2" charset="-122"/>
              </a:rPr>
              <a:t>求当</a:t>
            </a:r>
            <a:r>
              <a:rPr lang="en-US" altLang="zh-CN" sz="3600" b="1" i="1">
                <a:latin typeface="Times New Roman" panose="02020603050405020304" pitchFamily="18" charset="0"/>
              </a:rPr>
              <a:t>x</a:t>
            </a:r>
            <a:r>
              <a:rPr lang="en-US" altLang="zh-CN" sz="3600" b="1">
                <a:latin typeface="Arial" panose="020B0604020202020204" pitchFamily="34" charset="0"/>
              </a:rPr>
              <a:t>=5</a:t>
            </a:r>
            <a:r>
              <a:rPr lang="zh-CN" altLang="en-US" sz="3600" b="1" dirty="0">
                <a:latin typeface="宋体" panose="02010600030101010101" pitchFamily="2" charset="-122"/>
              </a:rPr>
              <a:t>函数</a:t>
            </a:r>
            <a:r>
              <a:rPr lang="en-US" altLang="zh-CN" sz="3600" b="1" i="1">
                <a:latin typeface="Times New Roman" panose="02020603050405020304" pitchFamily="18" charset="0"/>
              </a:rPr>
              <a:t>y</a:t>
            </a:r>
            <a:r>
              <a:rPr lang="zh-CN" altLang="en-US" sz="3600" b="1" dirty="0">
                <a:latin typeface="宋体" panose="02010600030101010101" pitchFamily="2" charset="-122"/>
              </a:rPr>
              <a:t>的值．</a:t>
            </a:r>
            <a:r>
              <a:rPr lang="zh-CN" altLang="en-US" sz="4400" b="1" dirty="0">
                <a:latin typeface="Times New Roman" panose="02020603050405020304" pitchFamily="18" charset="0"/>
              </a:rPr>
              <a:t> </a:t>
            </a:r>
            <a:endParaRPr lang="zh-CN" altLang="en-US" sz="44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bldLvl="0"/>
      <p:bldP spid="9219" grpId="0" bldLvl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2290" name="Rectangle 2"/>
          <p:cNvSpPr/>
          <p:nvPr/>
        </p:nvSpPr>
        <p:spPr>
          <a:xfrm>
            <a:off x="684213" y="762000"/>
            <a:ext cx="7056437" cy="1858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变式</a:t>
            </a:r>
            <a:r>
              <a:rPr lang="en-US" altLang="zh-CN" sz="3600" b="1">
                <a:solidFill>
                  <a:srgbClr val="FF3300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：</a:t>
            </a:r>
            <a:r>
              <a:rPr lang="zh-CN" altLang="en-US" sz="3600" b="1" dirty="0">
                <a:latin typeface="宋体" panose="02010600030101010101" pitchFamily="2" charset="-122"/>
              </a:rPr>
              <a:t>已知一次函数</a:t>
            </a:r>
            <a:r>
              <a:rPr lang="en-US" altLang="zh-CN" sz="3600" b="1" i="1">
                <a:latin typeface="Times New Roman" panose="02020603050405020304" pitchFamily="18" charset="0"/>
              </a:rPr>
              <a:t>y=</a:t>
            </a:r>
            <a:r>
              <a:rPr lang="en-US" altLang="zh-CN" sz="3600" b="1">
                <a:latin typeface="Arial" panose="020B0604020202020204" pitchFamily="34" charset="0"/>
              </a:rPr>
              <a:t>2</a:t>
            </a:r>
            <a:r>
              <a:rPr lang="en-US" altLang="zh-CN" sz="3600" b="1" i="1">
                <a:latin typeface="Times New Roman" panose="02020603050405020304" pitchFamily="18" charset="0"/>
              </a:rPr>
              <a:t>x</a:t>
            </a:r>
            <a:r>
              <a:rPr lang="zh-CN" altLang="en-US" sz="3600" b="1" i="1" dirty="0">
                <a:latin typeface="Times New Roman" panose="02020603050405020304" pitchFamily="18" charset="0"/>
              </a:rPr>
              <a:t>+</a:t>
            </a:r>
            <a:r>
              <a:rPr lang="en-US" altLang="zh-CN" sz="3600" b="1">
                <a:latin typeface="Arial" panose="020B0604020202020204" pitchFamily="34" charset="0"/>
              </a:rPr>
              <a:t>b</a:t>
            </a:r>
            <a:r>
              <a:rPr lang="zh-CN" altLang="en-US" sz="3600" i="1" dirty="0">
                <a:latin typeface="Times New Roman" panose="02020603050405020304" pitchFamily="18" charset="0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</a:rPr>
              <a:t>的图象过</a:t>
            </a:r>
            <a:r>
              <a:rPr lang="en-US" altLang="zh-CN" sz="3600" b="1">
                <a:latin typeface="宋体" panose="02010600030101010101" pitchFamily="2" charset="-122"/>
              </a:rPr>
              <a:t>点(</a:t>
            </a:r>
            <a:r>
              <a:rPr lang="en-US" altLang="zh-CN" sz="3600" b="1">
                <a:latin typeface="Arial" panose="020B0604020202020204" pitchFamily="34" charset="0"/>
              </a:rPr>
              <a:t>2,-1</a:t>
            </a:r>
            <a:r>
              <a:rPr lang="en-US" altLang="zh-CN" sz="3600" b="1">
                <a:latin typeface="宋体" panose="02010600030101010101" pitchFamily="2" charset="-122"/>
              </a:rPr>
              <a:t>).</a:t>
            </a:r>
            <a:r>
              <a:rPr lang="zh-CN" altLang="en-US" sz="3600" b="1" dirty="0">
                <a:latin typeface="宋体" panose="02010600030101010101" pitchFamily="2" charset="-122"/>
              </a:rPr>
              <a:t>求这个一次函数的解析式．</a:t>
            </a:r>
            <a:r>
              <a:rPr lang="zh-CN" altLang="en-US" sz="4400" b="1" dirty="0">
                <a:latin typeface="Times New Roman" panose="02020603050405020304" pitchFamily="18" charset="0"/>
              </a:rPr>
              <a:t> </a:t>
            </a:r>
            <a:endParaRPr lang="zh-CN" altLang="en-US" sz="4400" b="1" dirty="0">
              <a:latin typeface="Times New Roman" panose="02020603050405020304" pitchFamily="18" charset="0"/>
            </a:endParaRPr>
          </a:p>
        </p:txBody>
      </p:sp>
      <p:sp>
        <p:nvSpPr>
          <p:cNvPr id="12291" name="Text Box 3"/>
          <p:cNvSpPr txBox="1"/>
          <p:nvPr/>
        </p:nvSpPr>
        <p:spPr>
          <a:xfrm>
            <a:off x="395288" y="2492375"/>
            <a:ext cx="11874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解：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10244" name="Text Box 4"/>
          <p:cNvSpPr txBox="1"/>
          <p:nvPr/>
        </p:nvSpPr>
        <p:spPr>
          <a:xfrm>
            <a:off x="827088" y="2924175"/>
            <a:ext cx="8534400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∵ </a:t>
            </a:r>
            <a:r>
              <a:rPr lang="en-US" altLang="zh-CN" sz="3600" b="1" i="1">
                <a:latin typeface="Times New Roman" panose="02020603050405020304" pitchFamily="18" charset="0"/>
              </a:rPr>
              <a:t>y=</a:t>
            </a:r>
            <a:r>
              <a:rPr lang="en-US" altLang="zh-CN" sz="3600" b="1">
                <a:latin typeface="Arial" panose="020B0604020202020204" pitchFamily="34" charset="0"/>
              </a:rPr>
              <a:t>2</a:t>
            </a:r>
            <a:r>
              <a:rPr lang="en-US" altLang="zh-CN" sz="3600" b="1" i="1">
                <a:latin typeface="Times New Roman" panose="02020603050405020304" pitchFamily="18" charset="0"/>
              </a:rPr>
              <a:t>x</a:t>
            </a:r>
            <a:r>
              <a:rPr lang="zh-CN" altLang="en-US" sz="3600" b="1" i="1" dirty="0">
                <a:latin typeface="Times New Roman" panose="02020603050405020304" pitchFamily="18" charset="0"/>
              </a:rPr>
              <a:t>+</a:t>
            </a:r>
            <a:r>
              <a:rPr lang="en-US" altLang="zh-CN" sz="3600" b="1">
                <a:latin typeface="Times New Roman" panose="02020603050405020304" pitchFamily="18" charset="0"/>
              </a:rPr>
              <a:t>b</a:t>
            </a:r>
            <a:r>
              <a:rPr lang="zh-CN" altLang="en-US" dirty="0">
                <a:latin typeface="Arial" panose="020B0604020202020204" pitchFamily="34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</a:rPr>
              <a:t>的图象过点（</a:t>
            </a:r>
            <a:r>
              <a:rPr lang="en-US" altLang="zh-CN" sz="3200" b="1"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latin typeface="Arial" panose="020B0604020202020204" pitchFamily="34" charset="0"/>
              </a:rPr>
              <a:t>-</a:t>
            </a:r>
            <a:r>
              <a:rPr lang="en-US" altLang="zh-CN" sz="3200" b="1"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</a:rPr>
              <a:t>）</a:t>
            </a:r>
            <a:r>
              <a:rPr lang="en-US" altLang="zh-CN" sz="3200" b="1">
                <a:latin typeface="Times New Roman" panose="02020603050405020304" pitchFamily="18" charset="0"/>
              </a:rPr>
              <a:t>.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10245" name="Rectangle 5"/>
          <p:cNvSpPr/>
          <p:nvPr/>
        </p:nvSpPr>
        <p:spPr>
          <a:xfrm>
            <a:off x="762000" y="3724275"/>
            <a:ext cx="4602163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Times New Roman" panose="02020603050405020304" pitchFamily="18" charset="0"/>
              </a:rPr>
              <a:t>∴    </a:t>
            </a:r>
            <a:r>
              <a:rPr lang="en-US" altLang="zh-CN" sz="3600" b="1">
                <a:latin typeface="Times New Roman" panose="02020603050405020304" pitchFamily="18" charset="0"/>
              </a:rPr>
              <a:t>-1=2×2 </a:t>
            </a:r>
            <a:r>
              <a:rPr lang="zh-CN" altLang="en-US" sz="3600" b="1" dirty="0">
                <a:latin typeface="Times New Roman" panose="02020603050405020304" pitchFamily="18" charset="0"/>
              </a:rPr>
              <a:t>+</a:t>
            </a:r>
            <a:r>
              <a:rPr lang="en-US" altLang="zh-CN" sz="3600" b="1">
                <a:latin typeface="Times New Roman" panose="02020603050405020304" pitchFamily="18" charset="0"/>
              </a:rPr>
              <a:t> b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10246" name="Rectangle 6"/>
          <p:cNvSpPr/>
          <p:nvPr/>
        </p:nvSpPr>
        <p:spPr>
          <a:xfrm>
            <a:off x="4643438" y="3786188"/>
            <a:ext cx="3962400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Times New Roman" panose="02020603050405020304" pitchFamily="18" charset="0"/>
              </a:rPr>
              <a:t>解得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3600" b="1" i="1">
                <a:latin typeface="Times New Roman" panose="02020603050405020304" pitchFamily="18" charset="0"/>
              </a:rPr>
              <a:t>b</a:t>
            </a:r>
            <a:r>
              <a:rPr lang="en-US" altLang="zh-CN" sz="3600" b="1">
                <a:latin typeface="Times New Roman" panose="02020603050405020304" pitchFamily="18" charset="0"/>
              </a:rPr>
              <a:t>=</a:t>
            </a:r>
            <a:r>
              <a:rPr lang="zh-CN" altLang="en-US" sz="3600" b="1" dirty="0">
                <a:latin typeface="Arial" panose="020B0604020202020204" pitchFamily="34" charset="0"/>
              </a:rPr>
              <a:t>-</a:t>
            </a:r>
            <a:r>
              <a:rPr lang="en-US" altLang="zh-CN" sz="3600" b="1">
                <a:latin typeface="Times New Roman" panose="02020603050405020304" pitchFamily="18" charset="0"/>
              </a:rPr>
              <a:t>5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10247" name="Rectangle 7"/>
          <p:cNvSpPr/>
          <p:nvPr/>
        </p:nvSpPr>
        <p:spPr>
          <a:xfrm>
            <a:off x="838200" y="4443413"/>
            <a:ext cx="7924800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Times New Roman" panose="02020603050405020304" pitchFamily="18" charset="0"/>
              </a:rPr>
              <a:t>∴</a:t>
            </a:r>
            <a:r>
              <a:rPr lang="zh-CN" altLang="en-US" sz="3200" b="1" dirty="0">
                <a:latin typeface="Times New Roman" panose="02020603050405020304" pitchFamily="18" charset="0"/>
              </a:rPr>
              <a:t>这个一次函数的解析式为</a:t>
            </a:r>
            <a:r>
              <a:rPr lang="en-US" altLang="zh-CN" sz="3200" b="1">
                <a:latin typeface="Times New Roman" panose="02020603050405020304" pitchFamily="18" charset="0"/>
              </a:rPr>
              <a:t>y=2</a:t>
            </a:r>
            <a:r>
              <a:rPr lang="en-US" altLang="zh-CN" sz="3200" b="1" i="1">
                <a:latin typeface="Times New Roman" panose="02020603050405020304" pitchFamily="18" charset="0"/>
              </a:rPr>
              <a:t>x</a:t>
            </a:r>
            <a:r>
              <a:rPr lang="zh-CN" altLang="en-US" sz="3200" b="1" dirty="0">
                <a:latin typeface="Arial" panose="020B0604020202020204" pitchFamily="34" charset="0"/>
              </a:rPr>
              <a:t>-</a:t>
            </a:r>
            <a:r>
              <a:rPr lang="en-US" altLang="zh-CN" sz="3200" b="1">
                <a:latin typeface="Times New Roman" panose="02020603050405020304" pitchFamily="18" charset="0"/>
              </a:rPr>
              <a:t>5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/>
      <p:bldP spid="10245" grpId="0" bldLvl="0"/>
      <p:bldP spid="10246" grpId="0" bldLvl="0"/>
      <p:bldP spid="1024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3314" name="Rectangle 2"/>
          <p:cNvSpPr/>
          <p:nvPr/>
        </p:nvSpPr>
        <p:spPr>
          <a:xfrm>
            <a:off x="642938" y="214313"/>
            <a:ext cx="7632700" cy="1858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变式</a:t>
            </a:r>
            <a:r>
              <a:rPr lang="en-US" altLang="zh-CN" sz="3600" b="1">
                <a:solidFill>
                  <a:srgbClr val="FF3300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：</a:t>
            </a:r>
            <a:r>
              <a:rPr lang="zh-CN" altLang="en-US" sz="3600" b="1" dirty="0">
                <a:latin typeface="宋体" panose="02010600030101010101" pitchFamily="2" charset="-122"/>
              </a:rPr>
              <a:t>已知一次函数</a:t>
            </a:r>
            <a:r>
              <a:rPr lang="en-US" altLang="zh-CN" sz="3600" b="1" i="1">
                <a:latin typeface="Times New Roman" panose="02020603050405020304" pitchFamily="18" charset="0"/>
              </a:rPr>
              <a:t>y=</a:t>
            </a:r>
            <a:r>
              <a:rPr lang="en-US" altLang="zh-CN" sz="3600" b="1" i="1" err="1">
                <a:latin typeface="Times New Roman" panose="02020603050405020304" pitchFamily="18" charset="0"/>
              </a:rPr>
              <a:t>kx</a:t>
            </a:r>
            <a:r>
              <a:rPr lang="en-US" altLang="zh-CN" sz="3600" b="1" i="1" err="1">
                <a:latin typeface="Arial" panose="020B0604020202020204" pitchFamily="34" charset="0"/>
              </a:rPr>
              <a:t>+</a:t>
            </a:r>
            <a:r>
              <a:rPr lang="en-US" altLang="zh-CN" sz="3600" b="1" err="1">
                <a:latin typeface="Arial" panose="020B0604020202020204" pitchFamily="34" charset="0"/>
              </a:rPr>
              <a:t>b</a:t>
            </a:r>
            <a:r>
              <a:rPr lang="zh-CN" altLang="en-US" sz="3600" i="1" dirty="0">
                <a:latin typeface="Times New Roman" panose="02020603050405020304" pitchFamily="18" charset="0"/>
              </a:rPr>
              <a:t> </a:t>
            </a:r>
            <a:r>
              <a:rPr lang="zh-CN" altLang="en-US" sz="3600" dirty="0">
                <a:latin typeface="Times New Roman" panose="02020603050405020304" pitchFamily="18" charset="0"/>
              </a:rPr>
              <a:t>的图象   与</a:t>
            </a:r>
            <a:r>
              <a:rPr lang="en-US" altLang="zh-CN" sz="3600" b="1" i="1">
                <a:latin typeface="Times New Roman" panose="02020603050405020304" pitchFamily="18" charset="0"/>
              </a:rPr>
              <a:t>y=</a:t>
            </a:r>
            <a:r>
              <a:rPr lang="en-US" altLang="zh-CN" sz="3600" b="1">
                <a:latin typeface="Arial" panose="020B0604020202020204" pitchFamily="34" charset="0"/>
              </a:rPr>
              <a:t>2</a:t>
            </a:r>
            <a:r>
              <a:rPr lang="en-US" altLang="zh-CN" sz="3600" b="1" i="1">
                <a:latin typeface="Times New Roman" panose="02020603050405020304" pitchFamily="18" charset="0"/>
              </a:rPr>
              <a:t>x</a:t>
            </a:r>
            <a:r>
              <a:rPr lang="zh-CN" altLang="en-US" sz="3600" b="1" dirty="0">
                <a:latin typeface="Times New Roman" panose="02020603050405020304" pitchFamily="18" charset="0"/>
              </a:rPr>
              <a:t>平行且</a:t>
            </a:r>
            <a:r>
              <a:rPr lang="zh-CN" altLang="en-US" sz="3600" dirty="0">
                <a:latin typeface="Times New Roman" panose="02020603050405020304" pitchFamily="18" charset="0"/>
              </a:rPr>
              <a:t>过</a:t>
            </a:r>
            <a:r>
              <a:rPr lang="en-US" altLang="zh-CN" sz="3600" b="1">
                <a:latin typeface="宋体" panose="02010600030101010101" pitchFamily="2" charset="-122"/>
              </a:rPr>
              <a:t>点(</a:t>
            </a:r>
            <a:r>
              <a:rPr lang="en-US" altLang="zh-CN" sz="3600" b="1">
                <a:latin typeface="Arial" panose="020B0604020202020204" pitchFamily="34" charset="0"/>
              </a:rPr>
              <a:t>2,-1</a:t>
            </a:r>
            <a:r>
              <a:rPr lang="en-US" altLang="zh-CN" sz="3600" b="1">
                <a:latin typeface="宋体" panose="02010600030101010101" pitchFamily="2" charset="-122"/>
              </a:rPr>
              <a:t>).</a:t>
            </a:r>
            <a:r>
              <a:rPr lang="zh-CN" altLang="en-US" sz="3600" b="1" dirty="0">
                <a:latin typeface="宋体" panose="02010600030101010101" pitchFamily="2" charset="-122"/>
              </a:rPr>
              <a:t>求这个一次函数的解析式．</a:t>
            </a:r>
            <a:r>
              <a:rPr lang="zh-CN" altLang="en-US" sz="4400" b="1" dirty="0">
                <a:latin typeface="Times New Roman" panose="02020603050405020304" pitchFamily="18" charset="0"/>
              </a:rPr>
              <a:t> </a:t>
            </a:r>
            <a:endParaRPr lang="zh-CN" altLang="en-US" sz="4400" b="1" dirty="0">
              <a:latin typeface="Times New Roman" panose="02020603050405020304" pitchFamily="18" charset="0"/>
            </a:endParaRPr>
          </a:p>
        </p:txBody>
      </p:sp>
      <p:sp>
        <p:nvSpPr>
          <p:cNvPr id="13315" name="Text Box 3"/>
          <p:cNvSpPr txBox="1"/>
          <p:nvPr/>
        </p:nvSpPr>
        <p:spPr>
          <a:xfrm>
            <a:off x="395288" y="2492375"/>
            <a:ext cx="11874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解：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11268" name="Text Box 4"/>
          <p:cNvSpPr txBox="1"/>
          <p:nvPr/>
        </p:nvSpPr>
        <p:spPr>
          <a:xfrm>
            <a:off x="971550" y="2420938"/>
            <a:ext cx="8534400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∵ </a:t>
            </a:r>
            <a:r>
              <a:rPr lang="en-US" altLang="zh-CN" sz="3600" b="1" i="1">
                <a:latin typeface="Times New Roman" panose="02020603050405020304" pitchFamily="18" charset="0"/>
              </a:rPr>
              <a:t>y=</a:t>
            </a:r>
            <a:r>
              <a:rPr lang="zh-CN" altLang="en-US" sz="3600" b="1" i="1" dirty="0">
                <a:latin typeface="Times New Roman" panose="02020603050405020304" pitchFamily="18" charset="0"/>
              </a:rPr>
              <a:t>k</a:t>
            </a:r>
            <a:r>
              <a:rPr lang="en-US" altLang="zh-CN" sz="3600" b="1" i="1">
                <a:latin typeface="Times New Roman" panose="02020603050405020304" pitchFamily="18" charset="0"/>
              </a:rPr>
              <a:t>x</a:t>
            </a:r>
            <a:r>
              <a:rPr lang="zh-CN" altLang="en-US" sz="3600" b="1" i="1" dirty="0">
                <a:latin typeface="Arial" panose="020B0604020202020204" pitchFamily="34" charset="0"/>
              </a:rPr>
              <a:t>+</a:t>
            </a:r>
            <a:r>
              <a:rPr lang="en-US" altLang="zh-CN" sz="3600" b="1">
                <a:latin typeface="Times New Roman" panose="02020603050405020304" pitchFamily="18" charset="0"/>
              </a:rPr>
              <a:t>b</a:t>
            </a:r>
            <a:r>
              <a:rPr lang="zh-CN" altLang="en-US" dirty="0">
                <a:latin typeface="Arial" panose="020B0604020202020204" pitchFamily="34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</a:rPr>
              <a:t>的图象</a:t>
            </a:r>
            <a:r>
              <a:rPr lang="zh-CN" altLang="en-US" sz="3200" b="1" dirty="0">
                <a:latin typeface="Arial" panose="020B0604020202020204" pitchFamily="34" charset="0"/>
              </a:rPr>
              <a:t>与</a:t>
            </a:r>
            <a:r>
              <a:rPr lang="en-US" altLang="zh-CN" sz="36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y=</a:t>
            </a:r>
            <a:r>
              <a:rPr lang="en-US" altLang="zh-CN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6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3600" b="1" dirty="0">
                <a:latin typeface="Arial" panose="020B0604020202020204" pitchFamily="34" charset="0"/>
                <a:cs typeface="Times New Roman" panose="02020603050405020304" pitchFamily="18" charset="0"/>
              </a:rPr>
              <a:t>平行</a:t>
            </a:r>
            <a:r>
              <a:rPr lang="en-US" altLang="zh-CN" sz="3200" b="1">
                <a:latin typeface="Times New Roman" panose="02020603050405020304" pitchFamily="18" charset="0"/>
              </a:rPr>
              <a:t>.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1185863" y="4795838"/>
            <a:ext cx="7419975" cy="652462"/>
            <a:chOff x="0" y="0"/>
            <a:chExt cx="11685" cy="1027"/>
          </a:xfrm>
        </p:grpSpPr>
        <p:sp>
          <p:nvSpPr>
            <p:cNvPr id="13323" name="Rectangle 6"/>
            <p:cNvSpPr/>
            <p:nvPr/>
          </p:nvSpPr>
          <p:spPr>
            <a:xfrm>
              <a:off x="0" y="0"/>
              <a:ext cx="7248" cy="10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600" b="1" dirty="0">
                  <a:latin typeface="Times New Roman" panose="02020603050405020304" pitchFamily="18" charset="0"/>
                </a:rPr>
                <a:t>∴    </a:t>
              </a:r>
              <a:r>
                <a:rPr lang="en-US" altLang="zh-CN" sz="3600" b="1">
                  <a:latin typeface="Times New Roman" panose="02020603050405020304" pitchFamily="18" charset="0"/>
                </a:rPr>
                <a:t>-1=2×2 </a:t>
              </a:r>
              <a:r>
                <a:rPr lang="en-US" altLang="zh-CN" sz="3600" b="1">
                  <a:latin typeface="Arial" panose="020B0604020202020204" pitchFamily="34" charset="0"/>
                </a:rPr>
                <a:t>- </a:t>
              </a:r>
              <a:r>
                <a:rPr lang="en-US" altLang="zh-CN" sz="3600" b="1">
                  <a:latin typeface="Times New Roman" panose="02020603050405020304" pitchFamily="18" charset="0"/>
                </a:rPr>
                <a:t>b</a:t>
              </a:r>
              <a:endParaRPr lang="en-US" altLang="zh-CN" sz="3600" b="1">
                <a:latin typeface="Times New Roman" panose="02020603050405020304" pitchFamily="18" charset="0"/>
              </a:endParaRPr>
            </a:p>
          </p:txBody>
        </p:sp>
        <p:sp>
          <p:nvSpPr>
            <p:cNvPr id="13324" name="Rectangle 7"/>
            <p:cNvSpPr/>
            <p:nvPr/>
          </p:nvSpPr>
          <p:spPr>
            <a:xfrm>
              <a:off x="5445" y="115"/>
              <a:ext cx="6240" cy="91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200" b="1" dirty="0">
                  <a:latin typeface="Times New Roman" panose="02020603050405020304" pitchFamily="18" charset="0"/>
                </a:rPr>
                <a:t>解得</a:t>
              </a:r>
              <a:r>
                <a:rPr lang="zh-CN" altLang="en-US" sz="3200" b="1" dirty="0">
                  <a:solidFill>
                    <a:schemeClr val="accent2"/>
                  </a:solidFill>
                  <a:latin typeface="Times New Roman" panose="02020603050405020304" pitchFamily="18" charset="0"/>
                </a:rPr>
                <a:t>     </a:t>
              </a:r>
              <a:r>
                <a:rPr lang="en-US" altLang="zh-CN" sz="3200" b="1" i="1">
                  <a:latin typeface="Times New Roman" panose="02020603050405020304" pitchFamily="18" charset="0"/>
                </a:rPr>
                <a:t>b</a:t>
              </a:r>
              <a:r>
                <a:rPr lang="en-US" altLang="zh-CN" sz="3200" b="1">
                  <a:latin typeface="Times New Roman" panose="02020603050405020304" pitchFamily="18" charset="0"/>
                </a:rPr>
                <a:t>=</a:t>
              </a:r>
              <a:r>
                <a:rPr lang="zh-CN" altLang="en-US" sz="3200" b="1" dirty="0">
                  <a:latin typeface="Arial" panose="020B0604020202020204" pitchFamily="34" charset="0"/>
                </a:rPr>
                <a:t>-</a:t>
              </a:r>
              <a:r>
                <a:rPr lang="en-US" altLang="zh-CN" sz="3200" b="1">
                  <a:latin typeface="Times New Roman" panose="02020603050405020304" pitchFamily="18" charset="0"/>
                </a:rPr>
                <a:t>5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11272" name="Rectangle 8"/>
          <p:cNvSpPr/>
          <p:nvPr/>
        </p:nvSpPr>
        <p:spPr>
          <a:xfrm>
            <a:off x="612775" y="5518150"/>
            <a:ext cx="7924800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Times New Roman" panose="02020603050405020304" pitchFamily="18" charset="0"/>
              </a:rPr>
              <a:t>∴</a:t>
            </a:r>
            <a:r>
              <a:rPr lang="zh-CN" altLang="en-US" sz="3200" b="1" dirty="0">
                <a:latin typeface="Times New Roman" panose="02020603050405020304" pitchFamily="18" charset="0"/>
              </a:rPr>
              <a:t>这个一次函数的解析式为</a:t>
            </a:r>
            <a:r>
              <a:rPr lang="en-US" altLang="zh-CN" sz="3200" b="1">
                <a:latin typeface="Times New Roman" panose="02020603050405020304" pitchFamily="18" charset="0"/>
              </a:rPr>
              <a:t>y=2</a:t>
            </a:r>
            <a:r>
              <a:rPr lang="en-US" altLang="zh-CN" sz="3200" b="1" i="1">
                <a:latin typeface="Times New Roman" panose="02020603050405020304" pitchFamily="18" charset="0"/>
              </a:rPr>
              <a:t>x</a:t>
            </a:r>
            <a:r>
              <a:rPr lang="zh-CN" altLang="en-US" sz="3200" b="1" dirty="0">
                <a:latin typeface="Arial" panose="020B0604020202020204" pitchFamily="34" charset="0"/>
              </a:rPr>
              <a:t>-</a:t>
            </a:r>
            <a:r>
              <a:rPr lang="en-US" altLang="zh-CN" sz="3200" b="1">
                <a:latin typeface="Times New Roman" panose="02020603050405020304" pitchFamily="18" charset="0"/>
              </a:rPr>
              <a:t>5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11273" name="Text Box 9"/>
          <p:cNvSpPr txBox="1"/>
          <p:nvPr/>
        </p:nvSpPr>
        <p:spPr>
          <a:xfrm>
            <a:off x="828675" y="3789363"/>
            <a:ext cx="8534400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∵ </a:t>
            </a:r>
            <a:r>
              <a:rPr lang="en-US" altLang="zh-CN" sz="3600" b="1" i="1">
                <a:latin typeface="Times New Roman" panose="02020603050405020304" pitchFamily="18" charset="0"/>
              </a:rPr>
              <a:t>y=</a:t>
            </a:r>
            <a:r>
              <a:rPr lang="en-US" altLang="zh-CN" sz="3600" b="1">
                <a:latin typeface="Arial" panose="020B0604020202020204" pitchFamily="34" charset="0"/>
              </a:rPr>
              <a:t>2</a:t>
            </a:r>
            <a:r>
              <a:rPr lang="en-US" altLang="zh-CN" sz="3600" b="1" i="1">
                <a:latin typeface="Times New Roman" panose="02020603050405020304" pitchFamily="18" charset="0"/>
              </a:rPr>
              <a:t>x</a:t>
            </a:r>
            <a:r>
              <a:rPr lang="zh-CN" altLang="en-US" sz="3600" b="1" i="1" dirty="0">
                <a:latin typeface="Arial" panose="020B0604020202020204" pitchFamily="34" charset="0"/>
              </a:rPr>
              <a:t>+</a:t>
            </a:r>
            <a:r>
              <a:rPr lang="en-US" altLang="zh-CN" sz="3600" b="1">
                <a:latin typeface="Times New Roman" panose="02020603050405020304" pitchFamily="18" charset="0"/>
              </a:rPr>
              <a:t>b</a:t>
            </a:r>
            <a:r>
              <a:rPr lang="zh-CN" altLang="en-US" dirty="0">
                <a:latin typeface="Arial" panose="020B0604020202020204" pitchFamily="34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</a:rPr>
              <a:t>的图象过点（</a:t>
            </a:r>
            <a:r>
              <a:rPr lang="en-US" altLang="zh-CN" sz="3200" b="1"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latin typeface="Times New Roman" panose="02020603050405020304" pitchFamily="18" charset="0"/>
              </a:rPr>
              <a:t>-1</a:t>
            </a:r>
            <a:r>
              <a:rPr lang="zh-CN" altLang="en-US" sz="3200" b="1" dirty="0">
                <a:latin typeface="Times New Roman" panose="02020603050405020304" pitchFamily="18" charset="0"/>
              </a:rPr>
              <a:t>）</a:t>
            </a:r>
            <a:r>
              <a:rPr lang="en-US" altLang="zh-CN" sz="3200" b="1">
                <a:latin typeface="Times New Roman" panose="02020603050405020304" pitchFamily="18" charset="0"/>
              </a:rPr>
              <a:t>.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grpSp>
        <p:nvGrpSpPr>
          <p:cNvPr id="3" name="Group 10"/>
          <p:cNvGrpSpPr/>
          <p:nvPr/>
        </p:nvGrpSpPr>
        <p:grpSpPr>
          <a:xfrm>
            <a:off x="971550" y="3140075"/>
            <a:ext cx="6689725" cy="712788"/>
            <a:chOff x="0" y="0"/>
            <a:chExt cx="10534" cy="1123"/>
          </a:xfrm>
        </p:grpSpPr>
        <p:sp>
          <p:nvSpPr>
            <p:cNvPr id="13321" name="Rectangle 11"/>
            <p:cNvSpPr/>
            <p:nvPr/>
          </p:nvSpPr>
          <p:spPr>
            <a:xfrm>
              <a:off x="0" y="0"/>
              <a:ext cx="7248" cy="10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600" b="1" dirty="0">
                  <a:latin typeface="Times New Roman" panose="02020603050405020304" pitchFamily="18" charset="0"/>
                </a:rPr>
                <a:t>∴    </a:t>
              </a:r>
              <a:r>
                <a:rPr lang="zh-CN" altLang="en-US" sz="3600" b="1" i="1" dirty="0">
                  <a:latin typeface="Times New Roman" panose="02020603050405020304" pitchFamily="18" charset="0"/>
                </a:rPr>
                <a:t>k</a:t>
              </a:r>
              <a:r>
                <a:rPr lang="zh-CN" altLang="en-US" sz="3600" b="1" dirty="0">
                  <a:latin typeface="Times New Roman" panose="02020603050405020304" pitchFamily="18" charset="0"/>
                </a:rPr>
                <a:t>=2</a:t>
              </a:r>
              <a:endParaRPr lang="zh-CN" altLang="en-US" sz="36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13322" name="Rectangle 12"/>
            <p:cNvSpPr/>
            <p:nvPr/>
          </p:nvSpPr>
          <p:spPr>
            <a:xfrm>
              <a:off x="3290" y="115"/>
              <a:ext cx="7245" cy="10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600" b="1" dirty="0">
                  <a:latin typeface="Times New Roman" panose="02020603050405020304" pitchFamily="18" charset="0"/>
                </a:rPr>
                <a:t>∴    </a:t>
              </a:r>
              <a:r>
                <a:rPr lang="en-US" altLang="zh-CN" sz="3600" b="1" i="1">
                  <a:latin typeface="Times New Roman" panose="02020603050405020304" pitchFamily="18" charset="0"/>
                </a:rPr>
                <a:t>y=</a:t>
              </a:r>
              <a:r>
                <a:rPr lang="en-US" altLang="zh-CN" sz="3600" b="1">
                  <a:latin typeface="Times New Roman" panose="02020603050405020304" pitchFamily="18" charset="0"/>
                </a:rPr>
                <a:t>2</a:t>
              </a:r>
              <a:r>
                <a:rPr lang="en-US" altLang="zh-CN" sz="3600" b="1" i="1">
                  <a:latin typeface="Times New Roman" panose="02020603050405020304" pitchFamily="18" charset="0"/>
                </a:rPr>
                <a:t>x-</a:t>
              </a:r>
              <a:r>
                <a:rPr lang="en-US" altLang="zh-CN" sz="3600" b="1">
                  <a:latin typeface="Times New Roman" panose="02020603050405020304" pitchFamily="18" charset="0"/>
                </a:rPr>
                <a:t>b</a:t>
              </a:r>
              <a:endParaRPr lang="en-US" altLang="zh-CN" sz="3600" b="1"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  <p:bldP spid="11272" grpId="0" animBg="1"/>
      <p:bldP spid="1127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4338" name="Rectangle 2"/>
          <p:cNvSpPr/>
          <p:nvPr/>
        </p:nvSpPr>
        <p:spPr>
          <a:xfrm>
            <a:off x="395288" y="549275"/>
            <a:ext cx="8569325" cy="1860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例</a:t>
            </a:r>
            <a:r>
              <a:rPr lang="en-US" altLang="zh-CN" sz="3600" b="1">
                <a:solidFill>
                  <a:srgbClr val="FF3300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：</a:t>
            </a:r>
            <a:r>
              <a:rPr lang="zh-CN" altLang="en-US" sz="3600" b="1" dirty="0">
                <a:latin typeface="宋体" panose="02010600030101010101" pitchFamily="2" charset="-122"/>
              </a:rPr>
              <a:t>已知一次函数</a:t>
            </a:r>
            <a:r>
              <a:rPr lang="en-US" altLang="zh-CN" sz="3600" b="1">
                <a:latin typeface="宋体" panose="02010600030101010101" pitchFamily="2" charset="-122"/>
              </a:rPr>
              <a:t>y=</a:t>
            </a:r>
            <a:r>
              <a:rPr lang="en-US" altLang="zh-CN" sz="3600" b="1" err="1">
                <a:latin typeface="宋体" panose="02010600030101010101" pitchFamily="2" charset="-122"/>
              </a:rPr>
              <a:t>kx+b</a:t>
            </a:r>
            <a:r>
              <a:rPr lang="zh-CN" altLang="en-US" sz="3600" b="1" dirty="0">
                <a:latin typeface="宋体" panose="02010600030101010101" pitchFamily="2" charset="-122"/>
              </a:rPr>
              <a:t>，当</a:t>
            </a:r>
            <a:r>
              <a:rPr lang="en-US" altLang="zh-CN" sz="3600" b="1">
                <a:latin typeface="宋体" panose="02010600030101010101" pitchFamily="2" charset="-122"/>
              </a:rPr>
              <a:t>x=1</a:t>
            </a:r>
            <a:r>
              <a:rPr lang="zh-CN" altLang="en-US" sz="3600" b="1" dirty="0">
                <a:latin typeface="宋体" panose="02010600030101010101" pitchFamily="2" charset="-122"/>
              </a:rPr>
              <a:t>时，</a:t>
            </a:r>
            <a:r>
              <a:rPr lang="en-US" altLang="zh-CN" sz="3600" b="1">
                <a:latin typeface="宋体" panose="02010600030101010101" pitchFamily="2" charset="-122"/>
              </a:rPr>
              <a:t>y=1</a:t>
            </a:r>
            <a:r>
              <a:rPr lang="zh-CN" altLang="en-US" sz="3600" b="1" dirty="0">
                <a:latin typeface="宋体" panose="02010600030101010101" pitchFamily="2" charset="-122"/>
              </a:rPr>
              <a:t>，当</a:t>
            </a:r>
            <a:r>
              <a:rPr lang="en-US" altLang="zh-CN" sz="3600" b="1">
                <a:latin typeface="宋体" panose="02010600030101010101" pitchFamily="2" charset="-122"/>
              </a:rPr>
              <a:t>x=2</a:t>
            </a:r>
            <a:r>
              <a:rPr lang="zh-CN" altLang="en-US" sz="3600" b="1" dirty="0">
                <a:latin typeface="宋体" panose="02010600030101010101" pitchFamily="2" charset="-122"/>
              </a:rPr>
              <a:t>时，</a:t>
            </a:r>
            <a:r>
              <a:rPr lang="en-US" altLang="zh-CN" sz="3600" b="1">
                <a:latin typeface="宋体" panose="02010600030101010101" pitchFamily="2" charset="-122"/>
              </a:rPr>
              <a:t>y=3.</a:t>
            </a:r>
            <a:r>
              <a:rPr lang="zh-CN" altLang="en-US" sz="3600" b="1" dirty="0">
                <a:latin typeface="宋体" panose="02010600030101010101" pitchFamily="2" charset="-122"/>
              </a:rPr>
              <a:t>求这个一次函数的解析式．</a:t>
            </a:r>
            <a:r>
              <a:rPr lang="zh-CN" altLang="en-US" sz="4400" b="1" dirty="0">
                <a:latin typeface="Times New Roman" panose="02020603050405020304" pitchFamily="18" charset="0"/>
              </a:rPr>
              <a:t> </a:t>
            </a:r>
            <a:endParaRPr lang="zh-CN" altLang="en-US" sz="6600" b="1" dirty="0">
              <a:latin typeface="Times New Roman" panose="02020603050405020304" pitchFamily="18" charset="0"/>
            </a:endParaRPr>
          </a:p>
        </p:txBody>
      </p:sp>
      <p:sp>
        <p:nvSpPr>
          <p:cNvPr id="14339" name="Text Box 3"/>
          <p:cNvSpPr txBox="1"/>
          <p:nvPr/>
        </p:nvSpPr>
        <p:spPr>
          <a:xfrm>
            <a:off x="323850" y="2565400"/>
            <a:ext cx="8077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解：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1187450" y="3860800"/>
            <a:ext cx="6096000" cy="1190625"/>
            <a:chOff x="0" y="0"/>
            <a:chExt cx="3840" cy="750"/>
          </a:xfrm>
        </p:grpSpPr>
        <p:sp>
          <p:nvSpPr>
            <p:cNvPr id="14346" name="Rectangle 5"/>
            <p:cNvSpPr/>
            <p:nvPr/>
          </p:nvSpPr>
          <p:spPr>
            <a:xfrm>
              <a:off x="0" y="0"/>
              <a:ext cx="3840" cy="7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600" b="1" dirty="0">
                  <a:latin typeface="Times New Roman" panose="02020603050405020304" pitchFamily="18" charset="0"/>
                </a:rPr>
                <a:t>∴   </a:t>
              </a:r>
              <a:r>
                <a:rPr lang="zh-CN" altLang="en-US" sz="3600" b="1" i="1" dirty="0">
                  <a:latin typeface="Times New Roman" panose="02020603050405020304" pitchFamily="18" charset="0"/>
                </a:rPr>
                <a:t> </a:t>
              </a:r>
              <a:r>
                <a:rPr lang="en-US" altLang="zh-CN" sz="3600" b="1" i="1" err="1">
                  <a:latin typeface="Times New Roman" panose="02020603050405020304" pitchFamily="18" charset="0"/>
                </a:rPr>
                <a:t>k+b</a:t>
              </a:r>
              <a:r>
                <a:rPr lang="en-US" altLang="zh-CN" sz="3600" b="1" i="1">
                  <a:latin typeface="Times New Roman" panose="02020603050405020304" pitchFamily="18" charset="0"/>
                </a:rPr>
                <a:t>=</a:t>
              </a:r>
              <a:r>
                <a:rPr lang="en-US" altLang="zh-CN" sz="3600" b="1">
                  <a:latin typeface="Times New Roman" panose="02020603050405020304" pitchFamily="18" charset="0"/>
                </a:rPr>
                <a:t>1</a:t>
              </a:r>
              <a:endParaRPr lang="en-US" altLang="zh-CN" sz="3600" b="1">
                <a:latin typeface="Times New Roman" panose="02020603050405020304" pitchFamily="18" charset="0"/>
              </a:endParaRPr>
            </a:p>
            <a:p>
              <a:r>
                <a:rPr lang="en-US" altLang="zh-CN" sz="3600" b="1" i="1">
                  <a:latin typeface="Times New Roman" panose="02020603050405020304" pitchFamily="18" charset="0"/>
                </a:rPr>
                <a:t>        2k+b=</a:t>
              </a:r>
              <a:r>
                <a:rPr lang="en-US" altLang="zh-CN" sz="3600" b="1">
                  <a:latin typeface="Times New Roman" panose="02020603050405020304" pitchFamily="18" charset="0"/>
                </a:rPr>
                <a:t>3</a:t>
              </a:r>
              <a:endParaRPr lang="en-US" altLang="zh-CN" sz="3600" b="1">
                <a:latin typeface="Times New Roman" panose="02020603050405020304" pitchFamily="18" charset="0"/>
              </a:endParaRPr>
            </a:p>
          </p:txBody>
        </p:sp>
        <p:sp>
          <p:nvSpPr>
            <p:cNvPr id="14347" name="AutoShape 6"/>
            <p:cNvSpPr/>
            <p:nvPr/>
          </p:nvSpPr>
          <p:spPr>
            <a:xfrm>
              <a:off x="384" y="96"/>
              <a:ext cx="192" cy="576"/>
            </a:xfrm>
            <a:prstGeom prst="leftBrace">
              <a:avLst>
                <a:gd name="adj1" fmla="val 25000"/>
                <a:gd name="adj2" fmla="val 50000"/>
              </a:avLst>
            </a:prstGeom>
            <a:noFill/>
            <a:ln w="34925" cap="flat" cmpd="sng">
              <a:solidFill>
                <a:srgbClr val="000066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zh-CN" altLang="en-US" sz="2400" dirty="0">
                  <a:latin typeface="Times New Roman" panose="02020603050405020304" pitchFamily="18" charset="0"/>
                </a:rPr>
                <a:t>                   </a:t>
              </a:r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" name="Group 7"/>
          <p:cNvGrpSpPr/>
          <p:nvPr/>
        </p:nvGrpSpPr>
        <p:grpSpPr>
          <a:xfrm>
            <a:off x="4356100" y="3933825"/>
            <a:ext cx="3962400" cy="1066800"/>
            <a:chOff x="0" y="0"/>
            <a:chExt cx="2496" cy="672"/>
          </a:xfrm>
        </p:grpSpPr>
        <p:sp>
          <p:nvSpPr>
            <p:cNvPr id="14344" name="Rectangle 8"/>
            <p:cNvSpPr/>
            <p:nvPr/>
          </p:nvSpPr>
          <p:spPr>
            <a:xfrm>
              <a:off x="0" y="0"/>
              <a:ext cx="2496" cy="6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600" b="1" i="1" dirty="0">
                  <a:latin typeface="Times New Roman" panose="02020603050405020304" pitchFamily="18" charset="0"/>
                </a:rPr>
                <a:t>解得</a:t>
              </a:r>
              <a:r>
                <a:rPr lang="zh-CN" altLang="en-US" sz="3600" b="1" i="1" dirty="0">
                  <a:solidFill>
                    <a:schemeClr val="accent2"/>
                  </a:solidFill>
                  <a:latin typeface="Times New Roman" panose="02020603050405020304" pitchFamily="18" charset="0"/>
                </a:rPr>
                <a:t>     </a:t>
              </a:r>
              <a:r>
                <a:rPr lang="en-US" altLang="zh-CN" sz="3600" b="1" i="1">
                  <a:latin typeface="Times New Roman" panose="02020603050405020304" pitchFamily="18" charset="0"/>
                </a:rPr>
                <a:t>k=</a:t>
              </a:r>
              <a:r>
                <a:rPr lang="en-US" altLang="zh-CN" sz="3600" b="1">
                  <a:latin typeface="Times New Roman" panose="02020603050405020304" pitchFamily="18" charset="0"/>
                </a:rPr>
                <a:t>2</a:t>
              </a:r>
              <a:endParaRPr lang="en-US" altLang="zh-CN" sz="3600" b="1">
                <a:latin typeface="Times New Roman" panose="02020603050405020304" pitchFamily="18" charset="0"/>
              </a:endParaRPr>
            </a:p>
            <a:p>
              <a:r>
                <a:rPr lang="en-US" altLang="zh-CN" sz="3600" b="1" i="1">
                  <a:latin typeface="Times New Roman" panose="02020603050405020304" pitchFamily="18" charset="0"/>
                </a:rPr>
                <a:t>             b=</a:t>
              </a:r>
              <a:r>
                <a:rPr lang="en-US" altLang="zh-CN" sz="3600" b="1">
                  <a:latin typeface="Times New Roman" panose="02020603050405020304" pitchFamily="18" charset="0"/>
                </a:rPr>
                <a:t>-1</a:t>
              </a:r>
              <a:endParaRPr lang="en-US" altLang="zh-CN" sz="3600" b="1">
                <a:latin typeface="Times New Roman" panose="02020603050405020304" pitchFamily="18" charset="0"/>
              </a:endParaRPr>
            </a:p>
          </p:txBody>
        </p:sp>
        <p:sp>
          <p:nvSpPr>
            <p:cNvPr id="14345" name="AutoShape 9"/>
            <p:cNvSpPr/>
            <p:nvPr/>
          </p:nvSpPr>
          <p:spPr>
            <a:xfrm>
              <a:off x="672" y="96"/>
              <a:ext cx="192" cy="528"/>
            </a:xfrm>
            <a:prstGeom prst="leftBrace">
              <a:avLst>
                <a:gd name="adj1" fmla="val 22916"/>
                <a:gd name="adj2" fmla="val 50000"/>
              </a:avLst>
            </a:prstGeom>
            <a:noFill/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zh-CN" altLang="en-US" sz="2400" dirty="0">
                  <a:latin typeface="Times New Roman" panose="02020603050405020304" pitchFamily="18" charset="0"/>
                </a:rPr>
                <a:t> </a:t>
              </a:r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13322" name="Rectangle 10"/>
          <p:cNvSpPr/>
          <p:nvPr/>
        </p:nvSpPr>
        <p:spPr>
          <a:xfrm>
            <a:off x="828675" y="5300663"/>
            <a:ext cx="7924800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Times New Roman" panose="02020603050405020304" pitchFamily="18" charset="0"/>
              </a:rPr>
              <a:t>∴这个一次函数的解析式为</a:t>
            </a:r>
            <a:r>
              <a:rPr lang="en-US" altLang="zh-CN" sz="3600" b="1">
                <a:latin typeface="Times New Roman" panose="02020603050405020304" pitchFamily="18" charset="0"/>
              </a:rPr>
              <a:t>y=2</a:t>
            </a:r>
            <a:r>
              <a:rPr lang="en-US" altLang="zh-CN" sz="3600" b="1" i="1">
                <a:latin typeface="Times New Roman" panose="02020603050405020304" pitchFamily="18" charset="0"/>
              </a:rPr>
              <a:t>x</a:t>
            </a:r>
            <a:r>
              <a:rPr lang="en-US" altLang="zh-CN" sz="3600" b="1">
                <a:latin typeface="Times New Roman" panose="02020603050405020304" pitchFamily="18" charset="0"/>
              </a:rPr>
              <a:t>-1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13323" name="Rectangle 11"/>
          <p:cNvSpPr/>
          <p:nvPr/>
        </p:nvSpPr>
        <p:spPr>
          <a:xfrm>
            <a:off x="1187450" y="2852738"/>
            <a:ext cx="85693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Arial" panose="020B0604020202020204" pitchFamily="34" charset="0"/>
              </a:rPr>
              <a:t>∵</a:t>
            </a:r>
            <a:r>
              <a:rPr lang="zh-CN" altLang="en-US" sz="3600" b="1" dirty="0">
                <a:latin typeface="宋体" panose="02010600030101010101" pitchFamily="2" charset="-122"/>
              </a:rPr>
              <a:t>当</a:t>
            </a:r>
            <a:r>
              <a:rPr lang="en-US" altLang="zh-CN" sz="3600" b="1">
                <a:latin typeface="宋体" panose="02010600030101010101" pitchFamily="2" charset="-122"/>
              </a:rPr>
              <a:t>x=1</a:t>
            </a:r>
            <a:r>
              <a:rPr lang="zh-CN" altLang="en-US" sz="3600" b="1" dirty="0">
                <a:latin typeface="宋体" panose="02010600030101010101" pitchFamily="2" charset="-122"/>
              </a:rPr>
              <a:t>时，</a:t>
            </a:r>
            <a:r>
              <a:rPr lang="en-US" altLang="zh-CN" sz="3600" b="1">
                <a:latin typeface="宋体" panose="02010600030101010101" pitchFamily="2" charset="-122"/>
              </a:rPr>
              <a:t>y=1</a:t>
            </a:r>
            <a:r>
              <a:rPr lang="zh-CN" altLang="en-US" sz="3600" b="1" dirty="0">
                <a:latin typeface="宋体" panose="02010600030101010101" pitchFamily="2" charset="-122"/>
              </a:rPr>
              <a:t>，当</a:t>
            </a:r>
            <a:r>
              <a:rPr lang="en-US" altLang="zh-CN" sz="3600" b="1">
                <a:latin typeface="宋体" panose="02010600030101010101" pitchFamily="2" charset="-122"/>
              </a:rPr>
              <a:t>x=2</a:t>
            </a:r>
            <a:r>
              <a:rPr lang="zh-CN" altLang="en-US" sz="3600" b="1" dirty="0">
                <a:latin typeface="宋体" panose="02010600030101010101" pitchFamily="2" charset="-122"/>
              </a:rPr>
              <a:t>时，</a:t>
            </a:r>
            <a:r>
              <a:rPr lang="en-US" altLang="zh-CN" sz="3600" b="1">
                <a:latin typeface="宋体" panose="02010600030101010101" pitchFamily="2" charset="-122"/>
              </a:rPr>
              <a:t>y=3.</a:t>
            </a:r>
            <a:endParaRPr lang="zh-CN" altLang="en-US" sz="36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7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2" grpId="0" animBg="1"/>
      <p:bldP spid="133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5362" name="Rectangle 2"/>
          <p:cNvSpPr/>
          <p:nvPr/>
        </p:nvSpPr>
        <p:spPr>
          <a:xfrm>
            <a:off x="142875" y="285750"/>
            <a:ext cx="91440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变式</a:t>
            </a:r>
            <a:r>
              <a:rPr lang="en-US" altLang="zh-CN" sz="3600" b="1">
                <a:solidFill>
                  <a:srgbClr val="FF3300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：</a:t>
            </a:r>
            <a:r>
              <a:rPr lang="zh-CN" altLang="en-US" sz="3600" b="1" dirty="0">
                <a:latin typeface="宋体" panose="02010600030101010101" pitchFamily="2" charset="-122"/>
              </a:rPr>
              <a:t>已知一次函数的图象经过点</a:t>
            </a:r>
            <a:r>
              <a:rPr lang="en-US" altLang="zh-CN" sz="3600" b="1">
                <a:latin typeface="宋体" panose="02010600030101010101" pitchFamily="2" charset="-122"/>
              </a:rPr>
              <a:t>(3,5)</a:t>
            </a:r>
            <a:r>
              <a:rPr lang="zh-CN" altLang="en-US" sz="3600" b="1" dirty="0">
                <a:latin typeface="宋体" panose="02010600030101010101" pitchFamily="2" charset="-122"/>
              </a:rPr>
              <a:t>与</a:t>
            </a:r>
            <a:endParaRPr lang="en-US" altLang="zh-CN" sz="3600" b="1">
              <a:latin typeface="宋体" panose="02010600030101010101" pitchFamily="2" charset="-122"/>
            </a:endParaRPr>
          </a:p>
          <a:p>
            <a:r>
              <a:rPr lang="zh-CN" altLang="en-US" sz="3600" b="1" dirty="0">
                <a:latin typeface="宋体" panose="02010600030101010101" pitchFamily="2" charset="-122"/>
              </a:rPr>
              <a:t>（－</a:t>
            </a:r>
            <a:r>
              <a:rPr lang="en-US" altLang="zh-CN" sz="3600" b="1">
                <a:latin typeface="宋体" panose="02010600030101010101" pitchFamily="2" charset="-122"/>
              </a:rPr>
              <a:t>4</a:t>
            </a:r>
            <a:r>
              <a:rPr lang="zh-CN" altLang="en-US" sz="3600" b="1" dirty="0">
                <a:latin typeface="宋体" panose="02010600030101010101" pitchFamily="2" charset="-122"/>
              </a:rPr>
              <a:t>，－</a:t>
            </a:r>
            <a:r>
              <a:rPr lang="en-US" altLang="zh-CN" sz="3600" b="1">
                <a:latin typeface="宋体" panose="02010600030101010101" pitchFamily="2" charset="-122"/>
              </a:rPr>
              <a:t>9</a:t>
            </a:r>
            <a:r>
              <a:rPr lang="zh-CN" altLang="en-US" sz="3600" b="1" dirty="0">
                <a:latin typeface="宋体" panose="02010600030101010101" pitchFamily="2" charset="-122"/>
              </a:rPr>
              <a:t>）</a:t>
            </a:r>
            <a:r>
              <a:rPr lang="en-US" altLang="zh-CN" sz="3600" b="1">
                <a:latin typeface="宋体" panose="02010600030101010101" pitchFamily="2" charset="-122"/>
              </a:rPr>
              <a:t>.</a:t>
            </a:r>
            <a:r>
              <a:rPr lang="zh-CN" altLang="en-US" sz="3600" b="1" dirty="0">
                <a:latin typeface="宋体" panose="02010600030101010101" pitchFamily="2" charset="-122"/>
              </a:rPr>
              <a:t>求这个一次函数的解析式．</a:t>
            </a:r>
            <a:r>
              <a:rPr lang="zh-CN" altLang="en-US" sz="4400" b="1" dirty="0">
                <a:latin typeface="Times New Roman" panose="02020603050405020304" pitchFamily="18" charset="0"/>
              </a:rPr>
              <a:t> </a:t>
            </a:r>
            <a:endParaRPr lang="zh-CN" altLang="en-US" sz="6600" b="1" dirty="0">
              <a:latin typeface="Times New Roman" panose="02020603050405020304" pitchFamily="18" charset="0"/>
            </a:endParaRPr>
          </a:p>
        </p:txBody>
      </p:sp>
      <p:sp>
        <p:nvSpPr>
          <p:cNvPr id="12291" name="Text Box 3"/>
          <p:cNvSpPr txBox="1"/>
          <p:nvPr/>
        </p:nvSpPr>
        <p:spPr>
          <a:xfrm>
            <a:off x="34925" y="2205038"/>
            <a:ext cx="91090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解：设这个一次函数的解析式为</a:t>
            </a:r>
            <a:r>
              <a:rPr lang="en-US" altLang="zh-CN" sz="3600" b="1">
                <a:latin typeface="Times New Roman" panose="02020603050405020304" pitchFamily="18" charset="0"/>
              </a:rPr>
              <a:t>y=</a:t>
            </a:r>
            <a:r>
              <a:rPr lang="en-US" altLang="zh-CN" sz="3600" b="1" err="1">
                <a:latin typeface="Times New Roman" panose="02020603050405020304" pitchFamily="18" charset="0"/>
              </a:rPr>
              <a:t>k</a:t>
            </a:r>
            <a:r>
              <a:rPr lang="en-US" altLang="zh-CN" sz="3600" b="1" i="1" err="1">
                <a:latin typeface="Times New Roman" panose="02020603050405020304" pitchFamily="18" charset="0"/>
              </a:rPr>
              <a:t>x</a:t>
            </a:r>
            <a:r>
              <a:rPr lang="en-US" altLang="zh-CN" sz="3600" b="1" err="1">
                <a:latin typeface="Times New Roman" panose="02020603050405020304" pitchFamily="18" charset="0"/>
              </a:rPr>
              <a:t>+b</a:t>
            </a:r>
            <a:r>
              <a:rPr lang="en-US" altLang="zh-CN" sz="3600" b="1">
                <a:latin typeface="Times New Roman" panose="02020603050405020304" pitchFamily="18" charset="0"/>
              </a:rPr>
              <a:t>.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12292" name="Text Box 4"/>
          <p:cNvSpPr txBox="1"/>
          <p:nvPr/>
        </p:nvSpPr>
        <p:spPr>
          <a:xfrm>
            <a:off x="250825" y="2994025"/>
            <a:ext cx="9121775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∵</a:t>
            </a:r>
            <a:r>
              <a:rPr lang="en-US" altLang="zh-CN" sz="3600" b="1">
                <a:latin typeface="Times New Roman" panose="02020603050405020304" pitchFamily="18" charset="0"/>
              </a:rPr>
              <a:t>y=</a:t>
            </a:r>
            <a:r>
              <a:rPr lang="en-US" altLang="zh-CN" sz="3600" b="1" err="1">
                <a:latin typeface="Times New Roman" panose="02020603050405020304" pitchFamily="18" charset="0"/>
              </a:rPr>
              <a:t>k</a:t>
            </a:r>
            <a:r>
              <a:rPr lang="en-US" altLang="zh-CN" sz="3600" b="1" i="1" err="1">
                <a:latin typeface="Times New Roman" panose="02020603050405020304" pitchFamily="18" charset="0"/>
              </a:rPr>
              <a:t>x</a:t>
            </a:r>
            <a:r>
              <a:rPr lang="en-US" altLang="zh-CN" sz="3600" b="1" err="1">
                <a:latin typeface="Times New Roman" panose="02020603050405020304" pitchFamily="18" charset="0"/>
              </a:rPr>
              <a:t>+b</a:t>
            </a:r>
            <a:r>
              <a:rPr lang="zh-CN" altLang="en-US" sz="3600" b="1" dirty="0">
                <a:latin typeface="Times New Roman" panose="02020603050405020304" pitchFamily="18" charset="0"/>
              </a:rPr>
              <a:t>的图象过点（</a:t>
            </a:r>
            <a:r>
              <a:rPr lang="en-US" altLang="zh-CN" sz="3600" b="1">
                <a:latin typeface="Times New Roman" panose="02020603050405020304" pitchFamily="18" charset="0"/>
              </a:rPr>
              <a:t>3</a:t>
            </a:r>
            <a:r>
              <a:rPr lang="zh-CN" altLang="en-US" sz="3600" b="1" dirty="0">
                <a:latin typeface="Times New Roman" panose="02020603050405020304" pitchFamily="18" charset="0"/>
              </a:rPr>
              <a:t>，</a:t>
            </a:r>
            <a:r>
              <a:rPr lang="en-US" altLang="zh-CN" sz="3600" b="1">
                <a:latin typeface="Times New Roman" panose="02020603050405020304" pitchFamily="18" charset="0"/>
              </a:rPr>
              <a:t>5</a:t>
            </a:r>
            <a:r>
              <a:rPr lang="zh-CN" altLang="en-US" sz="3600" b="1" dirty="0">
                <a:latin typeface="Times New Roman" panose="02020603050405020304" pitchFamily="18" charset="0"/>
              </a:rPr>
              <a:t>）与（</a:t>
            </a:r>
            <a:r>
              <a:rPr lang="en-US" altLang="zh-CN" sz="3600" b="1">
                <a:latin typeface="Times New Roman" panose="02020603050405020304" pitchFamily="18" charset="0"/>
              </a:rPr>
              <a:t>-4</a:t>
            </a:r>
            <a:r>
              <a:rPr lang="zh-CN" altLang="en-US" sz="3600" b="1" dirty="0">
                <a:latin typeface="Times New Roman" panose="02020603050405020304" pitchFamily="18" charset="0"/>
              </a:rPr>
              <a:t>，</a:t>
            </a:r>
            <a:r>
              <a:rPr lang="en-US" altLang="zh-CN" sz="3600" b="1">
                <a:latin typeface="Times New Roman" panose="02020603050405020304" pitchFamily="18" charset="0"/>
              </a:rPr>
              <a:t>-9</a:t>
            </a:r>
            <a:r>
              <a:rPr lang="zh-CN" altLang="en-US" sz="3600" b="1" dirty="0">
                <a:latin typeface="Times New Roman" panose="02020603050405020304" pitchFamily="18" charset="0"/>
              </a:rPr>
              <a:t>）</a:t>
            </a:r>
            <a:r>
              <a:rPr lang="en-US" altLang="zh-CN" sz="3600" b="1">
                <a:latin typeface="Times New Roman" panose="02020603050405020304" pitchFamily="18" charset="0"/>
              </a:rPr>
              <a:t>.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762000" y="3822700"/>
            <a:ext cx="6096000" cy="1190625"/>
            <a:chOff x="0" y="0"/>
            <a:chExt cx="3840" cy="750"/>
          </a:xfrm>
        </p:grpSpPr>
        <p:sp>
          <p:nvSpPr>
            <p:cNvPr id="15370" name="Rectangle 6"/>
            <p:cNvSpPr/>
            <p:nvPr/>
          </p:nvSpPr>
          <p:spPr>
            <a:xfrm>
              <a:off x="0" y="0"/>
              <a:ext cx="3840" cy="7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600" b="1" dirty="0">
                  <a:latin typeface="Times New Roman" panose="02020603050405020304" pitchFamily="18" charset="0"/>
                </a:rPr>
                <a:t>∴    </a:t>
              </a:r>
              <a:r>
                <a:rPr lang="en-US" altLang="zh-CN" sz="3600" b="1">
                  <a:latin typeface="Times New Roman" panose="02020603050405020304" pitchFamily="18" charset="0"/>
                </a:rPr>
                <a:t>3k+b=5</a:t>
              </a:r>
              <a:endParaRPr lang="en-US" altLang="zh-CN" sz="3600" b="1">
                <a:latin typeface="Times New Roman" panose="02020603050405020304" pitchFamily="18" charset="0"/>
              </a:endParaRPr>
            </a:p>
            <a:p>
              <a:r>
                <a:rPr lang="en-US" altLang="zh-CN" sz="3600" b="1">
                  <a:latin typeface="Times New Roman" panose="02020603050405020304" pitchFamily="18" charset="0"/>
                </a:rPr>
                <a:t>        -4k+b=-9</a:t>
              </a:r>
              <a:endParaRPr lang="en-US" altLang="zh-CN" sz="3600" b="1">
                <a:latin typeface="Times New Roman" panose="02020603050405020304" pitchFamily="18" charset="0"/>
              </a:endParaRPr>
            </a:p>
          </p:txBody>
        </p:sp>
        <p:sp>
          <p:nvSpPr>
            <p:cNvPr id="15371" name="AutoShape 7"/>
            <p:cNvSpPr/>
            <p:nvPr/>
          </p:nvSpPr>
          <p:spPr>
            <a:xfrm>
              <a:off x="384" y="96"/>
              <a:ext cx="192" cy="576"/>
            </a:xfrm>
            <a:prstGeom prst="leftBrace">
              <a:avLst>
                <a:gd name="adj1" fmla="val 25000"/>
                <a:gd name="adj2" fmla="val 50000"/>
              </a:avLst>
            </a:prstGeom>
            <a:noFill/>
            <a:ln w="34925" cap="flat" cmpd="sng">
              <a:solidFill>
                <a:srgbClr val="000066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zh-CN" altLang="en-US" sz="2400" dirty="0">
                  <a:latin typeface="Times New Roman" panose="02020603050405020304" pitchFamily="18" charset="0"/>
                </a:rPr>
                <a:t>                   </a:t>
              </a:r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" name="Group 8"/>
          <p:cNvGrpSpPr/>
          <p:nvPr/>
        </p:nvGrpSpPr>
        <p:grpSpPr>
          <a:xfrm>
            <a:off x="4356100" y="3946525"/>
            <a:ext cx="3962400" cy="1066800"/>
            <a:chOff x="0" y="0"/>
            <a:chExt cx="2496" cy="672"/>
          </a:xfrm>
        </p:grpSpPr>
        <p:sp>
          <p:nvSpPr>
            <p:cNvPr id="15368" name="Rectangle 9"/>
            <p:cNvSpPr/>
            <p:nvPr/>
          </p:nvSpPr>
          <p:spPr>
            <a:xfrm>
              <a:off x="0" y="0"/>
              <a:ext cx="2496" cy="6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600" b="1" dirty="0">
                  <a:latin typeface="Times New Roman" panose="02020603050405020304" pitchFamily="18" charset="0"/>
                </a:rPr>
                <a:t>解得</a:t>
              </a:r>
              <a:r>
                <a:rPr lang="zh-CN" altLang="en-US" sz="3600" b="1" dirty="0">
                  <a:solidFill>
                    <a:schemeClr val="accent2"/>
                  </a:solidFill>
                  <a:latin typeface="Times New Roman" panose="02020603050405020304" pitchFamily="18" charset="0"/>
                </a:rPr>
                <a:t>     </a:t>
              </a:r>
              <a:r>
                <a:rPr lang="en-US" altLang="zh-CN" sz="3600" b="1">
                  <a:latin typeface="Times New Roman" panose="02020603050405020304" pitchFamily="18" charset="0"/>
                </a:rPr>
                <a:t>k=2</a:t>
              </a:r>
              <a:endParaRPr lang="en-US" altLang="zh-CN" sz="3600" b="1">
                <a:latin typeface="Times New Roman" panose="02020603050405020304" pitchFamily="18" charset="0"/>
              </a:endParaRPr>
            </a:p>
            <a:p>
              <a:r>
                <a:rPr lang="en-US" altLang="zh-CN" sz="3600" b="1">
                  <a:latin typeface="Times New Roman" panose="02020603050405020304" pitchFamily="18" charset="0"/>
                </a:rPr>
                <a:t>             b=-1</a:t>
              </a:r>
              <a:endParaRPr lang="en-US" altLang="zh-CN" sz="3600" b="1">
                <a:latin typeface="Times New Roman" panose="02020603050405020304" pitchFamily="18" charset="0"/>
              </a:endParaRPr>
            </a:p>
          </p:txBody>
        </p:sp>
        <p:sp>
          <p:nvSpPr>
            <p:cNvPr id="15369" name="AutoShape 10"/>
            <p:cNvSpPr/>
            <p:nvPr/>
          </p:nvSpPr>
          <p:spPr>
            <a:xfrm>
              <a:off x="672" y="96"/>
              <a:ext cx="192" cy="528"/>
            </a:xfrm>
            <a:prstGeom prst="leftBrace">
              <a:avLst>
                <a:gd name="adj1" fmla="val 22916"/>
                <a:gd name="adj2" fmla="val 50000"/>
              </a:avLst>
            </a:prstGeom>
            <a:noFill/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zh-CN" altLang="en-US" sz="2400" dirty="0">
                  <a:latin typeface="Times New Roman" panose="02020603050405020304" pitchFamily="18" charset="0"/>
                </a:rPr>
                <a:t> </a:t>
              </a:r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12299" name="Rectangle 11"/>
          <p:cNvSpPr/>
          <p:nvPr/>
        </p:nvSpPr>
        <p:spPr>
          <a:xfrm>
            <a:off x="838200" y="5451475"/>
            <a:ext cx="7924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Times New Roman" panose="02020603050405020304" pitchFamily="18" charset="0"/>
              </a:rPr>
              <a:t>∴</a:t>
            </a:r>
            <a:r>
              <a:rPr lang="zh-CN" altLang="en-US" sz="3200" b="1" dirty="0">
                <a:latin typeface="Times New Roman" panose="02020603050405020304" pitchFamily="18" charset="0"/>
              </a:rPr>
              <a:t>这个一次函数的解析式为</a:t>
            </a:r>
            <a:r>
              <a:rPr lang="en-US" altLang="zh-CN" sz="3200" b="1">
                <a:latin typeface="Times New Roman" panose="02020603050405020304" pitchFamily="18" charset="0"/>
              </a:rPr>
              <a:t>y=2</a:t>
            </a:r>
            <a:r>
              <a:rPr lang="en-US" altLang="zh-CN" sz="3200" b="1" i="1">
                <a:latin typeface="Times New Roman" panose="02020603050405020304" pitchFamily="18" charset="0"/>
              </a:rPr>
              <a:t>x</a:t>
            </a:r>
            <a:r>
              <a:rPr lang="en-US" altLang="zh-CN" sz="3200" b="1">
                <a:latin typeface="Times New Roman" panose="02020603050405020304" pitchFamily="18" charset="0"/>
              </a:rPr>
              <a:t>-1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nimBg="1"/>
      <p:bldP spid="12292" grpId="0" animBg="1"/>
      <p:bldP spid="1229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27" name="Rectangle 2"/>
          <p:cNvSpPr/>
          <p:nvPr/>
        </p:nvSpPr>
        <p:spPr>
          <a:xfrm>
            <a:off x="428625" y="142875"/>
            <a:ext cx="75438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变式</a:t>
            </a:r>
            <a:r>
              <a:rPr lang="en-US" altLang="zh-CN" sz="3600" b="1">
                <a:solidFill>
                  <a:srgbClr val="FF3300"/>
                </a:solidFill>
                <a:latin typeface="Arial" panose="020B0604020202020204" pitchFamily="34" charset="0"/>
              </a:rPr>
              <a:t>2</a:t>
            </a:r>
            <a:r>
              <a:rPr lang="en-US" altLang="zh-CN">
                <a:latin typeface="Arial" panose="020B0604020202020204" pitchFamily="34" charset="0"/>
              </a:rPr>
              <a:t> </a:t>
            </a:r>
            <a:r>
              <a:rPr lang="zh-CN" altLang="en-US" sz="3200" dirty="0">
                <a:solidFill>
                  <a:srgbClr val="FF0066"/>
                </a:solidFill>
                <a:latin typeface="Arial" panose="020B0604020202020204" pitchFamily="34" charset="0"/>
              </a:rPr>
              <a:t>：</a:t>
            </a:r>
            <a:r>
              <a:rPr lang="en-US" altLang="zh-CN" sz="3200" b="1" err="1">
                <a:latin typeface="宋体" panose="02010600030101010101" pitchFamily="2" charset="-122"/>
              </a:rPr>
              <a:t>求下图中直线的函数表达式</a:t>
            </a:r>
            <a:r>
              <a:rPr lang="en-US" altLang="zh-CN" sz="4000" b="1">
                <a:latin typeface="Times New Roman" panose="02020603050405020304" pitchFamily="18" charset="0"/>
              </a:rPr>
              <a:t> </a:t>
            </a:r>
            <a:endParaRPr lang="zh-CN" altLang="en-US" sz="4000" b="1" dirty="0">
              <a:latin typeface="Times New Roman" panose="02020603050405020304" pitchFamily="18" charset="0"/>
            </a:endParaRPr>
          </a:p>
        </p:txBody>
      </p:sp>
      <p:sp>
        <p:nvSpPr>
          <p:cNvPr id="1028" name="Rectangle 3"/>
          <p:cNvSpPr/>
          <p:nvPr/>
        </p:nvSpPr>
        <p:spPr>
          <a:xfrm>
            <a:off x="3048000" y="38100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Line 4"/>
          <p:cNvSpPr/>
          <p:nvPr/>
        </p:nvSpPr>
        <p:spPr>
          <a:xfrm>
            <a:off x="1403350" y="3357563"/>
            <a:ext cx="0" cy="142875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030" name="Group 5"/>
          <p:cNvGrpSpPr/>
          <p:nvPr/>
        </p:nvGrpSpPr>
        <p:grpSpPr>
          <a:xfrm>
            <a:off x="5199063" y="2857500"/>
            <a:ext cx="3944937" cy="2735263"/>
            <a:chOff x="0" y="0"/>
            <a:chExt cx="2485" cy="1723"/>
          </a:xfrm>
        </p:grpSpPr>
        <p:graphicFrame>
          <p:nvGraphicFramePr>
            <p:cNvPr id="1026" name="Object 6"/>
            <p:cNvGraphicFramePr>
              <a:graphicFrameLocks noChangeAspect="1"/>
            </p:cNvGraphicFramePr>
            <p:nvPr/>
          </p:nvGraphicFramePr>
          <p:xfrm>
            <a:off x="0" y="1111"/>
            <a:ext cx="72" cy="1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114300" imgH="216535" progId="Equation.3">
                    <p:embed/>
                  </p:oleObj>
                </mc:Choice>
                <mc:Fallback>
                  <p:oleObj name="" r:id="rId1" imgW="114300" imgH="216535" progId="Equation.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0" y="1111"/>
                          <a:ext cx="72" cy="13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42" name="Line 7"/>
            <p:cNvSpPr/>
            <p:nvPr/>
          </p:nvSpPr>
          <p:spPr>
            <a:xfrm>
              <a:off x="399" y="1179"/>
              <a:ext cx="2086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grpSp>
          <p:nvGrpSpPr>
            <p:cNvPr id="1043" name="Group 8"/>
            <p:cNvGrpSpPr/>
            <p:nvPr/>
          </p:nvGrpSpPr>
          <p:grpSpPr>
            <a:xfrm>
              <a:off x="626" y="0"/>
              <a:ext cx="952" cy="1723"/>
              <a:chOff x="0" y="0"/>
              <a:chExt cx="952" cy="1723"/>
            </a:xfrm>
          </p:grpSpPr>
          <p:sp>
            <p:nvSpPr>
              <p:cNvPr id="1044" name="Line 9"/>
              <p:cNvSpPr/>
              <p:nvPr/>
            </p:nvSpPr>
            <p:spPr>
              <a:xfrm flipV="1">
                <a:off x="317" y="45"/>
                <a:ext cx="0" cy="1678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1045" name="Line 10"/>
              <p:cNvSpPr/>
              <p:nvPr/>
            </p:nvSpPr>
            <p:spPr>
              <a:xfrm>
                <a:off x="272" y="589"/>
                <a:ext cx="91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046" name="Line 11"/>
              <p:cNvSpPr/>
              <p:nvPr/>
            </p:nvSpPr>
            <p:spPr>
              <a:xfrm>
                <a:off x="272" y="861"/>
                <a:ext cx="91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047" name="Line 12"/>
              <p:cNvSpPr/>
              <p:nvPr/>
            </p:nvSpPr>
            <p:spPr>
              <a:xfrm>
                <a:off x="272" y="1451"/>
                <a:ext cx="91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048" name="Line 13"/>
              <p:cNvSpPr/>
              <p:nvPr/>
            </p:nvSpPr>
            <p:spPr>
              <a:xfrm>
                <a:off x="635" y="1134"/>
                <a:ext cx="0" cy="9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049" name="Line 14"/>
              <p:cNvSpPr/>
              <p:nvPr/>
            </p:nvSpPr>
            <p:spPr>
              <a:xfrm>
                <a:off x="952" y="1134"/>
                <a:ext cx="0" cy="9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050" name="Line 15"/>
              <p:cNvSpPr/>
              <p:nvPr/>
            </p:nvSpPr>
            <p:spPr>
              <a:xfrm>
                <a:off x="0" y="1134"/>
                <a:ext cx="0" cy="9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051" name="Line 16"/>
              <p:cNvSpPr/>
              <p:nvPr/>
            </p:nvSpPr>
            <p:spPr>
              <a:xfrm>
                <a:off x="272" y="317"/>
                <a:ext cx="91" cy="0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052" name="Line 17"/>
              <p:cNvSpPr/>
              <p:nvPr/>
            </p:nvSpPr>
            <p:spPr>
              <a:xfrm>
                <a:off x="181" y="0"/>
                <a:ext cx="635" cy="1587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053" name="Text Box 18"/>
              <p:cNvSpPr txBox="1"/>
              <p:nvPr/>
            </p:nvSpPr>
            <p:spPr>
              <a:xfrm>
                <a:off x="45" y="181"/>
                <a:ext cx="272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>
                    <a:latin typeface="Tahoma" panose="020B0604030504040204" pitchFamily="34" charset="0"/>
                  </a:rPr>
                  <a:t>3</a:t>
                </a:r>
                <a:endParaRPr lang="en-US" altLang="zh-CN" sz="3200">
                  <a:latin typeface="Tahoma" panose="020B0604030504040204" pitchFamily="34" charset="0"/>
                </a:endParaRPr>
              </a:p>
            </p:txBody>
          </p:sp>
          <p:sp>
            <p:nvSpPr>
              <p:cNvPr id="1054" name="Text Box 19"/>
              <p:cNvSpPr txBox="1"/>
              <p:nvPr/>
            </p:nvSpPr>
            <p:spPr>
              <a:xfrm>
                <a:off x="635" y="907"/>
                <a:ext cx="182" cy="3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800">
                    <a:latin typeface="Tahoma" panose="020B0604030504040204" pitchFamily="34" charset="0"/>
                  </a:rPr>
                  <a:t>1</a:t>
                </a:r>
                <a:endParaRPr lang="en-US" altLang="zh-CN" sz="2800">
                  <a:latin typeface="Tahoma" panose="020B0604030504040204" pitchFamily="34" charset="0"/>
                </a:endParaRPr>
              </a:p>
            </p:txBody>
          </p:sp>
          <p:sp>
            <p:nvSpPr>
              <p:cNvPr id="1055" name="Text Box 20"/>
              <p:cNvSpPr txBox="1"/>
              <p:nvPr/>
            </p:nvSpPr>
            <p:spPr>
              <a:xfrm>
                <a:off x="136" y="1134"/>
                <a:ext cx="227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>
                    <a:latin typeface="Tahoma" panose="020B0604030504040204" pitchFamily="34" charset="0"/>
                  </a:rPr>
                  <a:t>o</a:t>
                </a:r>
                <a:endParaRPr lang="en-US" altLang="zh-CN">
                  <a:latin typeface="Tahoma" panose="020B0604030504040204" pitchFamily="34" charset="0"/>
                </a:endParaRPr>
              </a:p>
            </p:txBody>
          </p:sp>
          <p:sp>
            <p:nvSpPr>
              <p:cNvPr id="1056" name="Oval 21"/>
              <p:cNvSpPr/>
              <p:nvPr/>
            </p:nvSpPr>
            <p:spPr>
              <a:xfrm>
                <a:off x="272" y="272"/>
                <a:ext cx="68" cy="68"/>
              </a:xfrm>
              <a:prstGeom prst="ellipse">
                <a:avLst/>
              </a:prstGeom>
              <a:solidFill>
                <a:srgbClr val="FF0066"/>
              </a:solidFill>
              <a:ln w="9525" cap="flat" cmpd="sng">
                <a:solidFill>
                  <a:srgbClr val="FFCC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>
                <a:spAutoFit/>
              </a:bodyPr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057" name="Oval 22"/>
              <p:cNvSpPr/>
              <p:nvPr/>
            </p:nvSpPr>
            <p:spPr>
              <a:xfrm>
                <a:off x="612" y="1134"/>
                <a:ext cx="68" cy="68"/>
              </a:xfrm>
              <a:prstGeom prst="ellipse">
                <a:avLst/>
              </a:prstGeom>
              <a:solidFill>
                <a:srgbClr val="FF0066"/>
              </a:solidFill>
              <a:ln w="9525" cap="flat" cmpd="sng">
                <a:solidFill>
                  <a:srgbClr val="FFCC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>
                <a:spAutoFit/>
              </a:bodyPr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058" name="Oval 23"/>
              <p:cNvSpPr/>
              <p:nvPr/>
            </p:nvSpPr>
            <p:spPr>
              <a:xfrm>
                <a:off x="272" y="1134"/>
                <a:ext cx="68" cy="68"/>
              </a:xfrm>
              <a:prstGeom prst="ellipse">
                <a:avLst/>
              </a:prstGeom>
              <a:solidFill>
                <a:srgbClr val="FF0066"/>
              </a:solidFill>
              <a:ln w="9525" cap="flat" cmpd="sng">
                <a:solidFill>
                  <a:srgbClr val="FFCC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>
                <a:spAutoFit/>
              </a:bodyPr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14360" name="Text Box 24"/>
          <p:cNvSpPr txBox="1"/>
          <p:nvPr/>
        </p:nvSpPr>
        <p:spPr>
          <a:xfrm>
            <a:off x="395288" y="1554163"/>
            <a:ext cx="8077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解：</a:t>
            </a: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设这个一次函数的解析式为</a:t>
            </a:r>
            <a:r>
              <a:rPr lang="en-US" altLang="zh-CN" sz="3200" b="1">
                <a:solidFill>
                  <a:srgbClr val="3333FF"/>
                </a:solidFill>
                <a:latin typeface="Times New Roman" panose="02020603050405020304" pitchFamily="18" charset="0"/>
              </a:rPr>
              <a:t>y=</a:t>
            </a:r>
            <a:r>
              <a:rPr lang="en-US" altLang="zh-CN" sz="3200" b="1" i="1" err="1">
                <a:solidFill>
                  <a:srgbClr val="3333FF"/>
                </a:solidFill>
                <a:latin typeface="Times New Roman" panose="02020603050405020304" pitchFamily="18" charset="0"/>
              </a:rPr>
              <a:t>kx</a:t>
            </a:r>
            <a:r>
              <a:rPr lang="en-US" altLang="zh-CN" sz="3200" b="1" err="1">
                <a:solidFill>
                  <a:srgbClr val="3333FF"/>
                </a:solidFill>
                <a:latin typeface="Times New Roman" panose="02020603050405020304" pitchFamily="18" charset="0"/>
              </a:rPr>
              <a:t>+b</a:t>
            </a:r>
            <a:r>
              <a:rPr lang="en-US" altLang="zh-CN" sz="3200" b="1">
                <a:solidFill>
                  <a:srgbClr val="3333FF"/>
                </a:solidFill>
                <a:latin typeface="Times New Roman" panose="02020603050405020304" pitchFamily="18" charset="0"/>
              </a:rPr>
              <a:t>.</a:t>
            </a:r>
            <a:endParaRPr lang="en-US" altLang="zh-CN" sz="3200" b="1">
              <a:solidFill>
                <a:srgbClr val="3333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61" name="Text Box 25"/>
          <p:cNvSpPr txBox="1"/>
          <p:nvPr/>
        </p:nvSpPr>
        <p:spPr>
          <a:xfrm>
            <a:off x="900113" y="2205038"/>
            <a:ext cx="85344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∵</a:t>
            </a:r>
            <a:r>
              <a:rPr lang="en-US" altLang="zh-CN" sz="3200" b="1">
                <a:latin typeface="Times New Roman" panose="02020603050405020304" pitchFamily="18" charset="0"/>
              </a:rPr>
              <a:t>y=</a:t>
            </a:r>
            <a:r>
              <a:rPr lang="en-US" altLang="zh-CN" sz="3200" b="1" err="1">
                <a:latin typeface="Times New Roman" panose="02020603050405020304" pitchFamily="18" charset="0"/>
              </a:rPr>
              <a:t>k</a:t>
            </a:r>
            <a:r>
              <a:rPr lang="en-US" altLang="zh-CN" sz="3200" b="1" i="1" err="1">
                <a:latin typeface="Times New Roman" panose="02020603050405020304" pitchFamily="18" charset="0"/>
              </a:rPr>
              <a:t>x</a:t>
            </a:r>
            <a:r>
              <a:rPr lang="en-US" altLang="zh-CN" sz="3200" b="1" err="1">
                <a:latin typeface="Times New Roman" panose="02020603050405020304" pitchFamily="18" charset="0"/>
              </a:rPr>
              <a:t>+b</a:t>
            </a:r>
            <a:r>
              <a:rPr lang="zh-CN" altLang="en-US" sz="3200" b="1" dirty="0">
                <a:latin typeface="Times New Roman" panose="02020603050405020304" pitchFamily="18" charset="0"/>
              </a:rPr>
              <a:t>的图象过点（</a:t>
            </a:r>
            <a:r>
              <a:rPr lang="en-US" altLang="zh-CN" sz="3200" b="1">
                <a:latin typeface="Times New Roman" panose="02020603050405020304" pitchFamily="18" charset="0"/>
              </a:rPr>
              <a:t>0</a:t>
            </a:r>
            <a:r>
              <a:rPr lang="zh-CN" altLang="en-US" sz="3200" b="1" dirty="0"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latin typeface="Times New Roman" panose="02020603050405020304" pitchFamily="18" charset="0"/>
              </a:rPr>
              <a:t>3</a:t>
            </a:r>
            <a:r>
              <a:rPr lang="zh-CN" altLang="en-US" sz="3200" b="1" dirty="0">
                <a:latin typeface="Times New Roman" panose="02020603050405020304" pitchFamily="18" charset="0"/>
              </a:rPr>
              <a:t>）与（</a:t>
            </a:r>
            <a:r>
              <a:rPr lang="en-US" altLang="zh-CN" sz="3200" b="1"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latin typeface="Times New Roman" panose="02020603050405020304" pitchFamily="18" charset="0"/>
              </a:rPr>
              <a:t>0</a:t>
            </a:r>
            <a:r>
              <a:rPr lang="zh-CN" altLang="en-US" sz="3200" b="1" dirty="0">
                <a:latin typeface="Times New Roman" panose="02020603050405020304" pitchFamily="18" charset="0"/>
              </a:rPr>
              <a:t>）</a:t>
            </a:r>
            <a:r>
              <a:rPr lang="en-US" altLang="zh-CN" sz="3200" b="1">
                <a:latin typeface="Times New Roman" panose="02020603050405020304" pitchFamily="18" charset="0"/>
              </a:rPr>
              <a:t>.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grpSp>
        <p:nvGrpSpPr>
          <p:cNvPr id="4" name="Group 26"/>
          <p:cNvGrpSpPr/>
          <p:nvPr/>
        </p:nvGrpSpPr>
        <p:grpSpPr>
          <a:xfrm>
            <a:off x="1187450" y="3068638"/>
            <a:ext cx="6096000" cy="1190625"/>
            <a:chOff x="0" y="0"/>
            <a:chExt cx="3840" cy="750"/>
          </a:xfrm>
        </p:grpSpPr>
        <p:sp>
          <p:nvSpPr>
            <p:cNvPr id="1040" name="Rectangle 27"/>
            <p:cNvSpPr/>
            <p:nvPr/>
          </p:nvSpPr>
          <p:spPr>
            <a:xfrm>
              <a:off x="0" y="0"/>
              <a:ext cx="3840" cy="7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600" b="1" dirty="0">
                  <a:latin typeface="Times New Roman" panose="02020603050405020304" pitchFamily="18" charset="0"/>
                </a:rPr>
                <a:t>∴    </a:t>
              </a:r>
              <a:r>
                <a:rPr lang="en-US" altLang="zh-CN" sz="3600" b="1">
                  <a:latin typeface="Times New Roman" panose="02020603050405020304" pitchFamily="18" charset="0"/>
                </a:rPr>
                <a:t>b=3</a:t>
              </a:r>
              <a:endParaRPr lang="en-US" altLang="zh-CN" sz="3600" b="1">
                <a:latin typeface="Times New Roman" panose="02020603050405020304" pitchFamily="18" charset="0"/>
              </a:endParaRPr>
            </a:p>
            <a:p>
              <a:r>
                <a:rPr lang="en-US" altLang="zh-CN" sz="3600" b="1">
                  <a:latin typeface="Times New Roman" panose="02020603050405020304" pitchFamily="18" charset="0"/>
                </a:rPr>
                <a:t>        </a:t>
              </a:r>
              <a:r>
                <a:rPr lang="en-US" altLang="zh-CN" sz="3600" b="1" i="1" err="1">
                  <a:latin typeface="Times New Roman" panose="02020603050405020304" pitchFamily="18" charset="0"/>
                </a:rPr>
                <a:t>k+</a:t>
              </a:r>
              <a:r>
                <a:rPr lang="en-US" altLang="zh-CN" sz="3600" b="1" err="1">
                  <a:latin typeface="Times New Roman" panose="02020603050405020304" pitchFamily="18" charset="0"/>
                </a:rPr>
                <a:t>b</a:t>
              </a:r>
              <a:r>
                <a:rPr lang="en-US" altLang="zh-CN" sz="3600" b="1">
                  <a:latin typeface="Times New Roman" panose="02020603050405020304" pitchFamily="18" charset="0"/>
                </a:rPr>
                <a:t>=0</a:t>
              </a:r>
              <a:endParaRPr lang="en-US" altLang="zh-CN" sz="3600" b="1">
                <a:latin typeface="Times New Roman" panose="02020603050405020304" pitchFamily="18" charset="0"/>
              </a:endParaRPr>
            </a:p>
          </p:txBody>
        </p:sp>
        <p:sp>
          <p:nvSpPr>
            <p:cNvPr id="1041" name="AutoShape 28"/>
            <p:cNvSpPr/>
            <p:nvPr/>
          </p:nvSpPr>
          <p:spPr>
            <a:xfrm>
              <a:off x="384" y="96"/>
              <a:ext cx="192" cy="576"/>
            </a:xfrm>
            <a:prstGeom prst="leftBrace">
              <a:avLst>
                <a:gd name="adj1" fmla="val 25000"/>
                <a:gd name="adj2" fmla="val 50000"/>
              </a:avLst>
            </a:prstGeom>
            <a:noFill/>
            <a:ln w="34925" cap="flat" cmpd="sng">
              <a:solidFill>
                <a:srgbClr val="000066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zh-CN" altLang="en-US" sz="2400" dirty="0">
                  <a:latin typeface="Times New Roman" panose="02020603050405020304" pitchFamily="18" charset="0"/>
                </a:rPr>
                <a:t>                   </a:t>
              </a:r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5" name="Group 29"/>
          <p:cNvGrpSpPr/>
          <p:nvPr/>
        </p:nvGrpSpPr>
        <p:grpSpPr>
          <a:xfrm>
            <a:off x="928688" y="4786313"/>
            <a:ext cx="3962400" cy="1066800"/>
            <a:chOff x="0" y="0"/>
            <a:chExt cx="2496" cy="672"/>
          </a:xfrm>
        </p:grpSpPr>
        <p:sp>
          <p:nvSpPr>
            <p:cNvPr id="1038" name="Rectangle 30"/>
            <p:cNvSpPr/>
            <p:nvPr/>
          </p:nvSpPr>
          <p:spPr>
            <a:xfrm>
              <a:off x="0" y="0"/>
              <a:ext cx="2496" cy="6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200" b="1" dirty="0">
                  <a:latin typeface="Times New Roman" panose="02020603050405020304" pitchFamily="18" charset="0"/>
                </a:rPr>
                <a:t>解得</a:t>
              </a:r>
              <a:r>
                <a:rPr lang="zh-CN" altLang="en-US" sz="3200" b="1" dirty="0">
                  <a:solidFill>
                    <a:schemeClr val="accent2"/>
                  </a:solidFill>
                  <a:latin typeface="Times New Roman" panose="02020603050405020304" pitchFamily="18" charset="0"/>
                </a:rPr>
                <a:t>     </a:t>
              </a:r>
              <a:r>
                <a:rPr lang="en-US" altLang="zh-CN" sz="3200" b="1" i="1">
                  <a:latin typeface="Times New Roman" panose="02020603050405020304" pitchFamily="18" charset="0"/>
                </a:rPr>
                <a:t>k</a:t>
              </a:r>
              <a:r>
                <a:rPr lang="en-US" altLang="zh-CN" sz="3200" b="1">
                  <a:latin typeface="Times New Roman" panose="02020603050405020304" pitchFamily="18" charset="0"/>
                </a:rPr>
                <a:t>=-3</a:t>
              </a:r>
              <a:endParaRPr lang="en-US" altLang="zh-CN" sz="3200" b="1">
                <a:latin typeface="Times New Roman" panose="02020603050405020304" pitchFamily="18" charset="0"/>
              </a:endParaRPr>
            </a:p>
            <a:p>
              <a:r>
                <a:rPr lang="en-US" altLang="zh-CN" sz="3200" b="1">
                  <a:latin typeface="Times New Roman" panose="02020603050405020304" pitchFamily="18" charset="0"/>
                </a:rPr>
                <a:t>             b=3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1039" name="AutoShape 31"/>
            <p:cNvSpPr/>
            <p:nvPr/>
          </p:nvSpPr>
          <p:spPr>
            <a:xfrm>
              <a:off x="672" y="96"/>
              <a:ext cx="192" cy="528"/>
            </a:xfrm>
            <a:prstGeom prst="leftBrace">
              <a:avLst>
                <a:gd name="adj1" fmla="val 22916"/>
                <a:gd name="adj2" fmla="val 50000"/>
              </a:avLst>
            </a:prstGeom>
            <a:noFill/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zh-CN" altLang="en-US" sz="2400" dirty="0">
                  <a:latin typeface="Times New Roman" panose="02020603050405020304" pitchFamily="18" charset="0"/>
                </a:rPr>
                <a:t> </a:t>
              </a:r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14368" name="Rectangle 32"/>
          <p:cNvSpPr/>
          <p:nvPr/>
        </p:nvSpPr>
        <p:spPr>
          <a:xfrm>
            <a:off x="642938" y="5786438"/>
            <a:ext cx="7924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Times New Roman" panose="02020603050405020304" pitchFamily="18" charset="0"/>
              </a:rPr>
              <a:t>∴</a:t>
            </a:r>
            <a:r>
              <a:rPr lang="zh-CN" altLang="en-US" sz="3200" b="1" dirty="0">
                <a:latin typeface="Times New Roman" panose="02020603050405020304" pitchFamily="18" charset="0"/>
              </a:rPr>
              <a:t>这个一次函数的解析式为</a:t>
            </a:r>
            <a:r>
              <a:rPr lang="en-US" altLang="zh-CN" sz="3200" b="1">
                <a:latin typeface="Times New Roman" panose="02020603050405020304" pitchFamily="18" charset="0"/>
              </a:rPr>
              <a:t>y=</a:t>
            </a:r>
            <a:r>
              <a:rPr lang="en-US" altLang="zh-CN" sz="3600" b="1">
                <a:latin typeface="Arial" panose="020B0604020202020204" pitchFamily="34" charset="0"/>
              </a:rPr>
              <a:t>-</a:t>
            </a:r>
            <a:r>
              <a:rPr lang="en-US" altLang="zh-CN" sz="3200" b="1">
                <a:latin typeface="Times New Roman" panose="02020603050405020304" pitchFamily="18" charset="0"/>
              </a:rPr>
              <a:t>3</a:t>
            </a:r>
            <a:r>
              <a:rPr lang="en-US" altLang="zh-CN" sz="3200" b="1" i="1">
                <a:latin typeface="Times New Roman" panose="02020603050405020304" pitchFamily="18" charset="0"/>
              </a:rPr>
              <a:t>x+</a:t>
            </a:r>
            <a:r>
              <a:rPr lang="en-US" altLang="zh-CN" sz="3200" b="1">
                <a:latin typeface="Times New Roman" panose="02020603050405020304" pitchFamily="18" charset="0"/>
              </a:rPr>
              <a:t>3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1036" name="Text Box 33"/>
          <p:cNvSpPr txBox="1"/>
          <p:nvPr/>
        </p:nvSpPr>
        <p:spPr>
          <a:xfrm>
            <a:off x="6227763" y="2636838"/>
            <a:ext cx="3603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y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037" name="Text Box 35"/>
          <p:cNvSpPr txBox="1"/>
          <p:nvPr/>
        </p:nvSpPr>
        <p:spPr>
          <a:xfrm>
            <a:off x="8459788" y="4652963"/>
            <a:ext cx="3603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i="1">
                <a:latin typeface="Times New Roman" panose="02020603050405020304" pitchFamily="18" charset="0"/>
              </a:rPr>
              <a:t>x</a:t>
            </a:r>
            <a:endParaRPr lang="en-US" altLang="zh-CN" sz="2400" b="1" i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60" grpId="0" animBg="1"/>
      <p:bldP spid="14361" grpId="0" animBg="1"/>
      <p:bldP spid="1436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86" name="Text Box 2"/>
          <p:cNvSpPr txBox="1"/>
          <p:nvPr/>
        </p:nvSpPr>
        <p:spPr>
          <a:xfrm>
            <a:off x="533400" y="333375"/>
            <a:ext cx="86106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变式</a:t>
            </a:r>
            <a:r>
              <a:rPr lang="en-US" altLang="zh-CN" sz="3600" b="1">
                <a:solidFill>
                  <a:srgbClr val="FF0066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36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：</a:t>
            </a:r>
            <a:r>
              <a:rPr lang="zh-CN" altLang="en-US" sz="3600" b="1" dirty="0">
                <a:latin typeface="Times New Roman" panose="02020603050405020304" pitchFamily="18" charset="0"/>
              </a:rPr>
              <a:t>  小明根据某个一次函数关系式填写了下表: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graphicFrame>
        <p:nvGraphicFramePr>
          <p:cNvPr id="16387" name="表格 16386"/>
          <p:cNvGraphicFramePr/>
          <p:nvPr/>
        </p:nvGraphicFramePr>
        <p:xfrm>
          <a:off x="2700338" y="1123950"/>
          <a:ext cx="4621212" cy="1500188"/>
        </p:xfrm>
        <a:graphic>
          <a:graphicData uri="http://schemas.openxmlformats.org/drawingml/2006/table">
            <a:tbl>
              <a:tblPr/>
              <a:tblGrid>
                <a:gridCol w="1204913"/>
                <a:gridCol w="1138237"/>
                <a:gridCol w="1139825"/>
                <a:gridCol w="1138238"/>
              </a:tblGrid>
              <a:tr h="749300"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n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n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Char char="n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3600" i="1" dirty="0">
                          <a:latin typeface="Times New Roman" panose="02020603050405020304" pitchFamily="18" charset="0"/>
                        </a:rPr>
                        <a:t>x</a:t>
                      </a:r>
                      <a:endParaRPr lang="en-US" altLang="zh-CN" sz="3600" i="1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n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n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Char char="n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3600" dirty="0"/>
                        <a:t>-1</a:t>
                      </a:r>
                      <a:endParaRPr lang="en-US" altLang="zh-CN" sz="36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n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n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Char char="n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3600" dirty="0"/>
                        <a:t>0</a:t>
                      </a:r>
                      <a:endParaRPr lang="en-US" altLang="zh-CN" sz="36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n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n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Char char="n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3600" dirty="0"/>
                        <a:t>1</a:t>
                      </a:r>
                      <a:endParaRPr lang="en-US" altLang="zh-CN" sz="360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0888"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n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n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Char char="n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3600" i="1" dirty="0">
                          <a:latin typeface="Times New Roman" panose="02020603050405020304" pitchFamily="18" charset="0"/>
                        </a:rPr>
                        <a:t>y</a:t>
                      </a:r>
                      <a:endParaRPr lang="en-US" altLang="zh-CN" sz="3600" i="1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n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n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Char char="n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n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n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Char char="n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3600" dirty="0"/>
                        <a:t>2</a:t>
                      </a:r>
                      <a:endParaRPr lang="zh-CN" altLang="en-US" sz="360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n"/>
                        <a:defRPr sz="20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Char char="n"/>
                        <a:defRPr sz="18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2pPr>
                      <a:lvl3pPr marL="1143000" lvl="2" indent="-2286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anose="05000000000000000000" pitchFamily="2" charset="2"/>
                        <a:buChar char="n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3pPr>
                      <a:lvl4pPr marL="1600200" lvl="3" indent="-228600" algn="l" rtl="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anose="05000000000000000000" pitchFamily="2" charset="2"/>
                        <a:buChar char="n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+mn-ea"/>
                        </a:defRPr>
                      </a:lvl4pPr>
                      <a:lvl5pPr marL="2057400" lvl="4" indent="-228600" algn="l" rtl="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600">
                          <a:solidFill>
                            <a:schemeClr val="tx1"/>
                          </a:solidFill>
                          <a:latin typeface="+mn-lt"/>
                          <a:ea typeface="华文细黑" panose="02010600040101010101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buNone/>
                      </a:pPr>
                      <a:r>
                        <a:rPr lang="zh-CN" altLang="en-US" sz="3600" dirty="0"/>
                        <a:t>4</a:t>
                      </a:r>
                      <a:endParaRPr lang="zh-CN" altLang="en-US" sz="360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04" name="Text Box 23"/>
          <p:cNvSpPr txBox="1"/>
          <p:nvPr/>
        </p:nvSpPr>
        <p:spPr>
          <a:xfrm>
            <a:off x="179388" y="2781300"/>
            <a:ext cx="86106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其中有一格不慎被墨汁遮住了,想想看，该空格里原来填的数是多少？解释你的理由。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6405" name="未知"/>
          <p:cNvSpPr/>
          <p:nvPr/>
        </p:nvSpPr>
        <p:spPr>
          <a:xfrm>
            <a:off x="3924300" y="2060575"/>
            <a:ext cx="1066800" cy="457200"/>
          </a:xfrm>
          <a:custGeom>
            <a:avLst/>
            <a:gdLst>
              <a:gd name="txL" fmla="*/ 0 w 1032"/>
              <a:gd name="txT" fmla="*/ 0 h 376"/>
              <a:gd name="txR" fmla="*/ 1032 w 1032"/>
              <a:gd name="txB" fmla="*/ 376 h 376"/>
            </a:gdLst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1032" h="376">
                <a:moveTo>
                  <a:pt x="144" y="16"/>
                </a:moveTo>
                <a:cubicBezTo>
                  <a:pt x="288" y="0"/>
                  <a:pt x="888" y="56"/>
                  <a:pt x="960" y="112"/>
                </a:cubicBezTo>
                <a:cubicBezTo>
                  <a:pt x="1032" y="168"/>
                  <a:pt x="688" y="328"/>
                  <a:pt x="576" y="352"/>
                </a:cubicBezTo>
                <a:cubicBezTo>
                  <a:pt x="464" y="376"/>
                  <a:pt x="368" y="280"/>
                  <a:pt x="288" y="256"/>
                </a:cubicBezTo>
                <a:cubicBezTo>
                  <a:pt x="208" y="232"/>
                  <a:pt x="120" y="248"/>
                  <a:pt x="96" y="208"/>
                </a:cubicBezTo>
                <a:cubicBezTo>
                  <a:pt x="72" y="168"/>
                  <a:pt x="0" y="32"/>
                  <a:pt x="144" y="16"/>
                </a:cubicBezTo>
                <a:close/>
              </a:path>
            </a:pathLst>
          </a:cu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2" name="Group 25"/>
          <p:cNvGrpSpPr/>
          <p:nvPr/>
        </p:nvGrpSpPr>
        <p:grpSpPr>
          <a:xfrm>
            <a:off x="179388" y="5589588"/>
            <a:ext cx="6096000" cy="1190625"/>
            <a:chOff x="0" y="0"/>
            <a:chExt cx="3840" cy="750"/>
          </a:xfrm>
        </p:grpSpPr>
        <p:sp>
          <p:nvSpPr>
            <p:cNvPr id="16413" name="Rectangle 26"/>
            <p:cNvSpPr/>
            <p:nvPr/>
          </p:nvSpPr>
          <p:spPr>
            <a:xfrm>
              <a:off x="0" y="0"/>
              <a:ext cx="3840" cy="7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6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∴   </a:t>
              </a:r>
              <a:r>
                <a:rPr lang="zh-CN" altLang="en-US" sz="3600" b="1" i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altLang="zh-CN" sz="3600" b="1" i="1">
                  <a:solidFill>
                    <a:srgbClr val="3333FF"/>
                  </a:solidFill>
                  <a:latin typeface="Times New Roman" panose="02020603050405020304" pitchFamily="18" charset="0"/>
                </a:rPr>
                <a:t>b=</a:t>
              </a:r>
              <a:r>
                <a:rPr lang="zh-CN" altLang="en-US" sz="36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2</a:t>
              </a:r>
              <a:endParaRPr lang="zh-CN" altLang="en-US" sz="3600" b="1" dirty="0">
                <a:solidFill>
                  <a:srgbClr val="3333FF"/>
                </a:solidFill>
                <a:latin typeface="Times New Roman" panose="02020603050405020304" pitchFamily="18" charset="0"/>
              </a:endParaRPr>
            </a:p>
            <a:p>
              <a:r>
                <a:rPr lang="en-US" altLang="zh-CN" sz="3600" b="1" i="1">
                  <a:solidFill>
                    <a:srgbClr val="3333FF"/>
                  </a:solidFill>
                  <a:latin typeface="Times New Roman" panose="02020603050405020304" pitchFamily="18" charset="0"/>
                </a:rPr>
                <a:t>        </a:t>
              </a:r>
              <a:r>
                <a:rPr lang="en-US" altLang="zh-CN" sz="3600" b="1" i="1" err="1">
                  <a:solidFill>
                    <a:srgbClr val="3333FF"/>
                  </a:solidFill>
                  <a:latin typeface="Times New Roman" panose="02020603050405020304" pitchFamily="18" charset="0"/>
                </a:rPr>
                <a:t>k+b</a:t>
              </a:r>
              <a:r>
                <a:rPr lang="en-US" altLang="zh-CN" sz="3600" b="1" i="1">
                  <a:solidFill>
                    <a:srgbClr val="3333FF"/>
                  </a:solidFill>
                  <a:latin typeface="Times New Roman" panose="02020603050405020304" pitchFamily="18" charset="0"/>
                </a:rPr>
                <a:t>=</a:t>
              </a:r>
              <a:r>
                <a:rPr lang="zh-CN" altLang="en-US" sz="36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4</a:t>
              </a:r>
              <a:endParaRPr lang="zh-CN" altLang="en-US" sz="3600" b="1" dirty="0">
                <a:solidFill>
                  <a:srgbClr val="3333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414" name="AutoShape 27"/>
            <p:cNvSpPr/>
            <p:nvPr/>
          </p:nvSpPr>
          <p:spPr>
            <a:xfrm>
              <a:off x="384" y="96"/>
              <a:ext cx="192" cy="576"/>
            </a:xfrm>
            <a:prstGeom prst="leftBrace">
              <a:avLst>
                <a:gd name="adj1" fmla="val 25000"/>
                <a:gd name="adj2" fmla="val 50000"/>
              </a:avLst>
            </a:prstGeom>
            <a:noFill/>
            <a:ln w="34925" cap="flat" cmpd="sng">
              <a:solidFill>
                <a:srgbClr val="000066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zh-CN" altLang="en-US" sz="2400" dirty="0">
                  <a:latin typeface="Times New Roman" panose="02020603050405020304" pitchFamily="18" charset="0"/>
                </a:rPr>
                <a:t>                   </a:t>
              </a:r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15388" name="Rectangle 28"/>
          <p:cNvSpPr/>
          <p:nvPr/>
        </p:nvSpPr>
        <p:spPr>
          <a:xfrm>
            <a:off x="4213225" y="5876925"/>
            <a:ext cx="51831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∴</a:t>
            </a:r>
            <a:r>
              <a:rPr lang="en-US" altLang="zh-CN" sz="3600" b="1">
                <a:solidFill>
                  <a:srgbClr val="3333FF"/>
                </a:solidFill>
                <a:latin typeface="Times New Roman" panose="02020603050405020304" pitchFamily="18" charset="0"/>
              </a:rPr>
              <a:t>y=2</a:t>
            </a:r>
            <a:r>
              <a:rPr lang="en-US" altLang="zh-CN" sz="3600" b="1" i="1">
                <a:solidFill>
                  <a:srgbClr val="3333FF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36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+2</a:t>
            </a:r>
            <a:r>
              <a:rPr lang="zh-CN" altLang="en-US" sz="3600" b="1" dirty="0">
                <a:solidFill>
                  <a:srgbClr val="3333FF"/>
                </a:solidFill>
                <a:latin typeface="Arial" panose="020B0604020202020204" pitchFamily="34" charset="0"/>
              </a:rPr>
              <a:t>∴</a:t>
            </a:r>
            <a:r>
              <a:rPr lang="en-US" altLang="zh-CN" sz="3600" b="1">
                <a:solidFill>
                  <a:srgbClr val="3333FF"/>
                </a:solidFill>
                <a:latin typeface="Arial" panose="020B0604020202020204" pitchFamily="34" charset="0"/>
              </a:rPr>
              <a:t>x=</a:t>
            </a:r>
            <a:r>
              <a:rPr lang="zh-CN" altLang="en-US" sz="3600" b="1" dirty="0">
                <a:solidFill>
                  <a:srgbClr val="3333FF"/>
                </a:solidFill>
                <a:latin typeface="Arial" panose="020B0604020202020204" pitchFamily="34" charset="0"/>
              </a:rPr>
              <a:t>-1时</a:t>
            </a:r>
            <a:r>
              <a:rPr lang="en-US" altLang="zh-CN" sz="3600" b="1">
                <a:solidFill>
                  <a:srgbClr val="3333FF"/>
                </a:solidFill>
                <a:latin typeface="Arial" panose="020B0604020202020204" pitchFamily="34" charset="0"/>
              </a:rPr>
              <a:t>y=</a:t>
            </a:r>
            <a:r>
              <a:rPr lang="zh-CN" altLang="en-US" sz="3600" b="1" dirty="0">
                <a:solidFill>
                  <a:srgbClr val="3333FF"/>
                </a:solidFill>
                <a:latin typeface="Arial" panose="020B0604020202020204" pitchFamily="34" charset="0"/>
              </a:rPr>
              <a:t>0</a:t>
            </a:r>
            <a:endParaRPr lang="zh-CN" altLang="en-US" sz="3600" b="1" dirty="0">
              <a:solidFill>
                <a:srgbClr val="3333FF"/>
              </a:solidFill>
              <a:latin typeface="Arial" panose="020B0604020202020204" pitchFamily="34" charset="0"/>
            </a:endParaRPr>
          </a:p>
        </p:txBody>
      </p:sp>
      <p:sp>
        <p:nvSpPr>
          <p:cNvPr id="15389" name="Rectangle 29"/>
          <p:cNvSpPr/>
          <p:nvPr/>
        </p:nvSpPr>
        <p:spPr>
          <a:xfrm>
            <a:off x="179388" y="4868863"/>
            <a:ext cx="8569325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3333FF"/>
                </a:solidFill>
                <a:latin typeface="Arial" panose="020B0604020202020204" pitchFamily="34" charset="0"/>
              </a:rPr>
              <a:t>∵</a:t>
            </a:r>
            <a:r>
              <a:rPr lang="zh-CN" altLang="en-US" sz="3600" b="1" dirty="0">
                <a:solidFill>
                  <a:srgbClr val="3333FF"/>
                </a:solidFill>
                <a:latin typeface="宋体" panose="02010600030101010101" pitchFamily="2" charset="-122"/>
              </a:rPr>
              <a:t>当</a:t>
            </a:r>
            <a:r>
              <a:rPr lang="en-US" altLang="zh-CN" sz="3600" b="1">
                <a:solidFill>
                  <a:srgbClr val="3333FF"/>
                </a:solidFill>
                <a:latin typeface="宋体" panose="02010600030101010101" pitchFamily="2" charset="-122"/>
              </a:rPr>
              <a:t>x=</a:t>
            </a:r>
            <a:r>
              <a:rPr lang="zh-CN" altLang="en-US" sz="3600" b="1" dirty="0">
                <a:solidFill>
                  <a:srgbClr val="3333FF"/>
                </a:solidFill>
                <a:latin typeface="宋体" panose="02010600030101010101" pitchFamily="2" charset="-122"/>
              </a:rPr>
              <a:t>0时，</a:t>
            </a:r>
            <a:r>
              <a:rPr lang="en-US" altLang="zh-CN" sz="3600" b="1">
                <a:solidFill>
                  <a:srgbClr val="3333FF"/>
                </a:solidFill>
                <a:latin typeface="宋体" panose="02010600030101010101" pitchFamily="2" charset="-122"/>
              </a:rPr>
              <a:t>y=</a:t>
            </a:r>
            <a:r>
              <a:rPr lang="zh-CN" altLang="en-US" sz="3600" b="1" dirty="0">
                <a:solidFill>
                  <a:srgbClr val="3333FF"/>
                </a:solidFill>
                <a:latin typeface="宋体" panose="02010600030101010101" pitchFamily="2" charset="-122"/>
              </a:rPr>
              <a:t>1，当</a:t>
            </a:r>
            <a:r>
              <a:rPr lang="en-US" altLang="zh-CN" sz="3600" b="1">
                <a:solidFill>
                  <a:srgbClr val="3333FF"/>
                </a:solidFill>
                <a:latin typeface="宋体" panose="02010600030101010101" pitchFamily="2" charset="-122"/>
              </a:rPr>
              <a:t>x=</a:t>
            </a:r>
            <a:r>
              <a:rPr lang="zh-CN" altLang="en-US" sz="3600" b="1" dirty="0">
                <a:solidFill>
                  <a:srgbClr val="3333FF"/>
                </a:solidFill>
                <a:latin typeface="宋体" panose="02010600030101010101" pitchFamily="2" charset="-122"/>
              </a:rPr>
              <a:t>1时，</a:t>
            </a:r>
            <a:r>
              <a:rPr lang="en-US" altLang="zh-CN" sz="3600" b="1">
                <a:solidFill>
                  <a:srgbClr val="3333FF"/>
                </a:solidFill>
                <a:latin typeface="宋体" panose="02010600030101010101" pitchFamily="2" charset="-122"/>
              </a:rPr>
              <a:t>y=</a:t>
            </a:r>
            <a:r>
              <a:rPr lang="zh-CN" altLang="en-US" sz="3600" b="1" dirty="0">
                <a:solidFill>
                  <a:srgbClr val="3333FF"/>
                </a:solidFill>
                <a:latin typeface="宋体" panose="02010600030101010101" pitchFamily="2" charset="-122"/>
              </a:rPr>
              <a:t>0</a:t>
            </a:r>
            <a:r>
              <a:rPr lang="en-US" altLang="zh-CN" sz="3600" b="1">
                <a:solidFill>
                  <a:srgbClr val="3333FF"/>
                </a:solidFill>
                <a:latin typeface="宋体" panose="02010600030101010101" pitchFamily="2" charset="-122"/>
              </a:rPr>
              <a:t>.</a:t>
            </a:r>
            <a:endParaRPr lang="zh-CN" altLang="en-US" sz="3600" b="1" dirty="0">
              <a:solidFill>
                <a:srgbClr val="3333FF"/>
              </a:solidFill>
              <a:latin typeface="宋体" panose="02010600030101010101" pitchFamily="2" charset="-122"/>
            </a:endParaRPr>
          </a:p>
        </p:txBody>
      </p:sp>
      <p:grpSp>
        <p:nvGrpSpPr>
          <p:cNvPr id="3" name="Group 30"/>
          <p:cNvGrpSpPr/>
          <p:nvPr/>
        </p:nvGrpSpPr>
        <p:grpSpPr>
          <a:xfrm>
            <a:off x="1908175" y="5589588"/>
            <a:ext cx="3962400" cy="1066800"/>
            <a:chOff x="0" y="0"/>
            <a:chExt cx="2496" cy="672"/>
          </a:xfrm>
        </p:grpSpPr>
        <p:sp>
          <p:nvSpPr>
            <p:cNvPr id="16411" name="Rectangle 31"/>
            <p:cNvSpPr/>
            <p:nvPr/>
          </p:nvSpPr>
          <p:spPr>
            <a:xfrm>
              <a:off x="0" y="0"/>
              <a:ext cx="2496" cy="6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2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  </a:t>
              </a:r>
              <a:r>
                <a:rPr lang="zh-CN" altLang="en-US" sz="3600" b="1" dirty="0">
                  <a:solidFill>
                    <a:srgbClr val="3333FF"/>
                  </a:solidFill>
                  <a:latin typeface="Arial" panose="020B0604020202020204" pitchFamily="34" charset="0"/>
                </a:rPr>
                <a:t>∴   </a:t>
              </a:r>
              <a:r>
                <a:rPr lang="zh-CN" altLang="en-US" sz="32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 </a:t>
              </a:r>
              <a:r>
                <a:rPr lang="en-US" altLang="zh-CN" sz="3200" b="1">
                  <a:solidFill>
                    <a:srgbClr val="3333FF"/>
                  </a:solidFill>
                  <a:latin typeface="Times New Roman" panose="02020603050405020304" pitchFamily="18" charset="0"/>
                </a:rPr>
                <a:t>k=</a:t>
              </a:r>
              <a:r>
                <a:rPr lang="zh-CN" altLang="en-US" sz="32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2</a:t>
              </a:r>
              <a:endPara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</a:endParaRPr>
            </a:p>
            <a:p>
              <a:r>
                <a:rPr lang="en-US" altLang="zh-CN" sz="3200" b="1">
                  <a:solidFill>
                    <a:srgbClr val="3333FF"/>
                  </a:solidFill>
                  <a:latin typeface="Times New Roman" panose="02020603050405020304" pitchFamily="18" charset="0"/>
                </a:rPr>
                <a:t>    </a:t>
              </a:r>
              <a:r>
                <a:rPr lang="zh-CN" altLang="en-US" sz="32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  </a:t>
              </a:r>
              <a:r>
                <a:rPr lang="en-US" altLang="zh-CN" sz="3200" b="1">
                  <a:solidFill>
                    <a:srgbClr val="3333FF"/>
                  </a:solidFill>
                  <a:latin typeface="Times New Roman" panose="02020603050405020304" pitchFamily="18" charset="0"/>
                </a:rPr>
                <a:t>  </a:t>
              </a:r>
              <a:r>
                <a:rPr lang="zh-CN" altLang="en-US" sz="32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     </a:t>
              </a:r>
              <a:r>
                <a:rPr lang="en-US" altLang="zh-CN" sz="3200" b="1">
                  <a:solidFill>
                    <a:srgbClr val="3333FF"/>
                  </a:solidFill>
                  <a:latin typeface="Times New Roman" panose="02020603050405020304" pitchFamily="18" charset="0"/>
                </a:rPr>
                <a:t>b=</a:t>
              </a:r>
              <a:r>
                <a:rPr lang="zh-CN" altLang="en-US" sz="3200" b="1" dirty="0">
                  <a:solidFill>
                    <a:srgbClr val="3333FF"/>
                  </a:solidFill>
                  <a:latin typeface="Times New Roman" panose="02020603050405020304" pitchFamily="18" charset="0"/>
                </a:rPr>
                <a:t>2</a:t>
              </a:r>
              <a:endPara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6412" name="AutoShape 32"/>
            <p:cNvSpPr/>
            <p:nvPr/>
          </p:nvSpPr>
          <p:spPr>
            <a:xfrm>
              <a:off x="672" y="96"/>
              <a:ext cx="192" cy="528"/>
            </a:xfrm>
            <a:prstGeom prst="leftBrace">
              <a:avLst>
                <a:gd name="adj1" fmla="val 22916"/>
                <a:gd name="adj2" fmla="val 50000"/>
              </a:avLst>
            </a:prstGeom>
            <a:noFill/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zh-CN" altLang="en-US" sz="2400" dirty="0">
                  <a:latin typeface="Times New Roman" panose="02020603050405020304" pitchFamily="18" charset="0"/>
                </a:rPr>
                <a:t> </a:t>
              </a:r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15393" name="Text Box 33"/>
          <p:cNvSpPr txBox="1"/>
          <p:nvPr/>
        </p:nvSpPr>
        <p:spPr>
          <a:xfrm>
            <a:off x="107950" y="4149725"/>
            <a:ext cx="88566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解：设这个一次函数的解析式为</a:t>
            </a:r>
            <a:r>
              <a:rPr lang="en-US" altLang="zh-CN" sz="3600" b="1">
                <a:solidFill>
                  <a:srgbClr val="3333FF"/>
                </a:solidFill>
                <a:latin typeface="Times New Roman" panose="02020603050405020304" pitchFamily="18" charset="0"/>
              </a:rPr>
              <a:t>y=</a:t>
            </a:r>
            <a:r>
              <a:rPr lang="en-US" altLang="zh-CN" sz="3600" b="1" err="1">
                <a:solidFill>
                  <a:srgbClr val="3333FF"/>
                </a:solidFill>
                <a:latin typeface="Times New Roman" panose="02020603050405020304" pitchFamily="18" charset="0"/>
              </a:rPr>
              <a:t>k</a:t>
            </a:r>
            <a:r>
              <a:rPr lang="en-US" altLang="zh-CN" sz="3600" b="1" i="1" err="1">
                <a:solidFill>
                  <a:srgbClr val="3333FF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600" b="1" err="1">
                <a:solidFill>
                  <a:srgbClr val="3333FF"/>
                </a:solidFill>
                <a:latin typeface="Times New Roman" panose="02020603050405020304" pitchFamily="18" charset="0"/>
              </a:rPr>
              <a:t>+b</a:t>
            </a:r>
            <a:r>
              <a:rPr lang="en-US" altLang="zh-CN" sz="3600" b="1">
                <a:latin typeface="Times New Roman" panose="02020603050405020304" pitchFamily="18" charset="0"/>
              </a:rPr>
              <a:t>.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>
                                      <p:cBhvr>
                                        <p:cTn id="13" dur="500"/>
                                        <p:tgtEl>
                                          <p:spTgt spid="15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88" grpId="0" animBg="1"/>
      <p:bldP spid="15389" grpId="0" animBg="1"/>
      <p:bldP spid="1539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7410" name="Text Box 2"/>
          <p:cNvSpPr txBox="1"/>
          <p:nvPr/>
        </p:nvSpPr>
        <p:spPr>
          <a:xfrm>
            <a:off x="533400" y="333375"/>
            <a:ext cx="8610600" cy="2590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变式4：</a:t>
            </a:r>
            <a:r>
              <a:rPr lang="zh-CN" altLang="en-US" sz="3200" b="1" dirty="0">
                <a:latin typeface="Arial" panose="020B0604020202020204" pitchFamily="34" charset="0"/>
              </a:rPr>
              <a:t> 已知</a:t>
            </a:r>
            <a:r>
              <a:rPr lang="zh-CN" altLang="en-US" sz="3200" b="1" dirty="0">
                <a:solidFill>
                  <a:srgbClr val="3333FF"/>
                </a:solidFill>
                <a:latin typeface="Arial" panose="020B0604020202020204" pitchFamily="34" charset="0"/>
              </a:rPr>
              <a:t>弹簧长度</a:t>
            </a:r>
            <a:r>
              <a:rPr lang="en-US" altLang="zh-CN" sz="3200" b="1">
                <a:latin typeface="Arial" panose="020B0604020202020204" pitchFamily="34" charset="0"/>
              </a:rPr>
              <a:t>y</a:t>
            </a:r>
            <a:r>
              <a:rPr lang="zh-CN" altLang="en-US" sz="3200" b="1" dirty="0">
                <a:latin typeface="Arial" panose="020B0604020202020204" pitchFamily="34" charset="0"/>
              </a:rPr>
              <a:t>（厘米）在一定限度内所挂</a:t>
            </a:r>
            <a:r>
              <a:rPr lang="zh-CN" altLang="en-US" sz="3200" b="1" dirty="0">
                <a:solidFill>
                  <a:srgbClr val="3333FF"/>
                </a:solidFill>
                <a:latin typeface="Arial" panose="020B0604020202020204" pitchFamily="34" charset="0"/>
              </a:rPr>
              <a:t>重物质量</a:t>
            </a:r>
            <a:r>
              <a:rPr lang="en-US" altLang="zh-CN" sz="3200" b="1">
                <a:latin typeface="Arial" panose="020B0604020202020204" pitchFamily="34" charset="0"/>
              </a:rPr>
              <a:t>x</a:t>
            </a:r>
            <a:r>
              <a:rPr lang="zh-CN" altLang="en-US" sz="3200" b="1" dirty="0">
                <a:latin typeface="Arial" panose="020B0604020202020204" pitchFamily="34" charset="0"/>
              </a:rPr>
              <a:t>（千克）的</a:t>
            </a:r>
            <a:r>
              <a:rPr lang="zh-CN" altLang="en-US" sz="3200" b="1" dirty="0">
                <a:solidFill>
                  <a:srgbClr val="3333FF"/>
                </a:solidFill>
                <a:latin typeface="Arial" panose="020B0604020202020204" pitchFamily="34" charset="0"/>
              </a:rPr>
              <a:t>一次函数</a:t>
            </a:r>
            <a:r>
              <a:rPr lang="zh-CN" altLang="en-US" sz="3200" b="1" dirty="0">
                <a:latin typeface="Arial" panose="020B0604020202020204" pitchFamily="34" charset="0"/>
              </a:rPr>
              <a:t>，现已测得不挂重物时弹簧的长度是</a:t>
            </a:r>
            <a:r>
              <a:rPr lang="en-US" altLang="zh-CN" sz="3200" b="1">
                <a:latin typeface="Arial" panose="020B0604020202020204" pitchFamily="34" charset="0"/>
              </a:rPr>
              <a:t>6</a:t>
            </a:r>
            <a:r>
              <a:rPr lang="zh-CN" altLang="en-US" sz="3200" b="1" dirty="0">
                <a:latin typeface="Arial" panose="020B0604020202020204" pitchFamily="34" charset="0"/>
              </a:rPr>
              <a:t>厘米，挂</a:t>
            </a:r>
            <a:r>
              <a:rPr lang="en-US" altLang="zh-CN" sz="3200" b="1">
                <a:latin typeface="Arial" panose="020B0604020202020204" pitchFamily="34" charset="0"/>
              </a:rPr>
              <a:t>4</a:t>
            </a:r>
            <a:r>
              <a:rPr lang="zh-CN" altLang="en-US" sz="3200" b="1" dirty="0">
                <a:latin typeface="Arial" panose="020B0604020202020204" pitchFamily="34" charset="0"/>
              </a:rPr>
              <a:t>千克质量的重物时，弹簧的长度是</a:t>
            </a:r>
            <a:r>
              <a:rPr lang="en-US" altLang="zh-CN" sz="3200" b="1">
                <a:latin typeface="Arial" panose="020B0604020202020204" pitchFamily="34" charset="0"/>
              </a:rPr>
              <a:t>7.2</a:t>
            </a:r>
            <a:r>
              <a:rPr lang="zh-CN" altLang="en-US" sz="3200" b="1" dirty="0">
                <a:latin typeface="Arial" panose="020B0604020202020204" pitchFamily="34" charset="0"/>
              </a:rPr>
              <a:t>厘米，求这个一次函数的解析式</a:t>
            </a:r>
            <a:r>
              <a:rPr lang="zh-CN" altLang="en-US" sz="3600" b="1" dirty="0">
                <a:latin typeface="Times New Roman" panose="02020603050405020304" pitchFamily="18" charset="0"/>
              </a:rPr>
              <a:t>。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6387" name="Text Box 3"/>
          <p:cNvSpPr txBox="1"/>
          <p:nvPr/>
        </p:nvSpPr>
        <p:spPr>
          <a:xfrm>
            <a:off x="539750" y="3284538"/>
            <a:ext cx="8353425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3333FF"/>
                </a:solidFill>
                <a:latin typeface="Arial" panose="020B0604020202020204" pitchFamily="34" charset="0"/>
              </a:rPr>
              <a:t>解</a:t>
            </a:r>
            <a:r>
              <a:rPr lang="en-US" altLang="zh-CN" sz="3600" b="1">
                <a:solidFill>
                  <a:srgbClr val="3333FF"/>
                </a:solidFill>
                <a:latin typeface="Arial" panose="020B0604020202020204" pitchFamily="34" charset="0"/>
              </a:rPr>
              <a:t>:</a:t>
            </a:r>
            <a:r>
              <a:rPr lang="zh-CN" altLang="en-US" sz="3600" b="1" dirty="0">
                <a:solidFill>
                  <a:srgbClr val="3333FF"/>
                </a:solidFill>
                <a:latin typeface="Arial" panose="020B0604020202020204" pitchFamily="34" charset="0"/>
              </a:rPr>
              <a:t>设这个一次函数的解析式为</a:t>
            </a:r>
            <a:r>
              <a:rPr lang="en-US" altLang="zh-CN" sz="3600" b="1">
                <a:solidFill>
                  <a:srgbClr val="3333FF"/>
                </a:solidFill>
                <a:latin typeface="Arial" panose="020B0604020202020204" pitchFamily="34" charset="0"/>
              </a:rPr>
              <a:t>:y=</a:t>
            </a:r>
            <a:r>
              <a:rPr lang="en-US" altLang="zh-CN" sz="3600" b="1" err="1">
                <a:solidFill>
                  <a:srgbClr val="3333FF"/>
                </a:solidFill>
                <a:latin typeface="Arial" panose="020B0604020202020204" pitchFamily="34" charset="0"/>
              </a:rPr>
              <a:t>kx+b</a:t>
            </a:r>
            <a:endParaRPr lang="en-US" altLang="zh-CN" sz="3600" b="1">
              <a:solidFill>
                <a:srgbClr val="3333FF"/>
              </a:solidFill>
              <a:latin typeface="Arial" panose="020B0604020202020204" pitchFamily="34" charset="0"/>
            </a:endParaRPr>
          </a:p>
        </p:txBody>
      </p:sp>
      <p:sp>
        <p:nvSpPr>
          <p:cNvPr id="16388" name="Text Box 4"/>
          <p:cNvSpPr txBox="1"/>
          <p:nvPr/>
        </p:nvSpPr>
        <p:spPr>
          <a:xfrm>
            <a:off x="971550" y="5949950"/>
            <a:ext cx="7562850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3333FF"/>
                </a:solidFill>
                <a:latin typeface="Arial" panose="020B0604020202020204" pitchFamily="34" charset="0"/>
              </a:rPr>
              <a:t>所以一次函数的解析式为</a:t>
            </a:r>
            <a:r>
              <a:rPr lang="en-US" altLang="zh-CN" sz="3600" b="1">
                <a:solidFill>
                  <a:srgbClr val="3333FF"/>
                </a:solidFill>
                <a:latin typeface="Arial" panose="020B0604020202020204" pitchFamily="34" charset="0"/>
              </a:rPr>
              <a:t>:</a:t>
            </a:r>
            <a:r>
              <a:rPr lang="en-US" altLang="zh-CN" sz="3600" b="1">
                <a:solidFill>
                  <a:srgbClr val="FF3300"/>
                </a:solidFill>
                <a:latin typeface="Arial" panose="020B0604020202020204" pitchFamily="34" charset="0"/>
              </a:rPr>
              <a:t>y=0.3x+6</a:t>
            </a:r>
            <a:endParaRPr lang="en-US" altLang="zh-CN" sz="36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16389" name="Text Box 5"/>
          <p:cNvSpPr txBox="1"/>
          <p:nvPr/>
        </p:nvSpPr>
        <p:spPr>
          <a:xfrm>
            <a:off x="611188" y="4005263"/>
            <a:ext cx="8424862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3333FF"/>
                </a:solidFill>
                <a:latin typeface="Arial" panose="020B0604020202020204" pitchFamily="34" charset="0"/>
              </a:rPr>
              <a:t>根据题意</a:t>
            </a:r>
            <a:r>
              <a:rPr lang="en-US" altLang="zh-CN" sz="3600">
                <a:solidFill>
                  <a:srgbClr val="3333FF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600" dirty="0">
                <a:solidFill>
                  <a:srgbClr val="3333FF"/>
                </a:solidFill>
                <a:latin typeface="Arial" panose="020B0604020202020204" pitchFamily="34" charset="0"/>
              </a:rPr>
              <a:t>把</a:t>
            </a:r>
            <a:r>
              <a:rPr lang="en-US" altLang="zh-CN" sz="3600">
                <a:solidFill>
                  <a:srgbClr val="3333FF"/>
                </a:solidFill>
                <a:latin typeface="Arial" panose="020B0604020202020204" pitchFamily="34" charset="0"/>
              </a:rPr>
              <a:t>x=0,y=6</a:t>
            </a:r>
            <a:r>
              <a:rPr lang="zh-CN" altLang="en-US" sz="3600" dirty="0">
                <a:solidFill>
                  <a:srgbClr val="3333FF"/>
                </a:solidFill>
                <a:latin typeface="Arial" panose="020B0604020202020204" pitchFamily="34" charset="0"/>
              </a:rPr>
              <a:t>和</a:t>
            </a:r>
            <a:r>
              <a:rPr lang="en-US" altLang="zh-CN" sz="3600">
                <a:solidFill>
                  <a:srgbClr val="3333FF"/>
                </a:solidFill>
                <a:latin typeface="Arial" panose="020B0604020202020204" pitchFamily="34" charset="0"/>
              </a:rPr>
              <a:t>x=4,y=7.2</a:t>
            </a:r>
            <a:r>
              <a:rPr lang="zh-CN" altLang="en-US" sz="3600" dirty="0">
                <a:solidFill>
                  <a:srgbClr val="3333FF"/>
                </a:solidFill>
                <a:latin typeface="Arial" panose="020B0604020202020204" pitchFamily="34" charset="0"/>
              </a:rPr>
              <a:t>代入</a:t>
            </a:r>
            <a:r>
              <a:rPr lang="en-US" altLang="zh-CN" sz="3600">
                <a:solidFill>
                  <a:srgbClr val="3333FF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600" dirty="0">
                <a:solidFill>
                  <a:srgbClr val="3333FF"/>
                </a:solidFill>
                <a:latin typeface="Arial" panose="020B0604020202020204" pitchFamily="34" charset="0"/>
              </a:rPr>
              <a:t>得</a:t>
            </a:r>
            <a:r>
              <a:rPr lang="zh-CN" altLang="en-US" sz="3200" dirty="0">
                <a:latin typeface="Arial" panose="020B0604020202020204" pitchFamily="34" charset="0"/>
              </a:rPr>
              <a:t>：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  <p:grpSp>
        <p:nvGrpSpPr>
          <p:cNvPr id="2" name="Group 6"/>
          <p:cNvGrpSpPr/>
          <p:nvPr/>
        </p:nvGrpSpPr>
        <p:grpSpPr>
          <a:xfrm>
            <a:off x="1403350" y="4581525"/>
            <a:ext cx="6048375" cy="1287463"/>
            <a:chOff x="0" y="0"/>
            <a:chExt cx="9526" cy="2028"/>
          </a:xfrm>
        </p:grpSpPr>
        <p:sp>
          <p:nvSpPr>
            <p:cNvPr id="17415" name="Text Box 7"/>
            <p:cNvSpPr txBox="1"/>
            <p:nvPr/>
          </p:nvSpPr>
          <p:spPr>
            <a:xfrm>
              <a:off x="4310" y="681"/>
              <a:ext cx="2268" cy="10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600" dirty="0">
                  <a:solidFill>
                    <a:srgbClr val="3333FF"/>
                  </a:solidFill>
                  <a:latin typeface="Arial" panose="020B0604020202020204" pitchFamily="34" charset="0"/>
                </a:rPr>
                <a:t>解得</a:t>
              </a:r>
              <a:endParaRPr lang="zh-CN" altLang="en-US" sz="3600" dirty="0">
                <a:solidFill>
                  <a:srgbClr val="3333FF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17416" name="Group 8"/>
            <p:cNvGrpSpPr/>
            <p:nvPr/>
          </p:nvGrpSpPr>
          <p:grpSpPr>
            <a:xfrm>
              <a:off x="0" y="0"/>
              <a:ext cx="4197" cy="1915"/>
              <a:chOff x="0" y="0"/>
              <a:chExt cx="4197" cy="1915"/>
            </a:xfrm>
          </p:grpSpPr>
          <p:sp>
            <p:nvSpPr>
              <p:cNvPr id="17421" name="Text Box 9"/>
              <p:cNvSpPr txBox="1"/>
              <p:nvPr/>
            </p:nvSpPr>
            <p:spPr>
              <a:xfrm>
                <a:off x="567" y="0"/>
                <a:ext cx="2723" cy="100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600">
                    <a:solidFill>
                      <a:srgbClr val="FF3300"/>
                    </a:solidFill>
                    <a:latin typeface="Arial" panose="020B0604020202020204" pitchFamily="34" charset="0"/>
                  </a:rPr>
                  <a:t>b=6</a:t>
                </a:r>
                <a:endParaRPr lang="en-US" altLang="zh-CN" sz="3600">
                  <a:solidFill>
                    <a:srgbClr val="FF33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7422" name="Text Box 10"/>
              <p:cNvSpPr txBox="1"/>
              <p:nvPr/>
            </p:nvSpPr>
            <p:spPr>
              <a:xfrm>
                <a:off x="567" y="907"/>
                <a:ext cx="3630" cy="100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600">
                    <a:solidFill>
                      <a:srgbClr val="FF3300"/>
                    </a:solidFill>
                    <a:latin typeface="Arial" panose="020B0604020202020204" pitchFamily="34" charset="0"/>
                  </a:rPr>
                  <a:t>4k+b=7.2</a:t>
                </a:r>
                <a:endParaRPr lang="en-US" altLang="zh-CN" sz="3600">
                  <a:solidFill>
                    <a:srgbClr val="FF33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7423" name="AutoShape 11"/>
              <p:cNvSpPr/>
              <p:nvPr/>
            </p:nvSpPr>
            <p:spPr>
              <a:xfrm>
                <a:off x="0" y="340"/>
                <a:ext cx="455" cy="1217"/>
              </a:xfrm>
              <a:prstGeom prst="leftBrace">
                <a:avLst>
                  <a:gd name="adj1" fmla="val 22289"/>
                  <a:gd name="adj2" fmla="val 50000"/>
                </a:avLst>
              </a:prstGeom>
              <a:noFill/>
              <a:ln w="349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17417" name="Group 12"/>
            <p:cNvGrpSpPr/>
            <p:nvPr/>
          </p:nvGrpSpPr>
          <p:grpSpPr>
            <a:xfrm>
              <a:off x="6804" y="114"/>
              <a:ext cx="2723" cy="1915"/>
              <a:chOff x="0" y="0"/>
              <a:chExt cx="2723" cy="1915"/>
            </a:xfrm>
          </p:grpSpPr>
          <p:sp>
            <p:nvSpPr>
              <p:cNvPr id="17418" name="Text Box 13"/>
              <p:cNvSpPr txBox="1"/>
              <p:nvPr/>
            </p:nvSpPr>
            <p:spPr>
              <a:xfrm>
                <a:off x="453" y="907"/>
                <a:ext cx="2043" cy="100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600">
                    <a:latin typeface="Arial" panose="020B0604020202020204" pitchFamily="34" charset="0"/>
                  </a:rPr>
                  <a:t>b=</a:t>
                </a:r>
                <a:r>
                  <a:rPr lang="en-US" altLang="zh-CN" sz="3600">
                    <a:solidFill>
                      <a:srgbClr val="FF3300"/>
                    </a:solidFill>
                    <a:latin typeface="Arial" panose="020B0604020202020204" pitchFamily="34" charset="0"/>
                  </a:rPr>
                  <a:t>6</a:t>
                </a:r>
                <a:endParaRPr lang="en-US" altLang="zh-CN" sz="3600">
                  <a:solidFill>
                    <a:srgbClr val="FF33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7419" name="Text Box 14"/>
              <p:cNvSpPr txBox="1"/>
              <p:nvPr/>
            </p:nvSpPr>
            <p:spPr>
              <a:xfrm>
                <a:off x="453" y="0"/>
                <a:ext cx="2270" cy="100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600">
                    <a:latin typeface="Arial" panose="020B0604020202020204" pitchFamily="34" charset="0"/>
                  </a:rPr>
                  <a:t>k=</a:t>
                </a:r>
                <a:r>
                  <a:rPr lang="en-US" altLang="zh-CN" sz="3600">
                    <a:solidFill>
                      <a:srgbClr val="FF3300"/>
                    </a:solidFill>
                    <a:latin typeface="Arial" panose="020B0604020202020204" pitchFamily="34" charset="0"/>
                  </a:rPr>
                  <a:t>0.3</a:t>
                </a:r>
                <a:endParaRPr lang="en-US" altLang="zh-CN" sz="3600">
                  <a:solidFill>
                    <a:srgbClr val="FF33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7420" name="AutoShape 15"/>
              <p:cNvSpPr/>
              <p:nvPr/>
            </p:nvSpPr>
            <p:spPr>
              <a:xfrm>
                <a:off x="0" y="340"/>
                <a:ext cx="454" cy="1247"/>
              </a:xfrm>
              <a:prstGeom prst="leftBrace">
                <a:avLst>
                  <a:gd name="adj1" fmla="val 22889"/>
                  <a:gd name="adj2" fmla="val 50000"/>
                </a:avLst>
              </a:prstGeom>
              <a:noFill/>
              <a:ln w="349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wrap="none" anchor="ctr"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ldLvl="0"/>
      <p:bldP spid="16388" grpId="0" bldLvl="0"/>
      <p:bldP spid="16389" grpId="0" bldLvl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7410" name="Line 2"/>
          <p:cNvSpPr/>
          <p:nvPr/>
        </p:nvSpPr>
        <p:spPr>
          <a:xfrm>
            <a:off x="539750" y="4437063"/>
            <a:ext cx="2592388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7411" name="Line 3"/>
          <p:cNvSpPr/>
          <p:nvPr/>
        </p:nvSpPr>
        <p:spPr>
          <a:xfrm flipV="1">
            <a:off x="1116013" y="2349500"/>
            <a:ext cx="0" cy="417512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062" name="Line 4"/>
          <p:cNvSpPr/>
          <p:nvPr/>
        </p:nvSpPr>
        <p:spPr>
          <a:xfrm>
            <a:off x="1476375" y="42926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17413" name="Object 5"/>
          <p:cNvGraphicFramePr>
            <a:graphicFrameLocks noChangeAspect="1"/>
          </p:cNvGraphicFramePr>
          <p:nvPr/>
        </p:nvGraphicFramePr>
        <p:xfrm>
          <a:off x="900113" y="4437063"/>
          <a:ext cx="190500" cy="20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191770" imgH="204470" progId="Equation.3">
                  <p:embed/>
                </p:oleObj>
              </mc:Choice>
              <mc:Fallback>
                <p:oleObj name="" r:id="rId1" imgW="191770" imgH="20447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00113" y="4437063"/>
                        <a:ext cx="190500" cy="203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4" name="Object 6"/>
          <p:cNvGraphicFramePr>
            <a:graphicFrameLocks noChangeAspect="1"/>
          </p:cNvGraphicFramePr>
          <p:nvPr/>
        </p:nvGraphicFramePr>
        <p:xfrm>
          <a:off x="1187450" y="2349500"/>
          <a:ext cx="2159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216535" imgH="267970" progId="Equation.3">
                  <p:embed/>
                </p:oleObj>
              </mc:Choice>
              <mc:Fallback>
                <p:oleObj name="" r:id="rId3" imgW="216535" imgH="26797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87450" y="2349500"/>
                        <a:ext cx="215900" cy="266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5" name="Object 7"/>
          <p:cNvGraphicFramePr>
            <a:graphicFrameLocks noChangeAspect="1"/>
          </p:cNvGraphicFramePr>
          <p:nvPr/>
        </p:nvGraphicFramePr>
        <p:xfrm>
          <a:off x="3132138" y="4437063"/>
          <a:ext cx="215900" cy="20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5" imgW="216535" imgH="203835" progId="Equation.3">
                  <p:embed/>
                </p:oleObj>
              </mc:Choice>
              <mc:Fallback>
                <p:oleObj name="" r:id="rId5" imgW="216535" imgH="203835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132138" y="4437063"/>
                        <a:ext cx="215900" cy="203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6" name="Object 8"/>
          <p:cNvGraphicFramePr>
            <a:graphicFrameLocks noChangeAspect="1"/>
          </p:cNvGraphicFramePr>
          <p:nvPr/>
        </p:nvGraphicFramePr>
        <p:xfrm>
          <a:off x="1835150" y="4508500"/>
          <a:ext cx="254000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7" imgW="255270" imgH="255270" progId="Equation.3">
                  <p:embed/>
                </p:oleObj>
              </mc:Choice>
              <mc:Fallback>
                <p:oleObj name="" r:id="rId7" imgW="255270" imgH="25527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835150" y="4508500"/>
                        <a:ext cx="254000" cy="25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8" name="Object 10"/>
          <p:cNvGraphicFramePr>
            <a:graphicFrameLocks noChangeAspect="1"/>
          </p:cNvGraphicFramePr>
          <p:nvPr/>
        </p:nvGraphicFramePr>
        <p:xfrm>
          <a:off x="755650" y="3068638"/>
          <a:ext cx="254000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9" imgW="255270" imgH="255270" progId="Equation.3">
                  <p:embed/>
                </p:oleObj>
              </mc:Choice>
              <mc:Fallback>
                <p:oleObj name="" r:id="rId9" imgW="255270" imgH="25527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55650" y="3068638"/>
                        <a:ext cx="254000" cy="25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9" name="Object 11"/>
          <p:cNvGraphicFramePr>
            <a:graphicFrameLocks noChangeAspect="1"/>
          </p:cNvGraphicFramePr>
          <p:nvPr/>
        </p:nvGraphicFramePr>
        <p:xfrm>
          <a:off x="1258888" y="5949950"/>
          <a:ext cx="317500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1" imgW="318135" imgH="254635" progId="Equation.3">
                  <p:embed/>
                </p:oleObj>
              </mc:Choice>
              <mc:Fallback>
                <p:oleObj name="" r:id="rId11" imgW="318135" imgH="254635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258888" y="5949950"/>
                        <a:ext cx="317500" cy="25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3" name="Line 12"/>
          <p:cNvSpPr/>
          <p:nvPr/>
        </p:nvSpPr>
        <p:spPr>
          <a:xfrm>
            <a:off x="5795963" y="3357563"/>
            <a:ext cx="1943100" cy="1943100"/>
          </a:xfrm>
          <a:prstGeom prst="line">
            <a:avLst/>
          </a:prstGeom>
          <a:ln w="9525">
            <a:noFill/>
          </a:ln>
        </p:spPr>
      </p:sp>
      <p:sp>
        <p:nvSpPr>
          <p:cNvPr id="17421" name="Line 13"/>
          <p:cNvSpPr/>
          <p:nvPr/>
        </p:nvSpPr>
        <p:spPr>
          <a:xfrm>
            <a:off x="611188" y="2349500"/>
            <a:ext cx="1944687" cy="2808288"/>
          </a:xfrm>
          <a:prstGeom prst="line">
            <a:avLst/>
          </a:prstGeom>
          <a:ln w="317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7422" name="Oval 14"/>
          <p:cNvSpPr/>
          <p:nvPr/>
        </p:nvSpPr>
        <p:spPr>
          <a:xfrm>
            <a:off x="1979613" y="4365625"/>
            <a:ext cx="144462" cy="144463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7423" name="Oval 15"/>
          <p:cNvSpPr/>
          <p:nvPr/>
        </p:nvSpPr>
        <p:spPr>
          <a:xfrm>
            <a:off x="1042988" y="2997200"/>
            <a:ext cx="144462" cy="144463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67" name="Rectangle 16"/>
          <p:cNvSpPr/>
          <p:nvPr/>
        </p:nvSpPr>
        <p:spPr>
          <a:xfrm>
            <a:off x="827088" y="333375"/>
            <a:ext cx="7850187" cy="1736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</a:rPr>
              <a:t>变式5：</a:t>
            </a:r>
            <a:r>
              <a:rPr lang="zh-CN" altLang="en-US" sz="3200" b="1" dirty="0">
                <a:solidFill>
                  <a:srgbClr val="3333FF"/>
                </a:solidFill>
                <a:latin typeface="宋体" panose="02010600030101010101" pitchFamily="2" charset="-122"/>
              </a:rPr>
              <a:t>如图，</a:t>
            </a:r>
            <a:r>
              <a:rPr lang="zh-CN" altLang="en-US" sz="3200" b="1" dirty="0">
                <a:latin typeface="宋体" panose="02010600030101010101" pitchFamily="2" charset="-122"/>
              </a:rPr>
              <a:t>一次函数</a:t>
            </a:r>
            <a:r>
              <a:rPr lang="en-US" altLang="zh-CN" sz="3200" b="1" i="1">
                <a:latin typeface="Times New Roman" panose="02020603050405020304" pitchFamily="18" charset="0"/>
              </a:rPr>
              <a:t>y=</a:t>
            </a:r>
            <a:r>
              <a:rPr lang="zh-CN" altLang="en-US" sz="3200" b="1" dirty="0">
                <a:latin typeface="Arial" panose="020B0604020202020204" pitchFamily="34" charset="0"/>
              </a:rPr>
              <a:t>k</a:t>
            </a:r>
            <a:r>
              <a:rPr lang="en-US" altLang="zh-CN" sz="3200" b="1" i="1">
                <a:latin typeface="Times New Roman" panose="02020603050405020304" pitchFamily="18" charset="0"/>
              </a:rPr>
              <a:t>x</a:t>
            </a:r>
            <a:r>
              <a:rPr lang="zh-CN" altLang="en-US" sz="3200" b="1" i="1" dirty="0">
                <a:latin typeface="Times New Roman" panose="02020603050405020304" pitchFamily="18" charset="0"/>
              </a:rPr>
              <a:t>+</a:t>
            </a:r>
            <a:r>
              <a:rPr lang="en-US" altLang="zh-CN" sz="3200" b="1">
                <a:latin typeface="Arial" panose="020B0604020202020204" pitchFamily="34" charset="0"/>
              </a:rPr>
              <a:t>b</a:t>
            </a:r>
            <a:r>
              <a:rPr lang="zh-CN" altLang="en-US" sz="3200" i="1" dirty="0"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</a:rPr>
              <a:t>的图象过</a:t>
            </a:r>
            <a:r>
              <a:rPr lang="en-US" altLang="zh-CN" sz="3200" b="1">
                <a:latin typeface="宋体" panose="02010600030101010101" pitchFamily="2" charset="-122"/>
              </a:rPr>
              <a:t>点</a:t>
            </a:r>
            <a:r>
              <a:rPr lang="zh-CN" altLang="en-US" sz="3200" b="1" i="1" dirty="0">
                <a:latin typeface="宋体" panose="02010600030101010101" pitchFamily="2" charset="-122"/>
              </a:rPr>
              <a:t>A</a:t>
            </a:r>
            <a:r>
              <a:rPr lang="en-US" altLang="zh-CN" sz="3200" b="1">
                <a:latin typeface="宋体" panose="02010600030101010101" pitchFamily="2" charset="-122"/>
              </a:rPr>
              <a:t>(</a:t>
            </a:r>
            <a:r>
              <a:rPr lang="zh-CN" altLang="en-US" sz="3200" b="1" dirty="0">
                <a:latin typeface="Arial" panose="020B0604020202020204" pitchFamily="34" charset="0"/>
              </a:rPr>
              <a:t>3</a:t>
            </a:r>
            <a:r>
              <a:rPr lang="en-US" altLang="zh-CN" sz="3200" b="1"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latin typeface="Arial" panose="020B0604020202020204" pitchFamily="34" charset="0"/>
              </a:rPr>
              <a:t>0</a:t>
            </a:r>
            <a:r>
              <a:rPr lang="en-US" altLang="zh-CN" sz="3200" b="1">
                <a:latin typeface="宋体" panose="02010600030101010101" pitchFamily="2" charset="-122"/>
              </a:rPr>
              <a:t>).</a:t>
            </a:r>
            <a:r>
              <a:rPr lang="zh-CN" altLang="en-US" sz="3200" b="1" dirty="0">
                <a:latin typeface="宋体" panose="02010600030101010101" pitchFamily="2" charset="-122"/>
              </a:rPr>
              <a:t>与y轴交于点B，若△AOB的面积为6，求这个一次函数的解析式</a:t>
            </a:r>
            <a:r>
              <a:rPr lang="zh-CN" altLang="en-US" sz="4400" b="1" dirty="0">
                <a:latin typeface="Times New Roman" panose="02020603050405020304" pitchFamily="18" charset="0"/>
              </a:rPr>
              <a:t> </a:t>
            </a:r>
            <a:endParaRPr lang="zh-CN" altLang="en-US" sz="4400" b="1" dirty="0">
              <a:latin typeface="Times New Roman" panose="02020603050405020304" pitchFamily="18" charset="0"/>
            </a:endParaRPr>
          </a:p>
        </p:txBody>
      </p:sp>
      <p:sp>
        <p:nvSpPr>
          <p:cNvPr id="17426" name="Rectangle 18"/>
          <p:cNvSpPr/>
          <p:nvPr/>
        </p:nvSpPr>
        <p:spPr>
          <a:xfrm>
            <a:off x="2339975" y="3716338"/>
            <a:ext cx="69850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∴</a:t>
            </a:r>
            <a:r>
              <a:rPr lang="en-US" altLang="zh-CN" sz="3200" b="1">
                <a:latin typeface="Arial" panose="020B0604020202020204" pitchFamily="34" charset="0"/>
              </a:rPr>
              <a:t>OB=4</a:t>
            </a:r>
            <a:r>
              <a:rPr lang="zh-CN" altLang="en-US" sz="3200" b="1" dirty="0">
                <a:latin typeface="Arial" panose="020B0604020202020204" pitchFamily="34" charset="0"/>
              </a:rPr>
              <a:t>，</a:t>
            </a:r>
            <a:r>
              <a:rPr lang="zh-CN" altLang="en-US" dirty="0">
                <a:latin typeface="Arial" panose="020B0604020202020204" pitchFamily="34" charset="0"/>
              </a:rPr>
              <a:t> </a:t>
            </a:r>
            <a:r>
              <a:rPr lang="en-US" altLang="zh-CN" sz="3200" b="1">
                <a:latin typeface="Arial" panose="020B0604020202020204" pitchFamily="34" charset="0"/>
              </a:rPr>
              <a:t>B</a:t>
            </a:r>
            <a:r>
              <a:rPr lang="zh-CN" altLang="en-US" sz="3200" b="1" dirty="0">
                <a:latin typeface="Arial" panose="020B0604020202020204" pitchFamily="34" charset="0"/>
              </a:rPr>
              <a:t>点的坐标为（</a:t>
            </a:r>
            <a:r>
              <a:rPr lang="en-US" altLang="zh-CN" sz="3200" b="1">
                <a:latin typeface="Arial" panose="020B0604020202020204" pitchFamily="34" charset="0"/>
              </a:rPr>
              <a:t>0,4</a:t>
            </a:r>
            <a:r>
              <a:rPr lang="zh-CN" altLang="en-US" sz="3200" b="1" dirty="0">
                <a:latin typeface="Arial" panose="020B0604020202020204" pitchFamily="34" charset="0"/>
              </a:rPr>
              <a:t>），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r>
              <a:rPr lang="zh-CN" altLang="en-US" sz="3200" b="1" dirty="0">
                <a:latin typeface="Arial" panose="020B0604020202020204" pitchFamily="34" charset="0"/>
              </a:rPr>
              <a:t>                 则</a:t>
            </a:r>
            <a:r>
              <a:rPr lang="en-US" altLang="zh-CN" sz="3200" b="1">
                <a:latin typeface="Arial" panose="020B0604020202020204" pitchFamily="34" charset="0"/>
              </a:rPr>
              <a:t> </a:t>
            </a:r>
            <a:r>
              <a:rPr lang="en-US" altLang="zh-CN" sz="3200" b="1">
                <a:solidFill>
                  <a:srgbClr val="3333FF"/>
                </a:solidFill>
                <a:latin typeface="Arial" panose="020B0604020202020204" pitchFamily="34" charset="0"/>
              </a:rPr>
              <a:t>y=</a:t>
            </a:r>
            <a:r>
              <a:rPr lang="en-US" altLang="zh-CN" sz="3200" b="1" i="1">
                <a:solidFill>
                  <a:srgbClr val="3333FF"/>
                </a:solidFill>
                <a:latin typeface="Times New Roman" panose="02020603050405020304" pitchFamily="18" charset="0"/>
              </a:rPr>
              <a:t>kx</a:t>
            </a:r>
            <a:r>
              <a:rPr lang="en-US" altLang="zh-CN" sz="3200" b="1">
                <a:solidFill>
                  <a:srgbClr val="3333FF"/>
                </a:solidFill>
                <a:latin typeface="Arial" panose="020B0604020202020204" pitchFamily="34" charset="0"/>
              </a:rPr>
              <a:t>+4</a:t>
            </a:r>
            <a:endParaRPr lang="en-US" altLang="zh-CN" sz="3200" b="1">
              <a:solidFill>
                <a:srgbClr val="3333FF"/>
              </a:solidFill>
              <a:latin typeface="Arial" panose="020B0604020202020204" pitchFamily="34" charset="0"/>
            </a:endParaRPr>
          </a:p>
        </p:txBody>
      </p:sp>
      <p:sp>
        <p:nvSpPr>
          <p:cNvPr id="17427" name="Text Box 19"/>
          <p:cNvSpPr txBox="1"/>
          <p:nvPr/>
        </p:nvSpPr>
        <p:spPr>
          <a:xfrm>
            <a:off x="1835150" y="2060575"/>
            <a:ext cx="69135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3333FF"/>
                </a:solidFill>
                <a:latin typeface="Times New Roman" panose="02020603050405020304" pitchFamily="18" charset="0"/>
              </a:rPr>
              <a:t>解</a:t>
            </a: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：</a:t>
            </a:r>
            <a:r>
              <a:rPr lang="en-US" altLang="zh-CN" sz="3200" b="1">
                <a:solidFill>
                  <a:srgbClr val="3333FF"/>
                </a:solidFill>
                <a:latin typeface="Times New Roman" panose="02020603050405020304" pitchFamily="18" charset="0"/>
              </a:rPr>
              <a:t>∵y=</a:t>
            </a:r>
            <a:r>
              <a:rPr lang="en-US" altLang="zh-CN" sz="3200" b="1" err="1">
                <a:solidFill>
                  <a:srgbClr val="3333FF"/>
                </a:solidFill>
                <a:latin typeface="Times New Roman" panose="02020603050405020304" pitchFamily="18" charset="0"/>
              </a:rPr>
              <a:t>k</a:t>
            </a:r>
            <a:r>
              <a:rPr lang="en-US" altLang="zh-CN" sz="3200" b="1" i="1" err="1">
                <a:solidFill>
                  <a:srgbClr val="3333FF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err="1">
                <a:solidFill>
                  <a:srgbClr val="3333FF"/>
                </a:solidFill>
                <a:latin typeface="Times New Roman" panose="02020603050405020304" pitchFamily="18" charset="0"/>
              </a:rPr>
              <a:t>+b</a:t>
            </a: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的图象过点</a:t>
            </a:r>
            <a:r>
              <a:rPr lang="en-US" altLang="zh-CN" sz="3200" b="1">
                <a:solidFill>
                  <a:srgbClr val="3333FF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solidFill>
                  <a:srgbClr val="3333FF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solidFill>
                  <a:srgbClr val="3333FF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3200" b="1">
                <a:solidFill>
                  <a:srgbClr val="3333FF"/>
                </a:solidFill>
                <a:latin typeface="Times New Roman" panose="02020603050405020304" pitchFamily="18" charset="0"/>
              </a:rPr>
              <a:t>.</a:t>
            </a:r>
            <a:endParaRPr lang="en-US" altLang="zh-CN" sz="3200" b="1">
              <a:solidFill>
                <a:srgbClr val="3333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" name="Group 20"/>
          <p:cNvGrpSpPr/>
          <p:nvPr/>
        </p:nvGrpSpPr>
        <p:grpSpPr>
          <a:xfrm>
            <a:off x="1835150" y="2565400"/>
            <a:ext cx="7924800" cy="1079500"/>
            <a:chOff x="431" y="618"/>
            <a:chExt cx="4992" cy="680"/>
          </a:xfrm>
        </p:grpSpPr>
        <p:sp>
          <p:nvSpPr>
            <p:cNvPr id="2073" name="Rectangle 21"/>
            <p:cNvSpPr/>
            <p:nvPr/>
          </p:nvSpPr>
          <p:spPr>
            <a:xfrm>
              <a:off x="431" y="754"/>
              <a:ext cx="499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200" b="1" dirty="0">
                  <a:latin typeface="Times New Roman" panose="02020603050405020304" pitchFamily="18" charset="0"/>
                </a:rPr>
                <a:t>∴</a:t>
              </a:r>
              <a:r>
                <a:rPr lang="en-US" altLang="zh-CN" sz="3200" b="1">
                  <a:latin typeface="Times New Roman" panose="02020603050405020304" pitchFamily="18" charset="0"/>
                </a:rPr>
                <a:t>OA=3</a:t>
              </a:r>
              <a:r>
                <a:rPr lang="zh-CN" altLang="en-US" sz="3200" b="1" dirty="0">
                  <a:latin typeface="Times New Roman" panose="02020603050405020304" pitchFamily="18" charset="0"/>
                </a:rPr>
                <a:t>，</a:t>
              </a:r>
              <a:r>
                <a:rPr lang="en-US" altLang="zh-CN" sz="3200" b="1">
                  <a:latin typeface="Times New Roman" panose="02020603050405020304" pitchFamily="18" charset="0"/>
                </a:rPr>
                <a:t>S=    OA</a:t>
              </a:r>
              <a:r>
                <a:rPr lang="en-US" altLang="zh-CN" sz="3200" b="1">
                  <a:latin typeface="Arial" panose="020B0604020202020204" pitchFamily="34" charset="0"/>
                </a:rPr>
                <a:t>×OB=   ×3×OB=6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graphicFrame>
          <p:nvGraphicFramePr>
            <p:cNvPr id="2058" name="Object 22"/>
            <p:cNvGraphicFramePr/>
            <p:nvPr/>
          </p:nvGraphicFramePr>
          <p:xfrm>
            <a:off x="1973" y="618"/>
            <a:ext cx="264" cy="6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" name="" r:id="rId13" imgW="152400" imgH="393065" progId="Equation.3">
                    <p:embed/>
                  </p:oleObj>
                </mc:Choice>
                <mc:Fallback>
                  <p:oleObj name="" r:id="rId13" imgW="152400" imgH="393065" progId="Equation.3">
                    <p:embed/>
                    <p:pic>
                      <p:nvPicPr>
                        <p:cNvPr id="0" name="图片 3083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1973" y="618"/>
                          <a:ext cx="264" cy="68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59" name="Object 23"/>
            <p:cNvGraphicFramePr/>
            <p:nvPr/>
          </p:nvGraphicFramePr>
          <p:xfrm>
            <a:off x="3424" y="618"/>
            <a:ext cx="246" cy="6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5" name="" r:id="rId15" imgW="152400" imgH="393065" progId="Equation.3">
                    <p:embed/>
                  </p:oleObj>
                </mc:Choice>
                <mc:Fallback>
                  <p:oleObj name="" r:id="rId15" imgW="152400" imgH="393065" progId="Equation.3">
                    <p:embed/>
                    <p:pic>
                      <p:nvPicPr>
                        <p:cNvPr id="0" name="图片 3084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3424" y="618"/>
                          <a:ext cx="246" cy="63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28"/>
          <p:cNvGrpSpPr/>
          <p:nvPr/>
        </p:nvGrpSpPr>
        <p:grpSpPr>
          <a:xfrm>
            <a:off x="3276600" y="4652963"/>
            <a:ext cx="6481763" cy="1422400"/>
            <a:chOff x="2064" y="2931"/>
            <a:chExt cx="4083" cy="896"/>
          </a:xfrm>
        </p:grpSpPr>
        <p:sp>
          <p:nvSpPr>
            <p:cNvPr id="2072" name="Rectangle 25"/>
            <p:cNvSpPr/>
            <p:nvPr/>
          </p:nvSpPr>
          <p:spPr>
            <a:xfrm>
              <a:off x="2064" y="3022"/>
              <a:ext cx="4083" cy="71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200" b="1" dirty="0">
                  <a:latin typeface="Arial" panose="020B0604020202020204" pitchFamily="34" charset="0"/>
                </a:rPr>
                <a:t>∴</a:t>
              </a:r>
              <a:r>
                <a:rPr lang="en-US" altLang="zh-CN">
                  <a:solidFill>
                    <a:srgbClr val="3333FF"/>
                  </a:solidFill>
                  <a:latin typeface="Arial" panose="020B0604020202020204" pitchFamily="34" charset="0"/>
                </a:rPr>
                <a:t> </a:t>
              </a:r>
              <a:r>
                <a:rPr lang="en-US" altLang="zh-CN" sz="3200" b="1">
                  <a:latin typeface="Arial" panose="020B0604020202020204" pitchFamily="34" charset="0"/>
                </a:rPr>
                <a:t>0=3</a:t>
              </a:r>
              <a:r>
                <a:rPr lang="en-US" altLang="zh-CN" sz="3200" b="1" i="1">
                  <a:latin typeface="Times New Roman" panose="02020603050405020304" pitchFamily="18" charset="0"/>
                </a:rPr>
                <a:t>k</a:t>
              </a:r>
              <a:r>
                <a:rPr lang="en-US" altLang="zh-CN" sz="3200" b="1">
                  <a:latin typeface="Arial" panose="020B0604020202020204" pitchFamily="34" charset="0"/>
                </a:rPr>
                <a:t>+4</a:t>
              </a:r>
              <a:r>
                <a:rPr lang="zh-CN" altLang="en-US" sz="3200" b="1" dirty="0">
                  <a:latin typeface="Arial" panose="020B0604020202020204" pitchFamily="34" charset="0"/>
                </a:rPr>
                <a:t>， ∴</a:t>
              </a:r>
              <a:r>
                <a:rPr lang="en-US" altLang="zh-CN" sz="3200" b="1" i="1">
                  <a:latin typeface="Times New Roman" panose="02020603050405020304" pitchFamily="18" charset="0"/>
                </a:rPr>
                <a:t>k=</a:t>
              </a:r>
              <a:r>
                <a:rPr lang="en-US" altLang="zh-CN" sz="3200" b="1" i="1">
                  <a:solidFill>
                    <a:srgbClr val="3333FF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altLang="zh-CN" sz="3200" b="1" i="1">
                  <a:latin typeface="Times New Roman" panose="02020603050405020304" pitchFamily="18" charset="0"/>
                </a:rPr>
                <a:t>-</a:t>
              </a:r>
              <a:r>
                <a:rPr lang="en-US" altLang="zh-CN" sz="3200" b="1" i="1">
                  <a:solidFill>
                    <a:srgbClr val="3333FF"/>
                  </a:solidFill>
                  <a:latin typeface="Times New Roman" panose="02020603050405020304" pitchFamily="18" charset="0"/>
                </a:rPr>
                <a:t>     </a:t>
              </a:r>
              <a:endParaRPr lang="en-US" altLang="zh-CN" sz="3200" b="1" i="1">
                <a:solidFill>
                  <a:srgbClr val="3333FF"/>
                </a:solidFill>
                <a:latin typeface="Times New Roman" panose="02020603050405020304" pitchFamily="18" charset="0"/>
              </a:endParaRPr>
            </a:p>
            <a:p>
              <a:r>
                <a:rPr lang="zh-CN" altLang="en-US" sz="3200" b="1" dirty="0">
                  <a:latin typeface="Arial" panose="020B0604020202020204" pitchFamily="34" charset="0"/>
                </a:rPr>
                <a:t>∴</a:t>
              </a:r>
              <a:r>
                <a:rPr lang="zh-CN" altLang="en-US" sz="3200" b="1" dirty="0">
                  <a:solidFill>
                    <a:srgbClr val="3333FF"/>
                  </a:solidFill>
                  <a:latin typeface="Arial" panose="020B0604020202020204" pitchFamily="34" charset="0"/>
                </a:rPr>
                <a:t> </a:t>
              </a:r>
              <a:r>
                <a:rPr lang="en-US" altLang="zh-CN" sz="3600" b="1" i="1">
                  <a:latin typeface="Times New Roman" panose="02020603050405020304" pitchFamily="18" charset="0"/>
                </a:rPr>
                <a:t>y= -   x+</a:t>
              </a:r>
              <a:r>
                <a:rPr lang="en-US" altLang="zh-CN" sz="3600" b="1">
                  <a:latin typeface="Times New Roman" panose="02020603050405020304" pitchFamily="18" charset="0"/>
                </a:rPr>
                <a:t>4</a:t>
              </a:r>
              <a:endParaRPr lang="en-US" altLang="zh-CN" sz="3600" b="1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2056" name="Object 26"/>
            <p:cNvGraphicFramePr/>
            <p:nvPr/>
          </p:nvGraphicFramePr>
          <p:xfrm>
            <a:off x="4286" y="2931"/>
            <a:ext cx="224" cy="5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3" name="" r:id="rId16" imgW="152400" imgH="393065" progId="Equation.3">
                    <p:embed/>
                  </p:oleObj>
                </mc:Choice>
                <mc:Fallback>
                  <p:oleObj name="" r:id="rId16" imgW="152400" imgH="393065" progId="Equation.3">
                    <p:embed/>
                    <p:pic>
                      <p:nvPicPr>
                        <p:cNvPr id="0" name="图片 3082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4286" y="2931"/>
                          <a:ext cx="224" cy="57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57" name="Object 27"/>
            <p:cNvGraphicFramePr/>
            <p:nvPr/>
          </p:nvGraphicFramePr>
          <p:xfrm>
            <a:off x="2925" y="3249"/>
            <a:ext cx="224" cy="5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6" name="" r:id="rId18" imgW="152400" imgH="393065" progId="Equation.3">
                    <p:embed/>
                  </p:oleObj>
                </mc:Choice>
                <mc:Fallback>
                  <p:oleObj name="" r:id="rId18" imgW="152400" imgH="393065" progId="Equation.3">
                    <p:embed/>
                    <p:pic>
                      <p:nvPicPr>
                        <p:cNvPr id="0" name="图片 3085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2925" y="3249"/>
                          <a:ext cx="224" cy="57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1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1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1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2" grpId="0" animBg="1"/>
      <p:bldP spid="17423" grpId="0" animBg="1"/>
      <p:bldP spid="17426" grpId="0"/>
      <p:bldP spid="174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8434" name="Line 2"/>
          <p:cNvSpPr/>
          <p:nvPr/>
        </p:nvSpPr>
        <p:spPr>
          <a:xfrm>
            <a:off x="3348038" y="4292600"/>
            <a:ext cx="2592387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8435" name="Line 3"/>
          <p:cNvSpPr/>
          <p:nvPr/>
        </p:nvSpPr>
        <p:spPr>
          <a:xfrm flipV="1">
            <a:off x="3924300" y="2205038"/>
            <a:ext cx="0" cy="417512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082" name="Line 4"/>
          <p:cNvSpPr/>
          <p:nvPr/>
        </p:nvSpPr>
        <p:spPr>
          <a:xfrm>
            <a:off x="4284663" y="4148138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18437" name="Object 5"/>
          <p:cNvGraphicFramePr>
            <a:graphicFrameLocks noChangeAspect="1"/>
          </p:cNvGraphicFramePr>
          <p:nvPr/>
        </p:nvGraphicFramePr>
        <p:xfrm>
          <a:off x="3708400" y="4292600"/>
          <a:ext cx="190500" cy="20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" imgW="191770" imgH="204470" progId="Equation.3">
                  <p:embed/>
                </p:oleObj>
              </mc:Choice>
              <mc:Fallback>
                <p:oleObj name="" r:id="rId1" imgW="191770" imgH="204470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708400" y="4292600"/>
                        <a:ext cx="190500" cy="203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8" name="Object 6"/>
          <p:cNvGraphicFramePr>
            <a:graphicFrameLocks noChangeAspect="1"/>
          </p:cNvGraphicFramePr>
          <p:nvPr/>
        </p:nvGraphicFramePr>
        <p:xfrm>
          <a:off x="3995738" y="2205038"/>
          <a:ext cx="2159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3" imgW="216535" imgH="267970" progId="Equation.3">
                  <p:embed/>
                </p:oleObj>
              </mc:Choice>
              <mc:Fallback>
                <p:oleObj name="" r:id="rId3" imgW="216535" imgH="26797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95738" y="2205038"/>
                        <a:ext cx="215900" cy="266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9" name="Object 7"/>
          <p:cNvGraphicFramePr>
            <a:graphicFrameLocks noChangeAspect="1"/>
          </p:cNvGraphicFramePr>
          <p:nvPr/>
        </p:nvGraphicFramePr>
        <p:xfrm>
          <a:off x="5940425" y="4292600"/>
          <a:ext cx="215900" cy="20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" name="" r:id="rId5" imgW="216535" imgH="203835" progId="Equation.3">
                  <p:embed/>
                </p:oleObj>
              </mc:Choice>
              <mc:Fallback>
                <p:oleObj name="" r:id="rId5" imgW="216535" imgH="203835" progId="Equation.3">
                  <p:embed/>
                  <p:pic>
                    <p:nvPicPr>
                      <p:cNvPr id="0" name="图片 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940425" y="4292600"/>
                        <a:ext cx="215900" cy="203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0" name="Object 8"/>
          <p:cNvGraphicFramePr>
            <a:graphicFrameLocks noChangeAspect="1"/>
          </p:cNvGraphicFramePr>
          <p:nvPr/>
        </p:nvGraphicFramePr>
        <p:xfrm>
          <a:off x="5148263" y="4437063"/>
          <a:ext cx="254000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" name="" r:id="rId7" imgW="255270" imgH="255270" progId="Equation.3">
                  <p:embed/>
                </p:oleObj>
              </mc:Choice>
              <mc:Fallback>
                <p:oleObj name="" r:id="rId7" imgW="255270" imgH="255270" progId="Equation.3">
                  <p:embed/>
                  <p:pic>
                    <p:nvPicPr>
                      <p:cNvPr id="0" name="图片 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148263" y="4437063"/>
                        <a:ext cx="254000" cy="25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41" name="Oval 9"/>
          <p:cNvSpPr/>
          <p:nvPr/>
        </p:nvSpPr>
        <p:spPr>
          <a:xfrm>
            <a:off x="3851275" y="5689600"/>
            <a:ext cx="144463" cy="144463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8442" name="Object 10"/>
          <p:cNvGraphicFramePr>
            <a:graphicFrameLocks noChangeAspect="1"/>
          </p:cNvGraphicFramePr>
          <p:nvPr/>
        </p:nvGraphicFramePr>
        <p:xfrm>
          <a:off x="3563938" y="2924175"/>
          <a:ext cx="254000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" name="" r:id="rId9" imgW="255270" imgH="255270" progId="Equation.3">
                  <p:embed/>
                </p:oleObj>
              </mc:Choice>
              <mc:Fallback>
                <p:oleObj name="" r:id="rId9" imgW="255270" imgH="255270" progId="Equation.3">
                  <p:embed/>
                  <p:pic>
                    <p:nvPicPr>
                      <p:cNvPr id="0" name="图片 4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563938" y="2924175"/>
                        <a:ext cx="254000" cy="25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3" name="Object 11"/>
          <p:cNvGraphicFramePr>
            <a:graphicFrameLocks noChangeAspect="1"/>
          </p:cNvGraphicFramePr>
          <p:nvPr/>
        </p:nvGraphicFramePr>
        <p:xfrm>
          <a:off x="4067175" y="5805488"/>
          <a:ext cx="317500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1" imgW="318135" imgH="254635" progId="Equation.3">
                  <p:embed/>
                </p:oleObj>
              </mc:Choice>
              <mc:Fallback>
                <p:oleObj name="" r:id="rId11" imgW="318135" imgH="254635" progId="Equation.3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067175" y="5805488"/>
                        <a:ext cx="317500" cy="25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4" name="Line 12"/>
          <p:cNvSpPr/>
          <p:nvPr/>
        </p:nvSpPr>
        <p:spPr>
          <a:xfrm>
            <a:off x="5795963" y="3357563"/>
            <a:ext cx="1943100" cy="1943100"/>
          </a:xfrm>
          <a:prstGeom prst="line">
            <a:avLst/>
          </a:prstGeom>
          <a:ln w="9525">
            <a:noFill/>
          </a:ln>
        </p:spPr>
      </p:sp>
      <p:sp>
        <p:nvSpPr>
          <p:cNvPr id="18445" name="Line 13"/>
          <p:cNvSpPr/>
          <p:nvPr/>
        </p:nvSpPr>
        <p:spPr>
          <a:xfrm>
            <a:off x="3305175" y="2333625"/>
            <a:ext cx="2519363" cy="2419350"/>
          </a:xfrm>
          <a:prstGeom prst="line">
            <a:avLst/>
          </a:prstGeom>
          <a:ln w="2857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2" name="Group 14"/>
          <p:cNvGrpSpPr/>
          <p:nvPr/>
        </p:nvGrpSpPr>
        <p:grpSpPr>
          <a:xfrm>
            <a:off x="3492500" y="2492375"/>
            <a:ext cx="3816350" cy="3586163"/>
            <a:chOff x="0" y="0"/>
            <a:chExt cx="2404" cy="2259"/>
          </a:xfrm>
        </p:grpSpPr>
        <p:sp>
          <p:nvSpPr>
            <p:cNvPr id="3090" name="Line 15"/>
            <p:cNvSpPr/>
            <p:nvPr/>
          </p:nvSpPr>
          <p:spPr>
            <a:xfrm>
              <a:off x="1588" y="1497"/>
              <a:ext cx="816" cy="762"/>
            </a:xfrm>
            <a:prstGeom prst="line">
              <a:avLst/>
            </a:prstGeom>
            <a:ln w="9525">
              <a:noFill/>
            </a:ln>
          </p:spPr>
        </p:sp>
        <p:sp>
          <p:nvSpPr>
            <p:cNvPr id="3091" name="Line 16"/>
            <p:cNvSpPr/>
            <p:nvPr/>
          </p:nvSpPr>
          <p:spPr>
            <a:xfrm>
              <a:off x="0" y="0"/>
              <a:ext cx="1587" cy="1524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8449" name="Oval 17"/>
          <p:cNvSpPr/>
          <p:nvPr/>
        </p:nvSpPr>
        <p:spPr>
          <a:xfrm>
            <a:off x="5276850" y="4221163"/>
            <a:ext cx="144463" cy="144462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50" name="Oval 18"/>
          <p:cNvSpPr/>
          <p:nvPr/>
        </p:nvSpPr>
        <p:spPr>
          <a:xfrm>
            <a:off x="3851275" y="2852738"/>
            <a:ext cx="144463" cy="144462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89" name="Rectangle 19"/>
          <p:cNvSpPr/>
          <p:nvPr/>
        </p:nvSpPr>
        <p:spPr>
          <a:xfrm>
            <a:off x="827088" y="333375"/>
            <a:ext cx="7850187" cy="2409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变式</a:t>
            </a:r>
            <a:r>
              <a:rPr lang="en-US" altLang="zh-CN" sz="3600" b="1">
                <a:solidFill>
                  <a:srgbClr val="FF3300"/>
                </a:solidFill>
                <a:latin typeface="宋体" panose="02010600030101010101" pitchFamily="2" charset="-122"/>
              </a:rPr>
              <a:t>6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</a:rPr>
              <a:t>：</a:t>
            </a:r>
            <a:r>
              <a:rPr lang="zh-CN" altLang="en-US" sz="3600" b="1" dirty="0">
                <a:latin typeface="宋体" panose="02010600030101010101" pitchFamily="2" charset="-122"/>
              </a:rPr>
              <a:t>已知一次函数</a:t>
            </a:r>
            <a:r>
              <a:rPr lang="en-US" altLang="zh-CN" sz="3600" b="1" i="1">
                <a:latin typeface="Times New Roman" panose="02020603050405020304" pitchFamily="18" charset="0"/>
              </a:rPr>
              <a:t>y=</a:t>
            </a:r>
            <a:r>
              <a:rPr lang="zh-CN" altLang="en-US" sz="3600" b="1" dirty="0">
                <a:latin typeface="Arial" panose="020B0604020202020204" pitchFamily="34" charset="0"/>
              </a:rPr>
              <a:t>k</a:t>
            </a:r>
            <a:r>
              <a:rPr lang="en-US" altLang="zh-CN" sz="3600" b="1" i="1">
                <a:latin typeface="Times New Roman" panose="02020603050405020304" pitchFamily="18" charset="0"/>
              </a:rPr>
              <a:t>x</a:t>
            </a:r>
            <a:r>
              <a:rPr lang="zh-CN" altLang="en-US" sz="3600" b="1" i="1" dirty="0">
                <a:latin typeface="Times New Roman" panose="02020603050405020304" pitchFamily="18" charset="0"/>
              </a:rPr>
              <a:t>+</a:t>
            </a:r>
            <a:r>
              <a:rPr lang="en-US" altLang="zh-CN" sz="3600" b="1">
                <a:latin typeface="Arial" panose="020B0604020202020204" pitchFamily="34" charset="0"/>
              </a:rPr>
              <a:t>b</a:t>
            </a:r>
            <a:r>
              <a:rPr lang="zh-CN" altLang="en-US" sz="3600" i="1" dirty="0">
                <a:latin typeface="Times New Roman" panose="02020603050405020304" pitchFamily="18" charset="0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</a:rPr>
              <a:t>的图象过</a:t>
            </a:r>
            <a:r>
              <a:rPr lang="en-US" altLang="zh-CN" sz="3600" b="1">
                <a:latin typeface="宋体" panose="02010600030101010101" pitchFamily="2" charset="-122"/>
              </a:rPr>
              <a:t>点</a:t>
            </a:r>
            <a:r>
              <a:rPr lang="zh-CN" altLang="en-US" sz="3600" b="1" i="1" dirty="0">
                <a:latin typeface="宋体" panose="02010600030101010101" pitchFamily="2" charset="-122"/>
              </a:rPr>
              <a:t>A</a:t>
            </a:r>
            <a:r>
              <a:rPr lang="en-US" altLang="zh-CN" sz="3600" b="1">
                <a:latin typeface="宋体" panose="02010600030101010101" pitchFamily="2" charset="-122"/>
              </a:rPr>
              <a:t>(</a:t>
            </a:r>
            <a:r>
              <a:rPr lang="zh-CN" altLang="en-US" sz="3600" b="1" dirty="0">
                <a:latin typeface="Arial" panose="020B0604020202020204" pitchFamily="34" charset="0"/>
              </a:rPr>
              <a:t>3</a:t>
            </a:r>
            <a:r>
              <a:rPr lang="en-US" altLang="zh-CN" sz="3600" b="1">
                <a:latin typeface="Arial" panose="020B0604020202020204" pitchFamily="34" charset="0"/>
              </a:rPr>
              <a:t>,</a:t>
            </a:r>
            <a:r>
              <a:rPr lang="zh-CN" altLang="en-US" sz="3600" b="1" dirty="0">
                <a:latin typeface="Arial" panose="020B0604020202020204" pitchFamily="34" charset="0"/>
              </a:rPr>
              <a:t>0</a:t>
            </a:r>
            <a:r>
              <a:rPr lang="en-US" altLang="zh-CN" sz="3600" b="1">
                <a:latin typeface="宋体" panose="02010600030101010101" pitchFamily="2" charset="-122"/>
              </a:rPr>
              <a:t>).</a:t>
            </a:r>
            <a:r>
              <a:rPr lang="zh-CN" altLang="en-US" sz="3600" b="1" dirty="0">
                <a:latin typeface="宋体" panose="02010600030101010101" pitchFamily="2" charset="-122"/>
              </a:rPr>
              <a:t>与y轴交于点B，若△AOB的面积为6，求这个一次函数的解析式．</a:t>
            </a:r>
            <a:r>
              <a:rPr lang="zh-CN" altLang="en-US" sz="4400" b="1" dirty="0">
                <a:latin typeface="Times New Roman" panose="02020603050405020304" pitchFamily="18" charset="0"/>
              </a:rPr>
              <a:t> </a:t>
            </a:r>
            <a:endParaRPr lang="zh-CN" altLang="en-US" sz="44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1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1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399760">
                                      <p:cBhvr>
                                        <p:cTn id="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1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1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1" grpId="0" animBg="1"/>
      <p:bldP spid="18449" grpId="0" animBg="1"/>
      <p:bldP spid="1845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107" name="Text Box 28"/>
          <p:cNvSpPr txBox="1"/>
          <p:nvPr/>
        </p:nvSpPr>
        <p:spPr>
          <a:xfrm>
            <a:off x="1403350" y="4292600"/>
            <a:ext cx="496887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8" name="Text Box 29"/>
          <p:cNvSpPr txBox="1"/>
          <p:nvPr/>
        </p:nvSpPr>
        <p:spPr>
          <a:xfrm>
            <a:off x="1042988" y="3284538"/>
            <a:ext cx="4897437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9" name="Text Box 30"/>
          <p:cNvSpPr txBox="1"/>
          <p:nvPr/>
        </p:nvSpPr>
        <p:spPr>
          <a:xfrm>
            <a:off x="827088" y="476250"/>
            <a:ext cx="8534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∵</a:t>
            </a:r>
            <a:r>
              <a:rPr lang="en-US" altLang="zh-CN" sz="3200" b="1">
                <a:latin typeface="Times New Roman" panose="02020603050405020304" pitchFamily="18" charset="0"/>
              </a:rPr>
              <a:t>y=</a:t>
            </a:r>
            <a:r>
              <a:rPr lang="en-US" altLang="zh-CN" sz="3200" b="1" err="1">
                <a:latin typeface="Times New Roman" panose="02020603050405020304" pitchFamily="18" charset="0"/>
              </a:rPr>
              <a:t>k</a:t>
            </a:r>
            <a:r>
              <a:rPr lang="en-US" altLang="zh-CN" sz="3200" b="1" i="1" err="1">
                <a:latin typeface="Times New Roman" panose="02020603050405020304" pitchFamily="18" charset="0"/>
              </a:rPr>
              <a:t>x</a:t>
            </a:r>
            <a:r>
              <a:rPr lang="en-US" altLang="zh-CN" sz="3200" b="1" err="1">
                <a:latin typeface="Times New Roman" panose="02020603050405020304" pitchFamily="18" charset="0"/>
              </a:rPr>
              <a:t>+b</a:t>
            </a:r>
            <a:r>
              <a:rPr lang="zh-CN" altLang="en-US" sz="3200" b="1" dirty="0">
                <a:latin typeface="Times New Roman" panose="02020603050405020304" pitchFamily="18" charset="0"/>
              </a:rPr>
              <a:t>的图象过点</a:t>
            </a:r>
            <a:r>
              <a:rPr lang="en-US" altLang="zh-CN" sz="3200" b="1">
                <a:latin typeface="Times New Roman" panose="02020603050405020304" pitchFamily="18" charset="0"/>
              </a:rPr>
              <a:t>A</a:t>
            </a:r>
            <a:r>
              <a:rPr lang="zh-CN" altLang="en-US" sz="3200" b="1" dirty="0"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</a:rPr>
              <a:t>3</a:t>
            </a:r>
            <a:r>
              <a:rPr lang="zh-CN" altLang="en-US" sz="3200" b="1" dirty="0">
                <a:latin typeface="Times New Roman" panose="02020603050405020304" pitchFamily="18" charset="0"/>
              </a:rPr>
              <a:t>，</a:t>
            </a:r>
            <a:r>
              <a:rPr lang="en-US" altLang="zh-CN" sz="3200" b="1">
                <a:latin typeface="Times New Roman" panose="02020603050405020304" pitchFamily="18" charset="0"/>
              </a:rPr>
              <a:t>0</a:t>
            </a:r>
            <a:r>
              <a:rPr lang="zh-CN" altLang="en-US" sz="3200" b="1" dirty="0">
                <a:latin typeface="Times New Roman" panose="02020603050405020304" pitchFamily="18" charset="0"/>
              </a:rPr>
              <a:t>）</a:t>
            </a:r>
            <a:r>
              <a:rPr lang="en-US" altLang="zh-CN" sz="3200" b="1">
                <a:latin typeface="Times New Roman" panose="02020603050405020304" pitchFamily="18" charset="0"/>
              </a:rPr>
              <a:t>.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graphicFrame>
        <p:nvGraphicFramePr>
          <p:cNvPr id="4098" name="Object 32"/>
          <p:cNvGraphicFramePr/>
          <p:nvPr/>
        </p:nvGraphicFramePr>
        <p:xfrm>
          <a:off x="4476750" y="3270250"/>
          <a:ext cx="19050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1" imgW="190500" imgH="317500" progId="Equation.3">
                  <p:embed/>
                </p:oleObj>
              </mc:Choice>
              <mc:Fallback>
                <p:oleObj name="" r:id="rId1" imgW="190500" imgH="317500" progId="Equation.3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476750" y="3270250"/>
                        <a:ext cx="190500" cy="317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110" name="Group 41"/>
          <p:cNvGrpSpPr/>
          <p:nvPr/>
        </p:nvGrpSpPr>
        <p:grpSpPr>
          <a:xfrm>
            <a:off x="684213" y="908050"/>
            <a:ext cx="7924800" cy="1079500"/>
            <a:chOff x="431" y="618"/>
            <a:chExt cx="4992" cy="680"/>
          </a:xfrm>
        </p:grpSpPr>
        <p:sp>
          <p:nvSpPr>
            <p:cNvPr id="4120" name="Rectangle 31"/>
            <p:cNvSpPr/>
            <p:nvPr/>
          </p:nvSpPr>
          <p:spPr>
            <a:xfrm>
              <a:off x="431" y="754"/>
              <a:ext cx="499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200" b="1" dirty="0">
                  <a:latin typeface="Times New Roman" panose="02020603050405020304" pitchFamily="18" charset="0"/>
                </a:rPr>
                <a:t>∴</a:t>
              </a:r>
              <a:r>
                <a:rPr lang="en-US" altLang="zh-CN" sz="3200" b="1">
                  <a:latin typeface="Times New Roman" panose="02020603050405020304" pitchFamily="18" charset="0"/>
                </a:rPr>
                <a:t>OA=3</a:t>
              </a:r>
              <a:r>
                <a:rPr lang="zh-CN" altLang="en-US" sz="3200" b="1" dirty="0">
                  <a:latin typeface="Times New Roman" panose="02020603050405020304" pitchFamily="18" charset="0"/>
                </a:rPr>
                <a:t>，</a:t>
              </a:r>
              <a:r>
                <a:rPr lang="en-US" altLang="zh-CN" sz="3200" b="1">
                  <a:latin typeface="Times New Roman" panose="02020603050405020304" pitchFamily="18" charset="0"/>
                </a:rPr>
                <a:t>S=    OA</a:t>
              </a:r>
              <a:r>
                <a:rPr lang="en-US" altLang="zh-CN" sz="3200" b="1">
                  <a:latin typeface="Arial" panose="020B0604020202020204" pitchFamily="34" charset="0"/>
                </a:rPr>
                <a:t>×OB=   ×3×OB=6</a:t>
              </a:r>
              <a:endParaRPr lang="en-US" altLang="zh-CN" sz="3200" b="1">
                <a:latin typeface="Arial" panose="020B0604020202020204" pitchFamily="34" charset="0"/>
              </a:endParaRPr>
            </a:p>
          </p:txBody>
        </p:sp>
        <p:graphicFrame>
          <p:nvGraphicFramePr>
            <p:cNvPr id="4105" name="Object 33"/>
            <p:cNvGraphicFramePr/>
            <p:nvPr/>
          </p:nvGraphicFramePr>
          <p:xfrm>
            <a:off x="1973" y="618"/>
            <a:ext cx="264" cy="6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4" name="" r:id="rId3" imgW="152400" imgH="393065" progId="Equation.3">
                    <p:embed/>
                  </p:oleObj>
                </mc:Choice>
                <mc:Fallback>
                  <p:oleObj name="" r:id="rId3" imgW="152400" imgH="393065" progId="Equation.3">
                    <p:embed/>
                    <p:pic>
                      <p:nvPicPr>
                        <p:cNvPr id="0" name="图片 3093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973" y="618"/>
                          <a:ext cx="264" cy="68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106" name="Object 34"/>
            <p:cNvGraphicFramePr/>
            <p:nvPr/>
          </p:nvGraphicFramePr>
          <p:xfrm>
            <a:off x="3424" y="618"/>
            <a:ext cx="246" cy="6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5" name="" r:id="rId5" imgW="152400" imgH="393065" progId="Equation.3">
                    <p:embed/>
                  </p:oleObj>
                </mc:Choice>
                <mc:Fallback>
                  <p:oleObj name="" r:id="rId5" imgW="152400" imgH="393065" progId="Equation.3">
                    <p:embed/>
                    <p:pic>
                      <p:nvPicPr>
                        <p:cNvPr id="0" name="图片 3094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424" y="618"/>
                          <a:ext cx="246" cy="63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111" name="Rectangle 37"/>
          <p:cNvSpPr/>
          <p:nvPr/>
        </p:nvSpPr>
        <p:spPr>
          <a:xfrm>
            <a:off x="646113" y="1916113"/>
            <a:ext cx="84978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</a:rPr>
              <a:t>∴</a:t>
            </a:r>
            <a:r>
              <a:rPr lang="en-US" altLang="zh-CN" sz="3200" b="1">
                <a:latin typeface="Times New Roman" panose="02020603050405020304" pitchFamily="18" charset="0"/>
              </a:rPr>
              <a:t>OB=4</a:t>
            </a:r>
            <a:r>
              <a:rPr lang="zh-CN" altLang="en-US" sz="3200" b="1" dirty="0">
                <a:latin typeface="Times New Roman" panose="02020603050405020304" pitchFamily="18" charset="0"/>
              </a:rPr>
              <a:t>， </a:t>
            </a:r>
            <a:r>
              <a:rPr lang="zh-CN" altLang="en-US" sz="3200" b="1" dirty="0">
                <a:latin typeface="Arial" panose="020B0604020202020204" pitchFamily="34" charset="0"/>
              </a:rPr>
              <a:t>∴</a:t>
            </a:r>
            <a:r>
              <a:rPr lang="en-US" altLang="zh-CN" sz="3200" b="1">
                <a:latin typeface="Arial" panose="020B0604020202020204" pitchFamily="34" charset="0"/>
              </a:rPr>
              <a:t>B</a:t>
            </a:r>
            <a:r>
              <a:rPr lang="zh-CN" altLang="en-US" sz="3200" b="1" dirty="0">
                <a:latin typeface="Arial" panose="020B0604020202020204" pitchFamily="34" charset="0"/>
              </a:rPr>
              <a:t>点的坐标为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200" b="1">
                <a:solidFill>
                  <a:srgbClr val="FF0066"/>
                </a:solidFill>
                <a:latin typeface="Arial" panose="020B0604020202020204" pitchFamily="34" charset="0"/>
              </a:rPr>
              <a:t>0,4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） （</a:t>
            </a:r>
            <a:r>
              <a:rPr lang="en-US" altLang="zh-CN" sz="3200" b="1">
                <a:solidFill>
                  <a:srgbClr val="FF0066"/>
                </a:solidFill>
                <a:latin typeface="Arial" panose="020B0604020202020204" pitchFamily="34" charset="0"/>
              </a:rPr>
              <a:t>0,-4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）</a:t>
            </a:r>
            <a:r>
              <a:rPr lang="en-US" altLang="zh-CN" sz="3200" b="1">
                <a:latin typeface="Arial" panose="020B0604020202020204" pitchFamily="34" charset="0"/>
              </a:rPr>
              <a:t>.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4112" name="Rectangle 42"/>
          <p:cNvSpPr/>
          <p:nvPr/>
        </p:nvSpPr>
        <p:spPr>
          <a:xfrm>
            <a:off x="971550" y="2708275"/>
            <a:ext cx="76327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当</a:t>
            </a:r>
            <a:r>
              <a:rPr lang="en-US" altLang="zh-CN" sz="3200" b="1">
                <a:latin typeface="Arial" panose="020B0604020202020204" pitchFamily="34" charset="0"/>
              </a:rPr>
              <a:t>B</a:t>
            </a:r>
            <a:r>
              <a:rPr lang="zh-CN" altLang="en-US" sz="3200" b="1" dirty="0">
                <a:latin typeface="Arial" panose="020B0604020202020204" pitchFamily="34" charset="0"/>
              </a:rPr>
              <a:t>点的坐标为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200" b="1">
                <a:solidFill>
                  <a:srgbClr val="FF0066"/>
                </a:solidFill>
                <a:latin typeface="Arial" panose="020B0604020202020204" pitchFamily="34" charset="0"/>
              </a:rPr>
              <a:t>0,4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）</a:t>
            </a:r>
            <a:r>
              <a:rPr lang="zh-CN" altLang="en-US" sz="3200" b="1" dirty="0">
                <a:latin typeface="Arial" panose="020B0604020202020204" pitchFamily="34" charset="0"/>
              </a:rPr>
              <a:t>时，则</a:t>
            </a:r>
            <a:r>
              <a:rPr lang="en-US" altLang="zh-CN" sz="3200" b="1">
                <a:latin typeface="Arial" panose="020B0604020202020204" pitchFamily="34" charset="0"/>
              </a:rPr>
              <a:t> y=k</a:t>
            </a:r>
            <a:r>
              <a:rPr lang="en-US" altLang="zh-CN" sz="3200" b="1" i="1">
                <a:latin typeface="Arial" panose="020B0604020202020204" pitchFamily="34" charset="0"/>
              </a:rPr>
              <a:t>x</a:t>
            </a:r>
            <a:r>
              <a:rPr lang="en-US" altLang="zh-CN" sz="3200" b="1">
                <a:latin typeface="Arial" panose="020B0604020202020204" pitchFamily="34" charset="0"/>
              </a:rPr>
              <a:t>+4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4113" name="Rectangle 44"/>
          <p:cNvSpPr/>
          <p:nvPr/>
        </p:nvSpPr>
        <p:spPr>
          <a:xfrm>
            <a:off x="1042988" y="4221163"/>
            <a:ext cx="76327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当</a:t>
            </a:r>
            <a:r>
              <a:rPr lang="en-US" altLang="zh-CN" sz="3200" b="1">
                <a:latin typeface="Arial" panose="020B0604020202020204" pitchFamily="34" charset="0"/>
              </a:rPr>
              <a:t>B</a:t>
            </a:r>
            <a:r>
              <a:rPr lang="zh-CN" altLang="en-US" sz="3200" b="1" dirty="0">
                <a:latin typeface="Arial" panose="020B0604020202020204" pitchFamily="34" charset="0"/>
              </a:rPr>
              <a:t>点的坐标为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3200" b="1">
                <a:solidFill>
                  <a:srgbClr val="FF0066"/>
                </a:solidFill>
                <a:latin typeface="Arial" panose="020B0604020202020204" pitchFamily="34" charset="0"/>
              </a:rPr>
              <a:t>0,-4</a:t>
            </a:r>
            <a:r>
              <a:rPr lang="zh-CN" altLang="en-US" sz="3200" b="1" dirty="0">
                <a:solidFill>
                  <a:srgbClr val="FF0066"/>
                </a:solidFill>
                <a:latin typeface="Arial" panose="020B0604020202020204" pitchFamily="34" charset="0"/>
              </a:rPr>
              <a:t>）</a:t>
            </a:r>
            <a:r>
              <a:rPr lang="zh-CN" altLang="en-US" sz="3200" b="1" dirty="0">
                <a:latin typeface="Arial" panose="020B0604020202020204" pitchFamily="34" charset="0"/>
              </a:rPr>
              <a:t>时，则</a:t>
            </a:r>
            <a:r>
              <a:rPr lang="en-US" altLang="zh-CN" sz="3200" b="1">
                <a:latin typeface="Arial" panose="020B0604020202020204" pitchFamily="34" charset="0"/>
              </a:rPr>
              <a:t> y=k</a:t>
            </a:r>
            <a:r>
              <a:rPr lang="en-US" altLang="zh-CN" sz="3200" b="1" i="1">
                <a:latin typeface="Arial" panose="020B0604020202020204" pitchFamily="34" charset="0"/>
              </a:rPr>
              <a:t>x</a:t>
            </a:r>
            <a:r>
              <a:rPr lang="en-US" altLang="zh-CN" sz="3200" b="1">
                <a:latin typeface="Arial" panose="020B0604020202020204" pitchFamily="34" charset="0"/>
              </a:rPr>
              <a:t>-4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grpSp>
        <p:nvGrpSpPr>
          <p:cNvPr id="4114" name="Group 50"/>
          <p:cNvGrpSpPr/>
          <p:nvPr/>
        </p:nvGrpSpPr>
        <p:grpSpPr>
          <a:xfrm>
            <a:off x="1042988" y="3357563"/>
            <a:ext cx="6481762" cy="917575"/>
            <a:chOff x="657" y="2115"/>
            <a:chExt cx="4083" cy="578"/>
          </a:xfrm>
        </p:grpSpPr>
        <p:sp>
          <p:nvSpPr>
            <p:cNvPr id="4119" name="Rectangle 40"/>
            <p:cNvSpPr/>
            <p:nvPr/>
          </p:nvSpPr>
          <p:spPr>
            <a:xfrm>
              <a:off x="657" y="2160"/>
              <a:ext cx="4083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200" b="1" dirty="0">
                  <a:latin typeface="Arial" panose="020B0604020202020204" pitchFamily="34" charset="0"/>
                </a:rPr>
                <a:t>∴</a:t>
              </a:r>
              <a:r>
                <a:rPr lang="en-US" altLang="zh-CN">
                  <a:latin typeface="Arial" panose="020B0604020202020204" pitchFamily="34" charset="0"/>
                </a:rPr>
                <a:t> </a:t>
              </a:r>
              <a:r>
                <a:rPr lang="en-US" altLang="zh-CN" sz="3200" b="1">
                  <a:latin typeface="Arial" panose="020B0604020202020204" pitchFamily="34" charset="0"/>
                </a:rPr>
                <a:t>0=3</a:t>
              </a:r>
              <a:r>
                <a:rPr lang="en-US" altLang="zh-CN" sz="3200" b="1" i="1">
                  <a:latin typeface="Times New Roman" panose="02020603050405020304" pitchFamily="18" charset="0"/>
                </a:rPr>
                <a:t>k</a:t>
              </a:r>
              <a:r>
                <a:rPr lang="en-US" altLang="zh-CN" sz="3200" b="1">
                  <a:latin typeface="Arial" panose="020B0604020202020204" pitchFamily="34" charset="0"/>
                </a:rPr>
                <a:t>+4</a:t>
              </a:r>
              <a:r>
                <a:rPr lang="zh-CN" altLang="en-US" sz="3200" b="1" dirty="0">
                  <a:latin typeface="Arial" panose="020B0604020202020204" pitchFamily="34" charset="0"/>
                </a:rPr>
                <a:t>， ∴</a:t>
              </a:r>
              <a:r>
                <a:rPr lang="en-US" altLang="zh-CN" sz="3200" b="1" i="1">
                  <a:latin typeface="Times New Roman" panose="02020603050405020304" pitchFamily="18" charset="0"/>
                </a:rPr>
                <a:t>k= -     </a:t>
              </a:r>
              <a:r>
                <a:rPr lang="zh-CN" altLang="en-US" sz="3200" b="1" dirty="0">
                  <a:latin typeface="Arial" panose="020B0604020202020204" pitchFamily="34" charset="0"/>
                </a:rPr>
                <a:t>∴ </a:t>
              </a:r>
              <a:r>
                <a:rPr lang="en-US" altLang="zh-CN" sz="3600" b="1" i="1">
                  <a:latin typeface="Times New Roman" panose="02020603050405020304" pitchFamily="18" charset="0"/>
                </a:rPr>
                <a:t>y= -   x+</a:t>
              </a:r>
              <a:r>
                <a:rPr lang="en-US" altLang="zh-CN" sz="3600" b="1">
                  <a:latin typeface="Times New Roman" panose="02020603050405020304" pitchFamily="18" charset="0"/>
                </a:rPr>
                <a:t>4</a:t>
              </a:r>
              <a:endParaRPr lang="en-US" altLang="zh-CN" sz="3600" b="1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4103" name="Object 43"/>
            <p:cNvGraphicFramePr/>
            <p:nvPr/>
          </p:nvGraphicFramePr>
          <p:xfrm>
            <a:off x="2925" y="2115"/>
            <a:ext cx="224" cy="5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6" name="" r:id="rId6" imgW="152400" imgH="393065" progId="Equation.3">
                    <p:embed/>
                  </p:oleObj>
                </mc:Choice>
                <mc:Fallback>
                  <p:oleObj name="" r:id="rId6" imgW="152400" imgH="393065" progId="Equation.3">
                    <p:embed/>
                    <p:pic>
                      <p:nvPicPr>
                        <p:cNvPr id="0" name="图片 3095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2925" y="2115"/>
                          <a:ext cx="224" cy="57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104" name="Object 47"/>
            <p:cNvGraphicFramePr/>
            <p:nvPr/>
          </p:nvGraphicFramePr>
          <p:xfrm>
            <a:off x="4014" y="2115"/>
            <a:ext cx="224" cy="5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7" name="" r:id="rId8" imgW="152400" imgH="393065" progId="Equation.3">
                    <p:embed/>
                  </p:oleObj>
                </mc:Choice>
                <mc:Fallback>
                  <p:oleObj name="" r:id="rId8" imgW="152400" imgH="393065" progId="Equation.3">
                    <p:embed/>
                    <p:pic>
                      <p:nvPicPr>
                        <p:cNvPr id="0" name="图片 3096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4014" y="2115"/>
                          <a:ext cx="224" cy="57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115" name="Group 49"/>
          <p:cNvGrpSpPr/>
          <p:nvPr/>
        </p:nvGrpSpPr>
        <p:grpSpPr>
          <a:xfrm>
            <a:off x="900113" y="4797425"/>
            <a:ext cx="7058025" cy="917575"/>
            <a:chOff x="567" y="3022"/>
            <a:chExt cx="4446" cy="578"/>
          </a:xfrm>
        </p:grpSpPr>
        <p:sp>
          <p:nvSpPr>
            <p:cNvPr id="4118" name="Rectangle 45"/>
            <p:cNvSpPr/>
            <p:nvPr/>
          </p:nvSpPr>
          <p:spPr>
            <a:xfrm>
              <a:off x="567" y="3113"/>
              <a:ext cx="444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200" b="1" dirty="0">
                  <a:latin typeface="Arial" panose="020B0604020202020204" pitchFamily="34" charset="0"/>
                </a:rPr>
                <a:t>∴</a:t>
              </a:r>
              <a:r>
                <a:rPr lang="en-US" altLang="zh-CN">
                  <a:latin typeface="Arial" panose="020B0604020202020204" pitchFamily="34" charset="0"/>
                </a:rPr>
                <a:t> </a:t>
              </a:r>
              <a:r>
                <a:rPr lang="en-US" altLang="zh-CN" sz="3200" b="1">
                  <a:latin typeface="Arial" panose="020B0604020202020204" pitchFamily="34" charset="0"/>
                </a:rPr>
                <a:t>0=3</a:t>
              </a:r>
              <a:r>
                <a:rPr lang="en-US" altLang="zh-CN" sz="3200" b="1" i="1">
                  <a:latin typeface="Times New Roman" panose="02020603050405020304" pitchFamily="18" charset="0"/>
                </a:rPr>
                <a:t>k</a:t>
              </a:r>
              <a:r>
                <a:rPr lang="en-US" altLang="zh-CN" sz="3200" b="1">
                  <a:latin typeface="Arial" panose="020B0604020202020204" pitchFamily="34" charset="0"/>
                </a:rPr>
                <a:t>+4</a:t>
              </a:r>
              <a:r>
                <a:rPr lang="zh-CN" altLang="en-US" sz="3200" b="1" dirty="0">
                  <a:latin typeface="Arial" panose="020B0604020202020204" pitchFamily="34" charset="0"/>
                </a:rPr>
                <a:t>， ∴</a:t>
              </a:r>
              <a:r>
                <a:rPr lang="en-US" altLang="zh-CN" sz="3200" b="1" i="1">
                  <a:latin typeface="Times New Roman" panose="02020603050405020304" pitchFamily="18" charset="0"/>
                </a:rPr>
                <a:t>k=          </a:t>
              </a:r>
              <a:r>
                <a:rPr lang="zh-CN" altLang="en-US" sz="3200" b="1" dirty="0">
                  <a:latin typeface="Arial" panose="020B0604020202020204" pitchFamily="34" charset="0"/>
                </a:rPr>
                <a:t>∴</a:t>
              </a:r>
              <a:r>
                <a:rPr lang="en-US" altLang="zh-CN" sz="3200" b="1" i="1">
                  <a:latin typeface="Times New Roman" panose="02020603050405020304" pitchFamily="18" charset="0"/>
                </a:rPr>
                <a:t> y=   x-</a:t>
              </a:r>
              <a:r>
                <a:rPr lang="en-US" altLang="zh-CN" sz="3200" b="1">
                  <a:latin typeface="Times New Roman" panose="02020603050405020304" pitchFamily="18" charset="0"/>
                </a:rPr>
                <a:t>4</a:t>
              </a:r>
              <a:r>
                <a:rPr lang="en-US" altLang="zh-CN" sz="3200" b="1" i="1">
                  <a:latin typeface="Times New Roman" panose="02020603050405020304" pitchFamily="18" charset="0"/>
                </a:rPr>
                <a:t> </a:t>
              </a:r>
              <a:endParaRPr lang="en-US" altLang="zh-CN" sz="3200" b="1" i="1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4101" name="Object 46"/>
            <p:cNvGraphicFramePr/>
            <p:nvPr/>
          </p:nvGraphicFramePr>
          <p:xfrm>
            <a:off x="2699" y="3022"/>
            <a:ext cx="224" cy="5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8" name="" r:id="rId9" imgW="152400" imgH="393065" progId="Equation.3">
                    <p:embed/>
                  </p:oleObj>
                </mc:Choice>
                <mc:Fallback>
                  <p:oleObj name="" r:id="rId9" imgW="152400" imgH="393065" progId="Equation.3">
                    <p:embed/>
                    <p:pic>
                      <p:nvPicPr>
                        <p:cNvPr id="0" name="图片 3097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2699" y="3022"/>
                          <a:ext cx="224" cy="57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102" name="Object 48"/>
            <p:cNvGraphicFramePr/>
            <p:nvPr/>
          </p:nvGraphicFramePr>
          <p:xfrm>
            <a:off x="3878" y="3022"/>
            <a:ext cx="224" cy="57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9" name="" r:id="rId10" imgW="152400" imgH="393065" progId="Equation.3">
                    <p:embed/>
                  </p:oleObj>
                </mc:Choice>
                <mc:Fallback>
                  <p:oleObj name="" r:id="rId10" imgW="152400" imgH="393065" progId="Equation.3">
                    <p:embed/>
                    <p:pic>
                      <p:nvPicPr>
                        <p:cNvPr id="0" name="图片 3098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3878" y="3022"/>
                          <a:ext cx="224" cy="57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116" name="Group 59"/>
          <p:cNvGrpSpPr/>
          <p:nvPr/>
        </p:nvGrpSpPr>
        <p:grpSpPr>
          <a:xfrm>
            <a:off x="1042988" y="5589588"/>
            <a:ext cx="7416800" cy="936625"/>
            <a:chOff x="657" y="3521"/>
            <a:chExt cx="4672" cy="590"/>
          </a:xfrm>
        </p:grpSpPr>
        <p:sp>
          <p:nvSpPr>
            <p:cNvPr id="4117" name="Text Box 52"/>
            <p:cNvSpPr txBox="1"/>
            <p:nvPr/>
          </p:nvSpPr>
          <p:spPr>
            <a:xfrm>
              <a:off x="657" y="3612"/>
              <a:ext cx="467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latin typeface="Arial" panose="020B0604020202020204" pitchFamily="34" charset="0"/>
                </a:rPr>
                <a:t>∴</a:t>
              </a:r>
              <a:r>
                <a:rPr lang="en-US" altLang="zh-CN" sz="2800" b="1" err="1">
                  <a:latin typeface="Arial" panose="020B0604020202020204" pitchFamily="34" charset="0"/>
                </a:rPr>
                <a:t>一次函数</a:t>
              </a:r>
              <a:r>
                <a:rPr lang="zh-CN" altLang="en-US" sz="2800" b="1" dirty="0">
                  <a:latin typeface="Arial" panose="020B0604020202020204" pitchFamily="34" charset="0"/>
                </a:rPr>
                <a:t>解析式</a:t>
              </a:r>
              <a:r>
                <a:rPr lang="en-US" altLang="zh-CN" sz="2800" b="1">
                  <a:latin typeface="Arial" panose="020B0604020202020204" pitchFamily="34" charset="0"/>
                </a:rPr>
                <a:t> </a:t>
              </a:r>
              <a:r>
                <a:rPr lang="en-US" altLang="zh-CN" sz="3200" b="1" i="1">
                  <a:latin typeface="Arial" panose="020B0604020202020204" pitchFamily="34" charset="0"/>
                </a:rPr>
                <a:t>y= -   x+</a:t>
              </a:r>
              <a:r>
                <a:rPr lang="en-US" altLang="zh-CN" sz="3200" b="1">
                  <a:latin typeface="Arial" panose="020B0604020202020204" pitchFamily="34" charset="0"/>
                </a:rPr>
                <a:t>4  </a:t>
              </a:r>
              <a:r>
                <a:rPr lang="zh-CN" altLang="en-US" sz="3200" b="1" dirty="0">
                  <a:latin typeface="Arial" panose="020B0604020202020204" pitchFamily="34" charset="0"/>
                </a:rPr>
                <a:t>或    </a:t>
              </a:r>
              <a:r>
                <a:rPr lang="en-US" altLang="zh-CN" sz="3200" b="1" i="1">
                  <a:latin typeface="Arial" panose="020B0604020202020204" pitchFamily="34" charset="0"/>
                </a:rPr>
                <a:t>y=   x-</a:t>
              </a:r>
              <a:r>
                <a:rPr lang="en-US" altLang="zh-CN" sz="3200" b="1">
                  <a:latin typeface="Arial" panose="020B0604020202020204" pitchFamily="34" charset="0"/>
                </a:rPr>
                <a:t>4</a:t>
              </a:r>
              <a:r>
                <a:rPr lang="en-US" altLang="zh-CN">
                  <a:latin typeface="Arial" panose="020B0604020202020204" pitchFamily="34" charset="0"/>
                </a:rPr>
                <a:t> 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  <p:graphicFrame>
          <p:nvGraphicFramePr>
            <p:cNvPr id="4099" name="Object 57"/>
            <p:cNvGraphicFramePr/>
            <p:nvPr/>
          </p:nvGraphicFramePr>
          <p:xfrm>
            <a:off x="3061" y="3521"/>
            <a:ext cx="228" cy="5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0" name="" r:id="rId11" imgW="152400" imgH="393065" progId="Equation.3">
                    <p:embed/>
                  </p:oleObj>
                </mc:Choice>
                <mc:Fallback>
                  <p:oleObj name="" r:id="rId11" imgW="152400" imgH="393065" progId="Equation.3">
                    <p:embed/>
                    <p:pic>
                      <p:nvPicPr>
                        <p:cNvPr id="0" name="图片 3099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3061" y="3521"/>
                          <a:ext cx="228" cy="59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100" name="Object 58"/>
            <p:cNvGraphicFramePr/>
            <p:nvPr/>
          </p:nvGraphicFramePr>
          <p:xfrm>
            <a:off x="4649" y="3521"/>
            <a:ext cx="228" cy="5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1" name="" r:id="rId13" imgW="152400" imgH="393065" progId="Equation.3">
                    <p:embed/>
                  </p:oleObj>
                </mc:Choice>
                <mc:Fallback>
                  <p:oleObj name="" r:id="rId13" imgW="152400" imgH="393065" progId="Equation.3">
                    <p:embed/>
                    <p:pic>
                      <p:nvPicPr>
                        <p:cNvPr id="0" name="图片 3100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4649" y="3521"/>
                          <a:ext cx="228" cy="59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9458" name="Text Box 2"/>
          <p:cNvSpPr txBox="1"/>
          <p:nvPr/>
        </p:nvSpPr>
        <p:spPr>
          <a:xfrm>
            <a:off x="827088" y="765175"/>
            <a:ext cx="7488237" cy="228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变式6：</a:t>
            </a:r>
            <a:r>
              <a:rPr lang="zh-CN" altLang="en-US" sz="3600" b="1" dirty="0">
                <a:latin typeface="Arial" panose="020B0604020202020204" pitchFamily="34" charset="0"/>
              </a:rPr>
              <a:t>一次函数</a:t>
            </a:r>
            <a:r>
              <a:rPr lang="en-US" altLang="zh-CN" sz="3600" b="1">
                <a:latin typeface="Arial" panose="020B0604020202020204" pitchFamily="34" charset="0"/>
              </a:rPr>
              <a:t>y=kx+b(k≠0)</a:t>
            </a:r>
            <a:r>
              <a:rPr lang="zh-CN" altLang="en-US" sz="3600" b="1" dirty="0">
                <a:latin typeface="Arial" panose="020B0604020202020204" pitchFamily="34" charset="0"/>
              </a:rPr>
              <a:t>的自变量的取值范围是</a:t>
            </a:r>
            <a:r>
              <a:rPr lang="en-US" altLang="zh-CN" sz="3600" b="1">
                <a:latin typeface="Arial" panose="020B0604020202020204" pitchFamily="34" charset="0"/>
              </a:rPr>
              <a:t>-3≤x≤6</a:t>
            </a:r>
            <a:r>
              <a:rPr lang="zh-CN" altLang="en-US" sz="3600" b="1" dirty="0">
                <a:latin typeface="Arial" panose="020B0604020202020204" pitchFamily="34" charset="0"/>
              </a:rPr>
              <a:t>，相应函数值的范围是</a:t>
            </a:r>
            <a:r>
              <a:rPr lang="en-US" altLang="zh-CN" sz="3600" b="1">
                <a:latin typeface="Arial" panose="020B0604020202020204" pitchFamily="34" charset="0"/>
              </a:rPr>
              <a:t>-5≤y≤-2,</a:t>
            </a:r>
            <a:r>
              <a:rPr lang="zh-CN" altLang="en-US" sz="3600" b="1" dirty="0">
                <a:latin typeface="Arial" panose="020B0604020202020204" pitchFamily="34" charset="0"/>
              </a:rPr>
              <a:t>求这个函数的解析式</a:t>
            </a:r>
            <a:r>
              <a:rPr lang="en-US" altLang="zh-CN" sz="3600" b="1">
                <a:latin typeface="Arial" panose="020B0604020202020204" pitchFamily="34" charset="0"/>
              </a:rPr>
              <a:t>.</a:t>
            </a:r>
            <a:endParaRPr lang="en-US" altLang="zh-CN" sz="3600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500034" y="1000108"/>
            <a:ext cx="7133412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66FFFF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谈谈这节课的收获</a:t>
            </a:r>
            <a:endParaRPr kumimoji="0" lang="zh-CN" altLang="en-US" sz="5400" b="1" i="0" u="none" strike="noStrike" kern="1200" cap="none" spc="0" normalizeH="0" baseline="0" noProof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66FFFF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59" name="TextBox 2"/>
          <p:cNvSpPr txBox="1"/>
          <p:nvPr/>
        </p:nvSpPr>
        <p:spPr>
          <a:xfrm>
            <a:off x="1428750" y="2286000"/>
            <a:ext cx="6786563" cy="2586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3200">
                <a:latin typeface="Arial" panose="020B0604020202020204" pitchFamily="34" charset="0"/>
              </a:rPr>
              <a:t>1</a:t>
            </a:r>
            <a:r>
              <a:rPr lang="zh-CN" altLang="en-US" sz="3200" dirty="0">
                <a:latin typeface="Arial" panose="020B0604020202020204" pitchFamily="34" charset="0"/>
              </a:rPr>
              <a:t>、待定系数法求解析式步骤</a:t>
            </a:r>
            <a:endParaRPr lang="en-US" altLang="zh-CN" sz="3200"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Arial" panose="020B0604020202020204" pitchFamily="34" charset="0"/>
              </a:rPr>
              <a:t>       设</a:t>
            </a:r>
            <a:r>
              <a:rPr lang="en-US" altLang="zh-CN" sz="3200">
                <a:latin typeface="Arial" panose="020B0604020202020204" pitchFamily="34" charset="0"/>
              </a:rPr>
              <a:t>——</a:t>
            </a:r>
            <a:r>
              <a:rPr lang="zh-CN" altLang="en-US" sz="3200" dirty="0">
                <a:latin typeface="Arial" panose="020B0604020202020204" pitchFamily="34" charset="0"/>
              </a:rPr>
              <a:t>列</a:t>
            </a:r>
            <a:r>
              <a:rPr lang="en-US" altLang="zh-CN" sz="3200">
                <a:latin typeface="Arial" panose="020B0604020202020204" pitchFamily="34" charset="0"/>
              </a:rPr>
              <a:t>——</a:t>
            </a:r>
            <a:r>
              <a:rPr lang="zh-CN" altLang="en-US" sz="3200" dirty="0">
                <a:latin typeface="Arial" panose="020B0604020202020204" pitchFamily="34" charset="0"/>
              </a:rPr>
              <a:t>解</a:t>
            </a:r>
            <a:r>
              <a:rPr lang="en-US" altLang="zh-CN" sz="3200">
                <a:latin typeface="Arial" panose="020B0604020202020204" pitchFamily="34" charset="0"/>
              </a:rPr>
              <a:t>——</a:t>
            </a:r>
            <a:r>
              <a:rPr lang="zh-CN" altLang="en-US" sz="3200" dirty="0">
                <a:latin typeface="Arial" panose="020B0604020202020204" pitchFamily="34" charset="0"/>
              </a:rPr>
              <a:t>答</a:t>
            </a:r>
            <a:endParaRPr lang="en-US" altLang="zh-CN" sz="3200">
              <a:latin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>
                <a:latin typeface="Arial" panose="020B0604020202020204" pitchFamily="34" charset="0"/>
              </a:rPr>
              <a:t>2</a:t>
            </a:r>
            <a:r>
              <a:rPr lang="zh-CN" altLang="en-US" sz="3200" dirty="0">
                <a:latin typeface="Arial" panose="020B0604020202020204" pitchFamily="34" charset="0"/>
              </a:rPr>
              <a:t>、分段函数</a:t>
            </a:r>
            <a:endParaRPr lang="en-US" altLang="zh-CN" sz="3200">
              <a:latin typeface="Arial" panose="020B0604020202020204" pitchFamily="34" charset="0"/>
            </a:endParaRPr>
          </a:p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海阔天空_2">
  <a:themeElements>
    <a:clrScheme name="海阔天空_2 1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B2B2B2"/>
      </a:accent1>
      <a:accent2>
        <a:srgbClr val="5F5F5F"/>
      </a:accent2>
      <a:accent3>
        <a:srgbClr val="FFFFFF"/>
      </a:accent3>
      <a:accent4>
        <a:srgbClr val="000000"/>
      </a:accent4>
      <a:accent5>
        <a:srgbClr val="D5D5D5"/>
      </a:accent5>
      <a:accent6>
        <a:srgbClr val="555555"/>
      </a:accent6>
      <a:hlink>
        <a:srgbClr val="1C1C1C"/>
      </a:hlink>
      <a:folHlink>
        <a:srgbClr val="DDDDDD"/>
      </a:folHlink>
    </a:clrScheme>
    <a:fontScheme name="海阔天空_2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海阔天空_2 1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B2B2B2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555555"/>
        </a:accent6>
        <a:hlink>
          <a:srgbClr val="1C1C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海阔天空">
  <a:themeElements>
    <a:clrScheme name="海阔天空 1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B2B2B2"/>
      </a:accent1>
      <a:accent2>
        <a:srgbClr val="5F5F5F"/>
      </a:accent2>
      <a:accent3>
        <a:srgbClr val="FFFFFF"/>
      </a:accent3>
      <a:accent4>
        <a:srgbClr val="000000"/>
      </a:accent4>
      <a:accent5>
        <a:srgbClr val="D5D5D5"/>
      </a:accent5>
      <a:accent6>
        <a:srgbClr val="555555"/>
      </a:accent6>
      <a:hlink>
        <a:srgbClr val="1C1C1C"/>
      </a:hlink>
      <a:folHlink>
        <a:srgbClr val="DDDDDD"/>
      </a:folHlink>
    </a:clrScheme>
    <a:fontScheme name="海阔天空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海阔天空 1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B2B2B2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555555"/>
        </a:accent6>
        <a:hlink>
          <a:srgbClr val="1C1C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1980</Words>
  <Application>WPS 演示</Application>
  <PresentationFormat>在屏幕上显示</PresentationFormat>
  <Paragraphs>208</Paragraphs>
  <Slides>15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26</vt:i4>
      </vt:variant>
      <vt:variant>
        <vt:lpstr>幻灯片标题</vt:lpstr>
      </vt:variant>
      <vt:variant>
        <vt:i4>15</vt:i4>
      </vt:variant>
    </vt:vector>
  </HeadingPairs>
  <TitlesOfParts>
    <vt:vector size="53" baseType="lpstr">
      <vt:lpstr>Arial</vt:lpstr>
      <vt:lpstr>宋体</vt:lpstr>
      <vt:lpstr>Wingdings</vt:lpstr>
      <vt:lpstr>微软雅黑</vt:lpstr>
      <vt:lpstr>华文细黑</vt:lpstr>
      <vt:lpstr>Calibri</vt:lpstr>
      <vt:lpstr>MS UI Gothic</vt:lpstr>
      <vt:lpstr>Times New Roman</vt:lpstr>
      <vt:lpstr>Tahoma</vt:lpstr>
      <vt:lpstr>Arial Unicode MS</vt:lpstr>
      <vt:lpstr>海阔天空_2</vt:lpstr>
      <vt:lpstr>海阔天空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WWW.YlmF.CoM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雨林木风</dc:creator>
  <cp:lastModifiedBy>Administrator</cp:lastModifiedBy>
  <cp:revision>44</cp:revision>
  <dcterms:created xsi:type="dcterms:W3CDTF">2010-11-25T01:44:29Z</dcterms:created>
  <dcterms:modified xsi:type="dcterms:W3CDTF">2019-05-05T08:34:36Z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2052-11.1.0.8573</vt:lpwstr>
  </property>
</Properties>
</file>