
<file path=[Content_Types].xml><?xml version="1.0" encoding="utf-8"?>
<Types xmlns="http://schemas.openxmlformats.org/package/2006/content-types">
  <Default Extension="jpeg" ContentType="image/jpeg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1" r:id="rId8"/>
    <p:sldId id="265" r:id="rId9"/>
    <p:sldId id="266" r:id="rId10"/>
    <p:sldId id="297" r:id="rId11"/>
    <p:sldId id="268" r:id="rId12"/>
    <p:sldId id="269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EFCE"/>
    <a:srgbClr val="D0CE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F61BFC-7B9E-45D3-8E14-5AE33F6145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9A25AE-01C4-4A52-9969-3969346DB89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AC1C-15AE-4693-B693-E35380DC072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7B7D-7B71-4471-BD19-7D4F08ADB86D}" type="slidenum">
              <a:rPr lang="zh-CN" altLang="en-US" smtClean="0"/>
            </a:fld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206475" y="-11687"/>
            <a:ext cx="26350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方正黑隶简体_粗" panose="02000000000000000000" pitchFamily="2" charset="-122"/>
                <a:ea typeface="方正黑隶简体_粗" panose="02000000000000000000" pitchFamily="2" charset="-122"/>
              </a:rPr>
              <a:t>汉王朝的演变</a:t>
            </a:r>
            <a:endParaRPr lang="zh-CN" altLang="en-US" sz="3200" b="1" dirty="0">
              <a:solidFill>
                <a:schemeClr val="bg1"/>
              </a:solidFill>
              <a:latin typeface="方正黑隶简体_粗" panose="02000000000000000000" pitchFamily="2" charset="-122"/>
              <a:ea typeface="方正黑隶简体_粗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AC1C-15AE-4693-B693-E35380DC072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7B7D-7B71-4471-BD19-7D4F08ADB86D}" type="slidenum">
              <a:rPr lang="zh-CN" altLang="en-US" smtClean="0"/>
            </a:fld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206475" y="7563"/>
            <a:ext cx="6521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方正黑隶简体_粗" panose="02000000000000000000" pitchFamily="2" charset="-122"/>
                <a:ea typeface="方正黑隶简体_粗" panose="02000000000000000000" pitchFamily="2" charset="-122"/>
              </a:rPr>
              <a:t>第</a:t>
            </a:r>
            <a:r>
              <a:rPr lang="en-US" altLang="zh-CN" sz="3200" b="1" dirty="0">
                <a:solidFill>
                  <a:schemeClr val="bg1"/>
                </a:solidFill>
                <a:latin typeface="方正黑隶简体_粗" panose="02000000000000000000" pitchFamily="2" charset="-122"/>
                <a:ea typeface="方正黑隶简体_粗" panose="02000000000000000000" pitchFamily="2" charset="-122"/>
              </a:rPr>
              <a:t>13</a:t>
            </a:r>
            <a:r>
              <a:rPr lang="zh-CN" altLang="en-US" sz="3200" b="1" dirty="0">
                <a:solidFill>
                  <a:schemeClr val="bg1"/>
                </a:solidFill>
                <a:latin typeface="方正黑隶简体_粗" panose="02000000000000000000" pitchFamily="2" charset="-122"/>
                <a:ea typeface="方正黑隶简体_粗" panose="02000000000000000000" pitchFamily="2" charset="-122"/>
              </a:rPr>
              <a:t>课</a:t>
            </a:r>
            <a:r>
              <a:rPr lang="zh-CN" altLang="en-US" sz="3200" b="1" baseline="0" dirty="0">
                <a:solidFill>
                  <a:schemeClr val="bg1"/>
                </a:solidFill>
                <a:latin typeface="方正黑隶简体_粗" panose="02000000000000000000" pitchFamily="2" charset="-122"/>
                <a:ea typeface="方正黑隶简体_粗" panose="02000000000000000000" pitchFamily="2" charset="-122"/>
              </a:rPr>
              <a:t>  东汉的兴亡</a:t>
            </a:r>
            <a:endParaRPr lang="zh-CN" altLang="en-US" sz="3200" b="1" dirty="0">
              <a:solidFill>
                <a:schemeClr val="bg1"/>
              </a:solidFill>
              <a:latin typeface="方正黑隶简体_粗" panose="02000000000000000000" pitchFamily="2" charset="-122"/>
              <a:ea typeface="方正黑隶简体_粗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AC1C-15AE-4693-B693-E35380DC072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7B7D-7B71-4471-BD19-7D4F08ADB8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AC1C-15AE-4693-B693-E35380DC072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7B7D-7B71-4471-BD19-7D4F08ADB8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AC1C-15AE-4693-B693-E35380DC072C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7B7D-7B71-4471-BD19-7D4F08ADB8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AC1C-15AE-4693-B693-E35380DC072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7B7D-7B71-4471-BD19-7D4F08ADB86D}" type="slidenum">
              <a:rPr lang="zh-CN" altLang="en-US" smtClean="0"/>
            </a:fld>
            <a:endParaRPr lang="zh-CN" altLang="en-US"/>
          </a:p>
        </p:txBody>
      </p:sp>
      <p:sp>
        <p:nvSpPr>
          <p:cNvPr id="6" name="文本框 5"/>
          <p:cNvSpPr txBox="1"/>
          <p:nvPr userDrawn="1"/>
        </p:nvSpPr>
        <p:spPr>
          <a:xfrm>
            <a:off x="206475" y="7563"/>
            <a:ext cx="6521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baseline="0" dirty="0">
                <a:solidFill>
                  <a:schemeClr val="bg1"/>
                </a:solidFill>
                <a:latin typeface="方正黑隶简体_粗" panose="02000000000000000000" pitchFamily="2" charset="-122"/>
                <a:ea typeface="方正黑隶简体_粗" panose="02000000000000000000" pitchFamily="2" charset="-122"/>
              </a:rPr>
              <a:t>第</a:t>
            </a:r>
            <a:r>
              <a:rPr lang="en-US" altLang="zh-CN" sz="3200" b="1" baseline="0" dirty="0">
                <a:solidFill>
                  <a:schemeClr val="bg1"/>
                </a:solidFill>
                <a:latin typeface="方正黑隶简体_粗" panose="02000000000000000000" pitchFamily="2" charset="-122"/>
                <a:ea typeface="方正黑隶简体_粗" panose="02000000000000000000" pitchFamily="2" charset="-122"/>
              </a:rPr>
              <a:t>11</a:t>
            </a:r>
            <a:r>
              <a:rPr lang="zh-CN" altLang="en-US" sz="3200" b="1" baseline="0" dirty="0">
                <a:solidFill>
                  <a:schemeClr val="bg1"/>
                </a:solidFill>
                <a:latin typeface="方正黑隶简体_粗" panose="02000000000000000000" pitchFamily="2" charset="-122"/>
                <a:ea typeface="方正黑隶简体_粗" panose="02000000000000000000" pitchFamily="2" charset="-122"/>
              </a:rPr>
              <a:t>课 西汉的建立和“文景之治”</a:t>
            </a:r>
            <a:endParaRPr lang="zh-CN" altLang="en-US" sz="3200" b="1" dirty="0">
              <a:solidFill>
                <a:schemeClr val="bg1"/>
              </a:solidFill>
              <a:latin typeface="方正黑隶简体_粗" panose="02000000000000000000" pitchFamily="2" charset="-122"/>
              <a:ea typeface="方正黑隶简体_粗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AC1C-15AE-4693-B693-E35380DC072C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7B7D-7B71-4471-BD19-7D4F08ADB86D}" type="slidenum">
              <a:rPr lang="zh-CN" altLang="en-US" smtClean="0"/>
            </a:fld>
            <a:endParaRPr lang="zh-CN" altLang="en-US"/>
          </a:p>
        </p:txBody>
      </p:sp>
      <p:sp>
        <p:nvSpPr>
          <p:cNvPr id="5" name="文本框 4"/>
          <p:cNvSpPr txBox="1"/>
          <p:nvPr userDrawn="1"/>
        </p:nvSpPr>
        <p:spPr>
          <a:xfrm>
            <a:off x="206475" y="7563"/>
            <a:ext cx="6521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方正黑隶简体_粗" panose="02000000000000000000" pitchFamily="2" charset="-122"/>
                <a:ea typeface="方正黑隶简体_粗" panose="02000000000000000000" pitchFamily="2" charset="-122"/>
              </a:rPr>
              <a:t>第</a:t>
            </a:r>
            <a:r>
              <a:rPr lang="en-US" altLang="zh-CN" sz="3200" b="1" dirty="0">
                <a:solidFill>
                  <a:schemeClr val="bg1"/>
                </a:solidFill>
                <a:latin typeface="方正黑隶简体_粗" panose="02000000000000000000" pitchFamily="2" charset="-122"/>
                <a:ea typeface="方正黑隶简体_粗" panose="02000000000000000000" pitchFamily="2" charset="-122"/>
              </a:rPr>
              <a:t>12</a:t>
            </a:r>
            <a:r>
              <a:rPr lang="zh-CN" altLang="en-US" sz="3200" b="1" dirty="0">
                <a:solidFill>
                  <a:schemeClr val="bg1"/>
                </a:solidFill>
                <a:latin typeface="方正黑隶简体_粗" panose="02000000000000000000" pitchFamily="2" charset="-122"/>
                <a:ea typeface="方正黑隶简体_粗" panose="02000000000000000000" pitchFamily="2" charset="-122"/>
              </a:rPr>
              <a:t>课</a:t>
            </a:r>
            <a:r>
              <a:rPr lang="zh-CN" altLang="en-US" sz="3200" b="1" baseline="0" dirty="0">
                <a:solidFill>
                  <a:schemeClr val="bg1"/>
                </a:solidFill>
                <a:latin typeface="方正黑隶简体_粗" panose="02000000000000000000" pitchFamily="2" charset="-122"/>
                <a:ea typeface="方正黑隶简体_粗" panose="02000000000000000000" pitchFamily="2" charset="-122"/>
              </a:rPr>
              <a:t>  汉武帝巩固大一统王朝</a:t>
            </a:r>
            <a:endParaRPr lang="zh-CN" altLang="en-US" sz="3200" b="1" dirty="0">
              <a:solidFill>
                <a:schemeClr val="bg1"/>
              </a:solidFill>
              <a:latin typeface="方正黑隶简体_粗" panose="02000000000000000000" pitchFamily="2" charset="-122"/>
              <a:ea typeface="方正黑隶简体_粗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AC1C-15AE-4693-B693-E35380DC072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7B7D-7B71-4471-BD19-7D4F08ADB8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AC1C-15AE-4693-B693-E35380DC072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7B7D-7B71-4471-BD19-7D4F08ADB8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AC1C-15AE-4693-B693-E35380DC072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7B7D-7B71-4471-BD19-7D4F08ADB8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AC1C-15AE-4693-B693-E35380DC072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7B7D-7B71-4471-BD19-7D4F08ADB8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microsoft.com/office/2007/relationships/hdphoto" Target="../media/hdphoto1.wdp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4" descr="2008114171346258_2"/>
          <p:cNvPicPr>
            <a:picLocks noChangeAspect="1" noChangeArrowheads="1"/>
          </p:cNvPicPr>
          <p:nvPr userDrawn="1"/>
        </p:nvPicPr>
        <p:blipFill>
          <a:blip r:embed="rId12">
            <a:grayscl/>
            <a:lum bright="70000" contrast="-70000"/>
          </a:blip>
          <a:srcRect/>
          <a:stretch>
            <a:fillRect/>
          </a:stretch>
        </p:blipFill>
        <p:spPr bwMode="auto">
          <a:xfrm>
            <a:off x="1067592" y="802420"/>
            <a:ext cx="6118808" cy="6083304"/>
          </a:xfrm>
          <a:prstGeom prst="rect">
            <a:avLst/>
          </a:prstGeom>
          <a:noFill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1AC1C-15AE-4693-B693-E35380DC072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27B7D-7B71-4471-BD19-7D4F08ADB86D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>
                        <a14:foregroundMark x1="30250" y1="10750" x2="32000" y2="88250"/>
                        <a14:foregroundMark x1="27000" y1="53500" x2="23250" y2="76750"/>
                        <a14:foregroundMark x1="39500" y1="57000" x2="39000" y2="74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72219" y="1078904"/>
            <a:ext cx="5925152" cy="5925152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76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10" name="组合 23"/>
          <p:cNvGrpSpPr/>
          <p:nvPr userDrawn="1"/>
        </p:nvGrpSpPr>
        <p:grpSpPr>
          <a:xfrm flipH="1">
            <a:off x="9462161" y="-8931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11" name="直角三角形 1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文本框 13"/>
          <p:cNvSpPr txBox="1"/>
          <p:nvPr userDrawn="1"/>
        </p:nvSpPr>
        <p:spPr>
          <a:xfrm>
            <a:off x="11106096" y="0"/>
            <a:ext cx="1512605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第三单元</a:t>
            </a:r>
            <a:endParaRPr lang="zh-CN" altLang="en-US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秦汉时期</a:t>
            </a:r>
            <a:endParaRPr lang="zh-CN" altLang="en-US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 bwMode="auto">
          <a:xfrm flipV="1">
            <a:off x="-16162" y="6773325"/>
            <a:ext cx="12229143" cy="45719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12.pn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3.png"/><Relationship Id="rId1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0.png"/><Relationship Id="rId1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16.jpeg"/><Relationship Id="rId3" Type="http://schemas.openxmlformats.org/officeDocument/2006/relationships/image" Target="../media/image22.png"/><Relationship Id="rId2" Type="http://schemas.openxmlformats.org/officeDocument/2006/relationships/image" Target="../media/image13.png"/><Relationship Id="rId1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21.jpeg"/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7" Type="http://schemas.openxmlformats.org/officeDocument/2006/relationships/image" Target="../media/image25.jpeg"/><Relationship Id="rId6" Type="http://schemas.openxmlformats.org/officeDocument/2006/relationships/image" Target="../media/image24.jpeg"/><Relationship Id="rId5" Type="http://schemas.openxmlformats.org/officeDocument/2006/relationships/image" Target="../media/image16.jpeg"/><Relationship Id="rId4" Type="http://schemas.openxmlformats.org/officeDocument/2006/relationships/image" Target="../media/image21.jpeg"/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2.png"/><Relationship Id="rId3" Type="http://schemas.openxmlformats.org/officeDocument/2006/relationships/image" Target="../media/image23.jpeg"/><Relationship Id="rId2" Type="http://schemas.openxmlformats.org/officeDocument/2006/relationships/image" Target="../media/image26.jpeg"/><Relationship Id="rId1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27.jpeg"/><Relationship Id="rId2" Type="http://schemas.openxmlformats.org/officeDocument/2006/relationships/slide" Target="slide3.xml"/><Relationship Id="rId1" Type="http://schemas.openxmlformats.org/officeDocument/2006/relationships/slide" Target="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右箭头 3"/>
          <p:cNvSpPr/>
          <p:nvPr/>
        </p:nvSpPr>
        <p:spPr>
          <a:xfrm>
            <a:off x="717755" y="3048000"/>
            <a:ext cx="10717161" cy="688258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75071" y="3215148"/>
            <a:ext cx="5043948" cy="35396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西汉</a:t>
            </a:r>
            <a:endParaRPr lang="zh-CN" altLang="en-US" sz="2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919019" y="3215148"/>
            <a:ext cx="430981" cy="35396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</a:t>
            </a:r>
            <a:endParaRPr lang="zh-CN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50000" y="3215148"/>
            <a:ext cx="4480560" cy="35396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东汉</a:t>
            </a:r>
            <a:endParaRPr lang="zh-CN" altLang="en-US" sz="2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-9864" y="1764097"/>
            <a:ext cx="3251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公元前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202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刘邦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定都长安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建立汉朝，史称西汉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72954" y="1162511"/>
            <a:ext cx="1978445" cy="20526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89" y="4735060"/>
            <a:ext cx="3144421" cy="1839821"/>
          </a:xfrm>
          <a:prstGeom prst="rect">
            <a:avLst/>
          </a:prstGeom>
        </p:spPr>
      </p:pic>
      <p:cxnSp>
        <p:nvCxnSpPr>
          <p:cNvPr id="13" name="直接箭头连接符 12"/>
          <p:cNvCxnSpPr/>
          <p:nvPr/>
        </p:nvCxnSpPr>
        <p:spPr>
          <a:xfrm flipH="1">
            <a:off x="1402079" y="3451112"/>
            <a:ext cx="426720" cy="813784"/>
          </a:xfrm>
          <a:prstGeom prst="straightConnector1">
            <a:avLst/>
          </a:prstGeom>
          <a:ln w="381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273240" y="4222944"/>
            <a:ext cx="325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西汉初年：“文景之治”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箭头连接符 15"/>
          <p:cNvCxnSpPr/>
          <p:nvPr/>
        </p:nvCxnSpPr>
        <p:spPr>
          <a:xfrm>
            <a:off x="2943078" y="3451112"/>
            <a:ext cx="835320" cy="771832"/>
          </a:xfrm>
          <a:prstGeom prst="straightConnector1">
            <a:avLst/>
          </a:prstGeom>
          <a:ln w="381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3521782" y="3862581"/>
            <a:ext cx="22206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汉武帝的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大一统时期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176" y="4735060"/>
            <a:ext cx="1539824" cy="1895168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019" y="1330960"/>
            <a:ext cx="1710602" cy="18841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文本框 21"/>
          <p:cNvSpPr txBox="1"/>
          <p:nvPr/>
        </p:nvSpPr>
        <p:spPr>
          <a:xfrm>
            <a:off x="4632088" y="1847670"/>
            <a:ext cx="15343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公元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王莽篡汉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建立新朝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611770" y="3677914"/>
            <a:ext cx="3163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公元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刘秀 定都洛阳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建立汉朝  史称东汉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981" y="4765039"/>
            <a:ext cx="1635158" cy="15479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27" name="直接箭头连接符 26"/>
          <p:cNvCxnSpPr/>
          <p:nvPr/>
        </p:nvCxnSpPr>
        <p:spPr>
          <a:xfrm>
            <a:off x="6780981" y="3420311"/>
            <a:ext cx="794785" cy="2201436"/>
          </a:xfrm>
          <a:prstGeom prst="straightConnector1">
            <a:avLst/>
          </a:prstGeom>
          <a:ln w="381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7294277" y="5450676"/>
            <a:ext cx="2220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“光武中兴”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 flipV="1">
            <a:off x="10607040" y="2264876"/>
            <a:ext cx="31917" cy="1090799"/>
          </a:xfrm>
          <a:prstGeom prst="straightConnector1">
            <a:avLst/>
          </a:prstGeom>
          <a:ln w="381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9143285" y="1409943"/>
            <a:ext cx="2927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外戚和宦官交替专权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军阀割据混战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187991" y="3622779"/>
            <a:ext cx="3163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公元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220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曹丕称帝 定都洛阳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建立魏  东汉灭亡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6677" y="4775827"/>
            <a:ext cx="1342123" cy="18544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14" grpId="0"/>
      <p:bldP spid="17" grpId="0"/>
      <p:bldP spid="22" grpId="0"/>
      <p:bldP spid="25" grpId="0"/>
      <p:bldP spid="28" grpId="0"/>
      <p:bldP spid="31" grpId="0"/>
      <p:bldP spid="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73088" y="3273871"/>
            <a:ext cx="11408433" cy="250033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288174" y="946548"/>
            <a:ext cx="714380" cy="35719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380052" y="6130133"/>
            <a:ext cx="8501122" cy="571504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13" name="图片 12" descr="200910171720530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95296" y="3417921"/>
            <a:ext cx="1628219" cy="2214578"/>
          </a:xfrm>
          <a:prstGeom prst="rect">
            <a:avLst/>
          </a:prstGeom>
          <a:ln w="28575">
            <a:solidFill>
              <a:srgbClr val="80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图片 13" descr="01300000321392123591590414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384" y="3417937"/>
            <a:ext cx="3709550" cy="2214562"/>
          </a:xfrm>
          <a:prstGeom prst="rect">
            <a:avLst/>
          </a:prstGeom>
          <a:ln w="28575">
            <a:solidFill>
              <a:srgbClr val="80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20130828104941-168004828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6760" y="3417921"/>
            <a:ext cx="1503343" cy="2157208"/>
          </a:xfrm>
          <a:prstGeom prst="rect">
            <a:avLst/>
          </a:prstGeom>
          <a:ln w="28575">
            <a:solidFill>
              <a:srgbClr val="80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Box 29"/>
          <p:cNvSpPr txBox="1"/>
          <p:nvPr/>
        </p:nvSpPr>
        <p:spPr>
          <a:xfrm>
            <a:off x="1809314" y="1547105"/>
            <a:ext cx="91807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第</a:t>
            </a:r>
            <a:r>
              <a:rPr lang="en-US" altLang="zh-CN" sz="4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11</a:t>
            </a:r>
            <a:r>
              <a:rPr lang="zh-CN" altLang="en-US" sz="4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课   西汉建立和</a:t>
            </a:r>
            <a:r>
              <a:rPr lang="en-US" altLang="zh-CN" sz="4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“</a:t>
            </a:r>
            <a:r>
              <a:rPr lang="zh-CN" altLang="en-US" sz="4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文景之治</a:t>
            </a:r>
            <a:r>
              <a:rPr lang="en-US" altLang="zh-CN" sz="4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”</a:t>
            </a:r>
            <a:endParaRPr lang="zh-CN" altLang="en-US" sz="4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7314" y="3389244"/>
            <a:ext cx="1835198" cy="2254701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1"/>
          <p:cNvSpPr txBox="1"/>
          <p:nvPr/>
        </p:nvSpPr>
        <p:spPr>
          <a:xfrm>
            <a:off x="875043" y="6352900"/>
            <a:ext cx="153920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西汉的建立</a:t>
            </a:r>
            <a:endParaRPr lang="zh-CN" altLang="en-US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 descr="QQ截图20160305230619"/>
          <p:cNvPicPr/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-1330" y="6172218"/>
            <a:ext cx="1974823" cy="642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图片 3" descr="t018c8518008235b7b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30" y="2132879"/>
            <a:ext cx="4559386" cy="2986398"/>
          </a:xfrm>
          <a:prstGeom prst="rect">
            <a:avLst/>
          </a:prstGeom>
        </p:spPr>
      </p:pic>
      <p:pic>
        <p:nvPicPr>
          <p:cNvPr id="5" name="图片 4" descr="cca219350902d08357ea8939db308c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1518" y="1002203"/>
            <a:ext cx="6952801" cy="46492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矩形 6"/>
          <p:cNvSpPr/>
          <p:nvPr/>
        </p:nvSpPr>
        <p:spPr>
          <a:xfrm>
            <a:off x="2414905" y="5855335"/>
            <a:ext cx="9255125" cy="82994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西汉（前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202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—8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月）是中国历史上继秦朝之后的大一统王朝，共历十二帝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，享国二百一十年，又称前汉，与东汉统称为汉朝。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8879855" y="3928432"/>
            <a:ext cx="571504" cy="28575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: 圆角 8"/>
          <p:cNvSpPr/>
          <p:nvPr/>
        </p:nvSpPr>
        <p:spPr>
          <a:xfrm>
            <a:off x="0" y="743785"/>
            <a:ext cx="3052488" cy="516835"/>
          </a:xfrm>
          <a:prstGeom prst="roundRect">
            <a:avLst/>
          </a:prstGeom>
          <a:solidFill>
            <a:srgbClr val="D0CECE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一、西汉的建立</a:t>
            </a:r>
            <a:endParaRPr lang="zh-CN" altLang="en-US" sz="28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 descr="23"/>
          <p:cNvSpPr>
            <a:spLocks noChangeArrowheads="1"/>
          </p:cNvSpPr>
          <p:nvPr/>
        </p:nvSpPr>
        <p:spPr bwMode="auto">
          <a:xfrm>
            <a:off x="490776" y="2415118"/>
            <a:ext cx="9218642" cy="1384995"/>
          </a:xfrm>
          <a:prstGeom prst="rect">
            <a:avLst/>
          </a:prstGeom>
          <a:blipFill dpi="0" rotWithShape="1">
            <a:blip r:embed="rId1">
              <a:alphaModFix amt="96000"/>
            </a:blip>
            <a:srcRect/>
            <a:stretch>
              <a:fillRect/>
            </a:stretch>
          </a:blipFill>
          <a:ln w="9525">
            <a:solidFill>
              <a:srgbClr val="FFCC99"/>
            </a:solidFill>
            <a:miter lim="800000"/>
          </a:ln>
          <a:effectLst/>
        </p:spPr>
        <p:txBody>
          <a:bodyPr wrap="square" anchor="ctr">
            <a:spAutoFit/>
          </a:bodyPr>
          <a:lstStyle/>
          <a:p>
            <a:pPr indent="285750"/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材料：</a:t>
            </a:r>
            <a:r>
              <a:rPr lang="zh-CN" altLang="en-US" sz="2800" b="1" dirty="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民失作业，而大饥馑。</a:t>
            </a:r>
            <a:r>
              <a:rPr lang="en-US" altLang="zh-CN" sz="2800" b="1" dirty="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……</a:t>
            </a:r>
            <a:r>
              <a:rPr lang="zh-CN" altLang="en-US" sz="2800" b="1" dirty="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人相食，死者过半。自天子不能具醇驷，而将相或乘牛车。</a:t>
            </a:r>
            <a:endParaRPr lang="zh-CN" altLang="en-US" sz="2800" b="1" dirty="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indent="285750"/>
            <a:r>
              <a:rPr lang="zh-CN" altLang="en-US" sz="2800" b="1" dirty="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                         ──</a:t>
            </a:r>
            <a:r>
              <a:rPr lang="en-US" altLang="zh-CN" sz="2800" b="1" dirty="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2800" b="1" dirty="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汉书</a:t>
            </a:r>
            <a:r>
              <a:rPr lang="en-US" altLang="zh-CN" sz="2800" b="1" dirty="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·</a:t>
            </a:r>
            <a:r>
              <a:rPr lang="zh-CN" altLang="en-US" sz="2800" b="1" dirty="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食货志</a:t>
            </a:r>
            <a:r>
              <a:rPr lang="en-US" altLang="zh-CN" sz="2800" b="1" dirty="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en-US" altLang="zh-CN" sz="2800" b="1" dirty="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6" name="Group 20"/>
          <p:cNvGrpSpPr/>
          <p:nvPr/>
        </p:nvGrpSpPr>
        <p:grpSpPr bwMode="auto">
          <a:xfrm>
            <a:off x="9806267" y="2486556"/>
            <a:ext cx="1874835" cy="1285884"/>
            <a:chOff x="3198" y="2160"/>
            <a:chExt cx="1406" cy="989"/>
          </a:xfrm>
        </p:grpSpPr>
        <p:pic>
          <p:nvPicPr>
            <p:cNvPr id="7" name="Picture 18" descr="52000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98" y="2160"/>
              <a:ext cx="1361" cy="9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 Box 19"/>
            <p:cNvSpPr txBox="1">
              <a:spLocks noChangeArrowheads="1"/>
            </p:cNvSpPr>
            <p:nvPr/>
          </p:nvSpPr>
          <p:spPr bwMode="auto">
            <a:xfrm>
              <a:off x="4010" y="2190"/>
              <a:ext cx="594" cy="30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 b="1" dirty="0">
                  <a:solidFill>
                    <a:schemeClr val="bg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</a:rPr>
                <a:t>牛车</a:t>
              </a:r>
              <a:endParaRPr kumimoji="1" lang="zh-CN" altLang="en-US" sz="2000" b="1" dirty="0">
                <a:solidFill>
                  <a:schemeClr val="bg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0" name="TextBox 26"/>
          <p:cNvSpPr txBox="1"/>
          <p:nvPr/>
        </p:nvSpPr>
        <p:spPr>
          <a:xfrm>
            <a:off x="202537" y="1536982"/>
            <a:ext cx="1210497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76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探究：材料反映了汉初怎样的形势？原因是什么？统治者面临的首要问题是什么？</a:t>
            </a:r>
            <a:endParaRPr lang="zh-CN" altLang="en-US" sz="2400" b="1" dirty="0">
              <a:solidFill>
                <a:srgbClr val="76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图片 11" descr="21b1OOOPICa8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12897" t="20238" r="10714" b="16270"/>
          <a:stretch>
            <a:fillRect/>
          </a:stretch>
        </p:blipFill>
        <p:spPr>
          <a:xfrm>
            <a:off x="10263704" y="4857784"/>
            <a:ext cx="1753327" cy="1457310"/>
          </a:xfrm>
          <a:prstGeom prst="rect">
            <a:avLst/>
          </a:prstGeom>
        </p:spPr>
      </p:pic>
      <p:sp>
        <p:nvSpPr>
          <p:cNvPr id="14" name="矩形: 圆角 13"/>
          <p:cNvSpPr/>
          <p:nvPr/>
        </p:nvSpPr>
        <p:spPr>
          <a:xfrm>
            <a:off x="0" y="743785"/>
            <a:ext cx="3379304" cy="516835"/>
          </a:xfrm>
          <a:prstGeom prst="roundRect">
            <a:avLst/>
          </a:prstGeom>
          <a:solidFill>
            <a:srgbClr val="D0CECE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二、修养生息政策</a:t>
            </a:r>
            <a:endParaRPr lang="zh-CN" altLang="en-US" sz="28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90855" y="5549265"/>
            <a:ext cx="5153660" cy="64516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恢复和发展社会生产，巩固新的王朝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2900" y="4098290"/>
            <a:ext cx="11155680" cy="4603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p>
            <a:pPr algn="l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西汉建立之初，到处是残破荒凉的象，人民流离失所，人口锐减，大片土地荒芜；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42900" y="4706620"/>
            <a:ext cx="815784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秦朝的残暴统治和秦末的战乱，社会生产遭到严重的破坏；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" grpId="0" bldLvl="0" animBg="1"/>
      <p:bldP spid="1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41"/>
          <p:cNvSpPr txBox="1"/>
          <p:nvPr/>
        </p:nvSpPr>
        <p:spPr>
          <a:xfrm>
            <a:off x="867673" y="6381292"/>
            <a:ext cx="181011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休养生息政策</a:t>
            </a:r>
            <a:endParaRPr lang="zh-CN" altLang="en-US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 descr="QQ截图20160305230619"/>
          <p:cNvPicPr/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22998" y="6175229"/>
            <a:ext cx="1974823" cy="642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圆角矩形 4"/>
          <p:cNvSpPr/>
          <p:nvPr/>
        </p:nvSpPr>
        <p:spPr>
          <a:xfrm>
            <a:off x="5608289" y="1049697"/>
            <a:ext cx="1357322" cy="571504"/>
          </a:xfrm>
          <a:prstGeom prst="roundRect">
            <a:avLst/>
          </a:prstGeom>
          <a:solidFill>
            <a:srgbClr val="996600"/>
          </a:solidFill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措  施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46650" y="2023745"/>
            <a:ext cx="7244715" cy="4603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①兵皆罢归家，释放奴婢为平民，以增加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农业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劳动力。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427029" y="2886814"/>
            <a:ext cx="6540933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轻徭薄赋，鼓励人民致力农业生产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166150" y="1621201"/>
            <a:ext cx="4814621" cy="1938992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为防止人民的反抗，汉高祖刘邦吸取秦朝因暴政而亡的教训，采取了“</a:t>
            </a:r>
            <a:r>
              <a:rPr lang="zh-CN" altLang="en-US" sz="2400" b="1" dirty="0">
                <a:solidFill>
                  <a:srgbClr val="6600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反秦之弊，与民休息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”的“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休养生息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”政策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休养：休息保养；生息：人口繁衍</a:t>
            </a:r>
            <a:endParaRPr lang="zh-CN" altLang="en-US" sz="24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319" y="3686853"/>
            <a:ext cx="2474967" cy="25677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矩形: 圆角 10"/>
          <p:cNvSpPr/>
          <p:nvPr/>
        </p:nvSpPr>
        <p:spPr>
          <a:xfrm>
            <a:off x="0" y="743785"/>
            <a:ext cx="3313043" cy="475415"/>
          </a:xfrm>
          <a:prstGeom prst="roundRect">
            <a:avLst/>
          </a:prstGeom>
          <a:solidFill>
            <a:srgbClr val="D0CECE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二、修养生息政策</a:t>
            </a:r>
            <a:endParaRPr lang="zh-CN" altLang="en-US" sz="28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圆角矩形 4"/>
          <p:cNvSpPr/>
          <p:nvPr/>
        </p:nvSpPr>
        <p:spPr>
          <a:xfrm>
            <a:off x="5608289" y="3686853"/>
            <a:ext cx="1357322" cy="571504"/>
          </a:xfrm>
          <a:prstGeom prst="roundRect">
            <a:avLst/>
          </a:prstGeom>
          <a:solidFill>
            <a:srgbClr val="996600"/>
          </a:solidFill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  用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08289" y="4678017"/>
            <a:ext cx="5921102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汉初的经济逐渐恢复和发展，社会局势稳定下来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ldLvl="0" animBg="1"/>
      <p:bldP spid="7" grpId="0" bldLvl="0" animBg="1"/>
      <p:bldP spid="13" grpId="0" bldLvl="0" animBg="1"/>
      <p:bldP spid="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46"/>
          <p:cNvSpPr txBox="1"/>
          <p:nvPr/>
        </p:nvSpPr>
        <p:spPr>
          <a:xfrm>
            <a:off x="2399969" y="1613118"/>
            <a:ext cx="9619311" cy="1815882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汉文帝刘恒（前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202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前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157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年），汉高祖刘邦第四子，西汉第五位皇帝。前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196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年，汉高祖封刘恒为代王，其为人宽容平和，在政治上保持低调。前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180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年，吕后死，刘恒入京为帝，是为汉文帝。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 descr="t01533c9f1481bca986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2202" y="1342538"/>
            <a:ext cx="2137767" cy="24666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图片 5" descr="t0144ec04895eb125c4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56849" y="3827893"/>
            <a:ext cx="1383057" cy="2084059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38926" y="4079772"/>
            <a:ext cx="9637390" cy="2246769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汉景帝刘启</a:t>
            </a:r>
            <a:r>
              <a:rPr lang="en-US" altLang="zh-CN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公元前</a:t>
            </a:r>
            <a:r>
              <a:rPr lang="en-US" altLang="zh-CN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188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公元前</a:t>
            </a:r>
            <a:r>
              <a:rPr lang="en-US" altLang="zh-CN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141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，汉文帝刘恒第五子，西汉第六位皇帝。刘启在位</a:t>
            </a:r>
            <a:r>
              <a:rPr lang="en-US" altLang="zh-CN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年，葬于阳陵。汉景帝刘启在西汉历史上占有重要地位，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他继承和发展其父汉文帝的事业，与父亲一起开创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"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文景之治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";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并为其子刘彻的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"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汉武盛世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"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奠定基础，完成从文帝到武帝的过渡。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: 圆角 7"/>
          <p:cNvSpPr/>
          <p:nvPr/>
        </p:nvSpPr>
        <p:spPr>
          <a:xfrm>
            <a:off x="0" y="743785"/>
            <a:ext cx="3313043" cy="475415"/>
          </a:xfrm>
          <a:prstGeom prst="roundRect">
            <a:avLst/>
          </a:prstGeom>
          <a:solidFill>
            <a:srgbClr val="D0CECE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三、“文景之治”</a:t>
            </a:r>
            <a:endParaRPr lang="zh-CN" altLang="en-US" sz="28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椭圆 17"/>
          <p:cNvSpPr/>
          <p:nvPr/>
        </p:nvSpPr>
        <p:spPr>
          <a:xfrm>
            <a:off x="9928813" y="1983457"/>
            <a:ext cx="2368826" cy="2368826"/>
          </a:xfrm>
          <a:prstGeom prst="ellipse">
            <a:avLst/>
          </a:prstGeom>
          <a:blipFill dpi="0"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268954" y="5047671"/>
            <a:ext cx="8441362" cy="911860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zh-CN" altLang="en-US" sz="2665" b="1" dirty="0">
                <a:latin typeface="黑体" panose="02010609060101010101" pitchFamily="49" charset="-122"/>
                <a:ea typeface="黑体" panose="02010609060101010101" pitchFamily="49" charset="-122"/>
              </a:rPr>
              <a:t>①注重农业生产，提倡</a:t>
            </a:r>
            <a:r>
              <a:rPr lang="zh-CN" altLang="en-US" sz="266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以农为本</a:t>
            </a:r>
            <a:r>
              <a:rPr lang="zh-CN" altLang="en-US" sz="2665" b="1" dirty="0">
                <a:latin typeface="黑体" panose="02010609060101010101" pitchFamily="49" charset="-122"/>
                <a:ea typeface="黑体" panose="02010609060101010101" pitchFamily="49" charset="-122"/>
              </a:rPr>
              <a:t>，要求各级官吏关心农桑，并进一步</a:t>
            </a:r>
            <a:r>
              <a:rPr lang="zh-CN" altLang="en-US" sz="266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减轻赋税和徭役</a:t>
            </a:r>
            <a:r>
              <a:rPr lang="zh-CN" altLang="en-US" sz="2665" b="1" dirty="0">
                <a:latin typeface="黑体" panose="02010609060101010101" pitchFamily="49" charset="-122"/>
                <a:ea typeface="黑体" panose="02010609060101010101" pitchFamily="49" charset="-122"/>
              </a:rPr>
              <a:t>，把田赋降到了三十税一。</a:t>
            </a:r>
            <a:endParaRPr lang="zh-CN" altLang="en-US" sz="2665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21"/>
          <p:cNvSpPr txBox="1"/>
          <p:nvPr/>
        </p:nvSpPr>
        <p:spPr>
          <a:xfrm>
            <a:off x="815617" y="6292881"/>
            <a:ext cx="1511952" cy="356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15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1715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文景之治</a:t>
            </a:r>
            <a:r>
              <a:rPr lang="en-US" altLang="zh-CN" sz="1715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zh-CN" altLang="en-US" sz="1715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 descr="QQ截图20160305230619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0" y="6170664"/>
            <a:ext cx="1880784" cy="612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汉景帝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FFFF7"/>
              </a:clrFrom>
              <a:clrTo>
                <a:srgbClr val="EFFFF7">
                  <a:alpha val="0"/>
                </a:srgbClr>
              </a:clrTo>
            </a:clrChange>
          </a:blip>
          <a:srcRect l="41679" t="13890" r="8319" b="13086"/>
          <a:stretch>
            <a:fillRect/>
          </a:stretch>
        </p:blipFill>
        <p:spPr bwMode="auto">
          <a:xfrm>
            <a:off x="9860844" y="4400765"/>
            <a:ext cx="2213587" cy="2004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1655214" y="2399335"/>
            <a:ext cx="419217" cy="9434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525" b="1" dirty="0"/>
              <a:t>汉文帝</a:t>
            </a:r>
            <a:endParaRPr lang="zh-CN" altLang="en-US" sz="1525" b="1" dirty="0"/>
          </a:p>
        </p:txBody>
      </p:sp>
      <p:sp>
        <p:nvSpPr>
          <p:cNvPr id="14" name="矩形: 圆角 13"/>
          <p:cNvSpPr/>
          <p:nvPr/>
        </p:nvSpPr>
        <p:spPr>
          <a:xfrm>
            <a:off x="0" y="743785"/>
            <a:ext cx="3313043" cy="475415"/>
          </a:xfrm>
          <a:prstGeom prst="roundRect">
            <a:avLst/>
          </a:prstGeom>
          <a:solidFill>
            <a:srgbClr val="D0CECE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三、“文景之治”</a:t>
            </a:r>
            <a:endParaRPr lang="zh-CN" altLang="en-US" sz="28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Rectangle 2" descr="23"/>
          <p:cNvSpPr>
            <a:spLocks noChangeArrowheads="1"/>
          </p:cNvSpPr>
          <p:nvPr/>
        </p:nvSpPr>
        <p:spPr bwMode="auto">
          <a:xfrm>
            <a:off x="70839" y="2003936"/>
            <a:ext cx="10081182" cy="2677656"/>
          </a:xfrm>
          <a:prstGeom prst="rect">
            <a:avLst/>
          </a:prstGeom>
          <a:blipFill dpi="0" rotWithShape="1">
            <a:blip r:embed="rId4">
              <a:alphaModFix amt="96000"/>
            </a:blip>
            <a:srcRect/>
            <a:stretch>
              <a:fillRect/>
            </a:stretch>
          </a:blipFill>
          <a:ln w="9525">
            <a:solidFill>
              <a:srgbClr val="FFCC99"/>
            </a:solidFill>
            <a:miter lim="800000"/>
          </a:ln>
          <a:effectLst/>
        </p:spPr>
        <p:txBody>
          <a:bodyPr wrap="square" anchor="ctr">
            <a:spAutoFit/>
          </a:bodyPr>
          <a:lstStyle/>
          <a:p>
            <a:pPr indent="285750"/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材料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夫农，天下之本也，朕亲率天下农耕以供粢盛，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古代盛在祭器内以供祭祀的谷物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，皇后亲桑以奉祭服，其具礼仪。</a:t>
            </a:r>
            <a:endParaRPr lang="zh-CN" altLang="en-US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indent="285750"/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                  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——《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汉书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·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文帝纪第四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en-US" altLang="zh-CN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indent="285750"/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农，天下之本也。黄金珠玉，饥不可食，寒不可衣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……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其令郡国务劝农桑，益种树可得衣食物。</a:t>
            </a:r>
            <a:endParaRPr lang="zh-CN" altLang="en-US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indent="285750"/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                   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——《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汉书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·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景帝纪第五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en-US" altLang="zh-CN" sz="2800" b="1" dirty="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" name="TextBox 26"/>
          <p:cNvSpPr txBox="1"/>
          <p:nvPr/>
        </p:nvSpPr>
        <p:spPr>
          <a:xfrm>
            <a:off x="98071" y="1386335"/>
            <a:ext cx="12104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76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探究：材料反映了汉文帝和汉景帝推行修养生息政策的什么措施？</a:t>
            </a:r>
            <a:endParaRPr lang="zh-CN" altLang="en-US" sz="2400" b="1" dirty="0">
              <a:solidFill>
                <a:srgbClr val="76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7107" y="5787739"/>
            <a:ext cx="10170616" cy="502766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665" b="1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②重视“以德化民”，</a:t>
            </a:r>
            <a:r>
              <a:rPr lang="zh-CN" altLang="en-US" sz="266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废</a:t>
            </a:r>
            <a:r>
              <a:rPr lang="zh-CN" altLang="en-US" sz="2665" b="1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除了一些</a:t>
            </a:r>
            <a:r>
              <a:rPr lang="zh-CN" altLang="en-US" sz="266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严刑苛法</a:t>
            </a:r>
            <a:r>
              <a:rPr lang="zh-CN" altLang="en-US" sz="2665" b="1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，如断残肢体的肉刑。</a:t>
            </a:r>
            <a:endParaRPr lang="zh-CN" altLang="en-US" sz="2665" b="1" dirty="0">
              <a:solidFill>
                <a:schemeClr val="dk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21"/>
          <p:cNvSpPr txBox="1"/>
          <p:nvPr/>
        </p:nvSpPr>
        <p:spPr>
          <a:xfrm>
            <a:off x="733578" y="6354555"/>
            <a:ext cx="1511952" cy="356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15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1715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文景之治</a:t>
            </a:r>
            <a:r>
              <a:rPr lang="en-US" altLang="zh-CN" sz="1715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zh-CN" altLang="en-US" sz="1715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 descr="QQ截图20160305230619"/>
          <p:cNvPicPr/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30990" y="6226454"/>
            <a:ext cx="1880784" cy="612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汉景帝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FFFF7"/>
              </a:clrFrom>
              <a:clrTo>
                <a:srgbClr val="EFFFF7">
                  <a:alpha val="0"/>
                </a:srgbClr>
              </a:clrTo>
            </a:clrChange>
          </a:blip>
          <a:srcRect l="41679" t="13890" r="8319" b="13086"/>
          <a:stretch>
            <a:fillRect/>
          </a:stretch>
        </p:blipFill>
        <p:spPr bwMode="auto">
          <a:xfrm>
            <a:off x="10090173" y="4771590"/>
            <a:ext cx="1747762" cy="1582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汉文帝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90173" y="2344968"/>
            <a:ext cx="1496796" cy="1514215"/>
          </a:xfrm>
          <a:prstGeom prst="rect">
            <a:avLst/>
          </a:prstGeom>
          <a:noFill/>
        </p:spPr>
      </p:pic>
      <p:sp>
        <p:nvSpPr>
          <p:cNvPr id="14" name="椭圆 13"/>
          <p:cNvSpPr/>
          <p:nvPr/>
        </p:nvSpPr>
        <p:spPr>
          <a:xfrm>
            <a:off x="9928813" y="1983457"/>
            <a:ext cx="2368826" cy="2368826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11655214" y="2399335"/>
            <a:ext cx="419217" cy="9434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525" b="1" dirty="0"/>
              <a:t>汉文帝</a:t>
            </a:r>
            <a:endParaRPr lang="zh-CN" altLang="en-US" sz="1525" b="1" dirty="0"/>
          </a:p>
        </p:txBody>
      </p:sp>
      <p:sp>
        <p:nvSpPr>
          <p:cNvPr id="16" name="矩形: 圆角 15"/>
          <p:cNvSpPr/>
          <p:nvPr/>
        </p:nvSpPr>
        <p:spPr>
          <a:xfrm>
            <a:off x="0" y="743785"/>
            <a:ext cx="3313043" cy="475415"/>
          </a:xfrm>
          <a:prstGeom prst="roundRect">
            <a:avLst/>
          </a:prstGeom>
          <a:solidFill>
            <a:srgbClr val="D0CECE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三、“文景之治”</a:t>
            </a:r>
            <a:endParaRPr lang="zh-CN" altLang="en-US" sz="28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7" name="Rectangle 2" descr="23"/>
          <p:cNvSpPr>
            <a:spLocks noChangeArrowheads="1"/>
          </p:cNvSpPr>
          <p:nvPr/>
        </p:nvSpPr>
        <p:spPr bwMode="auto">
          <a:xfrm>
            <a:off x="75253" y="2096419"/>
            <a:ext cx="10081182" cy="3539430"/>
          </a:xfrm>
          <a:prstGeom prst="rect">
            <a:avLst/>
          </a:prstGeom>
          <a:blipFill dpi="0" rotWithShape="1">
            <a:blip r:embed="rId5">
              <a:alphaModFix amt="96000"/>
            </a:blip>
            <a:srcRect/>
            <a:stretch>
              <a:fillRect/>
            </a:stretch>
          </a:blipFill>
          <a:ln w="9525">
            <a:solidFill>
              <a:srgbClr val="FFCC99"/>
            </a:solidFill>
            <a:miter lim="800000"/>
          </a:ln>
          <a:effectLst/>
        </p:spPr>
        <p:txBody>
          <a:bodyPr wrap="square" anchor="ctr">
            <a:spAutoFit/>
          </a:bodyPr>
          <a:lstStyle/>
          <a:p>
            <a:pPr indent="285750"/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材料二：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年八十已上，赐米人月一石（</a:t>
            </a:r>
            <a:r>
              <a:rPr lang="en-US" altLang="zh-CN" sz="2800" b="1" dirty="0" err="1">
                <a:latin typeface="隶书" panose="02010509060101010101" pitchFamily="49" charset="-122"/>
                <a:ea typeface="隶书" panose="02010509060101010101" pitchFamily="49" charset="-122"/>
              </a:rPr>
              <a:t>dan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，肉二十斤；九十已上，又赐帛人二匹，絮三斤。</a:t>
            </a:r>
            <a:endParaRPr lang="zh-CN" altLang="en-US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indent="285750"/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                      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——《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汉书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·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文帝纪第四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en-US" altLang="zh-CN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indent="285750"/>
            <a:endParaRPr lang="en-US" altLang="zh-CN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indent="285750"/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文帝：废除连坐，废除肉刑。把墨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脸上刻墨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改为髡钳城旦舂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头发剃光、脖子上套铁圈服劳役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，把劓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割鼻子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改为笞三百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打三百板子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，把斩左趾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斩去左脚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改为笞五百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打五百板子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，把斩右趾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斩去右脚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改为弃市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死刑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zh-CN" altLang="en-US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8" name="TextBox 26"/>
          <p:cNvSpPr txBox="1"/>
          <p:nvPr/>
        </p:nvSpPr>
        <p:spPr>
          <a:xfrm>
            <a:off x="98071" y="1386335"/>
            <a:ext cx="12104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76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探究：材料反映了汉文帝和汉景帝推行修养生息政策的什么措施？</a:t>
            </a:r>
            <a:endParaRPr lang="zh-CN" altLang="en-US" sz="2400" b="1" dirty="0">
              <a:solidFill>
                <a:srgbClr val="76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1"/>
          <p:cNvSpPr txBox="1"/>
          <p:nvPr/>
        </p:nvSpPr>
        <p:spPr>
          <a:xfrm>
            <a:off x="733578" y="6354555"/>
            <a:ext cx="1511952" cy="356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15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1715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文景之治</a:t>
            </a:r>
            <a:r>
              <a:rPr lang="en-US" altLang="zh-CN" sz="1715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zh-CN" altLang="en-US" sz="1715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 descr="QQ截图20160305230619"/>
          <p:cNvPicPr/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30990" y="6226454"/>
            <a:ext cx="1880784" cy="612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汉景帝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FFFF7"/>
              </a:clrFrom>
              <a:clrTo>
                <a:srgbClr val="EFFFF7">
                  <a:alpha val="0"/>
                </a:srgbClr>
              </a:clrTo>
            </a:clrChange>
          </a:blip>
          <a:srcRect l="41679" t="13890" r="8319" b="13086"/>
          <a:stretch>
            <a:fillRect/>
          </a:stretch>
        </p:blipFill>
        <p:spPr bwMode="auto">
          <a:xfrm>
            <a:off x="10090173" y="4771590"/>
            <a:ext cx="1747762" cy="1582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汉文帝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90173" y="2344968"/>
            <a:ext cx="1496796" cy="1514215"/>
          </a:xfrm>
          <a:prstGeom prst="rect">
            <a:avLst/>
          </a:prstGeom>
          <a:noFill/>
        </p:spPr>
      </p:pic>
      <p:sp>
        <p:nvSpPr>
          <p:cNvPr id="14" name="椭圆 13"/>
          <p:cNvSpPr/>
          <p:nvPr/>
        </p:nvSpPr>
        <p:spPr>
          <a:xfrm>
            <a:off x="9928813" y="1983457"/>
            <a:ext cx="2368826" cy="2368826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11655214" y="2399335"/>
            <a:ext cx="419217" cy="9434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525" b="1" dirty="0"/>
              <a:t>汉文帝</a:t>
            </a:r>
            <a:endParaRPr lang="zh-CN" altLang="en-US" sz="1525" b="1" dirty="0"/>
          </a:p>
        </p:txBody>
      </p:sp>
      <p:sp>
        <p:nvSpPr>
          <p:cNvPr id="16" name="矩形: 圆角 15"/>
          <p:cNvSpPr/>
          <p:nvPr/>
        </p:nvSpPr>
        <p:spPr>
          <a:xfrm>
            <a:off x="0" y="743785"/>
            <a:ext cx="3313043" cy="475415"/>
          </a:xfrm>
          <a:prstGeom prst="roundRect">
            <a:avLst/>
          </a:prstGeom>
          <a:solidFill>
            <a:srgbClr val="D0CECE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三、“文景之治”</a:t>
            </a:r>
            <a:endParaRPr lang="zh-CN" altLang="en-US" sz="28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7" name="Rectangle 2" descr="23"/>
          <p:cNvSpPr>
            <a:spLocks noChangeArrowheads="1"/>
          </p:cNvSpPr>
          <p:nvPr/>
        </p:nvSpPr>
        <p:spPr bwMode="auto">
          <a:xfrm>
            <a:off x="117569" y="2015135"/>
            <a:ext cx="10081182" cy="954107"/>
          </a:xfrm>
          <a:prstGeom prst="rect">
            <a:avLst/>
          </a:prstGeom>
          <a:blipFill dpi="0" rotWithShape="1">
            <a:blip r:embed="rId5">
              <a:alphaModFix amt="96000"/>
            </a:blip>
            <a:srcRect/>
            <a:stretch>
              <a:fillRect/>
            </a:stretch>
          </a:blipFill>
          <a:ln w="9525">
            <a:solidFill>
              <a:srgbClr val="FFCC99"/>
            </a:solidFill>
            <a:miter lim="800000"/>
          </a:ln>
          <a:effectLst/>
        </p:spPr>
        <p:txBody>
          <a:bodyPr wrap="square" anchor="ctr">
            <a:spAutoFit/>
          </a:bodyPr>
          <a:lstStyle/>
          <a:p>
            <a:pPr indent="285750"/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材料三：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文帝生前曾留下遗诏：“厚葬以破业，重服以伤生，吾甚不取。”</a:t>
            </a:r>
            <a:endParaRPr lang="zh-CN" altLang="en-US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8" name="TextBox 26"/>
          <p:cNvSpPr txBox="1"/>
          <p:nvPr/>
        </p:nvSpPr>
        <p:spPr>
          <a:xfrm>
            <a:off x="98071" y="1386335"/>
            <a:ext cx="12104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76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探究：材料反映了汉文帝和汉景帝推行修养生息政策的什么措施？</a:t>
            </a:r>
            <a:endParaRPr lang="zh-CN" altLang="en-US" sz="2400" b="1" dirty="0">
              <a:solidFill>
                <a:srgbClr val="76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Picture 7" descr="4abaf81144aafdc462f35"/>
          <p:cNvPicPr>
            <a:picLocks noChangeAspect="1" noChangeArrowheads="1"/>
          </p:cNvPicPr>
          <p:nvPr/>
        </p:nvPicPr>
        <p:blipFill>
          <a:blip r:embed="rId6"/>
          <a:srcRect t="7697"/>
          <a:stretch>
            <a:fillRect/>
          </a:stretch>
        </p:blipFill>
        <p:spPr bwMode="auto">
          <a:xfrm>
            <a:off x="4336180" y="3180542"/>
            <a:ext cx="3519639" cy="2433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" descr="兵马俑坑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45122" y="3136377"/>
            <a:ext cx="3110050" cy="2477625"/>
          </a:xfrm>
          <a:prstGeom prst="rect">
            <a:avLst/>
          </a:prstGeom>
          <a:noFill/>
        </p:spPr>
      </p:pic>
      <p:sp>
        <p:nvSpPr>
          <p:cNvPr id="20" name="WordArt 13"/>
          <p:cNvSpPr>
            <a:spLocks noChangeArrowheads="1" noChangeShapeType="1" noTextEdit="1"/>
          </p:cNvSpPr>
          <p:nvPr/>
        </p:nvSpPr>
        <p:spPr bwMode="auto">
          <a:xfrm>
            <a:off x="1743038" y="4771590"/>
            <a:ext cx="5186283" cy="110301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4570" b="1" kern="10" dirty="0">
                <a:ln w="9525">
                  <a:solidFill>
                    <a:srgbClr val="FF9900"/>
                  </a:solidFill>
                  <a:round/>
                </a:ln>
                <a:solidFill>
                  <a:srgbClr val="800000"/>
                </a:solidFill>
                <a:latin typeface="华文行楷"/>
                <a:ea typeface="华文行楷"/>
              </a:rPr>
              <a:t>成由俭 败由奢</a:t>
            </a:r>
            <a:endParaRPr lang="zh-CN" altLang="en-US" sz="4570" b="1" kern="10" dirty="0">
              <a:ln w="9525">
                <a:solidFill>
                  <a:srgbClr val="FF9900"/>
                </a:solidFill>
                <a:round/>
              </a:ln>
              <a:solidFill>
                <a:srgbClr val="800000"/>
              </a:solidFill>
              <a:latin typeface="华文行楷"/>
              <a:ea typeface="华文行楷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845122" y="3057305"/>
            <a:ext cx="1165704" cy="38549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1905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秦始皇陵</a:t>
            </a:r>
            <a:endParaRPr lang="zh-CN" altLang="en-US" sz="1905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Rectangle 9"/>
          <p:cNvSpPr>
            <a:spLocks noChangeArrowheads="1"/>
          </p:cNvSpPr>
          <p:nvPr/>
        </p:nvSpPr>
        <p:spPr bwMode="auto">
          <a:xfrm>
            <a:off x="4336180" y="3069260"/>
            <a:ext cx="1410964" cy="38549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1905" b="1" dirty="0">
                <a:latin typeface="黑体" panose="02010609060101010101" pitchFamily="49" charset="-122"/>
                <a:ea typeface="黑体" panose="02010609060101010101" pitchFamily="49" charset="-122"/>
              </a:rPr>
              <a:t>汉文帝霸陵</a:t>
            </a:r>
            <a:endParaRPr lang="zh-CN" altLang="en-US" sz="1905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786352" y="5874608"/>
            <a:ext cx="5159682" cy="502766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665" b="1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③提倡</a:t>
            </a:r>
            <a:r>
              <a:rPr lang="zh-CN" altLang="en-US" sz="266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勤俭</a:t>
            </a:r>
            <a:r>
              <a:rPr lang="zh-CN" altLang="en-US" sz="2665" b="1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治国，反对奢侈浮华。</a:t>
            </a:r>
            <a:endParaRPr lang="zh-CN" altLang="en-US" sz="2665" b="1" dirty="0">
              <a:solidFill>
                <a:schemeClr val="dk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  <p:bldP spid="22" grpId="0"/>
      <p:bldP spid="2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 descr="23"/>
          <p:cNvSpPr>
            <a:spLocks noChangeArrowheads="1"/>
          </p:cNvSpPr>
          <p:nvPr/>
        </p:nvSpPr>
        <p:spPr bwMode="auto">
          <a:xfrm>
            <a:off x="487261" y="1626636"/>
            <a:ext cx="8890000" cy="2554545"/>
          </a:xfrm>
          <a:prstGeom prst="rect">
            <a:avLst/>
          </a:prstGeom>
          <a:blipFill dpi="0" rotWithShape="1">
            <a:blip r:embed="rId1"/>
            <a:srcRect/>
            <a:stretch>
              <a:fillRect/>
            </a:stretch>
          </a:blip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“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至武帝之初七十年间，国家亡事，非遇水旱，则民人给家足，都</a:t>
            </a:r>
            <a:r>
              <a:rPr lang="zh-CN" altLang="en-US" sz="3200" b="1" dirty="0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鄙廪庾尽满，而府库余财。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京师之钱累百钜万，贯朽而不可校。太仓之粟，陈陈相因，充溢露积于外，腐败不可食。 ” 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r"/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班固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汉书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200" b="1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5" name="Group 20"/>
          <p:cNvGrpSpPr/>
          <p:nvPr/>
        </p:nvGrpSpPr>
        <p:grpSpPr bwMode="auto">
          <a:xfrm>
            <a:off x="10007003" y="880768"/>
            <a:ext cx="1905000" cy="5619750"/>
            <a:chOff x="4560" y="336"/>
            <a:chExt cx="1200" cy="3540"/>
          </a:xfrm>
        </p:grpSpPr>
        <p:pic>
          <p:nvPicPr>
            <p:cNvPr id="6" name="Picture 12" descr="汉高祖刘邦像"/>
            <p:cNvPicPr>
              <a:picLocks noChangeAspect="1" noChangeArrowheads="1"/>
            </p:cNvPicPr>
            <p:nvPr/>
          </p:nvPicPr>
          <p:blipFill>
            <a:blip r:embed="rId2"/>
            <a:srcRect l="6323"/>
            <a:stretch>
              <a:fillRect/>
            </a:stretch>
          </p:blipFill>
          <p:spPr bwMode="auto">
            <a:xfrm>
              <a:off x="4656" y="372"/>
              <a:ext cx="1082" cy="1068"/>
            </a:xfrm>
            <a:prstGeom prst="rect">
              <a:avLst/>
            </a:prstGeom>
            <a:noFill/>
          </p:spPr>
        </p:pic>
        <p:sp>
          <p:nvSpPr>
            <p:cNvPr id="7" name="Rectangle 13"/>
            <p:cNvSpPr>
              <a:spLocks noChangeArrowheads="1"/>
            </p:cNvSpPr>
            <p:nvPr/>
          </p:nvSpPr>
          <p:spPr bwMode="auto">
            <a:xfrm>
              <a:off x="5472" y="336"/>
              <a:ext cx="283" cy="57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r>
                <a:rPr kumimoji="1" lang="zh-CN" altLang="en-US">
                  <a:solidFill>
                    <a:srgbClr val="669900"/>
                  </a:solidFill>
                  <a:latin typeface="Times New Roman" panose="02020603050405020304" pitchFamily="18" charset="0"/>
                  <a:ea typeface="迷你简超粗圆" pitchFamily="2" charset="-122"/>
                </a:rPr>
                <a:t>汉</a:t>
              </a:r>
              <a:endParaRPr kumimoji="1" lang="zh-CN" altLang="en-US">
                <a:solidFill>
                  <a:srgbClr val="669900"/>
                </a:solidFill>
                <a:latin typeface="Times New Roman" panose="02020603050405020304" pitchFamily="18" charset="0"/>
                <a:ea typeface="迷你简超粗圆" pitchFamily="2" charset="-122"/>
              </a:endParaRPr>
            </a:p>
            <a:p>
              <a:r>
                <a:rPr kumimoji="1" lang="zh-CN" altLang="en-US">
                  <a:solidFill>
                    <a:srgbClr val="669900"/>
                  </a:solidFill>
                  <a:latin typeface="Times New Roman" panose="02020603050405020304" pitchFamily="18" charset="0"/>
                  <a:ea typeface="迷你简超粗圆" pitchFamily="2" charset="-122"/>
                </a:rPr>
                <a:t>高</a:t>
              </a:r>
              <a:endParaRPr kumimoji="1" lang="zh-CN" altLang="en-US">
                <a:solidFill>
                  <a:srgbClr val="669900"/>
                </a:solidFill>
                <a:latin typeface="Times New Roman" panose="02020603050405020304" pitchFamily="18" charset="0"/>
                <a:ea typeface="迷你简超粗圆" pitchFamily="2" charset="-122"/>
              </a:endParaRPr>
            </a:p>
            <a:p>
              <a:r>
                <a:rPr kumimoji="1" lang="zh-CN" altLang="en-US">
                  <a:solidFill>
                    <a:srgbClr val="669900"/>
                  </a:solidFill>
                  <a:latin typeface="Times New Roman" panose="02020603050405020304" pitchFamily="18" charset="0"/>
                  <a:ea typeface="迷你简超粗圆" pitchFamily="2" charset="-122"/>
                </a:rPr>
                <a:t>祖</a:t>
              </a:r>
              <a:endParaRPr kumimoji="1" lang="zh-CN" altLang="en-US">
                <a:solidFill>
                  <a:srgbClr val="669900"/>
                </a:solidFill>
                <a:latin typeface="Times New Roman" panose="02020603050405020304" pitchFamily="18" charset="0"/>
                <a:ea typeface="迷你简超粗圆" pitchFamily="2" charset="-122"/>
              </a:endParaRPr>
            </a:p>
          </p:txBody>
        </p:sp>
        <p:pic>
          <p:nvPicPr>
            <p:cNvPr id="8" name="Picture 14" descr="汉文帝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621" y="1536"/>
              <a:ext cx="1139" cy="1152"/>
            </a:xfrm>
            <a:prstGeom prst="rect">
              <a:avLst/>
            </a:prstGeom>
            <a:noFill/>
          </p:spPr>
        </p:pic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5471" y="1570"/>
              <a:ext cx="289" cy="84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vert="eaVert">
              <a:spAutoFit/>
            </a:bodyPr>
            <a:lstStyle/>
            <a:p>
              <a:r>
                <a:rPr kumimoji="1" lang="zh-CN" altLang="en-US">
                  <a:solidFill>
                    <a:srgbClr val="669900"/>
                  </a:solidFill>
                  <a:latin typeface="Times New Roman" panose="02020603050405020304" pitchFamily="18" charset="0"/>
                  <a:ea typeface="迷你简超粗圆" pitchFamily="2" charset="-122"/>
                </a:rPr>
                <a:t>汉文帝</a:t>
              </a:r>
              <a:endParaRPr kumimoji="1" lang="zh-CN" altLang="en-US">
                <a:solidFill>
                  <a:srgbClr val="669900"/>
                </a:solidFill>
                <a:latin typeface="Times New Roman" panose="02020603050405020304" pitchFamily="18" charset="0"/>
                <a:ea typeface="迷你简超粗圆" pitchFamily="2" charset="-122"/>
              </a:endParaRPr>
            </a:p>
          </p:txBody>
        </p:sp>
        <p:pic>
          <p:nvPicPr>
            <p:cNvPr id="10" name="Picture 17" descr="汉景帝"/>
            <p:cNvPicPr>
              <a:picLocks noChangeAspect="1" noChangeArrowheads="1"/>
            </p:cNvPicPr>
            <p:nvPr/>
          </p:nvPicPr>
          <p:blipFill>
            <a:blip r:embed="rId4"/>
            <a:srcRect l="41679" t="13890" r="8319" b="13086"/>
            <a:stretch>
              <a:fillRect/>
            </a:stretch>
          </p:blipFill>
          <p:spPr bwMode="auto">
            <a:xfrm>
              <a:off x="4560" y="2832"/>
              <a:ext cx="1152" cy="1044"/>
            </a:xfrm>
            <a:prstGeom prst="rect">
              <a:avLst/>
            </a:prstGeom>
            <a:noFill/>
          </p:spPr>
        </p:pic>
      </p:grpSp>
      <p:sp>
        <p:nvSpPr>
          <p:cNvPr id="12" name="文本框 11"/>
          <p:cNvSpPr txBox="1"/>
          <p:nvPr/>
        </p:nvSpPr>
        <p:spPr>
          <a:xfrm>
            <a:off x="352819" y="4181777"/>
            <a:ext cx="9158884" cy="129266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文景时期，</a:t>
            </a:r>
            <a:r>
              <a:rPr lang="zh-CN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政治清明，经济发展，人民生活安定</a:t>
            </a:r>
            <a:r>
              <a:rPr lang="zh-CN" altLang="en-US" sz="2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。当时的国力有了很大的增强，国家积累了大量的钱粮，库存的粮食和铜钱非常充盈。这一时期的统治局面，历史上称之为</a:t>
            </a:r>
            <a:r>
              <a:rPr lang="zh-CN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“文景之治”</a:t>
            </a:r>
            <a:r>
              <a:rPr lang="zh-CN" altLang="en-US" sz="2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4"/>
          <p:cNvSpPr/>
          <p:nvPr/>
        </p:nvSpPr>
        <p:spPr>
          <a:xfrm>
            <a:off x="161645" y="793740"/>
            <a:ext cx="1357322" cy="571504"/>
          </a:xfrm>
          <a:prstGeom prst="roundRect">
            <a:avLst/>
          </a:prstGeom>
          <a:solidFill>
            <a:srgbClr val="996600"/>
          </a:solidFill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  用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对话气泡: 圆角矩形 1"/>
          <p:cNvSpPr/>
          <p:nvPr/>
        </p:nvSpPr>
        <p:spPr>
          <a:xfrm>
            <a:off x="2312035" y="5902960"/>
            <a:ext cx="6609080" cy="805815"/>
          </a:xfrm>
          <a:prstGeom prst="wedgeRoundRectCallout">
            <a:avLst>
              <a:gd name="adj1" fmla="val 29121"/>
              <a:gd name="adj2" fmla="val -128653"/>
              <a:gd name="adj3" fmla="val 166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FFFF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中国封建社会第一个治世局面，</a:t>
            </a:r>
            <a:endParaRPr lang="zh-CN" altLang="en-US" sz="2800" b="1" dirty="0">
              <a:solidFill>
                <a:srgbClr val="FFFF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2800" b="1" dirty="0">
                <a:solidFill>
                  <a:srgbClr val="FFFF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为汉武帝大一统奠定了基础</a:t>
            </a:r>
            <a:endParaRPr lang="zh-CN" altLang="en-US" sz="2800" b="1" dirty="0">
              <a:solidFill>
                <a:srgbClr val="FFFF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bldLvl="0" animBg="1"/>
      <p:bldP spid="2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89137" y="1444039"/>
            <a:ext cx="250033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28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西汉的建立</a:t>
            </a:r>
            <a:endParaRPr lang="zh-CN" altLang="en-US" sz="2800" b="1" u="sng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4340477" y="1444039"/>
            <a:ext cx="183512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都城</a:t>
            </a:r>
            <a:endParaRPr lang="zh-CN" altLang="en-US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2046261" y="5314962"/>
            <a:ext cx="18923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28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文景之治</a:t>
            </a:r>
            <a:endParaRPr lang="zh-CN" altLang="en-US" sz="2800" b="1" u="sng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AutoShape 20"/>
          <p:cNvSpPr/>
          <p:nvPr/>
        </p:nvSpPr>
        <p:spPr bwMode="auto">
          <a:xfrm>
            <a:off x="4140231" y="1250066"/>
            <a:ext cx="215900" cy="1008063"/>
          </a:xfrm>
          <a:prstGeom prst="leftBrace">
            <a:avLst>
              <a:gd name="adj1" fmla="val 38909"/>
              <a:gd name="adj2" fmla="val 50000"/>
            </a:avLst>
          </a:prstGeom>
          <a:noFill/>
          <a:ln w="25400">
            <a:solidFill>
              <a:srgbClr val="000000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1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117699" y="3217847"/>
            <a:ext cx="1357322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休养生息政策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 Box 7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760377" y="1385872"/>
            <a:ext cx="617501" cy="50783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3600" b="1" dirty="0">
                <a:latin typeface="华文隶书" pitchFamily="2" charset="-122"/>
                <a:ea typeface="华文隶书" pitchFamily="2" charset="-122"/>
              </a:rPr>
              <a:t>西汉建立和文景之治</a:t>
            </a:r>
            <a:endParaRPr lang="zh-CN" altLang="en-US" sz="3600" b="1" dirty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9" name="AutoShape 20"/>
          <p:cNvSpPr/>
          <p:nvPr/>
        </p:nvSpPr>
        <p:spPr bwMode="auto">
          <a:xfrm>
            <a:off x="1689071" y="1743062"/>
            <a:ext cx="357190" cy="3929090"/>
          </a:xfrm>
          <a:prstGeom prst="leftBrace">
            <a:avLst>
              <a:gd name="adj1" fmla="val 57428"/>
              <a:gd name="adj2" fmla="val 50000"/>
            </a:avLst>
          </a:prstGeom>
          <a:noFill/>
          <a:ln w="25400">
            <a:solidFill>
              <a:srgbClr val="000000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3200" b="1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4354545" y="943973"/>
            <a:ext cx="183512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时间</a:t>
            </a:r>
            <a:endParaRPr lang="zh-CN" altLang="en-US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4354545" y="1944105"/>
            <a:ext cx="183512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建立者</a:t>
            </a:r>
            <a:endParaRPr lang="zh-CN" altLang="en-US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AutoShape 20"/>
          <p:cNvSpPr/>
          <p:nvPr/>
        </p:nvSpPr>
        <p:spPr bwMode="auto">
          <a:xfrm>
            <a:off x="3332145" y="3028946"/>
            <a:ext cx="214314" cy="1285884"/>
          </a:xfrm>
          <a:prstGeom prst="leftBrace">
            <a:avLst>
              <a:gd name="adj1" fmla="val 38909"/>
              <a:gd name="adj2" fmla="val 50000"/>
            </a:avLst>
          </a:prstGeom>
          <a:noFill/>
          <a:ln w="25400">
            <a:solidFill>
              <a:srgbClr val="000000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3617897" y="2671756"/>
            <a:ext cx="1000132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背景</a:t>
            </a:r>
            <a:endParaRPr lang="zh-CN" altLang="en-US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117963" y="4957772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u="sng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措施</a:t>
            </a:r>
            <a:endParaRPr lang="zh-CN" altLang="en-US" sz="2800" b="1" u="sng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AutoShape 20"/>
          <p:cNvSpPr/>
          <p:nvPr/>
        </p:nvSpPr>
        <p:spPr bwMode="auto">
          <a:xfrm>
            <a:off x="3689335" y="5172086"/>
            <a:ext cx="285752" cy="1071570"/>
          </a:xfrm>
          <a:prstGeom prst="leftBrace">
            <a:avLst>
              <a:gd name="adj1" fmla="val 38909"/>
              <a:gd name="adj2" fmla="val 50000"/>
            </a:avLst>
          </a:prstGeom>
          <a:noFill/>
          <a:ln w="25400">
            <a:solidFill>
              <a:srgbClr val="000000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117963" y="5957904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意义</a:t>
            </a:r>
            <a:endParaRPr lang="zh-CN" altLang="en-US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3617897" y="3505858"/>
            <a:ext cx="1357322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2800" b="1" u="sng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措施</a:t>
            </a:r>
            <a:endParaRPr lang="zh-CN" altLang="en-US" sz="2800" b="1" u="sng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Text Box 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617897" y="4077362"/>
            <a:ext cx="142876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作用</a:t>
            </a:r>
            <a:endParaRPr lang="zh-CN" altLang="en-US" sz="2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618029" y="3505858"/>
            <a:ext cx="19288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475153" y="4116892"/>
            <a:ext cx="70469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汉初经济逐渐得以恢复和发展，社会局势稳定下来。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5404945" y="915040"/>
            <a:ext cx="2786082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公元前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202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5333507" y="1415106"/>
            <a:ext cx="1143008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长安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5832475" y="1957376"/>
            <a:ext cx="3429024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汉高祖刘邦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118095" y="4957772"/>
            <a:ext cx="19288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②③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118094" y="5984163"/>
            <a:ext cx="67386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文景时期，政治清明，经济发展，人民生活安定。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" name="图片 25" descr="1127754072-1_w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7EFE4"/>
              </a:clrFrom>
              <a:clrTo>
                <a:srgbClr val="F7EFE4">
                  <a:alpha val="0"/>
                </a:srgbClr>
              </a:clrTo>
            </a:clrChange>
          </a:blip>
          <a:srcRect l="15393" r="13892" b="55000"/>
          <a:stretch>
            <a:fillRect/>
          </a:stretch>
        </p:blipFill>
        <p:spPr>
          <a:xfrm>
            <a:off x="10431490" y="765944"/>
            <a:ext cx="1760510" cy="1120324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4500593" y="2698015"/>
            <a:ext cx="67611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为了巩固政权和稳定社会局势，汉高祖有为取秦朝因暴政导致速亡的教训，采取了休养生息政策。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1820</Words>
  <Application>WPS 演示</Application>
  <PresentationFormat>宽屏</PresentationFormat>
  <Paragraphs>181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8" baseType="lpstr">
      <vt:lpstr>Arial</vt:lpstr>
      <vt:lpstr>宋体</vt:lpstr>
      <vt:lpstr>Wingdings</vt:lpstr>
      <vt:lpstr>微软雅黑</vt:lpstr>
      <vt:lpstr>Calibri</vt:lpstr>
      <vt:lpstr>方正黑隶简体_粗</vt:lpstr>
      <vt:lpstr>华文隶书</vt:lpstr>
      <vt:lpstr>黑体</vt:lpstr>
      <vt:lpstr>隶书</vt:lpstr>
      <vt:lpstr>华文行楷</vt:lpstr>
      <vt:lpstr>Times New Roman</vt:lpstr>
      <vt:lpstr>迷你简超粗圆</vt:lpstr>
      <vt:lpstr>等线</vt:lpstr>
      <vt:lpstr>Segoe Print</vt:lpstr>
      <vt:lpstr>Arial Unicode MS</vt:lpstr>
      <vt:lpstr>等线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刘宛津</dc:creator>
  <cp:lastModifiedBy>Administrator</cp:lastModifiedBy>
  <cp:revision>78</cp:revision>
  <dcterms:created xsi:type="dcterms:W3CDTF">2016-11-27T07:04:00Z</dcterms:created>
  <dcterms:modified xsi:type="dcterms:W3CDTF">2017-11-29T08:04:33Z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