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</p:sldMasterIdLst>
  <p:notesMasterIdLst>
    <p:notesMasterId r:id="rId15"/>
  </p:notesMasterIdLst>
  <p:sldIdLst>
    <p:sldId id="369" r:id="rId4"/>
    <p:sldId id="275" r:id="rId5"/>
    <p:sldId id="456" r:id="rId6"/>
    <p:sldId id="480" r:id="rId7"/>
    <p:sldId id="454" r:id="rId8"/>
    <p:sldId id="457" r:id="rId9"/>
    <p:sldId id="455" r:id="rId10"/>
    <p:sldId id="458" r:id="rId11"/>
    <p:sldId id="481" r:id="rId12"/>
    <p:sldId id="482" r:id="rId13"/>
    <p:sldId id="400" r:id="rId14"/>
    <p:sldId id="483" r:id="rId16"/>
    <p:sldId id="460" r:id="rId17"/>
    <p:sldId id="428" r:id="rId18"/>
    <p:sldId id="459" r:id="rId19"/>
    <p:sldId id="429" r:id="rId20"/>
    <p:sldId id="489" r:id="rId21"/>
    <p:sldId id="531" r:id="rId22"/>
    <p:sldId id="583" r:id="rId23"/>
    <p:sldId id="584" r:id="rId24"/>
    <p:sldId id="585" r:id="rId25"/>
    <p:sldId id="586" r:id="rId26"/>
    <p:sldId id="461" r:id="rId27"/>
    <p:sldId id="533" r:id="rId28"/>
    <p:sldId id="511" r:id="rId29"/>
    <p:sldId id="534" r:id="rId30"/>
    <p:sldId id="512" r:id="rId31"/>
    <p:sldId id="587" r:id="rId32"/>
    <p:sldId id="588" r:id="rId33"/>
    <p:sldId id="589" r:id="rId34"/>
    <p:sldId id="590" r:id="rId35"/>
    <p:sldId id="591" r:id="rId36"/>
    <p:sldId id="595" r:id="rId37"/>
    <p:sldId id="521" r:id="rId38"/>
    <p:sldId id="566" r:id="rId39"/>
    <p:sldId id="430" r:id="rId40"/>
    <p:sldId id="596" r:id="rId41"/>
    <p:sldId id="597" r:id="rId42"/>
    <p:sldId id="592" r:id="rId43"/>
    <p:sldId id="593" r:id="rId44"/>
    <p:sldId id="524" r:id="rId45"/>
    <p:sldId id="564" r:id="rId46"/>
    <p:sldId id="528" r:id="rId47"/>
    <p:sldId id="599" r:id="rId48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63"/>
    <a:srgbClr val="FFFFFF"/>
    <a:srgbClr val="006600"/>
    <a:srgbClr val="149494"/>
    <a:srgbClr val="000099"/>
    <a:srgbClr val="660066"/>
    <a:srgbClr val="00CC00"/>
    <a:srgbClr val="CC00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59"/>
  </p:normalViewPr>
  <p:slideViewPr>
    <p:cSldViewPr showGuides="1">
      <p:cViewPr varScale="1">
        <p:scale>
          <a:sx n="36" d="100"/>
          <a:sy n="36" d="100"/>
        </p:scale>
        <p:origin x="-427" y="-91"/>
      </p:cViewPr>
      <p:guideLst>
        <p:guide orient="horz" pos="4184"/>
        <p:guide pos="574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1" Type="http://schemas.openxmlformats.org/officeDocument/2006/relationships/tableStyles" Target="tableStyles.xml"/><Relationship Id="rId50" Type="http://schemas.openxmlformats.org/officeDocument/2006/relationships/viewProps" Target="viewProps.xml"/><Relationship Id="rId5" Type="http://schemas.openxmlformats.org/officeDocument/2006/relationships/slide" Target="slides/slide2.xml"/><Relationship Id="rId49" Type="http://schemas.openxmlformats.org/officeDocument/2006/relationships/presProps" Target="presProps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" Target="slides/slide1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spect="1"/>
          </p:cNvSpPr>
          <p:nvPr>
            <p:ph type="sldImg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1" name="Rectangle 3"/>
          <p:cNvSpPr>
            <a:spLocks noGrp="1"/>
          </p:cNvSpPr>
          <p:nvPr>
            <p:ph type="body" sz="quarter"/>
          </p:nvPr>
        </p:nvSpPr>
        <p:spPr>
          <a:xfrm>
            <a:off x="538163" y="4387850"/>
            <a:ext cx="5780087" cy="39528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
第二级
第三级
第四级
第五级</a:t>
            </a:r>
            <a:endParaRPr lang="zh-CN" altLang="en-US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14338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143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16386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21506" name="文本占位符 2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6426200" y="636588"/>
            <a:ext cx="896938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 bwMode="auto"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 bwMode="auto"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3"/>
            <a:ext cx="9144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3"/>
            <a:ext cx="9144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9144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916935" y="2531234"/>
            <a:ext cx="531013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单击此处编辑标题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5" y="3546953"/>
            <a:ext cx="5310130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3213100" y="3433763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 bwMode="auto"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 bwMode="auto"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9144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5"/>
            <a:ext cx="9144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5"/>
            <a:ext cx="9144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5864225" y="727075"/>
            <a:ext cx="887413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12336" y="2658508"/>
            <a:ext cx="413615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单击此处编辑标题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6" y="3452786"/>
            <a:ext cx="413615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2" y="365126"/>
            <a:ext cx="5814218" cy="1325563"/>
          </a:xfrm>
        </p:spPr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4961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15609"/>
            <a:ext cx="3868340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5"/>
          <p:cNvGrpSpPr/>
          <p:nvPr/>
        </p:nvGrpSpPr>
        <p:grpSpPr bwMode="auto">
          <a:xfrm>
            <a:off x="1143000" y="3287713"/>
            <a:ext cx="1173163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grpSp>
        <p:nvGrpSpPr>
          <p:cNvPr id="4" name="组合 9"/>
          <p:cNvGrpSpPr/>
          <p:nvPr/>
        </p:nvGrpSpPr>
        <p:grpSpPr bwMode="auto">
          <a:xfrm flipH="1">
            <a:off x="6815138" y="3295650"/>
            <a:ext cx="1171575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3"/>
            <a:ext cx="9144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3"/>
            <a:ext cx="9144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9144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4124325" y="1689100"/>
            <a:ext cx="89535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686050" y="2591560"/>
            <a:ext cx="37719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编辑标题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 hasCustomPrompt="1"/>
          </p:nvPr>
        </p:nvSpPr>
        <p:spPr>
          <a:xfrm>
            <a:off x="2686050" y="3610928"/>
            <a:ext cx="37719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单击此处编辑文本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单击此处编辑标题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4014391" y="733425"/>
            <a:ext cx="46278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noProof="1"/>
              <a:t>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 dirty="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4"/>
            <a:ext cx="78867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6426200" y="636588"/>
            <a:ext cx="896938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 bwMode="auto"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 bwMode="auto"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3"/>
            <a:ext cx="9144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3"/>
            <a:ext cx="9144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9144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916935" y="2531234"/>
            <a:ext cx="531013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单击此处编辑标题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5" y="3546953"/>
            <a:ext cx="5310130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3213100" y="3433763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 bwMode="auto"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 bwMode="auto"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9144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5"/>
            <a:ext cx="9144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5"/>
            <a:ext cx="9144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5864225" y="727075"/>
            <a:ext cx="887413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12336" y="2658508"/>
            <a:ext cx="413615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单击此处编辑标题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6" y="3452786"/>
            <a:ext cx="413615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2" y="365126"/>
            <a:ext cx="5814218" cy="1325563"/>
          </a:xfrm>
        </p:spPr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4961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15609"/>
            <a:ext cx="3868340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5"/>
          <p:cNvGrpSpPr/>
          <p:nvPr/>
        </p:nvGrpSpPr>
        <p:grpSpPr bwMode="auto">
          <a:xfrm>
            <a:off x="1143000" y="3287713"/>
            <a:ext cx="1173163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grpSp>
        <p:nvGrpSpPr>
          <p:cNvPr id="4" name="组合 9"/>
          <p:cNvGrpSpPr/>
          <p:nvPr/>
        </p:nvGrpSpPr>
        <p:grpSpPr bwMode="auto">
          <a:xfrm flipH="1">
            <a:off x="6815138" y="3295650"/>
            <a:ext cx="1171575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3"/>
            <a:ext cx="9144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3"/>
            <a:ext cx="9144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9144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4124325" y="1689100"/>
            <a:ext cx="89535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686050" y="2591560"/>
            <a:ext cx="37719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编辑标题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 hasCustomPrompt="1"/>
          </p:nvPr>
        </p:nvSpPr>
        <p:spPr>
          <a:xfrm>
            <a:off x="2686050" y="3610928"/>
            <a:ext cx="37719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单击此处编辑文本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单击此处编辑标题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4014391" y="733425"/>
            <a:ext cx="46278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noProof="1"/>
              <a:t>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 dirty="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4"/>
            <a:ext cx="78867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4" Type="http://schemas.openxmlformats.org/officeDocument/2006/relationships/theme" Target="../theme/theme2.xml"/><Relationship Id="rId13" Type="http://schemas.openxmlformats.org/officeDocument/2006/relationships/tags" Target="../tags/tag6.xml"/><Relationship Id="rId12" Type="http://schemas.openxmlformats.org/officeDocument/2006/relationships/tags" Target="../tags/tag5.xml"/><Relationship Id="rId11" Type="http://schemas.openxmlformats.org/officeDocument/2006/relationships/tags" Target="../tags/tag4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"/>
          <p:cNvGrpSpPr/>
          <p:nvPr/>
        </p:nvGrpSpPr>
        <p:grpSpPr bwMode="auto">
          <a:xfrm>
            <a:off x="581025" y="919163"/>
            <a:ext cx="1031875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grpSp>
        <p:nvGrpSpPr>
          <p:cNvPr id="3" name="组合 15"/>
          <p:cNvGrpSpPr/>
          <p:nvPr/>
        </p:nvGrpSpPr>
        <p:grpSpPr bwMode="auto">
          <a:xfrm flipH="1">
            <a:off x="7562850" y="919163"/>
            <a:ext cx="1031875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sp>
        <p:nvSpPr>
          <p:cNvPr id="1034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1663700" y="365125"/>
            <a:ext cx="58166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35" name="文本占位符 2"/>
          <p:cNvSpPr>
            <a:spLocks noGrp="1" noChangeArrowheads="1"/>
          </p:cNvSpPr>
          <p:nvPr>
            <p:ph type="body" idx="9"/>
            <p:custDataLst>
              <p:tags r:id="rId12"/>
            </p:custDataLst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eaLnBrk="1" fontAlgn="base" hangingPunct="1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"/>
          <p:cNvGrpSpPr/>
          <p:nvPr/>
        </p:nvGrpSpPr>
        <p:grpSpPr bwMode="auto">
          <a:xfrm>
            <a:off x="581025" y="919163"/>
            <a:ext cx="1031875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grpSp>
        <p:nvGrpSpPr>
          <p:cNvPr id="3" name="组合 15"/>
          <p:cNvGrpSpPr/>
          <p:nvPr/>
        </p:nvGrpSpPr>
        <p:grpSpPr bwMode="auto">
          <a:xfrm flipH="1">
            <a:off x="7562850" y="919163"/>
            <a:ext cx="1031875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sp>
        <p:nvSpPr>
          <p:cNvPr id="1034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1663700" y="365125"/>
            <a:ext cx="58166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35" name="文本占位符 2"/>
          <p:cNvSpPr>
            <a:spLocks noGrp="1" noChangeArrowheads="1"/>
          </p:cNvSpPr>
          <p:nvPr>
            <p:ph type="body" idx="9"/>
            <p:custDataLst>
              <p:tags r:id="rId12"/>
            </p:custDataLst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hf sldNum="0" hdr="0" ftr="0" dt="0"/>
  <p:txStyles>
    <p:titleStyle>
      <a:lvl1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eaLnBrk="1" fontAlgn="base" hangingPunct="1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1.xml"/><Relationship Id="rId6" Type="http://schemas.openxmlformats.org/officeDocument/2006/relationships/tags" Target="../tags/tag7.xml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3" Type="http://schemas.openxmlformats.org/officeDocument/2006/relationships/slide" Target="slide1.xml"/><Relationship Id="rId2" Type="http://schemas.openxmlformats.org/officeDocument/2006/relationships/slide" Target="slide14.xml"/><Relationship Id="rId1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.png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2.png"/><Relationship Id="rId2" Type="http://schemas.openxmlformats.org/officeDocument/2006/relationships/image" Target="../media/image4.wmf"/><Relationship Id="rId1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2.png"/><Relationship Id="rId2" Type="http://schemas.openxmlformats.org/officeDocument/2006/relationships/image" Target="../media/image4.wmf"/><Relationship Id="rId1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7.xml"/><Relationship Id="rId3" Type="http://schemas.openxmlformats.org/officeDocument/2006/relationships/image" Target="../media/image2.png"/><Relationship Id="rId2" Type="http://schemas.openxmlformats.org/officeDocument/2006/relationships/image" Target="../media/image8.emf"/><Relationship Id="rId1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2.png"/><Relationship Id="rId1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2.png"/><Relationship Id="rId8" Type="http://schemas.openxmlformats.org/officeDocument/2006/relationships/oleObject" Target="../embeddings/oleObject7.bin"/><Relationship Id="rId7" Type="http://schemas.openxmlformats.org/officeDocument/2006/relationships/image" Target="../media/image12.wmf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image" Target="../media/image11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10.wmf"/><Relationship Id="rId12" Type="http://schemas.openxmlformats.org/officeDocument/2006/relationships/notesSlide" Target="../notesSlides/notesSlide3.xml"/><Relationship Id="rId11" Type="http://schemas.openxmlformats.org/officeDocument/2006/relationships/vmlDrawing" Target="../drawings/vmlDrawing3.vml"/><Relationship Id="rId10" Type="http://schemas.openxmlformats.org/officeDocument/2006/relationships/slideLayout" Target="../slideLayouts/slideLayout17.xml"/><Relationship Id="rId1" Type="http://schemas.openxmlformats.org/officeDocument/2006/relationships/oleObject" Target="../embeddings/oleObject3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17.xml"/><Relationship Id="rId3" Type="http://schemas.openxmlformats.org/officeDocument/2006/relationships/image" Target="../media/image2.png"/><Relationship Id="rId2" Type="http://schemas.openxmlformats.org/officeDocument/2006/relationships/image" Target="../media/image12.wmf"/><Relationship Id="rId1" Type="http://schemas.openxmlformats.org/officeDocument/2006/relationships/oleObject" Target="../embeddings/oleObject8.bin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17.xml"/><Relationship Id="rId4" Type="http://schemas.openxmlformats.org/officeDocument/2006/relationships/image" Target="../media/image2.png"/><Relationship Id="rId3" Type="http://schemas.openxmlformats.org/officeDocument/2006/relationships/oleObject" Target="../embeddings/oleObject10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9.bin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image" Target="../media/image2.png"/><Relationship Id="rId8" Type="http://schemas.openxmlformats.org/officeDocument/2006/relationships/oleObject" Target="../embeddings/oleObject17.bin"/><Relationship Id="rId7" Type="http://schemas.openxmlformats.org/officeDocument/2006/relationships/oleObject" Target="../embeddings/oleObject16.bin"/><Relationship Id="rId6" Type="http://schemas.openxmlformats.org/officeDocument/2006/relationships/oleObject" Target="../embeddings/oleObject15.bin"/><Relationship Id="rId5" Type="http://schemas.openxmlformats.org/officeDocument/2006/relationships/oleObject" Target="../embeddings/oleObject14.bin"/><Relationship Id="rId4" Type="http://schemas.openxmlformats.org/officeDocument/2006/relationships/oleObject" Target="../embeddings/oleObject13.bin"/><Relationship Id="rId3" Type="http://schemas.openxmlformats.org/officeDocument/2006/relationships/oleObject" Target="../embeddings/oleObject12.bin"/><Relationship Id="rId2" Type="http://schemas.openxmlformats.org/officeDocument/2006/relationships/image" Target="../media/image13.wmf"/><Relationship Id="rId11" Type="http://schemas.openxmlformats.org/officeDocument/2006/relationships/vmlDrawing" Target="../drawings/vmlDrawing6.vml"/><Relationship Id="rId10" Type="http://schemas.openxmlformats.org/officeDocument/2006/relationships/slideLayout" Target="../slideLayouts/slideLayout17.xml"/><Relationship Id="rId1" Type="http://schemas.openxmlformats.org/officeDocument/2006/relationships/oleObject" Target="../embeddings/oleObject11.bin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7.vml"/><Relationship Id="rId8" Type="http://schemas.openxmlformats.org/officeDocument/2006/relationships/slideLayout" Target="../slideLayouts/slideLayout17.xml"/><Relationship Id="rId7" Type="http://schemas.openxmlformats.org/officeDocument/2006/relationships/image" Target="../media/image2.png"/><Relationship Id="rId6" Type="http://schemas.openxmlformats.org/officeDocument/2006/relationships/oleObject" Target="../embeddings/oleObject22.bin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Relationship Id="rId3" Type="http://schemas.openxmlformats.org/officeDocument/2006/relationships/oleObject" Target="../embeddings/oleObject19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18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8.vml"/><Relationship Id="rId7" Type="http://schemas.openxmlformats.org/officeDocument/2006/relationships/slideLayout" Target="../slideLayouts/slideLayout17.xml"/><Relationship Id="rId6" Type="http://schemas.openxmlformats.org/officeDocument/2006/relationships/image" Target="../media/image2.png"/><Relationship Id="rId5" Type="http://schemas.openxmlformats.org/officeDocument/2006/relationships/oleObject" Target="../embeddings/oleObject26.bin"/><Relationship Id="rId4" Type="http://schemas.openxmlformats.org/officeDocument/2006/relationships/oleObject" Target="../embeddings/oleObject25.bin"/><Relationship Id="rId3" Type="http://schemas.openxmlformats.org/officeDocument/2006/relationships/oleObject" Target="../embeddings/oleObject24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23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9.vml"/><Relationship Id="rId7" Type="http://schemas.openxmlformats.org/officeDocument/2006/relationships/slideLayout" Target="../slideLayouts/slideLayout17.xml"/><Relationship Id="rId6" Type="http://schemas.openxmlformats.org/officeDocument/2006/relationships/image" Target="../media/image2.png"/><Relationship Id="rId5" Type="http://schemas.openxmlformats.org/officeDocument/2006/relationships/oleObject" Target="../embeddings/oleObject30.bin"/><Relationship Id="rId4" Type="http://schemas.openxmlformats.org/officeDocument/2006/relationships/oleObject" Target="../embeddings/oleObject29.bin"/><Relationship Id="rId3" Type="http://schemas.openxmlformats.org/officeDocument/2006/relationships/oleObject" Target="../embeddings/oleObject28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27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2.png"/><Relationship Id="rId1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0.vml"/><Relationship Id="rId4" Type="http://schemas.openxmlformats.org/officeDocument/2006/relationships/slideLayout" Target="../slideLayouts/slideLayout17.xml"/><Relationship Id="rId3" Type="http://schemas.openxmlformats.org/officeDocument/2006/relationships/image" Target="../media/image2.png"/><Relationship Id="rId2" Type="http://schemas.openxmlformats.org/officeDocument/2006/relationships/image" Target="../media/image13.wmf"/><Relationship Id="rId1" Type="http://schemas.openxmlformats.org/officeDocument/2006/relationships/oleObject" Target="../embeddings/oleObject31.bin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1.vml"/><Relationship Id="rId7" Type="http://schemas.openxmlformats.org/officeDocument/2006/relationships/slideLayout" Target="../slideLayouts/slideLayout17.xml"/><Relationship Id="rId6" Type="http://schemas.openxmlformats.org/officeDocument/2006/relationships/image" Target="../media/image2.png"/><Relationship Id="rId5" Type="http://schemas.openxmlformats.org/officeDocument/2006/relationships/oleObject" Target="../embeddings/oleObject35.bin"/><Relationship Id="rId4" Type="http://schemas.openxmlformats.org/officeDocument/2006/relationships/oleObject" Target="../embeddings/oleObject34.bin"/><Relationship Id="rId3" Type="http://schemas.openxmlformats.org/officeDocument/2006/relationships/oleObject" Target="../embeddings/oleObject33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32.bin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2.vml"/><Relationship Id="rId8" Type="http://schemas.openxmlformats.org/officeDocument/2006/relationships/slideLayout" Target="../slideLayouts/slideLayout17.xml"/><Relationship Id="rId7" Type="http://schemas.openxmlformats.org/officeDocument/2006/relationships/image" Target="../media/image2.png"/><Relationship Id="rId6" Type="http://schemas.openxmlformats.org/officeDocument/2006/relationships/oleObject" Target="../embeddings/oleObject40.bin"/><Relationship Id="rId5" Type="http://schemas.openxmlformats.org/officeDocument/2006/relationships/oleObject" Target="../embeddings/oleObject39.bin"/><Relationship Id="rId4" Type="http://schemas.openxmlformats.org/officeDocument/2006/relationships/oleObject" Target="../embeddings/oleObject38.bin"/><Relationship Id="rId3" Type="http://schemas.openxmlformats.org/officeDocument/2006/relationships/oleObject" Target="../embeddings/oleObject37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36.bin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3.vml"/><Relationship Id="rId5" Type="http://schemas.openxmlformats.org/officeDocument/2006/relationships/slideLayout" Target="../slideLayouts/slideLayout17.xml"/><Relationship Id="rId4" Type="http://schemas.openxmlformats.org/officeDocument/2006/relationships/image" Target="../media/image2.png"/><Relationship Id="rId3" Type="http://schemas.openxmlformats.org/officeDocument/2006/relationships/oleObject" Target="../embeddings/oleObject42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41.bin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2.png"/></Relationships>
</file>

<file path=ppt/slides/_rels/slide4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4.vml"/><Relationship Id="rId5" Type="http://schemas.openxmlformats.org/officeDocument/2006/relationships/slideLayout" Target="../slideLayouts/slideLayout17.xml"/><Relationship Id="rId4" Type="http://schemas.openxmlformats.org/officeDocument/2006/relationships/image" Target="../media/image2.png"/><Relationship Id="rId3" Type="http://schemas.openxmlformats.org/officeDocument/2006/relationships/oleObject" Target="../embeddings/oleObject44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43.bin"/></Relationships>
</file>

<file path=ppt/slides/_rels/slide4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5.vml"/><Relationship Id="rId5" Type="http://schemas.openxmlformats.org/officeDocument/2006/relationships/slideLayout" Target="../slideLayouts/slideLayout17.xml"/><Relationship Id="rId4" Type="http://schemas.openxmlformats.org/officeDocument/2006/relationships/image" Target="../media/image2.png"/><Relationship Id="rId3" Type="http://schemas.openxmlformats.org/officeDocument/2006/relationships/oleObject" Target="../embeddings/oleObject46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45.bin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2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/>
          <p:nvPr/>
        </p:nvSpPr>
        <p:spPr>
          <a:xfrm>
            <a:off x="2947988" y="3240088"/>
            <a:ext cx="2976562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 indent="0" algn="ctr"/>
            <a:r>
              <a:rPr lang="zh-CN" altLang="en-US" sz="4400" dirty="0">
                <a:solidFill>
                  <a:srgbClr val="CC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小结与复习</a:t>
            </a:r>
            <a:endParaRPr lang="zh-CN" altLang="en-US" sz="4400" dirty="0">
              <a:solidFill>
                <a:srgbClr val="CC0066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5" name="Text Box 4"/>
          <p:cNvSpPr txBox="1"/>
          <p:nvPr/>
        </p:nvSpPr>
        <p:spPr>
          <a:xfrm>
            <a:off x="0" y="1643063"/>
            <a:ext cx="8964613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algn="ctr"/>
            <a:r>
              <a:rPr lang="zh-CN" altLang="en-US" sz="6000" dirty="0">
                <a:solidFill>
                  <a:srgbClr val="07070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第四章 图形初步认识</a:t>
            </a:r>
            <a:endParaRPr lang="zh-CN" altLang="en-US" sz="6000" dirty="0">
              <a:solidFill>
                <a:srgbClr val="07070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078" name="AutoShape 7"/>
          <p:cNvSpPr/>
          <p:nvPr/>
        </p:nvSpPr>
        <p:spPr>
          <a:xfrm>
            <a:off x="0" y="6429375"/>
            <a:ext cx="9144000" cy="428625"/>
          </a:xfrm>
          <a:prstGeom prst="flowChartProcess">
            <a:avLst/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9" name="MH_Text_1"/>
          <p:cNvSpPr/>
          <p:nvPr/>
        </p:nvSpPr>
        <p:spPr>
          <a:xfrm>
            <a:off x="723900" y="5016500"/>
            <a:ext cx="1665288" cy="1055688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lvl="0" indent="0"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0" name="MH_SubTitle_1">
            <a:hlinkClick r:id="rId1" action="ppaction://hlinksldjump"/>
          </p:cNvPr>
          <p:cNvSpPr/>
          <p:nvPr/>
        </p:nvSpPr>
        <p:spPr>
          <a:xfrm>
            <a:off x="722313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/>
          <a:p>
            <a:pPr lvl="0" indent="0"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要点梳理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1" name="MH_Other_1"/>
          <p:cNvSpPr/>
          <p:nvPr/>
        </p:nvSpPr>
        <p:spPr>
          <a:xfrm>
            <a:off x="2149475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indent="0"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2" name="MH_Text_2"/>
          <p:cNvSpPr/>
          <p:nvPr/>
        </p:nvSpPr>
        <p:spPr>
          <a:xfrm>
            <a:off x="2711450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lvl="0" indent="0"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3" name="MH_SubTitle_2">
            <a:hlinkClick r:id="rId2" action="ppaction://hlinksldjump"/>
          </p:cNvPr>
          <p:cNvSpPr/>
          <p:nvPr/>
        </p:nvSpPr>
        <p:spPr>
          <a:xfrm>
            <a:off x="2711450" y="5287963"/>
            <a:ext cx="1665288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/>
          <a:p>
            <a:pPr lvl="0" indent="0"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考点讲练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4" name="MH_Other_2"/>
          <p:cNvSpPr/>
          <p:nvPr/>
        </p:nvSpPr>
        <p:spPr>
          <a:xfrm>
            <a:off x="2746375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indent="0"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5" name="MH_Other_3"/>
          <p:cNvSpPr/>
          <p:nvPr/>
        </p:nvSpPr>
        <p:spPr>
          <a:xfrm>
            <a:off x="4179888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indent="0"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6" name="MH_Text_3"/>
          <p:cNvSpPr/>
          <p:nvPr/>
        </p:nvSpPr>
        <p:spPr>
          <a:xfrm>
            <a:off x="4719638" y="5014913"/>
            <a:ext cx="1666875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lvl="0" indent="0"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7" name="MH_SubTitle_3"/>
          <p:cNvSpPr/>
          <p:nvPr/>
        </p:nvSpPr>
        <p:spPr>
          <a:xfrm>
            <a:off x="4719638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/>
          <a:p>
            <a:pPr lvl="0" indent="0"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课堂小结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8" name="MH_Other_4"/>
          <p:cNvSpPr/>
          <p:nvPr/>
        </p:nvSpPr>
        <p:spPr>
          <a:xfrm>
            <a:off x="4776788" y="5456238"/>
            <a:ext cx="169862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indent="0"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9" name="MH_Other_5"/>
          <p:cNvSpPr/>
          <p:nvPr/>
        </p:nvSpPr>
        <p:spPr>
          <a:xfrm>
            <a:off x="6178550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indent="0"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90" name="MH_Text_4"/>
          <p:cNvSpPr/>
          <p:nvPr/>
        </p:nvSpPr>
        <p:spPr>
          <a:xfrm>
            <a:off x="6727825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lvl="0" indent="0"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91" name="MH_SubTitle_4">
            <a:hlinkClick r:id="rId3" action="ppaction://hlinksldjump"/>
          </p:cNvPr>
          <p:cNvSpPr/>
          <p:nvPr/>
        </p:nvSpPr>
        <p:spPr>
          <a:xfrm>
            <a:off x="6727825" y="5287963"/>
            <a:ext cx="1668463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/>
          <a:p>
            <a:pPr lvl="0" indent="0"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课后作业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92" name="MH_Other_6"/>
          <p:cNvSpPr/>
          <p:nvPr/>
        </p:nvSpPr>
        <p:spPr>
          <a:xfrm>
            <a:off x="6777038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indent="0"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093" name="MH_Other_7"/>
          <p:cNvGrpSpPr/>
          <p:nvPr/>
        </p:nvGrpSpPr>
        <p:grpSpPr>
          <a:xfrm>
            <a:off x="2085975" y="5411788"/>
            <a:ext cx="890588" cy="266700"/>
            <a:chOff x="0" y="0"/>
            <a:chExt cx="561" cy="169"/>
          </a:xfrm>
        </p:grpSpPr>
        <p:pic>
          <p:nvPicPr>
            <p:cNvPr id="3094" name="MH_Other_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561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95" name="Text Box 24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/>
            <a:p>
              <a:pPr lvl="0" indent="0" algn="ctr"/>
              <a:endPara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3096" name="MH_Other_8"/>
          <p:cNvSpPr/>
          <p:nvPr/>
        </p:nvSpPr>
        <p:spPr>
          <a:xfrm>
            <a:off x="2184400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lstStyle/>
          <a:p>
            <a:pPr lvl="0" indent="0"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097" name="MH_Other_9"/>
          <p:cNvGrpSpPr/>
          <p:nvPr/>
        </p:nvGrpSpPr>
        <p:grpSpPr>
          <a:xfrm>
            <a:off x="4116388" y="5411788"/>
            <a:ext cx="889000" cy="266700"/>
            <a:chOff x="0" y="0"/>
            <a:chExt cx="560" cy="169"/>
          </a:xfrm>
        </p:grpSpPr>
        <p:pic>
          <p:nvPicPr>
            <p:cNvPr id="3098" name="MH_Other_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560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99" name="Text Box 28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/>
            <a:p>
              <a:pPr lvl="0" indent="0" algn="ctr"/>
              <a:endPara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3100" name="MH_Other_10"/>
          <p:cNvSpPr/>
          <p:nvPr/>
        </p:nvSpPr>
        <p:spPr>
          <a:xfrm>
            <a:off x="4214813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lstStyle/>
          <a:p>
            <a:pPr lvl="0" indent="0"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3101" name="MH_Other_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115050" y="5411788"/>
            <a:ext cx="890588" cy="266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02" name="Text Box 31"/>
          <p:cNvSpPr txBox="1"/>
          <p:nvPr/>
        </p:nvSpPr>
        <p:spPr>
          <a:xfrm>
            <a:off x="6226175" y="5513388"/>
            <a:ext cx="669925" cy="619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indent="0"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03" name="MH_Other_12"/>
          <p:cNvSpPr/>
          <p:nvPr/>
        </p:nvSpPr>
        <p:spPr>
          <a:xfrm>
            <a:off x="6213475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lstStyle/>
          <a:p>
            <a:pPr lvl="0" indent="0"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80"/>
          <p:cNvSpPr>
            <a:spLocks noChangeArrowheads="1"/>
          </p:cNvSpPr>
          <p:nvPr/>
        </p:nvSpPr>
        <p:spPr bwMode="auto">
          <a:xfrm>
            <a:off x="0" y="59055"/>
            <a:ext cx="2148205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要点梳理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6" name="Text Box 5"/>
          <p:cNvSpPr txBox="1"/>
          <p:nvPr/>
        </p:nvSpPr>
        <p:spPr>
          <a:xfrm>
            <a:off x="217488" y="622618"/>
            <a:ext cx="23844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一、几何图形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Text Box 5"/>
          <p:cNvSpPr txBox="1"/>
          <p:nvPr/>
        </p:nvSpPr>
        <p:spPr>
          <a:xfrm>
            <a:off x="990600" y="1128713"/>
            <a:ext cx="4283075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1.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立体图形与平面图形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7658" name="Rectangle 24"/>
          <p:cNvSpPr/>
          <p:nvPr/>
        </p:nvSpPr>
        <p:spPr>
          <a:xfrm>
            <a:off x="984250" y="1527175"/>
            <a:ext cx="7659688" cy="736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ct val="150000"/>
              </a:lnSpc>
            </a:pPr>
            <a:r>
              <a:rPr lang="zh-CN" altLang="en-US" sz="2400">
                <a:latin typeface="Times New Roman" panose="02020603050405020304" pitchFamily="18" charset="0"/>
                <a:ea typeface="黑体" panose="02010609060101010101" pitchFamily="2" charset="-122"/>
              </a:rPr>
              <a:t>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立体图形的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各部分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不都在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同一平面内，如：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" name="Rectangle 24"/>
          <p:cNvSpPr/>
          <p:nvPr/>
        </p:nvSpPr>
        <p:spPr>
          <a:xfrm>
            <a:off x="982663" y="3863975"/>
            <a:ext cx="7135812" cy="736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ct val="150000"/>
              </a:lnSpc>
            </a:pPr>
            <a:r>
              <a:rPr lang="zh-CN" altLang="en-US" sz="2400">
                <a:latin typeface="Times New Roman" panose="02020603050405020304" pitchFamily="18" charset="0"/>
                <a:ea typeface="黑体" panose="02010609060101010101" pitchFamily="2" charset="-122"/>
              </a:rPr>
              <a:t> 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平面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图形的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各部分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都在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同一平面内，如：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8675" name="Oval 6"/>
          <p:cNvSpPr/>
          <p:nvPr/>
        </p:nvSpPr>
        <p:spPr>
          <a:xfrm>
            <a:off x="4216400" y="4922838"/>
            <a:ext cx="914400" cy="914400"/>
          </a:xfrm>
          <a:prstGeom prst="ellipse">
            <a:avLst/>
          </a:pr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indent="0">
              <a:lnSpc>
                <a:spcPct val="150000"/>
              </a:lnSpc>
            </a:pP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8676" name="AutoShape 7"/>
          <p:cNvSpPr/>
          <p:nvPr/>
        </p:nvSpPr>
        <p:spPr>
          <a:xfrm>
            <a:off x="1477963" y="4981575"/>
            <a:ext cx="1009650" cy="792163"/>
          </a:xfrm>
          <a:prstGeom prst="triangle">
            <a:avLst>
              <a:gd name="adj" fmla="val 50000"/>
            </a:avLst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indent="0">
              <a:lnSpc>
                <a:spcPct val="150000"/>
              </a:lnSpc>
            </a:pP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8677" name="Rectangle 8"/>
          <p:cNvSpPr/>
          <p:nvPr/>
        </p:nvSpPr>
        <p:spPr>
          <a:xfrm>
            <a:off x="5511800" y="4994275"/>
            <a:ext cx="1152525" cy="792163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indent="0">
              <a:lnSpc>
                <a:spcPct val="150000"/>
              </a:lnSpc>
            </a:pP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557" name="Rectangle 9"/>
          <p:cNvSpPr/>
          <p:nvPr/>
        </p:nvSpPr>
        <p:spPr>
          <a:xfrm>
            <a:off x="2928938" y="4972050"/>
            <a:ext cx="863600" cy="865188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indent="0"/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" name="平行四边形 10"/>
          <p:cNvSpPr/>
          <p:nvPr/>
        </p:nvSpPr>
        <p:spPr>
          <a:xfrm>
            <a:off x="7204075" y="5011738"/>
            <a:ext cx="1054100" cy="766762"/>
          </a:xfrm>
          <a:prstGeom prst="parallelogram">
            <a:avLst>
              <a:gd name="adj" fmla="val 58598"/>
            </a:avLst>
          </a:pr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107" name="组合 43"/>
          <p:cNvGrpSpPr/>
          <p:nvPr/>
        </p:nvGrpSpPr>
        <p:grpSpPr>
          <a:xfrm>
            <a:off x="4162425" y="2613025"/>
            <a:ext cx="922338" cy="917575"/>
            <a:chOff x="2295" y="6378"/>
            <a:chExt cx="3685" cy="3672"/>
          </a:xfrm>
        </p:grpSpPr>
        <p:sp>
          <p:nvSpPr>
            <p:cNvPr id="4108" name="椭圆 44"/>
            <p:cNvSpPr/>
            <p:nvPr/>
          </p:nvSpPr>
          <p:spPr>
            <a:xfrm>
              <a:off x="2308" y="6378"/>
              <a:ext cx="3672" cy="3672"/>
            </a:xfrm>
            <a:prstGeom prst="ellipse">
              <a:avLst/>
            </a:prstGeom>
            <a:noFill/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lIns="91440" tIns="45720" rIns="91440" bIns="45720" anchor="t"/>
            <a:lstStyle/>
            <a:p>
              <a:pPr lvl="0" indent="0" defTabSz="91440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4109" name="组合 45"/>
            <p:cNvGrpSpPr/>
            <p:nvPr/>
          </p:nvGrpSpPr>
          <p:grpSpPr>
            <a:xfrm rot="-5400000">
              <a:off x="3464" y="6479"/>
              <a:ext cx="1360" cy="3672"/>
              <a:chOff x="8293" y="5621"/>
              <a:chExt cx="1474" cy="1480"/>
            </a:xfrm>
          </p:grpSpPr>
          <p:sp>
            <p:nvSpPr>
              <p:cNvPr id="4110" name="弧形 46"/>
              <p:cNvSpPr/>
              <p:nvPr/>
            </p:nvSpPr>
            <p:spPr>
              <a:xfrm rot="10800000">
                <a:off x="8293" y="5621"/>
                <a:ext cx="1474" cy="1474"/>
              </a:xfrm>
              <a:custGeom>
                <a:avLst/>
                <a:gdLst/>
                <a:ahLst/>
                <a:cxnLst>
                  <a:cxn ang="10800000">
                    <a:pos x="736" y="0"/>
                  </a:cxn>
                  <a:cxn ang="8100000">
                    <a:pos x="737" y="737"/>
                  </a:cxn>
                  <a:cxn ang="5400000">
                    <a:pos x="1474" y="737"/>
                  </a:cxn>
                </a:cxnLst>
                <a:rect l="0" t="0" r="0" b="0"/>
                <a:pathLst>
                  <a:path w="1474" h="1474" stroke="0">
                    <a:moveTo>
                      <a:pt x="736" y="0"/>
                    </a:moveTo>
                    <a:cubicBezTo>
                      <a:pt x="1143" y="0"/>
                      <a:pt x="1473" y="330"/>
                      <a:pt x="1473" y="737"/>
                    </a:cubicBezTo>
                    <a:lnTo>
                      <a:pt x="737" y="737"/>
                    </a:lnTo>
                    <a:close/>
                  </a:path>
                  <a:path w="1474" h="1474" fill="none">
                    <a:moveTo>
                      <a:pt x="736" y="0"/>
                    </a:moveTo>
                    <a:cubicBezTo>
                      <a:pt x="1143" y="0"/>
                      <a:pt x="1473" y="330"/>
                      <a:pt x="1473" y="737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11" name="弧形 47"/>
              <p:cNvSpPr/>
              <p:nvPr/>
            </p:nvSpPr>
            <p:spPr>
              <a:xfrm rot="-5400000">
                <a:off x="8293" y="5627"/>
                <a:ext cx="1474" cy="1474"/>
              </a:xfrm>
              <a:custGeom>
                <a:avLst/>
                <a:gdLst/>
                <a:ahLst/>
                <a:cxnLst>
                  <a:cxn ang="10800000">
                    <a:pos x="736" y="0"/>
                  </a:cxn>
                  <a:cxn ang="8100000">
                    <a:pos x="737" y="737"/>
                  </a:cxn>
                  <a:cxn ang="5400000">
                    <a:pos x="1474" y="737"/>
                  </a:cxn>
                </a:cxnLst>
                <a:rect l="0" t="0" r="0" b="0"/>
                <a:pathLst>
                  <a:path w="1474" h="1474" stroke="0">
                    <a:moveTo>
                      <a:pt x="736" y="0"/>
                    </a:moveTo>
                    <a:cubicBezTo>
                      <a:pt x="1143" y="0"/>
                      <a:pt x="1473" y="330"/>
                      <a:pt x="1473" y="737"/>
                    </a:cubicBezTo>
                    <a:lnTo>
                      <a:pt x="737" y="737"/>
                    </a:lnTo>
                    <a:close/>
                  </a:path>
                  <a:path w="1474" h="1474" fill="none">
                    <a:moveTo>
                      <a:pt x="736" y="0"/>
                    </a:moveTo>
                    <a:cubicBezTo>
                      <a:pt x="1143" y="0"/>
                      <a:pt x="1473" y="330"/>
                      <a:pt x="1473" y="737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112" name="组合 48"/>
            <p:cNvGrpSpPr/>
            <p:nvPr/>
          </p:nvGrpSpPr>
          <p:grpSpPr>
            <a:xfrm rot="5400000">
              <a:off x="3451" y="6566"/>
              <a:ext cx="1360" cy="3672"/>
              <a:chOff x="8293" y="5621"/>
              <a:chExt cx="1474" cy="1480"/>
            </a:xfrm>
          </p:grpSpPr>
          <p:sp>
            <p:nvSpPr>
              <p:cNvPr id="4113" name="弧形 49"/>
              <p:cNvSpPr/>
              <p:nvPr/>
            </p:nvSpPr>
            <p:spPr>
              <a:xfrm rot="10800000">
                <a:off x="8293" y="5621"/>
                <a:ext cx="1474" cy="1474"/>
              </a:xfrm>
              <a:custGeom>
                <a:avLst/>
                <a:gdLst/>
                <a:ahLst/>
                <a:cxnLst>
                  <a:cxn ang="10800000">
                    <a:pos x="736" y="0"/>
                  </a:cxn>
                  <a:cxn ang="8100000">
                    <a:pos x="737" y="737"/>
                  </a:cxn>
                  <a:cxn ang="5400000">
                    <a:pos x="1474" y="737"/>
                  </a:cxn>
                </a:cxnLst>
                <a:rect l="0" t="0" r="0" b="0"/>
                <a:pathLst>
                  <a:path w="1474" h="1474" stroke="0">
                    <a:moveTo>
                      <a:pt x="736" y="0"/>
                    </a:moveTo>
                    <a:cubicBezTo>
                      <a:pt x="1143" y="0"/>
                      <a:pt x="1473" y="330"/>
                      <a:pt x="1473" y="737"/>
                    </a:cubicBezTo>
                    <a:lnTo>
                      <a:pt x="737" y="737"/>
                    </a:lnTo>
                    <a:close/>
                  </a:path>
                  <a:path w="1474" h="1474" fill="none">
                    <a:moveTo>
                      <a:pt x="736" y="0"/>
                    </a:moveTo>
                    <a:cubicBezTo>
                      <a:pt x="1143" y="0"/>
                      <a:pt x="1473" y="330"/>
                      <a:pt x="1473" y="737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ysDash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14" name="弧形 50"/>
              <p:cNvSpPr/>
              <p:nvPr/>
            </p:nvSpPr>
            <p:spPr>
              <a:xfrm rot="-5400000">
                <a:off x="8293" y="5627"/>
                <a:ext cx="1474" cy="1474"/>
              </a:xfrm>
              <a:custGeom>
                <a:avLst/>
                <a:gdLst/>
                <a:ahLst/>
                <a:cxnLst>
                  <a:cxn ang="10800000">
                    <a:pos x="736" y="0"/>
                  </a:cxn>
                  <a:cxn ang="8100000">
                    <a:pos x="737" y="737"/>
                  </a:cxn>
                  <a:cxn ang="5400000">
                    <a:pos x="1474" y="737"/>
                  </a:cxn>
                </a:cxnLst>
                <a:rect l="0" t="0" r="0" b="0"/>
                <a:pathLst>
                  <a:path w="1474" h="1474" stroke="0">
                    <a:moveTo>
                      <a:pt x="736" y="0"/>
                    </a:moveTo>
                    <a:cubicBezTo>
                      <a:pt x="1143" y="0"/>
                      <a:pt x="1473" y="330"/>
                      <a:pt x="1473" y="737"/>
                    </a:cubicBezTo>
                    <a:lnTo>
                      <a:pt x="737" y="737"/>
                    </a:lnTo>
                    <a:close/>
                  </a:path>
                  <a:path w="1474" h="1474" fill="none">
                    <a:moveTo>
                      <a:pt x="736" y="0"/>
                    </a:moveTo>
                    <a:cubicBezTo>
                      <a:pt x="1143" y="0"/>
                      <a:pt x="1473" y="330"/>
                      <a:pt x="1473" y="737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ysDash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9218" name="组合 17"/>
          <p:cNvGrpSpPr/>
          <p:nvPr/>
        </p:nvGrpSpPr>
        <p:grpSpPr>
          <a:xfrm>
            <a:off x="1908175" y="2505075"/>
            <a:ext cx="1787525" cy="1168400"/>
            <a:chOff x="6669" y="1408"/>
            <a:chExt cx="3784" cy="2345"/>
          </a:xfrm>
        </p:grpSpPr>
        <p:grpSp>
          <p:nvGrpSpPr>
            <p:cNvPr id="4116" name="组合 7"/>
            <p:cNvGrpSpPr/>
            <p:nvPr/>
          </p:nvGrpSpPr>
          <p:grpSpPr>
            <a:xfrm>
              <a:off x="6675" y="1734"/>
              <a:ext cx="850" cy="2019"/>
              <a:chOff x="7353" y="2977"/>
              <a:chExt cx="850" cy="2019"/>
            </a:xfrm>
          </p:grpSpPr>
          <p:cxnSp>
            <p:nvCxnSpPr>
              <p:cNvPr id="4117" name="直接连接符 1"/>
              <p:cNvCxnSpPr/>
              <p:nvPr/>
            </p:nvCxnSpPr>
            <p:spPr>
              <a:xfrm>
                <a:off x="7353" y="2977"/>
                <a:ext cx="850" cy="385"/>
              </a:xfrm>
              <a:prstGeom prst="line">
                <a:avLst/>
              </a:prstGeom>
              <a:ln w="19050" cap="flat" cmpd="sng">
                <a:solidFill>
                  <a:srgbClr val="00206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118" name="直接连接符 3"/>
              <p:cNvCxnSpPr/>
              <p:nvPr/>
            </p:nvCxnSpPr>
            <p:spPr>
              <a:xfrm>
                <a:off x="7353" y="2977"/>
                <a:ext cx="0" cy="1635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119" name="直接连接符 5"/>
              <p:cNvCxnSpPr/>
              <p:nvPr/>
            </p:nvCxnSpPr>
            <p:spPr>
              <a:xfrm>
                <a:off x="7353" y="4612"/>
                <a:ext cx="850" cy="385"/>
              </a:xfrm>
              <a:prstGeom prst="line">
                <a:avLst/>
              </a:prstGeom>
              <a:ln w="19050" cap="flat" cmpd="sng">
                <a:solidFill>
                  <a:srgbClr val="00206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120" name="直接连接符 6"/>
              <p:cNvCxnSpPr/>
              <p:nvPr/>
            </p:nvCxnSpPr>
            <p:spPr>
              <a:xfrm>
                <a:off x="8203" y="3362"/>
                <a:ext cx="0" cy="1635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4121" name="直接连接符 8"/>
            <p:cNvCxnSpPr/>
            <p:nvPr/>
          </p:nvCxnSpPr>
          <p:spPr>
            <a:xfrm flipV="1">
              <a:off x="7525" y="3437"/>
              <a:ext cx="2928" cy="317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4122" name="组合 9"/>
            <p:cNvGrpSpPr/>
            <p:nvPr/>
          </p:nvGrpSpPr>
          <p:grpSpPr>
            <a:xfrm>
              <a:off x="9587" y="1408"/>
              <a:ext cx="850" cy="2020"/>
              <a:chOff x="7353" y="2977"/>
              <a:chExt cx="850" cy="2020"/>
            </a:xfrm>
          </p:grpSpPr>
          <p:cxnSp>
            <p:nvCxnSpPr>
              <p:cNvPr id="4123" name="直接连接符 10"/>
              <p:cNvCxnSpPr/>
              <p:nvPr/>
            </p:nvCxnSpPr>
            <p:spPr>
              <a:xfrm>
                <a:off x="7353" y="2977"/>
                <a:ext cx="850" cy="385"/>
              </a:xfrm>
              <a:prstGeom prst="line">
                <a:avLst/>
              </a:prstGeom>
              <a:ln w="19050" cap="flat" cmpd="sng">
                <a:solidFill>
                  <a:srgbClr val="00206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124" name="直接连接符 11"/>
              <p:cNvCxnSpPr/>
              <p:nvPr/>
            </p:nvCxnSpPr>
            <p:spPr>
              <a:xfrm>
                <a:off x="7353" y="2977"/>
                <a:ext cx="0" cy="1635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ysDash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125" name="直接连接符 12"/>
              <p:cNvCxnSpPr/>
              <p:nvPr/>
            </p:nvCxnSpPr>
            <p:spPr>
              <a:xfrm>
                <a:off x="7353" y="4612"/>
                <a:ext cx="850" cy="385"/>
              </a:xfrm>
              <a:prstGeom prst="line">
                <a:avLst/>
              </a:prstGeom>
              <a:ln w="19050" cap="flat" cmpd="sng">
                <a:solidFill>
                  <a:srgbClr val="002060"/>
                </a:solidFill>
                <a:prstDash val="sysDash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126" name="直接连接符 13"/>
              <p:cNvCxnSpPr/>
              <p:nvPr/>
            </p:nvCxnSpPr>
            <p:spPr>
              <a:xfrm>
                <a:off x="8190" y="3362"/>
                <a:ext cx="0" cy="1635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4127" name="直接连接符 14"/>
            <p:cNvCxnSpPr/>
            <p:nvPr/>
          </p:nvCxnSpPr>
          <p:spPr>
            <a:xfrm flipV="1">
              <a:off x="6708" y="3059"/>
              <a:ext cx="2928" cy="317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</p:spPr>
        </p:cxnSp>
        <p:cxnSp>
          <p:nvCxnSpPr>
            <p:cNvPr id="4128" name="直接连接符 15"/>
            <p:cNvCxnSpPr/>
            <p:nvPr/>
          </p:nvCxnSpPr>
          <p:spPr>
            <a:xfrm flipV="1">
              <a:off x="7499" y="1803"/>
              <a:ext cx="2928" cy="317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129" name="直接连接符 16"/>
            <p:cNvCxnSpPr/>
            <p:nvPr/>
          </p:nvCxnSpPr>
          <p:spPr>
            <a:xfrm flipV="1">
              <a:off x="6669" y="1425"/>
              <a:ext cx="2928" cy="317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4130" name="圆柱形 1"/>
          <p:cNvSpPr/>
          <p:nvPr/>
        </p:nvSpPr>
        <p:spPr>
          <a:xfrm>
            <a:off x="5807075" y="2505075"/>
            <a:ext cx="690563" cy="1168400"/>
          </a:xfrm>
          <a:prstGeom prst="can">
            <a:avLst>
              <a:gd name="adj" fmla="val 24977"/>
            </a:avLst>
          </a:pr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/>
          <a:p>
            <a:pPr lvl="0" indent="0" defTabSz="91440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131" name="组合 12"/>
          <p:cNvGrpSpPr/>
          <p:nvPr/>
        </p:nvGrpSpPr>
        <p:grpSpPr>
          <a:xfrm>
            <a:off x="7058025" y="2473325"/>
            <a:ext cx="919163" cy="1573213"/>
            <a:chOff x="6038" y="3310"/>
            <a:chExt cx="1838" cy="3146"/>
          </a:xfrm>
        </p:grpSpPr>
        <p:grpSp>
          <p:nvGrpSpPr>
            <p:cNvPr id="4132" name="组合 11"/>
            <p:cNvGrpSpPr/>
            <p:nvPr/>
          </p:nvGrpSpPr>
          <p:grpSpPr>
            <a:xfrm>
              <a:off x="6038" y="3310"/>
              <a:ext cx="1838" cy="3146"/>
              <a:chOff x="6038" y="3310"/>
              <a:chExt cx="1838" cy="3146"/>
            </a:xfrm>
          </p:grpSpPr>
          <p:grpSp>
            <p:nvGrpSpPr>
              <p:cNvPr id="4133" name="组合 9"/>
              <p:cNvGrpSpPr/>
              <p:nvPr/>
            </p:nvGrpSpPr>
            <p:grpSpPr>
              <a:xfrm>
                <a:off x="6038" y="3310"/>
                <a:ext cx="1838" cy="3146"/>
                <a:chOff x="6038" y="3310"/>
                <a:chExt cx="1838" cy="3146"/>
              </a:xfrm>
            </p:grpSpPr>
            <p:grpSp>
              <p:nvGrpSpPr>
                <p:cNvPr id="4134" name="组合 8"/>
                <p:cNvGrpSpPr/>
                <p:nvPr/>
              </p:nvGrpSpPr>
              <p:grpSpPr>
                <a:xfrm>
                  <a:off x="6038" y="3310"/>
                  <a:ext cx="1838" cy="3146"/>
                  <a:chOff x="6038" y="3310"/>
                  <a:chExt cx="1838" cy="3146"/>
                </a:xfrm>
              </p:grpSpPr>
              <p:sp>
                <p:nvSpPr>
                  <p:cNvPr id="4135" name="等腰三角形 3"/>
                  <p:cNvSpPr/>
                  <p:nvPr/>
                </p:nvSpPr>
                <p:spPr>
                  <a:xfrm>
                    <a:off x="6037" y="3310"/>
                    <a:ext cx="1837" cy="2234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FFFF"/>
                  </a:solidFill>
                  <a:ln w="1905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square" lIns="91440" tIns="45720" rIns="91440" bIns="45720" anchor="t"/>
                  <a:lstStyle/>
                  <a:p>
                    <a:pPr lvl="0" indent="0" defTabSz="91440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4136" name="弧形 88"/>
                  <p:cNvSpPr/>
                  <p:nvPr/>
                </p:nvSpPr>
                <p:spPr>
                  <a:xfrm rot="-5400000">
                    <a:off x="6679" y="4644"/>
                    <a:ext cx="576" cy="1812"/>
                  </a:xfrm>
                  <a:custGeom>
                    <a:avLst/>
                    <a:gdLst/>
                    <a:ahLst/>
                    <a:cxnLst>
                      <a:cxn ang="10800000">
                        <a:pos x="288" y="0"/>
                      </a:cxn>
                      <a:cxn ang="8100000">
                        <a:pos x="288" y="906"/>
                      </a:cxn>
                      <a:cxn ang="5400000">
                        <a:pos x="576" y="906"/>
                      </a:cxn>
                    </a:cxnLst>
                    <a:rect l="0" t="0" r="0" b="0"/>
                    <a:pathLst>
                      <a:path w="576" h="1812" stroke="0">
                        <a:moveTo>
                          <a:pt x="288" y="0"/>
                        </a:moveTo>
                        <a:cubicBezTo>
                          <a:pt x="447" y="0"/>
                          <a:pt x="576" y="406"/>
                          <a:pt x="576" y="906"/>
                        </a:cubicBezTo>
                        <a:lnTo>
                          <a:pt x="288" y="906"/>
                        </a:lnTo>
                        <a:close/>
                      </a:path>
                      <a:path w="576" h="1812" fill="none">
                        <a:moveTo>
                          <a:pt x="288" y="0"/>
                        </a:moveTo>
                        <a:cubicBezTo>
                          <a:pt x="447" y="0"/>
                          <a:pt x="576" y="406"/>
                          <a:pt x="576" y="906"/>
                        </a:cubicBezTo>
                      </a:path>
                    </a:pathLst>
                  </a:custGeom>
                  <a:solidFill>
                    <a:srgbClr val="FFFFFF"/>
                  </a:solidFill>
                  <a:ln w="19050" cap="flat" cmpd="sng">
                    <a:solidFill>
                      <a:schemeClr val="tx1"/>
                    </a:solidFill>
                    <a:prstDash val="sysDash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4137" name="弧形 89"/>
                <p:cNvSpPr/>
                <p:nvPr/>
              </p:nvSpPr>
              <p:spPr>
                <a:xfrm>
                  <a:off x="6054" y="5262"/>
                  <a:ext cx="1812" cy="576"/>
                </a:xfrm>
                <a:custGeom>
                  <a:avLst/>
                  <a:gdLst/>
                  <a:ahLst/>
                  <a:cxnLst>
                    <a:cxn ang="10800000">
                      <a:pos x="906" y="0"/>
                    </a:cxn>
                    <a:cxn ang="8100000">
                      <a:pos x="906" y="288"/>
                    </a:cxn>
                    <a:cxn ang="5400000">
                      <a:pos x="1812" y="288"/>
                    </a:cxn>
                  </a:cxnLst>
                  <a:rect l="0" t="0" r="0" b="0"/>
                  <a:pathLst>
                    <a:path w="1812" h="576" stroke="0">
                      <a:moveTo>
                        <a:pt x="906" y="0"/>
                      </a:moveTo>
                      <a:cubicBezTo>
                        <a:pt x="1406" y="0"/>
                        <a:pt x="1812" y="129"/>
                        <a:pt x="1812" y="288"/>
                      </a:cubicBezTo>
                      <a:lnTo>
                        <a:pt x="906" y="288"/>
                      </a:lnTo>
                      <a:close/>
                    </a:path>
                    <a:path w="1812" h="576" fill="none">
                      <a:moveTo>
                        <a:pt x="906" y="0"/>
                      </a:moveTo>
                      <a:cubicBezTo>
                        <a:pt x="1406" y="0"/>
                        <a:pt x="1812" y="129"/>
                        <a:pt x="1812" y="288"/>
                      </a:cubicBezTo>
                    </a:path>
                  </a:pathLst>
                </a:custGeom>
                <a:solidFill>
                  <a:srgbClr val="FFFFFF"/>
                </a:solidFill>
                <a:ln w="19050" cap="flat" cmpd="sng">
                  <a:solidFill>
                    <a:schemeClr val="tx1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4138" name="弧形 4"/>
              <p:cNvSpPr/>
              <p:nvPr/>
            </p:nvSpPr>
            <p:spPr>
              <a:xfrm rot="10800000">
                <a:off x="6051" y="5246"/>
                <a:ext cx="1823" cy="588"/>
              </a:xfrm>
              <a:custGeom>
                <a:avLst/>
                <a:gdLst/>
                <a:ahLst/>
                <a:cxnLst>
                  <a:cxn ang="10800000">
                    <a:pos x="911" y="0"/>
                  </a:cxn>
                  <a:cxn ang="8100000">
                    <a:pos x="911" y="294"/>
                  </a:cxn>
                  <a:cxn ang="5400000">
                    <a:pos x="1823" y="294"/>
                  </a:cxn>
                </a:cxnLst>
                <a:rect l="0" t="0" r="0" b="0"/>
                <a:pathLst>
                  <a:path w="1823" h="588" stroke="0">
                    <a:moveTo>
                      <a:pt x="911" y="0"/>
                    </a:moveTo>
                    <a:cubicBezTo>
                      <a:pt x="1414" y="0"/>
                      <a:pt x="1822" y="132"/>
                      <a:pt x="1822" y="294"/>
                    </a:cubicBezTo>
                    <a:lnTo>
                      <a:pt x="911" y="294"/>
                    </a:lnTo>
                    <a:close/>
                  </a:path>
                  <a:path w="1823" h="588" fill="none">
                    <a:moveTo>
                      <a:pt x="911" y="0"/>
                    </a:moveTo>
                    <a:cubicBezTo>
                      <a:pt x="1414" y="0"/>
                      <a:pt x="1822" y="132"/>
                      <a:pt x="1822" y="294"/>
                    </a:cubicBezTo>
                  </a:path>
                </a:pathLst>
              </a:custGeom>
              <a:solidFill>
                <a:srgbClr val="FFFFFF"/>
              </a:solidFill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4139" name="弧形 85"/>
            <p:cNvSpPr/>
            <p:nvPr/>
          </p:nvSpPr>
          <p:spPr>
            <a:xfrm rot="5400000">
              <a:off x="6658" y="4625"/>
              <a:ext cx="588" cy="1823"/>
            </a:xfrm>
            <a:custGeom>
              <a:avLst/>
              <a:gdLst/>
              <a:ahLst/>
              <a:cxnLst>
                <a:cxn ang="10800000">
                  <a:pos x="294" y="0"/>
                </a:cxn>
                <a:cxn ang="8100000">
                  <a:pos x="294" y="911"/>
                </a:cxn>
                <a:cxn ang="5400000">
                  <a:pos x="588" y="911"/>
                </a:cxn>
              </a:cxnLst>
              <a:rect l="0" t="0" r="0" b="0"/>
              <a:pathLst>
                <a:path w="588" h="1823" stroke="0">
                  <a:moveTo>
                    <a:pt x="294" y="0"/>
                  </a:moveTo>
                  <a:cubicBezTo>
                    <a:pt x="456" y="0"/>
                    <a:pt x="588" y="408"/>
                    <a:pt x="588" y="911"/>
                  </a:cubicBezTo>
                  <a:lnTo>
                    <a:pt x="294" y="911"/>
                  </a:lnTo>
                  <a:close/>
                </a:path>
                <a:path w="588" h="1823" fill="none">
                  <a:moveTo>
                    <a:pt x="294" y="0"/>
                  </a:moveTo>
                  <a:cubicBezTo>
                    <a:pt x="456" y="0"/>
                    <a:pt x="588" y="408"/>
                    <a:pt x="588" y="911"/>
                  </a:cubicBezTo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27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2" grpId="0"/>
      <p:bldP spid="27658" grpId="0" bldLvl="0" uiExpand="1" build="allAtOnce"/>
      <p:bldP spid="3" grpId="0" bldLvl="0" uiExpand="1" build="allAtOnce"/>
      <p:bldP spid="28675" grpId="0" bldLvl="0" animBg="1"/>
      <p:bldP spid="28676" grpId="0" bldLvl="0" animBg="1"/>
      <p:bldP spid="28677" grpId="0" bldLvl="0" animBg="1"/>
      <p:bldP spid="23557" grpId="0" bldLvl="0" animBg="1"/>
      <p:bldP spid="11" grpId="0" bldLvl="0" animBg="1"/>
      <p:bldP spid="413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/>
          <p:nvPr/>
        </p:nvSpPr>
        <p:spPr>
          <a:xfrm rot="-5400000">
            <a:off x="619125" y="1885950"/>
            <a:ext cx="0" cy="936625"/>
          </a:xfrm>
          <a:prstGeom prst="line">
            <a:avLst/>
          </a:prstGeom>
          <a:ln w="76200" cap="flat" cmpd="sng">
            <a:solidFill>
              <a:srgbClr val="3366FF"/>
            </a:solidFill>
            <a:prstDash val="solid"/>
            <a:bevel/>
            <a:headEnd type="none" w="med" len="med"/>
            <a:tailEnd type="triangle" w="med" len="med"/>
          </a:ln>
        </p:spPr>
        <p:txBody>
          <a:bodyPr anchor="t"/>
          <a:lstStyle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Text Box 5"/>
          <p:cNvSpPr txBox="1"/>
          <p:nvPr/>
        </p:nvSpPr>
        <p:spPr>
          <a:xfrm>
            <a:off x="722313" y="1066800"/>
            <a:ext cx="4767262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2.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从不同方向看立体图形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" name="Text Box 5"/>
          <p:cNvSpPr txBox="1"/>
          <p:nvPr/>
        </p:nvSpPr>
        <p:spPr>
          <a:xfrm>
            <a:off x="731838" y="3443288"/>
            <a:ext cx="3587750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3.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立体图形的展开图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36882" name="Group 22"/>
          <p:cNvGrpSpPr/>
          <p:nvPr/>
        </p:nvGrpSpPr>
        <p:grpSpPr>
          <a:xfrm>
            <a:off x="4892675" y="4243388"/>
            <a:ext cx="1614488" cy="1347787"/>
            <a:chOff x="7920" y="2688"/>
            <a:chExt cx="1440" cy="936"/>
          </a:xfrm>
        </p:grpSpPr>
        <p:sp>
          <p:nvSpPr>
            <p:cNvPr id="5125" name="Rectangle 23"/>
            <p:cNvSpPr/>
            <p:nvPr/>
          </p:nvSpPr>
          <p:spPr>
            <a:xfrm>
              <a:off x="8280" y="3000"/>
              <a:ext cx="720" cy="312"/>
            </a:xfrm>
            <a:prstGeom prst="rect">
              <a:avLst/>
            </a:prstGeom>
            <a:solidFill>
              <a:srgbClr val="FFFFFF"/>
            </a:solidFill>
            <a:ln w="3175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5126" name="Group 24"/>
            <p:cNvGrpSpPr/>
            <p:nvPr/>
          </p:nvGrpSpPr>
          <p:grpSpPr>
            <a:xfrm>
              <a:off x="7920" y="2688"/>
              <a:ext cx="1440" cy="936"/>
              <a:chOff x="7920" y="2688"/>
              <a:chExt cx="1440" cy="936"/>
            </a:xfrm>
          </p:grpSpPr>
          <p:sp>
            <p:nvSpPr>
              <p:cNvPr id="5127" name="Line 25"/>
              <p:cNvSpPr/>
              <p:nvPr/>
            </p:nvSpPr>
            <p:spPr>
              <a:xfrm flipH="1">
                <a:off x="9000" y="3156"/>
                <a:ext cx="360" cy="156"/>
              </a:xfrm>
              <a:prstGeom prst="line">
                <a:avLst/>
              </a:prstGeom>
              <a:ln w="317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128" name="Rectangle 26"/>
              <p:cNvSpPr/>
              <p:nvPr/>
            </p:nvSpPr>
            <p:spPr>
              <a:xfrm>
                <a:off x="8280" y="2688"/>
                <a:ext cx="720" cy="312"/>
              </a:xfrm>
              <a:prstGeom prst="rect">
                <a:avLst/>
              </a:prstGeom>
              <a:solidFill>
                <a:srgbClr val="FFFFFF"/>
              </a:solidFill>
              <a:ln w="3175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129" name="Rectangle 27"/>
              <p:cNvSpPr/>
              <p:nvPr/>
            </p:nvSpPr>
            <p:spPr>
              <a:xfrm>
                <a:off x="8280" y="3312"/>
                <a:ext cx="720" cy="312"/>
              </a:xfrm>
              <a:prstGeom prst="rect">
                <a:avLst/>
              </a:prstGeom>
              <a:solidFill>
                <a:srgbClr val="FFFFFF"/>
              </a:solidFill>
              <a:ln w="3175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130" name="Line 28"/>
              <p:cNvSpPr/>
              <p:nvPr/>
            </p:nvSpPr>
            <p:spPr>
              <a:xfrm>
                <a:off x="9000" y="3000"/>
                <a:ext cx="360" cy="156"/>
              </a:xfrm>
              <a:prstGeom prst="line">
                <a:avLst/>
              </a:prstGeom>
              <a:ln w="317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131" name="Line 29"/>
              <p:cNvSpPr/>
              <p:nvPr/>
            </p:nvSpPr>
            <p:spPr>
              <a:xfrm flipH="1">
                <a:off x="7920" y="3000"/>
                <a:ext cx="360" cy="156"/>
              </a:xfrm>
              <a:prstGeom prst="line">
                <a:avLst/>
              </a:prstGeom>
              <a:ln w="317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132" name="Line 30"/>
              <p:cNvSpPr/>
              <p:nvPr/>
            </p:nvSpPr>
            <p:spPr>
              <a:xfrm>
                <a:off x="7920" y="3156"/>
                <a:ext cx="360" cy="156"/>
              </a:xfrm>
              <a:prstGeom prst="line">
                <a:avLst/>
              </a:prstGeom>
              <a:ln w="317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36891" name="Group 31"/>
          <p:cNvGrpSpPr/>
          <p:nvPr/>
        </p:nvGrpSpPr>
        <p:grpSpPr>
          <a:xfrm>
            <a:off x="3184525" y="4157663"/>
            <a:ext cx="1371600" cy="1600200"/>
            <a:chOff x="4140" y="4716"/>
            <a:chExt cx="1080" cy="1092"/>
          </a:xfrm>
        </p:grpSpPr>
        <p:sp>
          <p:nvSpPr>
            <p:cNvPr id="5134" name="Rectangle 32"/>
            <p:cNvSpPr/>
            <p:nvPr/>
          </p:nvSpPr>
          <p:spPr>
            <a:xfrm>
              <a:off x="4140" y="5028"/>
              <a:ext cx="1080" cy="468"/>
            </a:xfrm>
            <a:prstGeom prst="rect">
              <a:avLst/>
            </a:prstGeom>
            <a:solidFill>
              <a:srgbClr val="FFFFFF"/>
            </a:solidFill>
            <a:ln w="317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135" name="Oval 33"/>
            <p:cNvSpPr/>
            <p:nvPr/>
          </p:nvSpPr>
          <p:spPr>
            <a:xfrm>
              <a:off x="4320" y="4716"/>
              <a:ext cx="360" cy="312"/>
            </a:xfrm>
            <a:prstGeom prst="ellipse">
              <a:avLst/>
            </a:prstGeom>
            <a:solidFill>
              <a:srgbClr val="FFFFFF"/>
            </a:solidFill>
            <a:ln w="317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136" name="Oval 34"/>
            <p:cNvSpPr/>
            <p:nvPr/>
          </p:nvSpPr>
          <p:spPr>
            <a:xfrm>
              <a:off x="4320" y="5496"/>
              <a:ext cx="360" cy="312"/>
            </a:xfrm>
            <a:prstGeom prst="ellipse">
              <a:avLst/>
            </a:prstGeom>
            <a:solidFill>
              <a:srgbClr val="FFFFFF"/>
            </a:solidFill>
            <a:ln w="317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6895" name="Group 35"/>
          <p:cNvGrpSpPr/>
          <p:nvPr/>
        </p:nvGrpSpPr>
        <p:grpSpPr>
          <a:xfrm>
            <a:off x="754063" y="4310063"/>
            <a:ext cx="1905000" cy="1295400"/>
            <a:chOff x="1800" y="2688"/>
            <a:chExt cx="1440" cy="936"/>
          </a:xfrm>
        </p:grpSpPr>
        <p:sp>
          <p:nvSpPr>
            <p:cNvPr id="5138" name="Rectangle 36"/>
            <p:cNvSpPr/>
            <p:nvPr/>
          </p:nvSpPr>
          <p:spPr>
            <a:xfrm>
              <a:off x="1800" y="3000"/>
              <a:ext cx="1440" cy="312"/>
            </a:xfrm>
            <a:prstGeom prst="rect">
              <a:avLst/>
            </a:prstGeom>
            <a:solidFill>
              <a:srgbClr val="FFFFFF"/>
            </a:solidFill>
            <a:ln w="317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139" name="Rectangle 37"/>
            <p:cNvSpPr/>
            <p:nvPr/>
          </p:nvSpPr>
          <p:spPr>
            <a:xfrm>
              <a:off x="2160" y="2688"/>
              <a:ext cx="360" cy="312"/>
            </a:xfrm>
            <a:prstGeom prst="rect">
              <a:avLst/>
            </a:prstGeom>
            <a:solidFill>
              <a:srgbClr val="FFFFFF"/>
            </a:solidFill>
            <a:ln w="317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140" name="Rectangle 38"/>
            <p:cNvSpPr/>
            <p:nvPr/>
          </p:nvSpPr>
          <p:spPr>
            <a:xfrm>
              <a:off x="2160" y="3312"/>
              <a:ext cx="360" cy="312"/>
            </a:xfrm>
            <a:prstGeom prst="rect">
              <a:avLst/>
            </a:prstGeom>
            <a:solidFill>
              <a:srgbClr val="FFFFFF"/>
            </a:solidFill>
            <a:ln w="317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141" name="Line 39"/>
            <p:cNvSpPr/>
            <p:nvPr/>
          </p:nvSpPr>
          <p:spPr>
            <a:xfrm>
              <a:off x="2160" y="3000"/>
              <a:ext cx="0" cy="312"/>
            </a:xfrm>
            <a:prstGeom prst="line">
              <a:avLst/>
            </a:prstGeom>
            <a:ln w="317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142" name="Line 40"/>
            <p:cNvSpPr/>
            <p:nvPr/>
          </p:nvSpPr>
          <p:spPr>
            <a:xfrm>
              <a:off x="2520" y="3000"/>
              <a:ext cx="0" cy="312"/>
            </a:xfrm>
            <a:prstGeom prst="line">
              <a:avLst/>
            </a:prstGeom>
            <a:ln w="317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143" name="Line 41"/>
            <p:cNvSpPr/>
            <p:nvPr/>
          </p:nvSpPr>
          <p:spPr>
            <a:xfrm>
              <a:off x="2880" y="3000"/>
              <a:ext cx="0" cy="312"/>
            </a:xfrm>
            <a:prstGeom prst="line">
              <a:avLst/>
            </a:prstGeom>
            <a:ln w="317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6915" name="Group 57"/>
          <p:cNvGrpSpPr/>
          <p:nvPr/>
        </p:nvGrpSpPr>
        <p:grpSpPr>
          <a:xfrm>
            <a:off x="6764338" y="4032250"/>
            <a:ext cx="1457325" cy="1681163"/>
            <a:chOff x="3004" y="2816"/>
            <a:chExt cx="1054" cy="1241"/>
          </a:xfrm>
        </p:grpSpPr>
        <p:sp>
          <p:nvSpPr>
            <p:cNvPr id="5145" name="AutoShape 58"/>
            <p:cNvSpPr/>
            <p:nvPr/>
          </p:nvSpPr>
          <p:spPr>
            <a:xfrm rot="8165948">
              <a:off x="3263" y="3092"/>
              <a:ext cx="795" cy="745"/>
            </a:xfrm>
            <a:prstGeom prst="rtTriangle">
              <a:avLst/>
            </a:prstGeom>
            <a:noFill/>
            <a:ln w="25400">
              <a:noFill/>
            </a:ln>
          </p:spPr>
          <p:txBody>
            <a:bodyPr rot="10800000" wrap="none" anchor="ctr"/>
            <a:lstStyle/>
            <a:p>
              <a:pPr lvl="0" indent="0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146" name="Arc 59"/>
            <p:cNvSpPr/>
            <p:nvPr/>
          </p:nvSpPr>
          <p:spPr>
            <a:xfrm rot="8165948">
              <a:off x="3263" y="3093"/>
              <a:ext cx="795" cy="74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1600" h="22323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1841"/>
                    <a:pt x="21595" y="22082"/>
                    <a:pt x="21587" y="22322"/>
                  </a:cubicBezTo>
                </a:path>
                <a:path w="21600" h="22323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1841"/>
                    <a:pt x="21595" y="22082"/>
                    <a:pt x="21587" y="22322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7" name="Line 60"/>
            <p:cNvSpPr/>
            <p:nvPr/>
          </p:nvSpPr>
          <p:spPr>
            <a:xfrm rot="8165948">
              <a:off x="3947" y="2816"/>
              <a:ext cx="0" cy="746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148" name="Line 61"/>
            <p:cNvSpPr/>
            <p:nvPr/>
          </p:nvSpPr>
          <p:spPr>
            <a:xfrm rot="8165948">
              <a:off x="3004" y="3196"/>
              <a:ext cx="795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149" name="Oval 62"/>
            <p:cNvSpPr/>
            <p:nvPr/>
          </p:nvSpPr>
          <p:spPr>
            <a:xfrm rot="8165948">
              <a:off x="3470" y="3702"/>
              <a:ext cx="379" cy="355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lstStyle/>
            <a:p>
              <a:pPr lvl="0" indent="0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8193" name="图片 4097" descr="g18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047750" y="1716088"/>
            <a:ext cx="1898650" cy="989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1" name="矩形 4100"/>
          <p:cNvSpPr/>
          <p:nvPr/>
        </p:nvSpPr>
        <p:spPr>
          <a:xfrm>
            <a:off x="6648450" y="1760538"/>
            <a:ext cx="1330325" cy="865187"/>
          </a:xfrm>
          <a:prstGeom prst="rect">
            <a:avLst/>
          </a:prstGeom>
          <a:solidFill>
            <a:srgbClr val="FF99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indent="0" algn="ctr"/>
            <a:endParaRPr lang="zh-CN" altLang="en-US" sz="2400" dirty="0">
              <a:solidFill>
                <a:schemeClr val="bg1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105" name="矩形 4104"/>
          <p:cNvSpPr/>
          <p:nvPr/>
        </p:nvSpPr>
        <p:spPr>
          <a:xfrm>
            <a:off x="5099050" y="2074863"/>
            <a:ext cx="900113" cy="550862"/>
          </a:xfrm>
          <a:prstGeom prst="rect">
            <a:avLst/>
          </a:prstGeom>
          <a:solidFill>
            <a:srgbClr val="FF99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08" name="矩形 4107"/>
          <p:cNvSpPr/>
          <p:nvPr/>
        </p:nvSpPr>
        <p:spPr>
          <a:xfrm>
            <a:off x="3225800" y="2074863"/>
            <a:ext cx="1330325" cy="550862"/>
          </a:xfrm>
          <a:prstGeom prst="rect">
            <a:avLst/>
          </a:prstGeom>
          <a:solidFill>
            <a:srgbClr val="FF99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06" name="直接连接符 4105"/>
          <p:cNvSpPr/>
          <p:nvPr/>
        </p:nvSpPr>
        <p:spPr>
          <a:xfrm rot="-8400000">
            <a:off x="1474788" y="2273300"/>
            <a:ext cx="0" cy="935038"/>
          </a:xfrm>
          <a:prstGeom prst="line">
            <a:avLst/>
          </a:prstGeom>
          <a:ln w="76200" cap="flat" cmpd="sng">
            <a:solidFill>
              <a:srgbClr val="3366FF"/>
            </a:solidFill>
            <a:prstDash val="solid"/>
            <a:bevel/>
            <a:headEnd type="none" w="med" len="med"/>
            <a:tailEnd type="triangle" w="med" len="med"/>
          </a:ln>
        </p:spPr>
        <p:txBody>
          <a:bodyPr anchor="t"/>
          <a:lstStyle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直接连接符 8"/>
          <p:cNvSpPr/>
          <p:nvPr/>
        </p:nvSpPr>
        <p:spPr>
          <a:xfrm>
            <a:off x="1997075" y="984250"/>
            <a:ext cx="0" cy="935038"/>
          </a:xfrm>
          <a:prstGeom prst="line">
            <a:avLst/>
          </a:prstGeom>
          <a:ln w="76200" cap="flat" cmpd="sng">
            <a:solidFill>
              <a:srgbClr val="3366FF"/>
            </a:solidFill>
            <a:prstDash val="solid"/>
            <a:bevel/>
            <a:headEnd type="none" w="med" len="med"/>
            <a:tailEnd type="triangle" w="med" len="med"/>
          </a:ln>
        </p:spPr>
        <p:txBody>
          <a:bodyPr anchor="t"/>
          <a:lstStyle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87755" y="5894705"/>
            <a:ext cx="124968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正方体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184525" y="5894705"/>
            <a:ext cx="89408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圆柱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02555" y="5894705"/>
            <a:ext cx="124968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三棱柱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132320" y="5894705"/>
            <a:ext cx="89408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圆锥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6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6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6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6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0"/>
                            </p:stCondLst>
                            <p:childTnLst>
                              <p:par>
                                <p:cTn id="9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4101" grpId="0" bldLvl="0" animBg="1"/>
      <p:bldP spid="2" grpId="0"/>
      <p:bldP spid="3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/>
          <p:nvPr/>
        </p:nvSpPr>
        <p:spPr>
          <a:xfrm>
            <a:off x="722313" y="1501775"/>
            <a:ext cx="5237162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4.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点、线、面、体之间的联系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1927" name="Text Box 7"/>
          <p:cNvSpPr txBox="1"/>
          <p:nvPr/>
        </p:nvSpPr>
        <p:spPr>
          <a:xfrm>
            <a:off x="1100138" y="2047875"/>
            <a:ext cx="7413625" cy="1117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ts val="4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体是由面围成，面与面相交成线，线与线 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4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      相交成点；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7" name="Text Box 7"/>
          <p:cNvSpPr txBox="1"/>
          <p:nvPr/>
        </p:nvSpPr>
        <p:spPr>
          <a:xfrm>
            <a:off x="1103313" y="3071813"/>
            <a:ext cx="7413625" cy="736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点动成线、线动成面、面动成体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1927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5"/>
          <p:cNvSpPr txBox="1"/>
          <p:nvPr/>
        </p:nvSpPr>
        <p:spPr>
          <a:xfrm>
            <a:off x="288925" y="694373"/>
            <a:ext cx="4117975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二、直线、射线、线段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Text Box 5"/>
          <p:cNvSpPr txBox="1"/>
          <p:nvPr/>
        </p:nvSpPr>
        <p:spPr>
          <a:xfrm>
            <a:off x="1081088" y="1138238"/>
            <a:ext cx="4259262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有关直线的基本事实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75794" name="Rectangle 18"/>
          <p:cNvSpPr/>
          <p:nvPr/>
        </p:nvSpPr>
        <p:spPr>
          <a:xfrm>
            <a:off x="1438275" y="1462088"/>
            <a:ext cx="6761163" cy="7366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00B0F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经过两点有一条直线，并且只有一条直线</a:t>
            </a:r>
            <a:r>
              <a:rPr lang="en-US" altLang="zh-CN" sz="2800">
                <a:solidFill>
                  <a:srgbClr val="00B0F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2800">
              <a:solidFill>
                <a:srgbClr val="00B0F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" name="Text Box 5"/>
          <p:cNvSpPr txBox="1"/>
          <p:nvPr/>
        </p:nvSpPr>
        <p:spPr>
          <a:xfrm>
            <a:off x="1122363" y="2222500"/>
            <a:ext cx="5081587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直线、射线、线段的区别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aphicFrame>
        <p:nvGraphicFramePr>
          <p:cNvPr id="13" name="Group 4"/>
          <p:cNvGraphicFramePr>
            <a:graphicFrameLocks noGrp="1"/>
          </p:cNvGraphicFramePr>
          <p:nvPr/>
        </p:nvGraphicFramePr>
        <p:xfrm>
          <a:off x="1243013" y="2806700"/>
          <a:ext cx="6543675" cy="3407410"/>
        </p:xfrm>
        <a:graphic>
          <a:graphicData uri="http://schemas.openxmlformats.org/drawingml/2006/table">
            <a:tbl>
              <a:tblPr/>
              <a:tblGrid>
                <a:gridCol w="996950"/>
                <a:gridCol w="1757680"/>
                <a:gridCol w="2049145"/>
                <a:gridCol w="1739900"/>
              </a:tblGrid>
              <a:tr h="83947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类型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40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线段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57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射线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996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直线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" name="Text Box 31"/>
          <p:cNvSpPr txBox="1"/>
          <p:nvPr/>
        </p:nvSpPr>
        <p:spPr>
          <a:xfrm>
            <a:off x="2174875" y="2968625"/>
            <a:ext cx="1911350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 algn="ctr"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端点个数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" name="Text Box 32"/>
          <p:cNvSpPr txBox="1"/>
          <p:nvPr/>
        </p:nvSpPr>
        <p:spPr>
          <a:xfrm>
            <a:off x="2487613" y="3662363"/>
            <a:ext cx="1295400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algn="ctr">
              <a:spcBef>
                <a:spcPct val="50000"/>
              </a:spcBef>
            </a:pPr>
            <a:r>
              <a:rPr lang="en-US" altLang="zh-CN" sz="280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个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" name="Text Box 33"/>
          <p:cNvSpPr txBox="1"/>
          <p:nvPr/>
        </p:nvSpPr>
        <p:spPr>
          <a:xfrm>
            <a:off x="3963988" y="3662363"/>
            <a:ext cx="2133600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algn="ctr">
              <a:spcBef>
                <a:spcPct val="50000"/>
              </a:spcBef>
            </a:pPr>
            <a:r>
              <a:rPr lang="zh-CN" altLang="en-US" sz="280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不能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延伸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7" name="Text Box 34"/>
          <p:cNvSpPr txBox="1"/>
          <p:nvPr/>
        </p:nvSpPr>
        <p:spPr>
          <a:xfrm>
            <a:off x="4106863" y="2978150"/>
            <a:ext cx="1800225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algn="ctr"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延伸性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8" name="Text Box 35"/>
          <p:cNvSpPr txBox="1"/>
          <p:nvPr/>
        </p:nvSpPr>
        <p:spPr>
          <a:xfrm>
            <a:off x="5932488" y="2984500"/>
            <a:ext cx="2039937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 algn="ctr"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能否度量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" name="Text Box 36"/>
          <p:cNvSpPr txBox="1"/>
          <p:nvPr/>
        </p:nvSpPr>
        <p:spPr>
          <a:xfrm>
            <a:off x="6062663" y="3662363"/>
            <a:ext cx="1752600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algn="ctr">
              <a:spcBef>
                <a:spcPct val="50000"/>
              </a:spcBef>
            </a:pPr>
            <a:r>
              <a:rPr lang="zh-CN" altLang="en-US" sz="280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可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度量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0" name="Text Box 37"/>
          <p:cNvSpPr txBox="1"/>
          <p:nvPr/>
        </p:nvSpPr>
        <p:spPr>
          <a:xfrm>
            <a:off x="2640013" y="4449763"/>
            <a:ext cx="990600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algn="ctr">
              <a:spcBef>
                <a:spcPct val="50000"/>
              </a:spcBef>
            </a:pPr>
            <a:r>
              <a:rPr lang="en-US" altLang="zh-CN" sz="280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个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1" name="Text Box 38"/>
          <p:cNvSpPr txBox="1"/>
          <p:nvPr/>
        </p:nvSpPr>
        <p:spPr>
          <a:xfrm>
            <a:off x="3897313" y="4254500"/>
            <a:ext cx="2286000" cy="9525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algn="ctr"/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向</a:t>
            </a:r>
            <a:r>
              <a:rPr lang="zh-CN" altLang="en-US" sz="280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一个方向</a:t>
            </a:r>
            <a:endParaRPr lang="zh-CN" altLang="en-US" sz="2800">
              <a:solidFill>
                <a:schemeClr val="hlink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 algn="ctr"/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无限延伸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2" name="Text Box 39"/>
          <p:cNvSpPr txBox="1"/>
          <p:nvPr/>
        </p:nvSpPr>
        <p:spPr>
          <a:xfrm>
            <a:off x="5878513" y="4462463"/>
            <a:ext cx="2133600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algn="ctr">
              <a:spcBef>
                <a:spcPct val="50000"/>
              </a:spcBef>
            </a:pPr>
            <a:r>
              <a:rPr lang="zh-CN" altLang="en-US" sz="280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不可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度量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3" name="Text Box 40"/>
          <p:cNvSpPr txBox="1"/>
          <p:nvPr/>
        </p:nvSpPr>
        <p:spPr>
          <a:xfrm>
            <a:off x="2028825" y="5467350"/>
            <a:ext cx="2133600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algn="ctr">
              <a:spcBef>
                <a:spcPct val="50000"/>
              </a:spcBef>
            </a:pPr>
            <a:r>
              <a:rPr lang="zh-CN" altLang="en-US" sz="280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无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端点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4" name="Text Box 41"/>
          <p:cNvSpPr txBox="1"/>
          <p:nvPr/>
        </p:nvSpPr>
        <p:spPr>
          <a:xfrm>
            <a:off x="3541713" y="5283200"/>
            <a:ext cx="2971800" cy="9540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algn="ctr"/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向</a:t>
            </a:r>
            <a:r>
              <a:rPr lang="zh-CN" altLang="en-US" sz="280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两个方向</a:t>
            </a:r>
            <a:endParaRPr lang="zh-CN" altLang="en-US" sz="2800">
              <a:solidFill>
                <a:schemeClr val="hlink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 algn="ctr"/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无限延伸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5" name="Text Box 42"/>
          <p:cNvSpPr txBox="1"/>
          <p:nvPr/>
        </p:nvSpPr>
        <p:spPr>
          <a:xfrm>
            <a:off x="5703888" y="5473700"/>
            <a:ext cx="2438400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algn="ctr">
              <a:spcBef>
                <a:spcPct val="50000"/>
              </a:spcBef>
            </a:pPr>
            <a:r>
              <a:rPr lang="zh-CN" altLang="en-US" sz="280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不可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度量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75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75794" grpId="0"/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17" name="Text Box 25"/>
          <p:cNvSpPr txBox="1"/>
          <p:nvPr/>
        </p:nvSpPr>
        <p:spPr>
          <a:xfrm>
            <a:off x="438150" y="577850"/>
            <a:ext cx="8520113" cy="16303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4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3.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基本作图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4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   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作一线段等于已知线段；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4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   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利用尺规作图作一条线段等于两条线段的和、差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" name="Text Box 5"/>
          <p:cNvSpPr txBox="1"/>
          <p:nvPr/>
        </p:nvSpPr>
        <p:spPr>
          <a:xfrm>
            <a:off x="438150" y="5297170"/>
            <a:ext cx="4402138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5.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有关线段的基本事实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2466" name="Text Box 2"/>
          <p:cNvSpPr txBox="1"/>
          <p:nvPr/>
        </p:nvSpPr>
        <p:spPr>
          <a:xfrm>
            <a:off x="4220845" y="5142548"/>
            <a:ext cx="3400425" cy="736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ct val="150000"/>
              </a:lnSpc>
            </a:pP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两点之间，线段最短</a:t>
            </a:r>
            <a:r>
              <a:rPr lang="en-US" altLang="zh-CN" sz="280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solidFill>
                <a:srgbClr val="00B0F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" name="Text Box 5"/>
          <p:cNvSpPr txBox="1"/>
          <p:nvPr/>
        </p:nvSpPr>
        <p:spPr>
          <a:xfrm>
            <a:off x="447675" y="2347913"/>
            <a:ext cx="2703513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4.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线段的中点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88988" y="2832100"/>
            <a:ext cx="2328862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2800">
                <a:solidFill>
                  <a:srgbClr val="2699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应用格式：</a:t>
            </a:r>
            <a:endParaRPr lang="zh-CN" altLang="en-US" sz="2800">
              <a:solidFill>
                <a:srgbClr val="2699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8198" name="组合 2"/>
          <p:cNvGrpSpPr/>
          <p:nvPr/>
        </p:nvGrpSpPr>
        <p:grpSpPr>
          <a:xfrm>
            <a:off x="790575" y="3243263"/>
            <a:ext cx="4514850" cy="1735137"/>
            <a:chOff x="1244" y="4881"/>
            <a:chExt cx="7112" cy="2732"/>
          </a:xfrm>
        </p:grpSpPr>
        <p:sp>
          <p:nvSpPr>
            <p:cNvPr id="8199" name="Rectangle 2"/>
            <p:cNvSpPr>
              <a:spLocks noGrp="1"/>
            </p:cNvSpPr>
            <p:nvPr/>
          </p:nvSpPr>
          <p:spPr>
            <a:xfrm>
              <a:off x="1243" y="4880"/>
              <a:ext cx="7112" cy="2732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>
                <a:lnSpc>
                  <a:spcPct val="150000"/>
                </a:lnSpc>
              </a:pP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C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是线段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AB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的中点，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 lvl="0" indent="0">
                <a:lnSpc>
                  <a:spcPct val="150000"/>
                </a:lnSpc>
              </a:pP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AC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＝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BC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＝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AB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，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 lvl="0" indent="0">
                <a:lnSpc>
                  <a:spcPct val="150000"/>
                </a:lnSpc>
              </a:pP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AB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＝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2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AC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＝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2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BC.</a:t>
              </a:r>
              <a:endPara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graphicFrame>
          <p:nvGraphicFramePr>
            <p:cNvPr id="8200" name="对象 19459"/>
            <p:cNvGraphicFramePr/>
            <p:nvPr/>
          </p:nvGraphicFramePr>
          <p:xfrm>
            <a:off x="4237" y="5798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49" name="" r:id="rId1" imgW="3657600" imgH="9448800" progId="">
                    <p:embed/>
                  </p:oleObj>
                </mc:Choice>
                <mc:Fallback>
                  <p:oleObj name="" r:id="rId1" imgW="3657600" imgH="9448800" progId="">
                    <p:embed/>
                    <p:pic>
                      <p:nvPicPr>
                        <p:cNvPr id="0" name="图片 2048" descr="image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237" y="5798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201" name="组合 1"/>
          <p:cNvGrpSpPr/>
          <p:nvPr/>
        </p:nvGrpSpPr>
        <p:grpSpPr>
          <a:xfrm>
            <a:off x="4062413" y="2773363"/>
            <a:ext cx="2909887" cy="736600"/>
            <a:chOff x="7305" y="5841"/>
            <a:chExt cx="4584" cy="1161"/>
          </a:xfrm>
        </p:grpSpPr>
        <p:sp>
          <p:nvSpPr>
            <p:cNvPr id="8202" name="Line 16"/>
            <p:cNvSpPr/>
            <p:nvPr/>
          </p:nvSpPr>
          <p:spPr>
            <a:xfrm>
              <a:off x="7755" y="5955"/>
              <a:ext cx="1815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oval" w="med" len="med"/>
              <a:tailEnd type="oval" w="med" len="med"/>
            </a:ln>
          </p:spPr>
          <p:txBody>
            <a:bodyPr wrap="none" anchor="t"/>
            <a:lstStyle/>
            <a:p>
              <a:pPr lvl="0" indent="0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203" name="Line 17"/>
            <p:cNvSpPr/>
            <p:nvPr/>
          </p:nvSpPr>
          <p:spPr>
            <a:xfrm>
              <a:off x="9570" y="5953"/>
              <a:ext cx="1815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oval" w="med" len="med"/>
            </a:ln>
          </p:spPr>
          <p:txBody>
            <a:bodyPr wrap="none" anchor="t"/>
            <a:lstStyle/>
            <a:p>
              <a:pPr lvl="0" indent="0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204" name="Rectangle 18"/>
            <p:cNvSpPr/>
            <p:nvPr/>
          </p:nvSpPr>
          <p:spPr>
            <a:xfrm>
              <a:off x="7305" y="5841"/>
              <a:ext cx="630" cy="116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 algn="ctr">
                <a:lnSpc>
                  <a:spcPct val="150000"/>
                </a:lnSpc>
              </a:pP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rPr>
                <a:t>A</a:t>
              </a:r>
              <a:endPara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205" name="Rectangle 21"/>
            <p:cNvSpPr/>
            <p:nvPr/>
          </p:nvSpPr>
          <p:spPr>
            <a:xfrm>
              <a:off x="9270" y="5841"/>
              <a:ext cx="662" cy="116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 algn="ctr">
                <a:lnSpc>
                  <a:spcPct val="150000"/>
                </a:lnSpc>
              </a:pP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rPr>
                <a:t>C</a:t>
              </a:r>
              <a:endPara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206" name="Rectangle 22"/>
            <p:cNvSpPr/>
            <p:nvPr/>
          </p:nvSpPr>
          <p:spPr>
            <a:xfrm>
              <a:off x="11259" y="5841"/>
              <a:ext cx="630" cy="116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 algn="ctr">
                <a:lnSpc>
                  <a:spcPct val="150000"/>
                </a:lnSpc>
              </a:pP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rPr>
                <a:t>B</a:t>
              </a:r>
              <a:endPara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437515" y="5946140"/>
            <a:ext cx="765048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6.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连接两点的线段的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长度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，叫做这两点间的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距离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4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4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94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94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594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94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4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4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94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594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4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5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2466" grpId="0"/>
      <p:bldP spid="9" grpId="0"/>
      <p:bldP spid="10" grpId="0"/>
      <p:bldP spid="2" grpId="0"/>
      <p:bldP spid="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5"/>
          <p:cNvSpPr txBox="1"/>
          <p:nvPr/>
        </p:nvSpPr>
        <p:spPr>
          <a:xfrm>
            <a:off x="74613" y="765175"/>
            <a:ext cx="2022475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三、角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" name="Text Box 5"/>
          <p:cNvSpPr txBox="1"/>
          <p:nvPr/>
        </p:nvSpPr>
        <p:spPr>
          <a:xfrm>
            <a:off x="833438" y="1435100"/>
            <a:ext cx="2451100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1.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角的定义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" name="Text Box 5"/>
          <p:cNvSpPr txBox="1"/>
          <p:nvPr/>
        </p:nvSpPr>
        <p:spPr>
          <a:xfrm>
            <a:off x="1163638" y="2035175"/>
            <a:ext cx="7877175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有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公共端点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的两条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射线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组成的图形，叫做角；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sp>
        <p:nvSpPr>
          <p:cNvPr id="7" name="Text Box 5"/>
          <p:cNvSpPr txBox="1"/>
          <p:nvPr/>
        </p:nvSpPr>
        <p:spPr>
          <a:xfrm>
            <a:off x="1168400" y="2563813"/>
            <a:ext cx="7586663" cy="11160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ts val="4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角也可以看作由一条射线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绕着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它的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端点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旋转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  <a:sym typeface="Arial" panose="020B0604020202020204" pitchFamily="34" charset="0"/>
            </a:endParaRPr>
          </a:p>
          <a:p>
            <a:pPr lvl="0" indent="0">
              <a:lnSpc>
                <a:spcPts val="4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      而形成的图形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sp>
        <p:nvSpPr>
          <p:cNvPr id="8" name="Text Box 5"/>
          <p:cNvSpPr txBox="1"/>
          <p:nvPr/>
        </p:nvSpPr>
        <p:spPr>
          <a:xfrm>
            <a:off x="876300" y="4035425"/>
            <a:ext cx="2546350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角的度量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" name="Text Box 5"/>
          <p:cNvSpPr txBox="1"/>
          <p:nvPr/>
        </p:nvSpPr>
        <p:spPr>
          <a:xfrm>
            <a:off x="1263650" y="4638675"/>
            <a:ext cx="3460750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度、分、秒的互化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308100" y="5178425"/>
            <a:ext cx="2976563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1°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60′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1′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60″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5" grpId="0"/>
      <p:bldP spid="7" grpId="0"/>
      <p:bldP spid="8" grpId="0"/>
      <p:bldP spid="9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5"/>
          <p:cNvSpPr txBox="1"/>
          <p:nvPr/>
        </p:nvSpPr>
        <p:spPr>
          <a:xfrm>
            <a:off x="682625" y="1228725"/>
            <a:ext cx="2590800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3.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角的平分线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10242" name="组合 13"/>
          <p:cNvGrpSpPr/>
          <p:nvPr/>
        </p:nvGrpSpPr>
        <p:grpSpPr>
          <a:xfrm>
            <a:off x="5613400" y="1089025"/>
            <a:ext cx="2492375" cy="2524125"/>
            <a:chOff x="6129" y="587"/>
            <a:chExt cx="3926" cy="3975"/>
          </a:xfrm>
        </p:grpSpPr>
        <p:grpSp>
          <p:nvGrpSpPr>
            <p:cNvPr id="10243" name="组合 8"/>
            <p:cNvGrpSpPr/>
            <p:nvPr/>
          </p:nvGrpSpPr>
          <p:grpSpPr>
            <a:xfrm>
              <a:off x="6699" y="852"/>
              <a:ext cx="2931" cy="2898"/>
              <a:chOff x="9258" y="3079"/>
              <a:chExt cx="2931" cy="2898"/>
            </a:xfrm>
          </p:grpSpPr>
          <p:cxnSp>
            <p:nvCxnSpPr>
              <p:cNvPr id="10244" name="直接连接符 4"/>
              <p:cNvCxnSpPr/>
              <p:nvPr/>
            </p:nvCxnSpPr>
            <p:spPr>
              <a:xfrm>
                <a:off x="9258" y="5967"/>
                <a:ext cx="2931" cy="2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0245" name="直接连接符 7"/>
              <p:cNvCxnSpPr/>
              <p:nvPr/>
            </p:nvCxnSpPr>
            <p:spPr>
              <a:xfrm flipV="1">
                <a:off x="9271" y="3079"/>
                <a:ext cx="1457" cy="2898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10246" name="文本框 9"/>
            <p:cNvSpPr txBox="1"/>
            <p:nvPr/>
          </p:nvSpPr>
          <p:spPr>
            <a:xfrm>
              <a:off x="6129" y="3627"/>
              <a:ext cx="69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O</a:t>
              </a:r>
              <a:endPara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0247" name="文本框 10"/>
            <p:cNvSpPr txBox="1"/>
            <p:nvPr/>
          </p:nvSpPr>
          <p:spPr>
            <a:xfrm>
              <a:off x="7393" y="587"/>
              <a:ext cx="6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B</a:t>
              </a:r>
              <a:endPara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48" name="文本框 11"/>
            <p:cNvSpPr txBox="1"/>
            <p:nvPr/>
          </p:nvSpPr>
          <p:spPr>
            <a:xfrm>
              <a:off x="9425" y="3740"/>
              <a:ext cx="6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A</a:t>
              </a:r>
              <a:endPara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8053388" y="1711325"/>
            <a:ext cx="322262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C</a:t>
            </a:r>
            <a:endParaRPr lang="en-US" altLang="zh-CN" sz="2800" i="1"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 flipV="1">
            <a:off x="6008688" y="1912938"/>
            <a:ext cx="1943100" cy="117157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" name="任意多边形 5"/>
          <p:cNvSpPr/>
          <p:nvPr/>
        </p:nvSpPr>
        <p:spPr>
          <a:xfrm rot="600000">
            <a:off x="6099175" y="2851150"/>
            <a:ext cx="141288" cy="777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70137" y="15949"/>
              </a:cxn>
              <a:cxn ang="0">
                <a:pos x="140970" y="77470"/>
              </a:cxn>
            </a:cxnLst>
            <a:rect l="0" t="0" r="0" b="0"/>
            <a:pathLst>
              <a:path w="128905" h="64770">
                <a:moveTo>
                  <a:pt x="0" y="0"/>
                </a:moveTo>
                <a:cubicBezTo>
                  <a:pt x="11430" y="1905"/>
                  <a:pt x="38100" y="635"/>
                  <a:pt x="64135" y="13335"/>
                </a:cubicBezTo>
                <a:cubicBezTo>
                  <a:pt x="90170" y="26035"/>
                  <a:pt x="117475" y="54610"/>
                  <a:pt x="128905" y="64770"/>
                </a:cubicBezTo>
              </a:path>
            </a:pathLst>
          </a:custGeom>
          <a:noFill/>
          <a:ln w="28575" cap="flat" cmpd="sng">
            <a:solidFill>
              <a:srgbClr val="FF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 rot="2520000">
            <a:off x="6243638" y="2959100"/>
            <a:ext cx="165100" cy="920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827" y="18695"/>
              </a:cxn>
              <a:cxn ang="0">
                <a:pos x="164465" y="90805"/>
              </a:cxn>
            </a:cxnLst>
            <a:rect l="0" t="0" r="0" b="0"/>
            <a:pathLst>
              <a:path w="128905" h="64770">
                <a:moveTo>
                  <a:pt x="0" y="0"/>
                </a:moveTo>
                <a:cubicBezTo>
                  <a:pt x="11430" y="1905"/>
                  <a:pt x="38100" y="635"/>
                  <a:pt x="64135" y="13335"/>
                </a:cubicBezTo>
                <a:cubicBezTo>
                  <a:pt x="90170" y="26035"/>
                  <a:pt x="117475" y="54610"/>
                  <a:pt x="128905" y="64770"/>
                </a:cubicBezTo>
              </a:path>
            </a:pathLst>
          </a:custGeom>
          <a:noFill/>
          <a:ln w="28575" cap="flat" cmpd="sng">
            <a:solidFill>
              <a:srgbClr val="FF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017588" y="2135188"/>
            <a:ext cx="2451100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2800">
                <a:solidFill>
                  <a:srgbClr val="2699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应用格式：</a:t>
            </a:r>
            <a:endParaRPr lang="zh-CN" altLang="en-US" sz="2800">
              <a:solidFill>
                <a:srgbClr val="2699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04888" y="2670175"/>
            <a:ext cx="6367462" cy="3354388"/>
            <a:chOff x="1583" y="4205"/>
            <a:chExt cx="10026" cy="5282"/>
          </a:xfrm>
        </p:grpSpPr>
        <p:sp>
          <p:nvSpPr>
            <p:cNvPr id="10255" name="Rectangle 2"/>
            <p:cNvSpPr>
              <a:spLocks noGrp="1"/>
            </p:cNvSpPr>
            <p:nvPr/>
          </p:nvSpPr>
          <p:spPr>
            <a:xfrm>
              <a:off x="1582" y="4205"/>
              <a:ext cx="10027" cy="528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 lvl="0" indent="0">
                <a:lnSpc>
                  <a:spcPct val="180000"/>
                </a:lnSpc>
              </a:pP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OC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是 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AOB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的角平分线，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 lvl="0" indent="0">
                <a:lnSpc>
                  <a:spcPct val="18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AOC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＝∠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BOC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＝   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AOB</a:t>
              </a:r>
              <a:endPara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 lvl="0" indent="0">
                <a:lnSpc>
                  <a:spcPct val="180000"/>
                </a:lnSpc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AOB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＝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2∠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BOC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＝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2∠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AOC</a:t>
              </a:r>
              <a:endPara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graphicFrame>
          <p:nvGraphicFramePr>
            <p:cNvPr id="10256" name="对象 19459"/>
            <p:cNvGraphicFramePr/>
            <p:nvPr/>
          </p:nvGraphicFramePr>
          <p:xfrm>
            <a:off x="6572" y="5527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3" name="" r:id="rId1" imgW="3657600" imgH="9448800" progId="">
                    <p:embed/>
                  </p:oleObj>
                </mc:Choice>
                <mc:Fallback>
                  <p:oleObj name="" r:id="rId1" imgW="3657600" imgH="9448800" progId="">
                    <p:embed/>
                    <p:pic>
                      <p:nvPicPr>
                        <p:cNvPr id="0" name="图片 3072" descr="image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572" y="5527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/>
      <p:bldP spid="6" grpId="0" bldLvl="0" animBg="1"/>
      <p:bldP spid="7" grpId="0" bldLvl="0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5"/>
          <p:cNvSpPr txBox="1"/>
          <p:nvPr/>
        </p:nvSpPr>
        <p:spPr>
          <a:xfrm>
            <a:off x="561975" y="942975"/>
            <a:ext cx="3987800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4.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余角和补角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" name="Text Box 5"/>
          <p:cNvSpPr txBox="1"/>
          <p:nvPr/>
        </p:nvSpPr>
        <p:spPr>
          <a:xfrm>
            <a:off x="976313" y="1643063"/>
            <a:ext cx="7823200" cy="28225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定义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/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     ①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如果两个角的和等于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90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°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直角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，就说这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/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           两个角互为</a:t>
            </a: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余角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简称为两个角互余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4500"/>
              </a:lnSpc>
            </a:pP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   ②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如果两个角的和等于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180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°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平角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，就说这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indent="0"/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两个角互为</a:t>
            </a:r>
            <a:r>
              <a:rPr lang="zh-CN" altLang="en-US" sz="2800">
                <a:solidFill>
                  <a:srgbClr val="00B0F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补角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(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简称为两个角互补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).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indent="0"/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" name="Text Box 5"/>
          <p:cNvSpPr txBox="1"/>
          <p:nvPr/>
        </p:nvSpPr>
        <p:spPr>
          <a:xfrm>
            <a:off x="979488" y="4233863"/>
            <a:ext cx="7824787" cy="22447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性质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/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     ① </a:t>
            </a:r>
            <a:r>
              <a:rPr lang="zh-CN" altLang="en-US" sz="2800">
                <a:solidFill>
                  <a:srgbClr val="00B0F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同角</a:t>
            </a:r>
            <a:r>
              <a:rPr lang="en-US" altLang="zh-CN" sz="2800">
                <a:solidFill>
                  <a:srgbClr val="00B0F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280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zh-CN" altLang="en-US" sz="2800">
                <a:solidFill>
                  <a:srgbClr val="00B0F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等角</a:t>
            </a:r>
            <a:r>
              <a:rPr lang="en-US" altLang="zh-CN" sz="280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>
                <a:solidFill>
                  <a:srgbClr val="00B0F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的补角相等</a:t>
            </a:r>
            <a:r>
              <a:rPr lang="en-US" altLang="zh-CN" sz="2800">
                <a:solidFill>
                  <a:srgbClr val="00B0F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   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/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   ②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</a:t>
            </a:r>
            <a:r>
              <a:rPr lang="zh-CN" altLang="en-US" sz="2800">
                <a:solidFill>
                  <a:srgbClr val="00B0F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同角 </a:t>
            </a:r>
            <a:r>
              <a:rPr lang="en-US" altLang="zh-CN" sz="280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zh-CN" altLang="en-US" sz="2800">
                <a:solidFill>
                  <a:srgbClr val="00B0F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等角</a:t>
            </a:r>
            <a:r>
              <a:rPr lang="en-US" altLang="zh-CN" sz="280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>
                <a:solidFill>
                  <a:srgbClr val="00B0F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的余角相等</a:t>
            </a:r>
            <a:r>
              <a:rPr lang="en-US" altLang="zh-CN" sz="2800">
                <a:solidFill>
                  <a:srgbClr val="00B0F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2800">
              <a:solidFill>
                <a:srgbClr val="00B0F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indent="0"/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  <a:sym typeface="Arial" panose="020B0604020202020204" pitchFamily="34" charset="0"/>
            </a:endParaRPr>
          </a:p>
          <a:p>
            <a:pPr lvl="0" indent="0"/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5"/>
          <p:cNvSpPr txBox="1"/>
          <p:nvPr/>
        </p:nvSpPr>
        <p:spPr>
          <a:xfrm>
            <a:off x="654050" y="1244600"/>
            <a:ext cx="2168525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方位角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" name="Text Box 5"/>
          <p:cNvSpPr txBox="1"/>
          <p:nvPr/>
        </p:nvSpPr>
        <p:spPr>
          <a:xfrm>
            <a:off x="974725" y="1787525"/>
            <a:ext cx="7824788" cy="28924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① 定义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/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  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物体运动的方向与正北、正南方向之间的夹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/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角称为方位角，一般以正北、正南为基准，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/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用向东或向西旋转的角度表示方向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 ② 书写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/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通常要先写北或南，再写偏东或偏西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3" name="组合 11"/>
          <p:cNvGrpSpPr/>
          <p:nvPr/>
        </p:nvGrpSpPr>
        <p:grpSpPr>
          <a:xfrm>
            <a:off x="250825" y="812800"/>
            <a:ext cx="6202363" cy="601663"/>
            <a:chOff x="250824" y="1196974"/>
            <a:chExt cx="4046656" cy="529988"/>
          </a:xfrm>
        </p:grpSpPr>
        <p:sp>
          <p:nvSpPr>
            <p:cNvPr id="13314" name="圆角矩形 31"/>
            <p:cNvSpPr/>
            <p:nvPr/>
          </p:nvSpPr>
          <p:spPr>
            <a:xfrm>
              <a:off x="250824" y="1196974"/>
              <a:ext cx="3455660" cy="529988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 algn="ctr" eaLnBrk="0" hangingPunct="0"/>
              <a:endPara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15" name="文本框 19"/>
            <p:cNvSpPr/>
            <p:nvPr/>
          </p:nvSpPr>
          <p:spPr>
            <a:xfrm>
              <a:off x="377955" y="1234671"/>
              <a:ext cx="3919525" cy="4830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/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考点一  </a:t>
              </a:r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从不同方向看立体图形</a:t>
              </a:r>
              <a:endPara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矩形 80"/>
          <p:cNvSpPr>
            <a:spLocks noChangeArrowheads="1"/>
          </p:cNvSpPr>
          <p:nvPr/>
        </p:nvSpPr>
        <p:spPr bwMode="auto">
          <a:xfrm>
            <a:off x="71438" y="71438"/>
            <a:ext cx="201930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方正姚体" panose="02010601030101010101" pitchFamily="2" charset="-122"/>
                <a:cs typeface="+mn-cs"/>
              </a:rPr>
              <a:t>考点讲练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317" name="Rectangle 3"/>
          <p:cNvSpPr>
            <a:spLocks noGrp="1"/>
          </p:cNvSpPr>
          <p:nvPr/>
        </p:nvSpPr>
        <p:spPr>
          <a:xfrm>
            <a:off x="396875" y="2074863"/>
            <a:ext cx="8448675" cy="45259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0">
              <a:lnSpc>
                <a:spcPts val="4000"/>
              </a:lnSpc>
            </a:pPr>
            <a:r>
              <a:rPr lang="zh-CN" altLang="en-US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例</a:t>
            </a:r>
            <a:r>
              <a:rPr lang="en-US" altLang="zh-CN" sz="2800" b="1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1</a:t>
            </a:r>
            <a:r>
              <a:rPr lang="en-US" altLang="zh-CN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如右图是由几个小立方体搭成的几何体的从上面看到的平面图，小正方形中的数字表示在该位置小正方体的个数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,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画出从正面和左面方向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4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看到的平面图形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13318" name="Group 4" descr="21世纪教育网 -- 中国最大型、最专业的中小学教育资源门户网站"/>
          <p:cNvGrpSpPr/>
          <p:nvPr/>
        </p:nvGrpSpPr>
        <p:grpSpPr>
          <a:xfrm>
            <a:off x="5741988" y="3305175"/>
            <a:ext cx="2409825" cy="1447800"/>
            <a:chOff x="0" y="0"/>
            <a:chExt cx="1704" cy="1020"/>
          </a:xfrm>
        </p:grpSpPr>
        <p:grpSp>
          <p:nvGrpSpPr>
            <p:cNvPr id="13319" name="Group 5"/>
            <p:cNvGrpSpPr/>
            <p:nvPr/>
          </p:nvGrpSpPr>
          <p:grpSpPr>
            <a:xfrm>
              <a:off x="203" y="0"/>
              <a:ext cx="1501" cy="1005"/>
              <a:chOff x="153" y="0"/>
              <a:chExt cx="1501" cy="1005"/>
            </a:xfrm>
          </p:grpSpPr>
          <p:sp>
            <p:nvSpPr>
              <p:cNvPr id="13320" name="Text Box 6"/>
              <p:cNvSpPr txBox="1"/>
              <p:nvPr/>
            </p:nvSpPr>
            <p:spPr>
              <a:xfrm>
                <a:off x="153" y="504"/>
                <a:ext cx="420" cy="40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lstStyle/>
              <a:p>
                <a:pPr lvl="0" indent="0" algn="just">
                  <a:lnSpc>
                    <a:spcPct val="150000"/>
                  </a:lnSpc>
                </a:pP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1</a:t>
                </a:r>
                <a:endPara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13321" name="Text Box 7"/>
              <p:cNvSpPr txBox="1"/>
              <p:nvPr/>
            </p:nvSpPr>
            <p:spPr>
              <a:xfrm>
                <a:off x="1235" y="9"/>
                <a:ext cx="419" cy="48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lstStyle/>
              <a:p>
                <a:pPr lvl="0" indent="0" algn="just">
                  <a:lnSpc>
                    <a:spcPct val="150000"/>
                  </a:lnSpc>
                </a:pP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1</a:t>
                </a:r>
                <a:endPara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13322" name="Text Box 8"/>
              <p:cNvSpPr txBox="1"/>
              <p:nvPr/>
            </p:nvSpPr>
            <p:spPr>
              <a:xfrm>
                <a:off x="693" y="0"/>
                <a:ext cx="466" cy="5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lstStyle/>
              <a:p>
                <a:pPr lvl="0" indent="0" algn="just">
                  <a:lnSpc>
                    <a:spcPct val="150000"/>
                  </a:lnSpc>
                </a:pP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2</a:t>
                </a:r>
                <a:endPara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13323" name="Text Box 9"/>
              <p:cNvSpPr txBox="1"/>
              <p:nvPr/>
            </p:nvSpPr>
            <p:spPr>
              <a:xfrm>
                <a:off x="707" y="540"/>
                <a:ext cx="436" cy="4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lstStyle/>
              <a:p>
                <a:pPr lvl="0" indent="0" algn="just">
                  <a:lnSpc>
                    <a:spcPct val="150000"/>
                  </a:lnSpc>
                </a:pP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2</a:t>
                </a:r>
                <a:endPara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13324" name="Group 10"/>
            <p:cNvGrpSpPr/>
            <p:nvPr/>
          </p:nvGrpSpPr>
          <p:grpSpPr>
            <a:xfrm>
              <a:off x="0" y="30"/>
              <a:ext cx="1671" cy="990"/>
              <a:chOff x="0" y="0"/>
              <a:chExt cx="3241" cy="1920"/>
            </a:xfrm>
          </p:grpSpPr>
          <p:sp>
            <p:nvSpPr>
              <p:cNvPr id="13325" name="Rectangle 11"/>
              <p:cNvSpPr/>
              <p:nvPr/>
            </p:nvSpPr>
            <p:spPr>
              <a:xfrm>
                <a:off x="0" y="960"/>
                <a:ext cx="1080" cy="960"/>
              </a:xfrm>
              <a:prstGeom prst="rect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lvl="0" indent="0">
                  <a:lnSpc>
                    <a:spcPct val="150000"/>
                  </a:lnSpc>
                </a:pPr>
                <a:endParaRPr lang="zh-CN" altLang="en-US" sz="2400" dirty="0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13326" name="Rectangle 12"/>
              <p:cNvSpPr/>
              <p:nvPr/>
            </p:nvSpPr>
            <p:spPr>
              <a:xfrm>
                <a:off x="1080" y="960"/>
                <a:ext cx="1081" cy="960"/>
              </a:xfrm>
              <a:prstGeom prst="rect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lvl="0" indent="0">
                  <a:lnSpc>
                    <a:spcPct val="150000"/>
                  </a:lnSpc>
                </a:pPr>
                <a:endParaRPr lang="zh-CN" altLang="en-US" sz="2400" dirty="0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13327" name="Rectangle 13"/>
              <p:cNvSpPr/>
              <p:nvPr/>
            </p:nvSpPr>
            <p:spPr>
              <a:xfrm>
                <a:off x="1080" y="0"/>
                <a:ext cx="1081" cy="960"/>
              </a:xfrm>
              <a:prstGeom prst="rect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lvl="0" indent="0">
                  <a:lnSpc>
                    <a:spcPct val="150000"/>
                  </a:lnSpc>
                </a:pPr>
                <a:endParaRPr lang="zh-CN" altLang="en-US" sz="2400" dirty="0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13328" name="Rectangle 14"/>
              <p:cNvSpPr/>
              <p:nvPr/>
            </p:nvSpPr>
            <p:spPr>
              <a:xfrm>
                <a:off x="2161" y="0"/>
                <a:ext cx="1080" cy="960"/>
              </a:xfrm>
              <a:prstGeom prst="rect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lvl="0" indent="0">
                  <a:lnSpc>
                    <a:spcPct val="150000"/>
                  </a:lnSpc>
                </a:pPr>
                <a:endParaRPr lang="zh-CN" altLang="en-US" sz="2400" dirty="0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</p:grpSp>
      </p:grpSp>
    </p:spTree>
  </p:cSld>
  <p:clrMapOvr>
    <a:masterClrMapping/>
  </p:clrMapOvr>
  <p:transition>
    <p:pull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80"/>
          <p:cNvSpPr>
            <a:spLocks noChangeArrowheads="1"/>
          </p:cNvSpPr>
          <p:nvPr/>
        </p:nvSpPr>
        <p:spPr bwMode="auto">
          <a:xfrm>
            <a:off x="71755" y="71755"/>
            <a:ext cx="216281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方正姚体" panose="02010601030101010101" pitchFamily="2" charset="-122"/>
                <a:cs typeface="+mn-cs"/>
              </a:rPr>
              <a:t>考点讲练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5362" name="Group 4" descr="21世纪教育网 -- 中国最大型、最专业的中小学教育资源门户网站"/>
          <p:cNvGrpSpPr/>
          <p:nvPr/>
        </p:nvGrpSpPr>
        <p:grpSpPr>
          <a:xfrm>
            <a:off x="5970588" y="1317625"/>
            <a:ext cx="2409825" cy="1447800"/>
            <a:chOff x="0" y="0"/>
            <a:chExt cx="1704" cy="1020"/>
          </a:xfrm>
        </p:grpSpPr>
        <p:grpSp>
          <p:nvGrpSpPr>
            <p:cNvPr id="15363" name="Group 5"/>
            <p:cNvGrpSpPr/>
            <p:nvPr/>
          </p:nvGrpSpPr>
          <p:grpSpPr>
            <a:xfrm>
              <a:off x="203" y="0"/>
              <a:ext cx="1501" cy="1005"/>
              <a:chOff x="153" y="0"/>
              <a:chExt cx="1501" cy="1005"/>
            </a:xfrm>
          </p:grpSpPr>
          <p:sp>
            <p:nvSpPr>
              <p:cNvPr id="15364" name="Text Box 6"/>
              <p:cNvSpPr txBox="1"/>
              <p:nvPr/>
            </p:nvSpPr>
            <p:spPr>
              <a:xfrm>
                <a:off x="153" y="504"/>
                <a:ext cx="420" cy="40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lstStyle/>
              <a:p>
                <a:pPr lvl="0" indent="0" algn="just">
                  <a:lnSpc>
                    <a:spcPct val="150000"/>
                  </a:lnSpc>
                </a:pP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1</a:t>
                </a:r>
                <a:endPara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15365" name="Text Box 7"/>
              <p:cNvSpPr txBox="1"/>
              <p:nvPr/>
            </p:nvSpPr>
            <p:spPr>
              <a:xfrm>
                <a:off x="1235" y="9"/>
                <a:ext cx="419" cy="48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lstStyle/>
              <a:p>
                <a:pPr lvl="0" indent="0" algn="just">
                  <a:lnSpc>
                    <a:spcPct val="150000"/>
                  </a:lnSpc>
                </a:pP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1</a:t>
                </a:r>
                <a:endPara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15366" name="Text Box 8"/>
              <p:cNvSpPr txBox="1"/>
              <p:nvPr/>
            </p:nvSpPr>
            <p:spPr>
              <a:xfrm>
                <a:off x="693" y="0"/>
                <a:ext cx="466" cy="5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lstStyle/>
              <a:p>
                <a:pPr lvl="0" indent="0" algn="just">
                  <a:lnSpc>
                    <a:spcPct val="150000"/>
                  </a:lnSpc>
                </a:pP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2</a:t>
                </a:r>
                <a:endPara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15367" name="Text Box 9"/>
              <p:cNvSpPr txBox="1"/>
              <p:nvPr/>
            </p:nvSpPr>
            <p:spPr>
              <a:xfrm>
                <a:off x="707" y="540"/>
                <a:ext cx="436" cy="4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lstStyle/>
              <a:p>
                <a:pPr lvl="0" indent="0" algn="just">
                  <a:lnSpc>
                    <a:spcPct val="150000"/>
                  </a:lnSpc>
                </a:pP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2</a:t>
                </a:r>
                <a:endPara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</p:grpSp>
        <p:grpSp>
          <p:nvGrpSpPr>
            <p:cNvPr id="15368" name="Group 10"/>
            <p:cNvGrpSpPr/>
            <p:nvPr/>
          </p:nvGrpSpPr>
          <p:grpSpPr>
            <a:xfrm>
              <a:off x="0" y="30"/>
              <a:ext cx="1671" cy="990"/>
              <a:chOff x="0" y="0"/>
              <a:chExt cx="3241" cy="1920"/>
            </a:xfrm>
          </p:grpSpPr>
          <p:sp>
            <p:nvSpPr>
              <p:cNvPr id="15369" name="Rectangle 11"/>
              <p:cNvSpPr/>
              <p:nvPr/>
            </p:nvSpPr>
            <p:spPr>
              <a:xfrm>
                <a:off x="0" y="960"/>
                <a:ext cx="1080" cy="960"/>
              </a:xfrm>
              <a:prstGeom prst="rect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lvl="0" indent="0">
                  <a:lnSpc>
                    <a:spcPct val="150000"/>
                  </a:lnSpc>
                </a:pPr>
                <a:endParaRPr lang="zh-CN" altLang="en-US" sz="2400" dirty="0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15370" name="Rectangle 12"/>
              <p:cNvSpPr/>
              <p:nvPr/>
            </p:nvSpPr>
            <p:spPr>
              <a:xfrm>
                <a:off x="1080" y="960"/>
                <a:ext cx="1081" cy="960"/>
              </a:xfrm>
              <a:prstGeom prst="rect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lvl="0" indent="0">
                  <a:lnSpc>
                    <a:spcPct val="150000"/>
                  </a:lnSpc>
                </a:pPr>
                <a:endParaRPr lang="zh-CN" altLang="en-US" sz="2400" dirty="0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15371" name="Rectangle 13"/>
              <p:cNvSpPr/>
              <p:nvPr/>
            </p:nvSpPr>
            <p:spPr>
              <a:xfrm>
                <a:off x="1080" y="0"/>
                <a:ext cx="1081" cy="960"/>
              </a:xfrm>
              <a:prstGeom prst="rect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lvl="0" indent="0">
                  <a:lnSpc>
                    <a:spcPct val="150000"/>
                  </a:lnSpc>
                </a:pPr>
                <a:endParaRPr lang="zh-CN" altLang="en-US" sz="2400" dirty="0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15372" name="Rectangle 14"/>
              <p:cNvSpPr/>
              <p:nvPr/>
            </p:nvSpPr>
            <p:spPr>
              <a:xfrm>
                <a:off x="2161" y="0"/>
                <a:ext cx="1080" cy="960"/>
              </a:xfrm>
              <a:prstGeom prst="rect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lvl="0" indent="0">
                  <a:lnSpc>
                    <a:spcPct val="150000"/>
                  </a:lnSpc>
                </a:pPr>
                <a:endParaRPr lang="zh-CN" altLang="en-US" sz="2400" dirty="0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</p:grpSp>
      </p:grpSp>
      <p:pic>
        <p:nvPicPr>
          <p:cNvPr id="69647" name="Picture 15" descr="菁优网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857375" y="4157663"/>
            <a:ext cx="1584325" cy="10572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48" name="Picture 16" descr="菁优网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41925" y="4157663"/>
            <a:ext cx="1152525" cy="1152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9649" name="Text Box 17"/>
          <p:cNvSpPr txBox="1"/>
          <p:nvPr/>
        </p:nvSpPr>
        <p:spPr>
          <a:xfrm>
            <a:off x="1804988" y="5070475"/>
            <a:ext cx="1606550" cy="7381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从正面看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9650" name="Text Box 18"/>
          <p:cNvSpPr txBox="1"/>
          <p:nvPr/>
        </p:nvSpPr>
        <p:spPr>
          <a:xfrm>
            <a:off x="5073650" y="5087938"/>
            <a:ext cx="1606550" cy="7366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从左面看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92150" y="3563938"/>
            <a:ext cx="893763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解：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Text Box 20"/>
          <p:cNvSpPr txBox="1"/>
          <p:nvPr/>
        </p:nvSpPr>
        <p:spPr>
          <a:xfrm>
            <a:off x="692150" y="968375"/>
            <a:ext cx="4883150" cy="21431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4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解析：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根据图中的数字，可知从前面看有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3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列，从左到右的个数分别是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；从左面看有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列，个数都是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       </a:t>
            </a:r>
            <a:r>
              <a:rPr lang="zh-CN" altLang="en-US" sz="2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     </a:t>
            </a:r>
            <a:endParaRPr lang="zh-CN" altLang="en-US" sz="20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379" name="矩形 5"/>
          <p:cNvSpPr/>
          <p:nvPr/>
        </p:nvSpPr>
        <p:spPr>
          <a:xfrm>
            <a:off x="682625" y="1052513"/>
            <a:ext cx="4824413" cy="2016125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/>
          <a:p>
            <a:pPr lvl="0" indent="0" defTabSz="91440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9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9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69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9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49" grpId="0"/>
      <p:bldP spid="69650" grpId="0"/>
      <p:bldP spid="2" grpId="0"/>
      <p:bldP spid="5" grpId="0" bldLvl="0" animBg="1"/>
      <p:bldP spid="1537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8" name="Line 6"/>
          <p:cNvSpPr/>
          <p:nvPr/>
        </p:nvSpPr>
        <p:spPr>
          <a:xfrm>
            <a:off x="2052638" y="4291013"/>
            <a:ext cx="5184775" cy="90805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4519" name="Line 7"/>
          <p:cNvSpPr/>
          <p:nvPr/>
        </p:nvSpPr>
        <p:spPr>
          <a:xfrm>
            <a:off x="3941763" y="4210050"/>
            <a:ext cx="1327150" cy="90805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4520" name="Line 8"/>
          <p:cNvSpPr/>
          <p:nvPr/>
        </p:nvSpPr>
        <p:spPr>
          <a:xfrm flipH="1">
            <a:off x="2052638" y="4291013"/>
            <a:ext cx="3311525" cy="90805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4521" name="Line 9"/>
          <p:cNvSpPr/>
          <p:nvPr/>
        </p:nvSpPr>
        <p:spPr>
          <a:xfrm flipH="1">
            <a:off x="3852863" y="4291013"/>
            <a:ext cx="3384550" cy="90805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81330" y="1266825"/>
            <a:ext cx="8307070" cy="5384800"/>
            <a:chOff x="758" y="1995"/>
            <a:chExt cx="13082" cy="8480"/>
          </a:xfrm>
        </p:grpSpPr>
        <p:pic>
          <p:nvPicPr>
            <p:cNvPr id="17409" name="Picture 3"/>
            <p:cNvPicPr>
              <a:picLocks noGrp="1" noChangeAspect="1"/>
            </p:cNvPicPr>
            <p:nvPr/>
          </p:nvPicPr>
          <p:blipFill>
            <a:blip r:embed="rId1" cstate="print"/>
            <a:srcRect b="25206"/>
            <a:stretch>
              <a:fillRect/>
            </a:stretch>
          </p:blipFill>
          <p:spPr>
            <a:xfrm>
              <a:off x="2048" y="4305"/>
              <a:ext cx="10187" cy="19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410" name="Rectangle 2"/>
            <p:cNvSpPr>
              <a:spLocks noGrp="1"/>
            </p:cNvSpPr>
            <p:nvPr/>
          </p:nvSpPr>
          <p:spPr>
            <a:xfrm>
              <a:off x="758" y="1995"/>
              <a:ext cx="13082" cy="24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 lvl="0" indent="0">
                <a:lnSpc>
                  <a:spcPts val="4000"/>
                </a:lnSpc>
              </a:pP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2" charset="-122"/>
                </a:rPr>
                <a:t>1. 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如图，从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正面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看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2" charset="-122"/>
                </a:rPr>
                <a:t>A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，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2" charset="-122"/>
                </a:rPr>
                <a:t>B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，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2" charset="-122"/>
                </a:rPr>
                <a:t>C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，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2" charset="-122"/>
                </a:rPr>
                <a:t>D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四个立体图形，分别</a:t>
              </a:r>
              <a:endParaRPr lang="zh-CN" altLang="en-US" sz="28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 lvl="0" indent="0">
                <a:lnSpc>
                  <a:spcPts val="4000"/>
                </a:lnSpc>
              </a:pP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    得到 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rPr>
                <a:t>a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，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rPr>
                <a:t>b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，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rPr>
                <a:t>c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，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</a:rPr>
                <a:t>d 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四个平面图形，把上下两行相对</a:t>
              </a:r>
              <a:endParaRPr lang="zh-CN" altLang="en-US" sz="28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 lvl="0" indent="0">
                <a:lnSpc>
                  <a:spcPts val="4000"/>
                </a:lnSpc>
              </a:pP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    应立体图形与平面图形用线连接起来． </a:t>
              </a:r>
              <a:endParaRPr lang="zh-CN" altLang="en-US" sz="28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pic>
          <p:nvPicPr>
            <p:cNvPr id="17411" name="Picture 4"/>
            <p:cNvPicPr>
              <a:picLocks noChangeAspect="1"/>
            </p:cNvPicPr>
            <p:nvPr/>
          </p:nvPicPr>
          <p:blipFill>
            <a:blip r:embed="rId2" cstate="print"/>
            <a:srcRect b="24396"/>
            <a:stretch>
              <a:fillRect/>
            </a:stretch>
          </p:blipFill>
          <p:spPr>
            <a:xfrm>
              <a:off x="2153" y="7900"/>
              <a:ext cx="10452" cy="195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417" name="文本框 1"/>
            <p:cNvSpPr txBox="1"/>
            <p:nvPr/>
          </p:nvSpPr>
          <p:spPr>
            <a:xfrm>
              <a:off x="3060" y="6085"/>
              <a:ext cx="9998" cy="8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2" charset="-122"/>
                </a:rPr>
                <a:t>A                 B              C                  D</a:t>
              </a:r>
              <a:endParaRPr lang="zh-CN" altLang="en-US" sz="28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418" name="文本框 2"/>
            <p:cNvSpPr txBox="1"/>
            <p:nvPr/>
          </p:nvSpPr>
          <p:spPr>
            <a:xfrm>
              <a:off x="2808" y="9655"/>
              <a:ext cx="9997" cy="8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a                  b                  c                  d</a:t>
              </a:r>
              <a:endParaRPr lang="zh-CN" altLang="en-US" sz="2800" i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9225" name="组合 30734"/>
          <p:cNvGrpSpPr/>
          <p:nvPr/>
        </p:nvGrpSpPr>
        <p:grpSpPr>
          <a:xfrm>
            <a:off x="234633" y="752793"/>
            <a:ext cx="1878012" cy="576262"/>
            <a:chOff x="216" y="3339"/>
            <a:chExt cx="1183" cy="363"/>
          </a:xfrm>
        </p:grpSpPr>
        <p:grpSp>
          <p:nvGrpSpPr>
            <p:cNvPr id="13317" name="组合 35"/>
            <p:cNvGrpSpPr/>
            <p:nvPr/>
          </p:nvGrpSpPr>
          <p:grpSpPr>
            <a:xfrm>
              <a:off x="216" y="3339"/>
              <a:ext cx="1183" cy="363"/>
              <a:chOff x="467544" y="5318792"/>
              <a:chExt cx="648072" cy="648072"/>
            </a:xfrm>
          </p:grpSpPr>
          <p:sp>
            <p:nvSpPr>
              <p:cNvPr id="13318" name="椭圆 56"/>
              <p:cNvSpPr/>
              <p:nvPr/>
            </p:nvSpPr>
            <p:spPr>
              <a:xfrm>
                <a:off x="467544" y="5318792"/>
                <a:ext cx="648072" cy="648072"/>
              </a:xfrm>
              <a:prstGeom prst="ellipse">
                <a:avLst/>
              </a:prstGeom>
              <a:solidFill>
                <a:srgbClr val="000099"/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19" name="椭圆 57"/>
              <p:cNvSpPr/>
              <p:nvPr/>
            </p:nvSpPr>
            <p:spPr>
              <a:xfrm>
                <a:off x="539552" y="5318792"/>
                <a:ext cx="504056" cy="504056"/>
              </a:xfrm>
              <a:prstGeom prst="ellipse">
                <a:avLst/>
              </a:prstGeom>
              <a:solidFill>
                <a:srgbClr val="0070C0">
                  <a:alpha val="63135"/>
                </a:srgbClr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3320" name="TextBox 55"/>
            <p:cNvSpPr txBox="1"/>
            <p:nvPr/>
          </p:nvSpPr>
          <p:spPr>
            <a:xfrm>
              <a:off x="394" y="3362"/>
              <a:ext cx="89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/>
              <a:r>
                <a:rPr lang="zh-CN" altLang="en-US" sz="2000" dirty="0">
                  <a:solidFill>
                    <a:srgbClr val="FFFFE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针对训练</a:t>
              </a:r>
              <a:endParaRPr lang="zh-CN" altLang="en-US" sz="2000" dirty="0">
                <a:solidFill>
                  <a:srgbClr val="FFFFE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8" grpId="0" bldLvl="0" animBg="1"/>
      <p:bldP spid="64519" grpId="0" bldLvl="0" animBg="1"/>
      <p:bldP spid="64520" grpId="0" bldLvl="0" animBg="1"/>
      <p:bldP spid="64521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3" name="组合 11"/>
          <p:cNvGrpSpPr/>
          <p:nvPr/>
        </p:nvGrpSpPr>
        <p:grpSpPr>
          <a:xfrm>
            <a:off x="250825" y="811848"/>
            <a:ext cx="6202363" cy="601662"/>
            <a:chOff x="250824" y="1196974"/>
            <a:chExt cx="4046656" cy="529988"/>
          </a:xfrm>
        </p:grpSpPr>
        <p:sp>
          <p:nvSpPr>
            <p:cNvPr id="18434" name="圆角矩形 31"/>
            <p:cNvSpPr/>
            <p:nvPr/>
          </p:nvSpPr>
          <p:spPr>
            <a:xfrm>
              <a:off x="250824" y="1196974"/>
              <a:ext cx="3008218" cy="529988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 algn="ctr" eaLnBrk="0" hangingPunct="0"/>
              <a:endPara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35" name="文本框 19"/>
            <p:cNvSpPr/>
            <p:nvPr/>
          </p:nvSpPr>
          <p:spPr>
            <a:xfrm>
              <a:off x="377955" y="1234671"/>
              <a:ext cx="3919525" cy="4830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/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考点二  立体图形的展开图</a:t>
              </a:r>
              <a:endPara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436" name="文本框 3"/>
          <p:cNvSpPr txBox="1"/>
          <p:nvPr/>
        </p:nvSpPr>
        <p:spPr>
          <a:xfrm>
            <a:off x="180975" y="1681163"/>
            <a:ext cx="8628063" cy="18145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例</a:t>
            </a:r>
            <a:r>
              <a:rPr lang="en-US" altLang="zh-CN" sz="2800" b="1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根据下列多面体的平面展开图，填写多面体的名称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  <a:sym typeface="Arial" panose="020B0604020202020204" pitchFamily="34" charset="0"/>
            </a:endParaRPr>
          </a:p>
          <a:p>
            <a:pPr lvl="0" indent="0"/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  <a:sym typeface="Arial" panose="020B0604020202020204" pitchFamily="34" charset="0"/>
            </a:endParaRPr>
          </a:p>
          <a:p>
            <a:pPr lvl="0" indent="0"/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  <a:sym typeface="Arial" panose="020B0604020202020204" pitchFamily="34" charset="0"/>
              </a:rPr>
              <a:t>          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sym typeface="Arial" panose="020B0604020202020204" pitchFamily="34" charset="0"/>
              </a:rPr>
              <a:t>(1)____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__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sym typeface="Arial" panose="020B0604020202020204" pitchFamily="34" charset="0"/>
              </a:rPr>
              <a:t>_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sym typeface="Arial" panose="020B0604020202020204" pitchFamily="34" charset="0"/>
              </a:rPr>
              <a:t>(2)_______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  <a:sym typeface="Arial" panose="020B0604020202020204" pitchFamily="34" charset="0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sym typeface="Arial" panose="020B0604020202020204" pitchFamily="34" charset="0"/>
              </a:rPr>
              <a:t>(3)________.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pPr lvl="0" indent="0"/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75792" name="Text Box 16"/>
          <p:cNvSpPr txBox="1"/>
          <p:nvPr/>
        </p:nvSpPr>
        <p:spPr>
          <a:xfrm>
            <a:off x="1633538" y="2536825"/>
            <a:ext cx="1295400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长方体</a:t>
            </a:r>
            <a:endParaRPr lang="zh-CN" altLang="en-US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5793" name="Text Box 17"/>
          <p:cNvSpPr txBox="1"/>
          <p:nvPr/>
        </p:nvSpPr>
        <p:spPr>
          <a:xfrm>
            <a:off x="3594100" y="2525713"/>
            <a:ext cx="1249363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三棱柱</a:t>
            </a:r>
            <a:endParaRPr lang="zh-CN" altLang="en-US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5794" name="Text Box 18"/>
          <p:cNvSpPr txBox="1"/>
          <p:nvPr/>
        </p:nvSpPr>
        <p:spPr>
          <a:xfrm>
            <a:off x="5694363" y="2525713"/>
            <a:ext cx="1249362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三棱锥</a:t>
            </a:r>
            <a:endParaRPr lang="zh-CN" altLang="en-US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18440" name="组合 7"/>
          <p:cNvGrpSpPr/>
          <p:nvPr/>
        </p:nvGrpSpPr>
        <p:grpSpPr>
          <a:xfrm>
            <a:off x="1287463" y="3683000"/>
            <a:ext cx="1855787" cy="1295400"/>
            <a:chOff x="2480" y="7948"/>
            <a:chExt cx="2923" cy="2040"/>
          </a:xfrm>
        </p:grpSpPr>
        <p:sp>
          <p:nvSpPr>
            <p:cNvPr id="18441" name="Rectangle 7"/>
            <p:cNvSpPr/>
            <p:nvPr/>
          </p:nvSpPr>
          <p:spPr>
            <a:xfrm>
              <a:off x="3647" y="8356"/>
              <a:ext cx="1757" cy="1224"/>
            </a:xfrm>
            <a:prstGeom prst="rect">
              <a:avLst/>
            </a:prstGeom>
            <a:solidFill>
              <a:srgbClr val="FFFFFF"/>
            </a:solidFill>
            <a:ln w="190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42" name="Line 8"/>
            <p:cNvSpPr/>
            <p:nvPr/>
          </p:nvSpPr>
          <p:spPr>
            <a:xfrm>
              <a:off x="3646" y="8356"/>
              <a:ext cx="0" cy="122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43" name="Rectangle 9"/>
            <p:cNvSpPr/>
            <p:nvPr/>
          </p:nvSpPr>
          <p:spPr>
            <a:xfrm>
              <a:off x="3646" y="7948"/>
              <a:ext cx="718" cy="408"/>
            </a:xfrm>
            <a:prstGeom prst="rect">
              <a:avLst/>
            </a:prstGeom>
            <a:solidFill>
              <a:srgbClr val="FFFFFF"/>
            </a:solidFill>
            <a:ln w="190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44" name="Rectangle 10"/>
            <p:cNvSpPr/>
            <p:nvPr/>
          </p:nvSpPr>
          <p:spPr>
            <a:xfrm>
              <a:off x="3646" y="9580"/>
              <a:ext cx="718" cy="408"/>
            </a:xfrm>
            <a:prstGeom prst="rect">
              <a:avLst/>
            </a:prstGeom>
            <a:solidFill>
              <a:srgbClr val="FFFFFF"/>
            </a:solidFill>
            <a:ln w="190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45" name="Line 11"/>
            <p:cNvSpPr/>
            <p:nvPr/>
          </p:nvSpPr>
          <p:spPr>
            <a:xfrm>
              <a:off x="4365" y="8356"/>
              <a:ext cx="0" cy="122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46" name="Line 12"/>
            <p:cNvSpPr/>
            <p:nvPr/>
          </p:nvSpPr>
          <p:spPr>
            <a:xfrm>
              <a:off x="4787" y="8356"/>
              <a:ext cx="0" cy="122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47" name="矩形 1"/>
            <p:cNvSpPr/>
            <p:nvPr/>
          </p:nvSpPr>
          <p:spPr>
            <a:xfrm>
              <a:off x="2480" y="9596"/>
              <a:ext cx="1154" cy="392"/>
            </a:xfrm>
            <a:prstGeom prst="rect">
              <a:avLst/>
            </a:prstGeom>
            <a:noFill/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lIns="91440" tIns="45720" rIns="91440" bIns="45720" anchor="t"/>
            <a:lstStyle/>
            <a:p>
              <a:pPr lvl="0" indent="0" defTabSz="91440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8448" name="组合 8"/>
          <p:cNvGrpSpPr/>
          <p:nvPr/>
        </p:nvGrpSpPr>
        <p:grpSpPr>
          <a:xfrm>
            <a:off x="3795713" y="3590925"/>
            <a:ext cx="1347787" cy="1666875"/>
            <a:chOff x="6655" y="7618"/>
            <a:chExt cx="2122" cy="2625"/>
          </a:xfrm>
        </p:grpSpPr>
        <p:sp>
          <p:nvSpPr>
            <p:cNvPr id="18449" name="Rectangle 23"/>
            <p:cNvSpPr/>
            <p:nvPr/>
          </p:nvSpPr>
          <p:spPr>
            <a:xfrm rot="-5400000">
              <a:off x="7081" y="8573"/>
              <a:ext cx="1272" cy="708"/>
            </a:xfrm>
            <a:prstGeom prst="rect">
              <a:avLst/>
            </a:prstGeom>
            <a:solidFill>
              <a:srgbClr val="FFFFFF"/>
            </a:solidFill>
            <a:ln w="1905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8450" name="Group 24"/>
            <p:cNvGrpSpPr/>
            <p:nvPr/>
          </p:nvGrpSpPr>
          <p:grpSpPr>
            <a:xfrm rot="-5400000">
              <a:off x="7077" y="7861"/>
              <a:ext cx="1271" cy="2123"/>
              <a:chOff x="8280" y="2688"/>
              <a:chExt cx="720" cy="936"/>
            </a:xfrm>
          </p:grpSpPr>
          <p:sp>
            <p:nvSpPr>
              <p:cNvPr id="18451" name="Rectangle 26"/>
              <p:cNvSpPr/>
              <p:nvPr/>
            </p:nvSpPr>
            <p:spPr>
              <a:xfrm>
                <a:off x="8280" y="2688"/>
                <a:ext cx="720" cy="312"/>
              </a:xfrm>
              <a:prstGeom prst="rect">
                <a:avLst/>
              </a:prstGeom>
              <a:solidFill>
                <a:srgbClr val="FFFFFF"/>
              </a:solidFill>
              <a:ln w="1905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8452" name="Rectangle 27"/>
              <p:cNvSpPr/>
              <p:nvPr/>
            </p:nvSpPr>
            <p:spPr>
              <a:xfrm>
                <a:off x="8280" y="3312"/>
                <a:ext cx="720" cy="312"/>
              </a:xfrm>
              <a:prstGeom prst="rect">
                <a:avLst/>
              </a:prstGeom>
              <a:solidFill>
                <a:srgbClr val="FFFFFF"/>
              </a:solidFill>
              <a:ln w="1905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8453" name="等腰三角形 5"/>
            <p:cNvSpPr/>
            <p:nvPr/>
          </p:nvSpPr>
          <p:spPr>
            <a:xfrm>
              <a:off x="7363" y="7618"/>
              <a:ext cx="718" cy="680"/>
            </a:xfrm>
            <a:prstGeom prst="triangle">
              <a:avLst>
                <a:gd name="adj" fmla="val 50000"/>
              </a:avLst>
            </a:prstGeom>
            <a:noFill/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lIns="91440" tIns="45720" rIns="91440" bIns="45720" anchor="t"/>
            <a:lstStyle/>
            <a:p>
              <a:pPr lvl="0" indent="0" defTabSz="91440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54" name="等腰三角形 6"/>
            <p:cNvSpPr/>
            <p:nvPr/>
          </p:nvSpPr>
          <p:spPr>
            <a:xfrm flipV="1">
              <a:off x="7385" y="9563"/>
              <a:ext cx="696" cy="680"/>
            </a:xfrm>
            <a:prstGeom prst="triangle">
              <a:avLst>
                <a:gd name="adj" fmla="val 50000"/>
              </a:avLst>
            </a:prstGeom>
            <a:noFill/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lIns="91440" tIns="45720" rIns="91440" bIns="45720" anchor="t"/>
            <a:lstStyle/>
            <a:p>
              <a:pPr lvl="0" indent="0" defTabSz="91440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8455" name="Group 50"/>
          <p:cNvGrpSpPr/>
          <p:nvPr/>
        </p:nvGrpSpPr>
        <p:grpSpPr>
          <a:xfrm>
            <a:off x="5922963" y="3683000"/>
            <a:ext cx="1447800" cy="1295400"/>
            <a:chOff x="8280" y="4716"/>
            <a:chExt cx="1440" cy="936"/>
          </a:xfrm>
        </p:grpSpPr>
        <p:sp>
          <p:nvSpPr>
            <p:cNvPr id="18456" name="AutoShape 51"/>
            <p:cNvSpPr/>
            <p:nvPr/>
          </p:nvSpPr>
          <p:spPr>
            <a:xfrm>
              <a:off x="8280" y="4716"/>
              <a:ext cx="1440" cy="936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190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57" name="AutoShape 52"/>
            <p:cNvSpPr/>
            <p:nvPr/>
          </p:nvSpPr>
          <p:spPr>
            <a:xfrm flipV="1">
              <a:off x="8640" y="5184"/>
              <a:ext cx="720" cy="468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190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anchor="t"/>
            <a:lstStyle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8458" name="文本框 9"/>
          <p:cNvSpPr txBox="1"/>
          <p:nvPr/>
        </p:nvSpPr>
        <p:spPr>
          <a:xfrm>
            <a:off x="2012950" y="5207000"/>
            <a:ext cx="5870575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(1)                    (2)                    (3)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57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5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9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05155" y="1779905"/>
            <a:ext cx="8309610" cy="3220085"/>
            <a:chOff x="953" y="2803"/>
            <a:chExt cx="13086" cy="5071"/>
          </a:xfrm>
        </p:grpSpPr>
        <p:sp>
          <p:nvSpPr>
            <p:cNvPr id="19457" name="Text Box 2"/>
            <p:cNvSpPr txBox="1"/>
            <p:nvPr/>
          </p:nvSpPr>
          <p:spPr>
            <a:xfrm>
              <a:off x="968" y="2803"/>
              <a:ext cx="12710" cy="176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>
                <a:lnSpc>
                  <a:spcPts val="4000"/>
                </a:lnSpc>
              </a:pPr>
              <a:r>
                <a:rPr lang="en-US" altLang="en-US" sz="2800" b="1">
                  <a:latin typeface="Times New Roman" panose="02020603050405020304" pitchFamily="18" charset="0"/>
                  <a:ea typeface="黑体" panose="02010609060101010101" pitchFamily="2" charset="-122"/>
                </a:rPr>
                <a:t>2.</a:t>
              </a:r>
              <a:r>
                <a:rPr lang="en-US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 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在下列图形中 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2" charset="-122"/>
                </a:rPr>
                <a:t>(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每个小四边形皆为相同的正方形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2" charset="-122"/>
                </a:rPr>
                <a:t>)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，</a:t>
              </a:r>
              <a:endParaRPr lang="zh-CN" altLang="en-US" sz="28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 lvl="0" indent="0">
                <a:lnSpc>
                  <a:spcPts val="4000"/>
                </a:lnSpc>
              </a:pP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2" charset="-122"/>
                </a:rPr>
                <a:t>    可以是一个正方体展开图的是                           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2" charset="-122"/>
                </a:rPr>
                <a:t>(   )</a:t>
              </a:r>
              <a:endParaRPr lang="en-US" altLang="zh-CN" sz="280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grpSp>
          <p:nvGrpSpPr>
            <p:cNvPr id="19458" name="组合 2"/>
            <p:cNvGrpSpPr/>
            <p:nvPr/>
          </p:nvGrpSpPr>
          <p:grpSpPr>
            <a:xfrm>
              <a:off x="953" y="4900"/>
              <a:ext cx="13087" cy="2975"/>
              <a:chOff x="953" y="4334"/>
              <a:chExt cx="13087" cy="2976"/>
            </a:xfrm>
          </p:grpSpPr>
          <p:pic>
            <p:nvPicPr>
              <p:cNvPr id="19459" name="Picture 3"/>
              <p:cNvPicPr>
                <a:picLocks noChangeAspect="1"/>
              </p:cNvPicPr>
              <p:nvPr/>
            </p:nvPicPr>
            <p:blipFill>
              <a:blip r:embed="rId1" cstate="print"/>
              <a:stretch>
                <a:fillRect/>
              </a:stretch>
            </p:blipFill>
            <p:spPr>
              <a:xfrm>
                <a:off x="953" y="4334"/>
                <a:ext cx="12233" cy="238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9460" name="Text Box 4"/>
              <p:cNvSpPr txBox="1"/>
              <p:nvPr/>
            </p:nvSpPr>
            <p:spPr>
              <a:xfrm>
                <a:off x="1560" y="6488"/>
                <a:ext cx="12480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 lvl="0" indent="0">
                  <a:spcBef>
                    <a:spcPct val="50000"/>
                  </a:spcBef>
                </a:pPr>
                <a:r>
                  <a:rPr lang="zh-CN" altLang="en-US" sz="2800">
                    <a:latin typeface="Times New Roman" panose="02020603050405020304" pitchFamily="18" charset="0"/>
                    <a:ea typeface="黑体" panose="02010609060101010101" pitchFamily="2" charset="-122"/>
                  </a:rPr>
                  <a:t>Ａ　　           </a:t>
                </a:r>
                <a:r>
                  <a:rPr lang="en-US" altLang="zh-CN" sz="2800">
                    <a:latin typeface="Times New Roman" panose="02020603050405020304" pitchFamily="18" charset="0"/>
                    <a:ea typeface="黑体" panose="02010609060101010101" pitchFamily="2" charset="-122"/>
                  </a:rPr>
                  <a:t>B</a:t>
                </a:r>
                <a:r>
                  <a:rPr lang="zh-CN" altLang="en-US" sz="2800">
                    <a:latin typeface="Times New Roman" panose="02020603050405020304" pitchFamily="18" charset="0"/>
                    <a:ea typeface="黑体" panose="02010609060101010101" pitchFamily="2" charset="-122"/>
                  </a:rPr>
                  <a:t>                      </a:t>
                </a:r>
                <a:r>
                  <a:rPr lang="en-US" altLang="zh-CN" sz="2800">
                    <a:latin typeface="Times New Roman" panose="02020603050405020304" pitchFamily="18" charset="0"/>
                    <a:ea typeface="黑体" panose="02010609060101010101" pitchFamily="2" charset="-122"/>
                  </a:rPr>
                  <a:t>C</a:t>
                </a:r>
                <a:r>
                  <a:rPr lang="zh-CN" altLang="en-US" sz="2800">
                    <a:latin typeface="Times New Roman" panose="02020603050405020304" pitchFamily="18" charset="0"/>
                    <a:ea typeface="黑体" panose="02010609060101010101" pitchFamily="2" charset="-122"/>
                  </a:rPr>
                  <a:t>                     </a:t>
                </a:r>
                <a:r>
                  <a:rPr lang="en-US" altLang="zh-CN" sz="2800">
                    <a:latin typeface="Times New Roman" panose="02020603050405020304" pitchFamily="18" charset="0"/>
                    <a:ea typeface="黑体" panose="02010609060101010101" pitchFamily="2" charset="-122"/>
                  </a:rPr>
                  <a:t>D</a:t>
                </a:r>
                <a:endParaRPr lang="en-US" altLang="zh-CN" sz="2800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</p:grpSp>
      </p:grpSp>
      <p:sp>
        <p:nvSpPr>
          <p:cNvPr id="63493" name="Text Box 5"/>
          <p:cNvSpPr txBox="1"/>
          <p:nvPr/>
        </p:nvSpPr>
        <p:spPr>
          <a:xfrm>
            <a:off x="8126413" y="2381250"/>
            <a:ext cx="457200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9225" name="组合 30734"/>
          <p:cNvGrpSpPr/>
          <p:nvPr/>
        </p:nvGrpSpPr>
        <p:grpSpPr>
          <a:xfrm>
            <a:off x="322263" y="975678"/>
            <a:ext cx="1878012" cy="576262"/>
            <a:chOff x="216" y="3339"/>
            <a:chExt cx="1183" cy="363"/>
          </a:xfrm>
        </p:grpSpPr>
        <p:grpSp>
          <p:nvGrpSpPr>
            <p:cNvPr id="13317" name="组合 35"/>
            <p:cNvGrpSpPr/>
            <p:nvPr/>
          </p:nvGrpSpPr>
          <p:grpSpPr>
            <a:xfrm>
              <a:off x="216" y="3339"/>
              <a:ext cx="1183" cy="363"/>
              <a:chOff x="467544" y="5318792"/>
              <a:chExt cx="648072" cy="648072"/>
            </a:xfrm>
          </p:grpSpPr>
          <p:sp>
            <p:nvSpPr>
              <p:cNvPr id="13318" name="椭圆 56"/>
              <p:cNvSpPr/>
              <p:nvPr/>
            </p:nvSpPr>
            <p:spPr>
              <a:xfrm>
                <a:off x="467544" y="5318792"/>
                <a:ext cx="648072" cy="648072"/>
              </a:xfrm>
              <a:prstGeom prst="ellipse">
                <a:avLst/>
              </a:prstGeom>
              <a:solidFill>
                <a:srgbClr val="000099"/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19" name="椭圆 57"/>
              <p:cNvSpPr/>
              <p:nvPr/>
            </p:nvSpPr>
            <p:spPr>
              <a:xfrm>
                <a:off x="539552" y="5318792"/>
                <a:ext cx="504056" cy="504056"/>
              </a:xfrm>
              <a:prstGeom prst="ellipse">
                <a:avLst/>
              </a:prstGeom>
              <a:solidFill>
                <a:srgbClr val="0070C0">
                  <a:alpha val="63135"/>
                </a:srgbClr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3320" name="TextBox 55"/>
            <p:cNvSpPr txBox="1"/>
            <p:nvPr/>
          </p:nvSpPr>
          <p:spPr>
            <a:xfrm>
              <a:off x="394" y="3362"/>
              <a:ext cx="89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/>
              <a:r>
                <a:rPr lang="zh-CN" altLang="en-US" sz="2000" dirty="0">
                  <a:solidFill>
                    <a:srgbClr val="FFFFE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针对训练</a:t>
              </a:r>
              <a:endParaRPr lang="zh-CN" altLang="en-US" sz="2000" dirty="0">
                <a:solidFill>
                  <a:srgbClr val="FFFFE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1" name="组合 11"/>
          <p:cNvGrpSpPr/>
          <p:nvPr/>
        </p:nvGrpSpPr>
        <p:grpSpPr>
          <a:xfrm>
            <a:off x="250825" y="740410"/>
            <a:ext cx="6202363" cy="601663"/>
            <a:chOff x="250824" y="1196974"/>
            <a:chExt cx="4046656" cy="529988"/>
          </a:xfrm>
        </p:grpSpPr>
        <p:sp>
          <p:nvSpPr>
            <p:cNvPr id="20482" name="圆角矩形 31"/>
            <p:cNvSpPr/>
            <p:nvPr/>
          </p:nvSpPr>
          <p:spPr>
            <a:xfrm>
              <a:off x="250824" y="1196974"/>
              <a:ext cx="2822198" cy="529988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 algn="ctr" eaLnBrk="0" hangingPunct="0"/>
              <a:endPara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483" name="文本框 19"/>
            <p:cNvSpPr/>
            <p:nvPr/>
          </p:nvSpPr>
          <p:spPr>
            <a:xfrm>
              <a:off x="377955" y="1234671"/>
              <a:ext cx="3919525" cy="4830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/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考点三  线段长度的计算</a:t>
              </a:r>
              <a:endPara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484" name="文本框 14"/>
          <p:cNvSpPr txBox="1"/>
          <p:nvPr/>
        </p:nvSpPr>
        <p:spPr>
          <a:xfrm>
            <a:off x="842963" y="1139825"/>
            <a:ext cx="7485063" cy="20304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zh-CN" altLang="en-US" sz="2800" strike="noStrike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例</a:t>
            </a:r>
            <a:r>
              <a:rPr lang="en-US" altLang="zh-CN" sz="2800" b="1" strike="noStrike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3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如图，已知点 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C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为 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AB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上一点，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AC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=15 cm，</a:t>
            </a:r>
            <a:endParaRPr lang="zh-CN" altLang="en-US" sz="2800" strike="noStrike" noProof="1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fontAlgn="base">
              <a:lnSpc>
                <a:spcPct val="150000"/>
              </a:lnSpc>
            </a:pP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CB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=    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AC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，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D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，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E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分别为 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AC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，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AB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的中点，求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DE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的长．</a:t>
            </a:r>
            <a:endParaRPr lang="zh-CN" altLang="en-US" sz="2800" strike="noStrike" noProof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aphicFrame>
        <p:nvGraphicFramePr>
          <p:cNvPr id="20485" name="对象 1">
            <a:hlinkClick r:id="" action="ppaction://ole?verb=0"/>
          </p:cNvPr>
          <p:cNvGraphicFramePr/>
          <p:nvPr/>
        </p:nvGraphicFramePr>
        <p:xfrm>
          <a:off x="1644650" y="1763713"/>
          <a:ext cx="304800" cy="862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" name="" r:id="rId1" imgW="3352800" imgH="9448800" progId="">
                  <p:embed/>
                </p:oleObj>
              </mc:Choice>
              <mc:Fallback>
                <p:oleObj name="" r:id="rId1" imgW="3352800" imgH="9448800" progId="">
                  <p:embed/>
                  <p:pic>
                    <p:nvPicPr>
                      <p:cNvPr id="0" name="图片 4096" descr="image1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644650" y="1763713"/>
                        <a:ext cx="304800" cy="862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486" name="组合 5"/>
          <p:cNvGrpSpPr/>
          <p:nvPr/>
        </p:nvGrpSpPr>
        <p:grpSpPr>
          <a:xfrm>
            <a:off x="3702050" y="2703513"/>
            <a:ext cx="4838700" cy="544512"/>
            <a:chOff x="3908" y="6518"/>
            <a:chExt cx="7621" cy="857"/>
          </a:xfrm>
        </p:grpSpPr>
        <p:sp>
          <p:nvSpPr>
            <p:cNvPr id="20487" name="文本框 8"/>
            <p:cNvSpPr txBox="1"/>
            <p:nvPr/>
          </p:nvSpPr>
          <p:spPr>
            <a:xfrm>
              <a:off x="7341" y="6526"/>
              <a:ext cx="824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E 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20488" name="组合 11"/>
            <p:cNvGrpSpPr/>
            <p:nvPr/>
          </p:nvGrpSpPr>
          <p:grpSpPr>
            <a:xfrm>
              <a:off x="3908" y="6518"/>
              <a:ext cx="7620" cy="856"/>
              <a:chOff x="2227" y="4292"/>
              <a:chExt cx="7620" cy="858"/>
            </a:xfrm>
          </p:grpSpPr>
          <p:sp>
            <p:nvSpPr>
              <p:cNvPr id="20489" name="Line 56"/>
              <p:cNvSpPr/>
              <p:nvPr/>
            </p:nvSpPr>
            <p:spPr>
              <a:xfrm>
                <a:off x="4841" y="4331"/>
                <a:ext cx="2254" cy="5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490" name="文本框 10"/>
              <p:cNvSpPr txBox="1"/>
              <p:nvPr/>
            </p:nvSpPr>
            <p:spPr>
              <a:xfrm>
                <a:off x="6264" y="4314"/>
                <a:ext cx="824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491" name="Line 56"/>
              <p:cNvSpPr/>
              <p:nvPr/>
            </p:nvSpPr>
            <p:spPr>
              <a:xfrm>
                <a:off x="2620" y="4335"/>
                <a:ext cx="2254" cy="5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492" name="椭圆 1"/>
              <p:cNvSpPr/>
              <p:nvPr/>
            </p:nvSpPr>
            <p:spPr>
              <a:xfrm>
                <a:off x="2579" y="4313"/>
                <a:ext cx="119" cy="119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493" name="椭圆 2"/>
              <p:cNvSpPr/>
              <p:nvPr/>
            </p:nvSpPr>
            <p:spPr>
              <a:xfrm>
                <a:off x="6560" y="4292"/>
                <a:ext cx="119" cy="119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494" name="Line 56"/>
              <p:cNvSpPr/>
              <p:nvPr/>
            </p:nvSpPr>
            <p:spPr>
              <a:xfrm>
                <a:off x="7088" y="4331"/>
                <a:ext cx="2254" cy="5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495" name="椭圆 5"/>
              <p:cNvSpPr/>
              <p:nvPr/>
            </p:nvSpPr>
            <p:spPr>
              <a:xfrm>
                <a:off x="9333" y="4300"/>
                <a:ext cx="119" cy="119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496" name="椭圆 6"/>
              <p:cNvSpPr/>
              <p:nvPr/>
            </p:nvSpPr>
            <p:spPr>
              <a:xfrm>
                <a:off x="4626" y="4301"/>
                <a:ext cx="119" cy="119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497" name="文本框 7"/>
              <p:cNvSpPr txBox="1"/>
              <p:nvPr/>
            </p:nvSpPr>
            <p:spPr>
              <a:xfrm>
                <a:off x="2227" y="4310"/>
                <a:ext cx="824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498" name="文本框 8"/>
              <p:cNvSpPr txBox="1"/>
              <p:nvPr/>
            </p:nvSpPr>
            <p:spPr>
              <a:xfrm>
                <a:off x="4309" y="4297"/>
                <a:ext cx="824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D 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499" name="文本框 9"/>
              <p:cNvSpPr txBox="1"/>
              <p:nvPr/>
            </p:nvSpPr>
            <p:spPr>
              <a:xfrm>
                <a:off x="9023" y="4328"/>
                <a:ext cx="824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0500" name="椭圆 6"/>
            <p:cNvSpPr/>
            <p:nvPr/>
          </p:nvSpPr>
          <p:spPr>
            <a:xfrm>
              <a:off x="7637" y="6522"/>
              <a:ext cx="119" cy="118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lIns="91440" tIns="45720" rIns="91440" bIns="45720" anchor="t"/>
            <a:lstStyle/>
            <a:p>
              <a:pPr lvl="0" indent="0" defTabSz="91440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46760" y="3170238"/>
            <a:ext cx="9032875" cy="3305492"/>
            <a:chOff x="1325" y="4923"/>
            <a:chExt cx="14225" cy="5205"/>
          </a:xfrm>
        </p:grpSpPr>
        <p:sp>
          <p:nvSpPr>
            <p:cNvPr id="20501" name="文本框 16"/>
            <p:cNvSpPr txBox="1"/>
            <p:nvPr/>
          </p:nvSpPr>
          <p:spPr>
            <a:xfrm>
              <a:off x="1325" y="5280"/>
              <a:ext cx="14225" cy="484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解：∵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AC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=15cm，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CB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    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AC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，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 lvl="0" indent="0">
                <a:lnSpc>
                  <a:spcPct val="15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       ∴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CB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    ×15=9 cm，∴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AB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=15+9= 24 cm．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 lvl="0" indent="0">
                <a:lnSpc>
                  <a:spcPct val="15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       ∵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D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，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E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分别为 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AC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，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AB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的中点，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 lvl="0" indent="0">
                <a:lnSpc>
                  <a:spcPct val="15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       ∴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AE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    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AB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=12 cm，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DC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    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AC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 7.5 cm，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 lvl="0" indent="0">
                <a:lnSpc>
                  <a:spcPct val="15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       ∴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DE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 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AE－AD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=12－7.5 = 4.5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(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cm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)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．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graphicFrame>
          <p:nvGraphicFramePr>
            <p:cNvPr id="20502" name="对象 19459"/>
            <p:cNvGraphicFramePr/>
            <p:nvPr/>
          </p:nvGraphicFramePr>
          <p:xfrm>
            <a:off x="7380" y="4923"/>
            <a:ext cx="500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98" name="" r:id="rId3" imgW="3352800" imgH="9448800" progId="">
                    <p:embed/>
                  </p:oleObj>
                </mc:Choice>
                <mc:Fallback>
                  <p:oleObj name="" r:id="rId3" imgW="3352800" imgH="9448800" progId="">
                    <p:embed/>
                    <p:pic>
                      <p:nvPicPr>
                        <p:cNvPr id="0" name="图片 4097" descr="image12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7380" y="4923"/>
                          <a:ext cx="500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503" name="对象 10"/>
            <p:cNvGraphicFramePr/>
            <p:nvPr/>
          </p:nvGraphicFramePr>
          <p:xfrm>
            <a:off x="4425" y="5850"/>
            <a:ext cx="500" cy="14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99" name="" r:id="rId5" imgW="3352800" imgH="9448800" progId="">
                    <p:embed/>
                  </p:oleObj>
                </mc:Choice>
                <mc:Fallback>
                  <p:oleObj name="" r:id="rId5" imgW="3352800" imgH="9448800" progId="">
                    <p:embed/>
                    <p:pic>
                      <p:nvPicPr>
                        <p:cNvPr id="0" name="图片 4098" descr="image12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4425" y="5850"/>
                          <a:ext cx="500" cy="144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504" name="对象 12"/>
            <p:cNvGraphicFramePr/>
            <p:nvPr/>
          </p:nvGraphicFramePr>
          <p:xfrm>
            <a:off x="4355" y="7885"/>
            <a:ext cx="545" cy="14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00" name="" r:id="rId6" imgW="3657600" imgH="9448800" progId="">
                    <p:embed/>
                  </p:oleObj>
                </mc:Choice>
                <mc:Fallback>
                  <p:oleObj name="" r:id="rId6" imgW="3657600" imgH="9448800" progId="">
                    <p:embed/>
                    <p:pic>
                      <p:nvPicPr>
                        <p:cNvPr id="0" name="图片 4099" descr="image13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4355" y="7885"/>
                          <a:ext cx="545" cy="14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505" name="对象 14"/>
            <p:cNvGraphicFramePr/>
            <p:nvPr/>
          </p:nvGraphicFramePr>
          <p:xfrm>
            <a:off x="9238" y="7903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01" name="" r:id="rId8" imgW="3657600" imgH="9448800" progId="">
                    <p:embed/>
                  </p:oleObj>
                </mc:Choice>
                <mc:Fallback>
                  <p:oleObj name="" r:id="rId8" imgW="3657600" imgH="9448800" progId="">
                    <p:embed/>
                    <p:pic>
                      <p:nvPicPr>
                        <p:cNvPr id="0" name="图片 4100" descr="image13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9238" y="7903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文本框 1"/>
          <p:cNvSpPr txBox="1"/>
          <p:nvPr/>
        </p:nvSpPr>
        <p:spPr>
          <a:xfrm>
            <a:off x="581025" y="976313"/>
            <a:ext cx="8062913" cy="16154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lnSpc>
                <a:spcPts val="4000"/>
              </a:lnSpc>
            </a:pPr>
            <a:r>
              <a:rPr lang="zh-CN" altLang="en-US" sz="2800" strike="noStrike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例</a:t>
            </a:r>
            <a:r>
              <a:rPr lang="en-US" altLang="zh-CN" sz="2800" b="1" strike="noStrike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4</a:t>
            </a:r>
            <a:r>
              <a:rPr lang="en-US" altLang="zh-CN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如图，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B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，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C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两点把线段 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AD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分成 2</a:t>
            </a:r>
            <a:r>
              <a:rPr lang="en-US" altLang="zh-CN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: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5</a:t>
            </a:r>
            <a:r>
              <a:rPr lang="en-US" altLang="zh-CN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: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3 三部分，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M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为 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AD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的中点，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M</a:t>
            </a:r>
            <a:r>
              <a:rPr lang="en-US" altLang="zh-CN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C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= 6 cm，求线段 </a:t>
            </a:r>
            <a:r>
              <a:rPr lang="en-US" altLang="zh-CN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B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M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和 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AD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的长．</a:t>
            </a:r>
            <a:endParaRPr lang="zh-CN" altLang="en-US" sz="2800" strike="noStrike" noProof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23554" name="组合 6"/>
          <p:cNvGrpSpPr/>
          <p:nvPr/>
        </p:nvGrpSpPr>
        <p:grpSpPr>
          <a:xfrm>
            <a:off x="4241800" y="2768600"/>
            <a:ext cx="4038600" cy="547688"/>
            <a:chOff x="6567" y="4248"/>
            <a:chExt cx="6360" cy="862"/>
          </a:xfrm>
        </p:grpSpPr>
        <p:sp>
          <p:nvSpPr>
            <p:cNvPr id="23555" name="文本框 9"/>
            <p:cNvSpPr txBox="1"/>
            <p:nvPr/>
          </p:nvSpPr>
          <p:spPr>
            <a:xfrm>
              <a:off x="12265" y="4288"/>
              <a:ext cx="66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56" name="文本框 7"/>
            <p:cNvSpPr txBox="1"/>
            <p:nvPr/>
          </p:nvSpPr>
          <p:spPr>
            <a:xfrm>
              <a:off x="6567" y="4248"/>
              <a:ext cx="66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57" name="文本框 8"/>
            <p:cNvSpPr txBox="1"/>
            <p:nvPr/>
          </p:nvSpPr>
          <p:spPr>
            <a:xfrm>
              <a:off x="7764" y="4265"/>
              <a:ext cx="66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B  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58" name="文本框 10"/>
            <p:cNvSpPr txBox="1"/>
            <p:nvPr/>
          </p:nvSpPr>
          <p:spPr>
            <a:xfrm>
              <a:off x="10375" y="4277"/>
              <a:ext cx="66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3559" name="文本框 8"/>
            <p:cNvSpPr txBox="1"/>
            <p:nvPr/>
          </p:nvSpPr>
          <p:spPr>
            <a:xfrm>
              <a:off x="9081" y="4276"/>
              <a:ext cx="66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M 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23560" name="组合 2"/>
            <p:cNvGrpSpPr/>
            <p:nvPr/>
          </p:nvGrpSpPr>
          <p:grpSpPr>
            <a:xfrm>
              <a:off x="6892" y="4280"/>
              <a:ext cx="5753" cy="115"/>
              <a:chOff x="6892" y="4280"/>
              <a:chExt cx="5753" cy="115"/>
            </a:xfrm>
          </p:grpSpPr>
          <p:sp>
            <p:nvSpPr>
              <p:cNvPr id="23561" name="Line 56"/>
              <p:cNvSpPr/>
              <p:nvPr/>
            </p:nvSpPr>
            <p:spPr>
              <a:xfrm>
                <a:off x="6976" y="4320"/>
                <a:ext cx="5669" cy="4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2" name="椭圆 1"/>
              <p:cNvSpPr/>
              <p:nvPr/>
            </p:nvSpPr>
            <p:spPr>
              <a:xfrm>
                <a:off x="6892" y="4297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3" name="椭圆 2"/>
              <p:cNvSpPr/>
              <p:nvPr/>
            </p:nvSpPr>
            <p:spPr>
              <a:xfrm>
                <a:off x="10965" y="4280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4" name="椭圆 5"/>
              <p:cNvSpPr/>
              <p:nvPr/>
            </p:nvSpPr>
            <p:spPr>
              <a:xfrm>
                <a:off x="12549" y="4299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5" name="椭圆 6"/>
              <p:cNvSpPr/>
              <p:nvPr/>
            </p:nvSpPr>
            <p:spPr>
              <a:xfrm>
                <a:off x="8197" y="4287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6" name="椭圆 6"/>
              <p:cNvSpPr/>
              <p:nvPr/>
            </p:nvSpPr>
            <p:spPr>
              <a:xfrm>
                <a:off x="9420" y="4290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2" name="文本框 3"/>
          <p:cNvSpPr txBox="1"/>
          <p:nvPr/>
        </p:nvSpPr>
        <p:spPr>
          <a:xfrm>
            <a:off x="750888" y="3754438"/>
            <a:ext cx="7666037" cy="954087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提示：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题目中线段间有明显的倍分关系，且和差关系较为复杂，可以尝试列方程解答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文本框 3"/>
          <p:cNvSpPr txBox="1"/>
          <p:nvPr/>
        </p:nvSpPr>
        <p:spPr>
          <a:xfrm>
            <a:off x="771525" y="4205605"/>
            <a:ext cx="8234363" cy="15392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38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由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MC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+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M 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得，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+ 6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5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解得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             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故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BM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A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－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AB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=5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×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=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9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AD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=10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=10×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=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0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．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24578" name="组合 6"/>
          <p:cNvGrpSpPr/>
          <p:nvPr/>
        </p:nvGrpSpPr>
        <p:grpSpPr>
          <a:xfrm>
            <a:off x="4457700" y="1047750"/>
            <a:ext cx="4038600" cy="546100"/>
            <a:chOff x="6567" y="4248"/>
            <a:chExt cx="6360" cy="862"/>
          </a:xfrm>
        </p:grpSpPr>
        <p:sp>
          <p:nvSpPr>
            <p:cNvPr id="24579" name="文本框 9"/>
            <p:cNvSpPr txBox="1"/>
            <p:nvPr/>
          </p:nvSpPr>
          <p:spPr>
            <a:xfrm>
              <a:off x="12265" y="4288"/>
              <a:ext cx="66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4580" name="文本框 7"/>
            <p:cNvSpPr txBox="1"/>
            <p:nvPr/>
          </p:nvSpPr>
          <p:spPr>
            <a:xfrm>
              <a:off x="6567" y="4248"/>
              <a:ext cx="66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4581" name="文本框 8"/>
            <p:cNvSpPr txBox="1"/>
            <p:nvPr/>
          </p:nvSpPr>
          <p:spPr>
            <a:xfrm>
              <a:off x="7764" y="4265"/>
              <a:ext cx="66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B  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4582" name="文本框 10"/>
            <p:cNvSpPr txBox="1"/>
            <p:nvPr/>
          </p:nvSpPr>
          <p:spPr>
            <a:xfrm>
              <a:off x="10375" y="4277"/>
              <a:ext cx="66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4583" name="文本框 8"/>
            <p:cNvSpPr txBox="1"/>
            <p:nvPr/>
          </p:nvSpPr>
          <p:spPr>
            <a:xfrm>
              <a:off x="9081" y="4276"/>
              <a:ext cx="66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M 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24584" name="组合 2"/>
            <p:cNvGrpSpPr/>
            <p:nvPr/>
          </p:nvGrpSpPr>
          <p:grpSpPr>
            <a:xfrm>
              <a:off x="6892" y="4280"/>
              <a:ext cx="5753" cy="115"/>
              <a:chOff x="6892" y="4280"/>
              <a:chExt cx="5753" cy="115"/>
            </a:xfrm>
          </p:grpSpPr>
          <p:sp>
            <p:nvSpPr>
              <p:cNvPr id="24585" name="Line 56"/>
              <p:cNvSpPr/>
              <p:nvPr/>
            </p:nvSpPr>
            <p:spPr>
              <a:xfrm>
                <a:off x="6976" y="4320"/>
                <a:ext cx="5669" cy="4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4586" name="椭圆 1"/>
              <p:cNvSpPr/>
              <p:nvPr/>
            </p:nvSpPr>
            <p:spPr>
              <a:xfrm>
                <a:off x="6892" y="4297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4587" name="椭圆 2"/>
              <p:cNvSpPr/>
              <p:nvPr/>
            </p:nvSpPr>
            <p:spPr>
              <a:xfrm>
                <a:off x="10965" y="4280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4588" name="椭圆 5"/>
              <p:cNvSpPr/>
              <p:nvPr/>
            </p:nvSpPr>
            <p:spPr>
              <a:xfrm>
                <a:off x="12549" y="4299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4589" name="椭圆 6"/>
              <p:cNvSpPr/>
              <p:nvPr/>
            </p:nvSpPr>
            <p:spPr>
              <a:xfrm>
                <a:off x="8197" y="4287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4590" name="椭圆 6"/>
              <p:cNvSpPr/>
              <p:nvPr/>
            </p:nvSpPr>
            <p:spPr>
              <a:xfrm>
                <a:off x="9420" y="4290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2" name="文本框 1"/>
          <p:cNvSpPr txBox="1"/>
          <p:nvPr/>
        </p:nvSpPr>
        <p:spPr>
          <a:xfrm>
            <a:off x="311785" y="851535"/>
            <a:ext cx="336677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解：设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= 2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cm，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89635" y="1461770"/>
            <a:ext cx="449707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= 5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cm，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= 3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cm，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58850" y="2072005"/>
            <a:ext cx="503555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则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AD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=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+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+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CD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=10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x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cm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222375" y="2767965"/>
            <a:ext cx="344170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∵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M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是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AD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的中点，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1129030" y="3286125"/>
            <a:ext cx="4695190" cy="919480"/>
            <a:chOff x="2826" y="4856"/>
            <a:chExt cx="7394" cy="1448"/>
          </a:xfrm>
        </p:grpSpPr>
        <p:graphicFrame>
          <p:nvGraphicFramePr>
            <p:cNvPr id="24591" name="对象 14"/>
            <p:cNvGraphicFramePr/>
            <p:nvPr/>
          </p:nvGraphicFramePr>
          <p:xfrm>
            <a:off x="6701" y="4856"/>
            <a:ext cx="548" cy="14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21" name="" r:id="rId1" imgW="3657600" imgH="9448800" progId="">
                    <p:embed/>
                  </p:oleObj>
                </mc:Choice>
                <mc:Fallback>
                  <p:oleObj name="" r:id="rId1" imgW="3657600" imgH="9448800" progId="">
                    <p:embed/>
                    <p:pic>
                      <p:nvPicPr>
                        <p:cNvPr id="0" name="图片 5120" descr="image13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701" y="4856"/>
                          <a:ext cx="548" cy="14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" name="文本框 13"/>
            <p:cNvSpPr txBox="1"/>
            <p:nvPr/>
          </p:nvSpPr>
          <p:spPr>
            <a:xfrm>
              <a:off x="2826" y="5312"/>
              <a:ext cx="7394" cy="8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 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∴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AM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 = 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MD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 =     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AD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 = 5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x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cm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.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45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45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/>
          </p:cNvSpPr>
          <p:nvPr/>
        </p:nvSpPr>
        <p:spPr>
          <a:xfrm>
            <a:off x="501650" y="936625"/>
            <a:ext cx="8308975" cy="1268413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/>
          <a:p>
            <a:pPr lvl="0" indent="0">
              <a:lnSpc>
                <a:spcPts val="4000"/>
              </a:lnSpc>
            </a:pPr>
            <a:r>
              <a:rPr lang="zh-CN" altLang="en-US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例</a:t>
            </a:r>
            <a:r>
              <a:rPr lang="en-US" altLang="zh-CN" sz="2800" b="1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5</a:t>
            </a:r>
            <a:r>
              <a:rPr lang="en-US" altLang="zh-CN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点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C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在线段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所在的直线上，点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N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分别是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的中点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4000"/>
              </a:lnSpc>
            </a:pP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6626" name="Text Box 4"/>
          <p:cNvSpPr txBox="1"/>
          <p:nvPr/>
        </p:nvSpPr>
        <p:spPr>
          <a:xfrm>
            <a:off x="465138" y="1989138"/>
            <a:ext cx="8289925" cy="1108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如图，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= 8 cm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CB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= 6 cm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，求线段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MN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的长；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/>
            <a:endParaRPr lang="zh-CN" altLang="en-US" sz="24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26627" name="组合 7"/>
          <p:cNvGrpSpPr/>
          <p:nvPr/>
        </p:nvGrpSpPr>
        <p:grpSpPr>
          <a:xfrm>
            <a:off x="4267200" y="3005138"/>
            <a:ext cx="4608513" cy="588962"/>
            <a:chOff x="6721" y="6653"/>
            <a:chExt cx="7256" cy="927"/>
          </a:xfrm>
        </p:grpSpPr>
        <p:sp>
          <p:nvSpPr>
            <p:cNvPr id="26628" name="文本框 3"/>
            <p:cNvSpPr txBox="1"/>
            <p:nvPr/>
          </p:nvSpPr>
          <p:spPr>
            <a:xfrm>
              <a:off x="6721" y="6758"/>
              <a:ext cx="7257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A        M         C       N      B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26629" name="组合 6"/>
            <p:cNvGrpSpPr/>
            <p:nvPr/>
          </p:nvGrpSpPr>
          <p:grpSpPr>
            <a:xfrm>
              <a:off x="7054" y="6653"/>
              <a:ext cx="5828" cy="153"/>
              <a:chOff x="5896" y="6653"/>
              <a:chExt cx="6986" cy="134"/>
            </a:xfrm>
          </p:grpSpPr>
          <p:sp>
            <p:nvSpPr>
              <p:cNvPr id="26630" name="Line 56"/>
              <p:cNvSpPr/>
              <p:nvPr/>
            </p:nvSpPr>
            <p:spPr>
              <a:xfrm>
                <a:off x="6021" y="6708"/>
                <a:ext cx="2254" cy="5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6631" name="椭圆 1"/>
              <p:cNvSpPr/>
              <p:nvPr/>
            </p:nvSpPr>
            <p:spPr>
              <a:xfrm>
                <a:off x="5896" y="6665"/>
                <a:ext cx="119" cy="119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6632" name="椭圆 2"/>
              <p:cNvSpPr/>
              <p:nvPr/>
            </p:nvSpPr>
            <p:spPr>
              <a:xfrm>
                <a:off x="7809" y="6665"/>
                <a:ext cx="119" cy="119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6633" name="Line 56"/>
              <p:cNvSpPr/>
              <p:nvPr/>
            </p:nvSpPr>
            <p:spPr>
              <a:xfrm>
                <a:off x="8271" y="6704"/>
                <a:ext cx="2254" cy="5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6634" name="Line 56"/>
              <p:cNvSpPr/>
              <p:nvPr/>
            </p:nvSpPr>
            <p:spPr>
              <a:xfrm>
                <a:off x="10518" y="6704"/>
                <a:ext cx="2254" cy="5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6635" name="椭圆 5"/>
              <p:cNvSpPr/>
              <p:nvPr/>
            </p:nvSpPr>
            <p:spPr>
              <a:xfrm>
                <a:off x="12763" y="6653"/>
                <a:ext cx="119" cy="119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6636" name="椭圆 6"/>
              <p:cNvSpPr/>
              <p:nvPr/>
            </p:nvSpPr>
            <p:spPr>
              <a:xfrm>
                <a:off x="9751" y="6656"/>
                <a:ext cx="119" cy="119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6637" name="椭圆 2"/>
              <p:cNvSpPr/>
              <p:nvPr/>
            </p:nvSpPr>
            <p:spPr>
              <a:xfrm>
                <a:off x="11286" y="6668"/>
                <a:ext cx="119" cy="119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6638" name="组合 1"/>
          <p:cNvGrpSpPr/>
          <p:nvPr/>
        </p:nvGrpSpPr>
        <p:grpSpPr>
          <a:xfrm>
            <a:off x="514350" y="3329940"/>
            <a:ext cx="8115300" cy="2394579"/>
            <a:chOff x="850" y="5885"/>
            <a:chExt cx="12780" cy="3770"/>
          </a:xfrm>
        </p:grpSpPr>
        <p:sp>
          <p:nvSpPr>
            <p:cNvPr id="26639" name="文本框 8"/>
            <p:cNvSpPr txBox="1"/>
            <p:nvPr/>
          </p:nvSpPr>
          <p:spPr>
            <a:xfrm>
              <a:off x="850" y="5885"/>
              <a:ext cx="12780" cy="377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>
                <a:lnSpc>
                  <a:spcPct val="180000"/>
                </a:lnSpc>
              </a:pP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endParaRPr>
            </a:p>
            <a:p>
              <a:pPr lvl="0" indent="0">
                <a:lnSpc>
                  <a:spcPct val="18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        ∴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CM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＝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AC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＝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4 (cm)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，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CN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＝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BC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＝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3 (cm)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，  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endParaRPr>
            </a:p>
            <a:p>
              <a:pPr lvl="0" indent="0">
                <a:lnSpc>
                  <a:spcPct val="18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        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endParaRPr>
            </a:p>
          </p:txBody>
        </p:sp>
        <p:graphicFrame>
          <p:nvGraphicFramePr>
            <p:cNvPr id="26640" name="对象 19459"/>
            <p:cNvGraphicFramePr/>
            <p:nvPr/>
          </p:nvGraphicFramePr>
          <p:xfrm>
            <a:off x="4002" y="7190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45" name="" r:id="rId1" imgW="3657600" imgH="9448800" progId="">
                    <p:embed/>
                  </p:oleObj>
                </mc:Choice>
                <mc:Fallback>
                  <p:oleObj name="" r:id="rId1" imgW="3657600" imgH="9448800" progId="">
                    <p:embed/>
                    <p:pic>
                      <p:nvPicPr>
                        <p:cNvPr id="0" name="图片 6144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002" y="7190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6641" name="对象 10"/>
            <p:cNvGraphicFramePr/>
            <p:nvPr/>
          </p:nvGraphicFramePr>
          <p:xfrm>
            <a:off x="9160" y="7192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46" name="" r:id="rId3" imgW="3657600" imgH="9448800" progId="">
                    <p:embed/>
                  </p:oleObj>
                </mc:Choice>
                <mc:Fallback>
                  <p:oleObj name="" r:id="rId3" imgW="3657600" imgH="9448800" progId="">
                    <p:embed/>
                    <p:pic>
                      <p:nvPicPr>
                        <p:cNvPr id="0" name="图片 6145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9160" y="7192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" name="文本框 4"/>
          <p:cNvSpPr txBox="1"/>
          <p:nvPr/>
        </p:nvSpPr>
        <p:spPr>
          <a:xfrm>
            <a:off x="891540" y="3594100"/>
            <a:ext cx="633730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解：∵点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，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N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分别是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，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的中点，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80795" y="4865370"/>
            <a:ext cx="5240655" cy="8591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indent="0" algn="l">
              <a:lnSpc>
                <a:spcPct val="18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MN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＋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CN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4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7 (cm).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5"/>
          <p:cNvSpPr txBox="1"/>
          <p:nvPr/>
        </p:nvSpPr>
        <p:spPr>
          <a:xfrm>
            <a:off x="434975" y="730250"/>
            <a:ext cx="8386763" cy="20605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4000"/>
              </a:lnSpc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若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C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为线段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AB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上任一点，满足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+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CB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=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cm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4000"/>
              </a:lnSpc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      其它条件不变，你能猜想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MN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的长度吗？并说明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4000"/>
              </a:lnSpc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      理由；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/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27650" name="组合 7"/>
          <p:cNvGrpSpPr/>
          <p:nvPr/>
        </p:nvGrpSpPr>
        <p:grpSpPr>
          <a:xfrm>
            <a:off x="4214813" y="2047875"/>
            <a:ext cx="4606925" cy="587375"/>
            <a:chOff x="6721" y="6653"/>
            <a:chExt cx="7256" cy="927"/>
          </a:xfrm>
        </p:grpSpPr>
        <p:sp>
          <p:nvSpPr>
            <p:cNvPr id="27651" name="文本框 3"/>
            <p:cNvSpPr txBox="1"/>
            <p:nvPr/>
          </p:nvSpPr>
          <p:spPr>
            <a:xfrm>
              <a:off x="6721" y="6758"/>
              <a:ext cx="7257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A        M         C       N      B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27652" name="组合 6"/>
            <p:cNvGrpSpPr/>
            <p:nvPr/>
          </p:nvGrpSpPr>
          <p:grpSpPr>
            <a:xfrm>
              <a:off x="7054" y="6653"/>
              <a:ext cx="5828" cy="153"/>
              <a:chOff x="5896" y="6653"/>
              <a:chExt cx="6986" cy="134"/>
            </a:xfrm>
          </p:grpSpPr>
          <p:sp>
            <p:nvSpPr>
              <p:cNvPr id="27653" name="Line 56"/>
              <p:cNvSpPr/>
              <p:nvPr/>
            </p:nvSpPr>
            <p:spPr>
              <a:xfrm>
                <a:off x="6021" y="6708"/>
                <a:ext cx="2254" cy="5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54" name="椭圆 1"/>
              <p:cNvSpPr/>
              <p:nvPr/>
            </p:nvSpPr>
            <p:spPr>
              <a:xfrm>
                <a:off x="5896" y="6665"/>
                <a:ext cx="119" cy="119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55" name="椭圆 2"/>
              <p:cNvSpPr/>
              <p:nvPr/>
            </p:nvSpPr>
            <p:spPr>
              <a:xfrm>
                <a:off x="7809" y="6665"/>
                <a:ext cx="119" cy="119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56" name="Line 56"/>
              <p:cNvSpPr/>
              <p:nvPr/>
            </p:nvSpPr>
            <p:spPr>
              <a:xfrm>
                <a:off x="8271" y="6704"/>
                <a:ext cx="2254" cy="5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57" name="Line 56"/>
              <p:cNvSpPr/>
              <p:nvPr/>
            </p:nvSpPr>
            <p:spPr>
              <a:xfrm>
                <a:off x="10518" y="6704"/>
                <a:ext cx="2254" cy="5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58" name="椭圆 5"/>
              <p:cNvSpPr/>
              <p:nvPr/>
            </p:nvSpPr>
            <p:spPr>
              <a:xfrm>
                <a:off x="12763" y="6653"/>
                <a:ext cx="119" cy="119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59" name="椭圆 6"/>
              <p:cNvSpPr/>
              <p:nvPr/>
            </p:nvSpPr>
            <p:spPr>
              <a:xfrm>
                <a:off x="9751" y="6656"/>
                <a:ext cx="119" cy="119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60" name="椭圆 2"/>
              <p:cNvSpPr/>
              <p:nvPr/>
            </p:nvSpPr>
            <p:spPr>
              <a:xfrm>
                <a:off x="11286" y="6668"/>
                <a:ext cx="119" cy="119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7661" name="组合 18"/>
          <p:cNvGrpSpPr/>
          <p:nvPr/>
        </p:nvGrpSpPr>
        <p:grpSpPr>
          <a:xfrm>
            <a:off x="600075" y="2876550"/>
            <a:ext cx="8515350" cy="3273425"/>
            <a:chOff x="718" y="4755"/>
            <a:chExt cx="13411" cy="5156"/>
          </a:xfrm>
        </p:grpSpPr>
        <p:sp>
          <p:nvSpPr>
            <p:cNvPr id="27662" name="文本框 2"/>
            <p:cNvSpPr txBox="1"/>
            <p:nvPr/>
          </p:nvSpPr>
          <p:spPr>
            <a:xfrm>
              <a:off x="718" y="4755"/>
              <a:ext cx="13411" cy="50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>
                <a:lnSpc>
                  <a:spcPct val="18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证明：同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(1)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可得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endParaRPr>
            </a:p>
            <a:p>
              <a:pPr lvl="0" indent="0">
                <a:lnSpc>
                  <a:spcPct val="180000"/>
                </a:lnSpc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        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CM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＝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AC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，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CN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＝ 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BC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，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endParaRPr>
            </a:p>
            <a:p>
              <a:pPr lvl="0" indent="0">
                <a:lnSpc>
                  <a:spcPct val="18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            ∴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MN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＝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CM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＋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CN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＝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AC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＋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BC</a:t>
              </a:r>
              <a:endPara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endParaRPr>
            </a:p>
            <a:p>
              <a:pPr lvl="0" indent="0">
                <a:lnSpc>
                  <a:spcPct val="18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                        ＝   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(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AC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＋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BC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)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＝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a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(cm).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endParaRPr>
            </a:p>
          </p:txBody>
        </p:sp>
        <p:graphicFrame>
          <p:nvGraphicFramePr>
            <p:cNvPr id="27663" name="对象 19459"/>
            <p:cNvGraphicFramePr/>
            <p:nvPr/>
          </p:nvGraphicFramePr>
          <p:xfrm>
            <a:off x="4195" y="6057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69" name="" r:id="rId1" imgW="3657600" imgH="9448800" progId="">
                    <p:embed/>
                  </p:oleObj>
                </mc:Choice>
                <mc:Fallback>
                  <p:oleObj name="" r:id="rId1" imgW="3657600" imgH="9448800" progId="">
                    <p:embed/>
                    <p:pic>
                      <p:nvPicPr>
                        <p:cNvPr id="0" name="图片 7168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195" y="6057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664" name="对象 4"/>
            <p:cNvGraphicFramePr/>
            <p:nvPr/>
          </p:nvGraphicFramePr>
          <p:xfrm>
            <a:off x="7714" y="6039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0" name="" r:id="rId3" imgW="3657600" imgH="9448800" progId="">
                    <p:embed/>
                  </p:oleObj>
                </mc:Choice>
                <mc:Fallback>
                  <p:oleObj name="" r:id="rId3" imgW="3657600" imgH="9448800" progId="">
                    <p:embed/>
                    <p:pic>
                      <p:nvPicPr>
                        <p:cNvPr id="0" name="图片 7169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7714" y="6039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665" name="对象 9"/>
            <p:cNvGraphicFramePr/>
            <p:nvPr/>
          </p:nvGraphicFramePr>
          <p:xfrm>
            <a:off x="9719" y="7300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1" name="" r:id="rId4" imgW="3657600" imgH="9448800" progId="">
                    <p:embed/>
                  </p:oleObj>
                </mc:Choice>
                <mc:Fallback>
                  <p:oleObj name="" r:id="rId4" imgW="3657600" imgH="9448800" progId="">
                    <p:embed/>
                    <p:pic>
                      <p:nvPicPr>
                        <p:cNvPr id="0" name="图片 7170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9719" y="7300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666" name="对象 11"/>
            <p:cNvGraphicFramePr/>
            <p:nvPr/>
          </p:nvGraphicFramePr>
          <p:xfrm>
            <a:off x="7856" y="7284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2" name="" r:id="rId5" imgW="3657600" imgH="9448800" progId="">
                    <p:embed/>
                  </p:oleObj>
                </mc:Choice>
                <mc:Fallback>
                  <p:oleObj name="" r:id="rId5" imgW="3657600" imgH="9448800" progId="">
                    <p:embed/>
                    <p:pic>
                      <p:nvPicPr>
                        <p:cNvPr id="0" name="图片 7171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7856" y="7284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667" name="对象 13"/>
            <p:cNvGraphicFramePr/>
            <p:nvPr/>
          </p:nvGraphicFramePr>
          <p:xfrm>
            <a:off x="4824" y="8464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3" name="" r:id="rId6" imgW="3657600" imgH="9448800" progId="">
                    <p:embed/>
                  </p:oleObj>
                </mc:Choice>
                <mc:Fallback>
                  <p:oleObj name="" r:id="rId6" imgW="3657600" imgH="9448800" progId="">
                    <p:embed/>
                    <p:pic>
                      <p:nvPicPr>
                        <p:cNvPr id="0" name="图片 7172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824" y="8464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668" name="对象 15"/>
            <p:cNvGraphicFramePr/>
            <p:nvPr/>
          </p:nvGraphicFramePr>
          <p:xfrm>
            <a:off x="8434" y="8464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4" name="" r:id="rId7" imgW="3657600" imgH="9448800" progId="">
                    <p:embed/>
                  </p:oleObj>
                </mc:Choice>
                <mc:Fallback>
                  <p:oleObj name="" r:id="rId7" imgW="3657600" imgH="9448800" progId="">
                    <p:embed/>
                    <p:pic>
                      <p:nvPicPr>
                        <p:cNvPr id="0" name="图片 7173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8434" y="8464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7669" name="组合 21"/>
          <p:cNvGrpSpPr/>
          <p:nvPr/>
        </p:nvGrpSpPr>
        <p:grpSpPr>
          <a:xfrm>
            <a:off x="608330" y="2214880"/>
            <a:ext cx="4619625" cy="917575"/>
            <a:chOff x="945" y="3627"/>
            <a:chExt cx="7276" cy="1447"/>
          </a:xfrm>
        </p:grpSpPr>
        <p:sp>
          <p:nvSpPr>
            <p:cNvPr id="27670" name="文本框 17"/>
            <p:cNvSpPr txBox="1"/>
            <p:nvPr/>
          </p:nvSpPr>
          <p:spPr>
            <a:xfrm>
              <a:off x="945" y="4005"/>
              <a:ext cx="7276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猜想：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MN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cm.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graphicFrame>
          <p:nvGraphicFramePr>
            <p:cNvPr id="27671" name="对象 19"/>
            <p:cNvGraphicFramePr/>
            <p:nvPr/>
          </p:nvGraphicFramePr>
          <p:xfrm>
            <a:off x="4095" y="3627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5" name="" r:id="rId8" imgW="3657600" imgH="9448800" progId="">
                    <p:embed/>
                  </p:oleObj>
                </mc:Choice>
                <mc:Fallback>
                  <p:oleObj name="" r:id="rId8" imgW="3657600" imgH="9448800" progId="">
                    <p:embed/>
                    <p:pic>
                      <p:nvPicPr>
                        <p:cNvPr id="0" name="图片 7174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095" y="3627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6"/>
          <p:cNvSpPr txBox="1"/>
          <p:nvPr/>
        </p:nvSpPr>
        <p:spPr>
          <a:xfrm>
            <a:off x="338138" y="654050"/>
            <a:ext cx="8675687" cy="16154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4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若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C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在线段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的延长线上，且满足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－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BC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=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cm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4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     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N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分别为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的中点，你能猜想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MN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的长度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4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      吗？请画出图形，并说明理由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28674" name="组合 1"/>
          <p:cNvGrpSpPr/>
          <p:nvPr/>
        </p:nvGrpSpPr>
        <p:grpSpPr>
          <a:xfrm>
            <a:off x="4541838" y="2414588"/>
            <a:ext cx="4606925" cy="588962"/>
            <a:chOff x="7152" y="6289"/>
            <a:chExt cx="7256" cy="927"/>
          </a:xfrm>
        </p:grpSpPr>
        <p:sp>
          <p:nvSpPr>
            <p:cNvPr id="28675" name="文本框 3"/>
            <p:cNvSpPr txBox="1"/>
            <p:nvPr/>
          </p:nvSpPr>
          <p:spPr>
            <a:xfrm>
              <a:off x="7152" y="6394"/>
              <a:ext cx="7257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A                 M B      N      C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28676" name="组合 6"/>
            <p:cNvGrpSpPr/>
            <p:nvPr/>
          </p:nvGrpSpPr>
          <p:grpSpPr>
            <a:xfrm>
              <a:off x="7505" y="6289"/>
              <a:ext cx="5807" cy="153"/>
              <a:chOff x="5921" y="6653"/>
              <a:chExt cx="6961" cy="134"/>
            </a:xfrm>
          </p:grpSpPr>
          <p:sp>
            <p:nvSpPr>
              <p:cNvPr id="28677" name="Line 56"/>
              <p:cNvSpPr/>
              <p:nvPr/>
            </p:nvSpPr>
            <p:spPr>
              <a:xfrm>
                <a:off x="6021" y="6708"/>
                <a:ext cx="2254" cy="5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78" name="椭圆 1"/>
              <p:cNvSpPr/>
              <p:nvPr/>
            </p:nvSpPr>
            <p:spPr>
              <a:xfrm>
                <a:off x="5921" y="6665"/>
                <a:ext cx="119" cy="119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79" name="椭圆 2"/>
              <p:cNvSpPr/>
              <p:nvPr/>
            </p:nvSpPr>
            <p:spPr>
              <a:xfrm>
                <a:off x="9344" y="6665"/>
                <a:ext cx="119" cy="119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80" name="Line 56"/>
              <p:cNvSpPr/>
              <p:nvPr/>
            </p:nvSpPr>
            <p:spPr>
              <a:xfrm>
                <a:off x="8271" y="6704"/>
                <a:ext cx="2254" cy="5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81" name="Line 56"/>
              <p:cNvSpPr/>
              <p:nvPr/>
            </p:nvSpPr>
            <p:spPr>
              <a:xfrm>
                <a:off x="10518" y="6704"/>
                <a:ext cx="2254" cy="5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82" name="椭圆 5"/>
              <p:cNvSpPr/>
              <p:nvPr/>
            </p:nvSpPr>
            <p:spPr>
              <a:xfrm>
                <a:off x="12763" y="6653"/>
                <a:ext cx="119" cy="119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83" name="椭圆 6"/>
              <p:cNvSpPr/>
              <p:nvPr/>
            </p:nvSpPr>
            <p:spPr>
              <a:xfrm>
                <a:off x="9751" y="6656"/>
                <a:ext cx="119" cy="119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84" name="椭圆 2"/>
              <p:cNvSpPr/>
              <p:nvPr/>
            </p:nvSpPr>
            <p:spPr>
              <a:xfrm>
                <a:off x="11286" y="6668"/>
                <a:ext cx="119" cy="119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440373" y="3720148"/>
            <a:ext cx="6888162" cy="2582544"/>
            <a:chOff x="493" y="6025"/>
            <a:chExt cx="10847" cy="4067"/>
          </a:xfrm>
        </p:grpSpPr>
        <p:sp>
          <p:nvSpPr>
            <p:cNvPr id="28685" name="文本框 4"/>
            <p:cNvSpPr txBox="1"/>
            <p:nvPr/>
          </p:nvSpPr>
          <p:spPr>
            <a:xfrm>
              <a:off x="493" y="6025"/>
              <a:ext cx="10847" cy="384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>
                <a:lnSpc>
                  <a:spcPct val="150000"/>
                </a:lnSpc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        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MN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=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MC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－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NC</a:t>
              </a:r>
              <a:endPara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endParaRPr>
            </a:p>
            <a:p>
              <a:pPr lvl="0" indent="0">
                <a:lnSpc>
                  <a:spcPct val="200000"/>
                </a:lnSpc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                   =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AC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－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BC</a:t>
              </a:r>
              <a:endPara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endParaRPr>
            </a:p>
            <a:p>
              <a:pPr lvl="0" indent="0">
                <a:lnSpc>
                  <a:spcPct val="200000"/>
                </a:lnSpc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                   =     (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AC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－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BC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) = 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b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(cm)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． 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endParaRPr>
            </a:p>
          </p:txBody>
        </p:sp>
        <p:graphicFrame>
          <p:nvGraphicFramePr>
            <p:cNvPr id="28687" name="对象 8"/>
            <p:cNvGraphicFramePr/>
            <p:nvPr/>
          </p:nvGraphicFramePr>
          <p:xfrm>
            <a:off x="5523" y="7215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193" name="" r:id="rId1" imgW="3657600" imgH="9448800" progId="">
                    <p:embed/>
                  </p:oleObj>
                </mc:Choice>
                <mc:Fallback>
                  <p:oleObj name="" r:id="rId1" imgW="3657600" imgH="9448800" progId="">
                    <p:embed/>
                    <p:pic>
                      <p:nvPicPr>
                        <p:cNvPr id="0" name="图片 8192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5523" y="7215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688" name="对象 10"/>
            <p:cNvGraphicFramePr/>
            <p:nvPr/>
          </p:nvGraphicFramePr>
          <p:xfrm>
            <a:off x="3668" y="7280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194" name="" r:id="rId3" imgW="3657600" imgH="9448800" progId="">
                    <p:embed/>
                  </p:oleObj>
                </mc:Choice>
                <mc:Fallback>
                  <p:oleObj name="" r:id="rId3" imgW="3657600" imgH="9448800" progId="">
                    <p:embed/>
                    <p:pic>
                      <p:nvPicPr>
                        <p:cNvPr id="0" name="图片 8193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668" y="7280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689" name="对象 12"/>
            <p:cNvGraphicFramePr/>
            <p:nvPr/>
          </p:nvGraphicFramePr>
          <p:xfrm>
            <a:off x="7298" y="8566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195" name="" r:id="rId4" imgW="3657600" imgH="9448800" progId="">
                    <p:embed/>
                  </p:oleObj>
                </mc:Choice>
                <mc:Fallback>
                  <p:oleObj name="" r:id="rId4" imgW="3657600" imgH="9448800" progId="">
                    <p:embed/>
                    <p:pic>
                      <p:nvPicPr>
                        <p:cNvPr id="0" name="图片 8194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7298" y="8566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690" name="对象 14"/>
            <p:cNvGraphicFramePr/>
            <p:nvPr/>
          </p:nvGraphicFramePr>
          <p:xfrm>
            <a:off x="3780" y="8644"/>
            <a:ext cx="548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196" name="" r:id="rId5" imgW="3657600" imgH="9448800" progId="">
                    <p:embed/>
                  </p:oleObj>
                </mc:Choice>
                <mc:Fallback>
                  <p:oleObj name="" r:id="rId5" imgW="3657600" imgH="9448800" progId="">
                    <p:embed/>
                    <p:pic>
                      <p:nvPicPr>
                        <p:cNvPr id="0" name="图片 8195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780" y="8644"/>
                          <a:ext cx="548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" name="组合 8"/>
          <p:cNvGrpSpPr/>
          <p:nvPr/>
        </p:nvGrpSpPr>
        <p:grpSpPr>
          <a:xfrm>
            <a:off x="737870" y="2282825"/>
            <a:ext cx="3218180" cy="919480"/>
            <a:chOff x="1162" y="3595"/>
            <a:chExt cx="5068" cy="1448"/>
          </a:xfrm>
        </p:grpSpPr>
        <p:sp>
          <p:nvSpPr>
            <p:cNvPr id="5" name="文本框 4"/>
            <p:cNvSpPr txBox="1"/>
            <p:nvPr/>
          </p:nvSpPr>
          <p:spPr>
            <a:xfrm>
              <a:off x="1162" y="3997"/>
              <a:ext cx="5069" cy="8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猜想：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MN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= 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b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Arial" panose="020B0604020202020204" pitchFamily="34" charset="0"/>
                </a:rPr>
                <a:t> cm.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endParaRPr>
            </a:p>
          </p:txBody>
        </p:sp>
        <p:graphicFrame>
          <p:nvGraphicFramePr>
            <p:cNvPr id="7" name="对象 19"/>
            <p:cNvGraphicFramePr/>
            <p:nvPr/>
          </p:nvGraphicFramePr>
          <p:xfrm>
            <a:off x="4215" y="3595"/>
            <a:ext cx="548" cy="14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197" name="" r:id="rId6" imgW="3657600" imgH="9448800" progId="">
                    <p:embed/>
                  </p:oleObj>
                </mc:Choice>
                <mc:Fallback>
                  <p:oleObj name="" r:id="rId6" imgW="3657600" imgH="9448800" progId="">
                    <p:embed/>
                    <p:pic>
                      <p:nvPicPr>
                        <p:cNvPr id="0" name="图片 3090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215" y="3595"/>
                          <a:ext cx="548" cy="14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" name="文本框 9"/>
          <p:cNvSpPr txBox="1"/>
          <p:nvPr/>
        </p:nvSpPr>
        <p:spPr>
          <a:xfrm>
            <a:off x="706755" y="3202305"/>
            <a:ext cx="587248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证明：根据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题意画出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图形，由图可得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25" name="组合 30734"/>
          <p:cNvGrpSpPr/>
          <p:nvPr/>
        </p:nvGrpSpPr>
        <p:grpSpPr>
          <a:xfrm>
            <a:off x="234633" y="752793"/>
            <a:ext cx="1878012" cy="576262"/>
            <a:chOff x="216" y="3339"/>
            <a:chExt cx="1183" cy="363"/>
          </a:xfrm>
        </p:grpSpPr>
        <p:grpSp>
          <p:nvGrpSpPr>
            <p:cNvPr id="13317" name="组合 35"/>
            <p:cNvGrpSpPr/>
            <p:nvPr/>
          </p:nvGrpSpPr>
          <p:grpSpPr>
            <a:xfrm>
              <a:off x="216" y="3339"/>
              <a:ext cx="1183" cy="363"/>
              <a:chOff x="467544" y="5318792"/>
              <a:chExt cx="648072" cy="648072"/>
            </a:xfrm>
          </p:grpSpPr>
          <p:sp>
            <p:nvSpPr>
              <p:cNvPr id="13318" name="椭圆 56"/>
              <p:cNvSpPr/>
              <p:nvPr/>
            </p:nvSpPr>
            <p:spPr>
              <a:xfrm>
                <a:off x="467544" y="5318792"/>
                <a:ext cx="648072" cy="648072"/>
              </a:xfrm>
              <a:prstGeom prst="ellipse">
                <a:avLst/>
              </a:prstGeom>
              <a:solidFill>
                <a:srgbClr val="000099"/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19" name="椭圆 57"/>
              <p:cNvSpPr/>
              <p:nvPr/>
            </p:nvSpPr>
            <p:spPr>
              <a:xfrm>
                <a:off x="539552" y="5318792"/>
                <a:ext cx="504056" cy="504056"/>
              </a:xfrm>
              <a:prstGeom prst="ellipse">
                <a:avLst/>
              </a:prstGeom>
              <a:solidFill>
                <a:srgbClr val="0070C0">
                  <a:alpha val="63135"/>
                </a:srgbClr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3320" name="TextBox 55"/>
            <p:cNvSpPr txBox="1"/>
            <p:nvPr/>
          </p:nvSpPr>
          <p:spPr>
            <a:xfrm>
              <a:off x="394" y="3362"/>
              <a:ext cx="89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/>
              <a:r>
                <a:rPr lang="zh-CN" altLang="en-US" sz="2000" dirty="0">
                  <a:solidFill>
                    <a:srgbClr val="FFFFE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针对训练</a:t>
              </a:r>
              <a:endParaRPr lang="zh-CN" altLang="en-US" sz="2000" dirty="0">
                <a:solidFill>
                  <a:srgbClr val="FFFFE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86080" y="1457325"/>
            <a:ext cx="8491220" cy="2383790"/>
            <a:chOff x="608" y="2295"/>
            <a:chExt cx="13372" cy="3754"/>
          </a:xfrm>
        </p:grpSpPr>
        <p:sp>
          <p:nvSpPr>
            <p:cNvPr id="21505" name="内容占位符 2"/>
            <p:cNvSpPr>
              <a:spLocks noGrp="1"/>
            </p:cNvSpPr>
            <p:nvPr/>
          </p:nvSpPr>
          <p:spPr>
            <a:xfrm>
              <a:off x="608" y="2295"/>
              <a:ext cx="13373" cy="329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40" tIns="45720" rIns="91440" bIns="45720" anchor="t"/>
            <a:lstStyle/>
            <a:p>
              <a:pPr fontAlgn="base">
                <a:lnSpc>
                  <a:spcPct val="90000"/>
                </a:lnSpc>
                <a:spcBef>
                  <a:spcPct val="18000"/>
                </a:spcBef>
              </a:pPr>
              <a:r>
                <a:rPr lang="en-US" altLang="zh-CN" sz="2800" b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3.</a:t>
              </a:r>
              <a:r>
                <a:rPr lang="zh-CN" altLang="en-US" sz="2800" b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 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如图：线段 </a:t>
              </a:r>
              <a:r>
                <a:rPr lang="zh-CN" altLang="en-US" sz="2800" i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AB 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= 100 cm，点 </a:t>
              </a:r>
              <a:r>
                <a:rPr lang="en-US" altLang="zh-CN" sz="2800" i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C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，</a:t>
              </a:r>
              <a:r>
                <a:rPr lang="en-US" altLang="zh-CN" sz="2800" i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D 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在线段 </a:t>
              </a:r>
              <a:r>
                <a:rPr lang="zh-CN" altLang="en-US" sz="2800" i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AB 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上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  <a:sym typeface="宋体" panose="02010600030101010101" pitchFamily="2" charset="-122"/>
                </a:rPr>
                <a:t>.  </a:t>
              </a:r>
              <a:endParaRPr lang="zh-CN" altLang="en-US" sz="2800" strike="noStrike" noProof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  <a:p>
              <a:pPr fontAlgn="base">
                <a:lnSpc>
                  <a:spcPct val="90000"/>
                </a:lnSpc>
                <a:spcBef>
                  <a:spcPct val="18000"/>
                </a:spcBef>
              </a:pP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  <a:sym typeface="宋体" panose="02010600030101010101" pitchFamily="2" charset="-122"/>
                </a:rPr>
                <a:t>    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点 </a:t>
              </a:r>
              <a:r>
                <a:rPr lang="zh-CN" altLang="en-US" sz="2800" i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M 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是线段 </a:t>
              </a:r>
              <a:r>
                <a:rPr lang="zh-CN" altLang="en-US" sz="2800" i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AD 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的中点，</a:t>
              </a:r>
              <a:r>
                <a:rPr lang="zh-CN" altLang="en-US" sz="2800" i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MD 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= 21 cm，</a:t>
              </a:r>
              <a:r>
                <a:rPr lang="zh-CN" altLang="en-US" sz="2800" i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BC 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= 34 cm . </a:t>
              </a:r>
              <a:endParaRPr lang="zh-CN" altLang="en-US" sz="2800" strike="noStrike" noProof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 fontAlgn="base">
                <a:lnSpc>
                  <a:spcPct val="90000"/>
                </a:lnSpc>
                <a:spcBef>
                  <a:spcPct val="18000"/>
                </a:spcBef>
              </a:pP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    则线段 </a:t>
              </a:r>
              <a:r>
                <a:rPr lang="zh-CN" altLang="en-US" sz="2800" i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MC 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的长度为</a:t>
              </a:r>
              <a:r>
                <a:rPr lang="en-US" altLang="zh-CN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__________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  <a:sym typeface="宋体" panose="02010600030101010101" pitchFamily="2" charset="-122"/>
                </a:rPr>
                <a:t>.</a:t>
              </a:r>
              <a:endParaRPr lang="zh-CN" altLang="en-US" sz="2800" strike="noStrike" noProof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黑体" panose="02010609060101010101" pitchFamily="2" charset="-122"/>
                <a:cs typeface="+mn-cs"/>
                <a:sym typeface="宋体" panose="02010600030101010101" pitchFamily="2" charset="-122"/>
              </a:endParaRPr>
            </a:p>
            <a:p>
              <a:pPr fontAlgn="base">
                <a:lnSpc>
                  <a:spcPct val="90000"/>
                </a:lnSpc>
                <a:spcBef>
                  <a:spcPct val="18000"/>
                </a:spcBef>
              </a:pPr>
              <a:endParaRPr lang="zh-CN" altLang="en-US" sz="2800" strike="noStrike" noProof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  <a:p>
              <a:pPr fontAlgn="base">
                <a:lnSpc>
                  <a:spcPct val="90000"/>
                </a:lnSpc>
                <a:spcBef>
                  <a:spcPct val="18000"/>
                </a:spcBef>
              </a:pPr>
              <a:endParaRPr lang="zh-CN" altLang="en-US" sz="2800" strike="noStrike" noProof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grpSp>
          <p:nvGrpSpPr>
            <p:cNvPr id="22531" name="组合 6"/>
            <p:cNvGrpSpPr/>
            <p:nvPr/>
          </p:nvGrpSpPr>
          <p:grpSpPr>
            <a:xfrm>
              <a:off x="3455" y="5187"/>
              <a:ext cx="6360" cy="862"/>
              <a:chOff x="6567" y="4248"/>
              <a:chExt cx="6360" cy="862"/>
            </a:xfrm>
          </p:grpSpPr>
          <p:sp>
            <p:nvSpPr>
              <p:cNvPr id="22532" name="文本框 9"/>
              <p:cNvSpPr txBox="1"/>
              <p:nvPr/>
            </p:nvSpPr>
            <p:spPr>
              <a:xfrm>
                <a:off x="12265" y="4288"/>
                <a:ext cx="662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2533" name="文本框 7"/>
              <p:cNvSpPr txBox="1"/>
              <p:nvPr/>
            </p:nvSpPr>
            <p:spPr>
              <a:xfrm>
                <a:off x="6567" y="4248"/>
                <a:ext cx="662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2534" name="文本框 8"/>
              <p:cNvSpPr txBox="1"/>
              <p:nvPr/>
            </p:nvSpPr>
            <p:spPr>
              <a:xfrm>
                <a:off x="7764" y="4265"/>
                <a:ext cx="662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M 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2535" name="文本框 10"/>
              <p:cNvSpPr txBox="1"/>
              <p:nvPr/>
            </p:nvSpPr>
            <p:spPr>
              <a:xfrm>
                <a:off x="10375" y="4277"/>
                <a:ext cx="662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2536" name="文本框 8"/>
              <p:cNvSpPr txBox="1"/>
              <p:nvPr/>
            </p:nvSpPr>
            <p:spPr>
              <a:xfrm>
                <a:off x="9081" y="4276"/>
                <a:ext cx="662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D 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22537" name="组合 2"/>
              <p:cNvGrpSpPr/>
              <p:nvPr/>
            </p:nvGrpSpPr>
            <p:grpSpPr>
              <a:xfrm>
                <a:off x="6892" y="4280"/>
                <a:ext cx="5753" cy="115"/>
                <a:chOff x="6892" y="4280"/>
                <a:chExt cx="5753" cy="115"/>
              </a:xfrm>
            </p:grpSpPr>
            <p:sp>
              <p:nvSpPr>
                <p:cNvPr id="22538" name="Line 56"/>
                <p:cNvSpPr/>
                <p:nvPr/>
              </p:nvSpPr>
              <p:spPr>
                <a:xfrm>
                  <a:off x="6976" y="4320"/>
                  <a:ext cx="5669" cy="4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2539" name="椭圆 1"/>
                <p:cNvSpPr/>
                <p:nvPr/>
              </p:nvSpPr>
              <p:spPr>
                <a:xfrm>
                  <a:off x="6892" y="4297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lvl="0" indent="0"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2540" name="椭圆 2"/>
                <p:cNvSpPr/>
                <p:nvPr/>
              </p:nvSpPr>
              <p:spPr>
                <a:xfrm>
                  <a:off x="10739" y="4280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lvl="0" indent="0"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2541" name="椭圆 5"/>
                <p:cNvSpPr/>
                <p:nvPr/>
              </p:nvSpPr>
              <p:spPr>
                <a:xfrm>
                  <a:off x="12549" y="4299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lvl="0" indent="0"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2542" name="椭圆 6"/>
                <p:cNvSpPr/>
                <p:nvPr/>
              </p:nvSpPr>
              <p:spPr>
                <a:xfrm>
                  <a:off x="8197" y="4287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lvl="0" indent="0"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2543" name="椭圆 6"/>
                <p:cNvSpPr/>
                <p:nvPr/>
              </p:nvSpPr>
              <p:spPr>
                <a:xfrm>
                  <a:off x="9420" y="4290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lvl="0" indent="0"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</p:grpSp>
      <p:grpSp>
        <p:nvGrpSpPr>
          <p:cNvPr id="6" name="组合 5"/>
          <p:cNvGrpSpPr/>
          <p:nvPr/>
        </p:nvGrpSpPr>
        <p:grpSpPr>
          <a:xfrm>
            <a:off x="386080" y="3956685"/>
            <a:ext cx="8713470" cy="2113915"/>
            <a:chOff x="608" y="6231"/>
            <a:chExt cx="13722" cy="3329"/>
          </a:xfrm>
        </p:grpSpPr>
        <p:sp>
          <p:nvSpPr>
            <p:cNvPr id="23553" name="内容占位符 2"/>
            <p:cNvSpPr>
              <a:spLocks noGrp="1"/>
            </p:cNvSpPr>
            <p:nvPr/>
          </p:nvSpPr>
          <p:spPr>
            <a:xfrm>
              <a:off x="608" y="6231"/>
              <a:ext cx="13723" cy="273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40" tIns="45720" rIns="91440" bIns="45720" anchor="t"/>
            <a:lstStyle/>
            <a:p>
              <a:pPr fontAlgn="base">
                <a:lnSpc>
                  <a:spcPts val="4000"/>
                </a:lnSpc>
                <a:spcBef>
                  <a:spcPts val="0"/>
                </a:spcBef>
              </a:pPr>
              <a:r>
                <a:rPr lang="en-US" altLang="zh-CN" sz="2800" b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4.</a:t>
              </a:r>
              <a:r>
                <a:rPr lang="en-US" altLang="zh-CN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 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如图：</a:t>
              </a:r>
              <a:r>
                <a:rPr lang="zh-CN" altLang="en-US" sz="2800" i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AB 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=120 cm，点</a:t>
              </a:r>
              <a:r>
                <a:rPr lang="zh-CN" altLang="en-US" sz="2800" i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C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，</a:t>
              </a:r>
              <a:r>
                <a:rPr lang="zh-CN" altLang="en-US" sz="2800" i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D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在线段</a:t>
              </a:r>
              <a:r>
                <a:rPr lang="zh-CN" altLang="en-US" sz="2800" i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AB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上，</a:t>
              </a:r>
              <a:r>
                <a:rPr lang="zh-CN" altLang="en-US" sz="2800" i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BD 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= </a:t>
              </a:r>
              <a:r>
                <a:rPr lang="en-US" altLang="zh-CN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3</a:t>
              </a:r>
              <a:r>
                <a:rPr lang="zh-CN" altLang="en-US" sz="2800" i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BC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，</a:t>
              </a:r>
              <a:endParaRPr lang="zh-CN" altLang="en-US" sz="2800" strike="noStrike" noProof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 fontAlgn="base">
                <a:lnSpc>
                  <a:spcPts val="4000"/>
                </a:lnSpc>
                <a:spcBef>
                  <a:spcPts val="0"/>
                </a:spcBef>
              </a:pP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    点 </a:t>
              </a:r>
              <a:r>
                <a:rPr lang="zh-CN" altLang="en-US" sz="2800" i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D 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是线段 </a:t>
              </a:r>
              <a:r>
                <a:rPr lang="zh-CN" altLang="en-US" sz="2800" i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AC 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的中点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  <a:sym typeface="宋体" panose="02010600030101010101" pitchFamily="2" charset="-122"/>
                </a:rPr>
                <a:t>.  则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线段 </a:t>
              </a:r>
              <a:r>
                <a:rPr lang="zh-CN" altLang="en-US" sz="2800" i="1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BD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 的长度为</a:t>
              </a:r>
              <a:r>
                <a:rPr lang="en-US" altLang="zh-CN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</a:rPr>
                <a:t>______</a:t>
              </a:r>
              <a:r>
                <a:rPr lang="zh-CN" altLang="en-US" sz="2800" strike="noStrike" noProof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黑体" panose="02010609060101010101" pitchFamily="2" charset="-122"/>
                  <a:cs typeface="+mn-cs"/>
                  <a:sym typeface="宋体" panose="02010600030101010101" pitchFamily="2" charset="-122"/>
                </a:rPr>
                <a:t>. </a:t>
              </a:r>
              <a:endParaRPr lang="zh-CN" altLang="en-US" sz="2800" strike="noStrike" noProof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grpSp>
          <p:nvGrpSpPr>
            <p:cNvPr id="25603" name="组合 6"/>
            <p:cNvGrpSpPr/>
            <p:nvPr/>
          </p:nvGrpSpPr>
          <p:grpSpPr>
            <a:xfrm>
              <a:off x="3864" y="8686"/>
              <a:ext cx="6360" cy="875"/>
              <a:chOff x="6567" y="4235"/>
              <a:chExt cx="6360" cy="875"/>
            </a:xfrm>
          </p:grpSpPr>
          <p:sp>
            <p:nvSpPr>
              <p:cNvPr id="25604" name="文本框 9"/>
              <p:cNvSpPr txBox="1"/>
              <p:nvPr/>
            </p:nvSpPr>
            <p:spPr>
              <a:xfrm>
                <a:off x="12265" y="4288"/>
                <a:ext cx="662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5605" name="文本框 7"/>
              <p:cNvSpPr txBox="1"/>
              <p:nvPr/>
            </p:nvSpPr>
            <p:spPr>
              <a:xfrm>
                <a:off x="6567" y="4248"/>
                <a:ext cx="662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5606" name="文本框 10"/>
              <p:cNvSpPr txBox="1"/>
              <p:nvPr/>
            </p:nvSpPr>
            <p:spPr>
              <a:xfrm>
                <a:off x="11166" y="4235"/>
                <a:ext cx="662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5607" name="文本框 8"/>
              <p:cNvSpPr txBox="1"/>
              <p:nvPr/>
            </p:nvSpPr>
            <p:spPr>
              <a:xfrm>
                <a:off x="9081" y="4276"/>
                <a:ext cx="662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D 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25608" name="组合 2"/>
              <p:cNvGrpSpPr/>
              <p:nvPr/>
            </p:nvGrpSpPr>
            <p:grpSpPr>
              <a:xfrm>
                <a:off x="6913" y="4276"/>
                <a:ext cx="5732" cy="110"/>
                <a:chOff x="6913" y="4276"/>
                <a:chExt cx="5732" cy="110"/>
              </a:xfrm>
            </p:grpSpPr>
            <p:sp>
              <p:nvSpPr>
                <p:cNvPr id="25609" name="Line 56"/>
                <p:cNvSpPr/>
                <p:nvPr/>
              </p:nvSpPr>
              <p:spPr>
                <a:xfrm>
                  <a:off x="6976" y="4320"/>
                  <a:ext cx="5669" cy="4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5610" name="椭圆 1"/>
                <p:cNvSpPr/>
                <p:nvPr/>
              </p:nvSpPr>
              <p:spPr>
                <a:xfrm>
                  <a:off x="6913" y="4276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lvl="0" indent="0"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5611" name="椭圆 2"/>
                <p:cNvSpPr/>
                <p:nvPr/>
              </p:nvSpPr>
              <p:spPr>
                <a:xfrm>
                  <a:off x="11530" y="4280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lvl="0" indent="0"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5612" name="椭圆 5"/>
                <p:cNvSpPr/>
                <p:nvPr/>
              </p:nvSpPr>
              <p:spPr>
                <a:xfrm>
                  <a:off x="12549" y="4278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lvl="0" indent="0"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5613" name="椭圆 6"/>
                <p:cNvSpPr/>
                <p:nvPr/>
              </p:nvSpPr>
              <p:spPr>
                <a:xfrm>
                  <a:off x="9194" y="4290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lvl="0" indent="0"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</p:grpSp>
      <p:sp>
        <p:nvSpPr>
          <p:cNvPr id="3" name="文本框 2"/>
          <p:cNvSpPr txBox="1"/>
          <p:nvPr/>
        </p:nvSpPr>
        <p:spPr>
          <a:xfrm>
            <a:off x="4470400" y="2307590"/>
            <a:ext cx="1062355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45cm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878445" y="4566285"/>
            <a:ext cx="1062355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72cm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文本框 1"/>
          <p:cNvSpPr txBox="1"/>
          <p:nvPr/>
        </p:nvSpPr>
        <p:spPr>
          <a:xfrm>
            <a:off x="317500" y="608648"/>
            <a:ext cx="8509000" cy="16303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4000"/>
              </a:lnSpc>
            </a:pP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5.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已知：点 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 在一直线上，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 =12 cm，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BC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=  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4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      4 cm.  点 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N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分别是线段 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BC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的中点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求线 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4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     段 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MN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的长度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. 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267008" y="1794828"/>
            <a:ext cx="4062412" cy="1116012"/>
            <a:chOff x="8148" y="4168"/>
            <a:chExt cx="6396" cy="1757"/>
          </a:xfrm>
        </p:grpSpPr>
        <p:grpSp>
          <p:nvGrpSpPr>
            <p:cNvPr id="29701" name="组合 7"/>
            <p:cNvGrpSpPr/>
            <p:nvPr/>
          </p:nvGrpSpPr>
          <p:grpSpPr>
            <a:xfrm>
              <a:off x="8147" y="4167"/>
              <a:ext cx="6397" cy="915"/>
              <a:chOff x="6721" y="6653"/>
              <a:chExt cx="7257" cy="1037"/>
            </a:xfrm>
          </p:grpSpPr>
          <p:sp>
            <p:nvSpPr>
              <p:cNvPr id="29702" name="文本框 3"/>
              <p:cNvSpPr txBox="1"/>
              <p:nvPr/>
            </p:nvSpPr>
            <p:spPr>
              <a:xfrm>
                <a:off x="6721" y="6758"/>
                <a:ext cx="7257" cy="9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               M  C    N    B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29703" name="组合 6"/>
              <p:cNvGrpSpPr/>
              <p:nvPr/>
            </p:nvGrpSpPr>
            <p:grpSpPr>
              <a:xfrm>
                <a:off x="7054" y="6653"/>
                <a:ext cx="5828" cy="153"/>
                <a:chOff x="5896" y="6653"/>
                <a:chExt cx="6986" cy="134"/>
              </a:xfrm>
            </p:grpSpPr>
            <p:sp>
              <p:nvSpPr>
                <p:cNvPr id="29704" name="Line 56"/>
                <p:cNvSpPr/>
                <p:nvPr/>
              </p:nvSpPr>
              <p:spPr>
                <a:xfrm>
                  <a:off x="6021" y="6708"/>
                  <a:ext cx="2254" cy="5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9705" name="椭圆 1"/>
                <p:cNvSpPr/>
                <p:nvPr/>
              </p:nvSpPr>
              <p:spPr>
                <a:xfrm>
                  <a:off x="5896" y="6665"/>
                  <a:ext cx="119" cy="119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lvl="0" indent="0"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9706" name="椭圆 2"/>
                <p:cNvSpPr/>
                <p:nvPr/>
              </p:nvSpPr>
              <p:spPr>
                <a:xfrm>
                  <a:off x="9349" y="6665"/>
                  <a:ext cx="119" cy="119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lvl="0" indent="0"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9707" name="Line 56"/>
                <p:cNvSpPr/>
                <p:nvPr/>
              </p:nvSpPr>
              <p:spPr>
                <a:xfrm>
                  <a:off x="8271" y="6704"/>
                  <a:ext cx="2254" cy="5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9708" name="Line 56"/>
                <p:cNvSpPr/>
                <p:nvPr/>
              </p:nvSpPr>
              <p:spPr>
                <a:xfrm>
                  <a:off x="10518" y="6704"/>
                  <a:ext cx="2254" cy="5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9709" name="椭圆 5"/>
                <p:cNvSpPr/>
                <p:nvPr/>
              </p:nvSpPr>
              <p:spPr>
                <a:xfrm>
                  <a:off x="12763" y="6653"/>
                  <a:ext cx="119" cy="119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lvl="0" indent="0"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9710" name="椭圆 6"/>
                <p:cNvSpPr/>
                <p:nvPr/>
              </p:nvSpPr>
              <p:spPr>
                <a:xfrm>
                  <a:off x="10329" y="6656"/>
                  <a:ext cx="119" cy="119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lvl="0" indent="0"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9711" name="椭圆 2"/>
                <p:cNvSpPr/>
                <p:nvPr/>
              </p:nvSpPr>
              <p:spPr>
                <a:xfrm>
                  <a:off x="11594" y="6668"/>
                  <a:ext cx="119" cy="119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lvl="0" indent="0"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29712" name="文本框 16"/>
            <p:cNvSpPr txBox="1"/>
            <p:nvPr/>
          </p:nvSpPr>
          <p:spPr>
            <a:xfrm>
              <a:off x="10577" y="5102"/>
              <a:ext cx="1987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zh-CN" altLang="en-US" sz="2800">
                  <a:latin typeface="黑体" panose="02010609060101010101" pitchFamily="2" charset="-122"/>
                  <a:ea typeface="黑体" panose="02010609060101010101" pitchFamily="2" charset="-122"/>
                </a:rPr>
                <a:t>图①</a:t>
              </a:r>
              <a:endParaRPr lang="zh-CN" altLang="en-US" sz="280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80110" y="3522345"/>
            <a:ext cx="6887210" cy="2134870"/>
            <a:chOff x="581" y="5627"/>
            <a:chExt cx="10846" cy="3362"/>
          </a:xfrm>
        </p:grpSpPr>
        <p:sp>
          <p:nvSpPr>
            <p:cNvPr id="29697" name="文本框 18"/>
            <p:cNvSpPr txBox="1"/>
            <p:nvPr/>
          </p:nvSpPr>
          <p:spPr>
            <a:xfrm>
              <a:off x="581" y="5627"/>
              <a:ext cx="10847" cy="336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>
                <a:lnSpc>
                  <a:spcPct val="180000"/>
                </a:lnSpc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        ∴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BM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=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AB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=   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×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12 = 6 (cm)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，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  <a:p>
              <a:pPr lvl="0" indent="0">
                <a:lnSpc>
                  <a:spcPct val="180000"/>
                </a:lnSpc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    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BN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=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BC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=   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×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4 = 2 (cm)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，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  <a:p>
              <a:pPr lvl="0" indent="0">
                <a:lnSpc>
                  <a:spcPts val="4000"/>
                </a:lnSpc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       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graphicFrame>
          <p:nvGraphicFramePr>
            <p:cNvPr id="29713" name="对象 10"/>
            <p:cNvGraphicFramePr/>
            <p:nvPr/>
          </p:nvGraphicFramePr>
          <p:xfrm>
            <a:off x="3835" y="5737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17" name="" r:id="rId1" imgW="3657600" imgH="9448800" progId="">
                    <p:embed/>
                  </p:oleObj>
                </mc:Choice>
                <mc:Fallback>
                  <p:oleObj name="" r:id="rId1" imgW="3657600" imgH="9448800" progId="">
                    <p:embed/>
                    <p:pic>
                      <p:nvPicPr>
                        <p:cNvPr id="0" name="图片 9216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835" y="5737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714" name="对象 10"/>
            <p:cNvGraphicFramePr/>
            <p:nvPr/>
          </p:nvGraphicFramePr>
          <p:xfrm>
            <a:off x="5534" y="5736"/>
            <a:ext cx="548" cy="14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18" name="" r:id="rId3" imgW="3657600" imgH="9448800" progId="">
                    <p:embed/>
                  </p:oleObj>
                </mc:Choice>
                <mc:Fallback>
                  <p:oleObj name="" r:id="rId3" imgW="3657600" imgH="9448800" progId="">
                    <p:embed/>
                    <p:pic>
                      <p:nvPicPr>
                        <p:cNvPr id="0" name="图片 9217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5534" y="5736"/>
                          <a:ext cx="548" cy="14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715" name="对象 10"/>
            <p:cNvGraphicFramePr/>
            <p:nvPr/>
          </p:nvGraphicFramePr>
          <p:xfrm>
            <a:off x="3064" y="6922"/>
            <a:ext cx="548" cy="14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19" name="" r:id="rId4" imgW="3657600" imgH="9448800" progId="">
                    <p:embed/>
                  </p:oleObj>
                </mc:Choice>
                <mc:Fallback>
                  <p:oleObj name="" r:id="rId4" imgW="3657600" imgH="9448800" progId="">
                    <p:embed/>
                    <p:pic>
                      <p:nvPicPr>
                        <p:cNvPr id="0" name="图片 9218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064" y="6922"/>
                          <a:ext cx="548" cy="14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716" name="对象 10"/>
            <p:cNvGraphicFramePr/>
            <p:nvPr/>
          </p:nvGraphicFramePr>
          <p:xfrm>
            <a:off x="4797" y="6922"/>
            <a:ext cx="547" cy="14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20" name="" r:id="rId5" imgW="3657600" imgH="9448800" progId="">
                    <p:embed/>
                  </p:oleObj>
                </mc:Choice>
                <mc:Fallback>
                  <p:oleObj name="" r:id="rId5" imgW="3657600" imgH="9448800" progId="">
                    <p:embed/>
                    <p:pic>
                      <p:nvPicPr>
                        <p:cNvPr id="0" name="图片 9219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797" y="6922"/>
                          <a:ext cx="547" cy="14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" name="文本框 6"/>
          <p:cNvSpPr txBox="1"/>
          <p:nvPr/>
        </p:nvSpPr>
        <p:spPr>
          <a:xfrm>
            <a:off x="924560" y="2375535"/>
            <a:ext cx="512191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解：如图①，当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C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在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AB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间时，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476375" y="3004185"/>
            <a:ext cx="560578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∵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N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分别是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BC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的中点，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476375" y="5409565"/>
            <a:ext cx="5446395" cy="599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indent="0" algn="l">
              <a:lnSpc>
                <a:spcPts val="4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∴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MN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－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BN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 6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2 = 4 (cm).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文本框 2"/>
          <p:cNvSpPr txBox="1"/>
          <p:nvPr/>
        </p:nvSpPr>
        <p:spPr>
          <a:xfrm>
            <a:off x="390525" y="5119688"/>
            <a:ext cx="8205788" cy="1065212"/>
          </a:xfrm>
          <a:prstGeom prst="rect">
            <a:avLst/>
          </a:prstGeom>
          <a:noFill/>
          <a:ln w="19050" cap="flat" cmpd="sng">
            <a:solidFill>
              <a:srgbClr val="00B0F0"/>
            </a:solidFill>
            <a:prstDash val="sysDash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3800"/>
              </a:lnSpc>
              <a:buFont typeface="Wingdings" panose="05000000000000000000" charset="0"/>
              <a:buNone/>
            </a:pPr>
            <a:r>
              <a:rPr lang="zh-CN" altLang="en-US" sz="2800">
                <a:solidFill>
                  <a:srgbClr val="00B0F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方法总结：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无图条件下，注意多解情况要分类讨论，培养分类意识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30722" name="组合 1"/>
          <p:cNvGrpSpPr/>
          <p:nvPr/>
        </p:nvGrpSpPr>
        <p:grpSpPr>
          <a:xfrm>
            <a:off x="4957763" y="831850"/>
            <a:ext cx="3636962" cy="1047750"/>
            <a:chOff x="7808" y="1649"/>
            <a:chExt cx="5728" cy="1651"/>
          </a:xfrm>
        </p:grpSpPr>
        <p:grpSp>
          <p:nvGrpSpPr>
            <p:cNvPr id="30723" name="组合 12"/>
            <p:cNvGrpSpPr/>
            <p:nvPr/>
          </p:nvGrpSpPr>
          <p:grpSpPr>
            <a:xfrm>
              <a:off x="7808" y="1649"/>
              <a:ext cx="5728" cy="858"/>
              <a:chOff x="6567" y="4248"/>
              <a:chExt cx="6360" cy="952"/>
            </a:xfrm>
          </p:grpSpPr>
          <p:sp>
            <p:nvSpPr>
              <p:cNvPr id="30724" name="文本框 9"/>
              <p:cNvSpPr txBox="1"/>
              <p:nvPr/>
            </p:nvSpPr>
            <p:spPr>
              <a:xfrm>
                <a:off x="12265" y="4288"/>
                <a:ext cx="662" cy="91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725" name="文本框 7"/>
              <p:cNvSpPr txBox="1"/>
              <p:nvPr/>
            </p:nvSpPr>
            <p:spPr>
              <a:xfrm>
                <a:off x="6567" y="4248"/>
                <a:ext cx="662" cy="91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726" name="文本框 8"/>
              <p:cNvSpPr txBox="1"/>
              <p:nvPr/>
            </p:nvSpPr>
            <p:spPr>
              <a:xfrm>
                <a:off x="8764" y="4265"/>
                <a:ext cx="662" cy="91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M  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727" name="文本框 10"/>
              <p:cNvSpPr txBox="1"/>
              <p:nvPr/>
            </p:nvSpPr>
            <p:spPr>
              <a:xfrm>
                <a:off x="11569" y="4277"/>
                <a:ext cx="662" cy="91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N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728" name="文本框 8"/>
              <p:cNvSpPr txBox="1"/>
              <p:nvPr/>
            </p:nvSpPr>
            <p:spPr>
              <a:xfrm>
                <a:off x="11035" y="4276"/>
                <a:ext cx="662" cy="91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 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30729" name="组合 14"/>
              <p:cNvGrpSpPr/>
              <p:nvPr/>
            </p:nvGrpSpPr>
            <p:grpSpPr>
              <a:xfrm>
                <a:off x="6892" y="4287"/>
                <a:ext cx="5753" cy="112"/>
                <a:chOff x="6892" y="4287"/>
                <a:chExt cx="5753" cy="112"/>
              </a:xfrm>
            </p:grpSpPr>
            <p:sp>
              <p:nvSpPr>
                <p:cNvPr id="30730" name="Line 56"/>
                <p:cNvSpPr/>
                <p:nvPr/>
              </p:nvSpPr>
              <p:spPr>
                <a:xfrm>
                  <a:off x="6976" y="4320"/>
                  <a:ext cx="5669" cy="4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0731" name="椭圆 1"/>
                <p:cNvSpPr/>
                <p:nvPr/>
              </p:nvSpPr>
              <p:spPr>
                <a:xfrm>
                  <a:off x="6892" y="4297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lvl="0" indent="0"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0732" name="椭圆 2"/>
                <p:cNvSpPr/>
                <p:nvPr/>
              </p:nvSpPr>
              <p:spPr>
                <a:xfrm>
                  <a:off x="11965" y="4303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lvl="0" indent="0"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0733" name="椭圆 5"/>
                <p:cNvSpPr/>
                <p:nvPr/>
              </p:nvSpPr>
              <p:spPr>
                <a:xfrm>
                  <a:off x="12549" y="4299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lvl="0" indent="0"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0734" name="椭圆 6"/>
                <p:cNvSpPr/>
                <p:nvPr/>
              </p:nvSpPr>
              <p:spPr>
                <a:xfrm>
                  <a:off x="9220" y="4287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lvl="0" indent="0"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0735" name="椭圆 6"/>
                <p:cNvSpPr/>
                <p:nvPr/>
              </p:nvSpPr>
              <p:spPr>
                <a:xfrm>
                  <a:off x="11397" y="4290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lvl="0" indent="0"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30736" name="文本框 17"/>
            <p:cNvSpPr txBox="1"/>
            <p:nvPr/>
          </p:nvSpPr>
          <p:spPr>
            <a:xfrm>
              <a:off x="10050" y="2478"/>
              <a:ext cx="1988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zh-CN" altLang="en-US" sz="2800">
                  <a:latin typeface="黑体" panose="02010609060101010101" pitchFamily="2" charset="-122"/>
                  <a:ea typeface="黑体" panose="02010609060101010101" pitchFamily="2" charset="-122"/>
                </a:rPr>
                <a:t>图②</a:t>
              </a:r>
              <a:endParaRPr lang="zh-CN" altLang="en-US" sz="280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-177800" y="2569845"/>
            <a:ext cx="6887210" cy="1718945"/>
            <a:chOff x="-534" y="3417"/>
            <a:chExt cx="10846" cy="2707"/>
          </a:xfrm>
        </p:grpSpPr>
        <p:sp>
          <p:nvSpPr>
            <p:cNvPr id="30737" name="文本框 18"/>
            <p:cNvSpPr txBox="1"/>
            <p:nvPr/>
          </p:nvSpPr>
          <p:spPr>
            <a:xfrm>
              <a:off x="-534" y="3813"/>
              <a:ext cx="10847" cy="20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                ∴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BM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=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AB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=   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×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12 = 6 (cm)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，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  <a:p>
              <a:pPr lvl="0" indent="0">
                <a:lnSpc>
                  <a:spcPct val="180000"/>
                </a:lnSpc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               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BN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=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BC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=   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×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4 = 2 (cm)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graphicFrame>
          <p:nvGraphicFramePr>
            <p:cNvPr id="30738" name="对象 10"/>
            <p:cNvGraphicFramePr/>
            <p:nvPr/>
          </p:nvGraphicFramePr>
          <p:xfrm>
            <a:off x="3818" y="3417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41" name="" r:id="rId1" imgW="3657600" imgH="9448800" progId="">
                    <p:embed/>
                  </p:oleObj>
                </mc:Choice>
                <mc:Fallback>
                  <p:oleObj name="" r:id="rId1" imgW="3657600" imgH="9448800" progId="">
                    <p:embed/>
                    <p:pic>
                      <p:nvPicPr>
                        <p:cNvPr id="0" name="图片 10240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818" y="3417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39" name="对象 10"/>
            <p:cNvGraphicFramePr/>
            <p:nvPr/>
          </p:nvGraphicFramePr>
          <p:xfrm>
            <a:off x="5627" y="3417"/>
            <a:ext cx="548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42" name="" r:id="rId3" imgW="3657600" imgH="9448800" progId="">
                    <p:embed/>
                  </p:oleObj>
                </mc:Choice>
                <mc:Fallback>
                  <p:oleObj name="" r:id="rId3" imgW="3657600" imgH="9448800" progId="">
                    <p:embed/>
                    <p:pic>
                      <p:nvPicPr>
                        <p:cNvPr id="0" name="图片 10241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5627" y="3417"/>
                          <a:ext cx="548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40" name="对象 10"/>
            <p:cNvGraphicFramePr/>
            <p:nvPr/>
          </p:nvGraphicFramePr>
          <p:xfrm>
            <a:off x="3533" y="4574"/>
            <a:ext cx="548" cy="14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43" name="" r:id="rId4" imgW="3657600" imgH="9448800" progId="">
                    <p:embed/>
                  </p:oleObj>
                </mc:Choice>
                <mc:Fallback>
                  <p:oleObj name="" r:id="rId4" imgW="3657600" imgH="9448800" progId="">
                    <p:embed/>
                    <p:pic>
                      <p:nvPicPr>
                        <p:cNvPr id="0" name="图片 10242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533" y="4574"/>
                          <a:ext cx="548" cy="14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41" name="对象 10"/>
            <p:cNvGraphicFramePr/>
            <p:nvPr/>
          </p:nvGraphicFramePr>
          <p:xfrm>
            <a:off x="5226" y="4676"/>
            <a:ext cx="547" cy="14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44" name="" r:id="rId5" imgW="3657600" imgH="9448800" progId="">
                    <p:embed/>
                  </p:oleObj>
                </mc:Choice>
                <mc:Fallback>
                  <p:oleObj name="" r:id="rId5" imgW="3657600" imgH="9448800" progId="">
                    <p:embed/>
                    <p:pic>
                      <p:nvPicPr>
                        <p:cNvPr id="0" name="图片 10243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5226" y="4676"/>
                          <a:ext cx="547" cy="14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" name="文本框 5"/>
          <p:cNvSpPr txBox="1"/>
          <p:nvPr/>
        </p:nvSpPr>
        <p:spPr>
          <a:xfrm>
            <a:off x="1198880" y="1376045"/>
            <a:ext cx="482600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如图②，当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在线段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外时，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48665" y="1972945"/>
            <a:ext cx="596138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∵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N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分别是 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BC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的中点，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396365" y="4224020"/>
            <a:ext cx="5403215" cy="8591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indent="0" algn="l">
              <a:lnSpc>
                <a:spcPct val="18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∴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MN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BM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+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BN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 6 + 2 = 8 (cm).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1" grpId="0" bldLvl="0" animBg="1"/>
      <p:bldP spid="6" grpId="0"/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5" name="组合 11"/>
          <p:cNvGrpSpPr/>
          <p:nvPr/>
        </p:nvGrpSpPr>
        <p:grpSpPr>
          <a:xfrm>
            <a:off x="250825" y="883603"/>
            <a:ext cx="6202363" cy="601662"/>
            <a:chOff x="250824" y="1196974"/>
            <a:chExt cx="4046656" cy="530267"/>
          </a:xfrm>
        </p:grpSpPr>
        <p:sp>
          <p:nvSpPr>
            <p:cNvPr id="31746" name="圆角矩形 31"/>
            <p:cNvSpPr/>
            <p:nvPr/>
          </p:nvSpPr>
          <p:spPr>
            <a:xfrm>
              <a:off x="250824" y="1196974"/>
              <a:ext cx="3301541" cy="530267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 algn="ctr" eaLnBrk="0" hangingPunct="0"/>
              <a:endPara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47" name="文本框 19"/>
            <p:cNvSpPr/>
            <p:nvPr/>
          </p:nvSpPr>
          <p:spPr>
            <a:xfrm>
              <a:off x="377955" y="1234671"/>
              <a:ext cx="3919525" cy="45978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/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考点四  关于线段的基本事实</a:t>
              </a:r>
              <a:endPara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446088" y="1698625"/>
            <a:ext cx="8394700" cy="2143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ts val="4000"/>
              </a:lnSpc>
            </a:pPr>
            <a:r>
              <a:rPr lang="zh-CN" altLang="en-US" sz="2800" strike="noStrike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例</a:t>
            </a:r>
            <a:r>
              <a:rPr lang="en-US" altLang="zh-CN" sz="2800" b="1" strike="noStrike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6</a:t>
            </a:r>
            <a:r>
              <a:rPr lang="en-US" altLang="zh-CN" sz="2800" b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如图，是一个三级台阶，</a:t>
            </a:r>
            <a:r>
              <a:rPr lang="en-US" altLang="zh-CN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和 </a:t>
            </a:r>
            <a:r>
              <a:rPr lang="en-US" altLang="zh-CN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B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是这个台阶的两个相对的端点，</a:t>
            </a:r>
            <a:r>
              <a:rPr lang="en-US" altLang="zh-CN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点上有一只蚂蚁，想到 </a:t>
            </a:r>
            <a:r>
              <a:rPr lang="en-US" altLang="zh-CN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B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点去吃可口的食物</a:t>
            </a:r>
            <a:r>
              <a:rPr lang="en-US" altLang="zh-CN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. 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若这只蚂蚁从 </a:t>
            </a:r>
            <a:r>
              <a:rPr lang="en-US" altLang="zh-CN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点出发，沿着台阶面爬到</a:t>
            </a:r>
            <a:r>
              <a:rPr lang="en-US" altLang="zh-CN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B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点，你能画出蚂蚁爬行的最短路线吗？</a:t>
            </a:r>
            <a:endParaRPr lang="zh-CN" altLang="en-US" sz="2800" strike="noStrike" noProof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31749" name="图片 5" descr="`91W2V[5{0Y03%ONA08YT3U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684713" y="4021138"/>
            <a:ext cx="3887787" cy="20653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50" name="文本框 6"/>
          <p:cNvSpPr txBox="1"/>
          <p:nvPr/>
        </p:nvSpPr>
        <p:spPr>
          <a:xfrm>
            <a:off x="6337300" y="3895725"/>
            <a:ext cx="577850" cy="522288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800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1751" name="文本框 7"/>
          <p:cNvSpPr txBox="1"/>
          <p:nvPr/>
        </p:nvSpPr>
        <p:spPr>
          <a:xfrm>
            <a:off x="6464300" y="5816600"/>
            <a:ext cx="577850" cy="522288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800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ransition>
    <p:pull dir="r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03213" y="1531938"/>
            <a:ext cx="4981575" cy="26558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4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解：如图，将台阶面展开成平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4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面图形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4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连接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AB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两点，因为两点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4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之间线段最短，所以线段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4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AB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为蚂蚁爬行的最短路线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356225" y="1435100"/>
            <a:ext cx="3351213" cy="4044950"/>
            <a:chOff x="8435" y="2260"/>
            <a:chExt cx="5278" cy="6370"/>
          </a:xfrm>
        </p:grpSpPr>
        <p:grpSp>
          <p:nvGrpSpPr>
            <p:cNvPr id="32771" name="组合 16"/>
            <p:cNvGrpSpPr/>
            <p:nvPr/>
          </p:nvGrpSpPr>
          <p:grpSpPr>
            <a:xfrm>
              <a:off x="8435" y="2260"/>
              <a:ext cx="4592" cy="5585"/>
              <a:chOff x="8434" y="2261"/>
              <a:chExt cx="4594" cy="5585"/>
            </a:xfrm>
          </p:grpSpPr>
          <p:sp>
            <p:nvSpPr>
              <p:cNvPr id="32772" name="矩形 7"/>
              <p:cNvSpPr/>
              <p:nvPr/>
            </p:nvSpPr>
            <p:spPr>
              <a:xfrm>
                <a:off x="9015" y="2905"/>
                <a:ext cx="4013" cy="1132"/>
              </a:xfrm>
              <a:prstGeom prst="rect">
                <a:avLst/>
              </a:pr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73" name="矩形 8"/>
              <p:cNvSpPr/>
              <p:nvPr/>
            </p:nvSpPr>
            <p:spPr>
              <a:xfrm>
                <a:off x="9015" y="4030"/>
                <a:ext cx="4013" cy="520"/>
              </a:xfrm>
              <a:prstGeom prst="rect">
                <a:avLst/>
              </a:pr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74" name="矩形 9"/>
              <p:cNvSpPr/>
              <p:nvPr/>
            </p:nvSpPr>
            <p:spPr>
              <a:xfrm>
                <a:off x="9010" y="4553"/>
                <a:ext cx="4017" cy="1132"/>
              </a:xfrm>
              <a:prstGeom prst="rect">
                <a:avLst/>
              </a:pr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75" name="矩形 10"/>
              <p:cNvSpPr/>
              <p:nvPr/>
            </p:nvSpPr>
            <p:spPr>
              <a:xfrm>
                <a:off x="9010" y="5678"/>
                <a:ext cx="4017" cy="520"/>
              </a:xfrm>
              <a:prstGeom prst="rect">
                <a:avLst/>
              </a:pr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76" name="矩形 11"/>
              <p:cNvSpPr/>
              <p:nvPr/>
            </p:nvSpPr>
            <p:spPr>
              <a:xfrm>
                <a:off x="9005" y="6201"/>
                <a:ext cx="4022" cy="1132"/>
              </a:xfrm>
              <a:prstGeom prst="rect">
                <a:avLst/>
              </a:pr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77" name="矩形 12"/>
              <p:cNvSpPr/>
              <p:nvPr/>
            </p:nvSpPr>
            <p:spPr>
              <a:xfrm>
                <a:off x="9005" y="7326"/>
                <a:ext cx="4023" cy="520"/>
              </a:xfrm>
              <a:prstGeom prst="rect">
                <a:avLst/>
              </a:pr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778" name="文本框 13"/>
              <p:cNvSpPr txBox="1"/>
              <p:nvPr/>
            </p:nvSpPr>
            <p:spPr>
              <a:xfrm>
                <a:off x="8434" y="2261"/>
                <a:ext cx="910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32779" name="文本框 14"/>
            <p:cNvSpPr txBox="1"/>
            <p:nvPr/>
          </p:nvSpPr>
          <p:spPr>
            <a:xfrm>
              <a:off x="12802" y="7807"/>
              <a:ext cx="91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cxnSp>
        <p:nvCxnSpPr>
          <p:cNvPr id="3" name="直接连接符 17"/>
          <p:cNvCxnSpPr/>
          <p:nvPr/>
        </p:nvCxnSpPr>
        <p:spPr>
          <a:xfrm>
            <a:off x="5740400" y="1858963"/>
            <a:ext cx="2530475" cy="3108325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79"/>
                            </p:stCondLst>
                            <p:childTnLst>
                              <p:par>
                                <p:cTn id="2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79"/>
                            </p:stCondLst>
                            <p:childTnLst>
                              <p:par>
                                <p:cTn id="3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548063" y="3295650"/>
            <a:ext cx="3167062" cy="1931988"/>
            <a:chOff x="5588" y="5190"/>
            <a:chExt cx="4986" cy="3043"/>
          </a:xfrm>
        </p:grpSpPr>
        <p:sp>
          <p:nvSpPr>
            <p:cNvPr id="33794" name="文本框 9"/>
            <p:cNvSpPr txBox="1"/>
            <p:nvPr/>
          </p:nvSpPr>
          <p:spPr>
            <a:xfrm>
              <a:off x="7907" y="5190"/>
              <a:ext cx="910" cy="8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33795" name="组合 1"/>
            <p:cNvGrpSpPr/>
            <p:nvPr/>
          </p:nvGrpSpPr>
          <p:grpSpPr>
            <a:xfrm>
              <a:off x="5588" y="5833"/>
              <a:ext cx="4986" cy="2401"/>
              <a:chOff x="5588" y="5833"/>
              <a:chExt cx="4986" cy="2401"/>
            </a:xfrm>
          </p:grpSpPr>
          <p:sp>
            <p:nvSpPr>
              <p:cNvPr id="33796" name="矩形 7"/>
              <p:cNvSpPr/>
              <p:nvPr/>
            </p:nvSpPr>
            <p:spPr>
              <a:xfrm>
                <a:off x="5587" y="5890"/>
                <a:ext cx="4987" cy="2345"/>
              </a:xfrm>
              <a:prstGeom prst="rect">
                <a:avLst/>
              </a:prstGeom>
              <a:solidFill>
                <a:srgbClr val="FFFF63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797" name="椭圆 8"/>
              <p:cNvSpPr/>
              <p:nvPr/>
            </p:nvSpPr>
            <p:spPr>
              <a:xfrm>
                <a:off x="7990" y="5832"/>
                <a:ext cx="120" cy="117"/>
              </a:xfrm>
              <a:prstGeom prst="ellipse">
                <a:avLst/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40" tIns="45720" rIns="91440" bIns="45720" anchor="t"/>
              <a:lstStyle/>
              <a:p>
                <a:pPr lvl="0" indent="0" defTabSz="914400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33798" name="文本框 14"/>
          <p:cNvSpPr txBox="1"/>
          <p:nvPr/>
        </p:nvSpPr>
        <p:spPr>
          <a:xfrm>
            <a:off x="1879600" y="3382963"/>
            <a:ext cx="577850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800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6088" y="1339850"/>
            <a:ext cx="8201025" cy="1628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ts val="4000"/>
              </a:lnSpc>
            </a:pPr>
            <a:r>
              <a:rPr lang="en-US" sz="2800" b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6.</a:t>
            </a:r>
            <a:r>
              <a:rPr lang="en-US" sz="2800" strike="noStrike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如图，在</a:t>
            </a:r>
            <a:r>
              <a:rPr lang="en-US" altLang="zh-CN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点有一只壁虎，要沿着圆柱体的表面</a:t>
            </a:r>
            <a:endParaRPr lang="zh-CN" altLang="en-US" sz="2800" strike="noStrike" noProof="1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fontAlgn="base">
              <a:lnSpc>
                <a:spcPts val="4000"/>
              </a:lnSpc>
            </a:pP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   爬到</a:t>
            </a:r>
            <a:r>
              <a:rPr lang="en-US" altLang="zh-CN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B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点去吃蚊子</a:t>
            </a:r>
            <a:r>
              <a:rPr lang="en-US" altLang="zh-CN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. 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请画出壁虎在圆柱体表面爬行</a:t>
            </a:r>
            <a:endParaRPr lang="zh-CN" altLang="en-US" sz="2800" strike="noStrike" noProof="1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fontAlgn="base">
              <a:lnSpc>
                <a:spcPts val="4000"/>
              </a:lnSpc>
            </a:pP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   的最短路线</a:t>
            </a:r>
            <a:r>
              <a:rPr lang="en-US" altLang="zh-CN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.</a:t>
            </a:r>
            <a:endParaRPr lang="en-US" altLang="zh-CN" sz="2800" strike="noStrike" noProof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3801" name="圆柱形 3"/>
          <p:cNvSpPr/>
          <p:nvPr/>
        </p:nvSpPr>
        <p:spPr>
          <a:xfrm>
            <a:off x="2265363" y="3571875"/>
            <a:ext cx="1295400" cy="1800225"/>
          </a:xfrm>
          <a:prstGeom prst="can">
            <a:avLst>
              <a:gd name="adj" fmla="val 25014"/>
            </a:avLst>
          </a:prstGeom>
          <a:solidFill>
            <a:srgbClr val="FFFF63"/>
          </a:solidFill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/>
          <a:p>
            <a:pPr lvl="0" indent="0" defTabSz="91440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802" name="椭圆 5"/>
          <p:cNvSpPr/>
          <p:nvPr/>
        </p:nvSpPr>
        <p:spPr>
          <a:xfrm>
            <a:off x="3511550" y="5200650"/>
            <a:ext cx="76200" cy="74613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/>
          <a:p>
            <a:pPr lvl="0" indent="0" defTabSz="91440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803" name="椭圆 6"/>
          <p:cNvSpPr/>
          <p:nvPr/>
        </p:nvSpPr>
        <p:spPr>
          <a:xfrm>
            <a:off x="2233613" y="3665538"/>
            <a:ext cx="74612" cy="74612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/>
          <a:p>
            <a:pPr lvl="0" indent="0" defTabSz="91440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804" name="文本框 13"/>
          <p:cNvSpPr txBox="1"/>
          <p:nvPr/>
        </p:nvSpPr>
        <p:spPr>
          <a:xfrm>
            <a:off x="3282950" y="5168900"/>
            <a:ext cx="577850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800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2" name="直接连接符 10"/>
          <p:cNvCxnSpPr/>
          <p:nvPr/>
        </p:nvCxnSpPr>
        <p:spPr>
          <a:xfrm flipV="1">
            <a:off x="3538538" y="3741738"/>
            <a:ext cx="1573212" cy="1509712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9225" name="组合 30734"/>
          <p:cNvGrpSpPr/>
          <p:nvPr/>
        </p:nvGrpSpPr>
        <p:grpSpPr>
          <a:xfrm>
            <a:off x="234633" y="752793"/>
            <a:ext cx="1878012" cy="576262"/>
            <a:chOff x="216" y="3339"/>
            <a:chExt cx="1183" cy="363"/>
          </a:xfrm>
        </p:grpSpPr>
        <p:grpSp>
          <p:nvGrpSpPr>
            <p:cNvPr id="13317" name="组合 35"/>
            <p:cNvGrpSpPr/>
            <p:nvPr/>
          </p:nvGrpSpPr>
          <p:grpSpPr>
            <a:xfrm>
              <a:off x="216" y="3339"/>
              <a:ext cx="1183" cy="363"/>
              <a:chOff x="467544" y="5318792"/>
              <a:chExt cx="648072" cy="648072"/>
            </a:xfrm>
          </p:grpSpPr>
          <p:sp>
            <p:nvSpPr>
              <p:cNvPr id="13318" name="椭圆 56"/>
              <p:cNvSpPr/>
              <p:nvPr/>
            </p:nvSpPr>
            <p:spPr>
              <a:xfrm>
                <a:off x="467544" y="5318792"/>
                <a:ext cx="648072" cy="648072"/>
              </a:xfrm>
              <a:prstGeom prst="ellipse">
                <a:avLst/>
              </a:prstGeom>
              <a:solidFill>
                <a:srgbClr val="000099"/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19" name="椭圆 57"/>
              <p:cNvSpPr/>
              <p:nvPr/>
            </p:nvSpPr>
            <p:spPr>
              <a:xfrm>
                <a:off x="539552" y="5318792"/>
                <a:ext cx="504056" cy="504056"/>
              </a:xfrm>
              <a:prstGeom prst="ellipse">
                <a:avLst/>
              </a:prstGeom>
              <a:solidFill>
                <a:srgbClr val="0070C0">
                  <a:alpha val="63135"/>
                </a:srgbClr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3320" name="TextBox 55"/>
            <p:cNvSpPr txBox="1"/>
            <p:nvPr/>
          </p:nvSpPr>
          <p:spPr>
            <a:xfrm>
              <a:off x="394" y="3362"/>
              <a:ext cx="89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/>
              <a:r>
                <a:rPr lang="zh-CN" altLang="en-US" sz="2000" dirty="0">
                  <a:solidFill>
                    <a:srgbClr val="FFFFE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针对训练</a:t>
              </a:r>
              <a:endParaRPr lang="zh-CN" altLang="en-US" sz="2000" dirty="0">
                <a:solidFill>
                  <a:srgbClr val="FFFFE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7" name="组合 11"/>
          <p:cNvGrpSpPr/>
          <p:nvPr/>
        </p:nvGrpSpPr>
        <p:grpSpPr>
          <a:xfrm>
            <a:off x="250825" y="668655"/>
            <a:ext cx="6202363" cy="601663"/>
            <a:chOff x="250824" y="1196974"/>
            <a:chExt cx="4046656" cy="529988"/>
          </a:xfrm>
        </p:grpSpPr>
        <p:sp>
          <p:nvSpPr>
            <p:cNvPr id="34818" name="圆角矩形 31"/>
            <p:cNvSpPr/>
            <p:nvPr/>
          </p:nvSpPr>
          <p:spPr>
            <a:xfrm>
              <a:off x="250824" y="1196974"/>
              <a:ext cx="3514904" cy="529988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 algn="ctr" eaLnBrk="0" hangingPunct="0"/>
              <a:endPara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4819" name="文本框 19"/>
            <p:cNvSpPr/>
            <p:nvPr/>
          </p:nvSpPr>
          <p:spPr>
            <a:xfrm>
              <a:off x="377955" y="1234671"/>
              <a:ext cx="3919525" cy="45978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/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考点五  角的度量及角度的计算</a:t>
              </a:r>
              <a:endPara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7889" name="文本框 1"/>
          <p:cNvSpPr txBox="1"/>
          <p:nvPr/>
        </p:nvSpPr>
        <p:spPr>
          <a:xfrm>
            <a:off x="295275" y="1249045"/>
            <a:ext cx="8385175" cy="11074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4000"/>
              </a:lnSpc>
            </a:pP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  <a:sym typeface="+mn-ea"/>
              </a:rPr>
              <a:t>例</a:t>
            </a:r>
            <a:r>
              <a:rPr lang="en-US" altLang="zh-CN" sz="2800" b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  <a:sym typeface="+mn-ea"/>
              </a:rPr>
              <a:t>7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如图，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平分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BE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把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ABC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分成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︰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5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两部分，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DBE=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21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°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，求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的度数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37890" name="组合 4"/>
          <p:cNvGrpSpPr/>
          <p:nvPr/>
        </p:nvGrpSpPr>
        <p:grpSpPr>
          <a:xfrm>
            <a:off x="6107113" y="2150745"/>
            <a:ext cx="3103562" cy="2466975"/>
            <a:chOff x="8601" y="2257"/>
            <a:chExt cx="4886" cy="3887"/>
          </a:xfrm>
        </p:grpSpPr>
        <p:sp>
          <p:nvSpPr>
            <p:cNvPr id="37891" name="文本框 82948"/>
            <p:cNvSpPr txBox="1"/>
            <p:nvPr/>
          </p:nvSpPr>
          <p:spPr>
            <a:xfrm>
              <a:off x="9305" y="3204"/>
              <a:ext cx="1014" cy="88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 marL="342900" lvl="0" indent="-34290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7892" name="文本框 82949"/>
            <p:cNvSpPr txBox="1"/>
            <p:nvPr/>
          </p:nvSpPr>
          <p:spPr>
            <a:xfrm>
              <a:off x="12022" y="5258"/>
              <a:ext cx="1014" cy="8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 marL="342900" lvl="0" indent="-34290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7893" name="直接连接符 82950"/>
            <p:cNvSpPr/>
            <p:nvPr/>
          </p:nvSpPr>
          <p:spPr>
            <a:xfrm flipV="1">
              <a:off x="8886" y="5376"/>
              <a:ext cx="3240" cy="3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894" name="直接连接符 82951"/>
            <p:cNvSpPr/>
            <p:nvPr/>
          </p:nvSpPr>
          <p:spPr>
            <a:xfrm rot="2640000">
              <a:off x="9400" y="4264"/>
              <a:ext cx="3158" cy="9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895" name="直接连接符 82952"/>
            <p:cNvSpPr/>
            <p:nvPr/>
          </p:nvSpPr>
          <p:spPr>
            <a:xfrm rot="1680000">
              <a:off x="9202" y="4630"/>
              <a:ext cx="3096" cy="21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896" name="直接连接符 82953"/>
            <p:cNvSpPr/>
            <p:nvPr/>
          </p:nvSpPr>
          <p:spPr>
            <a:xfrm rot="5880000" flipV="1">
              <a:off x="10900" y="3954"/>
              <a:ext cx="2849" cy="17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897" name="文本框 82954"/>
            <p:cNvSpPr txBox="1"/>
            <p:nvPr/>
          </p:nvSpPr>
          <p:spPr>
            <a:xfrm>
              <a:off x="8601" y="5258"/>
              <a:ext cx="1014" cy="8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 marL="342900" lvl="0" indent="-34290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7898" name="文本框 82955"/>
            <p:cNvSpPr txBox="1"/>
            <p:nvPr/>
          </p:nvSpPr>
          <p:spPr>
            <a:xfrm>
              <a:off x="12473" y="2257"/>
              <a:ext cx="1014" cy="8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 marL="342900" lvl="0" indent="-34290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7899" name="文本框 82956"/>
            <p:cNvSpPr txBox="1"/>
            <p:nvPr/>
          </p:nvSpPr>
          <p:spPr>
            <a:xfrm>
              <a:off x="10210" y="2453"/>
              <a:ext cx="1014" cy="8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 marL="342900" lvl="0" indent="-34290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7900" name="组合 5"/>
          <p:cNvGrpSpPr/>
          <p:nvPr/>
        </p:nvGrpSpPr>
        <p:grpSpPr>
          <a:xfrm>
            <a:off x="130808" y="4126493"/>
            <a:ext cx="8383588" cy="918778"/>
            <a:chOff x="570" y="3955"/>
            <a:chExt cx="13203" cy="1447"/>
          </a:xfrm>
        </p:grpSpPr>
        <p:sp>
          <p:nvSpPr>
            <p:cNvPr id="37901" name="文本框 2"/>
            <p:cNvSpPr txBox="1"/>
            <p:nvPr/>
          </p:nvSpPr>
          <p:spPr>
            <a:xfrm>
              <a:off x="570" y="4172"/>
              <a:ext cx="13203" cy="9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>
                <a:lnSpc>
                  <a:spcPct val="115000"/>
                </a:lnSpc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               ∴ 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ABD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=    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ABC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 =3.5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x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°. 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graphicFrame>
          <p:nvGraphicFramePr>
            <p:cNvPr id="37902" name="对象 10"/>
            <p:cNvGraphicFramePr/>
            <p:nvPr/>
          </p:nvGraphicFramePr>
          <p:xfrm>
            <a:off x="5580" y="3955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65" name="" r:id="rId1" imgW="3657600" imgH="9448800" progId="">
                    <p:embed/>
                  </p:oleObj>
                </mc:Choice>
                <mc:Fallback>
                  <p:oleObj name="" r:id="rId1" imgW="3657600" imgH="9448800" progId="">
                    <p:embed/>
                    <p:pic>
                      <p:nvPicPr>
                        <p:cNvPr id="0" name="图片 11264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5580" y="3955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" name="文本框 1"/>
          <p:cNvSpPr txBox="1"/>
          <p:nvPr/>
        </p:nvSpPr>
        <p:spPr>
          <a:xfrm>
            <a:off x="643890" y="2406650"/>
            <a:ext cx="579755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解：设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ABE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 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则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C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BE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 5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°,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59205" y="2974340"/>
            <a:ext cx="4848225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ABC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ABE+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C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BE=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7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°.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42390" y="3536950"/>
            <a:ext cx="337312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∵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BD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平分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45260" y="4777740"/>
            <a:ext cx="6979920" cy="17119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indent="0" algn="l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∵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ABE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+∠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DBE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ABD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，即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+ 21= 3.5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 algn="l">
              <a:lnSpc>
                <a:spcPct val="115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解得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= 14.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 algn="l">
              <a:lnSpc>
                <a:spcPct val="115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∴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ABC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= 7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°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 7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×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14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°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 98 °.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/>
          </p:cNvSpPr>
          <p:nvPr/>
        </p:nvSpPr>
        <p:spPr>
          <a:xfrm>
            <a:off x="374650" y="597535"/>
            <a:ext cx="8432800" cy="17446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0">
              <a:lnSpc>
                <a:spcPct val="130000"/>
              </a:lnSpc>
            </a:pPr>
            <a:r>
              <a:rPr lang="zh-CN" altLang="en-US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例</a:t>
            </a:r>
            <a:r>
              <a:rPr lang="en-US" altLang="zh-CN" sz="2800" b="1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8 </a:t>
            </a:r>
            <a:r>
              <a:rPr lang="en-US" altLang="zh-CN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如图，∠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AOB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是直角，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ON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是∠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AOC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的平分线，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OM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是∠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BOC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的平分线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ct val="13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当∠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AOC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=50°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时，求∠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MON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的大小；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ct val="130000"/>
              </a:lnSpc>
            </a:pPr>
            <a:r>
              <a:rPr lang="zh-CN" altLang="en-US" sz="2400">
                <a:latin typeface="Times New Roman" panose="02020603050405020304" pitchFamily="18" charset="0"/>
                <a:ea typeface="黑体" panose="02010609060101010101" pitchFamily="2" charset="-122"/>
              </a:rPr>
              <a:t>  </a:t>
            </a:r>
            <a:endParaRPr lang="zh-CN" altLang="en-US" sz="24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44034" name="Group 3" descr="21世纪教育网 -- 中国最大型、最专业的中小学教育资源门户网站"/>
          <p:cNvGrpSpPr/>
          <p:nvPr/>
        </p:nvGrpSpPr>
        <p:grpSpPr>
          <a:xfrm>
            <a:off x="6716713" y="2346325"/>
            <a:ext cx="2311400" cy="2805113"/>
            <a:chOff x="-43" y="-61"/>
            <a:chExt cx="2186" cy="2386"/>
          </a:xfrm>
        </p:grpSpPr>
        <p:grpSp>
          <p:nvGrpSpPr>
            <p:cNvPr id="44035" name="Group 4"/>
            <p:cNvGrpSpPr/>
            <p:nvPr/>
          </p:nvGrpSpPr>
          <p:grpSpPr>
            <a:xfrm>
              <a:off x="347" y="279"/>
              <a:ext cx="1262" cy="1750"/>
              <a:chOff x="0" y="0"/>
              <a:chExt cx="2267" cy="3144"/>
            </a:xfrm>
          </p:grpSpPr>
          <p:sp>
            <p:nvSpPr>
              <p:cNvPr id="44036" name="Line 5"/>
              <p:cNvSpPr/>
              <p:nvPr/>
            </p:nvSpPr>
            <p:spPr>
              <a:xfrm>
                <a:off x="0" y="1700"/>
                <a:ext cx="2267" cy="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4037" name="Line 6"/>
              <p:cNvSpPr/>
              <p:nvPr/>
            </p:nvSpPr>
            <p:spPr>
              <a:xfrm flipV="1">
                <a:off x="0" y="0"/>
                <a:ext cx="0" cy="170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4038" name="Line 7"/>
              <p:cNvSpPr/>
              <p:nvPr/>
            </p:nvSpPr>
            <p:spPr>
              <a:xfrm flipV="1">
                <a:off x="0" y="1020"/>
                <a:ext cx="2155" cy="68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4039" name="Line 8"/>
              <p:cNvSpPr/>
              <p:nvPr/>
            </p:nvSpPr>
            <p:spPr>
              <a:xfrm>
                <a:off x="0" y="1700"/>
                <a:ext cx="2267" cy="887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4040" name="Line 9"/>
              <p:cNvSpPr/>
              <p:nvPr/>
            </p:nvSpPr>
            <p:spPr>
              <a:xfrm>
                <a:off x="0" y="1700"/>
                <a:ext cx="1573" cy="14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4041" name="Text Box 10"/>
            <p:cNvSpPr txBox="1"/>
            <p:nvPr/>
          </p:nvSpPr>
          <p:spPr>
            <a:xfrm>
              <a:off x="-43" y="1153"/>
              <a:ext cx="532" cy="413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4042" name="Text Box 11"/>
            <p:cNvSpPr txBox="1"/>
            <p:nvPr/>
          </p:nvSpPr>
          <p:spPr>
            <a:xfrm>
              <a:off x="68" y="-61"/>
              <a:ext cx="792" cy="578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4043" name="Text Box 12"/>
            <p:cNvSpPr txBox="1"/>
            <p:nvPr/>
          </p:nvSpPr>
          <p:spPr>
            <a:xfrm>
              <a:off x="1527" y="501"/>
              <a:ext cx="616" cy="412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4044" name="Text Box 13"/>
            <p:cNvSpPr txBox="1"/>
            <p:nvPr/>
          </p:nvSpPr>
          <p:spPr>
            <a:xfrm>
              <a:off x="1601" y="993"/>
              <a:ext cx="412" cy="411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4045" name="Text Box 14"/>
            <p:cNvSpPr txBox="1"/>
            <p:nvPr/>
          </p:nvSpPr>
          <p:spPr>
            <a:xfrm>
              <a:off x="1601" y="1431"/>
              <a:ext cx="484" cy="426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N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4046" name="Text Box 15"/>
            <p:cNvSpPr txBox="1"/>
            <p:nvPr/>
          </p:nvSpPr>
          <p:spPr>
            <a:xfrm>
              <a:off x="1223" y="1913"/>
              <a:ext cx="498" cy="412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" name="Text Box 20"/>
          <p:cNvSpPr txBox="1"/>
          <p:nvPr/>
        </p:nvSpPr>
        <p:spPr>
          <a:xfrm>
            <a:off x="446088" y="2374900"/>
            <a:ext cx="6056312" cy="2041525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提示：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先求出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BOC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的度数，再根据角平分线的定义求出∠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COM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CON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，然后根据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MON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=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COM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－∠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CON</a:t>
            </a:r>
            <a:endParaRPr lang="en-US" altLang="zh-CN" sz="2800" i="1"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代入数据进行计算即可得解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ext Box 4"/>
          <p:cNvSpPr txBox="1"/>
          <p:nvPr/>
        </p:nvSpPr>
        <p:spPr>
          <a:xfrm>
            <a:off x="211455" y="5410835"/>
            <a:ext cx="8467725" cy="6457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MON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COM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CON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=70°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25°=45°.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45058" name="Group 3" descr="21世纪教育网 -- 中国最大型、最专业的中小学教育资源门户网站"/>
          <p:cNvGrpSpPr/>
          <p:nvPr/>
        </p:nvGrpSpPr>
        <p:grpSpPr>
          <a:xfrm>
            <a:off x="6429375" y="623888"/>
            <a:ext cx="2311400" cy="2805112"/>
            <a:chOff x="-43" y="-61"/>
            <a:chExt cx="2186" cy="2386"/>
          </a:xfrm>
        </p:grpSpPr>
        <p:grpSp>
          <p:nvGrpSpPr>
            <p:cNvPr id="45059" name="Group 4"/>
            <p:cNvGrpSpPr/>
            <p:nvPr/>
          </p:nvGrpSpPr>
          <p:grpSpPr>
            <a:xfrm>
              <a:off x="347" y="279"/>
              <a:ext cx="1262" cy="1750"/>
              <a:chOff x="0" y="0"/>
              <a:chExt cx="2267" cy="3144"/>
            </a:xfrm>
          </p:grpSpPr>
          <p:sp>
            <p:nvSpPr>
              <p:cNvPr id="45060" name="Line 5"/>
              <p:cNvSpPr/>
              <p:nvPr/>
            </p:nvSpPr>
            <p:spPr>
              <a:xfrm>
                <a:off x="0" y="1700"/>
                <a:ext cx="2267" cy="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5061" name="Line 6"/>
              <p:cNvSpPr/>
              <p:nvPr/>
            </p:nvSpPr>
            <p:spPr>
              <a:xfrm flipV="1">
                <a:off x="0" y="0"/>
                <a:ext cx="0" cy="170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5062" name="Line 7"/>
              <p:cNvSpPr/>
              <p:nvPr/>
            </p:nvSpPr>
            <p:spPr>
              <a:xfrm flipV="1">
                <a:off x="0" y="1020"/>
                <a:ext cx="2155" cy="68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5063" name="Line 8"/>
              <p:cNvSpPr/>
              <p:nvPr/>
            </p:nvSpPr>
            <p:spPr>
              <a:xfrm>
                <a:off x="0" y="1700"/>
                <a:ext cx="2267" cy="887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5064" name="Line 9"/>
              <p:cNvSpPr/>
              <p:nvPr/>
            </p:nvSpPr>
            <p:spPr>
              <a:xfrm>
                <a:off x="0" y="1700"/>
                <a:ext cx="1573" cy="14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5065" name="Text Box 10"/>
            <p:cNvSpPr txBox="1"/>
            <p:nvPr/>
          </p:nvSpPr>
          <p:spPr>
            <a:xfrm>
              <a:off x="-43" y="1153"/>
              <a:ext cx="532" cy="413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5066" name="Text Box 11"/>
            <p:cNvSpPr txBox="1"/>
            <p:nvPr/>
          </p:nvSpPr>
          <p:spPr>
            <a:xfrm>
              <a:off x="68" y="-61"/>
              <a:ext cx="792" cy="578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5067" name="Text Box 12"/>
            <p:cNvSpPr txBox="1"/>
            <p:nvPr/>
          </p:nvSpPr>
          <p:spPr>
            <a:xfrm>
              <a:off x="1527" y="501"/>
              <a:ext cx="616" cy="412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5068" name="Text Box 13"/>
            <p:cNvSpPr txBox="1"/>
            <p:nvPr/>
          </p:nvSpPr>
          <p:spPr>
            <a:xfrm>
              <a:off x="1601" y="993"/>
              <a:ext cx="412" cy="411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5069" name="Text Box 14"/>
            <p:cNvSpPr txBox="1"/>
            <p:nvPr/>
          </p:nvSpPr>
          <p:spPr>
            <a:xfrm>
              <a:off x="1601" y="1431"/>
              <a:ext cx="484" cy="426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N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5070" name="Text Box 15"/>
            <p:cNvSpPr txBox="1"/>
            <p:nvPr/>
          </p:nvSpPr>
          <p:spPr>
            <a:xfrm>
              <a:off x="1223" y="1913"/>
              <a:ext cx="498" cy="412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312420" y="582295"/>
            <a:ext cx="5839460" cy="17545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indent="0" algn="l"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解：∵∠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AOB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是直角，∠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AOC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=50°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，</a:t>
            </a:r>
            <a:b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</a:b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       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BOC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=∠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AOB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+∠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AOC</a:t>
            </a:r>
            <a:endParaRPr lang="en-US" altLang="zh-CN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 algn="l"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        = 90°+50°=140°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，</a:t>
            </a:r>
            <a:endParaRPr lang="zh-CN" altLang="en-US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33450" y="2265045"/>
            <a:ext cx="4232910" cy="14135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indent="0" algn="l"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∵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ON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是∠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AOC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的平分线，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 algn="l">
              <a:lnSpc>
                <a:spcPct val="18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OM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是∠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BOC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的平分线，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054100" y="3693160"/>
            <a:ext cx="6215380" cy="979805"/>
            <a:chOff x="1660" y="5477"/>
            <a:chExt cx="9788" cy="1543"/>
          </a:xfrm>
        </p:grpSpPr>
        <p:graphicFrame>
          <p:nvGraphicFramePr>
            <p:cNvPr id="45071" name="对象 10"/>
            <p:cNvGraphicFramePr/>
            <p:nvPr/>
          </p:nvGraphicFramePr>
          <p:xfrm>
            <a:off x="4816" y="5572"/>
            <a:ext cx="547" cy="14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289" name="" r:id="rId1" imgW="3657600" imgH="9448800" progId="">
                    <p:embed/>
                  </p:oleObj>
                </mc:Choice>
                <mc:Fallback>
                  <p:oleObj name="" r:id="rId1" imgW="3657600" imgH="9448800" progId="">
                    <p:embed/>
                    <p:pic>
                      <p:nvPicPr>
                        <p:cNvPr id="0" name="图片 12288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816" y="5572"/>
                          <a:ext cx="547" cy="14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072" name="对象 10"/>
            <p:cNvGraphicFramePr/>
            <p:nvPr/>
          </p:nvGraphicFramePr>
          <p:xfrm>
            <a:off x="7589" y="5477"/>
            <a:ext cx="547" cy="14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290" name="" r:id="rId3" imgW="3657600" imgH="9448800" progId="">
                    <p:embed/>
                  </p:oleObj>
                </mc:Choice>
                <mc:Fallback>
                  <p:oleObj name="" r:id="rId3" imgW="3657600" imgH="9448800" progId="">
                    <p:embed/>
                    <p:pic>
                      <p:nvPicPr>
                        <p:cNvPr id="0" name="图片 12289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7589" y="5477"/>
                          <a:ext cx="547" cy="14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" name="文本框 3"/>
            <p:cNvSpPr txBox="1"/>
            <p:nvPr/>
          </p:nvSpPr>
          <p:spPr>
            <a:xfrm>
              <a:off x="1660" y="5793"/>
              <a:ext cx="9788" cy="8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∴∠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COM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=     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BOC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=    ×140°=70°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，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85570" y="4608195"/>
            <a:ext cx="5534660" cy="918210"/>
            <a:chOff x="2295" y="7257"/>
            <a:chExt cx="8716" cy="1446"/>
          </a:xfrm>
        </p:grpSpPr>
        <p:graphicFrame>
          <p:nvGraphicFramePr>
            <p:cNvPr id="45073" name="对象 10"/>
            <p:cNvGraphicFramePr/>
            <p:nvPr/>
          </p:nvGraphicFramePr>
          <p:xfrm>
            <a:off x="4530" y="7257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291" name="" r:id="rId4" imgW="3657600" imgH="9448800" progId="">
                    <p:embed/>
                  </p:oleObj>
                </mc:Choice>
                <mc:Fallback>
                  <p:oleObj name="" r:id="rId4" imgW="3657600" imgH="9448800" progId="">
                    <p:embed/>
                    <p:pic>
                      <p:nvPicPr>
                        <p:cNvPr id="0" name="图片 12290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530" y="7257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074" name="对象 10"/>
            <p:cNvGraphicFramePr/>
            <p:nvPr/>
          </p:nvGraphicFramePr>
          <p:xfrm>
            <a:off x="7290" y="7257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292" name="" r:id="rId5" imgW="3657600" imgH="9448800" progId="">
                    <p:embed/>
                  </p:oleObj>
                </mc:Choice>
                <mc:Fallback>
                  <p:oleObj name="" r:id="rId5" imgW="3657600" imgH="9448800" progId="">
                    <p:embed/>
                    <p:pic>
                      <p:nvPicPr>
                        <p:cNvPr id="0" name="图片 12291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7290" y="7257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" name="文本框 4"/>
            <p:cNvSpPr txBox="1"/>
            <p:nvPr/>
          </p:nvSpPr>
          <p:spPr>
            <a:xfrm>
              <a:off x="2295" y="7573"/>
              <a:ext cx="8716" cy="8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CON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=    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AOC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=    ×50°= 25°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，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5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7" grpId="0"/>
      <p:bldP spid="2" grpId="0"/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文本框 1"/>
          <p:cNvSpPr txBox="1"/>
          <p:nvPr/>
        </p:nvSpPr>
        <p:spPr>
          <a:xfrm>
            <a:off x="506413" y="758825"/>
            <a:ext cx="6818312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)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当∠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AOC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＝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α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时， 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MON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等于多少度？</a:t>
            </a:r>
            <a:endParaRPr lang="zh-CN" altLang="en-US" sz="2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6083" name="Group 3" descr="21世纪教育网 -- 中国最大型、最专业的中小学教育资源门户网站"/>
          <p:cNvGrpSpPr/>
          <p:nvPr/>
        </p:nvGrpSpPr>
        <p:grpSpPr>
          <a:xfrm>
            <a:off x="6500813" y="1412875"/>
            <a:ext cx="2311400" cy="2805113"/>
            <a:chOff x="-43" y="-61"/>
            <a:chExt cx="2186" cy="2386"/>
          </a:xfrm>
        </p:grpSpPr>
        <p:grpSp>
          <p:nvGrpSpPr>
            <p:cNvPr id="46084" name="Group 4"/>
            <p:cNvGrpSpPr/>
            <p:nvPr/>
          </p:nvGrpSpPr>
          <p:grpSpPr>
            <a:xfrm>
              <a:off x="347" y="279"/>
              <a:ext cx="1262" cy="1750"/>
              <a:chOff x="0" y="0"/>
              <a:chExt cx="2267" cy="3144"/>
            </a:xfrm>
          </p:grpSpPr>
          <p:sp>
            <p:nvSpPr>
              <p:cNvPr id="46085" name="Line 5"/>
              <p:cNvSpPr/>
              <p:nvPr/>
            </p:nvSpPr>
            <p:spPr>
              <a:xfrm>
                <a:off x="0" y="1700"/>
                <a:ext cx="2267" cy="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6086" name="Line 6"/>
              <p:cNvSpPr/>
              <p:nvPr/>
            </p:nvSpPr>
            <p:spPr>
              <a:xfrm flipV="1">
                <a:off x="0" y="0"/>
                <a:ext cx="0" cy="170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6087" name="Line 7"/>
              <p:cNvSpPr/>
              <p:nvPr/>
            </p:nvSpPr>
            <p:spPr>
              <a:xfrm flipV="1">
                <a:off x="0" y="1020"/>
                <a:ext cx="2155" cy="68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6088" name="Line 8"/>
              <p:cNvSpPr/>
              <p:nvPr/>
            </p:nvSpPr>
            <p:spPr>
              <a:xfrm>
                <a:off x="0" y="1700"/>
                <a:ext cx="2267" cy="887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6089" name="Line 9"/>
              <p:cNvSpPr/>
              <p:nvPr/>
            </p:nvSpPr>
            <p:spPr>
              <a:xfrm>
                <a:off x="0" y="1700"/>
                <a:ext cx="1573" cy="14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6090" name="Text Box 10"/>
            <p:cNvSpPr txBox="1"/>
            <p:nvPr/>
          </p:nvSpPr>
          <p:spPr>
            <a:xfrm>
              <a:off x="-43" y="1153"/>
              <a:ext cx="532" cy="413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6091" name="Text Box 11"/>
            <p:cNvSpPr txBox="1"/>
            <p:nvPr/>
          </p:nvSpPr>
          <p:spPr>
            <a:xfrm>
              <a:off x="68" y="-61"/>
              <a:ext cx="792" cy="578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6092" name="Text Box 12"/>
            <p:cNvSpPr txBox="1"/>
            <p:nvPr/>
          </p:nvSpPr>
          <p:spPr>
            <a:xfrm>
              <a:off x="1527" y="501"/>
              <a:ext cx="616" cy="412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6093" name="Text Box 13"/>
            <p:cNvSpPr txBox="1"/>
            <p:nvPr/>
          </p:nvSpPr>
          <p:spPr>
            <a:xfrm>
              <a:off x="1601" y="993"/>
              <a:ext cx="412" cy="411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6094" name="Text Box 14"/>
            <p:cNvSpPr txBox="1"/>
            <p:nvPr/>
          </p:nvSpPr>
          <p:spPr>
            <a:xfrm>
              <a:off x="1601" y="1431"/>
              <a:ext cx="484" cy="426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N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6095" name="Text Box 15"/>
            <p:cNvSpPr txBox="1"/>
            <p:nvPr/>
          </p:nvSpPr>
          <p:spPr>
            <a:xfrm>
              <a:off x="1223" y="1913"/>
              <a:ext cx="498" cy="412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06730" y="5532755"/>
            <a:ext cx="8735060" cy="918210"/>
            <a:chOff x="612" y="8192"/>
            <a:chExt cx="13756" cy="1446"/>
          </a:xfrm>
        </p:grpSpPr>
        <p:sp>
          <p:nvSpPr>
            <p:cNvPr id="46082" name="Text Box 14"/>
            <p:cNvSpPr txBox="1"/>
            <p:nvPr/>
          </p:nvSpPr>
          <p:spPr>
            <a:xfrm>
              <a:off x="612" y="8463"/>
              <a:ext cx="13757" cy="9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>
                <a:lnSpc>
                  <a:spcPts val="38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∴∠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MON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COM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－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CON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   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(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90°+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α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)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－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α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=45°. 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graphicFrame>
          <p:nvGraphicFramePr>
            <p:cNvPr id="46100" name="对象 10"/>
            <p:cNvGraphicFramePr/>
            <p:nvPr/>
          </p:nvGraphicFramePr>
          <p:xfrm>
            <a:off x="7846" y="8192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13" name="" r:id="rId1" imgW="3657600" imgH="9448800" progId="">
                    <p:embed/>
                  </p:oleObj>
                </mc:Choice>
                <mc:Fallback>
                  <p:oleObj name="" r:id="rId1" imgW="3657600" imgH="9448800" progId="">
                    <p:embed/>
                    <p:pic>
                      <p:nvPicPr>
                        <p:cNvPr id="0" name="图片 13312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7846" y="8192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" name="文本框 1"/>
          <p:cNvSpPr txBox="1"/>
          <p:nvPr/>
        </p:nvSpPr>
        <p:spPr>
          <a:xfrm>
            <a:off x="718820" y="1354455"/>
            <a:ext cx="4475480" cy="10566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indent="0" algn="l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解：∠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BOC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=∠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AOB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+∠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AOC</a:t>
            </a:r>
            <a:endParaRPr lang="en-US" altLang="zh-CN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 algn="l">
              <a:lnSpc>
                <a:spcPts val="38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        =90°+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α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，</a:t>
            </a:r>
            <a:endParaRPr lang="zh-CN" altLang="en-US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44295" y="2480310"/>
            <a:ext cx="4232910" cy="1299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indent="0" algn="l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∵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ON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是∠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AOC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的平分线，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 algn="l">
              <a:lnSpc>
                <a:spcPct val="17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  OM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是∠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BOC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的平分线，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270635" y="4739640"/>
            <a:ext cx="4693920" cy="919480"/>
            <a:chOff x="1613" y="7520"/>
            <a:chExt cx="7392" cy="1448"/>
          </a:xfrm>
        </p:grpSpPr>
        <p:graphicFrame>
          <p:nvGraphicFramePr>
            <p:cNvPr id="46098" name="对象 10"/>
            <p:cNvGraphicFramePr/>
            <p:nvPr/>
          </p:nvGraphicFramePr>
          <p:xfrm>
            <a:off x="4510" y="7520"/>
            <a:ext cx="548" cy="14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14" name="" r:id="rId3" imgW="3657600" imgH="9448800" progId="">
                    <p:embed/>
                  </p:oleObj>
                </mc:Choice>
                <mc:Fallback>
                  <p:oleObj name="" r:id="rId3" imgW="3657600" imgH="9448800" progId="">
                    <p:embed/>
                    <p:pic>
                      <p:nvPicPr>
                        <p:cNvPr id="0" name="图片 13313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510" y="7520"/>
                          <a:ext cx="548" cy="14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6099" name="对象 10"/>
            <p:cNvGraphicFramePr/>
            <p:nvPr/>
          </p:nvGraphicFramePr>
          <p:xfrm>
            <a:off x="7297" y="7520"/>
            <a:ext cx="548" cy="14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15" name="" r:id="rId4" imgW="3657600" imgH="9448800" progId="">
                    <p:embed/>
                  </p:oleObj>
                </mc:Choice>
                <mc:Fallback>
                  <p:oleObj name="" r:id="rId4" imgW="3657600" imgH="9448800" progId="">
                    <p:embed/>
                    <p:pic>
                      <p:nvPicPr>
                        <p:cNvPr id="0" name="图片 13314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7297" y="7520"/>
                          <a:ext cx="548" cy="14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" name="文本框 3"/>
            <p:cNvSpPr txBox="1"/>
            <p:nvPr/>
          </p:nvSpPr>
          <p:spPr>
            <a:xfrm>
              <a:off x="1613" y="7836"/>
              <a:ext cx="7392" cy="8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     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CON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=    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AOC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=    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α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，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397000" y="3779520"/>
            <a:ext cx="5864860" cy="959485"/>
            <a:chOff x="2682" y="6029"/>
            <a:chExt cx="9236" cy="1511"/>
          </a:xfrm>
        </p:grpSpPr>
        <p:graphicFrame>
          <p:nvGraphicFramePr>
            <p:cNvPr id="46096" name="对象 10"/>
            <p:cNvGraphicFramePr/>
            <p:nvPr/>
          </p:nvGraphicFramePr>
          <p:xfrm>
            <a:off x="5572" y="6094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16" name="" r:id="rId5" imgW="3657600" imgH="9448800" progId="">
                    <p:embed/>
                  </p:oleObj>
                </mc:Choice>
                <mc:Fallback>
                  <p:oleObj name="" r:id="rId5" imgW="3657600" imgH="9448800" progId="">
                    <p:embed/>
                    <p:pic>
                      <p:nvPicPr>
                        <p:cNvPr id="0" name="图片 13315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5572" y="6094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6097" name="对象 10"/>
            <p:cNvGraphicFramePr/>
            <p:nvPr/>
          </p:nvGraphicFramePr>
          <p:xfrm>
            <a:off x="8489" y="6094"/>
            <a:ext cx="548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17" name="" r:id="rId6" imgW="3657600" imgH="9448800" progId="">
                    <p:embed/>
                  </p:oleObj>
                </mc:Choice>
                <mc:Fallback>
                  <p:oleObj name="" r:id="rId6" imgW="3657600" imgH="9448800" progId="">
                    <p:embed/>
                    <p:pic>
                      <p:nvPicPr>
                        <p:cNvPr id="0" name="图片 13316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8489" y="6094"/>
                          <a:ext cx="548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文本框 6"/>
            <p:cNvSpPr txBox="1"/>
            <p:nvPr/>
          </p:nvSpPr>
          <p:spPr>
            <a:xfrm>
              <a:off x="2682" y="6029"/>
              <a:ext cx="9236" cy="12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indent="0" algn="l">
                <a:lnSpc>
                  <a:spcPct val="17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∴∠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COM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=     ∠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BOC 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=     (90°+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α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)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+mn-ea"/>
                </a:rPr>
                <a:t>，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文本框 1"/>
          <p:cNvSpPr txBox="1"/>
          <p:nvPr/>
        </p:nvSpPr>
        <p:spPr>
          <a:xfrm>
            <a:off x="352425" y="719138"/>
            <a:ext cx="8339138" cy="1117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4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3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)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当锐角∠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AOC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的大小发生改变时，∠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MON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的大小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  <a:sym typeface="Arial" panose="020B0604020202020204" pitchFamily="34" charset="0"/>
            </a:endParaRPr>
          </a:p>
          <a:p>
            <a:pPr lvl="0" indent="0">
              <a:lnSpc>
                <a:spcPts val="4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      也会发生改变吗？为什么？</a:t>
            </a:r>
            <a:endParaRPr lang="zh-CN" altLang="en-US" sz="2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177" name="Text Box 14"/>
          <p:cNvSpPr txBox="1"/>
          <p:nvPr/>
        </p:nvSpPr>
        <p:spPr>
          <a:xfrm>
            <a:off x="357188" y="2165350"/>
            <a:ext cx="6143625" cy="20304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解：不会发生变化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由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(2)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可知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MON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的大小与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AOC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无关，总是等于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AOB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的一半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.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     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48131" name="Group 3" descr="21世纪教育网 -- 中国最大型、最专业的中小学教育资源门户网站"/>
          <p:cNvGrpSpPr/>
          <p:nvPr/>
        </p:nvGrpSpPr>
        <p:grpSpPr>
          <a:xfrm>
            <a:off x="6500813" y="1412875"/>
            <a:ext cx="2311400" cy="2805113"/>
            <a:chOff x="-43" y="-61"/>
            <a:chExt cx="2186" cy="2386"/>
          </a:xfrm>
        </p:grpSpPr>
        <p:grpSp>
          <p:nvGrpSpPr>
            <p:cNvPr id="48132" name="Group 4"/>
            <p:cNvGrpSpPr/>
            <p:nvPr/>
          </p:nvGrpSpPr>
          <p:grpSpPr>
            <a:xfrm>
              <a:off x="347" y="279"/>
              <a:ext cx="1262" cy="1750"/>
              <a:chOff x="0" y="0"/>
              <a:chExt cx="2267" cy="3144"/>
            </a:xfrm>
          </p:grpSpPr>
          <p:sp>
            <p:nvSpPr>
              <p:cNvPr id="48133" name="Line 5"/>
              <p:cNvSpPr/>
              <p:nvPr/>
            </p:nvSpPr>
            <p:spPr>
              <a:xfrm>
                <a:off x="0" y="1700"/>
                <a:ext cx="2267" cy="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8134" name="Line 6"/>
              <p:cNvSpPr/>
              <p:nvPr/>
            </p:nvSpPr>
            <p:spPr>
              <a:xfrm flipV="1">
                <a:off x="0" y="0"/>
                <a:ext cx="0" cy="170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8135" name="Line 7"/>
              <p:cNvSpPr/>
              <p:nvPr/>
            </p:nvSpPr>
            <p:spPr>
              <a:xfrm flipV="1">
                <a:off x="0" y="1020"/>
                <a:ext cx="2155" cy="68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8136" name="Line 8"/>
              <p:cNvSpPr/>
              <p:nvPr/>
            </p:nvSpPr>
            <p:spPr>
              <a:xfrm>
                <a:off x="0" y="1700"/>
                <a:ext cx="2267" cy="887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8137" name="Line 9"/>
              <p:cNvSpPr/>
              <p:nvPr/>
            </p:nvSpPr>
            <p:spPr>
              <a:xfrm>
                <a:off x="0" y="1700"/>
                <a:ext cx="1573" cy="14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8138" name="Text Box 10"/>
            <p:cNvSpPr txBox="1"/>
            <p:nvPr/>
          </p:nvSpPr>
          <p:spPr>
            <a:xfrm>
              <a:off x="-43" y="1153"/>
              <a:ext cx="532" cy="413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8139" name="Text Box 11"/>
            <p:cNvSpPr txBox="1"/>
            <p:nvPr/>
          </p:nvSpPr>
          <p:spPr>
            <a:xfrm>
              <a:off x="68" y="-61"/>
              <a:ext cx="792" cy="578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8140" name="Text Box 12"/>
            <p:cNvSpPr txBox="1"/>
            <p:nvPr/>
          </p:nvSpPr>
          <p:spPr>
            <a:xfrm>
              <a:off x="1527" y="501"/>
              <a:ext cx="616" cy="412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8141" name="Text Box 13"/>
            <p:cNvSpPr txBox="1"/>
            <p:nvPr/>
          </p:nvSpPr>
          <p:spPr>
            <a:xfrm>
              <a:off x="1601" y="993"/>
              <a:ext cx="412" cy="411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8142" name="Text Box 14"/>
            <p:cNvSpPr txBox="1"/>
            <p:nvPr/>
          </p:nvSpPr>
          <p:spPr>
            <a:xfrm>
              <a:off x="1601" y="1431"/>
              <a:ext cx="484" cy="426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N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8143" name="Text Box 15"/>
            <p:cNvSpPr txBox="1"/>
            <p:nvPr/>
          </p:nvSpPr>
          <p:spPr>
            <a:xfrm>
              <a:off x="1223" y="1913"/>
              <a:ext cx="498" cy="412"/>
            </a:xfrm>
            <a:prstGeom prst="rect">
              <a:avLst/>
            </a:prstGeom>
            <a:noFill/>
            <a:ln w="25400">
              <a:noFill/>
            </a:ln>
          </p:spPr>
          <p:txBody>
            <a:bodyPr anchor="t"/>
            <a:lstStyle/>
            <a:p>
              <a:pPr lvl="0" indent="0" algn="just"/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25" name="组合 30734"/>
          <p:cNvGrpSpPr/>
          <p:nvPr/>
        </p:nvGrpSpPr>
        <p:grpSpPr>
          <a:xfrm>
            <a:off x="234633" y="752793"/>
            <a:ext cx="1878012" cy="576262"/>
            <a:chOff x="216" y="3339"/>
            <a:chExt cx="1183" cy="363"/>
          </a:xfrm>
        </p:grpSpPr>
        <p:grpSp>
          <p:nvGrpSpPr>
            <p:cNvPr id="13317" name="组合 35"/>
            <p:cNvGrpSpPr/>
            <p:nvPr/>
          </p:nvGrpSpPr>
          <p:grpSpPr>
            <a:xfrm>
              <a:off x="216" y="3339"/>
              <a:ext cx="1183" cy="363"/>
              <a:chOff x="467544" y="5318792"/>
              <a:chExt cx="648072" cy="648072"/>
            </a:xfrm>
          </p:grpSpPr>
          <p:sp>
            <p:nvSpPr>
              <p:cNvPr id="13318" name="椭圆 56"/>
              <p:cNvSpPr/>
              <p:nvPr/>
            </p:nvSpPr>
            <p:spPr>
              <a:xfrm>
                <a:off x="467544" y="5318792"/>
                <a:ext cx="648072" cy="648072"/>
              </a:xfrm>
              <a:prstGeom prst="ellipse">
                <a:avLst/>
              </a:prstGeom>
              <a:solidFill>
                <a:srgbClr val="000099"/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19" name="椭圆 57"/>
              <p:cNvSpPr/>
              <p:nvPr/>
            </p:nvSpPr>
            <p:spPr>
              <a:xfrm>
                <a:off x="539552" y="5318792"/>
                <a:ext cx="504056" cy="504056"/>
              </a:xfrm>
              <a:prstGeom prst="ellipse">
                <a:avLst/>
              </a:prstGeom>
              <a:solidFill>
                <a:srgbClr val="0070C0">
                  <a:alpha val="63135"/>
                </a:srgbClr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3320" name="TextBox 55"/>
            <p:cNvSpPr txBox="1"/>
            <p:nvPr/>
          </p:nvSpPr>
          <p:spPr>
            <a:xfrm>
              <a:off x="394" y="3362"/>
              <a:ext cx="89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/>
              <a:r>
                <a:rPr lang="zh-CN" altLang="en-US" sz="2000" dirty="0">
                  <a:solidFill>
                    <a:srgbClr val="FFFFE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针对训练</a:t>
              </a:r>
              <a:endParaRPr lang="zh-CN" altLang="en-US" sz="2000" dirty="0">
                <a:solidFill>
                  <a:srgbClr val="FFFFE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6257" name="Rectangle 2"/>
          <p:cNvSpPr>
            <a:spLocks noGrp="1" noChangeArrowheads="1"/>
          </p:cNvSpPr>
          <p:nvPr/>
        </p:nvSpPr>
        <p:spPr bwMode="auto">
          <a:xfrm>
            <a:off x="323850" y="1339850"/>
            <a:ext cx="8726488" cy="244792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lnSpc>
                <a:spcPts val="4000"/>
              </a:lnSpc>
              <a:spcBef>
                <a:spcPts val="0"/>
              </a:spcBef>
              <a:buNone/>
            </a:pPr>
            <a:r>
              <a:rPr lang="en-US" altLang="zh-CN" sz="2800" b="1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7. </a:t>
            </a:r>
            <a:r>
              <a:rPr lang="zh-CN" altLang="en-US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若∠</a:t>
            </a:r>
            <a:r>
              <a:rPr lang="en-US" altLang="zh-CN" sz="2800" i="1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</a:t>
            </a:r>
            <a:r>
              <a:rPr lang="en-US" altLang="zh-CN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= 20°18′</a:t>
            </a:r>
            <a:r>
              <a:rPr lang="zh-CN" altLang="en-US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，∠</a:t>
            </a:r>
            <a:r>
              <a:rPr lang="en-US" altLang="zh-CN" sz="2800" i="1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B</a:t>
            </a:r>
            <a:r>
              <a:rPr lang="en-US" altLang="zh-CN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= 20°15′30″</a:t>
            </a:r>
            <a:r>
              <a:rPr lang="zh-CN" altLang="en-US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，∠</a:t>
            </a:r>
            <a:r>
              <a:rPr lang="en-US" altLang="zh-CN" sz="2800" i="1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C</a:t>
            </a:r>
            <a:r>
              <a:rPr lang="en-US" altLang="zh-CN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= 20.25°</a:t>
            </a:r>
            <a:r>
              <a:rPr lang="zh-CN" altLang="en-US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， </a:t>
            </a:r>
            <a:endParaRPr lang="zh-CN" altLang="en-US" sz="2800" strike="noStrike" noProof="1" smtClean="0">
              <a:latin typeface="Times New Roman" panose="02020603050405020304" pitchFamily="18" charset="0"/>
              <a:ea typeface="黑体" panose="02010609060101010101" pitchFamily="2" charset="-122"/>
              <a:cs typeface="+mn-cs"/>
            </a:endParaRPr>
          </a:p>
          <a:p>
            <a:pPr marL="0" indent="0" fontAlgn="base">
              <a:lnSpc>
                <a:spcPts val="4000"/>
              </a:lnSpc>
              <a:spcBef>
                <a:spcPts val="0"/>
              </a:spcBef>
              <a:buNone/>
            </a:pPr>
            <a:r>
              <a:rPr lang="zh-CN" altLang="en-US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   则                                                                                 </a:t>
            </a:r>
            <a:r>
              <a:rPr lang="en-US" altLang="zh-CN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(   )</a:t>
            </a:r>
            <a:endParaRPr lang="en-US" altLang="zh-CN" sz="2800" strike="noStrike" noProof="1" smtClean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fontAlgn="base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    A. </a:t>
            </a:r>
            <a:r>
              <a:rPr lang="zh-CN" altLang="en-US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∠</a:t>
            </a:r>
            <a:r>
              <a:rPr lang="en-US" altLang="zh-CN" sz="2800" i="1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</a:t>
            </a:r>
            <a:r>
              <a:rPr lang="zh-CN" altLang="en-US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＞∠</a:t>
            </a:r>
            <a:r>
              <a:rPr lang="en-US" altLang="zh-CN" sz="2800" i="1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B</a:t>
            </a:r>
            <a:r>
              <a:rPr lang="zh-CN" altLang="en-US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＞∠</a:t>
            </a:r>
            <a:r>
              <a:rPr lang="en-US" altLang="zh-CN" sz="2800" i="1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C</a:t>
            </a:r>
            <a:r>
              <a:rPr lang="en-US" altLang="zh-CN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         B. </a:t>
            </a:r>
            <a:r>
              <a:rPr lang="zh-CN" altLang="en-US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∠</a:t>
            </a:r>
            <a:r>
              <a:rPr lang="en-US" altLang="zh-CN" sz="2800" i="1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B</a:t>
            </a:r>
            <a:r>
              <a:rPr lang="zh-CN" altLang="en-US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＞∠</a:t>
            </a:r>
            <a:r>
              <a:rPr lang="en-US" altLang="zh-CN" sz="2800" i="1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</a:t>
            </a:r>
            <a:r>
              <a:rPr lang="zh-CN" altLang="en-US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＞∠</a:t>
            </a:r>
            <a:r>
              <a:rPr lang="en-US" altLang="zh-CN" sz="2800" i="1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C</a:t>
            </a:r>
            <a:endParaRPr lang="en-US" altLang="zh-CN" sz="2800" i="1" strike="noStrike" noProof="1" smtClean="0">
              <a:latin typeface="Times New Roman" panose="02020603050405020304" pitchFamily="18" charset="0"/>
              <a:ea typeface="黑体" panose="02010609060101010101" pitchFamily="2" charset="-122"/>
              <a:cs typeface="+mn-cs"/>
            </a:endParaRPr>
          </a:p>
          <a:p>
            <a:pPr fontAlgn="base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    C. </a:t>
            </a:r>
            <a:r>
              <a:rPr lang="zh-CN" altLang="en-US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∠</a:t>
            </a:r>
            <a:r>
              <a:rPr lang="en-US" altLang="zh-CN" sz="2800" i="1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</a:t>
            </a:r>
            <a:r>
              <a:rPr lang="zh-CN" altLang="en-US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＞∠</a:t>
            </a:r>
            <a:r>
              <a:rPr lang="en-US" altLang="zh-CN" sz="2800" i="1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C</a:t>
            </a:r>
            <a:r>
              <a:rPr lang="zh-CN" altLang="en-US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＞∠</a:t>
            </a:r>
            <a:r>
              <a:rPr lang="en-US" altLang="zh-CN" sz="2800" i="1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B</a:t>
            </a:r>
            <a:r>
              <a:rPr lang="en-US" altLang="zh-CN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         D. </a:t>
            </a:r>
            <a:r>
              <a:rPr lang="zh-CN" altLang="en-US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∠</a:t>
            </a:r>
            <a:r>
              <a:rPr lang="en-US" altLang="zh-CN" sz="2800" i="1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C</a:t>
            </a:r>
            <a:r>
              <a:rPr lang="zh-CN" altLang="en-US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＞∠</a:t>
            </a:r>
            <a:r>
              <a:rPr lang="en-US" altLang="zh-CN" sz="2800" i="1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</a:t>
            </a:r>
            <a:r>
              <a:rPr lang="zh-CN" altLang="en-US" sz="2800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＞∠</a:t>
            </a:r>
            <a:r>
              <a:rPr lang="en-US" altLang="zh-CN" sz="2800" i="1" strike="noStrike" noProof="1" smtClean="0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B</a:t>
            </a:r>
            <a:endParaRPr lang="en-US" altLang="zh-CN" sz="2800" i="1" strike="noStrike" noProof="1" smtClean="0">
              <a:latin typeface="Times New Roman" panose="02020603050405020304" pitchFamily="18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369300" y="1930400"/>
            <a:ext cx="403225" cy="518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A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52413" y="4160838"/>
            <a:ext cx="9004300" cy="1371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ct val="150000"/>
              </a:lnSpc>
            </a:pP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 8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. 19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点整时，时钟上时针与分钟 之间的夹角是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(   ) 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      A. 210°       B. 30°      C. 150°      D. 60°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372475" y="4357688"/>
            <a:ext cx="385763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C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6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6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7" grpId="0" animBg="1"/>
      <p:bldP spid="3" grpId="0"/>
      <p:bldP spid="4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文本框 1"/>
          <p:cNvSpPr txBox="1"/>
          <p:nvPr/>
        </p:nvSpPr>
        <p:spPr>
          <a:xfrm>
            <a:off x="241300" y="1192848"/>
            <a:ext cx="8597900" cy="15392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38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9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已知一条射线 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OA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，若从点 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O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再引两条射线 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OB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和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      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OC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，使∠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AOB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=50°，∠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BOC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=10°，求∠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AOC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的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     度数．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0962" name="文本框 2"/>
          <p:cNvSpPr txBox="1"/>
          <p:nvPr/>
        </p:nvSpPr>
        <p:spPr>
          <a:xfrm>
            <a:off x="327025" y="2807335"/>
            <a:ext cx="7937500" cy="25558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lnSpc>
                <a:spcPts val="3800"/>
              </a:lnSpc>
            </a:pPr>
            <a:r>
              <a:rPr lang="zh-CN" altLang="en-US" sz="2800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解：有两种情况：</a:t>
            </a:r>
            <a:endParaRPr lang="zh-CN" altLang="en-US" sz="2800" strike="noStrike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marL="727075" fontAlgn="base">
              <a:lnSpc>
                <a:spcPts val="3800"/>
              </a:lnSpc>
            </a:pPr>
            <a:r>
              <a:rPr lang="zh-CN" altLang="en-US" sz="2800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如图①所示：      </a:t>
            </a:r>
            <a:endParaRPr lang="zh-CN" altLang="en-US" sz="2800" strike="noStrike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marL="727075" fontAlgn="base">
              <a:lnSpc>
                <a:spcPts val="3800"/>
              </a:lnSpc>
            </a:pPr>
            <a:r>
              <a:rPr lang="zh-CN" altLang="en-US" sz="2800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∠</a:t>
            </a:r>
            <a:r>
              <a:rPr lang="zh-CN" altLang="en-US" sz="2800" i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AOC </a:t>
            </a:r>
            <a:r>
              <a:rPr lang="zh-CN" altLang="en-US" sz="2800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=∠</a:t>
            </a:r>
            <a:r>
              <a:rPr lang="zh-CN" altLang="en-US" sz="2800" i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AOB</a:t>
            </a:r>
            <a:r>
              <a:rPr lang="zh-CN" altLang="en-US" sz="2800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+∠</a:t>
            </a:r>
            <a:r>
              <a:rPr lang="zh-CN" altLang="en-US" sz="2800" i="1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BOC</a:t>
            </a:r>
            <a:endParaRPr lang="zh-CN" altLang="en-US" sz="2800" i="1" strike="noStrike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marL="727075" fontAlgn="base">
              <a:lnSpc>
                <a:spcPts val="3800"/>
              </a:lnSpc>
            </a:pPr>
            <a:r>
              <a:rPr lang="zh-CN" altLang="en-US" sz="2800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=50°+10°=60°；</a:t>
            </a:r>
            <a:endParaRPr lang="zh-CN" altLang="en-US" sz="2800" strike="noStrike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fontAlgn="base">
              <a:lnSpc>
                <a:spcPct val="120000"/>
              </a:lnSpc>
            </a:pPr>
            <a:r>
              <a:rPr lang="zh-CN" altLang="en-US" sz="2800" strike="noStrike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      </a:t>
            </a:r>
            <a:endParaRPr lang="zh-CN" altLang="en-US" sz="2800" strike="noStrike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6426200" y="2367598"/>
            <a:ext cx="2278063" cy="2278062"/>
            <a:chOff x="10121" y="2486"/>
            <a:chExt cx="3586" cy="3586"/>
          </a:xfrm>
        </p:grpSpPr>
        <p:grpSp>
          <p:nvGrpSpPr>
            <p:cNvPr id="41988" name="组合 21"/>
            <p:cNvGrpSpPr/>
            <p:nvPr/>
          </p:nvGrpSpPr>
          <p:grpSpPr>
            <a:xfrm>
              <a:off x="10121" y="2486"/>
              <a:ext cx="3586" cy="3441"/>
              <a:chOff x="10602" y="99"/>
              <a:chExt cx="3975" cy="4820"/>
            </a:xfrm>
          </p:grpSpPr>
          <p:cxnSp>
            <p:nvCxnSpPr>
              <p:cNvPr id="41989" name="直接连接符 1"/>
              <p:cNvCxnSpPr/>
              <p:nvPr/>
            </p:nvCxnSpPr>
            <p:spPr>
              <a:xfrm>
                <a:off x="11111" y="3852"/>
                <a:ext cx="3128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1990" name="直接连接符 6"/>
              <p:cNvCxnSpPr/>
              <p:nvPr/>
            </p:nvCxnSpPr>
            <p:spPr>
              <a:xfrm flipV="1">
                <a:off x="11137" y="685"/>
                <a:ext cx="1381" cy="3195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1991" name="直接连接符 7"/>
              <p:cNvCxnSpPr/>
              <p:nvPr/>
            </p:nvCxnSpPr>
            <p:spPr>
              <a:xfrm flipV="1">
                <a:off x="11137" y="1003"/>
                <a:ext cx="2010" cy="2863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41992" name="文本框 9"/>
              <p:cNvSpPr txBox="1"/>
              <p:nvPr/>
            </p:nvSpPr>
            <p:spPr>
              <a:xfrm>
                <a:off x="10602" y="3768"/>
                <a:ext cx="740" cy="11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O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1993" name="文本框 11"/>
              <p:cNvSpPr txBox="1"/>
              <p:nvPr/>
            </p:nvSpPr>
            <p:spPr>
              <a:xfrm>
                <a:off x="13837" y="3721"/>
                <a:ext cx="740" cy="11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  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1994" name="文本框 12"/>
              <p:cNvSpPr txBox="1"/>
              <p:nvPr/>
            </p:nvSpPr>
            <p:spPr>
              <a:xfrm>
                <a:off x="11648" y="99"/>
                <a:ext cx="740" cy="11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1995" name="文本框 13"/>
              <p:cNvSpPr txBox="1"/>
              <p:nvPr/>
            </p:nvSpPr>
            <p:spPr>
              <a:xfrm>
                <a:off x="13271" y="586"/>
                <a:ext cx="740" cy="11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 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1996" name="文本框 22"/>
            <p:cNvSpPr txBox="1"/>
            <p:nvPr/>
          </p:nvSpPr>
          <p:spPr>
            <a:xfrm>
              <a:off x="11312" y="5250"/>
              <a:ext cx="144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zh-CN" altLang="en-US" sz="2800">
                  <a:latin typeface="黑体" panose="02010609060101010101" pitchFamily="2" charset="-122"/>
                  <a:ea typeface="黑体" panose="02010609060101010101" pitchFamily="2" charset="-122"/>
                </a:rPr>
                <a:t>图①</a:t>
              </a:r>
              <a:endParaRPr lang="en-US" altLang="zh-CN" sz="280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09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09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09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文本框 2"/>
          <p:cNvSpPr txBox="1"/>
          <p:nvPr/>
        </p:nvSpPr>
        <p:spPr>
          <a:xfrm>
            <a:off x="596900" y="611188"/>
            <a:ext cx="7937500" cy="34988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3800"/>
              </a:lnSpc>
            </a:pP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如图②所示：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∠AOC =∠AOB－∠BOC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=50°－10°=40°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综上所述，∠AOC的度数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为60°或40°．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6257925" y="954088"/>
            <a:ext cx="2276475" cy="2271712"/>
            <a:chOff x="10095" y="6311"/>
            <a:chExt cx="3586" cy="3577"/>
          </a:xfrm>
        </p:grpSpPr>
        <p:grpSp>
          <p:nvGrpSpPr>
            <p:cNvPr id="43011" name="组合 21"/>
            <p:cNvGrpSpPr/>
            <p:nvPr/>
          </p:nvGrpSpPr>
          <p:grpSpPr>
            <a:xfrm>
              <a:off x="10095" y="6311"/>
              <a:ext cx="3586" cy="3432"/>
              <a:chOff x="10602" y="112"/>
              <a:chExt cx="3975" cy="4807"/>
            </a:xfrm>
          </p:grpSpPr>
          <p:cxnSp>
            <p:nvCxnSpPr>
              <p:cNvPr id="43012" name="直接连接符 1"/>
              <p:cNvCxnSpPr/>
              <p:nvPr/>
            </p:nvCxnSpPr>
            <p:spPr>
              <a:xfrm>
                <a:off x="11111" y="3852"/>
                <a:ext cx="3128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3013" name="直接连接符 16"/>
              <p:cNvCxnSpPr/>
              <p:nvPr/>
            </p:nvCxnSpPr>
            <p:spPr>
              <a:xfrm flipV="1">
                <a:off x="11137" y="1536"/>
                <a:ext cx="2289" cy="2343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3014" name="直接连接符 17"/>
              <p:cNvCxnSpPr/>
              <p:nvPr/>
            </p:nvCxnSpPr>
            <p:spPr>
              <a:xfrm flipV="1">
                <a:off x="11137" y="1003"/>
                <a:ext cx="2010" cy="2863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43015" name="文本框 18"/>
              <p:cNvSpPr txBox="1"/>
              <p:nvPr/>
            </p:nvSpPr>
            <p:spPr>
              <a:xfrm>
                <a:off x="10602" y="3768"/>
                <a:ext cx="740" cy="11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O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3016" name="文本框 11"/>
              <p:cNvSpPr txBox="1"/>
              <p:nvPr/>
            </p:nvSpPr>
            <p:spPr>
              <a:xfrm>
                <a:off x="13837" y="3721"/>
                <a:ext cx="740" cy="11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  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3017" name="文本框 12"/>
              <p:cNvSpPr txBox="1"/>
              <p:nvPr/>
            </p:nvSpPr>
            <p:spPr>
              <a:xfrm>
                <a:off x="13300" y="1378"/>
                <a:ext cx="740" cy="11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3018" name="文本框 13"/>
              <p:cNvSpPr txBox="1"/>
              <p:nvPr/>
            </p:nvSpPr>
            <p:spPr>
              <a:xfrm>
                <a:off x="12521" y="112"/>
                <a:ext cx="740" cy="11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 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3019" name="文本框 23"/>
            <p:cNvSpPr txBox="1"/>
            <p:nvPr/>
          </p:nvSpPr>
          <p:spPr>
            <a:xfrm>
              <a:off x="11328" y="9066"/>
              <a:ext cx="144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zh-CN" altLang="en-US" sz="2800">
                  <a:latin typeface="黑体" panose="02010609060101010101" pitchFamily="2" charset="-122"/>
                  <a:ea typeface="黑体" panose="02010609060101010101" pitchFamily="2" charset="-122"/>
                </a:rPr>
                <a:t>图②</a:t>
              </a:r>
              <a:endParaRPr lang="en-US" altLang="zh-CN" sz="280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9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09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09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09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09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01" name="组合 11"/>
          <p:cNvGrpSpPr/>
          <p:nvPr/>
        </p:nvGrpSpPr>
        <p:grpSpPr>
          <a:xfrm>
            <a:off x="250825" y="740410"/>
            <a:ext cx="6202363" cy="601663"/>
            <a:chOff x="250824" y="1196974"/>
            <a:chExt cx="4046656" cy="529988"/>
          </a:xfrm>
        </p:grpSpPr>
        <p:sp>
          <p:nvSpPr>
            <p:cNvPr id="51202" name="圆角矩形 31"/>
            <p:cNvSpPr/>
            <p:nvPr/>
          </p:nvSpPr>
          <p:spPr>
            <a:xfrm>
              <a:off x="250824" y="1196974"/>
              <a:ext cx="2266210" cy="529988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 algn="ctr" eaLnBrk="0" hangingPunct="0"/>
              <a:endPara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203" name="文本框 19"/>
            <p:cNvSpPr/>
            <p:nvPr/>
          </p:nvSpPr>
          <p:spPr>
            <a:xfrm>
              <a:off x="377955" y="1234671"/>
              <a:ext cx="3919525" cy="45978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/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考点六  余角和补角</a:t>
              </a:r>
              <a:endPara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1204" name="Rectangle 2"/>
          <p:cNvSpPr>
            <a:spLocks noGrp="1"/>
          </p:cNvSpPr>
          <p:nvPr/>
        </p:nvSpPr>
        <p:spPr>
          <a:xfrm>
            <a:off x="344488" y="1409700"/>
            <a:ext cx="8353425" cy="11398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0">
              <a:lnSpc>
                <a:spcPts val="4000"/>
              </a:lnSpc>
            </a:pPr>
            <a:r>
              <a:rPr lang="zh-CN" altLang="en-US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例</a:t>
            </a:r>
            <a:r>
              <a:rPr lang="en-US" altLang="zh-CN" sz="2800" b="1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9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已知∠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α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和∠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β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互为补角，并且∠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β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的一半比∠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α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小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30º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，求∠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α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β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． 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8612" name="Text Box 4"/>
          <p:cNvSpPr txBox="1"/>
          <p:nvPr/>
        </p:nvSpPr>
        <p:spPr>
          <a:xfrm>
            <a:off x="430213" y="3043238"/>
            <a:ext cx="6858000" cy="736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解：设∠</a:t>
            </a:r>
            <a:r>
              <a:rPr lang="el-GR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α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º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，则∠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β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180º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－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º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．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8613" name="Text Box 5"/>
          <p:cNvSpPr txBox="1"/>
          <p:nvPr/>
        </p:nvSpPr>
        <p:spPr>
          <a:xfrm>
            <a:off x="1116013" y="3657600"/>
            <a:ext cx="6324600" cy="736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根据题意 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β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2(∠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α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30º)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8614" name="Text Box 6"/>
          <p:cNvSpPr txBox="1"/>
          <p:nvPr/>
        </p:nvSpPr>
        <p:spPr>
          <a:xfrm>
            <a:off x="1116013" y="4195763"/>
            <a:ext cx="5638800" cy="736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得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180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－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2(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30)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8615" name="Text Box 7"/>
          <p:cNvSpPr txBox="1"/>
          <p:nvPr/>
        </p:nvSpPr>
        <p:spPr>
          <a:xfrm>
            <a:off x="1116013" y="4751388"/>
            <a:ext cx="4572000" cy="736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解得 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80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．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8616" name="Text Box 8"/>
          <p:cNvSpPr txBox="1"/>
          <p:nvPr/>
        </p:nvSpPr>
        <p:spPr>
          <a:xfrm>
            <a:off x="1116013" y="5321300"/>
            <a:ext cx="5943600" cy="736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所以 ，∠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α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80º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β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100º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．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" name="Text Box 20"/>
          <p:cNvSpPr txBox="1"/>
          <p:nvPr/>
        </p:nvSpPr>
        <p:spPr>
          <a:xfrm>
            <a:off x="508000" y="2495550"/>
            <a:ext cx="7874000" cy="522288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提示：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此题和差倍分关系较复杂，可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列方程解答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.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</a:t>
            </a:r>
            <a:r>
              <a:rPr lang="zh-CN" altLang="en-US" sz="2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              </a:t>
            </a:r>
            <a:endParaRPr lang="zh-CN" altLang="en-US" sz="20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2" grpId="0"/>
      <p:bldP spid="68613" grpId="0"/>
      <p:bldP spid="68614" grpId="0"/>
      <p:bldP spid="68615" grpId="0"/>
      <p:bldP spid="68616" grpId="0"/>
      <p:bldP spid="4" grpId="0" bldLvl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文本框 1"/>
          <p:cNvSpPr txBox="1"/>
          <p:nvPr/>
        </p:nvSpPr>
        <p:spPr>
          <a:xfrm>
            <a:off x="6350" y="707708"/>
            <a:ext cx="8866188" cy="17983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/>
            <a:r>
              <a:rPr lang="zh-CN" altLang="en-US" sz="2800" strike="noStrike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例</a:t>
            </a:r>
            <a:r>
              <a:rPr lang="en-US" altLang="zh-CN" sz="2800" b="1" strike="noStrike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10</a:t>
            </a:r>
            <a:r>
              <a:rPr lang="en-US" altLang="zh-CN" sz="2800" strike="noStrike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如图，直线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AB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，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CD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相交于点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O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，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OF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平分∠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AOE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，</a:t>
            </a:r>
            <a:endParaRPr lang="zh-CN" altLang="en-US" sz="2800" strike="noStrike" noProof="1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fontAlgn="base"/>
            <a:r>
              <a:rPr lang="en-US" altLang="zh-CN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∠</a:t>
            </a:r>
            <a:r>
              <a:rPr lang="en-US" altLang="zh-CN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FOD</a:t>
            </a:r>
            <a:r>
              <a:rPr lang="en-US" altLang="zh-CN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=90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°．</a:t>
            </a:r>
            <a:endParaRPr lang="zh-CN" altLang="en-US" sz="2800" strike="noStrike" noProof="1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fontAlgn="base"/>
            <a:r>
              <a:rPr lang="en-US" altLang="zh-CN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(</a:t>
            </a:r>
            <a:r>
              <a:rPr lang="en-US" altLang="zh-CN" sz="2800" b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1</a:t>
            </a:r>
            <a:r>
              <a:rPr lang="en-US" altLang="zh-CN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)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写出图中所有与∠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AOD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互补的角；</a:t>
            </a:r>
            <a:endParaRPr lang="zh-CN" altLang="en-US" sz="2800" strike="noStrike" noProof="1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fontAlgn="base"/>
            <a:endParaRPr lang="zh-CN" altLang="en-US" sz="2800" strike="noStrike" noProof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0050" y="1958975"/>
            <a:ext cx="8902700" cy="45799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35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解：∵直线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相交于点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>
              <a:lnSpc>
                <a:spcPts val="35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 ∴∠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和∠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与∠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AOD  </a:t>
            </a:r>
            <a:endParaRPr lang="zh-CN" altLang="en-US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>
              <a:lnSpc>
                <a:spcPts val="3500"/>
              </a:lnSpc>
            </a:pP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互补，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>
              <a:lnSpc>
                <a:spcPts val="35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 ∵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OF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平分∠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AOE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，∴∠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AOF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EOF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>
              <a:lnSpc>
                <a:spcPts val="35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 ∵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FOD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=90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°，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>
              <a:lnSpc>
                <a:spcPts val="35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 ∴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COF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=180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°－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FOD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=90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°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>
              <a:lnSpc>
                <a:spcPts val="35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 又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∵∠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AOC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COF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AOF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=90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°－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EOF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>
              <a:lnSpc>
                <a:spcPts val="35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 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DOE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FOD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－∠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EOF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=90°－∠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EOF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>
              <a:lnSpc>
                <a:spcPts val="35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 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AOC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DOE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>
              <a:lnSpc>
                <a:spcPts val="35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 ∴与∠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互补的角有∠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DOE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53251" name="组合 3"/>
          <p:cNvGrpSpPr/>
          <p:nvPr/>
        </p:nvGrpSpPr>
        <p:grpSpPr>
          <a:xfrm>
            <a:off x="5826125" y="1130300"/>
            <a:ext cx="2959100" cy="2211388"/>
            <a:chOff x="1877" y="4819"/>
            <a:chExt cx="6534" cy="4877"/>
          </a:xfrm>
        </p:grpSpPr>
        <p:grpSp>
          <p:nvGrpSpPr>
            <p:cNvPr id="53252" name="组合 21"/>
            <p:cNvGrpSpPr/>
            <p:nvPr/>
          </p:nvGrpSpPr>
          <p:grpSpPr>
            <a:xfrm>
              <a:off x="1877" y="5057"/>
              <a:ext cx="6534" cy="4639"/>
              <a:chOff x="8184" y="1102"/>
              <a:chExt cx="6534" cy="4640"/>
            </a:xfrm>
          </p:grpSpPr>
          <p:cxnSp>
            <p:nvCxnSpPr>
              <p:cNvPr id="53253" name="直接连接符 1"/>
              <p:cNvCxnSpPr/>
              <p:nvPr/>
            </p:nvCxnSpPr>
            <p:spPr>
              <a:xfrm>
                <a:off x="8207" y="3831"/>
                <a:ext cx="6032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3254" name="直接连接符 6"/>
              <p:cNvCxnSpPr/>
              <p:nvPr/>
            </p:nvCxnSpPr>
            <p:spPr>
              <a:xfrm flipH="1" flipV="1">
                <a:off x="10261" y="1102"/>
                <a:ext cx="876" cy="2779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3255" name="直接连接符 7"/>
              <p:cNvCxnSpPr/>
              <p:nvPr/>
            </p:nvCxnSpPr>
            <p:spPr>
              <a:xfrm flipV="1">
                <a:off x="11108" y="1638"/>
                <a:ext cx="2538" cy="2243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3256" name="直接连接符 8"/>
              <p:cNvCxnSpPr/>
              <p:nvPr/>
            </p:nvCxnSpPr>
            <p:spPr>
              <a:xfrm flipV="1">
                <a:off x="8403" y="2692"/>
                <a:ext cx="5897" cy="2155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53257" name="文本框 9"/>
              <p:cNvSpPr txBox="1"/>
              <p:nvPr/>
            </p:nvSpPr>
            <p:spPr>
              <a:xfrm>
                <a:off x="10727" y="3768"/>
                <a:ext cx="740" cy="11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O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3258" name="文本框 11"/>
              <p:cNvSpPr txBox="1"/>
              <p:nvPr/>
            </p:nvSpPr>
            <p:spPr>
              <a:xfrm>
                <a:off x="8184" y="2769"/>
                <a:ext cx="740" cy="11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  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3259" name="文本框 12"/>
              <p:cNvSpPr txBox="1"/>
              <p:nvPr/>
            </p:nvSpPr>
            <p:spPr>
              <a:xfrm>
                <a:off x="8578" y="4590"/>
                <a:ext cx="740" cy="11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3260" name="文本框 13"/>
              <p:cNvSpPr txBox="1"/>
              <p:nvPr/>
            </p:nvSpPr>
            <p:spPr>
              <a:xfrm>
                <a:off x="13978" y="3698"/>
                <a:ext cx="740" cy="11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 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3261" name="文本框 14"/>
              <p:cNvSpPr txBox="1"/>
              <p:nvPr/>
            </p:nvSpPr>
            <p:spPr>
              <a:xfrm>
                <a:off x="13978" y="2544"/>
                <a:ext cx="740" cy="11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D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3262" name="文本框 14"/>
            <p:cNvSpPr txBox="1"/>
            <p:nvPr/>
          </p:nvSpPr>
          <p:spPr>
            <a:xfrm>
              <a:off x="6471" y="4819"/>
              <a:ext cx="740" cy="115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3263" name="文本框 14"/>
            <p:cNvSpPr txBox="1"/>
            <p:nvPr/>
          </p:nvSpPr>
          <p:spPr>
            <a:xfrm>
              <a:off x="4117" y="4865"/>
              <a:ext cx="740" cy="115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文本框 1"/>
          <p:cNvSpPr txBox="1"/>
          <p:nvPr/>
        </p:nvSpPr>
        <p:spPr>
          <a:xfrm>
            <a:off x="365125" y="792798"/>
            <a:ext cx="8866188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若∠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AOE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=120°，求∠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BOD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的度数．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54275" name="组合 3"/>
          <p:cNvGrpSpPr/>
          <p:nvPr/>
        </p:nvGrpSpPr>
        <p:grpSpPr>
          <a:xfrm>
            <a:off x="5826125" y="1274763"/>
            <a:ext cx="2959100" cy="2209800"/>
            <a:chOff x="1878" y="4819"/>
            <a:chExt cx="6534" cy="4878"/>
          </a:xfrm>
        </p:grpSpPr>
        <p:grpSp>
          <p:nvGrpSpPr>
            <p:cNvPr id="54276" name="组合 21"/>
            <p:cNvGrpSpPr/>
            <p:nvPr/>
          </p:nvGrpSpPr>
          <p:grpSpPr>
            <a:xfrm>
              <a:off x="1878" y="5057"/>
              <a:ext cx="6534" cy="4639"/>
              <a:chOff x="8184" y="1102"/>
              <a:chExt cx="6534" cy="4640"/>
            </a:xfrm>
          </p:grpSpPr>
          <p:cxnSp>
            <p:nvCxnSpPr>
              <p:cNvPr id="54277" name="直接连接符 1"/>
              <p:cNvCxnSpPr/>
              <p:nvPr/>
            </p:nvCxnSpPr>
            <p:spPr>
              <a:xfrm>
                <a:off x="8207" y="3831"/>
                <a:ext cx="6032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4278" name="直接连接符 6"/>
              <p:cNvCxnSpPr/>
              <p:nvPr/>
            </p:nvCxnSpPr>
            <p:spPr>
              <a:xfrm flipH="1" flipV="1">
                <a:off x="10261" y="1102"/>
                <a:ext cx="876" cy="2779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4279" name="直接连接符 7"/>
              <p:cNvCxnSpPr/>
              <p:nvPr/>
            </p:nvCxnSpPr>
            <p:spPr>
              <a:xfrm flipV="1">
                <a:off x="11108" y="1638"/>
                <a:ext cx="2538" cy="2243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4280" name="直接连接符 8"/>
              <p:cNvCxnSpPr/>
              <p:nvPr/>
            </p:nvCxnSpPr>
            <p:spPr>
              <a:xfrm flipV="1">
                <a:off x="8403" y="2692"/>
                <a:ext cx="5897" cy="2155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54281" name="文本框 9"/>
              <p:cNvSpPr txBox="1"/>
              <p:nvPr/>
            </p:nvSpPr>
            <p:spPr>
              <a:xfrm>
                <a:off x="10727" y="3768"/>
                <a:ext cx="740" cy="11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O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4282" name="文本框 11"/>
              <p:cNvSpPr txBox="1"/>
              <p:nvPr/>
            </p:nvSpPr>
            <p:spPr>
              <a:xfrm>
                <a:off x="8184" y="2769"/>
                <a:ext cx="740" cy="11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  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4283" name="文本框 12"/>
              <p:cNvSpPr txBox="1"/>
              <p:nvPr/>
            </p:nvSpPr>
            <p:spPr>
              <a:xfrm>
                <a:off x="8578" y="4590"/>
                <a:ext cx="740" cy="11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4284" name="文本框 13"/>
              <p:cNvSpPr txBox="1"/>
              <p:nvPr/>
            </p:nvSpPr>
            <p:spPr>
              <a:xfrm>
                <a:off x="13978" y="3698"/>
                <a:ext cx="740" cy="11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 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4285" name="文本框 14"/>
              <p:cNvSpPr txBox="1"/>
              <p:nvPr/>
            </p:nvSpPr>
            <p:spPr>
              <a:xfrm>
                <a:off x="13978" y="2544"/>
                <a:ext cx="740" cy="11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D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4286" name="文本框 14"/>
            <p:cNvSpPr txBox="1"/>
            <p:nvPr/>
          </p:nvSpPr>
          <p:spPr>
            <a:xfrm>
              <a:off x="6471" y="4819"/>
              <a:ext cx="740" cy="115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4287" name="文本框 14"/>
            <p:cNvSpPr txBox="1"/>
            <p:nvPr/>
          </p:nvSpPr>
          <p:spPr>
            <a:xfrm>
              <a:off x="4117" y="4865"/>
              <a:ext cx="740" cy="115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10845" y="1932305"/>
            <a:ext cx="8091170" cy="1667510"/>
            <a:chOff x="647" y="3043"/>
            <a:chExt cx="12742" cy="2626"/>
          </a:xfrm>
        </p:grpSpPr>
        <p:sp>
          <p:nvSpPr>
            <p:cNvPr id="54273" name="文本框 1"/>
            <p:cNvSpPr txBox="1"/>
            <p:nvPr/>
          </p:nvSpPr>
          <p:spPr>
            <a:xfrm>
              <a:off x="647" y="3059"/>
              <a:ext cx="12743" cy="242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>
                <a:lnSpc>
                  <a:spcPct val="17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       ∴∠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AOF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    ∠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AOE</a:t>
              </a:r>
              <a:endPara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 lvl="0" indent="0">
                <a:lnSpc>
                  <a:spcPct val="17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        =    ×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120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°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60°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.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 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graphicFrame>
          <p:nvGraphicFramePr>
            <p:cNvPr id="54288" name="对象 10"/>
            <p:cNvGraphicFramePr/>
            <p:nvPr/>
          </p:nvGraphicFramePr>
          <p:xfrm>
            <a:off x="4613" y="3043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37" name="" r:id="rId1" imgW="3657600" imgH="9448800" progId="">
                    <p:embed/>
                  </p:oleObj>
                </mc:Choice>
                <mc:Fallback>
                  <p:oleObj name="" r:id="rId1" imgW="3657600" imgH="9448800" progId="">
                    <p:embed/>
                    <p:pic>
                      <p:nvPicPr>
                        <p:cNvPr id="0" name="图片 14336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613" y="3043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4289" name="对象 10"/>
            <p:cNvGraphicFramePr/>
            <p:nvPr/>
          </p:nvGraphicFramePr>
          <p:xfrm>
            <a:off x="2393" y="4223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38" name="" r:id="rId3" imgW="3657600" imgH="9448800" progId="">
                    <p:embed/>
                  </p:oleObj>
                </mc:Choice>
                <mc:Fallback>
                  <p:oleObj name="" r:id="rId3" imgW="3657600" imgH="9448800" progId="">
                    <p:embed/>
                    <p:pic>
                      <p:nvPicPr>
                        <p:cNvPr id="0" name="图片 14337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393" y="4223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" name="文本框 1"/>
          <p:cNvSpPr txBox="1"/>
          <p:nvPr/>
        </p:nvSpPr>
        <p:spPr>
          <a:xfrm>
            <a:off x="798830" y="1473200"/>
            <a:ext cx="383667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解：∵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OF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平分∠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AOE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98550" y="3484245"/>
            <a:ext cx="6946900" cy="29235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indent="0" algn="l">
              <a:lnSpc>
                <a:spcPct val="166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由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(1)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知，∠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COF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=90°，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 algn="l">
              <a:lnSpc>
                <a:spcPct val="166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 ∴∠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AOC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=∠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COF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－∠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AOF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=90°－60°=30°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 algn="l">
              <a:lnSpc>
                <a:spcPct val="166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 由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(1)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知，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和∠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与∠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AOD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互补，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 algn="l">
              <a:lnSpc>
                <a:spcPct val="166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∴∠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BOD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=∠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AOC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=30°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(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同角的补角相等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).</a:t>
            </a:r>
            <a:endParaRPr lang="en-US" altLang="zh-CN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9738" y="679450"/>
            <a:ext cx="8272463" cy="11176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lnSpc>
                <a:spcPts val="4000"/>
              </a:lnSpc>
            </a:pPr>
            <a:r>
              <a:rPr lang="zh-CN" altLang="en-US" sz="2800" strike="noStrike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例</a:t>
            </a:r>
            <a:r>
              <a:rPr lang="en-US" altLang="zh-CN" sz="2800" b="1" strike="noStrike" noProof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9</a:t>
            </a:r>
            <a:r>
              <a:rPr lang="en-US" altLang="zh-CN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 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已知∠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AOB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=90°，∠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COD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=90°，画出示意图并探究∠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AOC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与∠</a:t>
            </a:r>
            <a:r>
              <a:rPr lang="zh-CN" altLang="en-US" sz="2800" i="1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BOD</a:t>
            </a:r>
            <a:r>
              <a:rPr lang="zh-CN" altLang="en-US" sz="2800" strike="noStrike" noProof="1"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的关系．</a:t>
            </a:r>
            <a:endParaRPr lang="zh-CN" altLang="en-US" sz="2800" strike="noStrike" noProof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7050" y="1982788"/>
            <a:ext cx="6675438" cy="48514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解：如图①，∵∠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AOB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 90°，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 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COD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 90°，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 ∴∠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AOC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 90°－∠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 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BOD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 90°－∠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 ∴∠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AOC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；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/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      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如图②，∠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=90°+∠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 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=90°－∠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 ∴∠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+∠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=180°；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/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321425" y="1249363"/>
            <a:ext cx="2533650" cy="2462212"/>
            <a:chOff x="9956" y="1968"/>
            <a:chExt cx="3989" cy="3878"/>
          </a:xfrm>
        </p:grpSpPr>
        <p:sp>
          <p:nvSpPr>
            <p:cNvPr id="38916" name="文本框 13"/>
            <p:cNvSpPr txBox="1"/>
            <p:nvPr/>
          </p:nvSpPr>
          <p:spPr>
            <a:xfrm>
              <a:off x="13141" y="5023"/>
              <a:ext cx="667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D </a:t>
              </a:r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38917" name="组合 5"/>
            <p:cNvGrpSpPr/>
            <p:nvPr/>
          </p:nvGrpSpPr>
          <p:grpSpPr>
            <a:xfrm>
              <a:off x="9956" y="1968"/>
              <a:ext cx="3989" cy="3878"/>
              <a:chOff x="9956" y="1968"/>
              <a:chExt cx="3989" cy="3878"/>
            </a:xfrm>
          </p:grpSpPr>
          <p:grpSp>
            <p:nvGrpSpPr>
              <p:cNvPr id="38918" name="组合 21"/>
              <p:cNvGrpSpPr/>
              <p:nvPr/>
            </p:nvGrpSpPr>
            <p:grpSpPr>
              <a:xfrm>
                <a:off x="9981" y="1967"/>
                <a:ext cx="3965" cy="3627"/>
                <a:chOff x="10371" y="497"/>
                <a:chExt cx="4396" cy="5081"/>
              </a:xfrm>
            </p:grpSpPr>
            <p:cxnSp>
              <p:nvCxnSpPr>
                <p:cNvPr id="38919" name="直接连接符 1"/>
                <p:cNvCxnSpPr/>
                <p:nvPr/>
              </p:nvCxnSpPr>
              <p:spPr>
                <a:xfrm>
                  <a:off x="11111" y="3852"/>
                  <a:ext cx="3128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8920" name="直接连接符 6"/>
                <p:cNvCxnSpPr/>
                <p:nvPr/>
              </p:nvCxnSpPr>
              <p:spPr>
                <a:xfrm flipV="1">
                  <a:off x="11137" y="871"/>
                  <a:ext cx="6" cy="301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8921" name="直接连接符 7"/>
                <p:cNvCxnSpPr/>
                <p:nvPr/>
              </p:nvCxnSpPr>
              <p:spPr>
                <a:xfrm flipV="1">
                  <a:off x="11137" y="699"/>
                  <a:ext cx="1305" cy="316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8922" name="直接连接符 8"/>
                <p:cNvCxnSpPr/>
                <p:nvPr/>
              </p:nvCxnSpPr>
              <p:spPr>
                <a:xfrm>
                  <a:off x="11128" y="3854"/>
                  <a:ext cx="2816" cy="172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sp>
              <p:nvSpPr>
                <p:cNvPr id="38923" name="文本框 9"/>
                <p:cNvSpPr txBox="1"/>
                <p:nvPr/>
              </p:nvSpPr>
              <p:spPr>
                <a:xfrm>
                  <a:off x="10727" y="3768"/>
                  <a:ext cx="740" cy="115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 lvl="0" indent="0"/>
                  <a:r>
                    <a:rPr lang="en-US" altLang="zh-CN" sz="2800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O</a:t>
                  </a:r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8924" name="文本框 11"/>
                <p:cNvSpPr txBox="1"/>
                <p:nvPr/>
              </p:nvSpPr>
              <p:spPr>
                <a:xfrm>
                  <a:off x="10371" y="497"/>
                  <a:ext cx="740" cy="115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 lvl="0" indent="0"/>
                  <a:r>
                    <a:rPr lang="en-US" altLang="zh-CN" sz="2800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A  </a:t>
                  </a:r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8925" name="文本框 12"/>
                <p:cNvSpPr txBox="1"/>
                <p:nvPr/>
              </p:nvSpPr>
              <p:spPr>
                <a:xfrm>
                  <a:off x="12529" y="497"/>
                  <a:ext cx="740" cy="115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 lvl="0" indent="0"/>
                  <a:r>
                    <a:rPr lang="en-US" altLang="zh-CN" sz="2800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C</a:t>
                  </a:r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8926" name="文本框 13"/>
                <p:cNvSpPr txBox="1"/>
                <p:nvPr/>
              </p:nvSpPr>
              <p:spPr>
                <a:xfrm>
                  <a:off x="14027" y="3704"/>
                  <a:ext cx="740" cy="115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 lvl="0" indent="0"/>
                  <a:r>
                    <a:rPr lang="en-US" altLang="zh-CN" sz="2800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B </a:t>
                  </a:r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38927" name="文本框 2"/>
              <p:cNvSpPr txBox="1"/>
              <p:nvPr/>
            </p:nvSpPr>
            <p:spPr>
              <a:xfrm>
                <a:off x="9956" y="5024"/>
                <a:ext cx="1440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zh-CN" altLang="en-US" sz="2800">
                    <a:latin typeface="黑体" panose="02010609060101010101" pitchFamily="2" charset="-122"/>
                    <a:ea typeface="黑体" panose="02010609060101010101" pitchFamily="2" charset="-122"/>
                  </a:rPr>
                  <a:t>图①</a:t>
                </a:r>
                <a:endParaRPr lang="zh-CN" altLang="en-US" sz="280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6321425" y="3835400"/>
            <a:ext cx="2517775" cy="2579688"/>
            <a:chOff x="9954" y="6040"/>
            <a:chExt cx="3966" cy="4063"/>
          </a:xfrm>
        </p:grpSpPr>
        <p:sp>
          <p:nvSpPr>
            <p:cNvPr id="38929" name="文本框 13"/>
            <p:cNvSpPr txBox="1"/>
            <p:nvPr/>
          </p:nvSpPr>
          <p:spPr>
            <a:xfrm>
              <a:off x="11686" y="6040"/>
              <a:ext cx="667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D </a:t>
              </a:r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38930" name="组合 7"/>
            <p:cNvGrpSpPr/>
            <p:nvPr/>
          </p:nvGrpSpPr>
          <p:grpSpPr>
            <a:xfrm>
              <a:off x="9954" y="6123"/>
              <a:ext cx="3966" cy="3980"/>
              <a:chOff x="9954" y="6123"/>
              <a:chExt cx="3966" cy="3980"/>
            </a:xfrm>
          </p:grpSpPr>
          <p:grpSp>
            <p:nvGrpSpPr>
              <p:cNvPr id="38931" name="组合 21"/>
              <p:cNvGrpSpPr/>
              <p:nvPr/>
            </p:nvGrpSpPr>
            <p:grpSpPr>
              <a:xfrm>
                <a:off x="9953" y="6122"/>
                <a:ext cx="3967" cy="3980"/>
                <a:chOff x="10371" y="497"/>
                <a:chExt cx="4396" cy="5573"/>
              </a:xfrm>
            </p:grpSpPr>
            <p:cxnSp>
              <p:nvCxnSpPr>
                <p:cNvPr id="38932" name="直接连接符 1"/>
                <p:cNvCxnSpPr/>
                <p:nvPr/>
              </p:nvCxnSpPr>
              <p:spPr>
                <a:xfrm>
                  <a:off x="11111" y="3852"/>
                  <a:ext cx="3128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8933" name="直接连接符 6"/>
                <p:cNvCxnSpPr/>
                <p:nvPr/>
              </p:nvCxnSpPr>
              <p:spPr>
                <a:xfrm flipV="1">
                  <a:off x="11137" y="871"/>
                  <a:ext cx="6" cy="301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8934" name="直接连接符 7"/>
                <p:cNvCxnSpPr/>
                <p:nvPr/>
              </p:nvCxnSpPr>
              <p:spPr>
                <a:xfrm flipV="1">
                  <a:off x="11137" y="699"/>
                  <a:ext cx="1305" cy="3168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8935" name="直接连接符 8"/>
                <p:cNvCxnSpPr/>
                <p:nvPr/>
              </p:nvCxnSpPr>
              <p:spPr>
                <a:xfrm>
                  <a:off x="11128" y="3854"/>
                  <a:ext cx="2816" cy="172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sp>
              <p:nvSpPr>
                <p:cNvPr id="38936" name="文本框 9"/>
                <p:cNvSpPr txBox="1"/>
                <p:nvPr/>
              </p:nvSpPr>
              <p:spPr>
                <a:xfrm>
                  <a:off x="10727" y="3768"/>
                  <a:ext cx="740" cy="115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 lvl="0" indent="0"/>
                  <a:r>
                    <a:rPr lang="en-US" altLang="zh-CN" sz="2800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O</a:t>
                  </a:r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8937" name="文本框 11"/>
                <p:cNvSpPr txBox="1"/>
                <p:nvPr/>
              </p:nvSpPr>
              <p:spPr>
                <a:xfrm>
                  <a:off x="10371" y="497"/>
                  <a:ext cx="740" cy="115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 lvl="0" indent="0"/>
                  <a:r>
                    <a:rPr lang="en-US" altLang="zh-CN" sz="2800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A  </a:t>
                  </a:r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8938" name="文本框 12"/>
                <p:cNvSpPr txBox="1"/>
                <p:nvPr/>
              </p:nvSpPr>
              <p:spPr>
                <a:xfrm>
                  <a:off x="13944" y="4919"/>
                  <a:ext cx="740" cy="115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 lvl="0" indent="0"/>
                  <a:r>
                    <a:rPr lang="en-US" altLang="zh-CN" sz="2800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C</a:t>
                  </a:r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38939" name="文本框 13"/>
                <p:cNvSpPr txBox="1"/>
                <p:nvPr/>
              </p:nvSpPr>
              <p:spPr>
                <a:xfrm>
                  <a:off x="14027" y="3704"/>
                  <a:ext cx="740" cy="115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 lvl="0" indent="0"/>
                  <a:r>
                    <a:rPr lang="en-US" altLang="zh-CN" sz="2800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B </a:t>
                  </a:r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38940" name="文本框 3"/>
              <p:cNvSpPr txBox="1"/>
              <p:nvPr/>
            </p:nvSpPr>
            <p:spPr>
              <a:xfrm>
                <a:off x="10043" y="9179"/>
                <a:ext cx="1440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zh-CN" altLang="en-US" sz="2800">
                    <a:latin typeface="黑体" panose="02010609060101010101" pitchFamily="2" charset="-122"/>
                    <a:ea typeface="黑体" panose="02010609060101010101" pitchFamily="2" charset="-122"/>
                  </a:rPr>
                  <a:t>图②</a:t>
                </a:r>
                <a:endParaRPr lang="zh-CN" altLang="en-US" sz="280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文本框 2"/>
          <p:cNvSpPr txBox="1"/>
          <p:nvPr/>
        </p:nvSpPr>
        <p:spPr>
          <a:xfrm>
            <a:off x="355283" y="879158"/>
            <a:ext cx="6151562" cy="54000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如图③，∵∠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AOB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=90°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=90°，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∴∠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=90°+∠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=90°+∠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∴∠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；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如图④，∠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+∠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=360°－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90°×2=180°，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∴∠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+∠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=180°．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综上所述，∠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AOC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BOD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或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+∠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=180°．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300788" y="352425"/>
            <a:ext cx="2636837" cy="3079750"/>
            <a:chOff x="9922" y="554"/>
            <a:chExt cx="4152" cy="4850"/>
          </a:xfrm>
        </p:grpSpPr>
        <p:grpSp>
          <p:nvGrpSpPr>
            <p:cNvPr id="40963" name="组合 2"/>
            <p:cNvGrpSpPr/>
            <p:nvPr/>
          </p:nvGrpSpPr>
          <p:grpSpPr>
            <a:xfrm>
              <a:off x="9922" y="554"/>
              <a:ext cx="4152" cy="4850"/>
              <a:chOff x="9357" y="1684"/>
              <a:chExt cx="4152" cy="4850"/>
            </a:xfrm>
          </p:grpSpPr>
          <p:grpSp>
            <p:nvGrpSpPr>
              <p:cNvPr id="40964" name="组合 21"/>
              <p:cNvGrpSpPr/>
              <p:nvPr/>
            </p:nvGrpSpPr>
            <p:grpSpPr>
              <a:xfrm>
                <a:off x="9357" y="1683"/>
                <a:ext cx="4151" cy="4510"/>
                <a:chOff x="10164" y="497"/>
                <a:chExt cx="4603" cy="6318"/>
              </a:xfrm>
            </p:grpSpPr>
            <p:cxnSp>
              <p:nvCxnSpPr>
                <p:cNvPr id="40965" name="直接连接符 1"/>
                <p:cNvCxnSpPr/>
                <p:nvPr/>
              </p:nvCxnSpPr>
              <p:spPr>
                <a:xfrm>
                  <a:off x="11111" y="3852"/>
                  <a:ext cx="3128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40966" name="直接连接符 6"/>
                <p:cNvCxnSpPr/>
                <p:nvPr/>
              </p:nvCxnSpPr>
              <p:spPr>
                <a:xfrm flipV="1">
                  <a:off x="11137" y="871"/>
                  <a:ext cx="6" cy="301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40967" name="直接连接符 7"/>
                <p:cNvCxnSpPr/>
                <p:nvPr/>
              </p:nvCxnSpPr>
              <p:spPr>
                <a:xfrm>
                  <a:off x="11137" y="3866"/>
                  <a:ext cx="2921" cy="136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40968" name="直接连接符 8"/>
                <p:cNvCxnSpPr/>
                <p:nvPr/>
              </p:nvCxnSpPr>
              <p:spPr>
                <a:xfrm flipH="1">
                  <a:off x="10164" y="3854"/>
                  <a:ext cx="987" cy="2961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sp>
              <p:nvSpPr>
                <p:cNvPr id="40969" name="文本框 9"/>
                <p:cNvSpPr txBox="1"/>
                <p:nvPr/>
              </p:nvSpPr>
              <p:spPr>
                <a:xfrm>
                  <a:off x="10852" y="3926"/>
                  <a:ext cx="740" cy="115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 lvl="0" indent="0"/>
                  <a:r>
                    <a:rPr lang="en-US" altLang="zh-CN" sz="2800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O</a:t>
                  </a:r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970" name="文本框 11"/>
                <p:cNvSpPr txBox="1"/>
                <p:nvPr/>
              </p:nvSpPr>
              <p:spPr>
                <a:xfrm>
                  <a:off x="10371" y="497"/>
                  <a:ext cx="740" cy="115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 lvl="0" indent="0"/>
                  <a:r>
                    <a:rPr lang="en-US" altLang="zh-CN" sz="2800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A  </a:t>
                  </a:r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971" name="文本框 12"/>
                <p:cNvSpPr txBox="1"/>
                <p:nvPr/>
              </p:nvSpPr>
              <p:spPr>
                <a:xfrm>
                  <a:off x="13522" y="5068"/>
                  <a:ext cx="740" cy="115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 lvl="0" indent="0"/>
                  <a:r>
                    <a:rPr lang="en-US" altLang="zh-CN" sz="2800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C</a:t>
                  </a:r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972" name="文本框 13"/>
                <p:cNvSpPr txBox="1"/>
                <p:nvPr/>
              </p:nvSpPr>
              <p:spPr>
                <a:xfrm>
                  <a:off x="14027" y="3704"/>
                  <a:ext cx="740" cy="115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 lvl="0" indent="0"/>
                  <a:r>
                    <a:rPr lang="en-US" altLang="zh-CN" sz="2800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B </a:t>
                  </a:r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40973" name="文本框 12"/>
              <p:cNvSpPr txBox="1"/>
              <p:nvPr/>
            </p:nvSpPr>
            <p:spPr>
              <a:xfrm>
                <a:off x="9535" y="5711"/>
                <a:ext cx="667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D 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0974" name="文本框 14"/>
            <p:cNvSpPr txBox="1"/>
            <p:nvPr/>
          </p:nvSpPr>
          <p:spPr>
            <a:xfrm>
              <a:off x="11312" y="4572"/>
              <a:ext cx="144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zh-CN" altLang="en-US" sz="2800">
                  <a:latin typeface="黑体" panose="02010609060101010101" pitchFamily="2" charset="-122"/>
                  <a:ea typeface="黑体" panose="02010609060101010101" pitchFamily="2" charset="-122"/>
                </a:rPr>
                <a:t>图③</a:t>
              </a:r>
              <a:endParaRPr lang="zh-CN" altLang="en-US" sz="280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283325" y="3492500"/>
            <a:ext cx="2636838" cy="3011488"/>
            <a:chOff x="9896" y="5387"/>
            <a:chExt cx="4152" cy="4742"/>
          </a:xfrm>
        </p:grpSpPr>
        <p:grpSp>
          <p:nvGrpSpPr>
            <p:cNvPr id="40976" name="组合 3"/>
            <p:cNvGrpSpPr/>
            <p:nvPr/>
          </p:nvGrpSpPr>
          <p:grpSpPr>
            <a:xfrm>
              <a:off x="9896" y="5387"/>
              <a:ext cx="4152" cy="4741"/>
              <a:chOff x="9357" y="1684"/>
              <a:chExt cx="4152" cy="4741"/>
            </a:xfrm>
          </p:grpSpPr>
          <p:grpSp>
            <p:nvGrpSpPr>
              <p:cNvPr id="40977" name="组合 21"/>
              <p:cNvGrpSpPr/>
              <p:nvPr/>
            </p:nvGrpSpPr>
            <p:grpSpPr>
              <a:xfrm>
                <a:off x="9357" y="1684"/>
                <a:ext cx="4152" cy="4741"/>
                <a:chOff x="10164" y="497"/>
                <a:chExt cx="4603" cy="6641"/>
              </a:xfrm>
            </p:grpSpPr>
            <p:cxnSp>
              <p:nvCxnSpPr>
                <p:cNvPr id="40978" name="直接连接符 1"/>
                <p:cNvCxnSpPr/>
                <p:nvPr/>
              </p:nvCxnSpPr>
              <p:spPr>
                <a:xfrm>
                  <a:off x="11111" y="3852"/>
                  <a:ext cx="3128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40979" name="直接连接符 6"/>
                <p:cNvCxnSpPr/>
                <p:nvPr/>
              </p:nvCxnSpPr>
              <p:spPr>
                <a:xfrm flipV="1">
                  <a:off x="11137" y="871"/>
                  <a:ext cx="6" cy="301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40980" name="直接连接符 7"/>
                <p:cNvCxnSpPr/>
                <p:nvPr/>
              </p:nvCxnSpPr>
              <p:spPr>
                <a:xfrm>
                  <a:off x="11137" y="3866"/>
                  <a:ext cx="2921" cy="136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40981" name="直接连接符 8"/>
                <p:cNvCxnSpPr/>
                <p:nvPr/>
              </p:nvCxnSpPr>
              <p:spPr>
                <a:xfrm flipH="1">
                  <a:off x="10164" y="3854"/>
                  <a:ext cx="987" cy="2961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sp>
              <p:nvSpPr>
                <p:cNvPr id="40982" name="文本框 9"/>
                <p:cNvSpPr txBox="1"/>
                <p:nvPr/>
              </p:nvSpPr>
              <p:spPr>
                <a:xfrm>
                  <a:off x="10852" y="3926"/>
                  <a:ext cx="740" cy="115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 lvl="0" indent="0"/>
                  <a:r>
                    <a:rPr lang="en-US" altLang="zh-CN" sz="2800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O</a:t>
                  </a:r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983" name="文本框 11"/>
                <p:cNvSpPr txBox="1"/>
                <p:nvPr/>
              </p:nvSpPr>
              <p:spPr>
                <a:xfrm>
                  <a:off x="10371" y="497"/>
                  <a:ext cx="740" cy="115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 lvl="0" indent="0"/>
                  <a:r>
                    <a:rPr lang="en-US" altLang="zh-CN" sz="2800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A  </a:t>
                  </a:r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984" name="文本框 12"/>
                <p:cNvSpPr txBox="1"/>
                <p:nvPr/>
              </p:nvSpPr>
              <p:spPr>
                <a:xfrm>
                  <a:off x="10193" y="5987"/>
                  <a:ext cx="740" cy="115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 lvl="0" indent="0"/>
                  <a:r>
                    <a:rPr lang="en-US" altLang="zh-CN" sz="2800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C</a:t>
                  </a:r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985" name="文本框 13"/>
                <p:cNvSpPr txBox="1"/>
                <p:nvPr/>
              </p:nvSpPr>
              <p:spPr>
                <a:xfrm>
                  <a:off x="14027" y="3704"/>
                  <a:ext cx="740" cy="115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 lvl="0" indent="0"/>
                  <a:r>
                    <a:rPr lang="en-US" altLang="zh-CN" sz="2800" i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B </a:t>
                  </a:r>
                  <a:r>
                    <a:rPr lang="en-US" altLang="zh-CN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endParaRPr lang="en-US" altLang="zh-CN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40986" name="文本框 12"/>
              <p:cNvSpPr txBox="1"/>
              <p:nvPr/>
            </p:nvSpPr>
            <p:spPr>
              <a:xfrm>
                <a:off x="12284" y="4921"/>
                <a:ext cx="667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D 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0987" name="文本框 15"/>
            <p:cNvSpPr txBox="1"/>
            <p:nvPr/>
          </p:nvSpPr>
          <p:spPr>
            <a:xfrm>
              <a:off x="11323" y="9307"/>
              <a:ext cx="144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zh-CN" altLang="en-US" sz="2800">
                  <a:latin typeface="黑体" panose="02010609060101010101" pitchFamily="2" charset="-122"/>
                  <a:ea typeface="黑体" panose="02010609060101010101" pitchFamily="2" charset="-122"/>
                </a:rPr>
                <a:t>图④</a:t>
              </a:r>
              <a:endParaRPr lang="zh-CN" altLang="en-US" sz="280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9937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charRg st="23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9937">
                                            <p:txEl>
                                              <p:charRg st="23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charRg st="39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9937">
                                            <p:txEl>
                                              <p:charRg st="39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charRg st="54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9937">
                                            <p:txEl>
                                              <p:charRg st="54" end="6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charRg st="67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9937">
                                            <p:txEl>
                                              <p:charRg st="67" end="8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charRg st="87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9937">
                                            <p:txEl>
                                              <p:charRg st="87" end="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charRg st="99" end="1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9937">
                                            <p:txEl>
                                              <p:charRg st="99" end="1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charRg st="117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9937">
                                            <p:txEl>
                                              <p:charRg st="117" end="1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charRg st="134" end="1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9937">
                                            <p:txEl>
                                              <p:charRg st="134" end="1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文本框 1"/>
          <p:cNvSpPr txBox="1"/>
          <p:nvPr/>
        </p:nvSpPr>
        <p:spPr>
          <a:xfrm>
            <a:off x="254000" y="1371600"/>
            <a:ext cx="8675688" cy="14833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38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10.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如图，直线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相交于点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，OA平分∠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EOC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．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     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若∠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EOC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=70°，求∠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BOD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的度数；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/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55299" name="组合 3"/>
          <p:cNvGrpSpPr/>
          <p:nvPr/>
        </p:nvGrpSpPr>
        <p:grpSpPr>
          <a:xfrm>
            <a:off x="5451475" y="3810000"/>
            <a:ext cx="2903538" cy="2281238"/>
            <a:chOff x="1404" y="5031"/>
            <a:chExt cx="7008" cy="5503"/>
          </a:xfrm>
        </p:grpSpPr>
        <p:grpSp>
          <p:nvGrpSpPr>
            <p:cNvPr id="55300" name="组合 21"/>
            <p:cNvGrpSpPr/>
            <p:nvPr/>
          </p:nvGrpSpPr>
          <p:grpSpPr>
            <a:xfrm>
              <a:off x="1404" y="5550"/>
              <a:ext cx="7008" cy="4983"/>
              <a:chOff x="7710" y="1596"/>
              <a:chExt cx="7008" cy="4985"/>
            </a:xfrm>
          </p:grpSpPr>
          <p:cxnSp>
            <p:nvCxnSpPr>
              <p:cNvPr id="55301" name="直接连接符 1"/>
              <p:cNvCxnSpPr/>
              <p:nvPr/>
            </p:nvCxnSpPr>
            <p:spPr>
              <a:xfrm>
                <a:off x="8207" y="3831"/>
                <a:ext cx="6032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5302" name="直接连接符 6"/>
              <p:cNvCxnSpPr/>
              <p:nvPr/>
            </p:nvCxnSpPr>
            <p:spPr>
              <a:xfrm flipH="1" flipV="1">
                <a:off x="8438" y="1968"/>
                <a:ext cx="2670" cy="1827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5303" name="直接连接符 8"/>
              <p:cNvCxnSpPr/>
              <p:nvPr/>
            </p:nvCxnSpPr>
            <p:spPr>
              <a:xfrm flipV="1">
                <a:off x="8661" y="2072"/>
                <a:ext cx="5115" cy="3408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55304" name="文本框 9"/>
              <p:cNvSpPr txBox="1"/>
              <p:nvPr/>
            </p:nvSpPr>
            <p:spPr>
              <a:xfrm>
                <a:off x="10727" y="3768"/>
                <a:ext cx="740" cy="125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O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5305" name="文本框 11"/>
              <p:cNvSpPr txBox="1"/>
              <p:nvPr/>
            </p:nvSpPr>
            <p:spPr>
              <a:xfrm>
                <a:off x="7710" y="3630"/>
                <a:ext cx="740" cy="125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  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5306" name="文本框 12"/>
              <p:cNvSpPr txBox="1"/>
              <p:nvPr/>
            </p:nvSpPr>
            <p:spPr>
              <a:xfrm>
                <a:off x="8520" y="5322"/>
                <a:ext cx="740" cy="125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5307" name="文本框 13"/>
              <p:cNvSpPr txBox="1"/>
              <p:nvPr/>
            </p:nvSpPr>
            <p:spPr>
              <a:xfrm>
                <a:off x="13978" y="3698"/>
                <a:ext cx="740" cy="125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 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5308" name="文本框 14"/>
              <p:cNvSpPr txBox="1"/>
              <p:nvPr/>
            </p:nvSpPr>
            <p:spPr>
              <a:xfrm>
                <a:off x="13662" y="1596"/>
                <a:ext cx="740" cy="125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D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5309" name="文本框 14"/>
            <p:cNvSpPr txBox="1"/>
            <p:nvPr/>
          </p:nvSpPr>
          <p:spPr>
            <a:xfrm>
              <a:off x="2530" y="5031"/>
              <a:ext cx="740" cy="1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00735" y="4025265"/>
            <a:ext cx="6289040" cy="1705610"/>
            <a:chOff x="285" y="5851"/>
            <a:chExt cx="9904" cy="2686"/>
          </a:xfrm>
        </p:grpSpPr>
        <p:sp>
          <p:nvSpPr>
            <p:cNvPr id="51202" name="文本框 2"/>
            <p:cNvSpPr txBox="1"/>
            <p:nvPr/>
          </p:nvSpPr>
          <p:spPr>
            <a:xfrm>
              <a:off x="285" y="6160"/>
              <a:ext cx="9905" cy="211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>
                <a:lnSpc>
                  <a:spcPts val="3800"/>
                </a:lnSpc>
              </a:pP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宋体" panose="02010600030101010101" pitchFamily="2" charset="-122"/>
                </a:rPr>
                <a:t>   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 ∴∠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AOC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    ∠</a:t>
              </a:r>
              <a:r>
                <a:rPr lang="zh-CN" altLang="en-US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EOC</a:t>
              </a:r>
              <a:endPara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 lvl="0" indent="0">
                <a:lnSpc>
                  <a:spcPct val="18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        =    ×70°=35°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.</a:t>
              </a:r>
              <a:endPara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graphicFrame>
          <p:nvGraphicFramePr>
            <p:cNvPr id="55310" name="对象 10"/>
            <p:cNvGraphicFramePr/>
            <p:nvPr/>
          </p:nvGraphicFramePr>
          <p:xfrm>
            <a:off x="4049" y="5851"/>
            <a:ext cx="547" cy="1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61" name="" r:id="rId1" imgW="3657600" imgH="9448800" progId="">
                    <p:embed/>
                  </p:oleObj>
                </mc:Choice>
                <mc:Fallback>
                  <p:oleObj name="" r:id="rId1" imgW="3657600" imgH="9448800" progId="">
                    <p:embed/>
                    <p:pic>
                      <p:nvPicPr>
                        <p:cNvPr id="0" name="图片 15360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049" y="5851"/>
                          <a:ext cx="547" cy="14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5311" name="对象 10"/>
            <p:cNvGraphicFramePr/>
            <p:nvPr/>
          </p:nvGraphicFramePr>
          <p:xfrm>
            <a:off x="2079" y="7089"/>
            <a:ext cx="548" cy="14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62" name="" r:id="rId3" imgW="3657600" imgH="9448800" progId="">
                    <p:embed/>
                  </p:oleObj>
                </mc:Choice>
                <mc:Fallback>
                  <p:oleObj name="" r:id="rId3" imgW="3657600" imgH="9448800" progId="">
                    <p:embed/>
                    <p:pic>
                      <p:nvPicPr>
                        <p:cNvPr id="0" name="图片 15361" descr="image1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079" y="7089"/>
                          <a:ext cx="548" cy="14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225" name="组合 30734"/>
          <p:cNvGrpSpPr/>
          <p:nvPr/>
        </p:nvGrpSpPr>
        <p:grpSpPr>
          <a:xfrm>
            <a:off x="234633" y="752793"/>
            <a:ext cx="1878012" cy="576262"/>
            <a:chOff x="216" y="3339"/>
            <a:chExt cx="1183" cy="363"/>
          </a:xfrm>
        </p:grpSpPr>
        <p:grpSp>
          <p:nvGrpSpPr>
            <p:cNvPr id="13317" name="组合 35"/>
            <p:cNvGrpSpPr/>
            <p:nvPr/>
          </p:nvGrpSpPr>
          <p:grpSpPr>
            <a:xfrm>
              <a:off x="216" y="3339"/>
              <a:ext cx="1183" cy="363"/>
              <a:chOff x="467544" y="5318792"/>
              <a:chExt cx="648072" cy="648072"/>
            </a:xfrm>
          </p:grpSpPr>
          <p:sp>
            <p:nvSpPr>
              <p:cNvPr id="13318" name="椭圆 56"/>
              <p:cNvSpPr/>
              <p:nvPr/>
            </p:nvSpPr>
            <p:spPr>
              <a:xfrm>
                <a:off x="467544" y="5318792"/>
                <a:ext cx="648072" cy="648072"/>
              </a:xfrm>
              <a:prstGeom prst="ellipse">
                <a:avLst/>
              </a:prstGeom>
              <a:solidFill>
                <a:srgbClr val="000099"/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319" name="椭圆 57"/>
              <p:cNvSpPr/>
              <p:nvPr/>
            </p:nvSpPr>
            <p:spPr>
              <a:xfrm>
                <a:off x="539552" y="5318792"/>
                <a:ext cx="504056" cy="504056"/>
              </a:xfrm>
              <a:prstGeom prst="ellipse">
                <a:avLst/>
              </a:prstGeom>
              <a:solidFill>
                <a:srgbClr val="0070C0">
                  <a:alpha val="63135"/>
                </a:srgbClr>
              </a:solidFill>
              <a:ln w="9525">
                <a:noFill/>
              </a:ln>
            </p:spPr>
            <p:txBody>
              <a:bodyPr anchor="t"/>
              <a:lstStyle/>
              <a:p>
                <a:pPr lvl="0" inden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3320" name="TextBox 55"/>
            <p:cNvSpPr txBox="1"/>
            <p:nvPr/>
          </p:nvSpPr>
          <p:spPr>
            <a:xfrm>
              <a:off x="394" y="3362"/>
              <a:ext cx="89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/>
              <a:r>
                <a:rPr lang="zh-CN" altLang="en-US" sz="2000" dirty="0">
                  <a:solidFill>
                    <a:srgbClr val="FFFFE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针对训练</a:t>
              </a:r>
              <a:endParaRPr lang="zh-CN" altLang="en-US" sz="2000" dirty="0">
                <a:solidFill>
                  <a:srgbClr val="FFFFE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739775" y="2423795"/>
            <a:ext cx="527939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indent="0" algn="l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∵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直线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相交于点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72210" y="2941955"/>
            <a:ext cx="5298440" cy="5740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indent="0" algn="l">
              <a:lnSpc>
                <a:spcPts val="38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AOC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BOD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=180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°－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AOD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72210" y="3515995"/>
            <a:ext cx="314579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∵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OA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平分∠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EOC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61720" y="5843270"/>
            <a:ext cx="3856990" cy="5740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indent="0" algn="l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∴∠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BOD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=∠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AOC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=35°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7" grpId="0"/>
      <p:bldP spid="2" grpId="0"/>
      <p:bldP spid="3" grpId="0"/>
      <p:bldP spid="4" grpId="0"/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文本框 1"/>
          <p:cNvSpPr txBox="1"/>
          <p:nvPr/>
        </p:nvSpPr>
        <p:spPr>
          <a:xfrm>
            <a:off x="538163" y="793750"/>
            <a:ext cx="8231187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若∠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EOC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: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∠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EOD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=2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: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3，求∠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2" charset="-122"/>
              </a:rPr>
              <a:t>BOD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的度数．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1202" name="文本框 2"/>
          <p:cNvSpPr txBox="1"/>
          <p:nvPr/>
        </p:nvSpPr>
        <p:spPr>
          <a:xfrm>
            <a:off x="508000" y="1649413"/>
            <a:ext cx="7899400" cy="4078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解：设∠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EOC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=2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°∠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EOD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=3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°，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由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EOC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+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EOD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=180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°得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2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+3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=180°，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解得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 36°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ts val="38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∴∠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EOC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 2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°=72°，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ct val="18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∴∠AOC=    ∠EOC=   ×72°=36°，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ct val="18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∠BOD=∠AOC=36°．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56323" name="组合 3"/>
          <p:cNvGrpSpPr/>
          <p:nvPr/>
        </p:nvGrpSpPr>
        <p:grpSpPr>
          <a:xfrm>
            <a:off x="5810250" y="1728788"/>
            <a:ext cx="2903538" cy="2281237"/>
            <a:chOff x="1404" y="5031"/>
            <a:chExt cx="7008" cy="5504"/>
          </a:xfrm>
        </p:grpSpPr>
        <p:grpSp>
          <p:nvGrpSpPr>
            <p:cNvPr id="56324" name="组合 21"/>
            <p:cNvGrpSpPr/>
            <p:nvPr/>
          </p:nvGrpSpPr>
          <p:grpSpPr>
            <a:xfrm>
              <a:off x="1404" y="5551"/>
              <a:ext cx="7008" cy="4984"/>
              <a:chOff x="7710" y="1596"/>
              <a:chExt cx="7008" cy="4985"/>
            </a:xfrm>
          </p:grpSpPr>
          <p:cxnSp>
            <p:nvCxnSpPr>
              <p:cNvPr id="56325" name="直接连接符 1"/>
              <p:cNvCxnSpPr/>
              <p:nvPr/>
            </p:nvCxnSpPr>
            <p:spPr>
              <a:xfrm>
                <a:off x="8207" y="3831"/>
                <a:ext cx="6032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6326" name="直接连接符 6"/>
              <p:cNvCxnSpPr/>
              <p:nvPr/>
            </p:nvCxnSpPr>
            <p:spPr>
              <a:xfrm flipH="1" flipV="1">
                <a:off x="8438" y="1968"/>
                <a:ext cx="2670" cy="1827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6327" name="直接连接符 8"/>
              <p:cNvCxnSpPr/>
              <p:nvPr/>
            </p:nvCxnSpPr>
            <p:spPr>
              <a:xfrm flipV="1">
                <a:off x="8661" y="2072"/>
                <a:ext cx="5115" cy="3408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sp>
            <p:nvSpPr>
              <p:cNvPr id="56328" name="文本框 9"/>
              <p:cNvSpPr txBox="1"/>
              <p:nvPr/>
            </p:nvSpPr>
            <p:spPr>
              <a:xfrm>
                <a:off x="10727" y="3768"/>
                <a:ext cx="740" cy="125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O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6329" name="文本框 11"/>
              <p:cNvSpPr txBox="1"/>
              <p:nvPr/>
            </p:nvSpPr>
            <p:spPr>
              <a:xfrm>
                <a:off x="7710" y="3630"/>
                <a:ext cx="740" cy="125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  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6330" name="文本框 12"/>
              <p:cNvSpPr txBox="1"/>
              <p:nvPr/>
            </p:nvSpPr>
            <p:spPr>
              <a:xfrm>
                <a:off x="8520" y="5322"/>
                <a:ext cx="740" cy="125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6331" name="文本框 13"/>
              <p:cNvSpPr txBox="1"/>
              <p:nvPr/>
            </p:nvSpPr>
            <p:spPr>
              <a:xfrm>
                <a:off x="13978" y="3698"/>
                <a:ext cx="740" cy="125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 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6332" name="文本框 14"/>
              <p:cNvSpPr txBox="1"/>
              <p:nvPr/>
            </p:nvSpPr>
            <p:spPr>
              <a:xfrm>
                <a:off x="13662" y="1596"/>
                <a:ext cx="740" cy="125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 lvl="0" indent="0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D</a:t>
                </a:r>
                <a:r>
                  <a:rPr lang="en-US" altLang="zh-CN"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en-US" altLang="zh-CN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6333" name="文本框 14"/>
            <p:cNvSpPr txBox="1"/>
            <p:nvPr/>
          </p:nvSpPr>
          <p:spPr>
            <a:xfrm>
              <a:off x="2530" y="5031"/>
              <a:ext cx="740" cy="1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indent="0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aphicFrame>
        <p:nvGraphicFramePr>
          <p:cNvPr id="56334" name="对象 10"/>
          <p:cNvGraphicFramePr/>
          <p:nvPr/>
        </p:nvGraphicFramePr>
        <p:xfrm>
          <a:off x="3040063" y="4114800"/>
          <a:ext cx="347662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5" name="" r:id="rId1" imgW="3657600" imgH="9448800" progId="">
                  <p:embed/>
                </p:oleObj>
              </mc:Choice>
              <mc:Fallback>
                <p:oleObj name="" r:id="rId1" imgW="3657600" imgH="9448800" progId="">
                  <p:embed/>
                  <p:pic>
                    <p:nvPicPr>
                      <p:cNvPr id="0" name="图片 16384" descr="image1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40063" y="4114800"/>
                        <a:ext cx="347662" cy="919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35" name="对象 10"/>
          <p:cNvGraphicFramePr/>
          <p:nvPr/>
        </p:nvGraphicFramePr>
        <p:xfrm>
          <a:off x="4592638" y="4113213"/>
          <a:ext cx="347662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6" name="" r:id="rId3" imgW="3657600" imgH="9448800" progId="">
                  <p:embed/>
                </p:oleObj>
              </mc:Choice>
              <mc:Fallback>
                <p:oleObj name="" r:id="rId3" imgW="3657600" imgH="9448800" progId="">
                  <p:embed/>
                  <p:pic>
                    <p:nvPicPr>
                      <p:cNvPr id="0" name="图片 16385" descr="image1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92638" y="4113213"/>
                        <a:ext cx="347662" cy="919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矩形 11"/>
          <p:cNvSpPr/>
          <p:nvPr/>
        </p:nvSpPr>
        <p:spPr>
          <a:xfrm>
            <a:off x="1047750" y="4149725"/>
            <a:ext cx="6169025" cy="1938338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square" lIns="91440" tIns="45720" rIns="91440" bIns="45720" anchor="t"/>
          <a:lstStyle/>
          <a:p>
            <a:pPr lvl="0" indent="0" defTabSz="91440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文本框 1"/>
          <p:cNvSpPr txBox="1"/>
          <p:nvPr/>
        </p:nvSpPr>
        <p:spPr>
          <a:xfrm>
            <a:off x="355600" y="641350"/>
            <a:ext cx="9307513" cy="26314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 eaLnBrk="0" hangingPunct="0">
              <a:lnSpc>
                <a:spcPts val="4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11.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一只蚂蚁从 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O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点出发，沿东北方向爬行 2.5 cm，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 eaLnBrk="0" hangingPunct="0">
              <a:lnSpc>
                <a:spcPts val="4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     碰到障碍物 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B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后，折向北偏西60°方向爬行3 cm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 eaLnBrk="0" hangingPunct="0">
              <a:lnSpc>
                <a:spcPts val="4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     到 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点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 eaLnBrk="0" hangingPunct="0">
              <a:lnSpc>
                <a:spcPts val="4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     (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画出蚂蚁的爬行路线；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 eaLnBrk="0" hangingPunct="0">
              <a:lnSpc>
                <a:spcPts val="4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     (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)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求出∠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2" charset="-122"/>
              </a:rPr>
              <a:t>OBC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的度数.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7346" name="直接连接符 33796"/>
          <p:cNvSpPr/>
          <p:nvPr/>
        </p:nvSpPr>
        <p:spPr>
          <a:xfrm>
            <a:off x="4659313" y="5367338"/>
            <a:ext cx="2770187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7347" name="直接连接符 33797"/>
          <p:cNvSpPr/>
          <p:nvPr/>
        </p:nvSpPr>
        <p:spPr>
          <a:xfrm>
            <a:off x="6051550" y="4162425"/>
            <a:ext cx="0" cy="2390775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7348" name="文本框 33798"/>
          <p:cNvSpPr txBox="1"/>
          <p:nvPr/>
        </p:nvSpPr>
        <p:spPr>
          <a:xfrm>
            <a:off x="5753100" y="3660775"/>
            <a:ext cx="720725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eaLnBrk="0" hangingPunct="0">
              <a:spcBef>
                <a:spcPct val="50000"/>
              </a:spcBef>
            </a:pP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北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7349" name="文本框 33801"/>
          <p:cNvSpPr txBox="1"/>
          <p:nvPr/>
        </p:nvSpPr>
        <p:spPr>
          <a:xfrm>
            <a:off x="6042025" y="5362575"/>
            <a:ext cx="1800225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eaLnBrk="0" hangingPunct="0">
              <a:spcBef>
                <a:spcPct val="50000"/>
              </a:spcBef>
            </a:pPr>
            <a:r>
              <a:rPr lang="en-US" altLang="zh-CN" sz="2800" i="1">
                <a:latin typeface="Times New Roman" panose="02020603050405020304" pitchFamily="18" charset="0"/>
                <a:ea typeface="楷体_GB2312" panose="02010609030101010101" pitchFamily="49" charset="-122"/>
              </a:rPr>
              <a:t>O</a:t>
            </a:r>
            <a:endParaRPr lang="en-US" altLang="zh-CN" sz="2800" i="1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52237" name="直接连接符 33802"/>
          <p:cNvSpPr/>
          <p:nvPr/>
        </p:nvSpPr>
        <p:spPr>
          <a:xfrm flipV="1">
            <a:off x="6051550" y="3876675"/>
            <a:ext cx="1323975" cy="1490663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52238" name="组合 33803"/>
          <p:cNvGrpSpPr/>
          <p:nvPr/>
        </p:nvGrpSpPr>
        <p:grpSpPr>
          <a:xfrm>
            <a:off x="6657975" y="3157538"/>
            <a:ext cx="1447800" cy="1416050"/>
            <a:chOff x="-180" y="-172"/>
            <a:chExt cx="912" cy="892"/>
          </a:xfrm>
        </p:grpSpPr>
        <p:sp>
          <p:nvSpPr>
            <p:cNvPr id="57352" name="直接连接符 33804"/>
            <p:cNvSpPr/>
            <p:nvPr/>
          </p:nvSpPr>
          <p:spPr>
            <a:xfrm>
              <a:off x="-180" y="273"/>
              <a:ext cx="912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7353" name="直接连接符 33805"/>
            <p:cNvSpPr/>
            <p:nvPr/>
          </p:nvSpPr>
          <p:spPr>
            <a:xfrm>
              <a:off x="272" y="-172"/>
              <a:ext cx="0" cy="892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52241" name="直接连接符 33806"/>
          <p:cNvSpPr/>
          <p:nvPr/>
        </p:nvSpPr>
        <p:spPr>
          <a:xfrm flipH="1" flipV="1">
            <a:off x="5607050" y="2651125"/>
            <a:ext cx="1765300" cy="1204913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2244" name="文本框 33809"/>
          <p:cNvSpPr txBox="1"/>
          <p:nvPr/>
        </p:nvSpPr>
        <p:spPr>
          <a:xfrm>
            <a:off x="7418388" y="3876675"/>
            <a:ext cx="1223962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eaLnBrk="0" hangingPunct="0">
              <a:spcBef>
                <a:spcPct val="50000"/>
              </a:spcBef>
            </a:pPr>
            <a:r>
              <a:rPr lang="en-US" altLang="zh-CN" sz="2800" i="1">
                <a:latin typeface="Times New Roman" panose="02020603050405020304" pitchFamily="18" charset="0"/>
                <a:ea typeface="隶书" panose="02010509060101010101" pitchFamily="49" charset="-122"/>
              </a:rPr>
              <a:t>B</a:t>
            </a:r>
            <a:endParaRPr lang="en-US" altLang="zh-CN" sz="2800" i="1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52245" name="文本框 33810"/>
          <p:cNvSpPr txBox="1"/>
          <p:nvPr/>
        </p:nvSpPr>
        <p:spPr>
          <a:xfrm>
            <a:off x="6561138" y="4622800"/>
            <a:ext cx="1511300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 eaLnBrk="0" hangingPunct="0"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  <a:ea typeface="隶书" panose="02010509060101010101" pitchFamily="49" charset="-122"/>
              </a:rPr>
              <a:t>2.5 cm</a:t>
            </a:r>
            <a:endParaRPr lang="en-US" altLang="zh-CN" sz="280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52249" name="文本框 33814"/>
          <p:cNvSpPr txBox="1"/>
          <p:nvPr/>
        </p:nvSpPr>
        <p:spPr>
          <a:xfrm>
            <a:off x="4962525" y="2393950"/>
            <a:ext cx="1079500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eaLnBrk="0" hangingPunct="0">
              <a:spcBef>
                <a:spcPct val="50000"/>
              </a:spcBef>
            </a:pPr>
            <a:r>
              <a:rPr lang="en-US" altLang="zh-CN" sz="2800" i="1">
                <a:latin typeface="Times New Roman" panose="02020603050405020304" pitchFamily="18" charset="0"/>
                <a:ea typeface="隶书" panose="02010509060101010101" pitchFamily="49" charset="-122"/>
              </a:rPr>
              <a:t>C</a:t>
            </a:r>
            <a:endParaRPr lang="en-US" altLang="zh-CN" sz="2800" i="1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52250" name="文本框 33815"/>
          <p:cNvSpPr txBox="1"/>
          <p:nvPr/>
        </p:nvSpPr>
        <p:spPr>
          <a:xfrm>
            <a:off x="5699125" y="3097213"/>
            <a:ext cx="1081088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eaLnBrk="0" hangingPunct="0"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  <a:ea typeface="隶书" panose="02010509060101010101" pitchFamily="49" charset="-122"/>
              </a:rPr>
              <a:t>3 cm</a:t>
            </a:r>
            <a:endParaRPr lang="en-US" altLang="zh-CN" sz="280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52251" name="文本框 33816"/>
          <p:cNvSpPr txBox="1"/>
          <p:nvPr/>
        </p:nvSpPr>
        <p:spPr>
          <a:xfrm>
            <a:off x="6735763" y="3054350"/>
            <a:ext cx="1511300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eaLnBrk="0" hangingPunct="0"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  <a:ea typeface="隶书" panose="02010509060101010101" pitchFamily="49" charset="-122"/>
              </a:rPr>
              <a:t>60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°</a:t>
            </a:r>
            <a:endParaRPr lang="en-US" altLang="zh-CN" sz="280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2" name="弧形 1"/>
          <p:cNvSpPr/>
          <p:nvPr/>
        </p:nvSpPr>
        <p:spPr>
          <a:xfrm rot="-1320000">
            <a:off x="5908675" y="4833938"/>
            <a:ext cx="504825" cy="504825"/>
          </a:xfrm>
          <a:custGeom>
            <a:avLst/>
            <a:gdLst/>
            <a:ahLst/>
            <a:cxnLst>
              <a:cxn ang="10800000">
                <a:pos x="252094" y="0"/>
              </a:cxn>
              <a:cxn ang="8100000">
                <a:pos x="252095" y="252095"/>
              </a:cxn>
              <a:cxn ang="5400000">
                <a:pos x="504190" y="252095"/>
              </a:cxn>
            </a:cxnLst>
            <a:rect l="0" t="0" r="0" b="0"/>
            <a:pathLst>
              <a:path w="504190" h="504190" stroke="0">
                <a:moveTo>
                  <a:pt x="252094" y="0"/>
                </a:moveTo>
                <a:cubicBezTo>
                  <a:pt x="391322" y="0"/>
                  <a:pt x="504189" y="112867"/>
                  <a:pt x="504189" y="252095"/>
                </a:cubicBezTo>
                <a:lnTo>
                  <a:pt x="252095" y="252095"/>
                </a:lnTo>
                <a:close/>
              </a:path>
              <a:path w="504190" h="504190" fill="none">
                <a:moveTo>
                  <a:pt x="252094" y="0"/>
                </a:moveTo>
                <a:cubicBezTo>
                  <a:pt x="391322" y="0"/>
                  <a:pt x="504189" y="112867"/>
                  <a:pt x="504189" y="252095"/>
                </a:cubicBez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" name="文本框 33810"/>
          <p:cNvSpPr txBox="1"/>
          <p:nvPr/>
        </p:nvSpPr>
        <p:spPr>
          <a:xfrm>
            <a:off x="6053138" y="4387850"/>
            <a:ext cx="900112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 eaLnBrk="0" hangingPunct="0"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  <a:ea typeface="隶书" panose="02010509060101010101" pitchFamily="49" charset="-122"/>
              </a:rPr>
              <a:t>45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°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弧形 3"/>
          <p:cNvSpPr/>
          <p:nvPr/>
        </p:nvSpPr>
        <p:spPr>
          <a:xfrm rot="1320000" flipH="1">
            <a:off x="7027863" y="3473450"/>
            <a:ext cx="503237" cy="504825"/>
          </a:xfrm>
          <a:custGeom>
            <a:avLst/>
            <a:gdLst/>
            <a:ahLst/>
            <a:cxnLst>
              <a:cxn ang="10800000">
                <a:pos x="252094" y="0"/>
              </a:cxn>
              <a:cxn ang="8100000">
                <a:pos x="252095" y="252095"/>
              </a:cxn>
              <a:cxn ang="5400000">
                <a:pos x="504190" y="252095"/>
              </a:cxn>
            </a:cxnLst>
            <a:rect l="0" t="0" r="0" b="0"/>
            <a:pathLst>
              <a:path w="504190" h="504190" stroke="0">
                <a:moveTo>
                  <a:pt x="252094" y="0"/>
                </a:moveTo>
                <a:cubicBezTo>
                  <a:pt x="391322" y="0"/>
                  <a:pt x="504189" y="112867"/>
                  <a:pt x="504189" y="252095"/>
                </a:cubicBezTo>
                <a:lnTo>
                  <a:pt x="252095" y="252095"/>
                </a:lnTo>
                <a:close/>
              </a:path>
              <a:path w="504190" h="504190" fill="none">
                <a:moveTo>
                  <a:pt x="252094" y="0"/>
                </a:moveTo>
                <a:cubicBezTo>
                  <a:pt x="391322" y="0"/>
                  <a:pt x="504189" y="112867"/>
                  <a:pt x="504189" y="252095"/>
                </a:cubicBez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5562600" y="2601913"/>
            <a:ext cx="76200" cy="7620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/>
          <a:p>
            <a:pPr lvl="0" indent="0" defTabSz="91440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87413" y="3451225"/>
            <a:ext cx="3624262" cy="1384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(1)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如图所示；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lvl="0" indent="0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(2)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OBC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=75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°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17965" cy="754380"/>
          </a:xfrm>
          <a:prstGeom prst="rect">
            <a:avLst/>
          </a:prstGeom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2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2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2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2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22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2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2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2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52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52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4" grpId="0"/>
      <p:bldP spid="52245" grpId="0"/>
      <p:bldP spid="52249" grpId="0"/>
      <p:bldP spid="52250" grpId="0"/>
      <p:bldP spid="52251" grpId="0"/>
      <p:bldP spid="2" grpId="0" bldLvl="0" animBg="1"/>
      <p:bldP spid="3" grpId="0"/>
      <p:bldP spid="4" grpId="0" bldLvl="0" animBg="1"/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260985" y="1348740"/>
            <a:ext cx="504825" cy="1798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几何图形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" name="左大括号 10"/>
          <p:cNvSpPr/>
          <p:nvPr/>
        </p:nvSpPr>
        <p:spPr>
          <a:xfrm>
            <a:off x="889635" y="1125855"/>
            <a:ext cx="312420" cy="2021205"/>
          </a:xfrm>
          <a:prstGeom prst="leftBrac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326515" y="919480"/>
            <a:ext cx="1654810" cy="5181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立体图形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202055" y="3016250"/>
            <a:ext cx="1645285" cy="5181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平面图形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cxnSp>
        <p:nvCxnSpPr>
          <p:cNvPr id="27" name="直接箭头连接符 26"/>
          <p:cNvCxnSpPr/>
          <p:nvPr/>
        </p:nvCxnSpPr>
        <p:spPr>
          <a:xfrm>
            <a:off x="3072130" y="1104265"/>
            <a:ext cx="2867660" cy="2159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8" name="直接箭头连接符 27"/>
          <p:cNvCxnSpPr/>
          <p:nvPr/>
        </p:nvCxnSpPr>
        <p:spPr>
          <a:xfrm flipH="1">
            <a:off x="3090545" y="1270000"/>
            <a:ext cx="2777490" cy="10795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0" name="文本框 29"/>
          <p:cNvSpPr txBox="1"/>
          <p:nvPr/>
        </p:nvSpPr>
        <p:spPr>
          <a:xfrm>
            <a:off x="3090545" y="729615"/>
            <a:ext cx="2468880" cy="396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000">
                <a:latin typeface="黑体" panose="02010609060101010101" pitchFamily="2" charset="-122"/>
                <a:ea typeface="黑体" panose="02010609060101010101" pitchFamily="2" charset="-122"/>
              </a:rPr>
              <a:t>展开或从不同方向看</a:t>
            </a:r>
            <a:endParaRPr lang="zh-CN" altLang="en-US" sz="20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725545" y="1280795"/>
            <a:ext cx="1198880" cy="396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000">
                <a:latin typeface="黑体" panose="02010609060101010101" pitchFamily="2" charset="-122"/>
                <a:ea typeface="黑体" panose="02010609060101010101" pitchFamily="2" charset="-122"/>
              </a:rPr>
              <a:t>面动成体</a:t>
            </a:r>
            <a:endParaRPr lang="zh-CN" altLang="en-US" sz="20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995035" y="910590"/>
            <a:ext cx="1654810" cy="5181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平面图形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3" name="左大括号 32"/>
          <p:cNvSpPr/>
          <p:nvPr/>
        </p:nvSpPr>
        <p:spPr>
          <a:xfrm>
            <a:off x="2847340" y="1821815"/>
            <a:ext cx="567055" cy="2907030"/>
          </a:xfrm>
          <a:prstGeom prst="leftBrac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354705" y="1898650"/>
            <a:ext cx="2043430" cy="944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直线、射线、线段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502660" y="4368800"/>
            <a:ext cx="513080" cy="5181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角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6" name="左大括号 35"/>
          <p:cNvSpPr/>
          <p:nvPr/>
        </p:nvSpPr>
        <p:spPr>
          <a:xfrm>
            <a:off x="5504180" y="1532255"/>
            <a:ext cx="435610" cy="2113280"/>
          </a:xfrm>
          <a:prstGeom prst="leftBrac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995035" y="1532255"/>
            <a:ext cx="1910715" cy="5181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表示方法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995035" y="2197735"/>
            <a:ext cx="2165985" cy="944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线段长短的比较与计算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995035" y="3279140"/>
            <a:ext cx="2319655" cy="5181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两个基本事实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502650" y="2202180"/>
            <a:ext cx="513080" cy="944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中点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1" name="右箭头 40"/>
          <p:cNvSpPr/>
          <p:nvPr/>
        </p:nvSpPr>
        <p:spPr>
          <a:xfrm>
            <a:off x="8255000" y="2627630"/>
            <a:ext cx="247650" cy="21590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2" name="左大括号 41"/>
          <p:cNvSpPr/>
          <p:nvPr/>
        </p:nvSpPr>
        <p:spPr>
          <a:xfrm>
            <a:off x="4119245" y="3935095"/>
            <a:ext cx="410845" cy="1968500"/>
          </a:xfrm>
          <a:prstGeom prst="leftBrac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4620260" y="3863340"/>
            <a:ext cx="1910715" cy="5181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表示方法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4530725" y="4642485"/>
            <a:ext cx="2754630" cy="944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角的度量、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比较与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计算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4530090" y="5648325"/>
            <a:ext cx="2234565" cy="5181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余角和补角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7696835" y="4481830"/>
            <a:ext cx="1086485" cy="944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角平分线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8" name="右箭头 47"/>
          <p:cNvSpPr/>
          <p:nvPr/>
        </p:nvSpPr>
        <p:spPr>
          <a:xfrm>
            <a:off x="7449185" y="4907280"/>
            <a:ext cx="247650" cy="21590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" name="右箭头 48"/>
          <p:cNvSpPr/>
          <p:nvPr/>
        </p:nvSpPr>
        <p:spPr>
          <a:xfrm>
            <a:off x="6826885" y="5799455"/>
            <a:ext cx="247650" cy="21590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7074535" y="5648325"/>
            <a:ext cx="2025650" cy="5181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概念、性质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" name="矩形 80"/>
          <p:cNvSpPr>
            <a:spLocks noChangeArrowheads="1"/>
          </p:cNvSpPr>
          <p:nvPr/>
        </p:nvSpPr>
        <p:spPr bwMode="auto"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方正姚体" panose="02010601030101010101" pitchFamily="2" charset="-122"/>
                <a:cs typeface="+mn-cs"/>
              </a:rPr>
              <a:t>课堂小结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24" grpId="0" animBg="1"/>
      <p:bldP spid="25" grpId="0" animBg="1"/>
      <p:bldP spid="30" grpId="0"/>
      <p:bldP spid="31" grpId="0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TEMPLATE_CATEGORY" val="custom"/>
  <p:tag name="KSO_WM_TEMPLATE_INDEX" val="20186833"/>
  <p:tag name="KSO_WM_TAG_VERSION" val="1.0"/>
  <p:tag name="KSO_WM_TEMPLATE_THUMBS_INDEX" val="1、9、12、16、19、22、23"/>
  <p:tag name="KSO_WM_BEAUTIFY_FLAG" val="#wm#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TEMPLATE_CATEGORY" val="custom"/>
  <p:tag name="KSO_WM_TEMPLATE_INDEX" val="20186833"/>
  <p:tag name="KSO_WM_TAG_VERSION" val="1.0"/>
  <p:tag name="KSO_WM_TEMPLATE_THUMBS_INDEX" val="1、9、12、16、19、22、23"/>
  <p:tag name="KSO_WM_BEAUTIFY_FLAG" val="#wm#"/>
</p:tagLst>
</file>

<file path=ppt/tags/tag7.xml><?xml version="1.0" encoding="utf-8"?>
<p:tagLst xmlns:p="http://schemas.openxmlformats.org/presentationml/2006/main">
  <p:tag name="KSO_WM_TEMPLATE_TOPIC_ID" val="2869567"/>
  <p:tag name="KSO_WM_TEMPLATE_OUTLINE_ID" val="15"/>
  <p:tag name="KSO_WM_TEMPLATE_SCENE_ID" val="1"/>
  <p:tag name="KSO_WM_TEMPLATE_JOB_ID" val="2"/>
  <p:tag name="KSO_WM_TEMPLATE_TOPIC_DEFAULT" val="1"/>
</p:tagLst>
</file>

<file path=ppt/theme/theme1.xml><?xml version="1.0" encoding="utf-8"?>
<a:theme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蓝色扁平清新通用</Template>
  <TotalTime>0</TotalTime>
  <Words>7159</Words>
  <Application>WPS 演示</Application>
  <PresentationFormat>全屏显示(4:3)</PresentationFormat>
  <Paragraphs>857</Paragraphs>
  <Slides>44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44</vt:i4>
      </vt:variant>
    </vt:vector>
  </HeadingPairs>
  <TitlesOfParts>
    <vt:vector size="58" baseType="lpstr">
      <vt:lpstr>Arial</vt:lpstr>
      <vt:lpstr>宋体</vt:lpstr>
      <vt:lpstr>Wingdings</vt:lpstr>
      <vt:lpstr>微软雅黑</vt:lpstr>
      <vt:lpstr>黑体</vt:lpstr>
      <vt:lpstr>隶书</vt:lpstr>
      <vt:lpstr>方正姚体</vt:lpstr>
      <vt:lpstr>Times New Roman</vt:lpstr>
      <vt:lpstr>Tahoma</vt:lpstr>
      <vt:lpstr>Arial Unicode MS</vt:lpstr>
      <vt:lpstr>Wingdings</vt:lpstr>
      <vt:lpstr>楷体_GB2312</vt:lpstr>
      <vt:lpstr>2_Office 主题​​</vt:lpstr>
      <vt:lpstr>3_Office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dc:subject>www.czsx.com.cn</dc:subject>
  <cp:category>www.czsx.com.cn</cp:category>
  <cp:lastModifiedBy>猪玲</cp:lastModifiedBy>
  <cp:revision>568</cp:revision>
  <dcterms:created xsi:type="dcterms:W3CDTF">2015-07-09T08:14:00Z</dcterms:created>
  <dcterms:modified xsi:type="dcterms:W3CDTF">2020-12-29T12:06:32Z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2052-11.1.0.10228</vt:lpwstr>
  </property>
  <property fmtid="{D5CDD505-2E9C-101B-9397-08002B2CF9AE}" pid="3" name="KSORubyTemplateID">
    <vt:lpwstr>2</vt:lpwstr>
  </property>
</Properties>
</file>