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7" r:id="rId4"/>
    <p:sldId id="269" r:id="rId5"/>
    <p:sldId id="257" r:id="rId6"/>
    <p:sldId id="258" r:id="rId7"/>
    <p:sldId id="259" r:id="rId8"/>
    <p:sldId id="270" r:id="rId9"/>
    <p:sldId id="262" r:id="rId10"/>
    <p:sldId id="271" r:id="rId11"/>
    <p:sldId id="263" r:id="rId12"/>
    <p:sldId id="260" r:id="rId13"/>
    <p:sldId id="261" r:id="rId14"/>
    <p:sldId id="264" r:id="rId15"/>
    <p:sldId id="273" r:id="rId16"/>
    <p:sldId id="274" r:id="rId17"/>
    <p:sldId id="272" r:id="rId18"/>
    <p:sldId id="265" r:id="rId19"/>
    <p:sldId id="268" r:id="rId2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>
        <p:scale>
          <a:sx n="75" d="100"/>
          <a:sy n="75" d="100"/>
        </p:scale>
        <p:origin x="-606" y="-294"/>
      </p:cViewPr>
      <p:guideLst>
        <p:guide orient="horz" pos="1026"/>
        <p:guide pos="2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Arial" panose="020B0604020202020204" pitchFamily="34" charset="0"/>
              </a:rPr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3" name="Picture 5" descr="E:\李燃\教师教学用书\人民教育电子音像出版社 社标字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588" y="6237288"/>
            <a:ext cx="2173287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4" name="文本框 2053"/>
          <p:cNvSpPr txBox="1"/>
          <p:nvPr/>
        </p:nvSpPr>
        <p:spPr>
          <a:xfrm>
            <a:off x="44450" y="298450"/>
            <a:ext cx="63373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宋体" panose="02010600030101010101" pitchFamily="2" charset="-122"/>
              </a:rPr>
              <a:t>八年级  上册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55" name="文本框 2054"/>
          <p:cNvSpPr txBox="1"/>
          <p:nvPr/>
        </p:nvSpPr>
        <p:spPr>
          <a:xfrm>
            <a:off x="0" y="1014413"/>
            <a:ext cx="9144000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4400">
                <a:latin typeface="Times New Roman" panose="02020603050405020304" pitchFamily="18" charset="0"/>
              </a:rPr>
              <a:t>11.2</a:t>
            </a:r>
            <a:r>
              <a:rPr lang="en-US" altLang="zh-CN" sz="4400" b="1">
                <a:latin typeface="宋体" panose="02010600030101010101" pitchFamily="2" charset="-122"/>
              </a:rPr>
              <a:t> </a:t>
            </a:r>
            <a:r>
              <a:rPr lang="zh-CN" altLang="en-US" sz="4400" b="1" dirty="0">
                <a:latin typeface="宋体" panose="02010600030101010101" pitchFamily="2" charset="-122"/>
              </a:rPr>
              <a:t>与三角形有关的角</a:t>
            </a:r>
            <a:br>
              <a:rPr lang="zh-CN" altLang="en-US" sz="4400" b="1" dirty="0">
                <a:latin typeface="宋体" panose="02010600030101010101" pitchFamily="2" charset="-122"/>
              </a:rPr>
            </a:br>
            <a:r>
              <a:rPr lang="zh-CN" altLang="en-US" sz="4400" b="1" dirty="0">
                <a:latin typeface="宋体" panose="02010600030101010101" pitchFamily="2" charset="-122"/>
              </a:rPr>
              <a:t> </a:t>
            </a:r>
            <a:r>
              <a:rPr lang="zh-CN" altLang="en-US" sz="4400" b="1" dirty="0">
                <a:solidFill>
                  <a:srgbClr val="000000"/>
                </a:solidFill>
                <a:latin typeface="宋体" panose="02010600030101010101" pitchFamily="2" charset="-122"/>
              </a:rPr>
              <a:t>（第</a:t>
            </a:r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400" b="1" dirty="0">
                <a:solidFill>
                  <a:srgbClr val="000000"/>
                </a:solidFill>
                <a:latin typeface="宋体" panose="02010600030101010101" pitchFamily="2" charset="-122"/>
              </a:rPr>
              <a:t>课时）</a:t>
            </a:r>
            <a:endParaRPr lang="zh-CN" altLang="en-US" sz="44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78" name="文本框 3077"/>
          <p:cNvSpPr txBox="1"/>
          <p:nvPr/>
        </p:nvSpPr>
        <p:spPr>
          <a:xfrm>
            <a:off x="250825" y="63976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课件说明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3079" name="Rectangle 4"/>
          <p:cNvSpPr/>
          <p:nvPr/>
        </p:nvSpPr>
        <p:spPr>
          <a:xfrm>
            <a:off x="323850" y="2133600"/>
            <a:ext cx="8820150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   在学习了三角形的内角和的基础上，本节课进一步</a:t>
            </a:r>
            <a:endParaRPr lang="en-US" altLang="zh-CN" sz="2800" b="1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   研究直角三角形的性质与判定，以及运用性质与判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　定解决问题．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4" name="Rectangle 3"/>
          <p:cNvSpPr/>
          <p:nvPr/>
        </p:nvSpPr>
        <p:spPr>
          <a:xfrm>
            <a:off x="303213" y="2133600"/>
            <a:ext cx="8229600" cy="28082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lvl="0" eaLnBrk="1" hangingPunct="1"/>
            <a:r>
              <a:rPr lang="zh-CN" altLang="en-US" sz="2800" b="1" dirty="0">
                <a:latin typeface="宋体" panose="02010600030101010101" pitchFamily="2" charset="-122"/>
              </a:rPr>
              <a:t>学习目标：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lvl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</a:rPr>
              <a:t>．</a:t>
            </a:r>
            <a:r>
              <a:rPr lang="zh-CN" altLang="zh-CN" sz="2800" b="1" dirty="0">
                <a:latin typeface="宋体" panose="02010600030101010101" pitchFamily="2" charset="-122"/>
              </a:rPr>
              <a:t>探索并掌握直角三角形的两个锐角互余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lvl="0" eaLnBrk="1" hangingPunct="1"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r>
              <a:rPr lang="zh-CN" altLang="zh-CN" sz="2800" b="1" dirty="0">
                <a:latin typeface="宋体" panose="02010600030101010101" pitchFamily="2" charset="-122"/>
              </a:rPr>
              <a:t>掌握有两个角互余的三角形是直角三角形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zh-CN" sz="2800" b="1" dirty="0">
              <a:latin typeface="宋体" panose="02010600030101010101" pitchFamily="2" charset="-122"/>
            </a:endParaRPr>
          </a:p>
          <a:p>
            <a:pPr lvl="0" eaLnBrk="1" hangingPunct="1"/>
            <a:r>
              <a:rPr lang="zh-CN" altLang="en-US" sz="2800" b="1" dirty="0">
                <a:latin typeface="宋体" panose="02010600030101010101" pitchFamily="2" charset="-122"/>
              </a:rPr>
              <a:t>学习重点</a:t>
            </a:r>
            <a:r>
              <a:rPr lang="zh-CN" altLang="en-US" sz="2800" dirty="0">
                <a:latin typeface="宋体" panose="02010600030101010101" pitchFamily="2" charset="-122"/>
              </a:rPr>
              <a:t>：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 lvl="0" eaLnBrk="1" hangingPunct="1">
              <a:buNone/>
            </a:pPr>
            <a:r>
              <a:rPr lang="en-US" altLang="zh-CN" sz="2800">
                <a:latin typeface="宋体" panose="02010600030101010101" pitchFamily="2" charset="-122"/>
              </a:rPr>
              <a:t>  </a:t>
            </a:r>
            <a:r>
              <a:rPr lang="zh-CN" altLang="zh-CN" sz="2800" b="1" dirty="0">
                <a:latin typeface="宋体" panose="02010600030101010101" pitchFamily="2" charset="-122"/>
              </a:rPr>
              <a:t>探索并掌握直角三角形的两个锐角互余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zh-CN" sz="2800" b="1" dirty="0">
              <a:latin typeface="宋体" panose="02010600030101010101" pitchFamily="2" charset="-122"/>
            </a:endParaRPr>
          </a:p>
          <a:p>
            <a:pPr lvl="0" eaLnBrk="1" hangingPunct="1">
              <a:buNone/>
            </a:pP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607" name="文本框 25606"/>
          <p:cNvSpPr txBox="1"/>
          <p:nvPr/>
        </p:nvSpPr>
        <p:spPr>
          <a:xfrm>
            <a:off x="250825" y="63976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课件说明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107" name="矩形 6"/>
          <p:cNvSpPr/>
          <p:nvPr/>
        </p:nvSpPr>
        <p:spPr>
          <a:xfrm>
            <a:off x="238125" y="642938"/>
            <a:ext cx="40370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复习三角形的内角和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4108" name="矩形 4107"/>
          <p:cNvSpPr/>
          <p:nvPr/>
        </p:nvSpPr>
        <p:spPr>
          <a:xfrm>
            <a:off x="250825" y="1628775"/>
            <a:ext cx="9121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　在△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中，∠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B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30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C  </a:t>
            </a:r>
            <a:endParaRPr lang="en-US" altLang="zh-CN" sz="2800" i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等于多少度？你用了什么知识解决的？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4124" name="组合 4123"/>
          <p:cNvGrpSpPr/>
          <p:nvPr/>
        </p:nvGrpSpPr>
        <p:grpSpPr>
          <a:xfrm>
            <a:off x="4610100" y="2905125"/>
            <a:ext cx="4073525" cy="4371975"/>
            <a:chOff x="2888" y="1710"/>
            <a:chExt cx="2566" cy="2754"/>
          </a:xfrm>
        </p:grpSpPr>
        <p:sp>
          <p:nvSpPr>
            <p:cNvPr id="4111" name="矩形 4110"/>
            <p:cNvSpPr/>
            <p:nvPr/>
          </p:nvSpPr>
          <p:spPr>
            <a:xfrm>
              <a:off x="5189" y="17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4112" name="矩形 4111"/>
            <p:cNvSpPr/>
            <p:nvPr/>
          </p:nvSpPr>
          <p:spPr>
            <a:xfrm>
              <a:off x="2888" y="310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4113" name="矩形 4112"/>
            <p:cNvSpPr/>
            <p:nvPr/>
          </p:nvSpPr>
          <p:spPr>
            <a:xfrm>
              <a:off x="5189" y="307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4121" name="图片 4120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2803" y="2052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131" name="矩形 6"/>
          <p:cNvSpPr/>
          <p:nvPr/>
        </p:nvSpPr>
        <p:spPr>
          <a:xfrm>
            <a:off x="238125" y="642938"/>
            <a:ext cx="4456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探索直角三角形的性质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5133" name="矩形 5132"/>
          <p:cNvSpPr/>
          <p:nvPr/>
        </p:nvSpPr>
        <p:spPr>
          <a:xfrm>
            <a:off x="250825" y="1628775"/>
            <a:ext cx="9439275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　在△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中，若∠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，你能求出∠</a:t>
            </a:r>
            <a:r>
              <a:rPr lang="en-US" altLang="zh-CN" sz="2800" i="1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B </a:t>
            </a:r>
            <a:r>
              <a:rPr lang="zh-CN" altLang="en-US" sz="2800" b="1" dirty="0">
                <a:latin typeface="宋体" panose="02010600030101010101" pitchFamily="2" charset="-122"/>
              </a:rPr>
              <a:t>的度数吗？为什么？你能求出∠</a:t>
            </a:r>
            <a:r>
              <a:rPr lang="en-US" altLang="zh-CN" sz="2800" i="1"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latin typeface="宋体" panose="02010600030101010101" pitchFamily="2" charset="-122"/>
              </a:rPr>
              <a:t>+∠</a:t>
            </a:r>
            <a:r>
              <a:rPr lang="en-US" altLang="zh-CN" sz="2800" i="1">
                <a:latin typeface="Times New Roman" panose="02020603050405020304" pitchFamily="18" charset="0"/>
              </a:rPr>
              <a:t>B </a:t>
            </a:r>
            <a:r>
              <a:rPr lang="zh-CN" altLang="en-US" sz="2800" b="1" dirty="0">
                <a:latin typeface="宋体" panose="02010600030101010101" pitchFamily="2" charset="-122"/>
              </a:rPr>
              <a:t>的度数吗？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利用上面的结果，你能得出什么结论？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5134" name="矩形 5133"/>
          <p:cNvSpPr/>
          <p:nvPr/>
        </p:nvSpPr>
        <p:spPr>
          <a:xfrm>
            <a:off x="250825" y="3848100"/>
            <a:ext cx="4489450" cy="1031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直角三角形的两个锐 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角互余．　　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5153" name="组合 5152"/>
          <p:cNvGrpSpPr/>
          <p:nvPr/>
        </p:nvGrpSpPr>
        <p:grpSpPr>
          <a:xfrm>
            <a:off x="4610100" y="2905125"/>
            <a:ext cx="4073525" cy="4371975"/>
            <a:chOff x="2888" y="1710"/>
            <a:chExt cx="2566" cy="2754"/>
          </a:xfrm>
        </p:grpSpPr>
        <p:sp>
          <p:nvSpPr>
            <p:cNvPr id="5154" name="矩形 5153"/>
            <p:cNvSpPr/>
            <p:nvPr/>
          </p:nvSpPr>
          <p:spPr>
            <a:xfrm>
              <a:off x="5189" y="17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55" name="矩形 5154"/>
            <p:cNvSpPr/>
            <p:nvPr/>
          </p:nvSpPr>
          <p:spPr>
            <a:xfrm>
              <a:off x="2888" y="310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5156" name="矩形 5155"/>
            <p:cNvSpPr/>
            <p:nvPr/>
          </p:nvSpPr>
          <p:spPr>
            <a:xfrm>
              <a:off x="5189" y="307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5157" name="图片 5156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2803" y="2052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155" name="矩形 6"/>
          <p:cNvSpPr/>
          <p:nvPr/>
        </p:nvSpPr>
        <p:spPr>
          <a:xfrm>
            <a:off x="238125" y="642938"/>
            <a:ext cx="4456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探索直角三角形的性质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6156" name="矩形 6155"/>
          <p:cNvSpPr/>
          <p:nvPr/>
        </p:nvSpPr>
        <p:spPr>
          <a:xfrm>
            <a:off x="250825" y="1628775"/>
            <a:ext cx="88931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直角三角形可以用符号“</a:t>
            </a:r>
            <a:r>
              <a:rPr lang="en-US" altLang="zh-CN" sz="2800" err="1">
                <a:latin typeface="Times New Roman" panose="02020603050405020304" pitchFamily="18" charset="0"/>
              </a:rPr>
              <a:t>Rt</a:t>
            </a:r>
            <a:r>
              <a:rPr lang="en-US" altLang="zh-CN" sz="2800" b="1">
                <a:latin typeface="宋体" panose="02010600030101010101" pitchFamily="2" charset="-122"/>
              </a:rPr>
              <a:t>△”</a:t>
            </a:r>
            <a:r>
              <a:rPr lang="zh-CN" altLang="en-US" sz="2800" b="1" dirty="0">
                <a:latin typeface="宋体" panose="02010600030101010101" pitchFamily="2" charset="-122"/>
              </a:rPr>
              <a:t>表示，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直角三角形</a:t>
            </a:r>
            <a:r>
              <a:rPr lang="en-US" altLang="zh-CN" sz="2800" i="1"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latin typeface="宋体" panose="02010600030101010101" pitchFamily="2" charset="-122"/>
              </a:rPr>
              <a:t>可以写成</a:t>
            </a:r>
            <a:r>
              <a:rPr lang="en-US" altLang="zh-CN" sz="2800" err="1">
                <a:latin typeface="Times New Roman" panose="02020603050405020304" pitchFamily="18" charset="0"/>
              </a:rPr>
              <a:t>Rt</a:t>
            </a:r>
            <a:r>
              <a:rPr lang="en-US" altLang="zh-CN" sz="2800" b="1" err="1">
                <a:latin typeface="宋体" panose="02010600030101010101" pitchFamily="2" charset="-122"/>
              </a:rPr>
              <a:t>△</a:t>
            </a:r>
            <a:r>
              <a:rPr lang="en-US" altLang="zh-CN" sz="2800" i="1" err="1">
                <a:latin typeface="Times New Roman" panose="02020603050405020304" pitchFamily="18" charset="0"/>
              </a:rPr>
              <a:t>ABC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．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6171" name="组合 6170"/>
          <p:cNvGrpSpPr/>
          <p:nvPr/>
        </p:nvGrpSpPr>
        <p:grpSpPr>
          <a:xfrm>
            <a:off x="4610100" y="2905125"/>
            <a:ext cx="4073525" cy="4371975"/>
            <a:chOff x="2888" y="1710"/>
            <a:chExt cx="2566" cy="2754"/>
          </a:xfrm>
        </p:grpSpPr>
        <p:sp>
          <p:nvSpPr>
            <p:cNvPr id="6172" name="矩形 6171"/>
            <p:cNvSpPr/>
            <p:nvPr/>
          </p:nvSpPr>
          <p:spPr>
            <a:xfrm>
              <a:off x="5189" y="17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73" name="矩形 6172"/>
            <p:cNvSpPr/>
            <p:nvPr/>
          </p:nvSpPr>
          <p:spPr>
            <a:xfrm>
              <a:off x="2888" y="310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6174" name="矩形 6173"/>
            <p:cNvSpPr/>
            <p:nvPr/>
          </p:nvSpPr>
          <p:spPr>
            <a:xfrm>
              <a:off x="5189" y="307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6175" name="图片 6174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2803" y="2052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21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635" name="矩形 6"/>
          <p:cNvSpPr/>
          <p:nvPr/>
        </p:nvSpPr>
        <p:spPr>
          <a:xfrm>
            <a:off x="238125" y="642938"/>
            <a:ext cx="4456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探索直角三角形的性质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6645" name="矩形 26644"/>
          <p:cNvSpPr/>
          <p:nvPr/>
        </p:nvSpPr>
        <p:spPr>
          <a:xfrm>
            <a:off x="974725" y="3189288"/>
            <a:ext cx="4352925" cy="15446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在</a:t>
            </a:r>
            <a:r>
              <a:rPr lang="en-US" altLang="zh-CN" sz="2800" err="1">
                <a:solidFill>
                  <a:srgbClr val="0000FF"/>
                </a:solidFill>
                <a:latin typeface="Times New Roman" panose="02020603050405020304" pitchFamily="18" charset="0"/>
              </a:rPr>
              <a:t>Rt</a:t>
            </a:r>
            <a:r>
              <a:rPr lang="en-US" altLang="zh-CN" sz="2800" b="1" err="1">
                <a:solidFill>
                  <a:srgbClr val="0000FF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2800" i="1" err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中，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∵　∠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°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∴　∠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B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°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．　　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6652" name="矩形 26651"/>
          <p:cNvSpPr/>
          <p:nvPr/>
        </p:nvSpPr>
        <p:spPr>
          <a:xfrm>
            <a:off x="250825" y="1628775"/>
            <a:ext cx="88931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</a:t>
            </a:r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　此性质的几何推理格式该怎样表示？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26653" name="组合 26652"/>
          <p:cNvGrpSpPr/>
          <p:nvPr/>
        </p:nvGrpSpPr>
        <p:grpSpPr>
          <a:xfrm>
            <a:off x="4610100" y="2905125"/>
            <a:ext cx="4073525" cy="4371975"/>
            <a:chOff x="2888" y="1710"/>
            <a:chExt cx="2566" cy="2754"/>
          </a:xfrm>
        </p:grpSpPr>
        <p:sp>
          <p:nvSpPr>
            <p:cNvPr id="26654" name="矩形 26653"/>
            <p:cNvSpPr/>
            <p:nvPr/>
          </p:nvSpPr>
          <p:spPr>
            <a:xfrm>
              <a:off x="5189" y="17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55" name="矩形 26654"/>
            <p:cNvSpPr/>
            <p:nvPr/>
          </p:nvSpPr>
          <p:spPr>
            <a:xfrm>
              <a:off x="2888" y="310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56" name="矩形 26655"/>
            <p:cNvSpPr/>
            <p:nvPr/>
          </p:nvSpPr>
          <p:spPr>
            <a:xfrm>
              <a:off x="5189" y="307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26657" name="图片 26656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2803" y="2052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>
                                            <p:txEl>
                                              <p:charRg st="22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84" name="矩形 6"/>
          <p:cNvSpPr/>
          <p:nvPr/>
        </p:nvSpPr>
        <p:spPr>
          <a:xfrm>
            <a:off x="238125" y="642938"/>
            <a:ext cx="2043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例题讲解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7186" name="矩形 7185"/>
          <p:cNvSpPr/>
          <p:nvPr/>
        </p:nvSpPr>
        <p:spPr>
          <a:xfrm>
            <a:off x="242888" y="1628775"/>
            <a:ext cx="914241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例　如图，∠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AD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zh-CN" altLang="en-US" sz="2800" b="1" dirty="0">
                <a:latin typeface="宋体" panose="02010600030101010101" pitchFamily="2" charset="-122"/>
              </a:rPr>
              <a:t>相交于点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</a:rPr>
              <a:t>，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CAE </a:t>
            </a:r>
            <a:r>
              <a:rPr lang="zh-CN" altLang="en-US" sz="2800" b="1" dirty="0">
                <a:latin typeface="宋体" panose="02010600030101010101" pitchFamily="2" charset="-122"/>
              </a:rPr>
              <a:t>与∠</a:t>
            </a:r>
            <a:r>
              <a:rPr lang="en-US" altLang="zh-CN" sz="2800" i="1">
                <a:latin typeface="Times New Roman" panose="02020603050405020304" pitchFamily="18" charset="0"/>
              </a:rPr>
              <a:t>DBE </a:t>
            </a:r>
            <a:r>
              <a:rPr lang="zh-CN" altLang="en-US" sz="2800" b="1" dirty="0">
                <a:latin typeface="宋体" panose="02010600030101010101" pitchFamily="2" charset="-122"/>
              </a:rPr>
              <a:t>有什么关系？为什么？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7205" name="矩形 7204"/>
          <p:cNvSpPr/>
          <p:nvPr/>
        </p:nvSpPr>
        <p:spPr>
          <a:xfrm>
            <a:off x="242888" y="3025775"/>
            <a:ext cx="7124700" cy="2057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分析：</a:t>
            </a:r>
            <a:r>
              <a:rPr lang="zh-CN" altLang="en-US" sz="2800" b="1" dirty="0">
                <a:latin typeface="Arial" panose="020B0604020202020204" pitchFamily="34" charset="0"/>
              </a:rPr>
              <a:t>两个角的关系是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什么？这两个角分别在什么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三角形中？你如何验证自己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的想法？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pSp>
        <p:nvGrpSpPr>
          <p:cNvPr id="7215" name="组合 7214"/>
          <p:cNvGrpSpPr/>
          <p:nvPr/>
        </p:nvGrpSpPr>
        <p:grpSpPr>
          <a:xfrm>
            <a:off x="4121150" y="3424238"/>
            <a:ext cx="4668838" cy="2500312"/>
            <a:chOff x="2716" y="2133"/>
            <a:chExt cx="2941" cy="1575"/>
          </a:xfrm>
        </p:grpSpPr>
        <p:pic>
          <p:nvPicPr>
            <p:cNvPr id="7208" name="图片 7207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23" y="2375"/>
              <a:ext cx="2541" cy="123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210" name="矩形 7209"/>
            <p:cNvSpPr/>
            <p:nvPr/>
          </p:nvSpPr>
          <p:spPr>
            <a:xfrm>
              <a:off x="3604" y="213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211" name="矩形 7210"/>
            <p:cNvSpPr/>
            <p:nvPr/>
          </p:nvSpPr>
          <p:spPr>
            <a:xfrm>
              <a:off x="4820" y="230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212" name="矩形 7211"/>
            <p:cNvSpPr/>
            <p:nvPr/>
          </p:nvSpPr>
          <p:spPr>
            <a:xfrm>
              <a:off x="4268" y="254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213" name="矩形 7212"/>
            <p:cNvSpPr/>
            <p:nvPr/>
          </p:nvSpPr>
          <p:spPr>
            <a:xfrm>
              <a:off x="2716" y="336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7214" name="矩形 7213"/>
            <p:cNvSpPr/>
            <p:nvPr/>
          </p:nvSpPr>
          <p:spPr>
            <a:xfrm>
              <a:off x="5404" y="3381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653" name="矩形 6"/>
          <p:cNvSpPr/>
          <p:nvPr/>
        </p:nvSpPr>
        <p:spPr>
          <a:xfrm>
            <a:off x="238125" y="642938"/>
            <a:ext cx="2043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例题讲解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7670" name="矩形 27669"/>
          <p:cNvSpPr/>
          <p:nvPr/>
        </p:nvSpPr>
        <p:spPr>
          <a:xfrm>
            <a:off x="192088" y="3013075"/>
            <a:ext cx="5994400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解：</a:t>
            </a:r>
            <a:r>
              <a:rPr lang="zh-CN" altLang="en-US" sz="2800" b="1" dirty="0">
                <a:latin typeface="宋体" panose="02010600030101010101" pitchFamily="2" charset="-122"/>
              </a:rPr>
              <a:t>在</a:t>
            </a:r>
            <a:r>
              <a:rPr lang="en-US" altLang="zh-CN" sz="2800" err="1">
                <a:latin typeface="Times New Roman" panose="02020603050405020304" pitchFamily="18" charset="0"/>
              </a:rPr>
              <a:t>Rt</a:t>
            </a:r>
            <a:r>
              <a:rPr lang="en-US" altLang="zh-CN" sz="2800" b="1" err="1">
                <a:latin typeface="宋体" panose="02010600030101010101" pitchFamily="2" charset="-122"/>
              </a:rPr>
              <a:t>△</a:t>
            </a:r>
            <a:r>
              <a:rPr lang="en-US" altLang="zh-CN" sz="2800" i="1" err="1">
                <a:latin typeface="Times New Roman" panose="02020603050405020304" pitchFamily="18" charset="0"/>
              </a:rPr>
              <a:t>AEC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中，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∵　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</a:rPr>
              <a:t>　∠</a:t>
            </a:r>
            <a:r>
              <a:rPr lang="en-US" altLang="zh-CN" sz="2800" i="1">
                <a:latin typeface="Times New Roman" panose="02020603050405020304" pitchFamily="18" charset="0"/>
              </a:rPr>
              <a:t>CAE </a:t>
            </a:r>
            <a:r>
              <a:rPr lang="en-US" altLang="zh-CN" sz="2800" b="1">
                <a:latin typeface="宋体" panose="02010600030101010101" pitchFamily="2" charset="-122"/>
              </a:rPr>
              <a:t>+∠</a:t>
            </a:r>
            <a:r>
              <a:rPr lang="en-US" altLang="zh-CN" sz="2800" i="1">
                <a:latin typeface="Times New Roman" panose="02020603050405020304" pitchFamily="18" charset="0"/>
              </a:rPr>
              <a:t>AEC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（直角三角形两锐角互余）．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在</a:t>
            </a:r>
            <a:r>
              <a:rPr lang="en-US" altLang="zh-CN" sz="2800" err="1">
                <a:latin typeface="Times New Roman" panose="02020603050405020304" pitchFamily="18" charset="0"/>
              </a:rPr>
              <a:t>Rt</a:t>
            </a:r>
            <a:r>
              <a:rPr lang="en-US" altLang="zh-CN" sz="2800" b="1" err="1">
                <a:latin typeface="宋体" panose="02010600030101010101" pitchFamily="2" charset="-122"/>
              </a:rPr>
              <a:t>△</a:t>
            </a:r>
            <a:r>
              <a:rPr lang="en-US" altLang="zh-CN" sz="2800" i="1" err="1">
                <a:latin typeface="Times New Roman" panose="02020603050405020304" pitchFamily="18" charset="0"/>
              </a:rPr>
              <a:t>BDE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中，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∵　∠</a:t>
            </a:r>
            <a:r>
              <a:rPr lang="en-US" altLang="zh-CN" sz="2800" i="1"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grpSp>
        <p:nvGrpSpPr>
          <p:cNvPr id="27678" name="组合 27677"/>
          <p:cNvGrpSpPr/>
          <p:nvPr/>
        </p:nvGrpSpPr>
        <p:grpSpPr>
          <a:xfrm>
            <a:off x="4121150" y="3424238"/>
            <a:ext cx="4668838" cy="2500312"/>
            <a:chOff x="2716" y="2133"/>
            <a:chExt cx="2941" cy="1575"/>
          </a:xfrm>
        </p:grpSpPr>
        <p:pic>
          <p:nvPicPr>
            <p:cNvPr id="27679" name="图片 27678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23" y="2375"/>
              <a:ext cx="2541" cy="123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80" name="矩形 27679"/>
            <p:cNvSpPr/>
            <p:nvPr/>
          </p:nvSpPr>
          <p:spPr>
            <a:xfrm>
              <a:off x="3604" y="213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1" name="矩形 27680"/>
            <p:cNvSpPr/>
            <p:nvPr/>
          </p:nvSpPr>
          <p:spPr>
            <a:xfrm>
              <a:off x="4820" y="230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2" name="矩形 27681"/>
            <p:cNvSpPr/>
            <p:nvPr/>
          </p:nvSpPr>
          <p:spPr>
            <a:xfrm>
              <a:off x="4268" y="254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3" name="矩形 27682"/>
            <p:cNvSpPr/>
            <p:nvPr/>
          </p:nvSpPr>
          <p:spPr>
            <a:xfrm>
              <a:off x="2716" y="336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4" name="矩形 27683"/>
            <p:cNvSpPr/>
            <p:nvPr/>
          </p:nvSpPr>
          <p:spPr>
            <a:xfrm>
              <a:off x="5404" y="3381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7685" name="矩形 27684"/>
          <p:cNvSpPr/>
          <p:nvPr/>
        </p:nvSpPr>
        <p:spPr>
          <a:xfrm>
            <a:off x="242888" y="1628775"/>
            <a:ext cx="914241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例　如图，∠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AD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zh-CN" altLang="en-US" sz="2800" b="1" dirty="0">
                <a:latin typeface="宋体" panose="02010600030101010101" pitchFamily="2" charset="-122"/>
              </a:rPr>
              <a:t>相交于点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</a:rPr>
              <a:t>，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CAE </a:t>
            </a:r>
            <a:r>
              <a:rPr lang="zh-CN" altLang="en-US" sz="2800" b="1" dirty="0">
                <a:latin typeface="宋体" panose="02010600030101010101" pitchFamily="2" charset="-122"/>
              </a:rPr>
              <a:t>与∠</a:t>
            </a:r>
            <a:r>
              <a:rPr lang="en-US" altLang="zh-CN" sz="2800" i="1">
                <a:latin typeface="Times New Roman" panose="02020603050405020304" pitchFamily="18" charset="0"/>
              </a:rPr>
              <a:t>DBE </a:t>
            </a:r>
            <a:r>
              <a:rPr lang="zh-CN" altLang="en-US" sz="2800" b="1" dirty="0">
                <a:latin typeface="宋体" panose="02010600030101010101" pitchFamily="2" charset="-122"/>
              </a:rPr>
              <a:t>有什么关系？为什么？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42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56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>
                                            <p:txEl>
                                              <p:charRg st="67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208" name="矩形 6"/>
          <p:cNvSpPr/>
          <p:nvPr/>
        </p:nvSpPr>
        <p:spPr>
          <a:xfrm>
            <a:off x="238125" y="642938"/>
            <a:ext cx="2043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例题讲解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8228" name="矩形 8227"/>
          <p:cNvSpPr/>
          <p:nvPr/>
        </p:nvSpPr>
        <p:spPr>
          <a:xfrm>
            <a:off x="192088" y="3013075"/>
            <a:ext cx="6070600" cy="3082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解：</a:t>
            </a:r>
            <a:r>
              <a:rPr lang="en-US" altLang="zh-CN" sz="2800" b="1">
                <a:latin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</a:rPr>
              <a:t>　∠</a:t>
            </a:r>
            <a:r>
              <a:rPr lang="en-US" altLang="zh-CN" sz="2800" i="1">
                <a:latin typeface="Times New Roman" panose="02020603050405020304" pitchFamily="18" charset="0"/>
              </a:rPr>
              <a:t>DBE </a:t>
            </a:r>
            <a:r>
              <a:rPr lang="en-US" altLang="zh-CN" sz="2800" b="1">
                <a:latin typeface="宋体" panose="02010600030101010101" pitchFamily="2" charset="-122"/>
              </a:rPr>
              <a:t>+∠</a:t>
            </a:r>
            <a:r>
              <a:rPr lang="en-US" altLang="zh-CN" sz="2800" i="1">
                <a:latin typeface="Times New Roman" panose="02020603050405020304" pitchFamily="18" charset="0"/>
              </a:rPr>
              <a:t>BED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（直角三角形两锐角互余）．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∵　∠</a:t>
            </a:r>
            <a:r>
              <a:rPr lang="en-US" altLang="zh-CN" sz="2800" i="1">
                <a:latin typeface="Times New Roman" panose="02020603050405020304" pitchFamily="18" charset="0"/>
              </a:rPr>
              <a:t>AEC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BED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（对顶角相等），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∴　∠</a:t>
            </a:r>
            <a:r>
              <a:rPr lang="en-US" altLang="zh-CN" sz="2800" i="1">
                <a:latin typeface="Times New Roman" panose="02020603050405020304" pitchFamily="18" charset="0"/>
              </a:rPr>
              <a:t>CAE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DBE</a:t>
            </a:r>
            <a:endParaRPr lang="en-US" altLang="zh-CN" sz="2800" i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（等角的余角相等）．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8229" name="组合 8228"/>
          <p:cNvGrpSpPr/>
          <p:nvPr/>
        </p:nvGrpSpPr>
        <p:grpSpPr>
          <a:xfrm>
            <a:off x="4121150" y="3424238"/>
            <a:ext cx="4668838" cy="2500312"/>
            <a:chOff x="2716" y="2133"/>
            <a:chExt cx="2941" cy="1575"/>
          </a:xfrm>
        </p:grpSpPr>
        <p:pic>
          <p:nvPicPr>
            <p:cNvPr id="8230" name="图片 8229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923" y="2375"/>
              <a:ext cx="2541" cy="123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31" name="矩形 8230"/>
            <p:cNvSpPr/>
            <p:nvPr/>
          </p:nvSpPr>
          <p:spPr>
            <a:xfrm>
              <a:off x="3604" y="213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32" name="矩形 8231"/>
            <p:cNvSpPr/>
            <p:nvPr/>
          </p:nvSpPr>
          <p:spPr>
            <a:xfrm>
              <a:off x="4820" y="230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33" name="矩形 8232"/>
            <p:cNvSpPr/>
            <p:nvPr/>
          </p:nvSpPr>
          <p:spPr>
            <a:xfrm>
              <a:off x="4268" y="254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34" name="矩形 8233"/>
            <p:cNvSpPr/>
            <p:nvPr/>
          </p:nvSpPr>
          <p:spPr>
            <a:xfrm>
              <a:off x="2716" y="336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8235" name="矩形 8234"/>
            <p:cNvSpPr/>
            <p:nvPr/>
          </p:nvSpPr>
          <p:spPr>
            <a:xfrm>
              <a:off x="5404" y="3381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8236" name="矩形 8235"/>
          <p:cNvSpPr/>
          <p:nvPr/>
        </p:nvSpPr>
        <p:spPr>
          <a:xfrm>
            <a:off x="242888" y="1628775"/>
            <a:ext cx="9142412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例　如图，∠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AD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BC </a:t>
            </a:r>
            <a:r>
              <a:rPr lang="zh-CN" altLang="en-US" sz="2800" b="1" dirty="0">
                <a:latin typeface="宋体" panose="02010600030101010101" pitchFamily="2" charset="-122"/>
              </a:rPr>
              <a:t>相交于点</a:t>
            </a:r>
            <a:r>
              <a:rPr lang="en-US" altLang="zh-CN" sz="2800" i="1">
                <a:latin typeface="Times New Roman" panose="02020603050405020304" pitchFamily="18" charset="0"/>
              </a:rPr>
              <a:t>E</a:t>
            </a:r>
            <a:r>
              <a:rPr lang="zh-CN" altLang="en-US" sz="2800" b="1" dirty="0">
                <a:latin typeface="宋体" panose="02010600030101010101" pitchFamily="2" charset="-122"/>
              </a:rPr>
              <a:t>，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CAE </a:t>
            </a:r>
            <a:r>
              <a:rPr lang="zh-CN" altLang="en-US" sz="2800" b="1" dirty="0">
                <a:latin typeface="宋体" panose="02010600030101010101" pitchFamily="2" charset="-122"/>
              </a:rPr>
              <a:t>与∠</a:t>
            </a:r>
            <a:r>
              <a:rPr lang="en-US" altLang="zh-CN" sz="2800" i="1">
                <a:latin typeface="Times New Roman" panose="02020603050405020304" pitchFamily="18" charset="0"/>
              </a:rPr>
              <a:t>DBE </a:t>
            </a:r>
            <a:r>
              <a:rPr lang="zh-CN" altLang="en-US" sz="2800" b="1" dirty="0">
                <a:latin typeface="宋体" panose="02010600030101010101" pitchFamily="2" charset="-122"/>
              </a:rPr>
              <a:t>有什么关系？为什么？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>
                                            <p:txEl>
                                              <p:charRg st="21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>
                                            <p:txEl>
                                              <p:charRg st="35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>
                                            <p:txEl>
                                              <p:charRg st="49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>
                                            <p:txEl>
                                              <p:charRg st="5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>
                                            <p:txEl>
                                              <p:charRg st="7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222" name="矩形 6"/>
          <p:cNvSpPr/>
          <p:nvPr/>
        </p:nvSpPr>
        <p:spPr>
          <a:xfrm>
            <a:off x="238125" y="642938"/>
            <a:ext cx="4456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探索直角三角形的判定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9223" name="矩形 9222"/>
          <p:cNvSpPr/>
          <p:nvPr/>
        </p:nvSpPr>
        <p:spPr>
          <a:xfrm>
            <a:off x="250825" y="1628775"/>
            <a:ext cx="9248775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</a:t>
            </a:r>
            <a:r>
              <a:rPr lang="en-US" altLang="zh-CN" sz="2800">
                <a:latin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</a:rPr>
              <a:t>　我们知道，如果一个三角形是直角三角形，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那么这个三角形有两个角互余．反过来，你能得出什么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结论？这个结论成立吗？如何验证你的想法？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9224" name="矩形 9223"/>
          <p:cNvSpPr/>
          <p:nvPr/>
        </p:nvSpPr>
        <p:spPr>
          <a:xfrm>
            <a:off x="250825" y="3827463"/>
            <a:ext cx="7629525" cy="1031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</a:t>
            </a:r>
            <a:r>
              <a:rPr lang="zh-CN" altLang="en-US" sz="2800" b="1" dirty="0">
                <a:latin typeface="Arial" panose="020B0604020202020204" pitchFamily="34" charset="0"/>
              </a:rPr>
              <a:t>利用三角形内角和定理可得：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 有两个角互余的三角形是直角三角形．　　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charRg st="16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250" name="矩形 6"/>
          <p:cNvSpPr/>
          <p:nvPr/>
        </p:nvSpPr>
        <p:spPr>
          <a:xfrm>
            <a:off x="238125" y="642938"/>
            <a:ext cx="44561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探索直角三角形的判定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0251" name="矩形 10250"/>
          <p:cNvSpPr/>
          <p:nvPr/>
        </p:nvSpPr>
        <p:spPr>
          <a:xfrm>
            <a:off x="250825" y="1628775"/>
            <a:ext cx="9248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问题</a:t>
            </a:r>
            <a:r>
              <a:rPr lang="en-US" altLang="zh-CN" sz="2800">
                <a:latin typeface="Times New Roman" panose="02020603050405020304" pitchFamily="18" charset="0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　类比性质的几何推理格式，判定的几何推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理格式又该怎样表示？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258" name="矩形 10257"/>
          <p:cNvSpPr/>
          <p:nvPr/>
        </p:nvSpPr>
        <p:spPr>
          <a:xfrm>
            <a:off x="238125" y="3314700"/>
            <a:ext cx="5905500" cy="2057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推理格式：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在</a:t>
            </a:r>
            <a:r>
              <a:rPr lang="en-US" altLang="zh-CN" sz="2800" err="1">
                <a:solidFill>
                  <a:srgbClr val="0000FF"/>
                </a:solidFill>
                <a:latin typeface="Times New Roman" panose="02020603050405020304" pitchFamily="18" charset="0"/>
              </a:rPr>
              <a:t>Rt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</a:rPr>
              <a:t>△</a:t>
            </a:r>
            <a:r>
              <a:rPr lang="en-US" altLang="zh-CN" sz="2800" i="1" err="1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中，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∵　∠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+∠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B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=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∴　△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ABC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是直角三角形．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10264" name="组合 10263"/>
          <p:cNvGrpSpPr/>
          <p:nvPr/>
        </p:nvGrpSpPr>
        <p:grpSpPr>
          <a:xfrm>
            <a:off x="4749800" y="2714625"/>
            <a:ext cx="4048125" cy="4371975"/>
            <a:chOff x="2920" y="1710"/>
            <a:chExt cx="2550" cy="2754"/>
          </a:xfrm>
        </p:grpSpPr>
        <p:sp>
          <p:nvSpPr>
            <p:cNvPr id="10260" name="矩形 10259"/>
            <p:cNvSpPr/>
            <p:nvPr/>
          </p:nvSpPr>
          <p:spPr>
            <a:xfrm>
              <a:off x="5205" y="179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61" name="矩形 10260"/>
            <p:cNvSpPr/>
            <p:nvPr/>
          </p:nvSpPr>
          <p:spPr>
            <a:xfrm>
              <a:off x="2920" y="3109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0262" name="矩形 10261"/>
            <p:cNvSpPr/>
            <p:nvPr/>
          </p:nvSpPr>
          <p:spPr>
            <a:xfrm>
              <a:off x="5205" y="3077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10263" name="图片 10262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16200000">
              <a:off x="2803" y="2052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6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17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>
                                            <p:txEl>
                                              <p:charRg st="3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66" name="Text Box 26"/>
          <p:cNvSpPr txBox="1"/>
          <p:nvPr/>
        </p:nvSpPr>
        <p:spPr>
          <a:xfrm>
            <a:off x="927100" y="3624263"/>
            <a:ext cx="3435350" cy="1031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相等．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同角的余角相等． 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297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课堂练习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1298" name="矩形 11297"/>
          <p:cNvSpPr/>
          <p:nvPr/>
        </p:nvSpPr>
        <p:spPr>
          <a:xfrm>
            <a:off x="250825" y="1628775"/>
            <a:ext cx="9248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练习　如图，∠</a:t>
            </a:r>
            <a:r>
              <a:rPr lang="en-US" altLang="zh-CN" sz="2800" i="1">
                <a:latin typeface="Times New Roman" panose="02020603050405020304" pitchFamily="18" charset="0"/>
              </a:rPr>
              <a:t>ACB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</a:rPr>
              <a:t>CD</a:t>
            </a:r>
            <a:r>
              <a:rPr lang="en-US" altLang="zh-CN" sz="2800" b="1">
                <a:latin typeface="宋体" panose="02010600030101010101" pitchFamily="2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，垂足为</a:t>
            </a:r>
            <a:r>
              <a:rPr lang="en-US" altLang="zh-CN" sz="2800" i="1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</a:rPr>
              <a:t>ACD </a:t>
            </a:r>
            <a:r>
              <a:rPr lang="zh-CN" altLang="en-US" sz="2800" b="1" dirty="0">
                <a:latin typeface="宋体" panose="02010600030101010101" pitchFamily="2" charset="-122"/>
              </a:rPr>
              <a:t>与∠</a:t>
            </a:r>
            <a:r>
              <a:rPr lang="en-US" altLang="zh-CN" sz="2800" i="1">
                <a:latin typeface="Times New Roman" panose="02020603050405020304" pitchFamily="18" charset="0"/>
              </a:rPr>
              <a:t>B </a:t>
            </a:r>
            <a:r>
              <a:rPr lang="zh-CN" altLang="en-US" sz="2800" b="1" dirty="0">
                <a:latin typeface="宋体" panose="02010600030101010101" pitchFamily="2" charset="-122"/>
              </a:rPr>
              <a:t>有什么关系？为什么？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1331" name="组合 11330"/>
          <p:cNvGrpSpPr/>
          <p:nvPr/>
        </p:nvGrpSpPr>
        <p:grpSpPr>
          <a:xfrm>
            <a:off x="4260850" y="2486025"/>
            <a:ext cx="4552950" cy="4371975"/>
            <a:chOff x="2684" y="1566"/>
            <a:chExt cx="2868" cy="2754"/>
          </a:xfrm>
        </p:grpSpPr>
        <p:sp>
          <p:nvSpPr>
            <p:cNvPr id="11324" name="矩形 11323"/>
            <p:cNvSpPr/>
            <p:nvPr/>
          </p:nvSpPr>
          <p:spPr>
            <a:xfrm>
              <a:off x="3413" y="326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1325" name="矩形 11324"/>
            <p:cNvSpPr/>
            <p:nvPr/>
          </p:nvSpPr>
          <p:spPr>
            <a:xfrm>
              <a:off x="2684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1326" name="矩形 11325"/>
            <p:cNvSpPr/>
            <p:nvPr/>
          </p:nvSpPr>
          <p:spPr>
            <a:xfrm>
              <a:off x="5299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11327" name="矩形 11326"/>
            <p:cNvSpPr/>
            <p:nvPr/>
          </p:nvSpPr>
          <p:spPr>
            <a:xfrm>
              <a:off x="3392" y="198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11328" name="图片 11327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7195657">
              <a:off x="2950" y="1908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329" name="直接连接符 11328"/>
            <p:cNvSpPr/>
            <p:nvPr/>
          </p:nvSpPr>
          <p:spPr>
            <a:xfrm>
              <a:off x="3531" y="2280"/>
              <a:ext cx="0" cy="101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330" name="矩形 11329"/>
            <p:cNvSpPr/>
            <p:nvPr/>
          </p:nvSpPr>
          <p:spPr>
            <a:xfrm>
              <a:off x="3531" y="3200"/>
              <a:ext cx="96" cy="96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4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702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课堂练习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9703" name="矩形 29702"/>
          <p:cNvSpPr/>
          <p:nvPr/>
        </p:nvSpPr>
        <p:spPr>
          <a:xfrm>
            <a:off x="250825" y="1628775"/>
            <a:ext cx="9248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变式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　若∠</a:t>
            </a:r>
            <a:r>
              <a:rPr lang="en-US" altLang="zh-CN" sz="2800" i="1">
                <a:latin typeface="Times New Roman" panose="02020603050405020304" pitchFamily="18" charset="0"/>
              </a:rPr>
              <a:t>ACD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ACB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，则</a:t>
            </a:r>
            <a:r>
              <a:rPr lang="en-US" altLang="zh-CN" sz="2800" i="1">
                <a:latin typeface="Times New Roman" panose="02020603050405020304" pitchFamily="18" charset="0"/>
              </a:rPr>
              <a:t>CD </a:t>
            </a:r>
            <a:r>
              <a:rPr lang="zh-CN" altLang="en-US" sz="2800" b="1" dirty="0">
                <a:latin typeface="宋体" panose="02010600030101010101" pitchFamily="2" charset="-122"/>
              </a:rPr>
              <a:t>是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</a:rPr>
              <a:t>ACB </a:t>
            </a:r>
            <a:r>
              <a:rPr lang="zh-CN" altLang="en-US" sz="2800" b="1" dirty="0">
                <a:latin typeface="宋体" panose="02010600030101010101" pitchFamily="2" charset="-122"/>
              </a:rPr>
              <a:t>的高吗？为什么？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212725" y="3382963"/>
            <a:ext cx="4845050" cy="15446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是．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有两个角互余的三角形 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是直角三角形．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29735" name="组合 29734"/>
          <p:cNvGrpSpPr/>
          <p:nvPr/>
        </p:nvGrpSpPr>
        <p:grpSpPr>
          <a:xfrm>
            <a:off x="4260850" y="2486025"/>
            <a:ext cx="4552950" cy="4371975"/>
            <a:chOff x="2684" y="1566"/>
            <a:chExt cx="2868" cy="2754"/>
          </a:xfrm>
        </p:grpSpPr>
        <p:sp>
          <p:nvSpPr>
            <p:cNvPr id="29736" name="矩形 29735"/>
            <p:cNvSpPr/>
            <p:nvPr/>
          </p:nvSpPr>
          <p:spPr>
            <a:xfrm>
              <a:off x="3413" y="326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9737" name="矩形 29736"/>
            <p:cNvSpPr/>
            <p:nvPr/>
          </p:nvSpPr>
          <p:spPr>
            <a:xfrm>
              <a:off x="2684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9738" name="矩形 29737"/>
            <p:cNvSpPr/>
            <p:nvPr/>
          </p:nvSpPr>
          <p:spPr>
            <a:xfrm>
              <a:off x="5299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9739" name="矩形 29738"/>
            <p:cNvSpPr/>
            <p:nvPr/>
          </p:nvSpPr>
          <p:spPr>
            <a:xfrm>
              <a:off x="3392" y="198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pic>
          <p:nvPicPr>
            <p:cNvPr id="29740" name="图片 29739" descr="无标题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7195657">
              <a:off x="2950" y="1908"/>
              <a:ext cx="2754" cy="207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741" name="直接连接符 29740"/>
            <p:cNvSpPr/>
            <p:nvPr/>
          </p:nvSpPr>
          <p:spPr>
            <a:xfrm>
              <a:off x="3531" y="2280"/>
              <a:ext cx="0" cy="101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42" name="矩形 29741"/>
            <p:cNvSpPr/>
            <p:nvPr/>
          </p:nvSpPr>
          <p:spPr>
            <a:xfrm>
              <a:off x="3531" y="3200"/>
              <a:ext cx="96" cy="96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5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22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725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课堂练习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30726" name="矩形 30725"/>
          <p:cNvSpPr/>
          <p:nvPr/>
        </p:nvSpPr>
        <p:spPr>
          <a:xfrm>
            <a:off x="250825" y="1628775"/>
            <a:ext cx="9248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变式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　</a:t>
            </a:r>
            <a:r>
              <a:rPr lang="zh-CN" altLang="zh-CN" sz="2800" b="1" dirty="0">
                <a:latin typeface="宋体" panose="02010600030101010101" pitchFamily="2" charset="-122"/>
              </a:rPr>
              <a:t>若∠</a:t>
            </a:r>
            <a:r>
              <a:rPr lang="zh-CN" altLang="zh-CN" sz="2800" i="1" dirty="0">
                <a:latin typeface="Times New Roman" panose="02020603050405020304" pitchFamily="18" charset="0"/>
              </a:rPr>
              <a:t>ACD</a:t>
            </a:r>
            <a:r>
              <a:rPr lang="zh-CN" altLang="en-US" sz="2800" i="1" dirty="0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zh-CN" altLang="zh-CN" sz="2800" b="1" dirty="0">
                <a:latin typeface="宋体" panose="02010600030101010101" pitchFamily="2" charset="-122"/>
              </a:rPr>
              <a:t>∠</a:t>
            </a:r>
            <a:r>
              <a:rPr lang="zh-CN" altLang="zh-CN" sz="2800" i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zh-CN" altLang="zh-CN" sz="2800" i="1" dirty="0">
                <a:latin typeface="Times New Roman" panose="02020603050405020304" pitchFamily="18" charset="0"/>
              </a:rPr>
              <a:t>CD</a:t>
            </a:r>
            <a:r>
              <a:rPr lang="zh-CN" altLang="en-US" sz="2800" i="1" dirty="0">
                <a:latin typeface="Times New Roman" panose="02020603050405020304" pitchFamily="18" charset="0"/>
              </a:rPr>
              <a:t> </a:t>
            </a:r>
            <a:r>
              <a:rPr lang="zh-CN" altLang="zh-CN" sz="2800" b="1" dirty="0">
                <a:latin typeface="宋体" panose="02010600030101010101" pitchFamily="2" charset="-122"/>
              </a:rPr>
              <a:t>⊥</a:t>
            </a:r>
            <a:r>
              <a:rPr lang="zh-CN" altLang="zh-CN" sz="2800" i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宋体" panose="02010600030101010101" pitchFamily="2" charset="-122"/>
              </a:rPr>
              <a:t>，</a:t>
            </a:r>
            <a:r>
              <a:rPr lang="zh-CN" altLang="zh-CN" sz="2800" b="1" dirty="0">
                <a:latin typeface="宋体" panose="02010600030101010101" pitchFamily="2" charset="-122"/>
              </a:rPr>
              <a:t>△</a:t>
            </a:r>
            <a:r>
              <a:rPr lang="zh-CN" altLang="zh-CN" sz="2800" i="1" dirty="0">
                <a:latin typeface="Times New Roman" panose="02020603050405020304" pitchFamily="18" charset="0"/>
              </a:rPr>
              <a:t>ACB</a:t>
            </a:r>
            <a:r>
              <a:rPr lang="zh-CN" altLang="en-US" sz="2800" i="1" dirty="0">
                <a:latin typeface="Times New Roman" panose="02020603050405020304" pitchFamily="18" charset="0"/>
              </a:rPr>
              <a:t> </a:t>
            </a:r>
            <a:r>
              <a:rPr lang="zh-CN" altLang="zh-CN" sz="2800" b="1" dirty="0">
                <a:latin typeface="宋体" panose="02010600030101010101" pitchFamily="2" charset="-122"/>
              </a:rPr>
              <a:t>为直角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zh-CN" sz="2800" b="1" dirty="0">
                <a:latin typeface="宋体" panose="02010600030101010101" pitchFamily="2" charset="-122"/>
              </a:rPr>
              <a:t>三角形吗？为什么？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212725" y="3382963"/>
            <a:ext cx="4943475" cy="15446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是．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有两个角互余的三角形  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是直角三角形．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30760" name="组合 30759"/>
          <p:cNvGrpSpPr/>
          <p:nvPr/>
        </p:nvGrpSpPr>
        <p:grpSpPr>
          <a:xfrm>
            <a:off x="4260850" y="3157538"/>
            <a:ext cx="4552950" cy="3014662"/>
            <a:chOff x="2684" y="1989"/>
            <a:chExt cx="2868" cy="1899"/>
          </a:xfrm>
        </p:grpSpPr>
        <p:sp>
          <p:nvSpPr>
            <p:cNvPr id="30761" name="矩形 30760"/>
            <p:cNvSpPr/>
            <p:nvPr/>
          </p:nvSpPr>
          <p:spPr>
            <a:xfrm>
              <a:off x="3413" y="3269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0762" name="矩形 30761"/>
            <p:cNvSpPr/>
            <p:nvPr/>
          </p:nvSpPr>
          <p:spPr>
            <a:xfrm>
              <a:off x="2684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0763" name="矩形 30762"/>
            <p:cNvSpPr/>
            <p:nvPr/>
          </p:nvSpPr>
          <p:spPr>
            <a:xfrm>
              <a:off x="5299" y="311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0764" name="矩形 30763"/>
            <p:cNvSpPr/>
            <p:nvPr/>
          </p:nvSpPr>
          <p:spPr>
            <a:xfrm>
              <a:off x="3392" y="1989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0765" name="直接连接符 30764"/>
            <p:cNvSpPr/>
            <p:nvPr/>
          </p:nvSpPr>
          <p:spPr>
            <a:xfrm>
              <a:off x="3539" y="2280"/>
              <a:ext cx="0" cy="101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66" name="矩形 30765"/>
            <p:cNvSpPr/>
            <p:nvPr/>
          </p:nvSpPr>
          <p:spPr>
            <a:xfrm>
              <a:off x="3539" y="3200"/>
              <a:ext cx="96" cy="96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0767" name="直角三角形 30766"/>
            <p:cNvSpPr/>
            <p:nvPr/>
          </p:nvSpPr>
          <p:spPr>
            <a:xfrm rot="7200000">
              <a:off x="3528" y="2272"/>
              <a:ext cx="1184" cy="2048"/>
            </a:xfrm>
            <a:prstGeom prst="rtTriangle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5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23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8706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课堂练习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28707" name="矩形 28706"/>
          <p:cNvSpPr/>
          <p:nvPr/>
        </p:nvSpPr>
        <p:spPr>
          <a:xfrm>
            <a:off x="250825" y="1628775"/>
            <a:ext cx="9248775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　　变式</a:t>
            </a:r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　如图，若∠</a:t>
            </a:r>
            <a:r>
              <a:rPr lang="en-US" altLang="zh-CN" sz="2800" i="1"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latin typeface="宋体" panose="02010600030101010101" pitchFamily="2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</a:rPr>
              <a:t>90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zh-CN" altLang="en-US" sz="2800" b="1" dirty="0">
                <a:latin typeface="宋体" panose="02010600030101010101" pitchFamily="2" charset="-122"/>
              </a:rPr>
              <a:t>，∠</a:t>
            </a:r>
            <a:r>
              <a:rPr lang="en-US" altLang="zh-CN" sz="2800" i="1">
                <a:latin typeface="Times New Roman" panose="02020603050405020304" pitchFamily="18" charset="0"/>
              </a:rPr>
              <a:t>AED </a:t>
            </a:r>
            <a:r>
              <a:rPr lang="en-US" altLang="zh-CN" sz="2800" b="1">
                <a:latin typeface="宋体" panose="02010600030101010101" pitchFamily="2" charset="-122"/>
              </a:rPr>
              <a:t>=∠</a:t>
            </a:r>
            <a:r>
              <a:rPr lang="en-US" altLang="zh-CN" sz="2800" i="1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</a:rPr>
              <a:t>，△</a:t>
            </a:r>
            <a:r>
              <a:rPr lang="en-US" altLang="zh-CN" sz="2800" i="1">
                <a:latin typeface="Times New Roman" panose="02020603050405020304" pitchFamily="18" charset="0"/>
              </a:rPr>
              <a:t>ADE </a:t>
            </a:r>
            <a:endParaRPr lang="en-US" altLang="zh-CN" sz="2800" i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是直角三角形吗？为什么？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0266" name="Text Box 26"/>
          <p:cNvSpPr txBox="1"/>
          <p:nvPr/>
        </p:nvSpPr>
        <p:spPr>
          <a:xfrm>
            <a:off x="212725" y="3382963"/>
            <a:ext cx="4943475" cy="2057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是．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　　有两个角互余的三角形  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是直角三角形．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     （证明过程略）．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grpSp>
        <p:nvGrpSpPr>
          <p:cNvPr id="28728" name="组合 28727"/>
          <p:cNvGrpSpPr/>
          <p:nvPr/>
        </p:nvGrpSpPr>
        <p:grpSpPr>
          <a:xfrm>
            <a:off x="4357688" y="2916238"/>
            <a:ext cx="4492625" cy="3287712"/>
            <a:chOff x="2793" y="1733"/>
            <a:chExt cx="2830" cy="2071"/>
          </a:xfrm>
        </p:grpSpPr>
        <p:pic>
          <p:nvPicPr>
            <p:cNvPr id="28727" name="图片 2872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005" y="1969"/>
              <a:ext cx="2430" cy="17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717" name="矩形 28716"/>
            <p:cNvSpPr/>
            <p:nvPr/>
          </p:nvSpPr>
          <p:spPr>
            <a:xfrm>
              <a:off x="4290" y="3285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D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8718" name="矩形 28717"/>
            <p:cNvSpPr/>
            <p:nvPr/>
          </p:nvSpPr>
          <p:spPr>
            <a:xfrm>
              <a:off x="4634" y="255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E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8714" name="矩形 28713"/>
            <p:cNvSpPr/>
            <p:nvPr/>
          </p:nvSpPr>
          <p:spPr>
            <a:xfrm>
              <a:off x="5370" y="3477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8715" name="矩形 28714"/>
            <p:cNvSpPr/>
            <p:nvPr/>
          </p:nvSpPr>
          <p:spPr>
            <a:xfrm>
              <a:off x="2793" y="2653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B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28716" name="矩形 28715"/>
            <p:cNvSpPr/>
            <p:nvPr/>
          </p:nvSpPr>
          <p:spPr>
            <a:xfrm>
              <a:off x="3818" y="1733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</a:rPr>
                <a:t>C</a:t>
              </a:r>
              <a:endParaRPr lang="zh-CN" altLang="en-US" sz="2800" i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5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23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>
                                            <p:txEl>
                                              <p:charRg st="31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294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课堂小结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2295" name="矩形 12294"/>
          <p:cNvSpPr/>
          <p:nvPr/>
        </p:nvSpPr>
        <p:spPr>
          <a:xfrm>
            <a:off x="242888" y="2025650"/>
            <a:ext cx="8901112" cy="2570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）本节课学习了哪些主要内容？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）你是如何探索直角三角形的性质与判定的？它们  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 是怎么叙述的？它们有什么区别与联系？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）利用直角三角形的性质与判定分别可以解决哪些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   问题？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 descr="tb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59775" y="155575"/>
            <a:ext cx="595313" cy="5953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318" name="矩形 6"/>
          <p:cNvSpPr/>
          <p:nvPr/>
        </p:nvSpPr>
        <p:spPr>
          <a:xfrm>
            <a:off x="238125" y="642938"/>
            <a:ext cx="2030413" cy="652462"/>
          </a:xfrm>
          <a:prstGeom prst="rect">
            <a:avLst/>
          </a:prstGeom>
          <a:noFill/>
          <a:ln w="73025" cap="flat" cmpd="thickThin">
            <a:solidFill>
              <a:srgbClr val="D6009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布置作业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13319" name="矩形 13318"/>
          <p:cNvSpPr/>
          <p:nvPr/>
        </p:nvSpPr>
        <p:spPr>
          <a:xfrm>
            <a:off x="2028825" y="2628900"/>
            <a:ext cx="57165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zh-CN" sz="2800" b="1" dirty="0">
                <a:latin typeface="宋体" panose="02010600030101010101" pitchFamily="2" charset="-122"/>
              </a:rPr>
              <a:t>教科书习题</a:t>
            </a:r>
            <a:r>
              <a:rPr lang="en-US" altLang="zh-CN" sz="2800">
                <a:latin typeface="Times New Roman" panose="02020603050405020304" pitchFamily="18" charset="0"/>
              </a:rPr>
              <a:t>11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zh-CN" sz="2800" b="1" dirty="0">
                <a:latin typeface="宋体" panose="02010600030101010101" pitchFamily="2" charset="-122"/>
              </a:rPr>
              <a:t>第</a:t>
            </a:r>
            <a:r>
              <a:rPr lang="en-US" altLang="zh-CN" sz="2800">
                <a:latin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</a:rPr>
              <a:t>10</a:t>
            </a:r>
            <a:r>
              <a:rPr lang="zh-CN" altLang="zh-CN" sz="2800" b="1" dirty="0">
                <a:latin typeface="宋体" panose="02010600030101010101" pitchFamily="2" charset="-122"/>
              </a:rPr>
              <a:t>题</a:t>
            </a:r>
            <a:r>
              <a:rPr lang="zh-CN" altLang="en-US" sz="2800" b="1" dirty="0">
                <a:latin typeface="宋体" panose="02010600030101010101" pitchFamily="2" charset="-122"/>
              </a:rPr>
              <a:t>．　　　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1504</Words>
  <Application>WPS 演示</Application>
  <PresentationFormat>在屏幕上显示</PresentationFormat>
  <Paragraphs>241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Arial</vt:lpstr>
      <vt:lpstr>宋体</vt:lpstr>
      <vt:lpstr>Wingdings</vt:lpstr>
      <vt:lpstr>Calibri</vt:lpstr>
      <vt:lpstr>Times New Roman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ICBCOA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11.2与三角形有关的角（第2课时） </dc:title>
  <dc:creator>ICBC</dc:creator>
  <cp:lastModifiedBy>官田民</cp:lastModifiedBy>
  <cp:revision>131</cp:revision>
  <dcterms:created xsi:type="dcterms:W3CDTF">2013-04-30T00:08:33Z</dcterms:created>
  <dcterms:modified xsi:type="dcterms:W3CDTF">2021-06-10T03:35:18Z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C514D668E9B8486E984DD784C9A05ACD</vt:lpwstr>
  </property>
  <property fmtid="{D5CDD505-2E9C-101B-9397-08002B2CF9AE}" pid="3" name="KSOProductBuildVer">
    <vt:lpwstr>2052-11.1.0.10495</vt:lpwstr>
  </property>
</Properties>
</file>