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C78199-AFED-489B-8D92-ADEC022E4FF0}" type="slidenum">
              <a:rPr lang="zh-CN" altLang="en-US" smtClean="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mtClean="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5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3.wmf"/><Relationship Id="rId7" Type="http://schemas.openxmlformats.org/officeDocument/2006/relationships/oleObject" Target="../embeddings/oleObject10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10.w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5.wmf"/><Relationship Id="rId1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oleObject" Target="../embeddings/oleObject13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0" dirty="0" smtClean="0"/>
              <a:t>1.4  有理数的乘除法</a:t>
            </a:r>
            <a:endParaRPr sz="3000" b="0" dirty="0" smtClean="0"/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3181826" y="3398520"/>
            <a:ext cx="5823109" cy="1307783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i="0" kern="1000" baseline="0">
                <a:solidFill>
                  <a:schemeClr val="accent1">
                    <a:lumMod val="75000"/>
                  </a:schemeClr>
                </a:solidFill>
                <a:effectLst/>
                <a:latin typeface="+mj-ea"/>
                <a:ea typeface="+mj-ea"/>
                <a:cs typeface="+mj-cs"/>
              </a:defRPr>
            </a:lvl1pPr>
          </a:lstStyle>
          <a:p>
            <a:endParaRPr lang="zh-CN" altLang="en-US" sz="2700" b="0" dirty="0" smtClean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06966" y="2805457"/>
            <a:ext cx="8292045" cy="576872"/>
          </a:xfrm>
        </p:spPr>
        <p:txBody>
          <a:bodyPr/>
          <a:lstStyle/>
          <a:p>
            <a:r>
              <a:rPr lang="en-US" altLang="zh-CN" sz="3000" dirty="0" smtClean="0"/>
              <a:t>A      </a:t>
            </a:r>
            <a:r>
              <a:rPr lang="zh-CN" altLang="en-US" sz="3000" dirty="0" smtClean="0"/>
              <a:t>基础知识详解</a:t>
            </a:r>
            <a:endParaRPr lang="zh-CN" altLang="en-US" sz="30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6721" y="2348865"/>
            <a:ext cx="8270558" cy="134540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614863" y="2613660"/>
            <a:ext cx="1398746" cy="391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500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乘法</a:t>
            </a:r>
            <a:endParaRPr lang="zh-CN" altLang="en-US" sz="15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53801" y="2613660"/>
            <a:ext cx="1601629" cy="391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50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符号</a:t>
            </a:r>
            <a:endParaRPr lang="zh-CN" altLang="en-US" sz="1500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5800" y="1006316"/>
            <a:ext cx="176450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随堂例题</a:t>
            </a:r>
            <a:endParaRPr lang="zh-CN" altLang="en-US" sz="24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aphicFrame>
        <p:nvGraphicFramePr>
          <p:cNvPr id="3" name="对象 2"/>
          <p:cNvGraphicFramePr/>
          <p:nvPr/>
        </p:nvGraphicFramePr>
        <p:xfrm>
          <a:off x="551498" y="1671161"/>
          <a:ext cx="8510588" cy="3877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1" imgW="11315065" imgH="5838825" progId="Paint.Picture">
                  <p:embed/>
                </p:oleObj>
              </mc:Choice>
              <mc:Fallback>
                <p:oleObj name="" r:id="rId1" imgW="11315065" imgH="5838825" progId="Paint.Picture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1498" y="1671161"/>
                        <a:ext cx="8510588" cy="38776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/>
          <p:nvPr/>
        </p:nvGraphicFramePr>
        <p:xfrm>
          <a:off x="685800" y="2783205"/>
          <a:ext cx="3855244" cy="7515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" name="" r:id="rId3" imgW="7515225" imgH="1219200" progId="Paint.Picture">
                  <p:embed/>
                </p:oleObj>
              </mc:Choice>
              <mc:Fallback>
                <p:oleObj name="" r:id="rId3" imgW="7515225" imgH="1219200" progId="Paint.Picture">
                  <p:embed/>
                  <p:pic>
                    <p:nvPicPr>
                      <p:cNvPr id="0" name="图片 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5800" y="2783205"/>
                        <a:ext cx="3855244" cy="7515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/>
          <p:nvPr/>
        </p:nvGraphicFramePr>
        <p:xfrm>
          <a:off x="4849178" y="2901315"/>
          <a:ext cx="3817620" cy="514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" name="" r:id="rId5" imgW="5086350" imgH="685800" progId="Paint.Picture">
                  <p:embed/>
                </p:oleObj>
              </mc:Choice>
              <mc:Fallback>
                <p:oleObj name="" r:id="rId5" imgW="5086350" imgH="685800" progId="Paint.Picture">
                  <p:embed/>
                  <p:pic>
                    <p:nvPicPr>
                      <p:cNvPr id="0" name="图片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49178" y="2901315"/>
                        <a:ext cx="3817620" cy="5148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/>
          <p:nvPr/>
        </p:nvGraphicFramePr>
        <p:xfrm>
          <a:off x="685800" y="4264343"/>
          <a:ext cx="3710464" cy="421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" r:id="rId7" imgW="4943475" imgH="561975" progId="Paint.Picture">
                  <p:embed/>
                </p:oleObj>
              </mc:Choice>
              <mc:Fallback>
                <p:oleObj name="" r:id="rId7" imgW="4943475" imgH="561975" progId="Paint.Picture">
                  <p:embed/>
                  <p:pic>
                    <p:nvPicPr>
                      <p:cNvPr id="0" name="图片 1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5800" y="4264343"/>
                        <a:ext cx="3710464" cy="421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/>
          <p:nvPr/>
        </p:nvGraphicFramePr>
        <p:xfrm>
          <a:off x="4909661" y="4217670"/>
          <a:ext cx="3109913" cy="514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" name="" r:id="rId9" imgW="4143375" imgH="685800" progId="Paint.Picture">
                  <p:embed/>
                </p:oleObj>
              </mc:Choice>
              <mc:Fallback>
                <p:oleObj name="" r:id="rId9" imgW="4143375" imgH="685800" progId="Paint.Picture">
                  <p:embed/>
                  <p:pic>
                    <p:nvPicPr>
                      <p:cNvPr id="0" name="图片 1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909661" y="4217670"/>
                        <a:ext cx="3109913" cy="5148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/>
          <p:nvPr/>
        </p:nvGraphicFramePr>
        <p:xfrm>
          <a:off x="240506" y="1660208"/>
          <a:ext cx="8274844" cy="3874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1" imgW="11581765" imgH="5162550" progId="Paint.Picture">
                  <p:embed/>
                </p:oleObj>
              </mc:Choice>
              <mc:Fallback>
                <p:oleObj name="" r:id="rId1" imgW="11581765" imgH="5162550" progId="Paint.Picture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2"/>
                      <a:srcRect r="8214"/>
                      <a:stretch>
                        <a:fillRect/>
                      </a:stretch>
                    </p:blipFill>
                    <p:spPr>
                      <a:xfrm>
                        <a:off x="240506" y="1660208"/>
                        <a:ext cx="8274844" cy="38747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6433661" y="1660208"/>
            <a:ext cx="765334" cy="5111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10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A</a:t>
            </a:r>
            <a:endParaRPr lang="en-US" altLang="zh-CN" sz="21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4351" y="1112044"/>
            <a:ext cx="176450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随堂训练</a:t>
            </a:r>
            <a:endParaRPr lang="en-US" altLang="zh-CN" sz="24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351" y="4147661"/>
            <a:ext cx="3064193" cy="44291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021" y="4054793"/>
            <a:ext cx="2456974" cy="5357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11994" y="1205389"/>
            <a:ext cx="176450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随堂训练</a:t>
            </a:r>
            <a:endParaRPr lang="en-US" altLang="zh-CN" sz="24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aphicFrame>
        <p:nvGraphicFramePr>
          <p:cNvPr id="3" name="对象 2"/>
          <p:cNvGraphicFramePr/>
          <p:nvPr/>
        </p:nvGraphicFramePr>
        <p:xfrm>
          <a:off x="564356" y="1954054"/>
          <a:ext cx="8415338" cy="3771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1" imgW="10829290" imgH="5838825" progId="Paint.Picture">
                  <p:embed/>
                </p:oleObj>
              </mc:Choice>
              <mc:Fallback>
                <p:oleObj name="" r:id="rId1" imgW="10829290" imgH="5838825" progId="Paint.Picture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4356" y="1954054"/>
                        <a:ext cx="8415338" cy="37714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18"/>
          <p:cNvGraphicFramePr/>
          <p:nvPr/>
        </p:nvGraphicFramePr>
        <p:xfrm>
          <a:off x="711994" y="2700338"/>
          <a:ext cx="3753326" cy="986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" name="" r:id="rId3" imgW="5000625" imgH="1314450" progId="Paint.Picture">
                  <p:embed/>
                </p:oleObj>
              </mc:Choice>
              <mc:Fallback>
                <p:oleObj name="" r:id="rId3" imgW="5000625" imgH="1314450" progId="Paint.Picture">
                  <p:embed/>
                  <p:pic>
                    <p:nvPicPr>
                      <p:cNvPr id="0" name="图片 1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11994" y="2700338"/>
                        <a:ext cx="3753326" cy="986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/>
          <p:nvPr/>
        </p:nvGraphicFramePr>
        <p:xfrm>
          <a:off x="5081111" y="2700338"/>
          <a:ext cx="3589020" cy="8224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" name="" r:id="rId5" imgW="4781550" imgH="1095375" progId="Paint.Picture">
                  <p:embed/>
                </p:oleObj>
              </mc:Choice>
              <mc:Fallback>
                <p:oleObj name="" r:id="rId5" imgW="4781550" imgH="1095375" progId="Paint.Picture">
                  <p:embed/>
                  <p:pic>
                    <p:nvPicPr>
                      <p:cNvPr id="0" name="图片 2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81111" y="2700338"/>
                        <a:ext cx="3589020" cy="8224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22"/>
          <p:cNvGraphicFramePr/>
          <p:nvPr/>
        </p:nvGraphicFramePr>
        <p:xfrm>
          <a:off x="711994" y="4715351"/>
          <a:ext cx="2945606" cy="6005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" name="" r:id="rId7" imgW="3924300" imgH="800100" progId="Paint.Picture">
                  <p:embed/>
                </p:oleObj>
              </mc:Choice>
              <mc:Fallback>
                <p:oleObj name="" r:id="rId7" imgW="3924300" imgH="800100" progId="Paint.Picture">
                  <p:embed/>
                  <p:pic>
                    <p:nvPicPr>
                      <p:cNvPr id="0" name="图片 2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11994" y="4715351"/>
                        <a:ext cx="2945606" cy="6005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3388" y="2637473"/>
            <a:ext cx="8493443" cy="138398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871913" y="2999899"/>
            <a:ext cx="765334" cy="391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500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乘除</a:t>
            </a:r>
            <a:endParaRPr lang="zh-CN" altLang="en-US" sz="15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30641" y="2999899"/>
            <a:ext cx="765334" cy="391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500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加减</a:t>
            </a:r>
            <a:endParaRPr lang="zh-CN" altLang="en-US" sz="15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24663" y="2999899"/>
            <a:ext cx="1658303" cy="391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500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先算括号里面的</a:t>
            </a:r>
            <a:endParaRPr lang="zh-CN" altLang="en-US" sz="1500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  <p:bldP spid="4" grpId="1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对象 12"/>
          <p:cNvGraphicFramePr/>
          <p:nvPr/>
        </p:nvGraphicFramePr>
        <p:xfrm>
          <a:off x="814864" y="3234690"/>
          <a:ext cx="7263765" cy="1993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" r:id="rId1" imgW="9324975" imgH="2076450" progId="Paint.Picture">
                  <p:embed/>
                </p:oleObj>
              </mc:Choice>
              <mc:Fallback>
                <p:oleObj name="" r:id="rId1" imgW="9324975" imgH="2076450" progId="Paint.Picture">
                  <p:embed/>
                  <p:pic>
                    <p:nvPicPr>
                      <p:cNvPr id="0" name="图片 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14864" y="3234690"/>
                        <a:ext cx="7263765" cy="1993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21043" y="959168"/>
            <a:ext cx="176450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随堂例题</a:t>
            </a:r>
            <a:endParaRPr lang="zh-CN" altLang="en-US" sz="24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5315" y="3234690"/>
            <a:ext cx="176450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195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解答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：</a:t>
            </a:r>
            <a:endParaRPr lang="zh-CN" altLang="en-US" sz="24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aphicFrame>
        <p:nvGraphicFramePr>
          <p:cNvPr id="6" name="对象 5"/>
          <p:cNvGraphicFramePr/>
          <p:nvPr/>
        </p:nvGraphicFramePr>
        <p:xfrm>
          <a:off x="873443" y="1507331"/>
          <a:ext cx="7146131" cy="17273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3" imgW="8067675" imgH="1857375" progId="Paint.Picture">
                  <p:embed/>
                </p:oleObj>
              </mc:Choice>
              <mc:Fallback>
                <p:oleObj name="" r:id="rId3" imgW="8067675" imgH="1857375" progId="Paint.Picture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3443" y="1507331"/>
                        <a:ext cx="7146131" cy="17273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06279" y="1032034"/>
            <a:ext cx="176450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随堂训练</a:t>
            </a:r>
            <a:endParaRPr lang="en-US" altLang="zh-CN" sz="24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aphicFrame>
        <p:nvGraphicFramePr>
          <p:cNvPr id="5" name="对象 4"/>
          <p:cNvGraphicFramePr/>
          <p:nvPr/>
        </p:nvGraphicFramePr>
        <p:xfrm>
          <a:off x="445770" y="1659731"/>
          <a:ext cx="8064341" cy="4032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1" imgW="10744200" imgH="5372100" progId="Paint.Picture">
                  <p:embed/>
                </p:oleObj>
              </mc:Choice>
              <mc:Fallback>
                <p:oleObj name="" r:id="rId1" imgW="10744200" imgH="5372100" progId="Paint.Picture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5770" y="1659731"/>
                        <a:ext cx="8064341" cy="40324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839" y="2546033"/>
            <a:ext cx="2342674" cy="30718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55" y="2546033"/>
            <a:ext cx="4298156" cy="55197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70" y="4300061"/>
            <a:ext cx="4006215" cy="8858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4424" y="4140994"/>
            <a:ext cx="2892743" cy="550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6823" y="1032034"/>
            <a:ext cx="176450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随堂训练</a:t>
            </a:r>
            <a:endParaRPr lang="en-US" altLang="zh-CN" sz="24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6823" y="1580198"/>
            <a:ext cx="5393055" cy="398573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160" y="2349818"/>
            <a:ext cx="3471386" cy="5357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3930015"/>
            <a:ext cx="4414361" cy="16359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3"/>
          <p:cNvSpPr txBox="1">
            <a:spLocks noChangeArrowheads="1"/>
          </p:cNvSpPr>
          <p:nvPr/>
        </p:nvSpPr>
        <p:spPr bwMode="auto">
          <a:xfrm>
            <a:off x="173038" y="3080147"/>
            <a:ext cx="5346700" cy="783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5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4500" dirty="0">
                <a:solidFill>
                  <a:srgbClr val="3D3D3D"/>
                </a:solidFill>
                <a:latin typeface="方正舒体" pitchFamily="2" charset="-122"/>
                <a:ea typeface="方正舒体" pitchFamily="2" charset="-122"/>
              </a:rPr>
              <a:t>THANK YOU</a:t>
            </a:r>
            <a:r>
              <a:rPr lang="zh-CN" altLang="en-US" sz="4500" dirty="0">
                <a:solidFill>
                  <a:srgbClr val="3D3D3D"/>
                </a:solidFill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4500" dirty="0">
                <a:solidFill>
                  <a:srgbClr val="3D3D3D"/>
                </a:solidFill>
                <a:latin typeface="方正舒体" pitchFamily="2" charset="-122"/>
                <a:ea typeface="方正舒体" pitchFamily="2" charset="-122"/>
              </a:rPr>
              <a:t>.</a:t>
            </a:r>
            <a:endParaRPr lang="en-US" altLang="zh-CN" sz="4500" dirty="0">
              <a:solidFill>
                <a:srgbClr val="3D3D3D"/>
              </a:solidFill>
              <a:latin typeface="方正舒体" pitchFamily="2" charset="-122"/>
              <a:ea typeface="方正舒体" pitchFamily="2" charset="-122"/>
            </a:endParaRPr>
          </a:p>
        </p:txBody>
      </p:sp>
      <p:pic>
        <p:nvPicPr>
          <p:cNvPr id="5123" name="图片 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76" y="1604963"/>
            <a:ext cx="3781425" cy="2021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WPS 演示</Application>
  <PresentationFormat/>
  <Paragraphs>32</Paragraphs>
  <Slides>11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13</vt:i4>
      </vt:variant>
      <vt:variant>
        <vt:lpstr>幻灯片标题</vt:lpstr>
      </vt:variant>
      <vt:variant>
        <vt:i4>11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Arial Narrow</vt:lpstr>
      <vt:lpstr>方正舒体</vt:lpstr>
      <vt:lpstr>Calibri</vt:lpstr>
      <vt:lpstr>Arial Unicode MS</vt:lpstr>
      <vt:lpstr>默认设计模板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1.4  有理数的乘除法</vt:lpstr>
      <vt:lpstr>A      基础知识详解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1.4  有理数的乘除法</dc:title>
  <dc:creator>Administrator</dc:creator>
  <dc:description>www.czsx.com.cn</dc:description>
  <cp:category>www.czsx.com.cn</cp:category>
  <cp:lastModifiedBy>86139</cp:lastModifiedBy>
  <cp:revision>3</cp:revision>
  <dcterms:created xsi:type="dcterms:W3CDTF">2019-06-21T00:49:00Z</dcterms:created>
  <dcterms:modified xsi:type="dcterms:W3CDTF">2019-09-25T13:01:47Z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