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3"/>
    <p:sldId id="257" r:id="rId4"/>
    <p:sldId id="258" r:id="rId5"/>
    <p:sldId id="260" r:id="rId6"/>
    <p:sldId id="261" r:id="rId7"/>
    <p:sldId id="259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2" r:id="rId17"/>
    <p:sldId id="273" r:id="rId19"/>
    <p:sldId id="274" r:id="rId20"/>
    <p:sldId id="275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4578" name="幻灯片图像占位符 24577"/>
          <p:cNvSpPr>
            <a:spLocks noGrp="1" noTextEdit="1"/>
          </p:cNvSpPr>
          <p:nvPr>
            <p:ph type="sldImg"/>
          </p:nvPr>
        </p:nvSpPr>
        <p:spPr>
          <a:xfrm>
            <a:off x="1139825" y="684213"/>
            <a:ext cx="4573588" cy="3429000"/>
          </a:xfrm>
        </p:spPr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xfrm>
            <a:off x="912813" y="4341813"/>
            <a:ext cx="5029200" cy="4114800"/>
          </a:xfrm>
        </p:spPr>
        <p:txBody>
          <a:bodyPr anchor="ctr"/>
          <a:p>
            <a:pPr lvl="0" algn="just"/>
            <a:endParaRPr lang="zh-TW" altLang="en-US" dirty="0">
              <a:latin typeface="Times New Roman" panose="02020603050405020304" pitchFamily="18" charset="0"/>
            </a:endParaRPr>
          </a:p>
          <a:p>
            <a:pPr lvl="0" algn="just"/>
            <a:r>
              <a:rPr lang="zh-CN" altLang="en-US" dirty="0">
                <a:latin typeface="Times New Roman" panose="02020603050405020304" pitchFamily="18" charset="0"/>
              </a:rPr>
              <a:t>1组成细胞化学元素以什么形式存呢</a:t>
            </a:r>
            <a:endParaRPr lang="zh-CN" altLang="en-US" dirty="0">
              <a:latin typeface="Times New Roman" panose="02020603050405020304" pitchFamily="18" charset="0"/>
            </a:endParaRPr>
          </a:p>
          <a:p>
            <a:pPr lvl="0" algn="just"/>
            <a:r>
              <a:rPr lang="zh-TW" altLang="en-US" dirty="0">
                <a:latin typeface="Times New Roman" panose="02020603050405020304" pitchFamily="18" charset="0"/>
              </a:rPr>
              <a:t>2细胞中无机盐的含量虽少 , 比水远远要少 , 只占 1%~1.5%, 那无机盐在生物体内有什么作用呢 ?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fld id="{BB962C8B-B14F-4D97-AF65-F5344CB8AC3E}" type="datetime1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GIF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openxmlformats.org/officeDocument/2006/relationships/oleObject" Target="../embeddings/oleObject1.bin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10.jpeg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GIF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oleObject" Target="../embeddings/oleObject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jpeg"/><Relationship Id="rId1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802" name="图片 33801" descr="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5915" y="0"/>
            <a:ext cx="5147310" cy="6884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6" name="标题 6145"/>
          <p:cNvSpPr>
            <a:spLocks noGrp="1" noRot="1"/>
          </p:cNvSpPr>
          <p:nvPr>
            <p:ph type="title"/>
          </p:nvPr>
        </p:nvSpPr>
        <p:spPr>
          <a:xfrm>
            <a:off x="6456680" y="2924175"/>
            <a:ext cx="4603115" cy="1863725"/>
          </a:xfrm>
        </p:spPr>
        <p:txBody>
          <a:bodyPr anchor="ctr"/>
          <a:p>
            <a:r>
              <a:rPr lang="zh-CN" altLang="en-US" sz="5400" b="1" dirty="0">
                <a:solidFill>
                  <a:srgbClr val="CC0000"/>
                </a:solidFill>
                <a:ea typeface="隶书" panose="02010509060101010101" pitchFamily="49" charset="-122"/>
              </a:rPr>
              <a:t>细胞中的元素和化合物</a:t>
            </a:r>
            <a:endParaRPr lang="zh-CN" altLang="en-US" sz="5400" b="1" dirty="0">
              <a:solidFill>
                <a:srgbClr val="CC0000"/>
              </a:solidFill>
              <a:ea typeface="隶书" panose="02010509060101010101" pitchFamily="49" charset="-122"/>
            </a:endParaRPr>
          </a:p>
        </p:txBody>
      </p:sp>
      <p:pic>
        <p:nvPicPr>
          <p:cNvPr id="6155" name="图片 6154" descr="3[12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3000" y="5210175"/>
            <a:ext cx="1905000" cy="1647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6" name="文本框 6155"/>
          <p:cNvSpPr txBox="1"/>
          <p:nvPr/>
        </p:nvSpPr>
        <p:spPr>
          <a:xfrm>
            <a:off x="7248525" y="1484313"/>
            <a:ext cx="2447925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5400" dirty="0">
                <a:solidFill>
                  <a:srgbClr val="CC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第一节</a:t>
            </a:r>
            <a:endParaRPr lang="zh-CN" altLang="en-US" sz="5400">
              <a:solidFill>
                <a:srgbClr val="CC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3139" name="矩形 303138"/>
          <p:cNvSpPr/>
          <p:nvPr/>
        </p:nvSpPr>
        <p:spPr>
          <a:xfrm rot="5400000">
            <a:off x="4025900" y="1322388"/>
            <a:ext cx="2627313" cy="792162"/>
          </a:xfrm>
          <a:prstGeom prst="rect">
            <a:avLst/>
          </a:prstGeom>
        </p:spPr>
        <p:txBody>
          <a:bodyPr vert="eaVert"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>
              <a:spcBef>
                <a:spcPct val="0"/>
              </a:spcBef>
            </a:pPr>
            <a:r>
              <a:rPr lang="zh-CN" altLang="en-US" sz="3600" b="1" normalizeH="1">
                <a:solidFill>
                  <a:srgbClr val="00A29E">
                    <a:alpha val="94000"/>
                  </a:srgbClr>
                </a:solidFill>
                <a:effectLst>
                  <a:outerShdw dist="53882" dir="2699999" algn="ctr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问题探讨</a:t>
            </a:r>
            <a:endParaRPr lang="zh-CN" altLang="en-US" sz="3600" b="1" normalizeH="1">
              <a:solidFill>
                <a:srgbClr val="00A29E">
                  <a:alpha val="94000"/>
                </a:srgbClr>
              </a:solidFill>
              <a:effectLst>
                <a:outerShdw dist="53882" dir="2699999" algn="ctr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303106" name="内容占位符 303105" descr="地球"/>
          <p:cNvPicPr>
            <a:picLocks noRot="1" noChangeAspect="1"/>
          </p:cNvPicPr>
          <p:nvPr>
            <p:ph sz="quarter" idx="3"/>
          </p:nvPr>
        </p:nvPicPr>
        <p:blipFill>
          <a:blip r:embed="rId1"/>
          <a:stretch>
            <a:fillRect/>
          </a:stretch>
        </p:blipFill>
        <p:spPr>
          <a:xfrm>
            <a:off x="1524000" y="3105150"/>
            <a:ext cx="3492500" cy="2644775"/>
          </a:xfrm>
        </p:spPr>
      </p:pic>
      <p:sp>
        <p:nvSpPr>
          <p:cNvPr id="303107" name="文本框 303106"/>
          <p:cNvSpPr txBox="1"/>
          <p:nvPr/>
        </p:nvSpPr>
        <p:spPr>
          <a:xfrm>
            <a:off x="2424113" y="5661025"/>
            <a:ext cx="7561262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dirty="0">
                <a:effectLst>
                  <a:outerShdw blurRad="38100" dist="38100" dir="2700000">
                    <a:srgbClr val="C0C0C0"/>
                  </a:outerShdw>
                </a:effectLst>
                <a:latin typeface="华文隶书" panose="02010800040101010101" pitchFamily="2" charset="-122"/>
                <a:ea typeface="华文隶书" panose="02010800040101010101" pitchFamily="2" charset="-122"/>
              </a:rPr>
              <a:t>　　</a:t>
            </a:r>
            <a:r>
              <a:rPr lang="zh-CN" altLang="en-US" sz="32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方正舒体" panose="02010601030101010101" pitchFamily="2" charset="-122"/>
                <a:ea typeface="方正舒体" panose="02010601030101010101" pitchFamily="2" charset="-122"/>
              </a:rPr>
              <a:t>比较组成地壳和组成细胞的部分元素的含量，你能看出什么问题？</a:t>
            </a:r>
            <a:endParaRPr lang="zh-CN" altLang="en-US" sz="32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方正舒体" panose="02010601030101010101" pitchFamily="2" charset="-122"/>
              <a:ea typeface="方正舒体" panose="02010601030101010101" pitchFamily="2" charset="-122"/>
            </a:endParaRPr>
          </a:p>
        </p:txBody>
      </p:sp>
      <p:sp>
        <p:nvSpPr>
          <p:cNvPr id="303138" name="文本框 303137"/>
          <p:cNvSpPr txBox="1"/>
          <p:nvPr/>
        </p:nvSpPr>
        <p:spPr>
          <a:xfrm>
            <a:off x="6167438" y="0"/>
            <a:ext cx="410527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0201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组成地壳和组成细胞的</a:t>
            </a:r>
            <a:endParaRPr lang="zh-CN" altLang="en-US" sz="2800" dirty="0">
              <a:solidFill>
                <a:srgbClr val="0201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zh-CN" altLang="en-US" sz="2800" dirty="0">
                <a:solidFill>
                  <a:srgbClr val="0201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部分元素含量</a:t>
            </a:r>
            <a:r>
              <a:rPr lang="en-US" altLang="zh-CN" sz="2800" dirty="0">
                <a:solidFill>
                  <a:srgbClr val="0201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(</a:t>
            </a:r>
            <a:r>
              <a:rPr lang="zh-CN" altLang="en-US" sz="2800" dirty="0">
                <a:solidFill>
                  <a:srgbClr val="0201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％</a:t>
            </a:r>
            <a:r>
              <a:rPr lang="en-US" altLang="zh-CN" sz="2800" dirty="0">
                <a:solidFill>
                  <a:srgbClr val="0201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)</a:t>
            </a:r>
            <a:r>
              <a:rPr lang="zh-CN" altLang="en-US" sz="2800" dirty="0">
                <a:solidFill>
                  <a:srgbClr val="0201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表</a:t>
            </a:r>
            <a:endParaRPr lang="zh-CN" altLang="en-US" sz="2800" dirty="0">
              <a:solidFill>
                <a:srgbClr val="020100"/>
              </a:solidFill>
              <a:effectLst>
                <a:outerShdw blurRad="38100" dist="38100" dir="2700000">
                  <a:srgbClr val="C0C0C0"/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3140" name="内容占位符 303139" descr="植物细胞"/>
          <p:cNvPicPr>
            <a:picLocks noRot="1" noChangeAspect="1"/>
          </p:cNvPicPr>
          <p:nvPr>
            <p:ph sz="quarter" idx="2"/>
          </p:nvPr>
        </p:nvPicPr>
        <p:blipFill>
          <a:blip r:embed="rId2"/>
          <a:stretch>
            <a:fillRect/>
          </a:stretch>
        </p:blipFill>
        <p:spPr>
          <a:xfrm>
            <a:off x="1524000" y="0"/>
            <a:ext cx="3492500" cy="2974975"/>
          </a:xfrm>
        </p:spPr>
      </p:pic>
      <p:graphicFrame>
        <p:nvGraphicFramePr>
          <p:cNvPr id="303183" name="内容占位符 303182"/>
          <p:cNvGraphicFramePr/>
          <p:nvPr>
            <p:ph sz="half" idx="1"/>
          </p:nvPr>
        </p:nvGraphicFramePr>
        <p:xfrm>
          <a:off x="5951538" y="1196975"/>
          <a:ext cx="4194175" cy="3978275"/>
        </p:xfrm>
        <a:graphic>
          <a:graphicData uri="http://schemas.openxmlformats.org/drawingml/2006/table">
            <a:tbl>
              <a:tblPr/>
              <a:tblGrid>
                <a:gridCol w="757555"/>
                <a:gridCol w="1718945"/>
                <a:gridCol w="1717675"/>
              </a:tblGrid>
              <a:tr h="94742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CC0066"/>
                          </a:solidFill>
                        </a:rPr>
                        <a:t>元素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CC0066"/>
                          </a:solidFill>
                        </a:rPr>
                        <a:t>地壳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CC0066"/>
                          </a:solidFill>
                        </a:rPr>
                        <a:t>细胞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769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O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48.60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65.0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 err="1">
                          <a:solidFill>
                            <a:srgbClr val="CC0066"/>
                          </a:solidFill>
                        </a:rPr>
                        <a:t>Si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26.30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solidFill>
                            <a:srgbClr val="CC0066"/>
                          </a:solidFill>
                        </a:rPr>
                        <a:t>极少</a:t>
                      </a:r>
                      <a:endParaRPr lang="zh-CN" altLang="en-US" b="1" dirty="0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50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C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0.087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18.0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5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N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0.03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3.0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H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0.76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>
                          <a:solidFill>
                            <a:srgbClr val="CC0066"/>
                          </a:solidFill>
                        </a:rPr>
                        <a:t>10.0</a:t>
                      </a:r>
                      <a:endParaRPr lang="zh-CN" altLang="en-US" b="1">
                        <a:solidFill>
                          <a:srgbClr val="CC0066"/>
                        </a:solidFill>
                      </a:endParaRPr>
                    </a:p>
                  </a:txBody>
                  <a:tcPr marL="90000" marR="90000" marT="46800" marB="46800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03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"/>
                                        <p:tgtEl>
                                          <p:spTgt spid="303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3107" grpId="0"/>
      <p:bldP spid="3031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7268" name="矩形 267267"/>
          <p:cNvSpPr/>
          <p:nvPr/>
        </p:nvSpPr>
        <p:spPr>
          <a:xfrm>
            <a:off x="265748" y="4176713"/>
            <a:ext cx="1871662" cy="12493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>
              <a:spcBef>
                <a:spcPct val="0"/>
              </a:spcBef>
            </a:pPr>
            <a:r>
              <a:rPr lang="zh-CN" altLang="en-US" sz="3600" b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结论：</a:t>
            </a:r>
            <a:endParaRPr lang="zh-CN" altLang="en-US" sz="3600" b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7270" name="文本框 267269"/>
          <p:cNvSpPr txBox="1"/>
          <p:nvPr/>
        </p:nvSpPr>
        <p:spPr>
          <a:xfrm>
            <a:off x="1871345" y="304165"/>
            <a:ext cx="7489825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1.</a:t>
            </a:r>
            <a:r>
              <a:rPr lang="zh-CN" altLang="en-US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组成细胞的化学元素在自然界的无机环境中都能找到</a:t>
            </a:r>
            <a:r>
              <a:rPr lang="en-US" altLang="zh-CN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没有一种元素是生命特有的；</a:t>
            </a:r>
            <a:endParaRPr lang="zh-CN" altLang="en-US" sz="36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67271" name="文本框 267270"/>
          <p:cNvSpPr txBox="1"/>
          <p:nvPr/>
        </p:nvSpPr>
        <p:spPr>
          <a:xfrm>
            <a:off x="2020570" y="2291715"/>
            <a:ext cx="76327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en-US" altLang="zh-CN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2.</a:t>
            </a:r>
            <a:r>
              <a:rPr lang="zh-CN" altLang="en-US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但元素在细胞中和无机环境中的含量却有区别</a:t>
            </a:r>
            <a:r>
              <a:rPr lang="en-US" altLang="zh-CN" sz="36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.</a:t>
            </a:r>
            <a:endParaRPr lang="en-US" altLang="zh-CN" sz="36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67274" name="文本框 267273"/>
          <p:cNvSpPr txBox="1"/>
          <p:nvPr/>
        </p:nvSpPr>
        <p:spPr>
          <a:xfrm>
            <a:off x="2833370" y="4227195"/>
            <a:ext cx="89433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3600" dirty="0">
                <a:solidFill>
                  <a:srgbClr val="A5002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说明</a:t>
            </a:r>
            <a:r>
              <a:rPr lang="zh-CN" altLang="en-US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生命和非生命的无机环境既有</a:t>
            </a:r>
            <a:r>
              <a:rPr lang="zh-CN" altLang="en-US" sz="3600" dirty="0">
                <a:solidFill>
                  <a:srgbClr val="CC33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统一性</a:t>
            </a:r>
            <a:r>
              <a:rPr lang="zh-CN" altLang="en-US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又有</a:t>
            </a:r>
            <a:r>
              <a:rPr lang="zh-CN" altLang="en-US" sz="3600" dirty="0">
                <a:solidFill>
                  <a:srgbClr val="CC33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差异性</a:t>
            </a:r>
            <a:r>
              <a:rPr lang="en-US" altLang="zh-CN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,</a:t>
            </a:r>
            <a:r>
              <a:rPr lang="zh-CN" altLang="en-US" sz="3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生命起源于非生命物质</a:t>
            </a:r>
            <a:r>
              <a:rPr lang="en-US" altLang="zh-CN" sz="360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.</a:t>
            </a:r>
            <a:endParaRPr lang="en-US" altLang="zh-CN" sz="360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7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7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67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270" grpId="0"/>
      <p:bldP spid="267271" grpId="0"/>
      <p:bldP spid="26727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标题 292870"/>
          <p:cNvSpPr>
            <a:spLocks noGrp="1" noRot="1"/>
          </p:cNvSpPr>
          <p:nvPr>
            <p:ph type="title"/>
          </p:nvPr>
        </p:nvSpPr>
        <p:spPr>
          <a:xfrm>
            <a:off x="1847850" y="0"/>
            <a:ext cx="8540750" cy="1143000"/>
          </a:xfrm>
        </p:spPr>
        <p:txBody>
          <a:bodyPr anchor="ctr"/>
          <a:p>
            <a:r>
              <a:rPr lang="zh-CN" altLang="en-US" b="1" dirty="0">
                <a:solidFill>
                  <a:srgbClr val="CC3300"/>
                </a:solidFill>
              </a:rPr>
              <a:t>干﹑鲜细胞对比图</a:t>
            </a:r>
            <a:endParaRPr lang="zh-CN" altLang="en-US" b="1" dirty="0">
              <a:solidFill>
                <a:srgbClr val="CC3300"/>
              </a:solidFill>
            </a:endParaRPr>
          </a:p>
        </p:txBody>
      </p:sp>
      <p:pic>
        <p:nvPicPr>
          <p:cNvPr id="23554" name="内容占位符 292876" descr="pic_226441"/>
          <p:cNvPicPr>
            <a:picLocks noGrp="1" noRot="1"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6167438" y="1125538"/>
            <a:ext cx="4194175" cy="3087687"/>
          </a:xfrm>
        </p:spPr>
      </p:pic>
      <p:sp>
        <p:nvSpPr>
          <p:cNvPr id="292874" name="文本框 292873"/>
          <p:cNvSpPr txBox="1"/>
          <p:nvPr/>
        </p:nvSpPr>
        <p:spPr>
          <a:xfrm>
            <a:off x="1992313" y="4365625"/>
            <a:ext cx="3960813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R="0" defTabSz="914400">
              <a:buClrTx/>
              <a:buSzTx/>
              <a:buFontTx/>
            </a:pPr>
            <a:r>
              <a:rPr kumimoji="0" lang="en-US" altLang="zh-CN" sz="2400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  </a:t>
            </a:r>
            <a:r>
              <a:rPr kumimoji="0" lang="zh-CN" altLang="en-US" sz="2400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组成人体细胞的主要元素（占细胞</a:t>
            </a:r>
            <a:r>
              <a:rPr kumimoji="0" lang="zh-CN" altLang="en-US" sz="2400" kern="1200" cap="none" spc="0" normalizeH="0" baseline="0" noProof="1" dirty="0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鲜</a:t>
            </a:r>
            <a:r>
              <a:rPr kumimoji="0" lang="zh-CN" altLang="en-US" sz="2400" kern="1200" cap="none" spc="0" normalizeH="0" baseline="0" noProof="1" dirty="0">
                <a:effectLst>
                  <a:outerShdw blurRad="38100" dist="38100" dir="2700000">
                    <a:srgbClr val="C0C0C0"/>
                  </a:outerShdw>
                </a:effectLst>
                <a:latin typeface="华文宋体" panose="02010600040101010101" pitchFamily="2" charset="-122"/>
                <a:ea typeface="华文宋体" panose="02010600040101010101" pitchFamily="2" charset="-122"/>
                <a:cs typeface="+mn-cs"/>
              </a:rPr>
              <a:t>重的百分比）</a:t>
            </a:r>
            <a:endParaRPr kumimoji="0" lang="zh-CN" altLang="en-US" sz="2400" kern="1200" cap="none" spc="0" normalizeH="0" baseline="0" noProof="1" dirty="0">
              <a:effectLst>
                <a:outerShdw blurRad="38100" dist="38100" dir="2700000">
                  <a:srgbClr val="C0C0C0"/>
                </a:outerShdw>
              </a:effectLst>
              <a:latin typeface="华文宋体" panose="02010600040101010101" pitchFamily="2" charset="-122"/>
              <a:ea typeface="华文宋体" panose="02010600040101010101" pitchFamily="2" charset="-122"/>
              <a:cs typeface="+mn-cs"/>
            </a:endParaRPr>
          </a:p>
        </p:txBody>
      </p:sp>
      <p:sp>
        <p:nvSpPr>
          <p:cNvPr id="23556" name="矩形 292874"/>
          <p:cNvSpPr/>
          <p:nvPr/>
        </p:nvSpPr>
        <p:spPr>
          <a:xfrm>
            <a:off x="6167438" y="4365625"/>
            <a:ext cx="3816350" cy="6572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ctr">
              <a:spcBef>
                <a:spcPct val="0"/>
              </a:spcBef>
            </a:pP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组成人体细胞的主要元素</a:t>
            </a:r>
            <a:b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</a:b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（占细胞</a:t>
            </a:r>
            <a:r>
              <a:rPr lang="zh-CN" altLang="en-US" sz="2400" dirty="0">
                <a:solidFill>
                  <a:srgbClr val="CC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干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重的百分比）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7" name="内容占位符 292880" descr="pic_226440"/>
          <p:cNvPicPr>
            <a:picLocks noGrp="1" noRot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847850" y="1125538"/>
            <a:ext cx="3976688" cy="3135312"/>
          </a:xfrm>
        </p:spPr>
      </p:pic>
      <p:sp>
        <p:nvSpPr>
          <p:cNvPr id="292883" name="文本框 292882"/>
          <p:cNvSpPr txBox="1"/>
          <p:nvPr/>
        </p:nvSpPr>
        <p:spPr>
          <a:xfrm>
            <a:off x="2279650" y="5300663"/>
            <a:ext cx="6840538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在人体细胞中，干重时含量最多的元</a:t>
            </a:r>
            <a:endParaRPr lang="zh-CN" altLang="en-US" sz="28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素是</a:t>
            </a:r>
            <a:r>
              <a:rPr lang="zh-CN" altLang="en-US" sz="2800" u="sng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；鲜重时含量最多的元素是</a:t>
            </a:r>
            <a:r>
              <a:rPr lang="zh-CN" altLang="en-US" sz="2800" u="sng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80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2884" name="文本框 292883"/>
          <p:cNvSpPr txBox="1"/>
          <p:nvPr/>
        </p:nvSpPr>
        <p:spPr>
          <a:xfrm>
            <a:off x="3143250" y="5805488"/>
            <a:ext cx="5032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200">
                <a:solidFill>
                  <a:srgbClr val="CC33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</a:t>
            </a:r>
            <a:endParaRPr lang="en-US" altLang="zh-CN" sz="3200">
              <a:solidFill>
                <a:srgbClr val="CC33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92885" name="文本框 292884"/>
          <p:cNvSpPr txBox="1"/>
          <p:nvPr/>
        </p:nvSpPr>
        <p:spPr>
          <a:xfrm>
            <a:off x="8040688" y="5661025"/>
            <a:ext cx="50323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4000">
                <a:solidFill>
                  <a:srgbClr val="CC33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</a:t>
            </a:r>
            <a:endParaRPr lang="en-US" altLang="zh-CN" sz="4000">
              <a:solidFill>
                <a:srgbClr val="CC33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9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92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2883" grpId="0"/>
      <p:bldP spid="292884" grpId="0"/>
      <p:bldP spid="2928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/>
      <p:sp>
        <p:nvSpPr>
          <p:cNvPr id="288782" name="矩形 288781"/>
          <p:cNvSpPr/>
          <p:nvPr/>
        </p:nvSpPr>
        <p:spPr>
          <a:xfrm>
            <a:off x="844550" y="720408"/>
            <a:ext cx="935038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p>
            <a:pPr algn="ctr"/>
            <a:r>
              <a:rPr lang="zh-CN" altLang="en-US" sz="9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仿宋_GB2312" charset="0"/>
                <a:ea typeface="仿宋_GB2312" charset="0"/>
              </a:rPr>
              <a:t>?</a:t>
            </a:r>
            <a:endParaRPr lang="zh-CN" altLang="en-US" sz="9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仿宋_GB2312" charset="0"/>
              <a:ea typeface="仿宋_GB2312" charset="0"/>
            </a:endParaRPr>
          </a:p>
        </p:txBody>
      </p:sp>
      <p:sp>
        <p:nvSpPr>
          <p:cNvPr id="24583" name="文本框 288783"/>
          <p:cNvSpPr txBox="1"/>
          <p:nvPr/>
        </p:nvSpPr>
        <p:spPr>
          <a:xfrm>
            <a:off x="2300605" y="1107440"/>
            <a:ext cx="9208770" cy="583565"/>
          </a:xfrm>
          <a:prstGeom prst="rect">
            <a:avLst/>
          </a:prstGeom>
          <a:noFill/>
          <a:ln w="9525">
            <a:noFill/>
          </a:ln>
          <a:effectLst>
            <a:outerShdw dist="53882" dir="2699999" algn="ctr" rotWithShape="0">
              <a:srgbClr val="C0C0C0">
                <a:alpha val="80000"/>
              </a:srgbClr>
            </a:outerShdw>
          </a:effectLst>
        </p:spPr>
        <p:txBody>
          <a:bodyPr wrap="square" anchor="t">
            <a:spAutoFit/>
          </a:bodyPr>
          <a:p>
            <a:r>
              <a:rPr lang="en-US" altLang="zh-CN" sz="3200" b="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zh-CN" altLang="en-US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碳是构成细胞的最基本元素</a:t>
            </a:r>
            <a:r>
              <a:rPr lang="en-US" altLang="zh-CN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zh-CN" sz="3200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碳是生命元素。</a:t>
            </a:r>
            <a:endParaRPr lang="zh-CN" altLang="zh-CN" sz="3200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4611" name="内容占位符 324610"/>
          <p:cNvSpPr>
            <a:spLocks noGrp="1" noRot="1"/>
          </p:cNvSpPr>
          <p:nvPr/>
        </p:nvSpPr>
        <p:spPr>
          <a:xfrm>
            <a:off x="1779905" y="1873250"/>
            <a:ext cx="9933940" cy="484759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endParaRPr lang="zh-CN" altLang="en-US" b="1" dirty="0"/>
          </a:p>
          <a:p>
            <a:pPr>
              <a:lnSpc>
                <a:spcPct val="90000"/>
              </a:lnSpc>
            </a:pPr>
            <a:r>
              <a:rPr lang="zh-CN" altLang="en-US" b="1" dirty="0">
                <a:solidFill>
                  <a:srgbClr val="00B0F0"/>
                </a:solidFill>
              </a:rPr>
              <a:t>多个碳原子可以相互连接形成碳链，是生物大分子的基本骨架。</a:t>
            </a:r>
            <a:endParaRPr lang="zh-CN" altLang="en-US" b="1" dirty="0">
              <a:solidFill>
                <a:srgbClr val="00B0F0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zh-CN" altLang="en-US" b="1" dirty="0">
                <a:solidFill>
                  <a:srgbClr val="FF0000"/>
                </a:solidFill>
              </a:rPr>
              <a:t>（了解）</a:t>
            </a:r>
            <a:r>
              <a:rPr lang="zh-CN" altLang="en-US" b="1" dirty="0"/>
              <a:t>在元素周期表中，碳位于第</a:t>
            </a:r>
            <a:r>
              <a:rPr lang="en-US" altLang="zh-CN" b="1" dirty="0"/>
              <a:t>14</a:t>
            </a:r>
            <a:r>
              <a:rPr lang="zh-CN" altLang="en-US" b="1" dirty="0"/>
              <a:t>族，原子序数为</a:t>
            </a:r>
            <a:r>
              <a:rPr lang="en-US" altLang="zh-CN" b="1" dirty="0"/>
              <a:t>6</a:t>
            </a:r>
            <a:r>
              <a:rPr lang="zh-CN" altLang="en-US" b="1" dirty="0"/>
              <a:t>，说明一个碳原子核中含有</a:t>
            </a:r>
            <a:r>
              <a:rPr lang="en-US" altLang="zh-CN" b="1" dirty="0"/>
              <a:t>6</a:t>
            </a:r>
            <a:r>
              <a:rPr lang="zh-CN" altLang="en-US" b="1" dirty="0"/>
              <a:t>个质子，核外有</a:t>
            </a:r>
            <a:r>
              <a:rPr lang="en-US" altLang="zh-CN" b="1" dirty="0"/>
              <a:t>6</a:t>
            </a:r>
            <a:r>
              <a:rPr lang="zh-CN" altLang="en-US" b="1" dirty="0"/>
              <a:t>个电子，在最外层有</a:t>
            </a:r>
            <a:r>
              <a:rPr lang="en-US" altLang="zh-CN" b="1" dirty="0"/>
              <a:t>4</a:t>
            </a:r>
            <a:r>
              <a:rPr lang="zh-CN" altLang="en-US" b="1" dirty="0"/>
              <a:t>个电子。因此，碳原子具有了</a:t>
            </a:r>
            <a:r>
              <a:rPr lang="en-US" altLang="zh-CN" b="1" dirty="0"/>
              <a:t>4</a:t>
            </a:r>
            <a:r>
              <a:rPr lang="zh-CN" altLang="en-US" b="1" dirty="0"/>
              <a:t>个能成键的价电子，能使碳原子之间、碳原子与其他元素之间结合形成更多的化学键。由于每个碳原子可以形成</a:t>
            </a:r>
            <a:r>
              <a:rPr lang="en-US" altLang="zh-CN" b="1" dirty="0"/>
              <a:t>4</a:t>
            </a:r>
            <a:r>
              <a:rPr lang="zh-CN" altLang="en-US" b="1" dirty="0"/>
              <a:t>个化学键，所以就有可能形成含有成千上万个甚至更多个碳原子的物质。</a:t>
            </a:r>
            <a:endParaRPr lang="zh-CN" altLang="en-US" b="1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8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4611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6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4611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4611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1602" name="文本框 281601"/>
          <p:cNvSpPr txBox="1"/>
          <p:nvPr/>
        </p:nvSpPr>
        <p:spPr>
          <a:xfrm>
            <a:off x="3071813" y="1844675"/>
            <a:ext cx="20177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大量元素：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81603" name="文本框 281602"/>
          <p:cNvSpPr txBox="1"/>
          <p:nvPr/>
        </p:nvSpPr>
        <p:spPr>
          <a:xfrm>
            <a:off x="4943475" y="1844675"/>
            <a:ext cx="574675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H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O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N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P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K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Ca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Mg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800" dirty="0">
              <a:solidFill>
                <a:srgbClr val="A5002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1604" name="文本框 281603"/>
          <p:cNvSpPr txBox="1"/>
          <p:nvPr/>
        </p:nvSpPr>
        <p:spPr>
          <a:xfrm>
            <a:off x="3000375" y="4005263"/>
            <a:ext cx="2157413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微量元素：</a:t>
            </a:r>
            <a:endParaRPr lang="zh-CN" altLang="en-US" sz="280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81605" name="文本框 281604"/>
          <p:cNvSpPr txBox="1"/>
          <p:nvPr/>
        </p:nvSpPr>
        <p:spPr>
          <a:xfrm>
            <a:off x="4872355" y="4005580"/>
            <a:ext cx="628650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/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指生物生活所必需的。但是需要量却很少的一些元素。</a:t>
            </a:r>
            <a:endParaRPr lang="zh-CN" altLang="en-US" sz="2800" dirty="0">
              <a:solidFill>
                <a:srgbClr val="A5002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l"/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</a:t>
            </a:r>
            <a:r>
              <a:rPr lang="en-US" altLang="zh-CN" sz="2800" err="1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Fe</a:t>
            </a:r>
            <a:r>
              <a:rPr lang="zh-CN" altLang="en-US" sz="2800" err="1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err="1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Mn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Zn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Cu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80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Mo</a:t>
            </a:r>
            <a:r>
              <a:rPr lang="zh-CN" altLang="en-US" sz="28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  <a:endParaRPr lang="zh-CN" altLang="en-US" sz="2800" dirty="0">
              <a:solidFill>
                <a:srgbClr val="A5002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81607" name="文本框 281606"/>
          <p:cNvSpPr txBox="1"/>
          <p:nvPr/>
        </p:nvSpPr>
        <p:spPr>
          <a:xfrm>
            <a:off x="1919288" y="1052513"/>
            <a:ext cx="60483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2800" dirty="0">
                <a:solidFill>
                  <a:srgbClr val="A5002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细胞中元素（</a:t>
            </a:r>
            <a:r>
              <a:rPr lang="en-US" altLang="zh-CN" sz="2800" dirty="0">
                <a:solidFill>
                  <a:srgbClr val="A5002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20</a:t>
            </a:r>
            <a:r>
              <a:rPr lang="zh-CN" altLang="en-US" sz="2800" dirty="0">
                <a:solidFill>
                  <a:srgbClr val="A5002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多种）根据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含量</a:t>
            </a:r>
            <a:r>
              <a:rPr lang="zh-CN" altLang="en-US" sz="2800" dirty="0">
                <a:solidFill>
                  <a:srgbClr val="A5002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分为</a:t>
            </a:r>
            <a:r>
              <a:rPr lang="en-US" altLang="zh-CN" sz="2800">
                <a:solidFill>
                  <a:srgbClr val="A50021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:</a:t>
            </a:r>
            <a:endParaRPr lang="en-US" altLang="zh-CN" sz="2800">
              <a:solidFill>
                <a:srgbClr val="A50021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81609" name="左大括号 281608"/>
          <p:cNvSpPr/>
          <p:nvPr/>
        </p:nvSpPr>
        <p:spPr>
          <a:xfrm>
            <a:off x="2711450" y="1916113"/>
            <a:ext cx="360363" cy="2735262"/>
          </a:xfrm>
          <a:prstGeom prst="leftBrace">
            <a:avLst>
              <a:gd name="adj1" fmla="val 6325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81611" name="文本框 281610"/>
          <p:cNvSpPr txBox="1"/>
          <p:nvPr/>
        </p:nvSpPr>
        <p:spPr>
          <a:xfrm>
            <a:off x="3648075" y="260350"/>
            <a:ext cx="4608513" cy="645160"/>
          </a:xfrm>
          <a:prstGeom prst="rect">
            <a:avLst/>
          </a:prstGeom>
          <a:noFill/>
          <a:ln w="12700">
            <a:noFill/>
          </a:ln>
          <a:effectLst>
            <a:outerShdw dist="563972" dir="14049740" sx="125000" sy="125000" algn="tl" rotWithShape="0">
              <a:srgbClr val="C7DFD3">
                <a:alpha val="80000"/>
              </a:srgbClr>
            </a:outerShdw>
          </a:effectLst>
        </p:spPr>
        <p:txBody>
          <a:bodyPr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方正姚体" panose="02010601030101010101" pitchFamily="2" charset="-122"/>
              </a:rPr>
              <a:t>细胞中的元素</a:t>
            </a:r>
            <a:endParaRPr lang="zh-CN" altLang="en-US" sz="3600" dirty="0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1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81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1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281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1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1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81605">
                                            <p:txEl>
                                              <p:charRg st="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5">
                                            <p:txEl>
                                              <p:charRg st="25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81605">
                                            <p:txEl>
                                              <p:charRg st="25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2" grpId="0"/>
      <p:bldP spid="281604" grpId="0"/>
      <p:bldP spid="281607" grpId="0"/>
      <p:bldP spid="28160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文本框 291843"/>
          <p:cNvSpPr txBox="1"/>
          <p:nvPr/>
        </p:nvSpPr>
        <p:spPr>
          <a:xfrm>
            <a:off x="3359150" y="1341438"/>
            <a:ext cx="1512888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endParaRPr lang="zh-CN" b="0" dirty="0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7650" name="文本框 291844"/>
          <p:cNvSpPr txBox="1"/>
          <p:nvPr/>
        </p:nvSpPr>
        <p:spPr>
          <a:xfrm>
            <a:off x="3432175" y="1557338"/>
            <a:ext cx="2232025" cy="368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endParaRPr lang="zh-CN" b="0" dirty="0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7651" name="文本框 291845"/>
          <p:cNvSpPr txBox="1"/>
          <p:nvPr/>
        </p:nvSpPr>
        <p:spPr>
          <a:xfrm>
            <a:off x="1559878" y="504508"/>
            <a:ext cx="7488237" cy="17532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6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</a:t>
            </a:r>
            <a:r>
              <a:rPr lang="zh-CN" altLang="en-US" sz="36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微量元素是生物体不可缺少的必需元素</a:t>
            </a:r>
            <a:r>
              <a:rPr lang="en-US" altLang="zh-CN" sz="36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r>
              <a:rPr lang="zh-CN" altLang="en-US" sz="36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在生物体中含量很少</a:t>
            </a:r>
            <a:r>
              <a:rPr lang="en-US" altLang="zh-CN" sz="36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6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但其作用是其它元素不可替代的</a:t>
            </a:r>
            <a:r>
              <a:rPr lang="en-US" altLang="zh-CN" sz="360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endParaRPr lang="en-US" altLang="zh-CN" sz="3600">
              <a:solidFill>
                <a:srgbClr val="A5002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1847" name="文本框 291846"/>
          <p:cNvSpPr txBox="1"/>
          <p:nvPr/>
        </p:nvSpPr>
        <p:spPr>
          <a:xfrm>
            <a:off x="1560195" y="2668905"/>
            <a:ext cx="7058025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缺</a:t>
            </a:r>
            <a:r>
              <a:rPr lang="en-US" altLang="zh-CN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Fe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会使人患贫血等症状；</a:t>
            </a:r>
            <a:endParaRPr lang="zh-CN" altLang="en-US" sz="28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28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1848" name="矩形 291847"/>
          <p:cNvSpPr/>
          <p:nvPr/>
        </p:nvSpPr>
        <p:spPr>
          <a:xfrm>
            <a:off x="1317308" y="4159885"/>
            <a:ext cx="1223962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9600" b="1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仿宋_GB2312" charset="0"/>
                <a:ea typeface="仿宋_GB2312" charset="0"/>
              </a:rPr>
              <a:t>?</a:t>
            </a:r>
            <a:endParaRPr lang="zh-CN" altLang="en-US" sz="9600" b="1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F0000"/>
              </a:solidFill>
              <a:latin typeface="仿宋_GB2312" charset="0"/>
              <a:ea typeface="仿宋_GB2312" charset="0"/>
            </a:endParaRPr>
          </a:p>
        </p:txBody>
      </p:sp>
      <p:sp>
        <p:nvSpPr>
          <p:cNvPr id="291849" name="文本框 291848"/>
          <p:cNvSpPr txBox="1"/>
          <p:nvPr/>
        </p:nvSpPr>
        <p:spPr>
          <a:xfrm>
            <a:off x="3432175" y="4159885"/>
            <a:ext cx="561657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组成细胞的各种元素又是以什么形式存在的呢</a:t>
            </a:r>
            <a:r>
              <a:rPr lang="en-US" altLang="zh-CN" sz="360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3600">
              <a:solidFill>
                <a:srgbClr val="A5002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91850" name="组合 291849"/>
          <p:cNvGrpSpPr/>
          <p:nvPr/>
        </p:nvGrpSpPr>
        <p:grpSpPr>
          <a:xfrm>
            <a:off x="3792538" y="5895975"/>
            <a:ext cx="2736850" cy="706438"/>
            <a:chOff x="1837" y="3521"/>
            <a:chExt cx="1724" cy="445"/>
          </a:xfrm>
        </p:grpSpPr>
        <p:sp>
          <p:nvSpPr>
            <p:cNvPr id="27656" name="文本框 291850"/>
            <p:cNvSpPr txBox="1"/>
            <p:nvPr/>
          </p:nvSpPr>
          <p:spPr>
            <a:xfrm>
              <a:off x="2200" y="3521"/>
              <a:ext cx="1361" cy="44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algn="ctr"/>
              <a:r>
                <a:rPr lang="zh-CN" altLang="en-US" sz="4000" dirty="0">
                  <a:solidFill>
                    <a:srgbClr val="000000"/>
                  </a:solidFill>
                  <a:latin typeface="Arial" panose="020B0604020202020204" pitchFamily="34" charset="0"/>
                  <a:ea typeface="华文新魏" panose="02010800040101010101" pitchFamily="2" charset="-122"/>
                </a:rPr>
                <a:t>化合物</a:t>
              </a:r>
              <a:endParaRPr lang="zh-CN" altLang="en-US" sz="40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endParaRPr>
            </a:p>
          </p:txBody>
        </p:sp>
        <p:sp>
          <p:nvSpPr>
            <p:cNvPr id="27657" name="矩形 291851"/>
            <p:cNvSpPr/>
            <p:nvPr/>
          </p:nvSpPr>
          <p:spPr>
            <a:xfrm>
              <a:off x="1837" y="3521"/>
              <a:ext cx="499" cy="4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>
                <a:spcBef>
                  <a:spcPct val="0"/>
                </a:spcBef>
              </a:pPr>
              <a:r>
                <a:rPr lang="en-US" altLang="zh-CN" sz="3600">
                  <a:solidFill>
                    <a:srgbClr val="000000"/>
                  </a:solidFill>
                  <a:latin typeface="Arial" panose="020B0604020202020204" pitchFamily="34" charset="0"/>
                  <a:ea typeface="方正姚体" panose="02010601030101010101" pitchFamily="2" charset="-122"/>
                </a:rPr>
                <a:t>­­­­</a:t>
              </a:r>
              <a:endParaRPr lang="en-US" altLang="zh-CN" sz="3600">
                <a:solidFill>
                  <a:srgbClr val="000000"/>
                </a:solidFill>
                <a:latin typeface="Arial" panose="020B0604020202020204" pitchFamily="34" charset="0"/>
                <a:ea typeface="方正姚体" panose="02010601030101010101" pitchFamily="2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1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91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18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18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18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18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91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1847" grpId="0"/>
      <p:bldP spid="2918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9697" name="组合 300063"/>
          <p:cNvGrpSpPr/>
          <p:nvPr/>
        </p:nvGrpSpPr>
        <p:grpSpPr>
          <a:xfrm>
            <a:off x="1524000" y="5661025"/>
            <a:ext cx="9144000" cy="990600"/>
            <a:chOff x="624" y="2429"/>
            <a:chExt cx="4464" cy="547"/>
          </a:xfrm>
        </p:grpSpPr>
        <p:grpSp>
          <p:nvGrpSpPr>
            <p:cNvPr id="29698" name="组合 300064"/>
            <p:cNvGrpSpPr/>
            <p:nvPr/>
          </p:nvGrpSpPr>
          <p:grpSpPr>
            <a:xfrm>
              <a:off x="624" y="2430"/>
              <a:ext cx="2112" cy="546"/>
              <a:chOff x="768" y="2304"/>
              <a:chExt cx="2112" cy="546"/>
            </a:xfrm>
          </p:grpSpPr>
          <p:pic>
            <p:nvPicPr>
              <p:cNvPr id="29699" name="图片 300065" descr="0015.jpg"/>
              <p:cNvPicPr>
                <a:picLocks noChangeAspect="1"/>
              </p:cNvPicPr>
              <p:nvPr/>
            </p:nvPicPr>
            <p:blipFill>
              <a:blip r:embed="rId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768" y="2304"/>
                <a:ext cx="814" cy="54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9700" name="图片 300066" descr="0016.jpg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1550" y="2422"/>
                <a:ext cx="610" cy="41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9701" name="图片 300067" descr="0015.jpg"/>
              <p:cNvPicPr>
                <a:picLocks noChangeAspect="1"/>
              </p:cNvPicPr>
              <p:nvPr/>
            </p:nvPicPr>
            <p:blipFill>
              <a:blip r:embed="rId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tretch>
                <a:fillRect/>
              </a:stretch>
            </p:blipFill>
            <p:spPr>
              <a:xfrm>
                <a:off x="2066" y="2304"/>
                <a:ext cx="814" cy="546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aphicFrame>
          <p:nvGraphicFramePr>
            <p:cNvPr id="29702" name="对象 300068"/>
            <p:cNvGraphicFramePr/>
            <p:nvPr/>
          </p:nvGraphicFramePr>
          <p:xfrm>
            <a:off x="2991" y="2429"/>
            <a:ext cx="2097" cy="5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2847975" imgH="742950" progId="Paint.Picture">
                    <p:embed/>
                  </p:oleObj>
                </mc:Choice>
                <mc:Fallback>
                  <p:oleObj name="" r:id="rId3" imgW="2847975" imgH="742950" progId="Paint.Picture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991" y="2429"/>
                          <a:ext cx="2097" cy="5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9703" name="棱台 300070">
            <a:hlinkClick r:id="" action="ppaction://noaction"/>
          </p:cNvPr>
          <p:cNvSpPr/>
          <p:nvPr/>
        </p:nvSpPr>
        <p:spPr>
          <a:xfrm>
            <a:off x="9696450" y="6354763"/>
            <a:ext cx="971550" cy="503237"/>
          </a:xfrm>
          <a:prstGeom prst="bevel">
            <a:avLst>
              <a:gd name="adj" fmla="val 12500"/>
            </a:avLst>
          </a:prstGeom>
          <a:solidFill>
            <a:srgbClr val="A50021"/>
          </a:solidFill>
          <a:ln w="12700">
            <a:noFill/>
          </a:ln>
          <a:effectLst>
            <a:outerShdw dist="563971" dir="14049737" sx="125000" sy="125000" algn="tl" rotWithShape="0">
              <a:srgbClr val="C7DFD3">
                <a:alpha val="80000"/>
              </a:srgbClr>
            </a:outerShdw>
          </a:effectLst>
        </p:spPr>
        <p:txBody>
          <a:bodyPr anchor="t"/>
          <a:p>
            <a:pPr algn="ctr"/>
            <a:endParaRPr lang="zh-CN" altLang="en-US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9704" name="文本框 300034"/>
          <p:cNvSpPr txBox="1"/>
          <p:nvPr/>
        </p:nvSpPr>
        <p:spPr>
          <a:xfrm>
            <a:off x="2208213" y="2924175"/>
            <a:ext cx="144145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构成细胞的化合物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9705" name="左大括号 300035"/>
          <p:cNvSpPr/>
          <p:nvPr/>
        </p:nvSpPr>
        <p:spPr>
          <a:xfrm>
            <a:off x="3648075" y="2133600"/>
            <a:ext cx="360363" cy="2735263"/>
          </a:xfrm>
          <a:prstGeom prst="leftBrace">
            <a:avLst>
              <a:gd name="adj1" fmla="val 6321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9706" name="文本框 300036"/>
          <p:cNvSpPr txBox="1"/>
          <p:nvPr/>
        </p:nvSpPr>
        <p:spPr>
          <a:xfrm>
            <a:off x="4008438" y="2276475"/>
            <a:ext cx="17272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无机化合物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9707" name="文本框 300037"/>
          <p:cNvSpPr txBox="1"/>
          <p:nvPr/>
        </p:nvSpPr>
        <p:spPr>
          <a:xfrm>
            <a:off x="3935413" y="4221163"/>
            <a:ext cx="244951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有机化合物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0039" name="左大括号 300038"/>
          <p:cNvSpPr/>
          <p:nvPr/>
        </p:nvSpPr>
        <p:spPr>
          <a:xfrm>
            <a:off x="5735638" y="1916113"/>
            <a:ext cx="215900" cy="1152525"/>
          </a:xfrm>
          <a:prstGeom prst="leftBrace">
            <a:avLst>
              <a:gd name="adj1" fmla="val 44460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300040" name="左大括号 300039"/>
          <p:cNvSpPr/>
          <p:nvPr/>
        </p:nvSpPr>
        <p:spPr>
          <a:xfrm>
            <a:off x="5808663" y="3429000"/>
            <a:ext cx="142875" cy="2016125"/>
          </a:xfrm>
          <a:prstGeom prst="leftBrace">
            <a:avLst>
              <a:gd name="adj1" fmla="val 117527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300041" name="文本框 300040"/>
          <p:cNvSpPr txBox="1"/>
          <p:nvPr/>
        </p:nvSpPr>
        <p:spPr>
          <a:xfrm>
            <a:off x="6167438" y="1844675"/>
            <a:ext cx="9366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水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0042" name="文本框 300041"/>
          <p:cNvSpPr txBox="1"/>
          <p:nvPr/>
        </p:nvSpPr>
        <p:spPr>
          <a:xfrm>
            <a:off x="5951538" y="2565400"/>
            <a:ext cx="1800225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无机盐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0043" name="文本框 300042"/>
          <p:cNvSpPr txBox="1"/>
          <p:nvPr/>
        </p:nvSpPr>
        <p:spPr>
          <a:xfrm>
            <a:off x="6024563" y="4508500"/>
            <a:ext cx="12954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糖类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0044" name="文本框 300043"/>
          <p:cNvSpPr txBox="1"/>
          <p:nvPr/>
        </p:nvSpPr>
        <p:spPr>
          <a:xfrm>
            <a:off x="6096000" y="3357563"/>
            <a:ext cx="1366838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脂质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0045" name="文本框 300044"/>
          <p:cNvSpPr txBox="1"/>
          <p:nvPr/>
        </p:nvSpPr>
        <p:spPr>
          <a:xfrm>
            <a:off x="6024563" y="3860800"/>
            <a:ext cx="1512887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蛋白质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0046" name="文本框 300045"/>
          <p:cNvSpPr txBox="1"/>
          <p:nvPr/>
        </p:nvSpPr>
        <p:spPr>
          <a:xfrm>
            <a:off x="6024563" y="5084763"/>
            <a:ext cx="18716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dirty="0">
                <a:latin typeface="Arial" panose="020B0604020202020204" pitchFamily="34" charset="0"/>
                <a:ea typeface="黑体" panose="02010609060101010101" pitchFamily="2" charset="-122"/>
              </a:rPr>
              <a:t>核酸</a:t>
            </a:r>
            <a:endParaRPr lang="zh-CN" altLang="en-US" sz="24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9716" name="文本框 300061"/>
          <p:cNvSpPr txBox="1"/>
          <p:nvPr/>
        </p:nvSpPr>
        <p:spPr>
          <a:xfrm>
            <a:off x="1919288" y="549275"/>
            <a:ext cx="48244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组成生物体的化合物</a:t>
            </a:r>
            <a:r>
              <a:rPr lang="en-US" altLang="zh-CN" sz="3200">
                <a:solidFill>
                  <a:srgbClr val="A5002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endParaRPr lang="en-US" altLang="zh-CN" sz="3200">
              <a:solidFill>
                <a:srgbClr val="A5002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00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00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0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0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0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0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004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004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0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0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3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004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4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004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5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0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8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9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004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0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004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1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00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500"/>
                                        <p:tgtEl>
                                          <p:spTgt spid="300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041" grpId="0"/>
      <p:bldP spid="300042" grpId="0"/>
      <p:bldP spid="300043" grpId="0"/>
      <p:bldP spid="300044" grpId="0"/>
      <p:bldP spid="300045" grpId="0"/>
      <p:bldP spid="3000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标题 286721"/>
          <p:cNvSpPr>
            <a:spLocks noGrp="1" noRot="1"/>
          </p:cNvSpPr>
          <p:nvPr>
            <p:ph type="title"/>
          </p:nvPr>
        </p:nvSpPr>
        <p:spPr>
          <a:xfrm>
            <a:off x="1847850" y="260350"/>
            <a:ext cx="8540750" cy="1143000"/>
          </a:xfrm>
        </p:spPr>
        <p:txBody>
          <a:bodyPr anchor="ctr"/>
          <a:p>
            <a:r>
              <a:rPr lang="zh-CN" altLang="en-US" sz="3600" b="1" dirty="0">
                <a:solidFill>
                  <a:srgbClr val="A50021"/>
                </a:solidFill>
              </a:rPr>
              <a:t>细胞中各种化合物占细胞鲜重的含量</a:t>
            </a:r>
            <a:endParaRPr lang="zh-CN" altLang="en-US" sz="3600" b="1" dirty="0">
              <a:solidFill>
                <a:srgbClr val="A50021"/>
              </a:solidFill>
            </a:endParaRPr>
          </a:p>
        </p:txBody>
      </p:sp>
      <p:graphicFrame>
        <p:nvGraphicFramePr>
          <p:cNvPr id="286760" name="表格 286759"/>
          <p:cNvGraphicFramePr/>
          <p:nvPr>
            <p:custDataLst>
              <p:tags r:id="rId1"/>
            </p:custDataLst>
          </p:nvPr>
        </p:nvGraphicFramePr>
        <p:xfrm>
          <a:off x="2279650" y="1341438"/>
          <a:ext cx="7772400" cy="3975100"/>
        </p:xfrm>
        <a:graphic>
          <a:graphicData uri="http://schemas.openxmlformats.org/drawingml/2006/table">
            <a:tbl>
              <a:tblPr/>
              <a:tblGrid>
                <a:gridCol w="3816350"/>
                <a:gridCol w="3956050"/>
              </a:tblGrid>
              <a:tr h="685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化合物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质量分数（</a:t>
                      </a:r>
                      <a:r>
                        <a:rPr lang="en-US" altLang="zh-CN" b="1" dirty="0"/>
                        <a:t>%</a:t>
                      </a:r>
                      <a:r>
                        <a:rPr lang="zh-CN" altLang="en-US" b="1" dirty="0"/>
                        <a:t>）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hlinkClick r:id="" action="ppaction://noaction"/>
                        </a:rPr>
                        <a:t>水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85-90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43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无机盐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1-1.5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58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蛋白质</a:t>
                      </a:r>
                      <a:endParaRPr lang="zh-CN" altLang="en-US" b="1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7-10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310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脂类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1-2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6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/>
                        <a:t>糖类和核酸</a:t>
                      </a:r>
                      <a:endParaRPr lang="zh-CN" altLang="en-US" b="1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b="1"/>
                        <a:t>1-1.5</a:t>
                      </a:r>
                      <a:endParaRPr lang="zh-CN" altLang="en-US" b="1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6750" name="矩形 286749" descr="白色大理石"/>
          <p:cNvSpPr/>
          <p:nvPr/>
        </p:nvSpPr>
        <p:spPr>
          <a:xfrm>
            <a:off x="1631950" y="5445125"/>
            <a:ext cx="647700" cy="1079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  <a:scene3d>
              <a:camera prst="legacyObliqueRight">
                <a:rot lat="0" lon="0" rev="0"/>
              </a:camera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p>
            <a:pPr algn="ctr"/>
            <a:r>
              <a:rPr lang="zh-CN" altLang="en-US" sz="6600" b="1">
                <a:blipFill rotWithShape="0">
                  <a:blip r:embed="rId2"/>
                </a:blipFill>
                <a:latin typeface="华文中宋" panose="02010600040101010101" pitchFamily="2" charset="-122"/>
                <a:ea typeface="华文中宋" panose="02010600040101010101" pitchFamily="2" charset="-122"/>
              </a:rPr>
              <a:t>?</a:t>
            </a:r>
            <a:endParaRPr lang="zh-CN" altLang="en-US" sz="6600" b="1">
              <a:blipFill rotWithShape="0">
                <a:blip r:embed="rId2"/>
              </a:blip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86761" name="文本框 286760"/>
          <p:cNvSpPr txBox="1"/>
          <p:nvPr/>
        </p:nvSpPr>
        <p:spPr>
          <a:xfrm>
            <a:off x="2063750" y="5241925"/>
            <a:ext cx="7777163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44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2.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细胞内最多的有机化合物和无机化合物分别是哪一种什么</a:t>
            </a:r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?</a:t>
            </a:r>
            <a:r>
              <a:rPr lang="zh-CN" altLang="en-US" sz="2800" dirty="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你能推测它们对生命的意义吗</a:t>
            </a:r>
            <a:r>
              <a:rPr lang="en-US" altLang="zh-CN" sz="2800">
                <a:solidFill>
                  <a:srgbClr val="000000"/>
                </a:solidFill>
                <a:latin typeface="Arial" panose="020B0604020202020204" pitchFamily="34" charset="0"/>
                <a:ea typeface="楷体_GB2312" pitchFamily="49" charset="-122"/>
              </a:rPr>
              <a:t>?</a:t>
            </a:r>
            <a:endParaRPr lang="en-US" altLang="zh-CN" sz="2800">
              <a:solidFill>
                <a:srgbClr val="CC0066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86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矩形 4098"/>
          <p:cNvSpPr/>
          <p:nvPr/>
        </p:nvSpPr>
        <p:spPr>
          <a:xfrm>
            <a:off x="3251200" y="436245"/>
            <a:ext cx="5689600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5400" b="1" spc="1081" normalizeH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细胞中的无机物</a:t>
            </a:r>
            <a:endParaRPr lang="zh-CN" altLang="en-US" sz="5400" b="1" spc="1081" normalizeH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pic>
        <p:nvPicPr>
          <p:cNvPr id="41986" name="图片 30413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2136140" y="2106613"/>
            <a:ext cx="3956050" cy="47513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9937" name="图片 306179" descr="h10-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910" y="2404745"/>
            <a:ext cx="4217035" cy="503745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3" name="图片 5122" descr="hx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5220" y="1272540"/>
            <a:ext cx="4572000" cy="4005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矩形 5124"/>
          <p:cNvSpPr/>
          <p:nvPr/>
        </p:nvSpPr>
        <p:spPr>
          <a:xfrm>
            <a:off x="1247140" y="5641341"/>
            <a:ext cx="445008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火星表面可以清晰看到水的迹痕</a:t>
            </a: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6" name="圆角矩形 5125"/>
          <p:cNvSpPr/>
          <p:nvPr/>
        </p:nvSpPr>
        <p:spPr>
          <a:xfrm>
            <a:off x="2189798" y="328930"/>
            <a:ext cx="7812087" cy="51593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5127" name="文本框 5126"/>
          <p:cNvSpPr txBox="1"/>
          <p:nvPr/>
        </p:nvSpPr>
        <p:spPr>
          <a:xfrm>
            <a:off x="4876165" y="323215"/>
            <a:ext cx="3273425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生命离不开水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6147" name="图片 61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4765" y="1426210"/>
            <a:ext cx="4967605" cy="40055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6385"/>
          <p:cNvSpPr txBox="1"/>
          <p:nvPr/>
        </p:nvSpPr>
        <p:spPr>
          <a:xfrm>
            <a:off x="1774825" y="476250"/>
            <a:ext cx="3935413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latin typeface="Verdana" panose="020B0604030504040204" pitchFamily="2" charset="0"/>
              </a:rPr>
              <a:t>水在细胞中的存在形式：</a:t>
            </a:r>
            <a:endParaRPr lang="zh-CN" altLang="en-US" sz="2400" b="1" dirty="0">
              <a:latin typeface="Verdana" panose="020B0604030504040204" pitchFamily="2" charset="0"/>
            </a:endParaRPr>
          </a:p>
        </p:txBody>
      </p:sp>
      <p:sp>
        <p:nvSpPr>
          <p:cNvPr id="16387" name="左大括号 16386"/>
          <p:cNvSpPr/>
          <p:nvPr/>
        </p:nvSpPr>
        <p:spPr>
          <a:xfrm>
            <a:off x="1116013" y="1844675"/>
            <a:ext cx="360362" cy="3168650"/>
          </a:xfrm>
          <a:prstGeom prst="leftBrace">
            <a:avLst>
              <a:gd name="adj1" fmla="val 73274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388" name="文本框 16387"/>
          <p:cNvSpPr txBox="1"/>
          <p:nvPr/>
        </p:nvSpPr>
        <p:spPr>
          <a:xfrm>
            <a:off x="1929765" y="1844675"/>
            <a:ext cx="2249488" cy="7683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4400" b="1" dirty="0">
                <a:solidFill>
                  <a:srgbClr val="FF3300"/>
                </a:solidFill>
                <a:latin typeface="Verdana" panose="020B0604030504040204" pitchFamily="2" charset="0"/>
              </a:rPr>
              <a:t>结合水：</a:t>
            </a:r>
            <a:endParaRPr lang="zh-CN" altLang="en-US" sz="4400" b="1" dirty="0">
              <a:solidFill>
                <a:srgbClr val="FF3300"/>
              </a:solidFill>
              <a:latin typeface="Verdana" panose="020B0604030504040204" pitchFamily="2" charset="0"/>
            </a:endParaRPr>
          </a:p>
        </p:txBody>
      </p:sp>
      <p:sp>
        <p:nvSpPr>
          <p:cNvPr id="16389" name="文本框 16388"/>
          <p:cNvSpPr txBox="1"/>
          <p:nvPr/>
        </p:nvSpPr>
        <p:spPr>
          <a:xfrm>
            <a:off x="1929448" y="4244658"/>
            <a:ext cx="2249487" cy="7683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4400" b="1" dirty="0">
                <a:solidFill>
                  <a:srgbClr val="FF3300"/>
                </a:solidFill>
                <a:latin typeface="Verdana" panose="020B0604030504040204" pitchFamily="2" charset="0"/>
              </a:rPr>
              <a:t>自由水：</a:t>
            </a:r>
            <a:endParaRPr lang="zh-CN" altLang="en-US" sz="4400" b="1" dirty="0">
              <a:solidFill>
                <a:srgbClr val="FF3300"/>
              </a:solidFill>
              <a:latin typeface="Verdana" panose="020B0604030504040204" pitchFamily="2" charset="0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4807585" y="1844675"/>
            <a:ext cx="53149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3200" b="1" dirty="0">
                <a:latin typeface="Verdana" panose="020B0604030504040204" pitchFamily="2" charset="0"/>
              </a:rPr>
              <a:t>与细胞内其他物质相结合的水（4.5%），</a:t>
            </a:r>
            <a:r>
              <a:rPr lang="zh-CN" altLang="en-US" sz="3200" b="1" dirty="0">
                <a:solidFill>
                  <a:srgbClr val="0000FF"/>
                </a:solidFill>
                <a:latin typeface="Verdana" panose="020B0604030504040204" pitchFamily="2" charset="0"/>
              </a:rPr>
              <a:t>不容易流动，不容易蒸发。</a:t>
            </a:r>
            <a:endParaRPr lang="zh-CN" altLang="en-US" sz="3200" b="1" dirty="0">
              <a:solidFill>
                <a:srgbClr val="0000FF"/>
              </a:solidFill>
              <a:latin typeface="Verdana" panose="020B0604030504040204" pitchFamily="2" charset="0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4690110" y="4244975"/>
            <a:ext cx="5316538" cy="15684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3200" b="1" dirty="0">
                <a:latin typeface="Verdana" panose="020B0604030504040204" pitchFamily="2" charset="0"/>
              </a:rPr>
              <a:t>以游离的形式存在，可以自由流动（95.5%），</a:t>
            </a:r>
            <a:r>
              <a:rPr lang="zh-CN" altLang="en-US" sz="3200" b="1" dirty="0">
                <a:solidFill>
                  <a:srgbClr val="0000FF"/>
                </a:solidFill>
                <a:latin typeface="Verdana" panose="020B0604030504040204" pitchFamily="2" charset="0"/>
              </a:rPr>
              <a:t>容易散失。</a:t>
            </a:r>
            <a:endParaRPr lang="zh-CN" altLang="en-US" sz="3200" b="1" dirty="0">
              <a:solidFill>
                <a:srgbClr val="0000FF"/>
              </a:solidFill>
              <a:latin typeface="Verdana" panose="020B0604030504040204" pitchFamily="2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1703705" y="270510"/>
            <a:ext cx="4267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水的生理功能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4152900" y="981075"/>
            <a:ext cx="480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TW" altLang="en-US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1.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细胞内</a:t>
            </a:r>
            <a:r>
              <a:rPr lang="zh-TW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良好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的</a:t>
            </a:r>
            <a:r>
              <a:rPr lang="zh-TW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溶剂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4152900" y="2493963"/>
            <a:ext cx="5256213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TW" altLang="en-US" dirty="0">
                <a:latin typeface="Arial" panose="020B0604020202020204" pitchFamily="34" charset="0"/>
              </a:rPr>
              <a:t>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3.</a:t>
            </a:r>
            <a:r>
              <a:rPr lang="zh-TW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运输营养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物质</a:t>
            </a:r>
            <a:r>
              <a:rPr lang="zh-TW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和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代谢</a:t>
            </a:r>
            <a:r>
              <a:rPr lang="zh-TW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废物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7413" name="文本框 17412"/>
          <p:cNvSpPr txBox="1"/>
          <p:nvPr/>
        </p:nvSpPr>
        <p:spPr>
          <a:xfrm>
            <a:off x="4295775" y="1773238"/>
            <a:ext cx="480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2.参与生物化学反应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17414" name="文本框 17413"/>
          <p:cNvSpPr txBox="1"/>
          <p:nvPr/>
        </p:nvSpPr>
        <p:spPr>
          <a:xfrm>
            <a:off x="4224338" y="3213100"/>
            <a:ext cx="4800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</a:rPr>
              <a:t>4.为细胞提供液体环境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7416" name="文本框 17415"/>
          <p:cNvSpPr txBox="1"/>
          <p:nvPr/>
        </p:nvSpPr>
        <p:spPr>
          <a:xfrm>
            <a:off x="1703388" y="2133600"/>
            <a:ext cx="1958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latin typeface="Verdana" panose="020B0604030504040204" pitchFamily="2" charset="0"/>
              </a:rPr>
              <a:t>（1）自由水</a:t>
            </a:r>
            <a:endParaRPr lang="zh-CN" altLang="en-US" sz="2400" b="1" dirty="0">
              <a:latin typeface="Verdana" panose="020B0604030504040204" pitchFamily="2" charset="0"/>
            </a:endParaRPr>
          </a:p>
        </p:txBody>
      </p:sp>
      <p:sp>
        <p:nvSpPr>
          <p:cNvPr id="17417" name="左大括号 17416"/>
          <p:cNvSpPr/>
          <p:nvPr/>
        </p:nvSpPr>
        <p:spPr>
          <a:xfrm>
            <a:off x="3792538" y="1052513"/>
            <a:ext cx="287337" cy="2736850"/>
          </a:xfrm>
          <a:prstGeom prst="leftBrace">
            <a:avLst>
              <a:gd name="adj1" fmla="val 79373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418" name="文本框 17417"/>
          <p:cNvSpPr txBox="1"/>
          <p:nvPr/>
        </p:nvSpPr>
        <p:spPr>
          <a:xfrm>
            <a:off x="1774825" y="4221163"/>
            <a:ext cx="1958975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latin typeface="Verdana" panose="020B0604030504040204" pitchFamily="2" charset="0"/>
              </a:rPr>
              <a:t>（2）结合水：</a:t>
            </a:r>
            <a:endParaRPr lang="zh-CN" altLang="en-US" sz="2400" b="1" dirty="0">
              <a:latin typeface="Verdana" panose="020B0604030504040204" pitchFamily="2" charset="0"/>
            </a:endParaRPr>
          </a:p>
        </p:txBody>
      </p:sp>
      <p:sp>
        <p:nvSpPr>
          <p:cNvPr id="17419" name="文本框 17418"/>
          <p:cNvSpPr txBox="1"/>
          <p:nvPr/>
        </p:nvSpPr>
        <p:spPr>
          <a:xfrm>
            <a:off x="3935413" y="4149725"/>
            <a:ext cx="4800600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sym typeface="Arial" panose="020B0604020202020204" pitchFamily="34" charset="0"/>
              </a:rPr>
              <a:t>组成细胞结构的重要成分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  <p:bldP spid="17414" grpId="0"/>
      <p:bldP spid="174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18433"/>
          <p:cNvSpPr txBox="1"/>
          <p:nvPr/>
        </p:nvSpPr>
        <p:spPr>
          <a:xfrm>
            <a:off x="588963" y="101600"/>
            <a:ext cx="6638925" cy="64516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*</a:t>
            </a: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水与代谢的关系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8435" name="图片 184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17075" y="-51435"/>
            <a:ext cx="2314575" cy="22047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6" name="文本框 18435"/>
          <p:cNvSpPr txBox="1"/>
          <p:nvPr/>
        </p:nvSpPr>
        <p:spPr>
          <a:xfrm>
            <a:off x="1149985" y="981075"/>
            <a:ext cx="7561263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latin typeface="Verdana" panose="020B0604030504040204" pitchFamily="2" charset="0"/>
              </a:rPr>
              <a:t>1.血液凝固时，血液中的（        ）转变成（        ）。</a:t>
            </a:r>
            <a:endParaRPr lang="zh-CN" altLang="en-US" sz="2400" b="1" dirty="0">
              <a:latin typeface="Verdana" panose="020B0604030504040204" pitchFamily="2" charset="0"/>
            </a:endParaRPr>
          </a:p>
        </p:txBody>
      </p:sp>
      <p:sp>
        <p:nvSpPr>
          <p:cNvPr id="18437" name="文本框 18436"/>
          <p:cNvSpPr txBox="1"/>
          <p:nvPr/>
        </p:nvSpPr>
        <p:spPr>
          <a:xfrm>
            <a:off x="4870768" y="981075"/>
            <a:ext cx="1152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2" charset="0"/>
              </a:rPr>
              <a:t>自由水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2" charset="0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7228205" y="981075"/>
            <a:ext cx="1223963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2" charset="0"/>
              </a:rPr>
              <a:t>结合水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2" charset="0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1558608" y="1628775"/>
            <a:ext cx="5865812" cy="524510"/>
          </a:xfrm>
          <a:prstGeom prst="rect">
            <a:avLst/>
          </a:prstGeom>
          <a:solidFill>
            <a:srgbClr val="FFFF99">
              <a:alpha val="100000"/>
            </a:srgbClr>
          </a:solidFill>
          <a:ln w="9525">
            <a:noFill/>
          </a:ln>
        </p:spPr>
        <p:txBody>
          <a:bodyPr wrap="square" lIns="90170" tIns="46990" rIns="90170" bIns="46990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2" charset="0"/>
              </a:rPr>
              <a:t>说明自由水和结合水可以自由转换。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2" charset="0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1120775" y="2710180"/>
            <a:ext cx="849630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latin typeface="Verdana" panose="020B0604030504040204" pitchFamily="2" charset="0"/>
                <a:sym typeface="Arial" panose="020B0604020202020204" pitchFamily="34" charset="0"/>
              </a:rPr>
              <a:t>2.干燥的种子与萌发的种子相比，自由水/结合水的比值（                  ）高，新陈代谢速率（                    ）高。</a:t>
            </a:r>
            <a:endParaRPr lang="zh-CN" altLang="en-US" sz="2400" b="1" dirty="0">
              <a:latin typeface="Verdana" panose="020B0604030504040204" pitchFamily="2" charset="0"/>
              <a:sym typeface="Arial" panose="020B0604020202020204" pitchFamily="34" charset="0"/>
            </a:endParaRPr>
          </a:p>
        </p:txBody>
      </p:sp>
      <p:sp>
        <p:nvSpPr>
          <p:cNvPr id="18441" name="文本框 18440"/>
          <p:cNvSpPr txBox="1"/>
          <p:nvPr/>
        </p:nvSpPr>
        <p:spPr>
          <a:xfrm>
            <a:off x="1558925" y="3079433"/>
            <a:ext cx="1943100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2" charset="0"/>
              </a:rPr>
              <a:t>萌发的种子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2" charset="0"/>
            </a:endParaRPr>
          </a:p>
        </p:txBody>
      </p:sp>
      <p:sp>
        <p:nvSpPr>
          <p:cNvPr id="18442" name="文本框 18441"/>
          <p:cNvSpPr txBox="1"/>
          <p:nvPr/>
        </p:nvSpPr>
        <p:spPr>
          <a:xfrm>
            <a:off x="6507798" y="3079433"/>
            <a:ext cx="1944687" cy="4603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2" charset="0"/>
              </a:rPr>
              <a:t>萌发的种子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8443" name="文本框 18442"/>
          <p:cNvSpPr txBox="1"/>
          <p:nvPr/>
        </p:nvSpPr>
        <p:spPr>
          <a:xfrm>
            <a:off x="1149985" y="3770313"/>
            <a:ext cx="8064500" cy="955675"/>
          </a:xfrm>
          <a:prstGeom prst="rect">
            <a:avLst/>
          </a:prstGeom>
          <a:solidFill>
            <a:srgbClr val="FFFF99">
              <a:alpha val="100000"/>
            </a:srgbClr>
          </a:solidFill>
          <a:ln w="9525">
            <a:noFill/>
          </a:ln>
        </p:spPr>
        <p:txBody>
          <a:bodyPr vert="horz" wrap="square" lIns="90170" tIns="46990" rIns="90170" bIns="46990" anchor="t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Verdana" panose="020B0604030504040204" pitchFamily="2" charset="0"/>
              </a:rPr>
              <a:t>两者的相对含量（自由水/结合水）影响生物组织细胞的代谢速率。</a:t>
            </a:r>
            <a:endParaRPr lang="zh-CN" altLang="en-US" sz="2800" b="1" dirty="0">
              <a:solidFill>
                <a:srgbClr val="0000FF"/>
              </a:solidFill>
              <a:latin typeface="Verdana" panose="020B0604030504040204" pitchFamily="2" charset="0"/>
            </a:endParaRPr>
          </a:p>
        </p:txBody>
      </p:sp>
      <p:pic>
        <p:nvPicPr>
          <p:cNvPr id="18444" name="图片 1844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400" y="4868863"/>
            <a:ext cx="5734050" cy="158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45" name="文本框 18444"/>
          <p:cNvSpPr txBox="1"/>
          <p:nvPr/>
        </p:nvSpPr>
        <p:spPr>
          <a:xfrm>
            <a:off x="10381615" y="5808028"/>
            <a:ext cx="2947988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b="1" dirty="0">
                <a:latin typeface="Verdana" panose="020B0604030504040204" pitchFamily="2" charset="0"/>
              </a:rPr>
              <a:t>抗逆性高</a:t>
            </a:r>
            <a:endParaRPr lang="zh-CN" altLang="en-US" sz="2400" b="1" dirty="0">
              <a:latin typeface="Verdana" panose="020B0604030504040204" pitchFamily="2" charset="0"/>
            </a:endParaRPr>
          </a:p>
        </p:txBody>
      </p:sp>
      <p:sp>
        <p:nvSpPr>
          <p:cNvPr id="18446" name="文本框 18445"/>
          <p:cNvSpPr txBox="1"/>
          <p:nvPr/>
        </p:nvSpPr>
        <p:spPr>
          <a:xfrm>
            <a:off x="6709093" y="5808028"/>
            <a:ext cx="3960812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Verdana" panose="020B0604030504040204" pitchFamily="2" charset="0"/>
              </a:rPr>
              <a:t>（抗寒，抗旱，抗盐碱；抗性越强，结合水越多，自由水越少）</a:t>
            </a:r>
            <a:endParaRPr lang="zh-CN" altLang="en-US" b="1" dirty="0">
              <a:solidFill>
                <a:srgbClr val="FF0000"/>
              </a:solidFill>
              <a:latin typeface="Verdana" panose="020B06040305040402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ldLvl="0"/>
      <p:bldP spid="18437" grpId="0" bldLvl="0"/>
      <p:bldP spid="18438" grpId="0" bldLvl="0"/>
      <p:bldP spid="18439" grpId="0" bldLvl="0" animBg="1"/>
      <p:bldP spid="18440" grpId="0" bldLvl="0"/>
      <p:bldP spid="18441" grpId="0" bldLvl="0"/>
      <p:bldP spid="18442" grpId="0" bldLvl="0"/>
      <p:bldP spid="18443" grpId="0" bldLvl="0" animBg="1"/>
      <p:bldP spid="18445" grpId="0" bldLvl="0"/>
      <p:bldP spid="18446" grpId="0"/>
      <p:bldP spid="18446" grpId="1"/>
      <p:bldP spid="18446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23553"/>
          <p:cNvSpPr>
            <a:spLocks noGrp="1"/>
          </p:cNvSpPr>
          <p:nvPr>
            <p:ph type="title" idx="4294967295"/>
          </p:nvPr>
        </p:nvSpPr>
        <p:spPr>
          <a:xfrm>
            <a:off x="3635058" y="1550670"/>
            <a:ext cx="5761037" cy="647700"/>
          </a:xfrm>
        </p:spPr>
        <p:txBody>
          <a:bodyPr anchor="ctr">
            <a:normAutofit fontScale="90000"/>
          </a:bodyPr>
          <a:p>
            <a:r>
              <a:rPr lang="zh-CN" altLang="en-US" sz="4000" b="1">
                <a:solidFill>
                  <a:srgbClr val="FF3300"/>
                </a:solidFill>
              </a:rPr>
              <a:t>　细胞中的无机盐</a:t>
            </a:r>
            <a:endParaRPr lang="zh-CN" altLang="en-US" sz="4000" b="1">
              <a:solidFill>
                <a:srgbClr val="FF3300"/>
              </a:solidFill>
            </a:endParaRPr>
          </a:p>
        </p:txBody>
      </p:sp>
      <p:sp>
        <p:nvSpPr>
          <p:cNvPr id="23555" name="文本框 23554"/>
          <p:cNvSpPr txBox="1"/>
          <p:nvPr/>
        </p:nvSpPr>
        <p:spPr>
          <a:xfrm>
            <a:off x="848995" y="2198370"/>
            <a:ext cx="3657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（一）</a:t>
            </a:r>
            <a:r>
              <a:rPr lang="zh-TW" altLang="en-US" sz="3200" b="1" dirty="0">
                <a:solidFill>
                  <a:schemeClr val="tx2"/>
                </a:solidFill>
                <a:latin typeface="Arial" panose="020B0604020202020204" pitchFamily="34" charset="0"/>
              </a:rPr>
              <a:t> 存在形式</a:t>
            </a:r>
            <a:r>
              <a:rPr lang="zh-CN" altLang="en-US" dirty="0">
                <a:solidFill>
                  <a:schemeClr val="folHlink"/>
                </a:solidFill>
                <a:latin typeface="Arial" panose="020B0604020202020204" pitchFamily="34" charset="0"/>
              </a:rPr>
              <a:t> </a:t>
            </a:r>
            <a:endParaRPr lang="zh-CN" altLang="en-US" dirty="0">
              <a:solidFill>
                <a:schemeClr val="folHlink"/>
              </a:solidFill>
              <a:latin typeface="Arial" panose="020B0604020202020204" pitchFamily="34" charset="0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848995" y="3095625"/>
            <a:ext cx="946848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细胞中大</a:t>
            </a:r>
            <a:r>
              <a:rPr lang="zh-TW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多数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无机盐</a:t>
            </a:r>
            <a:r>
              <a:rPr lang="zh-TW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以</a:t>
            </a:r>
            <a:r>
              <a:rPr lang="zh-TW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离子</a:t>
            </a:r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的形式</a:t>
            </a:r>
            <a:r>
              <a:rPr lang="zh-TW" altLang="en-US" sz="3600" b="1" dirty="0">
                <a:solidFill>
                  <a:srgbClr val="0000FF"/>
                </a:solidFill>
                <a:latin typeface="Arial" panose="020B0604020202020204" pitchFamily="34" charset="0"/>
              </a:rPr>
              <a:t>存在,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如含量较多的阳离子：K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＋</a:t>
            </a:r>
            <a:r>
              <a:rPr lang="zh-CN" altLang="en-US" sz="36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Na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＋ </a:t>
            </a:r>
            <a:r>
              <a:rPr lang="zh-CN" altLang="en-US" sz="36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Ca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2+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,Mg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2+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,Fe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2+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,Fe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3+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,阴离子有SO</a:t>
            </a:r>
            <a:r>
              <a:rPr lang="zh-CN" altLang="en-US" sz="36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2-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,PO</a:t>
            </a:r>
            <a:r>
              <a:rPr lang="zh-CN" altLang="en-US" sz="36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3-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，HCO</a:t>
            </a:r>
            <a:r>
              <a:rPr lang="zh-CN" altLang="en-US" sz="36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-</a:t>
            </a:r>
            <a:r>
              <a:rPr lang="zh-CN" altLang="en-US" sz="3600" b="1" baseline="-25000" dirty="0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Cl</a:t>
            </a:r>
            <a:r>
              <a:rPr lang="zh-CN" altLang="en-US" sz="3600" b="1" baseline="30000" dirty="0">
                <a:solidFill>
                  <a:srgbClr val="0000FF"/>
                </a:solidFill>
                <a:latin typeface="Times New Roman" panose="02020603050405020304" pitchFamily="18" charset="0"/>
              </a:rPr>
              <a:t>－，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等，少量以化合物形式存在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9" name="文本框 23558"/>
          <p:cNvSpPr txBox="1"/>
          <p:nvPr/>
        </p:nvSpPr>
        <p:spPr>
          <a:xfrm>
            <a:off x="848995" y="5702935"/>
            <a:ext cx="761428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>
                <a:latin typeface="Verdana" panose="020B0604030504040204" pitchFamily="2" charset="0"/>
              </a:rPr>
              <a:t>(</a:t>
            </a:r>
            <a:r>
              <a:rPr lang="zh-CN" altLang="en-US" sz="3200">
                <a:latin typeface="Verdana" panose="020B0604030504040204" pitchFamily="2" charset="0"/>
              </a:rPr>
              <a:t>二</a:t>
            </a:r>
            <a:r>
              <a:rPr lang="en-US" altLang="zh-CN" sz="3200">
                <a:latin typeface="Verdana" panose="020B0604030504040204" pitchFamily="2" charset="0"/>
              </a:rPr>
              <a:t>)</a:t>
            </a:r>
            <a:r>
              <a:rPr lang="zh-CN" altLang="en-US" sz="3200">
                <a:latin typeface="Verdana" panose="020B0604030504040204" pitchFamily="2" charset="0"/>
              </a:rPr>
              <a:t>含量</a:t>
            </a:r>
            <a:r>
              <a:rPr lang="zh-CN" altLang="en-US" sz="3200" b="1">
                <a:solidFill>
                  <a:srgbClr val="0000FF"/>
                </a:solidFill>
                <a:latin typeface="Verdana" panose="020B0604030504040204" pitchFamily="2" charset="0"/>
              </a:rPr>
              <a:t>  </a:t>
            </a:r>
            <a:r>
              <a:rPr lang="en-US" altLang="zh-CN" sz="2400" b="1">
                <a:solidFill>
                  <a:srgbClr val="0000FF"/>
                </a:solidFill>
                <a:latin typeface="Verdana" panose="020B0604030504040204" pitchFamily="2" charset="0"/>
              </a:rPr>
              <a:t>1%--1.5%</a:t>
            </a:r>
            <a:endParaRPr lang="en-US" altLang="zh-CN" sz="2400" b="1">
              <a:solidFill>
                <a:srgbClr val="0000FF"/>
              </a:solidFill>
              <a:latin typeface="Verdana" panose="020B0604030504040204" pitchFamily="2" charset="0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2019300" y="474345"/>
            <a:ext cx="84328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TW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将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花生</a:t>
            </a:r>
            <a:r>
              <a:rPr lang="zh-TW" altLang="en-US" sz="3200" b="1" dirty="0">
                <a:solidFill>
                  <a:srgbClr val="FF3300"/>
                </a:solidFill>
                <a:latin typeface="Times New Roman" panose="02020603050405020304" pitchFamily="18" charset="0"/>
              </a:rPr>
              <a:t>种子烧尽 , 最终都会得到一些灰白色的灰烬 , 请问这些灰烬是什么呢 ?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1508" name="图片 21507" descr="Q_0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0070" y="578803"/>
            <a:ext cx="1458913" cy="866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9" grpId="0"/>
      <p:bldP spid="23554" grpId="0"/>
      <p:bldP spid="2355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文本框 25601"/>
          <p:cNvSpPr txBox="1"/>
          <p:nvPr/>
        </p:nvSpPr>
        <p:spPr>
          <a:xfrm>
            <a:off x="2043113" y="501808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>
              <a:latin typeface="Verdana" panose="020B0604030504040204" pitchFamily="2" charset="0"/>
            </a:endParaRPr>
          </a:p>
        </p:txBody>
      </p:sp>
      <p:sp>
        <p:nvSpPr>
          <p:cNvPr id="25603" name="文本框 25602"/>
          <p:cNvSpPr txBox="1"/>
          <p:nvPr/>
        </p:nvSpPr>
        <p:spPr>
          <a:xfrm>
            <a:off x="559435" y="2895600"/>
            <a:ext cx="7885113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99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讨论一：</a:t>
            </a:r>
            <a:endParaRPr lang="zh-CN" altLang="en-US" sz="3600" b="1">
              <a:solidFill>
                <a:srgbClr val="9933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为什么缺铁会导致贫血？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25604" name="对象 25603"/>
          <p:cNvGraphicFramePr>
            <a:graphicFrameLocks noChangeAspect="1"/>
          </p:cNvGraphicFramePr>
          <p:nvPr/>
        </p:nvGraphicFramePr>
        <p:xfrm>
          <a:off x="0" y="0"/>
          <a:ext cx="3995738" cy="1144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162175" imgH="619125" progId="PBrush">
                  <p:embed/>
                </p:oleObj>
              </mc:Choice>
              <mc:Fallback>
                <p:oleObj name="" r:id="rId1" imgW="2162175" imgH="61912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3995738" cy="1144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5" name="图片 2560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9015" y="137160"/>
            <a:ext cx="4619625" cy="51860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图片 26625" descr="t42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8440" y="219075"/>
            <a:ext cx="3932555" cy="491934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27" name="椭圆 26626"/>
          <p:cNvSpPr/>
          <p:nvPr/>
        </p:nvSpPr>
        <p:spPr>
          <a:xfrm>
            <a:off x="3743325" y="1673225"/>
            <a:ext cx="533400" cy="647700"/>
          </a:xfrm>
          <a:prstGeom prst="ellipse">
            <a:avLst/>
          </a:prstGeom>
          <a:noFill/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26628" name="图片 26627" descr="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5090" y="219075"/>
            <a:ext cx="4131310" cy="40474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856230" y="5715000"/>
            <a:ext cx="67157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植物缺镁会影响光合作用，为什么？</a:t>
            </a:r>
            <a:endParaRPr lang="zh-CN" altLang="en-US" sz="3200" b="1">
              <a:solidFill>
                <a:srgbClr val="FF0000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1774825" y="333375"/>
            <a:ext cx="8456613" cy="95313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Ca：促进牙齿和骨骼生长，凝血作用，调节神经肌肉敏感度等。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1749" name="文本框 31748"/>
          <p:cNvSpPr txBox="1"/>
          <p:nvPr/>
        </p:nvSpPr>
        <p:spPr>
          <a:xfrm>
            <a:off x="2424113" y="1557338"/>
            <a:ext cx="1936750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Ca过少：</a:t>
            </a:r>
            <a:endParaRPr lang="zh-CN" altLang="en-US" sz="28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1751" name="文本框 31750"/>
          <p:cNvSpPr txBox="1"/>
          <p:nvPr/>
        </p:nvSpPr>
        <p:spPr>
          <a:xfrm>
            <a:off x="4440238" y="1557338"/>
            <a:ext cx="1674812" cy="52197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</a:rPr>
              <a:t>抽搐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31752" name="文本框 31751"/>
          <p:cNvSpPr txBox="1"/>
          <p:nvPr/>
        </p:nvSpPr>
        <p:spPr>
          <a:xfrm>
            <a:off x="6115050" y="1403350"/>
            <a:ext cx="3160713" cy="82994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幼年缺钙：佝偻病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</a:rPr>
              <a:t>老年缺钙：骨质疏松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6869" name="文本框 36868"/>
          <p:cNvSpPr txBox="1"/>
          <p:nvPr/>
        </p:nvSpPr>
        <p:spPr>
          <a:xfrm>
            <a:off x="375920" y="2490788"/>
            <a:ext cx="3505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无机盐的生理功能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6871" name="文本框 36870"/>
          <p:cNvSpPr txBox="1"/>
          <p:nvPr/>
        </p:nvSpPr>
        <p:spPr>
          <a:xfrm>
            <a:off x="1396365" y="3375978"/>
            <a:ext cx="7561263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1. </a:t>
            </a: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</a:rPr>
              <a:t>有些无机盐是细胞内某些复杂化合物的重要组成部分。</a:t>
            </a: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6873" name="文本框 36872"/>
          <p:cNvSpPr txBox="1"/>
          <p:nvPr/>
        </p:nvSpPr>
        <p:spPr>
          <a:xfrm>
            <a:off x="1396365" y="4331970"/>
            <a:ext cx="5543550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2.</a:t>
            </a:r>
            <a:r>
              <a:rPr lang="zh-TW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维持细胞和生物体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正常</a:t>
            </a:r>
            <a:r>
              <a:rPr lang="zh-TW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的生命活动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36875" name="文本框 36874"/>
          <p:cNvSpPr txBox="1"/>
          <p:nvPr/>
        </p:nvSpPr>
        <p:spPr>
          <a:xfrm>
            <a:off x="1396365" y="5359400"/>
            <a:ext cx="4343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3.</a:t>
            </a:r>
            <a:r>
              <a:rPr lang="zh-TW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维持细胞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的酸碱平衡 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 bldLvl="0"/>
      <p:bldP spid="31752" grpId="0" bldLvl="0"/>
      <p:bldP spid="36869" grpId="0"/>
      <p:bldP spid="36871" grpId="0"/>
      <p:bldP spid="36873" grpId="0"/>
      <p:bldP spid="36875" grpId="0"/>
    </p:bldLst>
  </p:timing>
</p:sld>
</file>

<file path=ppt/tags/tag1.xml><?xml version="1.0" encoding="utf-8"?>
<p:tagLst xmlns:p="http://schemas.openxmlformats.org/presentationml/2006/main">
  <p:tag name="KSO_WM_UNIT_TABLE_BEAUTIFY" val="smartTable{25bc609b-1e75-4054-91b9-2aeeedd95d10}"/>
</p:tagLst>
</file>

<file path=ppt/tags/tag2.xml><?xml version="1.0" encoding="utf-8"?>
<p:tagLst xmlns:p="http://schemas.openxmlformats.org/presentationml/2006/main">
  <p:tag name="KSO_WM_UNIT_PLACING_PICTURE_USER_VIEWPORT" val="{&quot;height&quot;:7482.4992125984254,&quot;width&quot;:623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1578</Words>
  <Application>WPS 演示</Application>
  <PresentationFormat>宽屏</PresentationFormat>
  <Paragraphs>238</Paragraphs>
  <Slides>18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43" baseType="lpstr">
      <vt:lpstr>Arial</vt:lpstr>
      <vt:lpstr>宋体</vt:lpstr>
      <vt:lpstr>Wingdings</vt:lpstr>
      <vt:lpstr>隶书</vt:lpstr>
      <vt:lpstr>华文行楷</vt:lpstr>
      <vt:lpstr>华文隶书</vt:lpstr>
      <vt:lpstr>方正舒体</vt:lpstr>
      <vt:lpstr>华文中宋</vt:lpstr>
      <vt:lpstr>方正姚体</vt:lpstr>
      <vt:lpstr>华文宋体</vt:lpstr>
      <vt:lpstr>黑体</vt:lpstr>
      <vt:lpstr>仿宋_GB2312</vt:lpstr>
      <vt:lpstr>仿宋</vt:lpstr>
      <vt:lpstr>Times New Roman</vt:lpstr>
      <vt:lpstr>楷体_GB2312</vt:lpstr>
      <vt:lpstr>华文新魏</vt:lpstr>
      <vt:lpstr>新宋体</vt:lpstr>
      <vt:lpstr>Verdana</vt:lpstr>
      <vt:lpstr>Calibri</vt:lpstr>
      <vt:lpstr>微软雅黑</vt:lpstr>
      <vt:lpstr>Arial Unicode MS</vt:lpstr>
      <vt:lpstr>PMingLiU</vt:lpstr>
      <vt:lpstr>Office 主题</vt:lpstr>
      <vt:lpstr>Paint.Picture</vt:lpstr>
      <vt:lpstr>PBrush</vt:lpstr>
      <vt:lpstr>细胞中的元素和化合物</vt:lpstr>
      <vt:lpstr>PowerPoint 演示文稿</vt:lpstr>
      <vt:lpstr>PowerPoint 演示文稿</vt:lpstr>
      <vt:lpstr>干﹑鲜细胞对比图</vt:lpstr>
      <vt:lpstr>PowerPoint 演示文稿</vt:lpstr>
      <vt:lpstr>PowerPoint 演示文稿</vt:lpstr>
      <vt:lpstr>PowerPoint 演示文稿</vt:lpstr>
      <vt:lpstr>PowerPoint 演示文稿</vt:lpstr>
      <vt:lpstr>细胞中各种化合物占细胞鲜重的含量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　细胞中的无机盐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00夕</cp:lastModifiedBy>
  <cp:revision>13</cp:revision>
  <dcterms:created xsi:type="dcterms:W3CDTF">2020-09-10T01:16:00Z</dcterms:created>
  <dcterms:modified xsi:type="dcterms:W3CDTF">2020-09-14T07:19:00Z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2052-11.1.0.9999</vt:lpwstr>
  </property>
</Properties>
</file>