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6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notesSlides/notesSlide9.xml" ContentType="application/vnd.openxmlformats-officedocument.presentationml.notesSlide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91" r:id="rId2"/>
  </p:sldMasterIdLst>
  <p:notesMasterIdLst>
    <p:notesMasterId r:id="rId26"/>
  </p:notesMasterIdLst>
  <p:sldIdLst>
    <p:sldId id="258" r:id="rId3"/>
    <p:sldId id="262" r:id="rId4"/>
    <p:sldId id="263" r:id="rId5"/>
    <p:sldId id="288" r:id="rId6"/>
    <p:sldId id="268" r:id="rId7"/>
    <p:sldId id="272" r:id="rId8"/>
    <p:sldId id="273" r:id="rId9"/>
    <p:sldId id="289" r:id="rId10"/>
    <p:sldId id="270" r:id="rId11"/>
    <p:sldId id="274" r:id="rId12"/>
    <p:sldId id="275" r:id="rId13"/>
    <p:sldId id="1816" r:id="rId14"/>
    <p:sldId id="1725" r:id="rId15"/>
    <p:sldId id="1819" r:id="rId16"/>
    <p:sldId id="1827" r:id="rId17"/>
    <p:sldId id="1829" r:id="rId18"/>
    <p:sldId id="1823" r:id="rId19"/>
    <p:sldId id="1818" r:id="rId20"/>
    <p:sldId id="1820" r:id="rId21"/>
    <p:sldId id="1830" r:id="rId22"/>
    <p:sldId id="1831" r:id="rId23"/>
    <p:sldId id="1822" r:id="rId24"/>
    <p:sldId id="1832" r:id="rId25"/>
  </p:sldIdLst>
  <p:sldSz cx="12192000" cy="6858000"/>
  <p:notesSz cx="6858000" cy="9144000"/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2052" autoAdjust="0"/>
  </p:normalViewPr>
  <p:slideViewPr>
    <p:cSldViewPr snapToGrid="0" snapToObjects="1">
      <p:cViewPr varScale="1">
        <p:scale>
          <a:sx n="43" d="100"/>
          <a:sy n="43" d="100"/>
        </p:scale>
        <p:origin x="60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36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F4961-F671-D840-803D-4B02C199AB47}" type="datetimeFigureOut">
              <a:rPr kumimoji="1" lang="zh-CN" altLang="en-US" smtClean="0"/>
              <a:t>2023/1/9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78546-C430-4549-B45A-EA3B29F81B3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71899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76153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每一句都围绕“夜雪”来写的，但是没有一句是表明作者亲眼看见夜里下大雪的，那是根据什么来知道下雪了呢？</a:t>
            </a:r>
            <a:endParaRPr lang="en-US" altLang="zh-CN" dirty="0"/>
          </a:p>
          <a:p>
            <a:r>
              <a:rPr lang="en-US" altLang="zh-CN" dirty="0"/>
              <a:t>——</a:t>
            </a:r>
            <a:r>
              <a:rPr lang="zh-CN" altLang="en-US" dirty="0"/>
              <a:t>一系列的事物感知推测出来的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8653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看</a:t>
            </a:r>
            <a:r>
              <a:rPr lang="en-US" altLang="zh-CN" dirty="0"/>
              <a:t>《</a:t>
            </a:r>
            <a:r>
              <a:rPr lang="zh-CN" altLang="en-US" dirty="0"/>
              <a:t>核按钮</a:t>
            </a:r>
            <a:r>
              <a:rPr lang="en-US" altLang="zh-CN" dirty="0"/>
              <a:t>》</a:t>
            </a:r>
            <a:r>
              <a:rPr lang="zh-CN" altLang="en-US" dirty="0"/>
              <a:t>上的必备知识要点</a:t>
            </a:r>
            <a:r>
              <a:rPr lang="en-US" altLang="zh-CN" dirty="0"/>
              <a:t>】90-93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板书</a:t>
            </a:r>
            <a:r>
              <a:rPr lang="en-US" altLang="zh-CN" dirty="0"/>
              <a:t>】</a:t>
            </a:r>
            <a:r>
              <a:rPr lang="zh-CN" altLang="en-US" dirty="0"/>
              <a:t>掌握</a:t>
            </a:r>
            <a:r>
              <a:rPr lang="en-US" altLang="zh-CN" dirty="0"/>
              <a:t>1.</a:t>
            </a:r>
            <a:r>
              <a:rPr lang="zh-CN" altLang="en-US" dirty="0"/>
              <a:t>概念；</a:t>
            </a:r>
            <a:r>
              <a:rPr lang="en-US" altLang="zh-CN" dirty="0"/>
              <a:t>2.</a:t>
            </a:r>
            <a:r>
              <a:rPr lang="zh-CN" altLang="en-US" dirty="0"/>
              <a:t>概念之间的关系；</a:t>
            </a:r>
            <a:r>
              <a:rPr lang="en-US" altLang="zh-CN" dirty="0"/>
              <a:t>3.</a:t>
            </a:r>
            <a:r>
              <a:rPr lang="zh-CN" altLang="en-US" dirty="0"/>
              <a:t>概念的划分；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64837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993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种差：被定义的概念与其他并列概念之间的差别，被定义概念所反映的对象的特点或本质</a:t>
            </a:r>
            <a:endParaRPr lang="en-US" altLang="zh-CN" dirty="0"/>
          </a:p>
          <a:p>
            <a:r>
              <a:rPr lang="zh-CN" altLang="en-US" dirty="0"/>
              <a:t>属概念：从大范围内来说，它属于哪一个类别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0783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78546-C430-4549-B45A-EA3B29F81B38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5636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强：概念界定</a:t>
            </a:r>
            <a:r>
              <a:rPr lang="en-US" altLang="zh-CN" dirty="0"/>
              <a:t>——</a:t>
            </a:r>
            <a:r>
              <a:rPr lang="zh-CN" altLang="en-US" dirty="0"/>
              <a:t>身体、精神</a:t>
            </a:r>
            <a:endParaRPr lang="en-US" altLang="zh-CN" dirty="0"/>
          </a:p>
          <a:p>
            <a:r>
              <a:rPr lang="zh-CN" altLang="en-US" dirty="0"/>
              <a:t>弱：同上</a:t>
            </a:r>
            <a:endParaRPr lang="en-US" altLang="zh-CN" dirty="0"/>
          </a:p>
          <a:p>
            <a:r>
              <a:rPr lang="zh-CN" altLang="en-US" dirty="0"/>
              <a:t>二者关系：通过后天努力，可以转化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78546-C430-4549-B45A-EA3B29F81B38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5009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本手：基础</a:t>
            </a:r>
            <a:r>
              <a:rPr lang="en-US" altLang="zh-CN" dirty="0"/>
              <a:t>——</a:t>
            </a:r>
            <a:r>
              <a:rPr lang="zh-CN" altLang="en-US" dirty="0"/>
              <a:t>为人、事业起步、国家发展，有扎实、深刻钻研的态度</a:t>
            </a:r>
            <a:endParaRPr lang="en-US" altLang="zh-CN" dirty="0"/>
          </a:p>
          <a:p>
            <a:r>
              <a:rPr lang="zh-CN" altLang="en-US" dirty="0"/>
              <a:t>妙手：创造</a:t>
            </a:r>
            <a:r>
              <a:rPr lang="en-US" altLang="zh-CN" dirty="0"/>
              <a:t>——</a:t>
            </a:r>
            <a:r>
              <a:rPr lang="zh-CN" altLang="en-US" dirty="0"/>
              <a:t>不过分追求，静待花开或者时机到了把握好时机</a:t>
            </a:r>
            <a:endParaRPr lang="en-US" altLang="zh-CN" dirty="0"/>
          </a:p>
          <a:p>
            <a:r>
              <a:rPr lang="zh-CN" altLang="en-US" dirty="0"/>
              <a:t>俗手：急功近利</a:t>
            </a:r>
            <a:r>
              <a:rPr lang="en-US" altLang="zh-CN" dirty="0"/>
              <a:t>——</a:t>
            </a:r>
            <a:r>
              <a:rPr lang="zh-CN" altLang="en-US" dirty="0"/>
              <a:t>应避免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78546-C430-4549-B45A-EA3B29F81B38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2767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核按钮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648956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30389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按小学学过的关联词语来理解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78546-C430-4549-B45A-EA3B29F81B38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84345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第一句：陈述句</a:t>
            </a:r>
            <a:endParaRPr lang="en-US" altLang="zh-CN" dirty="0"/>
          </a:p>
          <a:p>
            <a:r>
              <a:rPr lang="zh-CN" altLang="en-US" dirty="0"/>
              <a:t>第二句：疑问句</a:t>
            </a:r>
            <a:endParaRPr lang="en-US" altLang="zh-CN" dirty="0"/>
          </a:p>
          <a:p>
            <a:r>
              <a:rPr lang="zh-CN" altLang="en-US" dirty="0"/>
              <a:t>第三句：祈使句</a:t>
            </a:r>
            <a:endParaRPr lang="en-US" altLang="zh-CN" dirty="0"/>
          </a:p>
          <a:p>
            <a:r>
              <a:rPr lang="zh-CN" altLang="en-US" dirty="0"/>
              <a:t>第四句：感叹句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78546-C430-4549-B45A-EA3B29F81B38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41586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按小学学过的关联词语来理解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78546-C430-4549-B45A-EA3B29F81B38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350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40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817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9822520">
            <a:off x="3099071" y="410986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8585722">
            <a:off x="2900872" y="169105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4450317">
            <a:off x="2505540" y="316495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892948">
            <a:off x="1669486" y="283793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4240722">
            <a:off x="2955271" y="340891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3863176">
            <a:off x="2173226" y="242362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187853">
            <a:off x="1161290" y="175907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905749">
            <a:off x="2244535" y="132182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9322284">
            <a:off x="2044076" y="170116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42066">
            <a:off x="1017200" y="378935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117985">
            <a:off x="3894745" y="181582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 userDrawn="1"/>
        </p:nvSpPr>
        <p:spPr>
          <a:xfrm rot="905749">
            <a:off x="2447007" y="463647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 userDrawn="1"/>
        </p:nvSpPr>
        <p:spPr>
          <a:xfrm rot="19322284">
            <a:off x="4995333" y="525920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9736611">
            <a:off x="3735113" y="439545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19896190">
            <a:off x="-846980" y="4391937"/>
            <a:ext cx="3716222" cy="371622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1038840" y="3145644"/>
            <a:ext cx="1172399" cy="11723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18900000">
            <a:off x="2964992" y="4498454"/>
            <a:ext cx="562742" cy="56274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9462407">
            <a:off x="858415" y="3412397"/>
            <a:ext cx="305434" cy="30543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220555">
            <a:off x="9068972" y="-665078"/>
            <a:ext cx="2602001" cy="260200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263186">
            <a:off x="10805818" y="58017"/>
            <a:ext cx="2082844" cy="208284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229117">
            <a:off x="7312023" y="556810"/>
            <a:ext cx="562742" cy="56274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229117">
            <a:off x="10862351" y="2812891"/>
            <a:ext cx="472953" cy="47295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3026992" y="5398176"/>
            <a:ext cx="219002" cy="21900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80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9238099">
            <a:off x="11440980" y="5083135"/>
            <a:ext cx="442243" cy="44224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10718032" y="5587230"/>
            <a:ext cx="1790831" cy="179083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9831264" y="6039855"/>
            <a:ext cx="1029918" cy="102991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567216">
            <a:off x="9227888" y="6150357"/>
            <a:ext cx="265265" cy="2652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567216">
            <a:off x="11022574" y="4821816"/>
            <a:ext cx="308836" cy="30883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96210" y="33589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-424797" y="-289495"/>
            <a:ext cx="1261894" cy="126189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1181569" y="925974"/>
            <a:ext cx="284699" cy="28469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1311074" y="134869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345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70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 rot="9822520">
            <a:off x="8665853" y="469659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8585722">
            <a:off x="8467654" y="227778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 userDrawn="1"/>
        </p:nvSpPr>
        <p:spPr>
          <a:xfrm rot="4450317">
            <a:off x="8072322" y="375168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 userDrawn="1"/>
        </p:nvSpPr>
        <p:spPr>
          <a:xfrm rot="892948">
            <a:off x="7236268" y="342466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 userDrawn="1"/>
        </p:nvSpPr>
        <p:spPr>
          <a:xfrm rot="4240722">
            <a:off x="8522053" y="399564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 userDrawn="1"/>
        </p:nvSpPr>
        <p:spPr>
          <a:xfrm rot="3863176">
            <a:off x="7740008" y="301035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 userDrawn="1"/>
        </p:nvSpPr>
        <p:spPr>
          <a:xfrm rot="187853">
            <a:off x="6728072" y="234580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 userDrawn="1"/>
        </p:nvSpPr>
        <p:spPr>
          <a:xfrm rot="905749">
            <a:off x="7811317" y="190855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 userDrawn="1"/>
        </p:nvSpPr>
        <p:spPr>
          <a:xfrm rot="19322284">
            <a:off x="7610858" y="228789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 userDrawn="1"/>
        </p:nvSpPr>
        <p:spPr>
          <a:xfrm rot="42066">
            <a:off x="6583982" y="437608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 userDrawn="1"/>
        </p:nvSpPr>
        <p:spPr>
          <a:xfrm rot="20117985">
            <a:off x="9461527" y="240255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 userDrawn="1"/>
        </p:nvSpPr>
        <p:spPr>
          <a:xfrm rot="905749">
            <a:off x="8013789" y="522320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 userDrawn="1"/>
        </p:nvSpPr>
        <p:spPr>
          <a:xfrm rot="19322284">
            <a:off x="10562115" y="584593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 userDrawn="1"/>
        </p:nvSpPr>
        <p:spPr>
          <a:xfrm rot="19736611">
            <a:off x="9301895" y="498218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579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6238231" flipH="1">
            <a:off x="9407392" y="4234793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19041346" flipH="1">
            <a:off x="10088253" y="6106343"/>
            <a:ext cx="188104" cy="18810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998715" flipH="1">
            <a:off x="10506343" y="5622066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19250941" flipH="1">
            <a:off x="10179321" y="5688691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628487" flipH="1">
            <a:off x="11165499" y="65923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703810" flipH="1">
            <a:off x="11537857" y="2659624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985914" flipH="1">
            <a:off x="11073314" y="54149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3014278" flipH="1">
            <a:off x="10200525" y="3586333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4169379" flipH="1">
            <a:off x="8954405" y="546220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849597" flipH="1">
            <a:off x="10415339" y="6386801"/>
            <a:ext cx="669019" cy="6690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703810" flipH="1">
            <a:off x="10051625" y="3232154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870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9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956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/>
              <a:t>LOGO&amp;PIC</a:t>
            </a:r>
            <a:r>
              <a:rPr kumimoji="1" lang="zh-CN" altLang="en-US" sz="1600" b="1" dirty="0"/>
              <a:t> </a:t>
            </a:r>
            <a:r>
              <a:rPr kumimoji="1" lang="en-US" altLang="zh-CN" sz="1600" b="1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9170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400" dirty="0">
                <a:solidFill>
                  <a:srgbClr val="FFFFFF"/>
                </a:solidFill>
                <a:latin typeface="Segoe UI Light"/>
                <a:cs typeface="Segoe UI Light"/>
              </a:rPr>
              <a:t>Century Gothic</a:t>
            </a: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400" dirty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400" dirty="0" err="1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400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prstClr val="white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3392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9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9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2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97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78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21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7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9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4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99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0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29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0">
              <a:schemeClr val="bg1"/>
            </a:gs>
            <a:gs pos="100000">
              <a:schemeClr val="bg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324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19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18.xml"/><Relationship Id="rId16" Type="http://schemas.openxmlformats.org/officeDocument/2006/relationships/tags" Target="../tags/tag3.xml"/><Relationship Id="rId20" Type="http://schemas.openxmlformats.org/officeDocument/2006/relationships/tags" Target="../tags/tag7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26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ags" Target="../tags/tag1.xml"/><Relationship Id="rId22" Type="http://schemas.openxmlformats.org/officeDocument/2006/relationships/image" Target="file:///D:\qq&#25991;&#20214;\712321467\Image\C2C\Image2\%7b75232B38-A165-1FB7-499C-2E1C792CACB5%7d.pn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9" r:id="rId2"/>
    <p:sldLayoutId id="2147483685" r:id="rId3"/>
    <p:sldLayoutId id="2147483686" r:id="rId4"/>
    <p:sldLayoutId id="2147483687" r:id="rId5"/>
    <p:sldLayoutId id="2147483690" r:id="rId6"/>
    <p:sldLayoutId id="2147483688" r:id="rId7"/>
    <p:sldLayoutId id="2147483683" r:id="rId8"/>
    <p:sldLayoutId id="2147483680" r:id="rId9"/>
    <p:sldLayoutId id="2147483681" r:id="rId10"/>
    <p:sldLayoutId id="2147483682" r:id="rId11"/>
    <p:sldLayoutId id="2147483684" r:id="rId12"/>
    <p:sldLayoutId id="2147483662" r:id="rId13"/>
    <p:sldLayoutId id="2147483664" r:id="rId14"/>
    <p:sldLayoutId id="2147483663" r:id="rId15"/>
    <p:sldLayoutId id="2147483665" r:id="rId16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0AFC8-EB03-4BD5-B2B3-EED0BDCF36EC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63D90-8EB9-4D0F-9730-8C93CEAF53D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1" r:link="rId2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" name="图片 1073743875" descr="学科网 zxxk.com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 r:link="rId2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961606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7.xml"/><Relationship Id="rId4" Type="http://schemas.openxmlformats.org/officeDocument/2006/relationships/tags" Target="../tags/tag7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4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openxmlformats.org/officeDocument/2006/relationships/tags" Target="../tags/tag78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89.xml"/><Relationship Id="rId3" Type="http://schemas.openxmlformats.org/officeDocument/2006/relationships/tags" Target="../tags/tag84.xml"/><Relationship Id="rId7" Type="http://schemas.openxmlformats.org/officeDocument/2006/relationships/tags" Target="../tags/tag88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5" Type="http://schemas.openxmlformats.org/officeDocument/2006/relationships/tags" Target="../tags/tag86.xml"/><Relationship Id="rId4" Type="http://schemas.openxmlformats.org/officeDocument/2006/relationships/tags" Target="../tags/tag85.xml"/><Relationship Id="rId9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3" Type="http://schemas.openxmlformats.org/officeDocument/2006/relationships/tags" Target="../tags/tag92.xml"/><Relationship Id="rId7" Type="http://schemas.openxmlformats.org/officeDocument/2006/relationships/tags" Target="../tags/tag96.xml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9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64510" y="1773194"/>
            <a:ext cx="5262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b="1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Microsoft YaHei" charset="0"/>
              </a:rPr>
              <a:t>《</a:t>
            </a:r>
            <a:r>
              <a:rPr kumimoji="1" lang="zh-CN" altLang="en-US" sz="4400" b="1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Microsoft YaHei" charset="0"/>
              </a:rPr>
              <a:t>逻辑的力量</a:t>
            </a:r>
            <a:r>
              <a:rPr kumimoji="1" lang="en-US" altLang="zh-CN" sz="4400" b="1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Microsoft YaHei" charset="0"/>
              </a:rPr>
              <a:t>》</a:t>
            </a:r>
            <a:r>
              <a:rPr kumimoji="1" lang="zh-CN" altLang="en-US" sz="4400" b="1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Microsoft YaHei" charset="0"/>
              </a:rPr>
              <a:t>之一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73003" y="2967335"/>
            <a:ext cx="6445996" cy="92333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  <a:cs typeface="Microsoft YaHei" charset="0"/>
              </a:rPr>
              <a:t>概念界定和逻辑规律</a:t>
            </a:r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657844" y="1990767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charset="0"/>
              </a:rPr>
              <a:t>了解“逻辑学”的内涵</a:t>
            </a:r>
          </a:p>
        </p:txBody>
      </p:sp>
      <p:sp>
        <p:nvSpPr>
          <p:cNvPr id="5" name="椭圆 4"/>
          <p:cNvSpPr/>
          <p:nvPr/>
        </p:nvSpPr>
        <p:spPr>
          <a:xfrm>
            <a:off x="4814378" y="1932691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  <a:cs typeface=""/>
              </a:rPr>
              <a:t>1</a:t>
            </a:r>
            <a:endParaRPr kumimoji="1" lang="zh-CN" alt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814378" y="2817894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  <a:cs typeface=""/>
              </a:rPr>
              <a:t>2</a:t>
            </a:r>
            <a:endParaRPr kumimoji="1" lang="zh-CN" alt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814378" y="3731086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  <a:cs typeface=""/>
              </a:rPr>
              <a:t>3</a:t>
            </a:r>
            <a:endParaRPr kumimoji="1" lang="zh-CN" alt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88174" y="270154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4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学习目标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6FC1573-4881-4F6F-2472-C08A31BD5EE2}"/>
              </a:ext>
            </a:extLst>
          </p:cNvPr>
          <p:cNvSpPr txBox="1"/>
          <p:nvPr/>
        </p:nvSpPr>
        <p:spPr>
          <a:xfrm>
            <a:off x="5657843" y="3819124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charset="0"/>
              </a:rPr>
              <a:t>掌握逻辑的基本规律与常见谬误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8DDAA4E5-91C9-71A4-C8E1-E616AC22DC65}"/>
              </a:ext>
            </a:extLst>
          </p:cNvPr>
          <p:cNvSpPr txBox="1"/>
          <p:nvPr/>
        </p:nvSpPr>
        <p:spPr>
          <a:xfrm>
            <a:off x="5657843" y="2897428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charset="0"/>
              </a:rPr>
              <a:t>掌握“概念”的内涵与外延</a:t>
            </a:r>
          </a:p>
        </p:txBody>
      </p:sp>
    </p:spTree>
    <p:extLst>
      <p:ext uri="{BB962C8B-B14F-4D97-AF65-F5344CB8AC3E}">
        <p14:creationId xmlns:p14="http://schemas.microsoft.com/office/powerpoint/2010/main" val="48423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168482" y="2577286"/>
            <a:ext cx="101021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1500" b="1" dirty="0">
                <a:solidFill>
                  <a:schemeClr val="bg1"/>
                </a:solidFill>
              </a:rPr>
              <a:t>1</a:t>
            </a:r>
            <a:endParaRPr kumimoji="1" lang="zh-CN" altLang="en-US" sz="115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68482" y="212654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dirty="0">
                <a:solidFill>
                  <a:schemeClr val="bg1"/>
                </a:solidFill>
              </a:rPr>
              <a:t>PART</a:t>
            </a:r>
            <a:endParaRPr kumimoji="1"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42648" y="3429000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b="1" dirty="0">
                <a:solidFill>
                  <a:schemeClr val="accent4">
                    <a:alpha val="5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什么是“逻辑学”？</a:t>
            </a:r>
          </a:p>
        </p:txBody>
      </p:sp>
    </p:spTree>
    <p:extLst>
      <p:ext uri="{BB962C8B-B14F-4D97-AF65-F5344CB8AC3E}">
        <p14:creationId xmlns:p14="http://schemas.microsoft.com/office/powerpoint/2010/main" val="112956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D612A7E-4D6E-D24B-6D0D-DBB867F7D29D}"/>
              </a:ext>
            </a:extLst>
          </p:cNvPr>
          <p:cNvSpPr txBox="1"/>
          <p:nvPr/>
        </p:nvSpPr>
        <p:spPr>
          <a:xfrm>
            <a:off x="163500" y="-15111"/>
            <a:ext cx="4512774" cy="25766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夜雪</a:t>
            </a:r>
            <a:endParaRPr kumimoji="1" lang="en-US" altLang="zh-CN" sz="2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solidFill>
                  <a:srgbClr val="FFFF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[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唐</a:t>
            </a:r>
            <a:r>
              <a:rPr kumimoji="1" lang="en-US" altLang="zh-CN" sz="2800" b="1" kern="0" dirty="0">
                <a:solidFill>
                  <a:srgbClr val="FFFF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]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白居易</a:t>
            </a:r>
            <a:endParaRPr kumimoji="1" lang="en-US" altLang="zh-CN" sz="2800" b="1" kern="0" dirty="0">
              <a:solidFill>
                <a:srgbClr val="FFFF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kumimoji="1" lang="zh-CN" altLang="en-US" sz="2800" b="1" kern="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已讶衾枕冷，复见窗户明。</a:t>
            </a:r>
          </a:p>
          <a:p>
            <a:pPr algn="ctr">
              <a:lnSpc>
                <a:spcPct val="150000"/>
              </a:lnSpc>
            </a:pPr>
            <a:r>
              <a:rPr kumimoji="1" lang="zh-CN" altLang="en-US" sz="2800" b="1" kern="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夜深知雪重，时闻折竹声。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B8FDCD1-07A3-658B-E383-0FF03BAF9EA9}"/>
              </a:ext>
            </a:extLst>
          </p:cNvPr>
          <p:cNvSpPr txBox="1"/>
          <p:nvPr/>
        </p:nvSpPr>
        <p:spPr>
          <a:xfrm>
            <a:off x="1000161" y="2082169"/>
            <a:ext cx="1114926" cy="401052"/>
          </a:xfrm>
          <a:prstGeom prst="rect">
            <a:avLst/>
          </a:prstGeom>
          <a:noFill/>
          <a:ln w="25400"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9F21E08-16D0-C216-D2CB-F113235DC882}"/>
              </a:ext>
            </a:extLst>
          </p:cNvPr>
          <p:cNvSpPr txBox="1"/>
          <p:nvPr/>
        </p:nvSpPr>
        <p:spPr>
          <a:xfrm>
            <a:off x="243840" y="2805937"/>
            <a:ext cx="11643360" cy="3862468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u="sng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思维活动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：基于经验的概括，以某些直接感知到的事实、现象为中介，间接地推知另一种事实或现象的存在。</a:t>
            </a:r>
            <a:endParaRPr kumimoji="1" lang="en-US" altLang="zh-CN" sz="2800" b="1" kern="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u="sng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思维形式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：由已知的前提的</a:t>
            </a:r>
            <a:r>
              <a:rPr kumimoji="1" lang="zh-CN" altLang="en-US" sz="2800" b="1" u="sng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判断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推出作为结论的判断。而判断是由各种</a:t>
            </a:r>
            <a:r>
              <a:rPr kumimoji="1" lang="zh-CN" altLang="en-US" sz="2800" b="1" u="sng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概念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组成。</a:t>
            </a:r>
            <a:endParaRPr kumimoji="1" lang="en-US" altLang="zh-CN" sz="2800" b="1" kern="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u="sng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思维过程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：运用</a:t>
            </a:r>
            <a:r>
              <a:rPr kumimoji="1" lang="zh-CN" altLang="en-US" sz="2800" b="1" u="sng" kern="0" dirty="0">
                <a:solidFill>
                  <a:schemeClr val="bg2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概念</a:t>
            </a:r>
            <a:r>
              <a:rPr kumimoji="1" lang="zh-CN" altLang="en-US" sz="2800" b="1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（词项）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以形成判断，并运用判断进行</a:t>
            </a:r>
            <a:r>
              <a:rPr kumimoji="1" lang="zh-CN" altLang="en-US" sz="2800" b="1" u="sng" kern="0" dirty="0">
                <a:solidFill>
                  <a:schemeClr val="bg2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推理的过程</a:t>
            </a:r>
            <a:r>
              <a:rPr kumimoji="1" lang="zh-CN" altLang="en-US" sz="2800" b="1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（命题）</a:t>
            </a:r>
            <a:r>
              <a:rPr kumimoji="1" lang="zh-CN" altLang="en-US" sz="2800" b="1" kern="0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kumimoji="1" lang="en-US" altLang="zh-CN" sz="2800" b="1" kern="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90C93DE-6618-E478-E86A-E4374FFD792E}"/>
              </a:ext>
            </a:extLst>
          </p:cNvPr>
          <p:cNvSpPr txBox="1"/>
          <p:nvPr/>
        </p:nvSpPr>
        <p:spPr>
          <a:xfrm>
            <a:off x="5259341" y="-15111"/>
            <a:ext cx="5763116" cy="2637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推理：</a:t>
            </a:r>
            <a:endParaRPr kumimoji="1" lang="en-US" altLang="zh-CN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kern="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只有夜深雪重压断竹子，才会时闻折竹声</a:t>
            </a:r>
            <a:endParaRPr kumimoji="1" lang="en-US" altLang="zh-CN" sz="2400" b="1" kern="0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kern="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时闻折竹声</a:t>
            </a:r>
            <a:endParaRPr kumimoji="1" lang="en-US" altLang="zh-CN" sz="2400" b="1" kern="0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b="1" kern="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————————————————————————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kern="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所以，夜深雪重</a:t>
            </a:r>
            <a:endParaRPr kumimoji="1" lang="en-US" altLang="zh-CN" sz="2400" b="1" kern="0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775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8" b="2918"/>
          <a:stretch/>
        </p:blipFill>
        <p:spPr>
          <a:xfrm>
            <a:off x="2000918" y="225534"/>
            <a:ext cx="8190164" cy="6142624"/>
          </a:xfrm>
          <a:prstGeom prst="roundRect">
            <a:avLst>
              <a:gd name="adj" fmla="val 209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5FFDEA52-232E-34BD-D6B7-1974D7BE6644}"/>
              </a:ext>
            </a:extLst>
          </p:cNvPr>
          <p:cNvSpPr txBox="1"/>
          <p:nvPr/>
        </p:nvSpPr>
        <p:spPr>
          <a:xfrm>
            <a:off x="2000918" y="2011943"/>
            <a:ext cx="8190164" cy="2569806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u="sng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逻辑学</a:t>
            </a:r>
            <a:r>
              <a:rPr kumimoji="1"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1" lang="en-US" altLang="zh-CN" sz="2800" b="1" kern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是研究</a:t>
            </a:r>
            <a:r>
              <a:rPr kumimoji="1" lang="zh-CN" altLang="en-US" sz="2800" b="1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人类思维形式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的一门科学。主要是通过研究词项、命题来研究推理。（不是研究具体的内容，而是研究</a:t>
            </a:r>
            <a:r>
              <a:rPr kumimoji="1" lang="zh-CN" altLang="en-US" sz="2800" b="1" kern="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推理的形式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668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AE5A3458-FC91-01C7-1DAE-C594AE586D01}"/>
              </a:ext>
            </a:extLst>
          </p:cNvPr>
          <p:cNvSpPr txBox="1"/>
          <p:nvPr/>
        </p:nvSpPr>
        <p:spPr>
          <a:xfrm>
            <a:off x="979838" y="591147"/>
            <a:ext cx="6676828" cy="233897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只有年满十八岁，才有选举权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小李有选举权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—————————————————————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小李有十八岁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084B112-E4EA-D900-34D8-212F8F4D972B}"/>
              </a:ext>
            </a:extLst>
          </p:cNvPr>
          <p:cNvSpPr txBox="1"/>
          <p:nvPr/>
        </p:nvSpPr>
        <p:spPr>
          <a:xfrm>
            <a:off x="979838" y="3429000"/>
            <a:ext cx="6676828" cy="23389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只有夜深雪重压断竹子，才会时闻折竹声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时闻折竹声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————————————————————————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所以，夜深雪重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右大括号 9">
            <a:extLst>
              <a:ext uri="{FF2B5EF4-FFF2-40B4-BE49-F238E27FC236}">
                <a16:creationId xmlns:a16="http://schemas.microsoft.com/office/drawing/2014/main" id="{78E981F4-641C-B100-B922-AF9A433795A1}"/>
              </a:ext>
            </a:extLst>
          </p:cNvPr>
          <p:cNvSpPr/>
          <p:nvPr/>
        </p:nvSpPr>
        <p:spPr>
          <a:xfrm>
            <a:off x="7879080" y="2084404"/>
            <a:ext cx="457200" cy="298704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34E7D9F-C6FA-0B5B-0278-0C073FF3171A}"/>
              </a:ext>
            </a:extLst>
          </p:cNvPr>
          <p:cNvSpPr txBox="1"/>
          <p:nvPr/>
        </p:nvSpPr>
        <p:spPr>
          <a:xfrm>
            <a:off x="8558694" y="2305233"/>
            <a:ext cx="2350323" cy="23389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只有</a:t>
            </a: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p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，才有</a:t>
            </a: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q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q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—————————</a:t>
            </a: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所以，</a:t>
            </a: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3864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8" b="49699"/>
          <a:stretch/>
        </p:blipFill>
        <p:spPr>
          <a:xfrm>
            <a:off x="0" y="3522133"/>
            <a:ext cx="12192000" cy="3335867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35576065-7B97-C0BF-A92E-1A65BA028810}"/>
              </a:ext>
            </a:extLst>
          </p:cNvPr>
          <p:cNvSpPr txBox="1"/>
          <p:nvPr/>
        </p:nvSpPr>
        <p:spPr>
          <a:xfrm>
            <a:off x="0" y="758302"/>
            <a:ext cx="12192000" cy="5155129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u="sng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学习逻辑学的任务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1" lang="zh-CN" altLang="en-US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辨别哪些逻辑形式是正确的，哪些是违反逻辑的。</a:t>
            </a:r>
            <a:endParaRPr kumimoji="1" lang="en-US" altLang="zh-CN" sz="2800" b="1" kern="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1"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一位网友在单位食堂吃饭，吃完后他就发了一条朋友圈：“</a:t>
            </a:r>
            <a:r>
              <a:rPr kumimoji="1" lang="zh-CN" altLang="en-US" sz="2800" b="1" kern="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食堂的菜不新鲜，拉肚子了呜呜呜，以后还是自己做饭安全一点。</a:t>
            </a:r>
            <a:r>
              <a:rPr kumimoji="1"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”他很快就被直属领导叫去训话了：“</a:t>
            </a:r>
            <a:r>
              <a:rPr kumimoji="1" lang="zh-CN" altLang="en-US" sz="2800" b="1" kern="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你说食堂菜不新鲜，就是说单位不好，别人看到了就会传到大领导耳朵里，领导就会对你不满，就会对你挑刺！</a:t>
            </a:r>
            <a:r>
              <a:rPr kumimoji="1"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kumimoji="1"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说单位食堂菜不新鲜</a:t>
            </a:r>
            <a:r>
              <a:rPr kumimoji="1" lang="en-US" altLang="zh-CN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说单位不好</a:t>
            </a:r>
            <a:r>
              <a:rPr kumimoji="1" lang="en-US" altLang="zh-CN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领导挑你刺</a:t>
            </a:r>
            <a:endParaRPr kumimoji="1" lang="en-US" altLang="zh-CN" sz="2800" b="1" kern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609585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kern="0" dirty="0">
                <a:solidFill>
                  <a:schemeClr val="bg2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“食堂菜不新鲜”与“单位不好”是两个概念</a:t>
            </a:r>
            <a:endParaRPr kumimoji="1" lang="en-US" altLang="zh-CN" sz="2800" b="1" kern="0" dirty="0">
              <a:solidFill>
                <a:schemeClr val="bg2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4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168482" y="2577286"/>
            <a:ext cx="101021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15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宋体" panose="02010600030101010101" pitchFamily="2" charset="-122"/>
                <a:cs typeface="+mn-cs"/>
              </a:rPr>
              <a:t>2</a:t>
            </a:r>
            <a:endParaRPr kumimoji="1" lang="zh-CN" altLang="en-US" sz="115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68482" y="2126546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F0302020204030204"/>
                <a:ea typeface="宋体" panose="02010600030101010101" pitchFamily="2" charset="-122"/>
                <a:cs typeface="+mn-cs"/>
              </a:rPr>
              <a:t>PART</a:t>
            </a:r>
            <a:endParaRPr kumimoji="1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79532" y="3429000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000" b="1" dirty="0">
                <a:solidFill>
                  <a:srgbClr val="009FB8">
                    <a:alpha val="50000"/>
                  </a:srgbClr>
                </a:solidFill>
                <a:latin typeface="Microsoft YaHei" charset="0"/>
                <a:ea typeface="Microsoft YaHei" charset="0"/>
                <a:cs typeface="Microsoft YaHei" charset="0"/>
              </a:rPr>
              <a:t>概念的内涵与外延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9FB8">
                  <a:alpha val="50000"/>
                </a:srgbClr>
              </a:solidFill>
              <a:effectLst/>
              <a:uLnTx/>
              <a:uFillTx/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81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713833" y="236936"/>
            <a:ext cx="8729577" cy="637357"/>
          </a:xfrm>
        </p:spPr>
        <p:txBody>
          <a:bodyPr/>
          <a:lstStyle/>
          <a:p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阅读</a:t>
            </a: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核按钮</a:t>
            </a: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90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页</a:t>
            </a: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-93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页：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概念、概念外延的划分</a:t>
            </a:r>
          </a:p>
        </p:txBody>
      </p:sp>
      <p:sp>
        <p:nvSpPr>
          <p:cNvPr id="16" name="文本框 8"/>
          <p:cNvSpPr txBox="1"/>
          <p:nvPr/>
        </p:nvSpPr>
        <p:spPr>
          <a:xfrm>
            <a:off x="1329098" y="4328635"/>
            <a:ext cx="317337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标题数字等都可以通过点击和重新输入进行更改，顶部“开始”面板中可以对字体、字号、颜色等进行</a:t>
            </a:r>
            <a:r>
              <a:rPr lang="zh-CN" altLang="en-US" sz="14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修改。</a:t>
            </a:r>
            <a:endParaRPr lang="zh-CN" altLang="en-US" sz="14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7" name="文本占位符 1">
            <a:extLst>
              <a:ext uri="{FF2B5EF4-FFF2-40B4-BE49-F238E27FC236}">
                <a16:creationId xmlns:a16="http://schemas.microsoft.com/office/drawing/2014/main" id="{65A7A556-91F1-7BBB-D0E5-5631D69D24AD}"/>
              </a:ext>
            </a:extLst>
          </p:cNvPr>
          <p:cNvSpPr txBox="1">
            <a:spLocks/>
          </p:cNvSpPr>
          <p:nvPr/>
        </p:nvSpPr>
        <p:spPr>
          <a:xfrm>
            <a:off x="350520" y="1438696"/>
            <a:ext cx="3683248" cy="3636223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概念：</a:t>
            </a:r>
            <a:endParaRPr kumimoji="1"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是通过揭示对象的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特点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或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本质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来反映某个或某类对象的一种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思维形式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92699833-BB80-E2FB-739C-671C5144D525}"/>
              </a:ext>
            </a:extLst>
          </p:cNvPr>
          <p:cNvSpPr/>
          <p:nvPr/>
        </p:nvSpPr>
        <p:spPr>
          <a:xfrm>
            <a:off x="4169615" y="2701717"/>
            <a:ext cx="463858" cy="164782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占位符 1">
            <a:extLst>
              <a:ext uri="{FF2B5EF4-FFF2-40B4-BE49-F238E27FC236}">
                <a16:creationId xmlns:a16="http://schemas.microsoft.com/office/drawing/2014/main" id="{A7024555-AC1A-BF27-3FCD-C376396F2840}"/>
              </a:ext>
            </a:extLst>
          </p:cNvPr>
          <p:cNvSpPr txBox="1">
            <a:spLocks/>
          </p:cNvSpPr>
          <p:nvPr/>
        </p:nvSpPr>
        <p:spPr>
          <a:xfrm>
            <a:off x="4764474" y="2250898"/>
            <a:ext cx="6299766" cy="667686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内涵：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反映在概念中对象的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特点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本质</a:t>
            </a:r>
          </a:p>
        </p:txBody>
      </p:sp>
      <p:sp>
        <p:nvSpPr>
          <p:cNvPr id="18" name="文本占位符 1">
            <a:extLst>
              <a:ext uri="{FF2B5EF4-FFF2-40B4-BE49-F238E27FC236}">
                <a16:creationId xmlns:a16="http://schemas.microsoft.com/office/drawing/2014/main" id="{90DA07E5-36B4-E663-0064-70ACB148DE12}"/>
              </a:ext>
            </a:extLst>
          </p:cNvPr>
          <p:cNvSpPr txBox="1">
            <a:spLocks/>
          </p:cNvSpPr>
          <p:nvPr/>
        </p:nvSpPr>
        <p:spPr>
          <a:xfrm>
            <a:off x="4764474" y="3747228"/>
            <a:ext cx="7183686" cy="1521127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外延：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被概念所反映的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一个个、一类类对象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（概念</a:t>
            </a:r>
            <a:r>
              <a:rPr kumimoji="1" lang="zh-CN" altLang="en-US" sz="2800" dirty="0">
                <a:solidFill>
                  <a:schemeClr val="bg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适用的范围</a:t>
            </a:r>
            <a:r>
              <a:rPr kumimoji="1"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7001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3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43725" y="3264989"/>
            <a:ext cx="2317250" cy="3593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2" t="14308" r="21572" b="14308"/>
          <a:stretch/>
        </p:blipFill>
        <p:spPr>
          <a:xfrm>
            <a:off x="1068207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6" name="组 5"/>
          <p:cNvGrpSpPr/>
          <p:nvPr/>
        </p:nvGrpSpPr>
        <p:grpSpPr>
          <a:xfrm>
            <a:off x="1887796" y="3036389"/>
            <a:ext cx="429108" cy="429108"/>
            <a:chOff x="1770335" y="2906486"/>
            <a:chExt cx="733908" cy="733908"/>
          </a:xfrm>
        </p:grpSpPr>
        <p:sp>
          <p:nvSpPr>
            <p:cNvPr id="3" name="椭圆 2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" name="L 形 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3619926" y="0"/>
            <a:ext cx="2317250" cy="359301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2" t="14308" r="21572" b="14308"/>
          <a:stretch/>
        </p:blipFill>
        <p:spPr>
          <a:xfrm>
            <a:off x="3828873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0" name="组 9"/>
          <p:cNvGrpSpPr/>
          <p:nvPr/>
        </p:nvGrpSpPr>
        <p:grpSpPr>
          <a:xfrm>
            <a:off x="4648462" y="3471026"/>
            <a:ext cx="429108" cy="429108"/>
            <a:chOff x="1770335" y="2906486"/>
            <a:chExt cx="733908" cy="733908"/>
          </a:xfrm>
        </p:grpSpPr>
        <p:sp>
          <p:nvSpPr>
            <p:cNvPr id="11" name="椭圆 10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2" name="L 形 11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6290889" y="3264989"/>
            <a:ext cx="2317250" cy="359301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2" t="14308" r="21572" b="14308"/>
          <a:stretch/>
        </p:blipFill>
        <p:spPr>
          <a:xfrm>
            <a:off x="6415371" y="1103992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19" name="组 18"/>
          <p:cNvGrpSpPr/>
          <p:nvPr/>
        </p:nvGrpSpPr>
        <p:grpSpPr>
          <a:xfrm>
            <a:off x="7234960" y="3036389"/>
            <a:ext cx="429108" cy="429108"/>
            <a:chOff x="1770335" y="2906486"/>
            <a:chExt cx="733908" cy="733908"/>
          </a:xfrm>
        </p:grpSpPr>
        <p:sp>
          <p:nvSpPr>
            <p:cNvPr id="20" name="椭圆 19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1" name="L 形 20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8967090" y="0"/>
            <a:ext cx="2317250" cy="359301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2" t="14308" r="21572" b="14308"/>
          <a:stretch/>
        </p:blipFill>
        <p:spPr>
          <a:xfrm>
            <a:off x="9176037" y="3685580"/>
            <a:ext cx="2068286" cy="2068286"/>
          </a:xfrm>
          <a:prstGeom prst="ellipse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grpSp>
        <p:nvGrpSpPr>
          <p:cNvPr id="24" name="组 23"/>
          <p:cNvGrpSpPr/>
          <p:nvPr/>
        </p:nvGrpSpPr>
        <p:grpSpPr>
          <a:xfrm>
            <a:off x="9995626" y="3471026"/>
            <a:ext cx="429108" cy="429108"/>
            <a:chOff x="1770335" y="2906486"/>
            <a:chExt cx="733908" cy="733908"/>
          </a:xfrm>
        </p:grpSpPr>
        <p:sp>
          <p:nvSpPr>
            <p:cNvPr id="25" name="椭圆 2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6" name="L 形 2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id="{1C0E32D7-A0EC-A70A-EBD5-F98D1697A955}"/>
              </a:ext>
            </a:extLst>
          </p:cNvPr>
          <p:cNvSpPr txBox="1"/>
          <p:nvPr/>
        </p:nvSpPr>
        <p:spPr>
          <a:xfrm>
            <a:off x="0" y="758302"/>
            <a:ext cx="12192000" cy="3222036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例一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学校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：是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有计划有组织地对受教育者进行系统教育活动的机构；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各类学校，包括大学、中学、小学和幼儿园。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生物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：是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自然界中所有具有生长、发育、繁殖等能力的物体；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各类生物，包括动物、植物和微生物。</a:t>
            </a:r>
            <a:endParaRPr kumimoji="1" lang="en-US" altLang="zh-CN" sz="2800" b="1" kern="0" dirty="0">
              <a:solidFill>
                <a:schemeClr val="bg2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A4906ABC-F721-6758-E64B-F891A243AE7D}"/>
              </a:ext>
            </a:extLst>
          </p:cNvPr>
          <p:cNvSpPr txBox="1"/>
          <p:nvPr/>
        </p:nvSpPr>
        <p:spPr>
          <a:xfrm>
            <a:off x="10524638" y="1534895"/>
            <a:ext cx="16853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（内涵）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E977D562-A497-6356-7BEC-9534F814CE1D}"/>
              </a:ext>
            </a:extLst>
          </p:cNvPr>
          <p:cNvSpPr txBox="1"/>
          <p:nvPr/>
        </p:nvSpPr>
        <p:spPr>
          <a:xfrm>
            <a:off x="8978574" y="2150684"/>
            <a:ext cx="17698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（外延）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004A974E-8FD2-337C-42F8-30D6D9F429E1}"/>
              </a:ext>
            </a:extLst>
          </p:cNvPr>
          <p:cNvSpPr txBox="1"/>
          <p:nvPr/>
        </p:nvSpPr>
        <p:spPr>
          <a:xfrm>
            <a:off x="10361408" y="2820434"/>
            <a:ext cx="15932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（内涵）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B97922E5-60DF-E528-6704-220E7737E528}"/>
              </a:ext>
            </a:extLst>
          </p:cNvPr>
          <p:cNvSpPr txBox="1"/>
          <p:nvPr/>
        </p:nvSpPr>
        <p:spPr>
          <a:xfrm>
            <a:off x="7945039" y="3425130"/>
            <a:ext cx="16222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（外延）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574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40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7" t="10133" r="26303" b="30959"/>
          <a:stretch/>
        </p:blipFill>
        <p:spPr>
          <a:xfrm>
            <a:off x="0" y="917875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矩形 6"/>
          <p:cNvSpPr/>
          <p:nvPr/>
        </p:nvSpPr>
        <p:spPr>
          <a:xfrm>
            <a:off x="8259519" y="236936"/>
            <a:ext cx="3932481" cy="25153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FD1F108-E89C-976D-E5E4-CF7E186A9B93}"/>
              </a:ext>
            </a:extLst>
          </p:cNvPr>
          <p:cNvSpPr txBox="1"/>
          <p:nvPr/>
        </p:nvSpPr>
        <p:spPr>
          <a:xfrm>
            <a:off x="0" y="1494335"/>
            <a:ext cx="12192000" cy="516199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例二</a:t>
            </a:r>
            <a:r>
              <a:rPr lang="en-US" altLang="zh-CN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下列这个语段中，哪些是“艺术”的“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内涵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”？哪些是“艺术”的“</a:t>
            </a:r>
            <a:r>
              <a:rPr lang="zh-CN" altLang="en-US" sz="2800" b="1" i="0" dirty="0">
                <a:solidFill>
                  <a:srgbClr val="00B05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外延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”？</a:t>
            </a:r>
            <a:endParaRPr lang="en-US" altLang="zh-CN" sz="2800" b="1" i="0" dirty="0">
              <a:solidFill>
                <a:srgbClr val="191919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9191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i="0" dirty="0">
                <a:solidFill>
                  <a:srgbClr val="191919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艺术是通过塑造形象，具体地反映社会生活，表现作者一定思想感情的一种社会意识形态。由于表现的手段和方式的不同，艺术通常可分为表演艺术（如音乐、舞蹈），造型艺术（如绘图、雕塑），语言艺术（如文学）和综合艺术（如戏剧、电影）。</a:t>
            </a:r>
            <a:endParaRPr lang="en-US" altLang="zh-CN" sz="2800" b="1" i="0" dirty="0">
              <a:solidFill>
                <a:srgbClr val="191919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191919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00B0F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定义公式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被定义的概念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=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种差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邻近的属概念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F2BEEBFB-4499-EF23-4C2C-85CE46F3478B}"/>
              </a:ext>
            </a:extLst>
          </p:cNvPr>
          <p:cNvCxnSpPr/>
          <p:nvPr/>
        </p:nvCxnSpPr>
        <p:spPr>
          <a:xfrm>
            <a:off x="873760" y="3471331"/>
            <a:ext cx="1105408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E88D5A7C-B6F4-3F8B-A507-3A68DA2508CC}"/>
              </a:ext>
            </a:extLst>
          </p:cNvPr>
          <p:cNvCxnSpPr>
            <a:cxnSpLocks/>
          </p:cNvCxnSpPr>
          <p:nvPr/>
        </p:nvCxnSpPr>
        <p:spPr>
          <a:xfrm>
            <a:off x="71120" y="4101251"/>
            <a:ext cx="303784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24062EAE-9198-1728-0683-5DA6B2DB024C}"/>
              </a:ext>
            </a:extLst>
          </p:cNvPr>
          <p:cNvCxnSpPr>
            <a:cxnSpLocks/>
          </p:cNvCxnSpPr>
          <p:nvPr/>
        </p:nvCxnSpPr>
        <p:spPr>
          <a:xfrm>
            <a:off x="8249920" y="4101251"/>
            <a:ext cx="36779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309A824B-E652-165E-59D6-942F3108D0AE}"/>
              </a:ext>
            </a:extLst>
          </p:cNvPr>
          <p:cNvCxnSpPr>
            <a:cxnSpLocks/>
          </p:cNvCxnSpPr>
          <p:nvPr/>
        </p:nvCxnSpPr>
        <p:spPr>
          <a:xfrm>
            <a:off x="172720" y="4741331"/>
            <a:ext cx="117551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775AA719-E5E8-7A1A-359B-C5BD2BBDB239}"/>
              </a:ext>
            </a:extLst>
          </p:cNvPr>
          <p:cNvCxnSpPr>
            <a:cxnSpLocks/>
          </p:cNvCxnSpPr>
          <p:nvPr/>
        </p:nvCxnSpPr>
        <p:spPr>
          <a:xfrm>
            <a:off x="71120" y="5472851"/>
            <a:ext cx="443992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55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173707" y="1310156"/>
            <a:ext cx="11544568" cy="524487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“五大道历史体验馆”项目以五大道历史为背景，以洋楼文化为主线，结合历史图片、历史资料、历史物品、历史人物，通过多媒体手段，展现当年的洋楼生活。</a:t>
            </a:r>
            <a:endParaRPr lang="en-US" altLang="zh-CN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  <a:sym typeface="+mn-ea"/>
              </a:rPr>
              <a:t>“历史图片”和“历史资料”属于包含关系，并列不当，可删去“历史资料”。</a:t>
            </a:r>
            <a:endParaRPr lang="en-US" altLang="zh-CN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anose="02010600030101010101" pitchFamily="2" charset="-122"/>
              <a:sym typeface="+mn-ea"/>
            </a:endParaRPr>
          </a:p>
          <a:p>
            <a:pPr marL="0" lvl="0" indent="-446405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大庆石化总公司的老少职工们同台竞赛，年轻职工积极踊跃，老年职工更是不让须眉。</a:t>
            </a:r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zh-CN" altLang="en-US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anose="02010600030101010101" pitchFamily="2" charset="-122"/>
                <a:sym typeface="+mn-ea"/>
              </a:rPr>
              <a:t>“老年职工更是不让须眉”不合逻辑。“须眉”是男子的代称，“老年职工”与“须眉”相比较，不合事理。</a:t>
            </a:r>
            <a:endParaRPr lang="en-US" altLang="zh-CN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50000"/>
              </a:lnSpc>
              <a:buNone/>
            </a:pPr>
            <a:endParaRPr kumimoji="1" lang="zh-CN" altLang="en-US" dirty="0">
              <a:latin typeface="楷体" panose="02010609060101010101" charset="-122"/>
              <a:ea typeface="楷体" panose="02010609060101010101" charset="-122"/>
            </a:endParaRPr>
          </a:p>
        </p:txBody>
      </p:sp>
      <p:cxnSp>
        <p:nvCxnSpPr>
          <p:cNvPr id="5" name="直接连接符 2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01320" y="973842"/>
            <a:ext cx="11316955" cy="0"/>
          </a:xfrm>
          <a:prstGeom prst="line">
            <a:avLst/>
          </a:prstGeom>
          <a:ln w="57150" cmpd="sng">
            <a:solidFill>
              <a:srgbClr val="318B5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401320" y="210820"/>
            <a:ext cx="10100945" cy="5407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charset="0"/>
              <a:buChar char="Ø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概念：病句考查</a:t>
            </a:r>
          </a:p>
        </p:txBody>
      </p:sp>
    </p:spTree>
    <p:extLst>
      <p:ext uri="{BB962C8B-B14F-4D97-AF65-F5344CB8AC3E}">
        <p14:creationId xmlns:p14="http://schemas.microsoft.com/office/powerpoint/2010/main" val="313620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298767" y="765731"/>
            <a:ext cx="11594465" cy="0"/>
          </a:xfrm>
          <a:prstGeom prst="line">
            <a:avLst/>
          </a:prstGeom>
          <a:ln w="57150" cmpd="sng">
            <a:solidFill>
              <a:srgbClr val="318B5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173707" y="146584"/>
            <a:ext cx="10100945" cy="5407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charset="0"/>
              <a:buChar char="Ø"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概念：把握论述文中的概念</a:t>
            </a: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298767" y="851877"/>
            <a:ext cx="11594465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2020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年山东卷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3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．根据材料内容，下列各项中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不属于沿革地理研究范畴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的一项是（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）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A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．历代州域形势变迁研究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	B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．赤壁之战地名考释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C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．隋唐时期海河水道研究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	D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．黄土高原沟壑演变研究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5.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请结合材料内容，给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历史地理学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下一个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简要定义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2021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年全国卷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1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3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．结合材料内容，下列选项中最能支持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莱辛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诗画异质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”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观点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的一项是（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  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）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A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．诗以空灵，才为妙诗，可以入画之诗尚是眼中金屑也。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B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．文者无形之画，画者有形之文，二者异迹而同趣。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C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．诗和画的圆满结合，就是情和景的圆满结合，也就是所谓的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艺术意境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”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。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D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．图画可以画爱神向一个人张弓瞄准，而诗歌则能写一个人怎样被爱神之箭射中。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5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．嵇康诗有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目送归鸿，手挥五弦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”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一句，顾恺之说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画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手挥五弦易，目送归鸿难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”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。请结合材料，谈谈你对此的理解。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05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B2E98D0-8088-37E1-C1B0-DE706AA2FABF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50825" y="233148"/>
            <a:ext cx="10100945" cy="540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457200" marR="0" lvl="0" indent="-457200" algn="l" defTabSz="91437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charset="0"/>
              <a:buChar char="Ø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概念：界定作文中的概念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D5911F6-4793-0815-5AC0-9423182B31C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50825" y="1092870"/>
            <a:ext cx="11642407" cy="45156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工匠精神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指工匠以极致的态度对自己的产品精雕细琢，精益求精、追求更完美的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精神理念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楷体" panose="02010609060101010101" charset="-122"/>
              </a:rPr>
              <a:t>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【内涵】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南仁东历经三十二载，将青丝熬成白发，终于赢得了中国天眼的诞生；孙家栋少年勤学，青年担当，嫦娥北斗让天空更加璀璨；李万君勤勤恳恳，无私奉献，填补了中国高铁焊接技术的空白……【事例】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无数的工匠用他们的生命在告诉我们：所谓“工匠精神”，不是三天打鱼两天晒网的随性而起，而是一种追求卓越的创造精神、精益求精的品质精神、用户至上的服务精神。【小结】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9E67745-157D-B5A2-02A1-AA48CE57E2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>
          <a:xfrm>
            <a:off x="298767" y="933371"/>
            <a:ext cx="11594465" cy="0"/>
          </a:xfrm>
          <a:prstGeom prst="line">
            <a:avLst/>
          </a:prstGeom>
          <a:ln w="57150" cmpd="sng">
            <a:solidFill>
              <a:srgbClr val="318B5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19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072D2A7-0A8A-3A8D-812E-F92DF72080C3}"/>
              </a:ext>
            </a:extLst>
          </p:cNvPr>
          <p:cNvSpPr txBox="1"/>
          <p:nvPr/>
        </p:nvSpPr>
        <p:spPr>
          <a:xfrm>
            <a:off x="431005" y="201674"/>
            <a:ext cx="11356183" cy="6454652"/>
          </a:xfrm>
          <a:prstGeom prst="rect">
            <a:avLst/>
          </a:prstGeom>
          <a:solidFill>
            <a:schemeClr val="bg1">
              <a:alpha val="83000"/>
            </a:schemeClr>
          </a:solidFill>
          <a:ln w="254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2021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年全国新高考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阅读下面的材料，根据要求写作。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1917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月，毛泽东在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新青年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发表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体育之研究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一文，其中论及“体育之效”时指出：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人的身体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会天天变化。目不明可以明，耳不聪可以聪。生而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强者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如果滥用其强，即使是至强者，最终也许会转为至弱；而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弱者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如果勤自锻炼，增益其所不能，久之也会变而为强。因此，“生而强者不必自喜也，生而弱者不必自悲也。吾生而弱乎，或者天之诱我以至于强，未可知也”。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以上论述具有启示意义。请结合材料写一篇文章，体现你的感悟与思考。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293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072D2A7-0A8A-3A8D-812E-F92DF72080C3}"/>
              </a:ext>
            </a:extLst>
          </p:cNvPr>
          <p:cNvSpPr txBox="1"/>
          <p:nvPr/>
        </p:nvSpPr>
        <p:spPr>
          <a:xfrm>
            <a:off x="431005" y="358836"/>
            <a:ext cx="11356183" cy="5545749"/>
          </a:xfrm>
          <a:prstGeom prst="rect">
            <a:avLst/>
          </a:prstGeom>
          <a:solidFill>
            <a:schemeClr val="bg1">
              <a:alpha val="74000"/>
            </a:schemeClr>
          </a:solidFill>
          <a:ln w="254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2022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年全国新高考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Ⅰ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阅读下面的材料，根据要求写作。（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60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分）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“本手、妙手、俗手”是围棋的三个术语。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本手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是指合乎棋理的正规下法；妙手是指出人意料的精妙下法；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俗手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是指貌似合理，而从全局看通常会受损的下法。对于初学者而言，应该从本手开始，本手的功夫扎实了，棋力才会提高。一些初学者热衷于追求妙手，而忽视更为常用的本手。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本手是基础，妙手是创造。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一般来说，对本手理解深刻，才可能出现妙手；否则，难免下出俗手，水平也不易提升。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以上材料对我们颇具启示意义。请结合材料写一篇文章，体现你的感悟与思考。</a:t>
            </a:r>
          </a:p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要求：选准角度，确定立意，明确文体，自拟标题；不要套作，不得抄袭；不得泄露个人信息；不少于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800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字。</a:t>
            </a:r>
          </a:p>
        </p:txBody>
      </p:sp>
    </p:spTree>
    <p:extLst>
      <p:ext uri="{BB962C8B-B14F-4D97-AF65-F5344CB8AC3E}">
        <p14:creationId xmlns:p14="http://schemas.microsoft.com/office/powerpoint/2010/main" val="348268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527743C-AAC6-4B73-6A7E-A772D828430B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85190" y="260999"/>
            <a:ext cx="3535998" cy="5407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概念间的关系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09ECA06-039D-5C05-DDEE-C580F1BA38FE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13220" y="3605641"/>
            <a:ext cx="2528252" cy="5407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概念间的关系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819215D-4998-66E8-A3CC-6DB32C8A38A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52213" y="1868117"/>
            <a:ext cx="2042157" cy="386246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相容关系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不相容关系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9367B8E-B1C9-B19A-0394-44CF8AC56B75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991895" y="677663"/>
            <a:ext cx="1674814" cy="32161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全同关系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从属关系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交叉关系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46FA7E5-9DB2-5BF8-47D4-24AB59A3B2D0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6897927" y="1723049"/>
            <a:ext cx="1674814" cy="12771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真包含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真包含于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F1396C2-DB28-11C0-7006-3DFC1B16298F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372500" y="4649708"/>
            <a:ext cx="1674814" cy="12771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矛盾关系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  <a:cs typeface="黑体" panose="02010609060101010101" pitchFamily="49" charset="-122"/>
              </a:rPr>
              <a:t>反对关系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黑体" panose="02010609060101010101" pitchFamily="49" charset="-122"/>
            </a:endParaRP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0D1E7F18-CEFB-DFF4-E279-6F360913554B}"/>
              </a:ext>
            </a:extLst>
          </p:cNvPr>
          <p:cNvSpPr/>
          <p:nvPr/>
        </p:nvSpPr>
        <p:spPr>
          <a:xfrm>
            <a:off x="2734795" y="2363116"/>
            <a:ext cx="367351" cy="3061368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左大括号 9">
            <a:extLst>
              <a:ext uri="{FF2B5EF4-FFF2-40B4-BE49-F238E27FC236}">
                <a16:creationId xmlns:a16="http://schemas.microsoft.com/office/drawing/2014/main" id="{C53E2EDE-B74F-A57C-7A61-0B177062FC36}"/>
              </a:ext>
            </a:extLst>
          </p:cNvPr>
          <p:cNvSpPr/>
          <p:nvPr/>
        </p:nvSpPr>
        <p:spPr>
          <a:xfrm>
            <a:off x="4648198" y="1097725"/>
            <a:ext cx="367351" cy="250791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大括号 10">
            <a:extLst>
              <a:ext uri="{FF2B5EF4-FFF2-40B4-BE49-F238E27FC236}">
                <a16:creationId xmlns:a16="http://schemas.microsoft.com/office/drawing/2014/main" id="{C487A31C-B796-087B-CD87-20E8BA202938}"/>
              </a:ext>
            </a:extLst>
          </p:cNvPr>
          <p:cNvSpPr/>
          <p:nvPr/>
        </p:nvSpPr>
        <p:spPr>
          <a:xfrm>
            <a:off x="6522716" y="1977269"/>
            <a:ext cx="354734" cy="86504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EFD65C14-A723-622B-C656-30596012CB60}"/>
              </a:ext>
            </a:extLst>
          </p:cNvPr>
          <p:cNvSpPr/>
          <p:nvPr/>
        </p:nvSpPr>
        <p:spPr>
          <a:xfrm>
            <a:off x="4991895" y="4989883"/>
            <a:ext cx="354734" cy="86504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37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10" grpId="0" animBg="1"/>
      <p:bldP spid="11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996777B-27AB-E859-36FE-947E6F8BFDF6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14630" y="531362"/>
            <a:ext cx="3535998" cy="5407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判断概念间的关系</a:t>
            </a:r>
          </a:p>
        </p:txBody>
      </p:sp>
      <p:sp>
        <p:nvSpPr>
          <p:cNvPr id="4" name="文本占位符 124930">
            <a:extLst>
              <a:ext uri="{FF2B5EF4-FFF2-40B4-BE49-F238E27FC236}">
                <a16:creationId xmlns:a16="http://schemas.microsoft.com/office/drawing/2014/main" id="{964B321A-1643-C5BC-7AF8-854BB603C916}"/>
              </a:ext>
            </a:extLst>
          </p:cNvPr>
          <p:cNvSpPr txBox="1">
            <a:spLocks noRot="1"/>
          </p:cNvSpPr>
          <p:nvPr>
            <p:custDataLst>
              <p:tags r:id="rId2"/>
            </p:custDataLst>
          </p:nvPr>
        </p:nvSpPr>
        <p:spPr>
          <a:xfrm>
            <a:off x="1032193" y="1823845"/>
            <a:ext cx="5436870" cy="38464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茅盾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老舍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文学作品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小说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鲁迅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孔乙己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的作者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教师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作家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真理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谬误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社会主义制度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资本主义制度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EDB38FB-9D8D-2582-1632-F3A03A74949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90902" y="1837665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反对关系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BC058D7-2FFE-1449-6028-A68C7BE0B14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123691" y="2485780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包含关系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C9B623A-8EA1-C0EF-2A9F-CC4D8CA0848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507038" y="3112991"/>
            <a:ext cx="226377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全同关系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336A45C-0D4B-94EB-3FC1-4F15339922E8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390902" y="3764247"/>
            <a:ext cx="276669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交叉关系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1B9BD0D-3680-EE72-5EAC-5232C3794A7F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351849" y="4412362"/>
            <a:ext cx="217868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矛盾关系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7E1597D-45A9-5FDE-E102-ECD257D270E9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6157597" y="5039573"/>
            <a:ext cx="192722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反对关系</a:t>
            </a:r>
          </a:p>
        </p:txBody>
      </p:sp>
    </p:spTree>
    <p:extLst>
      <p:ext uri="{BB962C8B-B14F-4D97-AF65-F5344CB8AC3E}">
        <p14:creationId xmlns:p14="http://schemas.microsoft.com/office/powerpoint/2010/main" val="137241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124930">
            <a:extLst>
              <a:ext uri="{FF2B5EF4-FFF2-40B4-BE49-F238E27FC236}">
                <a16:creationId xmlns:a16="http://schemas.microsoft.com/office/drawing/2014/main" id="{7DD5DAF4-470C-8E38-D4CF-93962D36436A}"/>
              </a:ext>
            </a:extLst>
          </p:cNvPr>
          <p:cNvSpPr txBox="1">
            <a:spLocks noRot="1"/>
          </p:cNvSpPr>
          <p:nvPr>
            <p:custDataLst>
              <p:tags r:id="rId1"/>
            </p:custDataLst>
          </p:nvPr>
        </p:nvSpPr>
        <p:spPr>
          <a:xfrm>
            <a:off x="1020077" y="1823845"/>
            <a:ext cx="2589396" cy="38464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母亲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妈妈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学校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中学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青年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医生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战争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和平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红色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蓝色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冠军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季军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E284AB5-93E6-D492-62F9-91EE2CED500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580765" y="1837665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全同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8A54D3D-66FE-54F1-2440-5D34CC0CDD9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580764" y="2513285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真包含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09D7F36-438B-F40E-0044-3D92F6DD1E8E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580763" y="3129284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交叉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8625196-D6F9-F8C7-F26C-5CBCC658F9F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580762" y="3810384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矛盾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730AA74-B1E0-7A42-55BA-2007C8858A58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580761" y="4392294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反对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3129B5F-B33A-9769-327B-F637A7A0BF18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580760" y="5058502"/>
            <a:ext cx="25152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反对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Arial"/>
              </a:rPr>
              <a:t>关系</a:t>
            </a:r>
          </a:p>
        </p:txBody>
      </p:sp>
    </p:spTree>
    <p:extLst>
      <p:ext uri="{BB962C8B-B14F-4D97-AF65-F5344CB8AC3E}">
        <p14:creationId xmlns:p14="http://schemas.microsoft.com/office/powerpoint/2010/main" val="15011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2" t="5949" r="14425" b="19558"/>
          <a:stretch/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占位符 1">
            <a:extLst>
              <a:ext uri="{FF2B5EF4-FFF2-40B4-BE49-F238E27FC236}">
                <a16:creationId xmlns:a16="http://schemas.microsoft.com/office/drawing/2014/main" id="{2DA2B194-F629-60B5-26C5-C29CB8471E81}"/>
              </a:ext>
            </a:extLst>
          </p:cNvPr>
          <p:cNvSpPr txBox="1">
            <a:spLocks/>
          </p:cNvSpPr>
          <p:nvPr/>
        </p:nvSpPr>
        <p:spPr>
          <a:xfrm>
            <a:off x="207031" y="473641"/>
            <a:ext cx="11777938" cy="5076471"/>
          </a:xfrm>
          <a:prstGeom prst="rect">
            <a:avLst/>
          </a:prstGeom>
          <a:solidFill>
            <a:schemeClr val="bg1"/>
          </a:solidFill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明确概念的方法之一：下定义（明确内涵）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1"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概念的外延同被定义的外延应当是相等的。</a:t>
            </a:r>
            <a:endParaRPr kumimoji="1" lang="en-US" altLang="zh-CN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1"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下定义的概念中不能直接或间接地包含被定义的概念。</a:t>
            </a:r>
            <a:endParaRPr kumimoji="1" lang="en-US" altLang="zh-CN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kumimoji="1"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下定义的概念中不能使用含混的、不清晰的概念和词语。</a:t>
            </a:r>
            <a:endParaRPr kumimoji="1" lang="en-US" altLang="zh-CN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63A5DF9-1DD0-0865-9118-D32C85E92900}"/>
              </a:ext>
            </a:extLst>
          </p:cNvPr>
          <p:cNvSpPr txBox="1"/>
          <p:nvPr/>
        </p:nvSpPr>
        <p:spPr>
          <a:xfrm>
            <a:off x="207031" y="829837"/>
            <a:ext cx="6096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什么样的概念是明确的？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391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2" t="5949" r="14425" b="19558"/>
          <a:stretch/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占位符 1">
            <a:extLst>
              <a:ext uri="{FF2B5EF4-FFF2-40B4-BE49-F238E27FC236}">
                <a16:creationId xmlns:a16="http://schemas.microsoft.com/office/drawing/2014/main" id="{2DA2B194-F629-60B5-26C5-C29CB8471E81}"/>
              </a:ext>
            </a:extLst>
          </p:cNvPr>
          <p:cNvSpPr txBox="1">
            <a:spLocks/>
          </p:cNvSpPr>
          <p:nvPr/>
        </p:nvSpPr>
        <p:spPr>
          <a:xfrm>
            <a:off x="207031" y="196569"/>
            <a:ext cx="11777938" cy="5076471"/>
          </a:xfrm>
          <a:prstGeom prst="rect">
            <a:avLst/>
          </a:prstGeom>
          <a:solidFill>
            <a:schemeClr val="bg1"/>
          </a:solidFill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什么样的概念是明确的？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）不混淆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概念的种类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单独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概念与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普遍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概念；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集合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概念与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非集合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概念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）划分概念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外延的关系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相容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关系与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不相容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关系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）遵循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外延划分的规则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规则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：划分后各子项的外延的和必须与母项的外延相等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多出子项或子项不全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规则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：统一标准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划分标准不统一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规则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：子项不能相容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子项外延交叉相容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B8D8B8A-CDD7-BC95-DBF3-A3E4A03F4F88}"/>
              </a:ext>
            </a:extLst>
          </p:cNvPr>
          <p:cNvSpPr txBox="1"/>
          <p:nvPr/>
        </p:nvSpPr>
        <p:spPr>
          <a:xfrm>
            <a:off x="462745" y="685316"/>
            <a:ext cx="6096000" cy="559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明确概念的方法之二：划分（明确外延）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2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2" t="5949" r="14425" b="19558"/>
          <a:stretch/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占位符 1">
            <a:extLst>
              <a:ext uri="{FF2B5EF4-FFF2-40B4-BE49-F238E27FC236}">
                <a16:creationId xmlns:a16="http://schemas.microsoft.com/office/drawing/2014/main" id="{2DA2B194-F629-60B5-26C5-C29CB8471E81}"/>
              </a:ext>
            </a:extLst>
          </p:cNvPr>
          <p:cNvSpPr txBox="1">
            <a:spLocks/>
          </p:cNvSpPr>
          <p:nvPr/>
        </p:nvSpPr>
        <p:spPr>
          <a:xfrm>
            <a:off x="207031" y="473641"/>
            <a:ext cx="11777938" cy="5215959"/>
          </a:xfrm>
          <a:prstGeom prst="rect">
            <a:avLst/>
          </a:prstGeom>
          <a:solidFill>
            <a:schemeClr val="bg1"/>
          </a:solidFill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对概念的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判断：阅读和理解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核按钮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》93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页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-95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页的“判断”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）概念：对思维对象是否存在、是否具有某种属性以及事物之间是否具有某种关系的肯定或否定。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相思</a:t>
            </a:r>
            <a:r>
              <a:rPr kumimoji="1"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（王维）</a:t>
            </a:r>
            <a:endParaRPr kumimoji="1" lang="en-US" altLang="zh-CN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红豆生南国</a:t>
            </a:r>
            <a:r>
              <a:rPr kumimoji="1"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，春来发几枝？</a:t>
            </a:r>
            <a:endParaRPr kumimoji="1" lang="en-US" altLang="zh-CN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愿君多采撷，此物最相思！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判断是必须对思维对象有所肯定或有所否定</a:t>
            </a:r>
            <a:endParaRPr kumimoji="1" lang="en-US" altLang="zh-CN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只有陈述句才能表达判断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红豆是生长在中国的南方的。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791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2" t="5949" r="14425" b="19558"/>
          <a:stretch/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占位符 1">
            <a:extLst>
              <a:ext uri="{FF2B5EF4-FFF2-40B4-BE49-F238E27FC236}">
                <a16:creationId xmlns:a16="http://schemas.microsoft.com/office/drawing/2014/main" id="{2DA2B194-F629-60B5-26C5-C29CB8471E81}"/>
              </a:ext>
            </a:extLst>
          </p:cNvPr>
          <p:cNvSpPr txBox="1">
            <a:spLocks/>
          </p:cNvSpPr>
          <p:nvPr/>
        </p:nvSpPr>
        <p:spPr>
          <a:xfrm>
            <a:off x="207031" y="393387"/>
            <a:ext cx="11777938" cy="4779127"/>
          </a:xfrm>
          <a:prstGeom prst="rect">
            <a:avLst/>
          </a:prstGeom>
          <a:solidFill>
            <a:schemeClr val="bg1"/>
          </a:solidFill>
          <a:ln w="12700" cmpd="sng">
            <a:noFill/>
          </a:ln>
        </p:spPr>
        <p:txBody>
          <a:bodyPr vert="horz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对概念的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判断：</a:t>
            </a:r>
            <a:endParaRPr kumimoji="1"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）类别：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73A1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简单（直言）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判断：具有或不具有某种性质</a:t>
            </a: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73A1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性质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判断、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73A1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关系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73A1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复杂（复合）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判断：由逻辑关联词联结的若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干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73A1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支判断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E73A1C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id="{CB5BFCC2-D8F3-9E83-CF78-E80FD310CD24}"/>
              </a:ext>
            </a:extLst>
          </p:cNvPr>
          <p:cNvSpPr/>
          <p:nvPr/>
        </p:nvSpPr>
        <p:spPr>
          <a:xfrm>
            <a:off x="7378976" y="2939310"/>
            <a:ext cx="243840" cy="19050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A4E6B35-9145-BFBB-DC1C-0AA63D35744F}"/>
              </a:ext>
            </a:extLst>
          </p:cNvPr>
          <p:cNvSpPr txBox="1"/>
          <p:nvPr/>
        </p:nvSpPr>
        <p:spPr>
          <a:xfrm>
            <a:off x="7592253" y="2588569"/>
            <a:ext cx="1470557" cy="260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联言判断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选言判断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假言判断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EC47A784-A9E1-330B-DA31-FE3D39F0D59E}"/>
              </a:ext>
            </a:extLst>
          </p:cNvPr>
          <p:cNvSpPr/>
          <p:nvPr/>
        </p:nvSpPr>
        <p:spPr>
          <a:xfrm>
            <a:off x="8940890" y="3198386"/>
            <a:ext cx="243840" cy="734033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96D048E-5301-125C-D745-83FCB3440D60}"/>
              </a:ext>
            </a:extLst>
          </p:cNvPr>
          <p:cNvSpPr txBox="1"/>
          <p:nvPr/>
        </p:nvSpPr>
        <p:spPr>
          <a:xfrm>
            <a:off x="9180067" y="2917902"/>
            <a:ext cx="1825924" cy="1242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相容判断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不相容判断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CDE2AB5-399B-2568-8C7B-242259E2BBB1}"/>
              </a:ext>
            </a:extLst>
          </p:cNvPr>
          <p:cNvSpPr txBox="1"/>
          <p:nvPr/>
        </p:nvSpPr>
        <p:spPr>
          <a:xfrm>
            <a:off x="9276087" y="4222007"/>
            <a:ext cx="1470557" cy="14568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充分条件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必要条件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充要条件</a:t>
            </a:r>
            <a:endParaRPr kumimoji="1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BD64C2A6-8CA5-143D-C075-81262AA1B16B}"/>
              </a:ext>
            </a:extLst>
          </p:cNvPr>
          <p:cNvSpPr/>
          <p:nvPr/>
        </p:nvSpPr>
        <p:spPr>
          <a:xfrm>
            <a:off x="8936227" y="4600305"/>
            <a:ext cx="243840" cy="734033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43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 animBg="1"/>
      <p:bldP spid="10" grpId="0"/>
      <p:bldP spid="12" grpId="0" animBg="1"/>
      <p:bldP spid="1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8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8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9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5197</TotalTime>
  <Words>2216</Words>
  <Application>Microsoft Office PowerPoint</Application>
  <PresentationFormat>宽屏</PresentationFormat>
  <Paragraphs>206</Paragraphs>
  <Slides>23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等线</vt:lpstr>
      <vt:lpstr>等线 Light</vt:lpstr>
      <vt:lpstr>方正姚体</vt:lpstr>
      <vt:lpstr>仿宋</vt:lpstr>
      <vt:lpstr>黑体</vt:lpstr>
      <vt:lpstr>华文行楷</vt:lpstr>
      <vt:lpstr>楷体</vt:lpstr>
      <vt:lpstr>隶书</vt:lpstr>
      <vt:lpstr>宋体</vt:lpstr>
      <vt:lpstr>Microsoft YaHei</vt:lpstr>
      <vt:lpstr>Microsoft YaHei</vt:lpstr>
      <vt:lpstr>Arial</vt:lpstr>
      <vt:lpstr>Calibri</vt:lpstr>
      <vt:lpstr>Century Gothic</vt:lpstr>
      <vt:lpstr>Segoe UI Light</vt:lpstr>
      <vt:lpstr>Wingdings</vt:lpstr>
      <vt:lpstr>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OfficePLUS</dc:creator>
  <cp:keywords/>
  <dc:description/>
  <cp:lastModifiedBy>赵 凡</cp:lastModifiedBy>
  <cp:revision>457</cp:revision>
  <dcterms:created xsi:type="dcterms:W3CDTF">2015-08-18T02:51:41Z</dcterms:created>
  <dcterms:modified xsi:type="dcterms:W3CDTF">2023-01-09T07:42:18Z</dcterms:modified>
  <cp:category/>
</cp:coreProperties>
</file>