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1"/>
  </p:handoutMasterIdLst>
  <p:sldIdLst>
    <p:sldId id="260" r:id="rId2"/>
    <p:sldId id="261" r:id="rId3"/>
    <p:sldId id="462" r:id="rId4"/>
    <p:sldId id="262" r:id="rId5"/>
    <p:sldId id="271" r:id="rId6"/>
    <p:sldId id="385" r:id="rId7"/>
    <p:sldId id="463" r:id="rId8"/>
    <p:sldId id="387" r:id="rId9"/>
    <p:sldId id="464" r:id="rId10"/>
    <p:sldId id="465" r:id="rId11"/>
    <p:sldId id="466" r:id="rId12"/>
    <p:sldId id="467" r:id="rId13"/>
    <p:sldId id="468" r:id="rId14"/>
    <p:sldId id="476" r:id="rId15"/>
    <p:sldId id="272" r:id="rId16"/>
    <p:sldId id="274" r:id="rId17"/>
    <p:sldId id="391" r:id="rId18"/>
    <p:sldId id="281" r:id="rId19"/>
    <p:sldId id="477" r:id="rId20"/>
    <p:sldId id="478" r:id="rId21"/>
    <p:sldId id="479" r:id="rId22"/>
    <p:sldId id="397" r:id="rId23"/>
    <p:sldId id="480" r:id="rId24"/>
    <p:sldId id="481" r:id="rId25"/>
    <p:sldId id="482" r:id="rId26"/>
    <p:sldId id="483" r:id="rId27"/>
    <p:sldId id="402" r:id="rId28"/>
    <p:sldId id="403" r:id="rId29"/>
    <p:sldId id="405" r:id="rId30"/>
    <p:sldId id="486" r:id="rId31"/>
    <p:sldId id="406" r:id="rId32"/>
    <p:sldId id="487" r:id="rId33"/>
    <p:sldId id="446" r:id="rId34"/>
    <p:sldId id="308" r:id="rId35"/>
    <p:sldId id="485" r:id="rId36"/>
    <p:sldId id="447" r:id="rId37"/>
    <p:sldId id="448" r:id="rId38"/>
    <p:sldId id="449" r:id="rId39"/>
    <p:sldId id="461" r:id="rId4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Grid="0">
      <p:cViewPr>
        <p:scale>
          <a:sx n="80" d="100"/>
          <a:sy n="80" d="100"/>
        </p:scale>
        <p:origin x="-126" y="-72"/>
      </p:cViewPr>
      <p:guideLst>
        <p:guide orient="horz" pos="2160"/>
        <p:guide pos="3840"/>
      </p:guideLst>
    </p:cSldViewPr>
  </p:slideViewPr>
  <p:notesTextViewPr>
    <p:cViewPr>
      <p:scale>
        <a:sx n="1" d="1"/>
        <a:sy n="1" d="1"/>
      </p:scale>
      <p:origin x="0" y="0"/>
    </p:cViewPr>
  </p:notesTextViewPr>
  <p:notesViewPr>
    <p:cSldViewPr snapToGrid="0">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2018/3/23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34.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4.xml"/><Relationship Id="rId4" Type="http://schemas.openxmlformats.org/officeDocument/2006/relationships/slide" Target="../slides/slide15.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》2018</a:t>
            </a:r>
            <a:r>
              <a:rPr altLang="en-US" b="1" dirty="0" lang="zh-CN" smtClean="0" sz="5400">
                <a:latin charset="0" panose="02020603050405020304" pitchFamily="18" typeface="Times New Roman"/>
                <a:cs charset="0" panose="02020603050405020304" pitchFamily="18" typeface="Times New Roman"/>
              </a:rPr>
              <a:t>版</a:t>
            </a:r>
            <a:r>
              <a:rPr altLang="zh-CN" b="1" dirty="0" lang="en-US" smtClean="0" sz="5400">
                <a:latin charset="0" panose="02020603050405020304" pitchFamily="18" typeface="Times New Roman"/>
                <a:cs charset="0" panose="02020603050405020304" pitchFamily="18" typeface="Times New Roman"/>
              </a:rPr>
              <a:t/>
            </a:r>
            <a:br>
              <a:rPr altLang="zh-CN" b="1" dirty="0" lang="en-US" smtClean="0" sz="5400">
                <a:latin charset="0" panose="02020603050405020304" pitchFamily="18" typeface="Times New Roman"/>
                <a:cs charset="0" panose="02020603050405020304" pitchFamily="18" typeface="Times New Roman"/>
              </a:rPr>
            </a:br>
            <a:r>
              <a:rPr altLang="en-US" b="1" dirty="0" lang="zh-CN" smtClean="0" sz="5400">
                <a:latin charset="0" panose="02020603050405020304" pitchFamily="18" typeface="Times New Roman"/>
                <a:cs charset="0" panose="02020603050405020304" pitchFamily="18" typeface="Times New Roman"/>
              </a:rPr>
              <a:t>高三一轮总复习实用课件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4" name="燕尾形 13">
            <a:hlinkClick r:id="rId3" action="ppaction://hlinksldjump"/>
          </p:cNvPr>
          <p:cNvSpPr/>
          <p:nvPr userDrawn="1"/>
        </p:nvSpPr>
        <p:spPr>
          <a:xfrm>
            <a:off x="8518389" y="6507665"/>
            <a:ext cx="2098115"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新素养</a:t>
            </a:r>
            <a:r>
              <a:rPr lang="zh-CN" altLang="en-US" sz="1200" baseline="0" smtClean="0">
                <a:solidFill>
                  <a:srgbClr val="FFFFFF"/>
                </a:solidFill>
                <a:latin typeface="微软雅黑" panose="020B0503020204020204" pitchFamily="34" charset="-122"/>
                <a:ea typeface="微软雅黑" panose="020B0503020204020204" pitchFamily="34" charset="-122"/>
              </a:rPr>
              <a:t>   新史料  新高考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5" name="燕尾形 14">
            <a:hlinkClick r:id="rId4" action="ppaction://hlinksldjump"/>
          </p:cNvPr>
          <p:cNvSpPr/>
          <p:nvPr userDrawn="1"/>
        </p:nvSpPr>
        <p:spPr>
          <a:xfrm>
            <a:off x="7105265" y="6495790"/>
            <a:ext cx="1254917"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对接高考</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5" action="ppaction://hlinksldjump"/>
          </p:cNvPr>
          <p:cNvSpPr/>
          <p:nvPr userDrawn="1"/>
        </p:nvSpPr>
        <p:spPr>
          <a:xfrm>
            <a:off x="5640779" y="6495790"/>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smtClean="0">
                <a:solidFill>
                  <a:srgbClr val="FFFFFF"/>
                </a:solidFill>
                <a:latin typeface="微软雅黑" panose="020B0503020204020204" pitchFamily="34" charset="-122"/>
                <a:ea typeface="微软雅黑" panose="020B0503020204020204" pitchFamily="34" charset="-122"/>
              </a:rPr>
              <a:t>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2018/3/23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image" Target="../media/image23.emf"/><Relationship Id="rId4" Type="http://schemas.openxmlformats.org/officeDocument/2006/relationships/package" Target="../embeddings/Microsoft_Word_Document1.docx"/></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5.xml"/><Relationship Id="rId1" Type="http://schemas.openxmlformats.org/officeDocument/2006/relationships/vmlDrawing" Target="../drawings/vmlDrawing2.vml"/><Relationship Id="rId5" Type="http://schemas.openxmlformats.org/officeDocument/2006/relationships/image" Target="../media/image24.emf"/><Relationship Id="rId4" Type="http://schemas.openxmlformats.org/officeDocument/2006/relationships/package" Target="../embeddings/Microsoft_Word_Document2.docx"/></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5.xml"/><Relationship Id="rId1" Type="http://schemas.openxmlformats.org/officeDocument/2006/relationships/vmlDrawing" Target="../drawings/vmlDrawing3.vml"/><Relationship Id="rId5" Type="http://schemas.openxmlformats.org/officeDocument/2006/relationships/image" Target="../media/image23.emf"/><Relationship Id="rId4" Type="http://schemas.openxmlformats.org/officeDocument/2006/relationships/package" Target="../embeddings/Microsoft_Word_Document3.docx"/></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5.xml"/><Relationship Id="rId1" Type="http://schemas.openxmlformats.org/officeDocument/2006/relationships/vmlDrawing" Target="../drawings/vmlDrawing4.vml"/><Relationship Id="rId5" Type="http://schemas.openxmlformats.org/officeDocument/2006/relationships/image" Target="../media/image25.emf"/><Relationship Id="rId4" Type="http://schemas.openxmlformats.org/officeDocument/2006/relationships/package" Target="../embeddings/Microsoft_Word_Document4.docx"/></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5.xml"/><Relationship Id="rId1" Type="http://schemas.openxmlformats.org/officeDocument/2006/relationships/vmlDrawing" Target="../drawings/vmlDrawing5.vml"/><Relationship Id="rId5" Type="http://schemas.openxmlformats.org/officeDocument/2006/relationships/image" Target="../media/image27.emf"/><Relationship Id="rId4" Type="http://schemas.openxmlformats.org/officeDocument/2006/relationships/package" Target="../embeddings/Microsoft_Word_Document5.docx"/></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5.xml"/><Relationship Id="rId1" Type="http://schemas.openxmlformats.org/officeDocument/2006/relationships/vmlDrawing" Target="../drawings/vmlDrawing6.vml"/><Relationship Id="rId5" Type="http://schemas.openxmlformats.org/officeDocument/2006/relationships/image" Target="../media/image28.emf"/><Relationship Id="rId4" Type="http://schemas.openxmlformats.org/officeDocument/2006/relationships/package" Target="../embeddings/Microsoft_Word_Document6.docx"/></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image" Target="../media/image31.png"/><Relationship Id="rId5" Type="http://schemas.openxmlformats.org/officeDocument/2006/relationships/image" Target="../media/image30.emf"/><Relationship Id="rId4" Type="http://schemas.openxmlformats.org/officeDocument/2006/relationships/package" Target="../embeddings/Microsoft_Word_Document7.docx"/></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5.xml"/><Relationship Id="rId1" Type="http://schemas.openxmlformats.org/officeDocument/2006/relationships/vmlDrawing" Target="../drawings/vmlDrawing8.vml"/><Relationship Id="rId5" Type="http://schemas.openxmlformats.org/officeDocument/2006/relationships/image" Target="../media/image32.emf"/><Relationship Id="rId4" Type="http://schemas.openxmlformats.org/officeDocument/2006/relationships/package" Target="../embeddings/Microsoft_Word_Document8.docx"/></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4.tiff"/><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descr="第一单元"/>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796" y="2822561"/>
            <a:ext cx="12126481" cy="1177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图片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9805" y="525796"/>
            <a:ext cx="10906339" cy="5888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521929"/>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tabLst>
                <a:tab pos="2610485" algn="l"/>
                <a:tab pos="2700655" algn="l"/>
              </a:tabLst>
            </a:pPr>
            <a:r>
              <a:rPr lang="zh-CN" altLang="zh-CN" sz="3200" b="1" kern="2200" dirty="0">
                <a:latin typeface="Times New Roman" pitchFamily="18" charset="0"/>
                <a:ea typeface="方正魏碑_GBK"/>
                <a:cs typeface="Times New Roman"/>
              </a:rPr>
              <a:t>第</a:t>
            </a:r>
            <a:r>
              <a:rPr lang="en-US" altLang="zh-CN" sz="3200" b="1" kern="2200" dirty="0">
                <a:latin typeface="Times New Roman" pitchFamily="18" charset="0"/>
                <a:ea typeface="方正魏碑_GBK"/>
                <a:cs typeface="Times New Roman"/>
              </a:rPr>
              <a:t>1</a:t>
            </a:r>
            <a:r>
              <a:rPr lang="zh-CN" altLang="zh-CN" sz="3200" b="1" kern="2200" dirty="0">
                <a:latin typeface="Times New Roman" pitchFamily="18" charset="0"/>
                <a:ea typeface="方正魏碑_GBK"/>
                <a:cs typeface="Times New Roman"/>
              </a:rPr>
              <a:t>讲　商周时期的政治制度和秦中央集权制度的形成</a:t>
            </a:r>
            <a:endParaRPr lang="zh-CN" altLang="zh-CN" sz="2000" b="1" kern="2200" dirty="0">
              <a:latin typeface="Times New Roman" pitchFamily="18" charset="0"/>
              <a:ea typeface="方正魏碑_GBK"/>
              <a:cs typeface="Times New Roman"/>
            </a:endParaRPr>
          </a:p>
        </p:txBody>
      </p:sp>
      <p:pic>
        <p:nvPicPr>
          <p:cNvPr id="3074" name="Picture 2" descr="高考风向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5569" y="1233869"/>
            <a:ext cx="2829229" cy="7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表格 4"/>
          <p:cNvGraphicFramePr>
            <a:graphicFrameLocks noGrp="1"/>
          </p:cNvGraphicFramePr>
          <p:nvPr>
            <p:extLst>
              <p:ext uri="{D42A27DB-BD31-4B8C-83A1-F6EECF244321}">
                <p14:modId xmlns:p14="http://schemas.microsoft.com/office/powerpoint/2010/main" val="817553631"/>
              </p:ext>
            </p:extLst>
          </p:nvPr>
        </p:nvGraphicFramePr>
        <p:xfrm>
          <a:off x="118754" y="2111174"/>
          <a:ext cx="11982202" cy="4040503"/>
        </p:xfrm>
        <a:graphic>
          <a:graphicData uri="http://schemas.openxmlformats.org/drawingml/2006/table">
            <a:tbl>
              <a:tblPr/>
              <a:tblGrid>
                <a:gridCol w="3491345"/>
                <a:gridCol w="8490857"/>
              </a:tblGrid>
              <a:tr h="632026">
                <a:tc>
                  <a:txBody>
                    <a:bodyPr/>
                    <a:lstStyle/>
                    <a:p>
                      <a:pPr algn="ctr">
                        <a:lnSpc>
                          <a:spcPct val="150000"/>
                        </a:lnSpc>
                        <a:spcAft>
                          <a:spcPts val="0"/>
                        </a:spcAft>
                        <a:tabLst>
                          <a:tab pos="2610485" algn="l"/>
                          <a:tab pos="2700655" algn="l"/>
                        </a:tabLst>
                      </a:pPr>
                      <a:r>
                        <a:rPr lang="zh-CN" sz="2400" b="1" kern="100" baseline="0" dirty="0" smtClean="0">
                          <a:effectLst/>
                          <a:latin typeface="Times New Roman" pitchFamily="18" charset="0"/>
                          <a:ea typeface="黑体"/>
                          <a:cs typeface="Times New Roman"/>
                        </a:rPr>
                        <a:t>考试说明</a:t>
                      </a:r>
                      <a:endParaRPr lang="zh-CN" sz="2400" b="1" kern="100" baseline="0" dirty="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zh-CN" sz="2400" b="1" kern="100" baseline="0">
                          <a:effectLst/>
                          <a:latin typeface="Times New Roman" pitchFamily="18" charset="0"/>
                          <a:ea typeface="黑体"/>
                          <a:cs typeface="Times New Roman"/>
                        </a:rPr>
                        <a:t>考查角度</a:t>
                      </a:r>
                      <a:endParaRPr lang="zh-CN" sz="2400" b="1" kern="100" baseline="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9151">
                <a:tc>
                  <a:txBody>
                    <a:bodyPr/>
                    <a:lstStyle/>
                    <a:p>
                      <a:pPr algn="ctr">
                        <a:lnSpc>
                          <a:spcPct val="150000"/>
                        </a:lnSpc>
                        <a:spcAft>
                          <a:spcPts val="0"/>
                        </a:spcAft>
                        <a:tabLst>
                          <a:tab pos="2610485" algn="l"/>
                          <a:tab pos="2700655" algn="l"/>
                        </a:tabLst>
                      </a:pPr>
                      <a:r>
                        <a:rPr lang="zh-CN" sz="2400" b="1" kern="100" baseline="0" dirty="0">
                          <a:effectLst/>
                          <a:latin typeface="Times New Roman" pitchFamily="18" charset="0"/>
                          <a:cs typeface="Times New Roman"/>
                        </a:rPr>
                        <a:t>商周时期的政治制度</a:t>
                      </a:r>
                      <a:endParaRPr lang="zh-CN" sz="2400" b="1" kern="100" baseline="0" dirty="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610485" algn="l"/>
                          <a:tab pos="2700655" algn="l"/>
                        </a:tabLst>
                      </a:pPr>
                      <a:r>
                        <a:rPr lang="en-US" sz="2400" b="1" kern="100" baseline="0" dirty="0">
                          <a:effectLst/>
                          <a:latin typeface="Times New Roman" pitchFamily="18" charset="0"/>
                          <a:cs typeface="Courier New"/>
                        </a:rPr>
                        <a:t>1.</a:t>
                      </a:r>
                      <a:r>
                        <a:rPr lang="en-US" sz="2400" b="1" kern="100" baseline="0" dirty="0">
                          <a:effectLst/>
                          <a:latin typeface="Times New Roman" pitchFamily="18" charset="0"/>
                          <a:ea typeface="黑体"/>
                          <a:cs typeface="Courier New"/>
                        </a:rPr>
                        <a:t>(2017·</a:t>
                      </a:r>
                      <a:r>
                        <a:rPr lang="zh-CN" sz="2400" b="1" kern="100" baseline="0" dirty="0">
                          <a:effectLst/>
                          <a:latin typeface="Times New Roman" pitchFamily="18" charset="0"/>
                          <a:ea typeface="黑体"/>
                          <a:cs typeface="Arial"/>
                        </a:rPr>
                        <a:t>课标全国</a:t>
                      </a:r>
                      <a:r>
                        <a:rPr lang="zh-CN" sz="2400" b="1" kern="100" baseline="0" dirty="0">
                          <a:effectLst/>
                          <a:latin typeface="Times New Roman" pitchFamily="18" charset="0"/>
                          <a:cs typeface="宋体"/>
                        </a:rPr>
                        <a:t>Ⅰ</a:t>
                      </a:r>
                      <a:r>
                        <a:rPr lang="zh-CN" sz="2400" b="1" kern="100" baseline="0" dirty="0">
                          <a:effectLst/>
                          <a:latin typeface="Times New Roman" pitchFamily="18" charset="0"/>
                          <a:ea typeface="黑体"/>
                          <a:cs typeface="Arial"/>
                        </a:rPr>
                        <a:t>，</a:t>
                      </a:r>
                      <a:r>
                        <a:rPr lang="en-US" sz="2400" b="1" kern="100" baseline="0" dirty="0">
                          <a:effectLst/>
                          <a:latin typeface="Times New Roman" pitchFamily="18" charset="0"/>
                          <a:ea typeface="黑体"/>
                          <a:cs typeface="Courier New"/>
                        </a:rPr>
                        <a:t>24)</a:t>
                      </a:r>
                      <a:r>
                        <a:rPr lang="zh-CN" sz="2400" b="1" kern="100" baseline="0" dirty="0">
                          <a:effectLst/>
                          <a:latin typeface="Times New Roman" pitchFamily="18" charset="0"/>
                          <a:cs typeface="Times New Roman"/>
                        </a:rPr>
                        <a:t>西周分封制的历史影响</a:t>
                      </a:r>
                      <a:endParaRPr lang="zh-CN" sz="2400" b="1" kern="100" baseline="0" dirty="0">
                        <a:effectLst/>
                        <a:latin typeface="Times New Roman" pitchFamily="18" charset="0"/>
                        <a:cs typeface="Courier New"/>
                      </a:endParaRPr>
                    </a:p>
                    <a:p>
                      <a:pPr algn="l">
                        <a:lnSpc>
                          <a:spcPct val="150000"/>
                        </a:lnSpc>
                        <a:spcAft>
                          <a:spcPts val="0"/>
                        </a:spcAft>
                        <a:tabLst>
                          <a:tab pos="2610485" algn="l"/>
                          <a:tab pos="2700655" algn="l"/>
                        </a:tabLst>
                      </a:pPr>
                      <a:r>
                        <a:rPr lang="en-US" sz="2400" b="1" kern="100" baseline="0" dirty="0">
                          <a:effectLst/>
                          <a:latin typeface="Times New Roman" pitchFamily="18" charset="0"/>
                          <a:cs typeface="Courier New"/>
                        </a:rPr>
                        <a:t>2.</a:t>
                      </a:r>
                      <a:r>
                        <a:rPr lang="en-US" sz="2400" b="1" kern="100" baseline="0" dirty="0">
                          <a:effectLst/>
                          <a:latin typeface="Times New Roman" pitchFamily="18" charset="0"/>
                          <a:ea typeface="黑体"/>
                          <a:cs typeface="Courier New"/>
                        </a:rPr>
                        <a:t>(2016·</a:t>
                      </a:r>
                      <a:r>
                        <a:rPr lang="zh-CN" sz="2400" b="1" kern="100" baseline="0" dirty="0">
                          <a:effectLst/>
                          <a:latin typeface="Times New Roman" pitchFamily="18" charset="0"/>
                          <a:ea typeface="黑体"/>
                          <a:cs typeface="Arial"/>
                        </a:rPr>
                        <a:t>课标全国Ⅱ，</a:t>
                      </a:r>
                      <a:r>
                        <a:rPr lang="en-US" sz="2400" b="1" kern="100" baseline="0" dirty="0">
                          <a:effectLst/>
                          <a:latin typeface="Times New Roman" pitchFamily="18" charset="0"/>
                          <a:ea typeface="黑体"/>
                          <a:cs typeface="Courier New"/>
                        </a:rPr>
                        <a:t>27)</a:t>
                      </a:r>
                      <a:r>
                        <a:rPr lang="zh-CN" sz="2400" b="1" kern="100" baseline="0" dirty="0">
                          <a:effectLst/>
                          <a:latin typeface="Times New Roman" pitchFamily="18" charset="0"/>
                          <a:cs typeface="Times New Roman"/>
                        </a:rPr>
                        <a:t>福建族谱对台湾人迎祖先牌位的记载</a:t>
                      </a:r>
                      <a:endParaRPr lang="zh-CN" sz="2400" b="1" kern="100" baseline="0" dirty="0">
                        <a:effectLst/>
                        <a:latin typeface="Times New Roman" pitchFamily="18" charset="0"/>
                        <a:cs typeface="Courier New"/>
                      </a:endParaRPr>
                    </a:p>
                    <a:p>
                      <a:pPr algn="l">
                        <a:lnSpc>
                          <a:spcPct val="150000"/>
                        </a:lnSpc>
                        <a:spcAft>
                          <a:spcPts val="0"/>
                        </a:spcAft>
                        <a:tabLst>
                          <a:tab pos="2610485" algn="l"/>
                          <a:tab pos="2700655" algn="l"/>
                        </a:tabLst>
                      </a:pPr>
                      <a:r>
                        <a:rPr lang="en-US" sz="2400" b="1" kern="100" baseline="0" dirty="0">
                          <a:effectLst/>
                          <a:latin typeface="Times New Roman" pitchFamily="18" charset="0"/>
                          <a:cs typeface="Courier New"/>
                        </a:rPr>
                        <a:t>3.</a:t>
                      </a:r>
                      <a:r>
                        <a:rPr lang="en-US" sz="2400" b="1" kern="100" baseline="0" dirty="0">
                          <a:effectLst/>
                          <a:latin typeface="Times New Roman" pitchFamily="18" charset="0"/>
                          <a:ea typeface="黑体"/>
                          <a:cs typeface="Courier New"/>
                        </a:rPr>
                        <a:t>(2016·</a:t>
                      </a:r>
                      <a:r>
                        <a:rPr lang="zh-CN" sz="2400" b="1" kern="100" baseline="0" dirty="0">
                          <a:effectLst/>
                          <a:latin typeface="Times New Roman" pitchFamily="18" charset="0"/>
                          <a:ea typeface="黑体"/>
                          <a:cs typeface="Arial"/>
                        </a:rPr>
                        <a:t>课标全国</a:t>
                      </a:r>
                      <a:r>
                        <a:rPr lang="zh-CN" sz="2400" b="1" kern="100" baseline="0" dirty="0">
                          <a:effectLst/>
                          <a:latin typeface="Times New Roman" pitchFamily="18" charset="0"/>
                          <a:cs typeface="宋体"/>
                        </a:rPr>
                        <a:t>Ⅲ</a:t>
                      </a:r>
                      <a:r>
                        <a:rPr lang="zh-CN" sz="2400" b="1" kern="100" baseline="0" dirty="0">
                          <a:effectLst/>
                          <a:latin typeface="Times New Roman" pitchFamily="18" charset="0"/>
                          <a:ea typeface="黑体"/>
                          <a:cs typeface="Arial"/>
                        </a:rPr>
                        <a:t>，</a:t>
                      </a:r>
                      <a:r>
                        <a:rPr lang="en-US" sz="2400" b="1" kern="100" baseline="0" dirty="0">
                          <a:effectLst/>
                          <a:latin typeface="Times New Roman" pitchFamily="18" charset="0"/>
                          <a:ea typeface="黑体"/>
                          <a:cs typeface="Courier New"/>
                        </a:rPr>
                        <a:t>24)</a:t>
                      </a:r>
                      <a:r>
                        <a:rPr lang="zh-CN" sz="2400" b="1" kern="100" baseline="0" dirty="0">
                          <a:effectLst/>
                          <a:latin typeface="Times New Roman" pitchFamily="18" charset="0"/>
                          <a:cs typeface="Times New Roman"/>
                        </a:rPr>
                        <a:t>青铜铭文的文化影响</a:t>
                      </a:r>
                      <a:endParaRPr lang="zh-CN" sz="2400" b="1" kern="100" baseline="0" dirty="0">
                        <a:effectLst/>
                        <a:latin typeface="Times New Roman" pitchFamily="18" charset="0"/>
                        <a:cs typeface="Courier New"/>
                      </a:endParaRPr>
                    </a:p>
                    <a:p>
                      <a:pPr algn="l">
                        <a:lnSpc>
                          <a:spcPct val="150000"/>
                        </a:lnSpc>
                        <a:spcAft>
                          <a:spcPts val="0"/>
                        </a:spcAft>
                        <a:tabLst>
                          <a:tab pos="2610485" algn="l"/>
                          <a:tab pos="2700655" algn="l"/>
                        </a:tabLst>
                      </a:pPr>
                      <a:r>
                        <a:rPr lang="en-US" sz="2400" b="1" kern="100" baseline="0" dirty="0">
                          <a:effectLst/>
                          <a:latin typeface="Times New Roman" pitchFamily="18" charset="0"/>
                          <a:cs typeface="Courier New"/>
                        </a:rPr>
                        <a:t>4.</a:t>
                      </a:r>
                      <a:r>
                        <a:rPr lang="en-US" sz="2400" b="1" kern="100" baseline="0" dirty="0">
                          <a:effectLst/>
                          <a:latin typeface="Times New Roman" pitchFamily="18" charset="0"/>
                          <a:ea typeface="黑体"/>
                          <a:cs typeface="Courier New"/>
                        </a:rPr>
                        <a:t>(2014·</a:t>
                      </a:r>
                      <a:r>
                        <a:rPr lang="zh-CN" sz="2400" b="1" kern="100" baseline="0" dirty="0">
                          <a:effectLst/>
                          <a:latin typeface="Times New Roman" pitchFamily="18" charset="0"/>
                          <a:ea typeface="黑体"/>
                          <a:cs typeface="Arial"/>
                        </a:rPr>
                        <a:t>课标全国</a:t>
                      </a:r>
                      <a:r>
                        <a:rPr lang="zh-CN" sz="2400" b="1" kern="100" baseline="0" dirty="0">
                          <a:effectLst/>
                          <a:latin typeface="Times New Roman" pitchFamily="18" charset="0"/>
                          <a:cs typeface="宋体"/>
                        </a:rPr>
                        <a:t>Ⅱ</a:t>
                      </a:r>
                      <a:r>
                        <a:rPr lang="zh-CN" sz="2400" b="1" kern="100" baseline="0" dirty="0">
                          <a:effectLst/>
                          <a:latin typeface="Times New Roman" pitchFamily="18" charset="0"/>
                          <a:ea typeface="黑体"/>
                          <a:cs typeface="Arial"/>
                        </a:rPr>
                        <a:t>，</a:t>
                      </a:r>
                      <a:r>
                        <a:rPr lang="en-US" sz="2400" b="1" kern="100" baseline="0" dirty="0">
                          <a:effectLst/>
                          <a:latin typeface="Times New Roman" pitchFamily="18" charset="0"/>
                          <a:ea typeface="黑体"/>
                          <a:cs typeface="Courier New"/>
                        </a:rPr>
                        <a:t>24)</a:t>
                      </a:r>
                      <a:r>
                        <a:rPr lang="zh-CN" sz="2400" b="1" kern="100" baseline="0" dirty="0">
                          <a:effectLst/>
                          <a:latin typeface="Times New Roman" pitchFamily="18" charset="0"/>
                          <a:cs typeface="Times New Roman"/>
                        </a:rPr>
                        <a:t>分封制、礼乐制与周代</a:t>
                      </a:r>
                      <a:r>
                        <a:rPr lang="en-US" sz="2400" b="1" kern="100" baseline="0" dirty="0">
                          <a:effectLst/>
                          <a:latin typeface="Times New Roman" pitchFamily="18" charset="0"/>
                          <a:cs typeface="Times New Roman"/>
                        </a:rPr>
                        <a:t>“</a:t>
                      </a:r>
                      <a:r>
                        <a:rPr lang="zh-CN" sz="2400" b="1" kern="100" baseline="0" dirty="0">
                          <a:effectLst/>
                          <a:latin typeface="Times New Roman" pitchFamily="18" charset="0"/>
                          <a:cs typeface="Times New Roman"/>
                        </a:rPr>
                        <a:t>雅言</a:t>
                      </a:r>
                      <a:r>
                        <a:rPr lang="en-US" sz="2400" b="1" kern="100" baseline="0" dirty="0">
                          <a:effectLst/>
                          <a:latin typeface="Times New Roman" pitchFamily="18" charset="0"/>
                          <a:cs typeface="Times New Roman"/>
                        </a:rPr>
                        <a:t>”</a:t>
                      </a:r>
                      <a:endParaRPr lang="zh-CN" sz="2400" b="1" kern="100" baseline="0" dirty="0">
                        <a:effectLst/>
                        <a:latin typeface="Times New Roman" pitchFamily="18" charset="0"/>
                        <a:cs typeface="Courier New"/>
                      </a:endParaRPr>
                    </a:p>
                    <a:p>
                      <a:pPr algn="l">
                        <a:lnSpc>
                          <a:spcPct val="150000"/>
                        </a:lnSpc>
                        <a:spcAft>
                          <a:spcPts val="0"/>
                        </a:spcAft>
                        <a:tabLst>
                          <a:tab pos="2610485" algn="l"/>
                          <a:tab pos="2700655" algn="l"/>
                        </a:tabLst>
                      </a:pPr>
                      <a:r>
                        <a:rPr lang="en-US" sz="2400" b="1" kern="100" baseline="0" dirty="0">
                          <a:effectLst/>
                          <a:latin typeface="Times New Roman" pitchFamily="18" charset="0"/>
                          <a:cs typeface="Courier New"/>
                        </a:rPr>
                        <a:t>5.</a:t>
                      </a:r>
                      <a:r>
                        <a:rPr lang="en-US" sz="2400" b="1" kern="100" baseline="0" dirty="0">
                          <a:effectLst/>
                          <a:latin typeface="Times New Roman" pitchFamily="18" charset="0"/>
                          <a:ea typeface="黑体"/>
                          <a:cs typeface="Courier New"/>
                        </a:rPr>
                        <a:t>(2013·</a:t>
                      </a:r>
                      <a:r>
                        <a:rPr lang="zh-CN" sz="2400" b="1" kern="100" baseline="0" dirty="0">
                          <a:effectLst/>
                          <a:latin typeface="Times New Roman" pitchFamily="18" charset="0"/>
                          <a:ea typeface="黑体"/>
                          <a:cs typeface="Arial"/>
                        </a:rPr>
                        <a:t>课标全国</a:t>
                      </a:r>
                      <a:r>
                        <a:rPr lang="zh-CN" sz="2400" b="1" kern="100" baseline="0" dirty="0">
                          <a:effectLst/>
                          <a:latin typeface="Times New Roman" pitchFamily="18" charset="0"/>
                          <a:cs typeface="宋体"/>
                        </a:rPr>
                        <a:t>Ⅰ</a:t>
                      </a:r>
                      <a:r>
                        <a:rPr lang="zh-CN" sz="2400" b="1" kern="100" baseline="0" dirty="0">
                          <a:effectLst/>
                          <a:latin typeface="Times New Roman" pitchFamily="18" charset="0"/>
                          <a:ea typeface="黑体"/>
                          <a:cs typeface="Arial"/>
                        </a:rPr>
                        <a:t>，</a:t>
                      </a:r>
                      <a:r>
                        <a:rPr lang="en-US" sz="2400" b="1" kern="100" baseline="0" dirty="0">
                          <a:effectLst/>
                          <a:latin typeface="Times New Roman" pitchFamily="18" charset="0"/>
                          <a:ea typeface="黑体"/>
                          <a:cs typeface="Courier New"/>
                        </a:rPr>
                        <a:t>24)</a:t>
                      </a:r>
                      <a:r>
                        <a:rPr lang="zh-CN" sz="2400" b="1" kern="100" baseline="0" dirty="0">
                          <a:effectLst/>
                          <a:latin typeface="Times New Roman" pitchFamily="18" charset="0"/>
                          <a:cs typeface="Times New Roman"/>
                        </a:rPr>
                        <a:t>墓葬等级规定与分封制瓦解</a:t>
                      </a:r>
                      <a:endParaRPr lang="zh-CN" sz="2400" b="1" kern="100" baseline="0" dirty="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277">
                <a:tc>
                  <a:txBody>
                    <a:bodyPr/>
                    <a:lstStyle/>
                    <a:p>
                      <a:pPr algn="ctr">
                        <a:lnSpc>
                          <a:spcPct val="150000"/>
                        </a:lnSpc>
                        <a:spcAft>
                          <a:spcPts val="0"/>
                        </a:spcAft>
                        <a:tabLst>
                          <a:tab pos="2610485" algn="l"/>
                          <a:tab pos="2700655" algn="l"/>
                        </a:tabLst>
                      </a:pPr>
                      <a:r>
                        <a:rPr lang="zh-CN" sz="2400" b="1" kern="100" baseline="0">
                          <a:effectLst/>
                          <a:latin typeface="Times New Roman" pitchFamily="18" charset="0"/>
                          <a:cs typeface="Times New Roman"/>
                        </a:rPr>
                        <a:t>秦中央集权制度的形成</a:t>
                      </a:r>
                      <a:endParaRPr lang="zh-CN" sz="2400" b="1" kern="100" baseline="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610485" algn="l"/>
                          <a:tab pos="2700655" algn="l"/>
                        </a:tabLst>
                      </a:pPr>
                      <a:r>
                        <a:rPr lang="en-US" sz="2400" b="1" kern="100" baseline="0" dirty="0">
                          <a:effectLst/>
                          <a:latin typeface="Times New Roman" pitchFamily="18" charset="0"/>
                          <a:ea typeface="黑体"/>
                          <a:cs typeface="Courier New"/>
                        </a:rPr>
                        <a:t>(2016·</a:t>
                      </a:r>
                      <a:r>
                        <a:rPr lang="zh-CN" sz="2400" b="1" kern="100" baseline="0" dirty="0">
                          <a:effectLst/>
                          <a:latin typeface="Times New Roman" pitchFamily="18" charset="0"/>
                          <a:ea typeface="黑体"/>
                          <a:cs typeface="Arial"/>
                        </a:rPr>
                        <a:t>课标全国</a:t>
                      </a:r>
                      <a:r>
                        <a:rPr lang="zh-CN" sz="2400" b="1" kern="100" baseline="0" dirty="0">
                          <a:effectLst/>
                          <a:latin typeface="Times New Roman" pitchFamily="18" charset="0"/>
                          <a:cs typeface="宋体"/>
                        </a:rPr>
                        <a:t>Ⅲ</a:t>
                      </a:r>
                      <a:r>
                        <a:rPr lang="zh-CN" sz="2400" b="1" kern="100" baseline="0" dirty="0">
                          <a:effectLst/>
                          <a:latin typeface="Times New Roman" pitchFamily="18" charset="0"/>
                          <a:ea typeface="黑体"/>
                          <a:cs typeface="Arial"/>
                        </a:rPr>
                        <a:t>，</a:t>
                      </a:r>
                      <a:r>
                        <a:rPr lang="en-US" sz="2400" b="1" kern="100" baseline="0" dirty="0">
                          <a:effectLst/>
                          <a:latin typeface="Times New Roman" pitchFamily="18" charset="0"/>
                          <a:ea typeface="黑体"/>
                          <a:cs typeface="Courier New"/>
                        </a:rPr>
                        <a:t>25)</a:t>
                      </a:r>
                      <a:r>
                        <a:rPr lang="zh-CN" sz="2400" b="1" kern="100" baseline="0" dirty="0">
                          <a:effectLst/>
                          <a:latin typeface="Times New Roman" pitchFamily="18" charset="0"/>
                          <a:cs typeface="Times New Roman"/>
                        </a:rPr>
                        <a:t>汉承秦制</a:t>
                      </a:r>
                      <a:endParaRPr lang="zh-CN" sz="2400" b="1" kern="100" baseline="0" dirty="0">
                        <a:effectLst/>
                        <a:latin typeface="Times New Roman" pitchFamily="18" charset="0"/>
                        <a:cs typeface="Courier New"/>
                      </a:endParaRPr>
                    </a:p>
                  </a:txBody>
                  <a:tcPr marL="30218" marR="302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451284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226537" y="141255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宋体"/>
                <a:ea typeface="黑体"/>
                <a:cs typeface="Times New Roman"/>
              </a:rPr>
              <a:t>考点一　夏、商、西周的政治制度</a:t>
            </a:r>
            <a:endParaRPr lang="zh-CN" altLang="zh-CN" sz="1050" kern="100" dirty="0">
              <a:effectLst/>
              <a:latin typeface="宋体"/>
              <a:cs typeface="Courier New"/>
            </a:endParaRPr>
          </a:p>
        </p:txBody>
      </p:sp>
      <p:pic>
        <p:nvPicPr>
          <p:cNvPr id="4098" name="Picture 2" descr="自主学习"/>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821" y="669369"/>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6" name="Picture 2" descr="J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2934" y="2490971"/>
            <a:ext cx="11518564" cy="2957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4520078" y="2484334"/>
            <a:ext cx="1731564"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王位世袭制</a:t>
            </a:r>
            <a:endParaRPr lang="zh-CN" altLang="en-US" sz="2400" dirty="0">
              <a:solidFill>
                <a:srgbClr val="FF0000"/>
              </a:solidFill>
            </a:endParaRPr>
          </a:p>
        </p:txBody>
      </p:sp>
      <p:sp>
        <p:nvSpPr>
          <p:cNvPr id="3" name="矩形 2"/>
          <p:cNvSpPr/>
          <p:nvPr/>
        </p:nvSpPr>
        <p:spPr>
          <a:xfrm>
            <a:off x="5129981" y="3481834"/>
            <a:ext cx="803425"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占卜</a:t>
            </a:r>
            <a:endParaRPr lang="zh-CN" altLang="en-US" sz="24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J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5879" y="649125"/>
            <a:ext cx="11207809" cy="5722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4701820" y="1434126"/>
            <a:ext cx="803425"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王族</a:t>
            </a:r>
            <a:endParaRPr lang="zh-CN" altLang="en-US" sz="2400" b="1" kern="100" dirty="0">
              <a:solidFill>
                <a:srgbClr val="FF0000"/>
              </a:solidFill>
              <a:latin typeface="Times New Roman"/>
              <a:ea typeface="楷体_GB2312"/>
              <a:cs typeface="Times New Roman"/>
            </a:endParaRPr>
          </a:p>
        </p:txBody>
      </p:sp>
      <p:sp>
        <p:nvSpPr>
          <p:cNvPr id="3" name="矩形 2"/>
          <p:cNvSpPr/>
          <p:nvPr/>
        </p:nvSpPr>
        <p:spPr>
          <a:xfrm>
            <a:off x="5265671" y="3291834"/>
            <a:ext cx="1422184"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镇守疆土</a:t>
            </a:r>
            <a:endParaRPr lang="zh-CN" altLang="en-US" sz="2400" b="1" kern="100" dirty="0">
              <a:solidFill>
                <a:srgbClr val="FF0000"/>
              </a:solidFill>
              <a:latin typeface="Times New Roman"/>
              <a:ea typeface="楷体_GB2312"/>
              <a:cs typeface="Times New Roman"/>
            </a:endParaRPr>
          </a:p>
        </p:txBody>
      </p:sp>
      <p:sp>
        <p:nvSpPr>
          <p:cNvPr id="4" name="矩形 3"/>
          <p:cNvSpPr/>
          <p:nvPr/>
        </p:nvSpPr>
        <p:spPr>
          <a:xfrm>
            <a:off x="7494615" y="4598118"/>
            <a:ext cx="3018775" cy="400110"/>
          </a:xfrm>
          <a:prstGeom prst="rect">
            <a:avLst/>
          </a:prstGeom>
        </p:spPr>
        <p:txBody>
          <a:bodyPr wrap="none">
            <a:spAutoFit/>
          </a:bodyPr>
          <a:lstStyle/>
          <a:p>
            <a:r>
              <a:rPr lang="zh-CN" altLang="zh-CN" sz="2000" b="1" kern="100" dirty="0">
                <a:solidFill>
                  <a:srgbClr val="FF0000"/>
                </a:solidFill>
                <a:latin typeface="Times New Roman"/>
                <a:ea typeface="楷体_GB2312"/>
                <a:cs typeface="Times New Roman"/>
              </a:rPr>
              <a:t>天</a:t>
            </a:r>
            <a:r>
              <a:rPr lang="zh-CN" altLang="zh-CN" sz="2000" b="1" kern="100" dirty="0" smtClean="0">
                <a:solidFill>
                  <a:srgbClr val="FF0000"/>
                </a:solidFill>
                <a:latin typeface="Times New Roman"/>
                <a:ea typeface="楷体_GB2312"/>
                <a:cs typeface="Times New Roman"/>
              </a:rPr>
              <a:t>子</a:t>
            </a:r>
            <a:r>
              <a:rPr lang="en-US" altLang="zh-CN" sz="2000" b="1" kern="100" dirty="0" smtClean="0">
                <a:solidFill>
                  <a:srgbClr val="FF0000"/>
                </a:solidFill>
                <a:latin typeface="Times New Roman"/>
                <a:ea typeface="楷体_GB2312"/>
                <a:cs typeface="Times New Roman"/>
              </a:rPr>
              <a:t>—</a:t>
            </a:r>
            <a:r>
              <a:rPr lang="zh-CN" altLang="zh-CN" sz="2000" b="1" kern="100" dirty="0" smtClean="0">
                <a:solidFill>
                  <a:srgbClr val="FF0000"/>
                </a:solidFill>
                <a:latin typeface="Times New Roman"/>
                <a:ea typeface="楷体_GB2312"/>
                <a:cs typeface="Times New Roman"/>
              </a:rPr>
              <a:t>诸侯</a:t>
            </a:r>
            <a:r>
              <a:rPr lang="en-US" altLang="zh-CN" sz="2000" b="1" kern="100" dirty="0">
                <a:solidFill>
                  <a:srgbClr val="FF0000"/>
                </a:solidFill>
                <a:latin typeface="Times New Roman"/>
                <a:ea typeface="楷体_GB2312"/>
                <a:cs typeface="Times New Roman"/>
              </a:rPr>
              <a:t>—</a:t>
            </a:r>
            <a:r>
              <a:rPr lang="zh-CN" altLang="zh-CN" sz="2000" b="1" kern="100" dirty="0" smtClean="0">
                <a:solidFill>
                  <a:srgbClr val="FF0000"/>
                </a:solidFill>
                <a:latin typeface="Times New Roman"/>
                <a:ea typeface="楷体_GB2312"/>
                <a:cs typeface="Times New Roman"/>
              </a:rPr>
              <a:t>卿</a:t>
            </a:r>
            <a:r>
              <a:rPr lang="zh-CN" altLang="zh-CN" sz="2000" b="1" kern="100" dirty="0">
                <a:solidFill>
                  <a:srgbClr val="FF0000"/>
                </a:solidFill>
                <a:latin typeface="Times New Roman"/>
                <a:ea typeface="楷体_GB2312"/>
                <a:cs typeface="Times New Roman"/>
              </a:rPr>
              <a:t>大</a:t>
            </a:r>
            <a:r>
              <a:rPr lang="zh-CN" altLang="zh-CN" sz="2000" b="1" kern="100" dirty="0" smtClean="0">
                <a:solidFill>
                  <a:srgbClr val="FF0000"/>
                </a:solidFill>
                <a:latin typeface="Times New Roman"/>
                <a:ea typeface="楷体_GB2312"/>
                <a:cs typeface="Times New Roman"/>
              </a:rPr>
              <a:t>夫</a:t>
            </a:r>
            <a:r>
              <a:rPr lang="en-US" altLang="zh-CN" sz="2000" b="1" kern="100" dirty="0">
                <a:solidFill>
                  <a:srgbClr val="FF0000"/>
                </a:solidFill>
                <a:latin typeface="Times New Roman"/>
                <a:ea typeface="楷体_GB2312"/>
                <a:cs typeface="Times New Roman"/>
              </a:rPr>
              <a:t>—</a:t>
            </a:r>
            <a:r>
              <a:rPr lang="zh-CN" altLang="zh-CN" sz="2000" b="1" kern="100" dirty="0" smtClean="0">
                <a:solidFill>
                  <a:srgbClr val="FF0000"/>
                </a:solidFill>
                <a:latin typeface="Times New Roman"/>
                <a:ea typeface="楷体_GB2312"/>
                <a:cs typeface="Times New Roman"/>
              </a:rPr>
              <a:t>士</a:t>
            </a:r>
            <a:endParaRPr lang="zh-CN" altLang="en-US" sz="20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2" descr="J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3149" y="1045103"/>
            <a:ext cx="11475088" cy="4895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2826149" y="1056978"/>
            <a:ext cx="803425"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父系</a:t>
            </a:r>
            <a:endParaRPr lang="zh-CN" altLang="en-US" sz="2400" b="1" kern="100" dirty="0">
              <a:solidFill>
                <a:srgbClr val="FF0000"/>
              </a:solidFill>
              <a:latin typeface="Times New Roman"/>
              <a:ea typeface="楷体_GB2312"/>
              <a:cs typeface="Times New Roman"/>
            </a:endParaRPr>
          </a:p>
        </p:txBody>
      </p:sp>
      <p:sp>
        <p:nvSpPr>
          <p:cNvPr id="3" name="矩形 2"/>
          <p:cNvSpPr/>
          <p:nvPr/>
        </p:nvSpPr>
        <p:spPr>
          <a:xfrm>
            <a:off x="3738861" y="2959334"/>
            <a:ext cx="2040943"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嫡长子继承制</a:t>
            </a:r>
            <a:endParaRPr lang="zh-CN" altLang="en-US" sz="2400" b="1" kern="100" dirty="0">
              <a:solidFill>
                <a:srgbClr val="FF0000"/>
              </a:solidFill>
              <a:latin typeface="Times New Roman"/>
              <a:ea typeface="楷体_GB2312"/>
              <a:cs typeface="Times New Roman"/>
            </a:endParaRPr>
          </a:p>
        </p:txBody>
      </p:sp>
      <p:sp>
        <p:nvSpPr>
          <p:cNvPr id="4" name="TextBox 3"/>
          <p:cNvSpPr txBox="1"/>
          <p:nvPr/>
        </p:nvSpPr>
        <p:spPr>
          <a:xfrm>
            <a:off x="3726986" y="3990115"/>
            <a:ext cx="111280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嫡长子</a:t>
            </a:r>
            <a:endParaRPr lang="zh-CN" altLang="en-US" sz="2400" b="1" kern="100" dirty="0">
              <a:solidFill>
                <a:srgbClr val="FF0000"/>
              </a:solidFill>
              <a:latin typeface="Times New Roman"/>
              <a:ea typeface="楷体_GB2312"/>
              <a:cs typeface="Times New Roman"/>
            </a:endParaRPr>
          </a:p>
        </p:txBody>
      </p:sp>
      <p:sp>
        <p:nvSpPr>
          <p:cNvPr id="5" name="TextBox 4"/>
          <p:cNvSpPr txBox="1"/>
          <p:nvPr/>
        </p:nvSpPr>
        <p:spPr>
          <a:xfrm>
            <a:off x="9524010" y="4963889"/>
            <a:ext cx="1422184"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统治集团</a:t>
            </a:r>
            <a:endParaRPr lang="zh-CN" altLang="en-US" sz="24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746786"/>
            <a:ext cx="11116848" cy="5432526"/>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044429"/>
            <a:ext cx="10544144" cy="5008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『社会特征』</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以血缘为纽带的</a:t>
            </a:r>
            <a:r>
              <a:rPr lang="en-US" altLang="zh-CN" sz="2400" b="1" kern="100" dirty="0">
                <a:latin typeface="宋体"/>
                <a:cs typeface="Times New Roman"/>
              </a:rPr>
              <a:t>“</a:t>
            </a:r>
            <a:r>
              <a:rPr lang="zh-CN" altLang="zh-CN" sz="2400" b="1" kern="100" dirty="0">
                <a:latin typeface="Times New Roman"/>
                <a:ea typeface="黑体"/>
                <a:cs typeface="Times New Roman"/>
              </a:rPr>
              <a:t>家国同构</a:t>
            </a:r>
            <a:r>
              <a:rPr lang="en-US" altLang="zh-CN" sz="2400" b="1" kern="100" dirty="0">
                <a:latin typeface="宋体"/>
                <a:cs typeface="Times New Roman"/>
              </a:rPr>
              <a:t>”</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所谓</a:t>
            </a:r>
            <a:r>
              <a:rPr lang="en-US" altLang="zh-CN" sz="2400" b="1" kern="100" dirty="0">
                <a:latin typeface="宋体"/>
                <a:cs typeface="Times New Roman"/>
              </a:rPr>
              <a:t>“</a:t>
            </a:r>
            <a:r>
              <a:rPr lang="zh-CN" altLang="zh-CN" sz="2400" b="1" kern="100" dirty="0">
                <a:latin typeface="Times New Roman"/>
                <a:ea typeface="楷体_GB2312"/>
                <a:cs typeface="Times New Roman"/>
              </a:rPr>
              <a:t>家国同构</a:t>
            </a:r>
            <a:r>
              <a:rPr lang="en-US" altLang="zh-CN" sz="2400" b="1" kern="100" dirty="0">
                <a:latin typeface="宋体"/>
                <a:cs typeface="Times New Roman"/>
              </a:rPr>
              <a:t>”</a:t>
            </a:r>
            <a:r>
              <a:rPr lang="zh-CN" altLang="zh-CN" sz="2400" b="1" kern="100" dirty="0">
                <a:latin typeface="Times New Roman"/>
                <a:ea typeface="楷体_GB2312"/>
                <a:cs typeface="Times New Roman"/>
              </a:rPr>
              <a:t>，是指家庭、家族和国家在组织结构方面具有共同性，均以血亲</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宗法关系来统领，存在严格的家长制。父为家</a:t>
            </a:r>
            <a:r>
              <a:rPr lang="en-US" altLang="zh-CN" sz="2400" b="1" kern="100" dirty="0">
                <a:latin typeface="宋体"/>
                <a:cs typeface="Times New Roman"/>
              </a:rPr>
              <a:t>“</a:t>
            </a:r>
            <a:r>
              <a:rPr lang="zh-CN" altLang="zh-CN" sz="2400" b="1" kern="100" dirty="0">
                <a:latin typeface="Times New Roman"/>
                <a:ea typeface="楷体_GB2312"/>
                <a:cs typeface="Times New Roman"/>
              </a:rPr>
              <a:t>君</a:t>
            </a:r>
            <a:r>
              <a:rPr lang="en-US" altLang="zh-CN" sz="2400" b="1" kern="100" dirty="0">
                <a:latin typeface="宋体"/>
                <a:cs typeface="Times New Roman"/>
              </a:rPr>
              <a:t>”</a:t>
            </a:r>
            <a:r>
              <a:rPr lang="zh-CN" altLang="zh-CN" sz="2400" b="1" kern="100" dirty="0">
                <a:latin typeface="Times New Roman"/>
                <a:ea typeface="楷体_GB2312"/>
                <a:cs typeface="Times New Roman"/>
              </a:rPr>
              <a:t>，君为国</a:t>
            </a:r>
            <a:r>
              <a:rPr lang="en-US" altLang="zh-CN" sz="2400" b="1" kern="100" dirty="0">
                <a:latin typeface="宋体"/>
                <a:cs typeface="Times New Roman"/>
              </a:rPr>
              <a:t>“</a:t>
            </a:r>
            <a:r>
              <a:rPr lang="zh-CN" altLang="zh-CN" sz="2400" b="1" kern="100" dirty="0">
                <a:latin typeface="Times New Roman"/>
                <a:ea typeface="楷体_GB2312"/>
                <a:cs typeface="Times New Roman"/>
              </a:rPr>
              <a:t>父</a:t>
            </a:r>
            <a:r>
              <a:rPr lang="en-US" altLang="zh-CN" sz="2400" b="1" kern="100" dirty="0">
                <a:latin typeface="宋体"/>
                <a:cs typeface="Times New Roman"/>
              </a:rPr>
              <a:t>”</a:t>
            </a:r>
            <a:r>
              <a:rPr lang="zh-CN" altLang="zh-CN" sz="2400" b="1" kern="100" dirty="0">
                <a:latin typeface="Times New Roman"/>
                <a:ea typeface="楷体_GB2312"/>
                <a:cs typeface="Times New Roman"/>
              </a:rPr>
              <a:t>，君父同伦，家庭治理的形式扩大到国的范围。</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西周政治制度的特点</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总体看来，周天子虽表面上为天下共主，但实际上控制力有限，各诸侯国实际上都是有很大独立性的政治实体。西周作为一代王朝，虽显示出一定的统一性、集权性，但国家结构上的分散性、松散性仍然是其最本质的特点。</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杨宁一《历史学习新视野</a:t>
            </a:r>
            <a:r>
              <a:rPr lang="zh-CN" altLang="zh-CN" sz="2400" b="1" kern="100" dirty="0">
                <a:latin typeface="宋体"/>
                <a:ea typeface="Times New Roman"/>
                <a:cs typeface="Courier New"/>
              </a:rPr>
              <a:t> </a:t>
            </a:r>
            <a:r>
              <a:rPr lang="zh-CN" altLang="zh-CN" sz="2400" b="1" kern="100" dirty="0">
                <a:latin typeface="Times New Roman"/>
                <a:cs typeface="Times New Roman"/>
              </a:rPr>
              <a:t>新知识》</a:t>
            </a:r>
            <a:endParaRPr lang="zh-CN" altLang="zh-CN" sz="1050" kern="100" dirty="0">
              <a:effectLst/>
              <a:latin typeface="宋体"/>
              <a:cs typeface="Courier New"/>
            </a:endParaRPr>
          </a:p>
        </p:txBody>
      </p:sp>
      <p:pic>
        <p:nvPicPr>
          <p:cNvPr id="8"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565628"/>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2387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226537" y="53380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宋体"/>
                <a:ea typeface="黑体"/>
                <a:cs typeface="Times New Roman"/>
              </a:rPr>
              <a:t>考点二　秦朝中央集权制度的形成</a:t>
            </a:r>
            <a:endParaRPr lang="zh-CN" altLang="zh-CN" sz="1050" kern="100">
              <a:effectLst/>
              <a:latin typeface="宋体"/>
              <a:cs typeface="Courier New"/>
            </a:endParaRPr>
          </a:p>
        </p:txBody>
      </p:sp>
      <p:pic>
        <p:nvPicPr>
          <p:cNvPr id="24578" name="Picture 2" descr="J4"/>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700" y="1247572"/>
            <a:ext cx="11291603" cy="5063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951523" y="1235697"/>
            <a:ext cx="1422184"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中央集权</a:t>
            </a:r>
            <a:endParaRPr lang="zh-CN" altLang="en-US" sz="2400" b="1" kern="100" dirty="0">
              <a:solidFill>
                <a:srgbClr val="FF0000"/>
              </a:solidFill>
              <a:latin typeface="Times New Roman"/>
              <a:ea typeface="楷体_GB2312"/>
              <a:cs typeface="Times New Roman"/>
            </a:endParaRPr>
          </a:p>
        </p:txBody>
      </p:sp>
      <p:sp>
        <p:nvSpPr>
          <p:cNvPr id="4" name="TextBox 3"/>
          <p:cNvSpPr txBox="1"/>
          <p:nvPr/>
        </p:nvSpPr>
        <p:spPr>
          <a:xfrm>
            <a:off x="8372104" y="2113812"/>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皇帝</a:t>
            </a:r>
            <a:endParaRPr lang="zh-CN" altLang="en-US" sz="2400" b="1" kern="100" dirty="0">
              <a:solidFill>
                <a:srgbClr val="FF0000"/>
              </a:solidFill>
              <a:latin typeface="Times New Roman"/>
              <a:ea typeface="楷体_GB2312"/>
              <a:cs typeface="Times New Roman"/>
            </a:endParaRPr>
          </a:p>
        </p:txBody>
      </p:sp>
      <p:sp>
        <p:nvSpPr>
          <p:cNvPr id="5" name="TextBox 4"/>
          <p:cNvSpPr txBox="1"/>
          <p:nvPr/>
        </p:nvSpPr>
        <p:spPr>
          <a:xfrm>
            <a:off x="4833253" y="3087589"/>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丞相</a:t>
            </a:r>
            <a:endParaRPr lang="zh-CN" altLang="en-US" sz="2400" b="1" kern="100" dirty="0">
              <a:solidFill>
                <a:srgbClr val="FF0000"/>
              </a:solidFill>
              <a:latin typeface="Times New Roman"/>
              <a:ea typeface="楷体_GB2312"/>
              <a:cs typeface="Times New Roman"/>
            </a:endParaRPr>
          </a:p>
        </p:txBody>
      </p:sp>
      <p:sp>
        <p:nvSpPr>
          <p:cNvPr id="7" name="TextBox 6"/>
          <p:cNvSpPr txBox="1"/>
          <p:nvPr/>
        </p:nvSpPr>
        <p:spPr>
          <a:xfrm>
            <a:off x="4524500" y="3478004"/>
            <a:ext cx="1422184"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御史大夫</a:t>
            </a:r>
            <a:endParaRPr lang="zh-CN" altLang="en-US" sz="2400" b="1" kern="100" dirty="0">
              <a:solidFill>
                <a:srgbClr val="FF0000"/>
              </a:solidFill>
              <a:latin typeface="Times New Roman"/>
              <a:ea typeface="楷体_GB2312"/>
              <a:cs typeface="Times New Roman"/>
            </a:endParaRPr>
          </a:p>
        </p:txBody>
      </p:sp>
      <p:sp>
        <p:nvSpPr>
          <p:cNvPr id="8" name="矩形 7"/>
          <p:cNvSpPr/>
          <p:nvPr/>
        </p:nvSpPr>
        <p:spPr>
          <a:xfrm>
            <a:off x="4773731" y="3849959"/>
            <a:ext cx="803425" cy="461665"/>
          </a:xfrm>
          <a:prstGeom prst="rect">
            <a:avLst/>
          </a:prstGeom>
        </p:spPr>
        <p:txBody>
          <a:bodyPr wrap="none">
            <a:spAutoFit/>
          </a:bodyPr>
          <a:lstStyle/>
          <a:p>
            <a:r>
              <a:rPr lang="zh-CN" altLang="zh-CN" sz="2400" b="1" kern="100" dirty="0">
                <a:solidFill>
                  <a:srgbClr val="FF0000"/>
                </a:solidFill>
                <a:latin typeface="Times New Roman"/>
                <a:ea typeface="楷体_GB2312"/>
                <a:cs typeface="Times New Roman"/>
              </a:rPr>
              <a:t>太尉</a:t>
            </a:r>
            <a:endParaRPr lang="zh-CN" altLang="en-US" sz="2400" b="1" kern="100" dirty="0">
              <a:solidFill>
                <a:srgbClr val="FF0000"/>
              </a:solidFill>
              <a:latin typeface="Times New Roman"/>
              <a:ea typeface="楷体_GB2312"/>
              <a:cs typeface="Times New Roman"/>
            </a:endParaRPr>
          </a:p>
        </p:txBody>
      </p:sp>
      <p:sp>
        <p:nvSpPr>
          <p:cNvPr id="9" name="TextBox 8"/>
          <p:cNvSpPr txBox="1"/>
          <p:nvPr/>
        </p:nvSpPr>
        <p:spPr>
          <a:xfrm>
            <a:off x="10284033" y="4441373"/>
            <a:ext cx="803425"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皇帝</a:t>
            </a:r>
            <a:endParaRPr lang="zh-CN" altLang="en-US" sz="2400" b="1" kern="100" dirty="0">
              <a:solidFill>
                <a:srgbClr val="FF0000"/>
              </a:solidFill>
              <a:latin typeface="Times New Roman"/>
              <a:ea typeface="楷体_GB2312"/>
              <a:cs typeface="Times New Roman"/>
            </a:endParaRPr>
          </a:p>
        </p:txBody>
      </p:sp>
      <p:sp>
        <p:nvSpPr>
          <p:cNvPr id="10" name="TextBox 9"/>
          <p:cNvSpPr txBox="1"/>
          <p:nvPr/>
        </p:nvSpPr>
        <p:spPr>
          <a:xfrm>
            <a:off x="7042066" y="4821381"/>
            <a:ext cx="1422184" cy="461665"/>
          </a:xfrm>
          <a:prstGeom prst="rect">
            <a:avLst/>
          </a:prstGeom>
          <a:noFill/>
        </p:spPr>
        <p:txBody>
          <a:bodyPr wrap="none" rtlCol="0">
            <a:spAutoFit/>
          </a:bodyPr>
          <a:lstStyle/>
          <a:p>
            <a:r>
              <a:rPr lang="zh-CN" altLang="zh-CN" sz="2400" b="1" kern="100" dirty="0">
                <a:solidFill>
                  <a:srgbClr val="FF0000"/>
                </a:solidFill>
                <a:latin typeface="Times New Roman"/>
                <a:ea typeface="楷体_GB2312"/>
                <a:cs typeface="Times New Roman"/>
              </a:rPr>
              <a:t>官僚政治</a:t>
            </a:r>
            <a:endParaRPr lang="zh-CN" altLang="en-US" sz="2400" b="1" kern="100" dirty="0">
              <a:solidFill>
                <a:srgbClr val="FF0000"/>
              </a:solidFill>
              <a:latin typeface="Times New Roman"/>
              <a:ea typeface="楷体_GB2312"/>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1645839"/>
            <a:ext cx="11116848" cy="3373171"/>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051237" y="1970679"/>
            <a:ext cx="1054414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『史论观点』</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秦汉的历史贡献</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秦汉时期</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贡献</a:t>
            </a:r>
            <a:r>
              <a:rPr lang="en-US" altLang="zh-CN" sz="2400" b="1" kern="100" dirty="0">
                <a:latin typeface="Times New Roman"/>
                <a:ea typeface="楷体_GB2312"/>
                <a:cs typeface="Courier New"/>
              </a:rPr>
              <a:t>)</a:t>
            </a:r>
            <a:r>
              <a:rPr lang="en-US" altLang="zh-CN" sz="2400" b="1" kern="100" dirty="0">
                <a:latin typeface="宋体"/>
                <a:cs typeface="Times New Roman"/>
              </a:rPr>
              <a:t>……</a:t>
            </a:r>
            <a:r>
              <a:rPr lang="zh-CN" altLang="zh-CN" sz="2400" b="1" kern="100" dirty="0">
                <a:latin typeface="Times New Roman"/>
                <a:ea typeface="楷体_GB2312"/>
                <a:cs typeface="Times New Roman"/>
              </a:rPr>
              <a:t>仅仅从开拓疆域、确立中国腹地大格局之中来寻求是远远不够的，还必须从养成国家统一的心态历程中加以阐述。统一国家所形成的凝聚力和向心力之大，确实是前所未有的。</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刘芃　朱汉国《历史学习精要》</a:t>
            </a:r>
            <a:endParaRPr lang="zh-CN" altLang="zh-CN" sz="1050" kern="100" dirty="0">
              <a:effectLst/>
              <a:latin typeface="宋体"/>
              <a:cs typeface="Courier New"/>
            </a:endParaRPr>
          </a:p>
        </p:txBody>
      </p:sp>
      <p:pic>
        <p:nvPicPr>
          <p:cNvPr id="7" name="Picture 3" descr="E:\陈红\2018\课件\2019版 高三一轮 历史（人民版）\不用\教材补充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116" y="2470628"/>
            <a:ext cx="679834" cy="1793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4463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41038" y="593179"/>
            <a:ext cx="261829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巧学妙用</a:t>
            </a:r>
            <a:r>
              <a:rPr lang="en-US" altLang="zh-CN" sz="2800" b="1" kern="100" dirty="0" smtClean="0">
                <a:latin typeface="Times New Roman"/>
                <a:ea typeface="黑体"/>
                <a:cs typeface="Courier New"/>
              </a:rPr>
              <a:t>]</a:t>
            </a:r>
            <a:endParaRPr lang="zh-CN" altLang="zh-CN" sz="2800" kern="100" dirty="0">
              <a:latin typeface="宋体"/>
              <a:cs typeface="Courier New"/>
            </a:endParaRPr>
          </a:p>
        </p:txBody>
      </p:sp>
      <p:sp>
        <p:nvSpPr>
          <p:cNvPr id="5" name="矩形 1"/>
          <p:cNvSpPr>
            <a:spLocks noChangeArrowheads="1"/>
          </p:cNvSpPr>
          <p:nvPr/>
        </p:nvSpPr>
        <p:spPr bwMode="auto">
          <a:xfrm>
            <a:off x="499299" y="1648079"/>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a:latin typeface="Times New Roman"/>
                <a:ea typeface="黑体"/>
                <a:cs typeface="Times New Roman"/>
              </a:rPr>
              <a:t>【构图解史】</a:t>
            </a:r>
            <a:r>
              <a:rPr lang="zh-CN" altLang="zh-CN" sz="2400" b="1" kern="100">
                <a:latin typeface="宋体"/>
                <a:ea typeface="Times New Roman"/>
                <a:cs typeface="Courier New"/>
              </a:rPr>
              <a:t> </a:t>
            </a:r>
            <a:r>
              <a:rPr lang="zh-CN" altLang="zh-CN" sz="2400" b="1" kern="100">
                <a:latin typeface="Times New Roman"/>
                <a:ea typeface="黑体"/>
                <a:cs typeface="Times New Roman"/>
              </a:rPr>
              <a:t>分封制实际效能及影响</a:t>
            </a:r>
            <a:endParaRPr lang="zh-CN" altLang="zh-CN" sz="1050" kern="100">
              <a:effectLst/>
              <a:latin typeface="宋体"/>
              <a:cs typeface="Courier New"/>
            </a:endParaRPr>
          </a:p>
        </p:txBody>
      </p:sp>
      <p:pic>
        <p:nvPicPr>
          <p:cNvPr id="25602" name="Picture 2" descr="J6"/>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00257" y="2490465"/>
            <a:ext cx="7206835" cy="2849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97935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593179"/>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【图解历史】</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分封制的实质</a:t>
            </a:r>
            <a:endParaRPr lang="zh-CN" altLang="zh-CN" sz="1050" kern="100" dirty="0">
              <a:effectLst/>
              <a:latin typeface="宋体"/>
              <a:cs typeface="Courier New"/>
            </a:endParaRPr>
          </a:p>
        </p:txBody>
      </p:sp>
      <p:pic>
        <p:nvPicPr>
          <p:cNvPr id="26626" name="Picture 2" descr="J5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26549" y="1380763"/>
            <a:ext cx="4352269" cy="4512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937554"/>
            <a:ext cx="11647294"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【巧学妙记】</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宗法制与宗法观念</a:t>
            </a:r>
            <a:endParaRPr lang="zh-CN" altLang="zh-CN" sz="1050" kern="100" dirty="0">
              <a:effectLst/>
              <a:latin typeface="宋体"/>
              <a:cs typeface="Courier New"/>
            </a:endParaRPr>
          </a:p>
        </p:txBody>
      </p:sp>
      <p:pic>
        <p:nvPicPr>
          <p:cNvPr id="27650" name="Picture 2" descr="L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903614" y="1849344"/>
            <a:ext cx="6551668" cy="3791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28049" y="146995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【巧思妙记】</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数字归纳法识记秦朝中央集权制度</a:t>
            </a:r>
            <a:endParaRPr lang="zh-CN" altLang="zh-CN" sz="1050" kern="100" dirty="0">
              <a:effectLst/>
              <a:latin typeface="宋体"/>
              <a:cs typeface="Courier New"/>
            </a:endParaRPr>
          </a:p>
        </p:txBody>
      </p:sp>
      <p:pic>
        <p:nvPicPr>
          <p:cNvPr id="28674" name="Picture 2" descr="J13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96531" y="2411484"/>
            <a:ext cx="5765828" cy="2980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16174" y="120870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【图解历史】</a:t>
            </a:r>
            <a:r>
              <a:rPr lang="zh-CN" altLang="zh-CN" sz="2400" b="1" kern="100" dirty="0">
                <a:latin typeface="宋体"/>
                <a:ea typeface="Times New Roman"/>
                <a:cs typeface="Courier New"/>
              </a:rPr>
              <a:t> </a:t>
            </a:r>
            <a:r>
              <a:rPr lang="zh-CN" altLang="zh-CN" sz="2400" b="1" kern="100" dirty="0">
                <a:latin typeface="Times New Roman"/>
                <a:ea typeface="黑体"/>
                <a:cs typeface="Times New Roman"/>
              </a:rPr>
              <a:t>早期政治制度与秦中央集权制度的关系</a:t>
            </a:r>
            <a:endParaRPr lang="zh-CN" altLang="zh-CN" sz="1050" kern="100" dirty="0">
              <a:effectLst/>
              <a:latin typeface="宋体"/>
              <a:cs typeface="Courier New"/>
            </a:endParaRPr>
          </a:p>
        </p:txBody>
      </p:sp>
      <p:pic>
        <p:nvPicPr>
          <p:cNvPr id="29698" name="Picture 2" descr="J1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03464" y="2141174"/>
            <a:ext cx="5591655" cy="346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1450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矩形 1"/>
          <p:cNvSpPr>
            <a:spLocks noChangeArrowheads="1"/>
          </p:cNvSpPr>
          <p:nvPr/>
        </p:nvSpPr>
        <p:spPr bwMode="auto">
          <a:xfrm>
            <a:off x="210198" y="22141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考法</a:t>
            </a:r>
            <a:r>
              <a:rPr lang="en-US" altLang="zh-CN" sz="2800" b="1" kern="100" dirty="0">
                <a:latin typeface="Times New Roman"/>
                <a:ea typeface="黑体"/>
                <a:cs typeface="Courier New"/>
              </a:rPr>
              <a:t>1</a:t>
            </a:r>
            <a:r>
              <a:rPr lang="zh-CN" altLang="zh-CN" sz="2800" b="1" kern="100" dirty="0">
                <a:latin typeface="Times New Roman"/>
                <a:ea typeface="黑体"/>
                <a:cs typeface="Times New Roman"/>
              </a:rPr>
              <a:t>　史论阐述类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商周地方管理体制的演变</a:t>
            </a:r>
            <a:endParaRPr lang="zh-CN" altLang="zh-CN" sz="1100" kern="100" dirty="0">
              <a:effectLst/>
              <a:latin typeface="宋体"/>
              <a:cs typeface="Courier New"/>
            </a:endParaRPr>
          </a:p>
        </p:txBody>
      </p:sp>
      <p:sp>
        <p:nvSpPr>
          <p:cNvPr id="6" name="矩形 1"/>
          <p:cNvSpPr>
            <a:spLocks noChangeArrowheads="1"/>
          </p:cNvSpPr>
          <p:nvPr/>
        </p:nvSpPr>
        <p:spPr bwMode="auto">
          <a:xfrm>
            <a:off x="209346" y="2932602"/>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a:t>
            </a:r>
            <a:r>
              <a:rPr lang="en-US" altLang="zh-CN" sz="2400" b="1" kern="100" dirty="0">
                <a:latin typeface="Times New Roman"/>
                <a:ea typeface="黑体"/>
                <a:cs typeface="Courier New"/>
              </a:rPr>
              <a:t>1</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Arial"/>
                <a:ea typeface="黑体"/>
                <a:cs typeface="Courier New"/>
              </a:rPr>
              <a:t>(2017·</a:t>
            </a:r>
            <a:r>
              <a:rPr lang="zh-CN" altLang="zh-CN" sz="2400" b="1" kern="100" dirty="0">
                <a:latin typeface="Arial"/>
                <a:ea typeface="黑体"/>
                <a:cs typeface="Arial"/>
              </a:rPr>
              <a:t>课标全国</a:t>
            </a:r>
            <a:r>
              <a:rPr lang="zh-CN" altLang="zh-CN" sz="2400" b="1" kern="100" dirty="0">
                <a:latin typeface="宋体"/>
                <a:cs typeface="宋体"/>
              </a:rPr>
              <a:t>Ⅰ</a:t>
            </a:r>
            <a:r>
              <a:rPr lang="zh-CN" altLang="zh-CN" sz="2400" b="1" kern="100" dirty="0">
                <a:latin typeface="Arial"/>
                <a:ea typeface="黑体"/>
                <a:cs typeface="Arial"/>
              </a:rPr>
              <a:t>，</a:t>
            </a:r>
            <a:r>
              <a:rPr lang="en-US" altLang="zh-CN" sz="2400" b="1" kern="100" dirty="0">
                <a:latin typeface="Arial"/>
                <a:ea typeface="黑体"/>
                <a:cs typeface="Courier New"/>
              </a:rPr>
              <a:t>24)</a:t>
            </a:r>
            <a:r>
              <a:rPr lang="zh-CN" altLang="zh-CN" sz="2400" b="1" kern="100" dirty="0">
                <a:latin typeface="Times New Roman"/>
                <a:cs typeface="Times New Roman"/>
              </a:rPr>
              <a:t>周灭商之后，推行分封制，如封武王弟康叔于卫，都朝歌</a:t>
            </a:r>
            <a:r>
              <a:rPr lang="en-US" altLang="zh-CN" sz="2400" b="1" kern="100" dirty="0">
                <a:latin typeface="Times New Roman"/>
                <a:cs typeface="Courier New"/>
              </a:rPr>
              <a:t>(</a:t>
            </a:r>
            <a:r>
              <a:rPr lang="zh-CN" altLang="zh-CN" sz="2400" b="1" kern="100" dirty="0">
                <a:latin typeface="Times New Roman"/>
                <a:cs typeface="Times New Roman"/>
              </a:rPr>
              <a:t>今河南淇县</a:t>
            </a:r>
            <a:r>
              <a:rPr lang="en-US" altLang="zh-CN" sz="2400" b="1" kern="100" dirty="0">
                <a:latin typeface="Times New Roman"/>
                <a:cs typeface="Courier New"/>
              </a:rPr>
              <a:t>)</a:t>
            </a:r>
            <a:r>
              <a:rPr lang="zh-CN" altLang="zh-CN" sz="2400" b="1" kern="100" dirty="0">
                <a:latin typeface="Times New Roman"/>
                <a:cs typeface="Times New Roman"/>
              </a:rPr>
              <a:t>；封周公长子伯禽于鲁，都奄</a:t>
            </a:r>
            <a:r>
              <a:rPr lang="en-US" altLang="zh-CN" sz="2400" b="1" kern="100" dirty="0">
                <a:latin typeface="Times New Roman"/>
                <a:cs typeface="Courier New"/>
              </a:rPr>
              <a:t>(</a:t>
            </a:r>
            <a:r>
              <a:rPr lang="zh-CN" altLang="zh-CN" sz="2400" b="1" kern="100" dirty="0">
                <a:latin typeface="Times New Roman"/>
                <a:cs typeface="Times New Roman"/>
              </a:rPr>
              <a:t>今山东曲阜</a:t>
            </a:r>
            <a:r>
              <a:rPr lang="en-US" altLang="zh-CN" sz="2400" b="1" kern="100" dirty="0">
                <a:latin typeface="Times New Roman"/>
                <a:cs typeface="Courier New"/>
              </a:rPr>
              <a:t>)</a:t>
            </a:r>
            <a:r>
              <a:rPr lang="zh-CN" altLang="zh-CN" sz="2400" b="1" kern="100" dirty="0">
                <a:latin typeface="Times New Roman"/>
                <a:cs typeface="Times New Roman"/>
              </a:rPr>
              <a:t>；封召公奭于燕，都蓟</a:t>
            </a:r>
            <a:r>
              <a:rPr lang="en-US" altLang="zh-CN" sz="2400" b="1" kern="100" dirty="0">
                <a:latin typeface="Times New Roman"/>
                <a:cs typeface="Courier New"/>
              </a:rPr>
              <a:t>(</a:t>
            </a:r>
            <a:r>
              <a:rPr lang="zh-CN" altLang="zh-CN" sz="2400" b="1" kern="100" dirty="0">
                <a:latin typeface="Times New Roman"/>
                <a:cs typeface="Times New Roman"/>
              </a:rPr>
              <a:t>今北京</a:t>
            </a:r>
            <a:r>
              <a:rPr lang="en-US" altLang="zh-CN" sz="2400" b="1" kern="100" dirty="0">
                <a:latin typeface="Times New Roman"/>
                <a:cs typeface="Courier New"/>
              </a:rPr>
              <a:t>)</a:t>
            </a:r>
            <a:r>
              <a:rPr lang="zh-CN" altLang="zh-CN" sz="2400" b="1" kern="100" dirty="0">
                <a:latin typeface="Times New Roman"/>
                <a:cs typeface="Times New Roman"/>
              </a:rPr>
              <a:t>。分封</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推动了文化的交流与文化认</a:t>
            </a:r>
            <a:r>
              <a:rPr lang="zh-CN" altLang="zh-CN" sz="2400" b="1" kern="100" dirty="0" smtClean="0">
                <a:latin typeface="Times New Roman"/>
                <a:cs typeface="Times New Roman"/>
              </a:rPr>
              <a:t>同</a:t>
            </a:r>
            <a:r>
              <a:rPr lang="en-US" altLang="zh-CN" sz="2400" b="1" kern="100" dirty="0" smtClean="0">
                <a:latin typeface="Times New Roman"/>
                <a:cs typeface="Times New Roman"/>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强化了君主专制权力</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实现了王室对地方的直接控</a:t>
            </a:r>
            <a:r>
              <a:rPr lang="zh-CN" altLang="zh-CN" sz="2400" b="1" kern="100" dirty="0" smtClean="0">
                <a:latin typeface="Times New Roman"/>
                <a:cs typeface="Times New Roman"/>
              </a:rPr>
              <a:t>制</a:t>
            </a:r>
            <a:r>
              <a:rPr lang="en-US" altLang="zh-CN" sz="2400" b="1" kern="100" dirty="0" smtClean="0">
                <a:latin typeface="Times New Roman"/>
                <a:cs typeface="Times New Roman"/>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确立了贵族世袭特权</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pic>
        <p:nvPicPr>
          <p:cNvPr id="6146" name="Picture 2" descr="对接高考"/>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9063" y="567438"/>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对接48分选择题"/>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2126" y="1389179"/>
            <a:ext cx="3829863" cy="770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729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Effect transition="in" filter="blinds(horizontal)">
                                      <p:cBhvr>
                                        <p:cTn id="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778704"/>
            <a:ext cx="11192821"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从分封制影响角度考查时空观念和历史解释。</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发掘史料隐性知识：</a:t>
            </a:r>
            <a:r>
              <a:rPr lang="en-US" altLang="zh-CN" sz="2400" b="1" kern="100" dirty="0">
                <a:latin typeface="宋体"/>
                <a:cs typeface="Times New Roman"/>
              </a:rPr>
              <a:t>“</a:t>
            </a:r>
            <a:r>
              <a:rPr lang="zh-CN" altLang="zh-CN" sz="2400" b="1" kern="100" dirty="0">
                <a:latin typeface="Times New Roman"/>
                <a:ea typeface="楷体_GB2312"/>
                <a:cs typeface="Times New Roman"/>
              </a:rPr>
              <a:t>今河南淇县</a:t>
            </a:r>
            <a:r>
              <a:rPr lang="en-US" altLang="zh-CN" sz="2400" b="1" kern="100" dirty="0">
                <a:latin typeface="宋体"/>
                <a:cs typeface="Times New Roman"/>
              </a:rPr>
              <a:t>”“</a:t>
            </a:r>
            <a:r>
              <a:rPr lang="zh-CN" altLang="zh-CN" sz="2400" b="1" kern="100" dirty="0">
                <a:latin typeface="Times New Roman"/>
                <a:ea typeface="楷体_GB2312"/>
                <a:cs typeface="Times New Roman"/>
              </a:rPr>
              <a:t>今山东曲阜</a:t>
            </a:r>
            <a:r>
              <a:rPr lang="en-US" altLang="zh-CN" sz="2400" b="1" kern="100" dirty="0">
                <a:latin typeface="宋体"/>
                <a:cs typeface="Times New Roman"/>
              </a:rPr>
              <a:t>”“</a:t>
            </a:r>
            <a:r>
              <a:rPr lang="zh-CN" altLang="zh-CN" sz="2400" b="1" kern="100" dirty="0">
                <a:latin typeface="Times New Roman"/>
                <a:ea typeface="楷体_GB2312"/>
                <a:cs typeface="Times New Roman"/>
              </a:rPr>
              <a:t>今北京</a:t>
            </a:r>
            <a:r>
              <a:rPr lang="en-US" altLang="zh-CN" sz="2400" b="1" kern="100" dirty="0">
                <a:latin typeface="宋体"/>
                <a:cs typeface="Times New Roman"/>
              </a:rPr>
              <a:t>”</a:t>
            </a:r>
            <a:r>
              <a:rPr lang="zh-CN" altLang="zh-CN" sz="2400" b="1" kern="100" dirty="0">
                <a:latin typeface="Times New Roman"/>
                <a:ea typeface="楷体_GB2312"/>
                <a:cs typeface="Times New Roman"/>
              </a:rPr>
              <a:t>隐含了分封的地域范围广阔。</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本题属于分析评价型选择题，难度适中。考生对西周地方诸侯国仍是一地方实体、拥有较大独立性这一历史事实理解不到位，主观认为分封制下周天子拥有绝对权威，直接管理和控制地方，易错选</a:t>
            </a:r>
            <a:r>
              <a:rPr lang="en-US" altLang="zh-CN" sz="2400" b="1" kern="100" dirty="0">
                <a:latin typeface="Times New Roman"/>
                <a:ea typeface="楷体_GB2312"/>
                <a:cs typeface="Courier New"/>
              </a:rPr>
              <a:t>C</a:t>
            </a:r>
            <a:r>
              <a:rPr lang="zh-CN" altLang="zh-CN" sz="2400" b="1" kern="100" dirty="0">
                <a:latin typeface="Times New Roman"/>
                <a:ea typeface="楷体_GB2312"/>
                <a:cs typeface="Times New Roman"/>
              </a:rPr>
              <a:t>项。</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732887517"/>
              </p:ext>
            </p:extLst>
          </p:nvPr>
        </p:nvGraphicFramePr>
        <p:xfrm>
          <a:off x="105504" y="1356338"/>
          <a:ext cx="5329237" cy="619125"/>
        </p:xfrm>
        <a:graphic>
          <a:graphicData uri="http://schemas.openxmlformats.org/presentationml/2006/ole">
            <mc:AlternateContent xmlns:mc="http://schemas.openxmlformats.org/markup-compatibility/2006">
              <mc:Choice xmlns:v="urn:schemas-microsoft-com:vml" Requires="v">
                <p:oleObj spid="_x0000_s7188" name="文档" r:id="rId4" imgW="5329141" imgH="618878" progId="Word.Document.12">
                  <p:embed/>
                </p:oleObj>
              </mc:Choice>
              <mc:Fallback>
                <p:oleObj name="文档" r:id="rId4" imgW="5329141" imgH="618878" progId="Word.Document.12">
                  <p:embed/>
                  <p:pic>
                    <p:nvPicPr>
                      <p:cNvPr id="0" name=""/>
                      <p:cNvPicPr/>
                      <p:nvPr/>
                    </p:nvPicPr>
                    <p:blipFill>
                      <a:blip r:embed="rId5"/>
                      <a:stretch>
                        <a:fillRect/>
                      </a:stretch>
                    </p:blipFill>
                    <p:spPr>
                      <a:xfrm>
                        <a:off x="105504" y="1356338"/>
                        <a:ext cx="5329237" cy="619125"/>
                      </a:xfrm>
                      <a:prstGeom prst="rect">
                        <a:avLst/>
                      </a:prstGeom>
                    </p:spPr>
                  </p:pic>
                </p:oleObj>
              </mc:Fallback>
            </mc:AlternateContent>
          </a:graphicData>
        </a:graphic>
      </p:graphicFrame>
    </p:spTree>
    <p:extLst>
      <p:ext uri="{BB962C8B-B14F-4D97-AF65-F5344CB8AC3E}">
        <p14:creationId xmlns:p14="http://schemas.microsoft.com/office/powerpoint/2010/main" val="8945731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2669329"/>
            <a:ext cx="11192821"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cs typeface="Times New Roman"/>
              </a:rPr>
              <a:t>分封制逐渐改变了商朝那种相对松散的方国联盟式的政治体制，强化了周天子对诸侯的统属关系。虽然，诸侯在封国内仍拥有地方实权，封国仍是地方实体，但这毕竟是由松散的方国联盟发展到中央集权统一国家的过渡环节。</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747918178"/>
              </p:ext>
            </p:extLst>
          </p:nvPr>
        </p:nvGraphicFramePr>
        <p:xfrm>
          <a:off x="260350" y="2252788"/>
          <a:ext cx="5329238" cy="619125"/>
        </p:xfrm>
        <a:graphic>
          <a:graphicData uri="http://schemas.openxmlformats.org/presentationml/2006/ole">
            <mc:AlternateContent xmlns:mc="http://schemas.openxmlformats.org/markup-compatibility/2006">
              <mc:Choice xmlns:v="urn:schemas-microsoft-com:vml" Requires="v">
                <p:oleObj spid="_x0000_s11283" name="文档" r:id="rId4" imgW="5329141" imgH="618878" progId="Word.Document.12">
                  <p:embed/>
                </p:oleObj>
              </mc:Choice>
              <mc:Fallback>
                <p:oleObj name="文档" r:id="rId4" imgW="5329141" imgH="618878" progId="Word.Document.12">
                  <p:embed/>
                  <p:pic>
                    <p:nvPicPr>
                      <p:cNvPr id="0" name=""/>
                      <p:cNvPicPr/>
                      <p:nvPr/>
                    </p:nvPicPr>
                    <p:blipFill>
                      <a:blip r:embed="rId5"/>
                      <a:stretch>
                        <a:fillRect/>
                      </a:stretch>
                    </p:blipFill>
                    <p:spPr>
                      <a:xfrm>
                        <a:off x="260350" y="2252788"/>
                        <a:ext cx="5329238" cy="619125"/>
                      </a:xfrm>
                      <a:prstGeom prst="rect">
                        <a:avLst/>
                      </a:prstGeom>
                    </p:spPr>
                  </p:pic>
                </p:oleObj>
              </mc:Fallback>
            </mc:AlternateContent>
          </a:graphicData>
        </a:graphic>
      </p:graphicFrame>
    </p:spTree>
    <p:extLst>
      <p:ext uri="{BB962C8B-B14F-4D97-AF65-F5344CB8AC3E}">
        <p14:creationId xmlns:p14="http://schemas.microsoft.com/office/powerpoint/2010/main" val="20329786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62291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考法</a:t>
            </a:r>
            <a:r>
              <a:rPr lang="en-US" altLang="zh-CN" sz="2800" b="1" kern="100" dirty="0">
                <a:latin typeface="Times New Roman"/>
                <a:ea typeface="黑体"/>
                <a:cs typeface="Courier New"/>
              </a:rPr>
              <a:t>2</a:t>
            </a:r>
            <a:r>
              <a:rPr lang="zh-CN" altLang="zh-CN" sz="2800" b="1" kern="100" dirty="0">
                <a:latin typeface="Times New Roman"/>
                <a:ea typeface="黑体"/>
                <a:cs typeface="Times New Roman"/>
              </a:rPr>
              <a:t>　史料主旨类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周秦政治文明的转型与创新</a:t>
            </a:r>
            <a:endParaRPr lang="zh-CN" altLang="zh-CN" sz="1100" kern="100" dirty="0">
              <a:effectLst/>
              <a:latin typeface="宋体"/>
              <a:cs typeface="Courier New"/>
            </a:endParaRPr>
          </a:p>
        </p:txBody>
      </p:sp>
      <p:sp>
        <p:nvSpPr>
          <p:cNvPr id="7" name="矩形 1"/>
          <p:cNvSpPr>
            <a:spLocks noChangeArrowheads="1"/>
          </p:cNvSpPr>
          <p:nvPr/>
        </p:nvSpPr>
        <p:spPr bwMode="auto">
          <a:xfrm>
            <a:off x="209346" y="1495727"/>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en-US" altLang="zh-CN" sz="2400" b="1" kern="100" dirty="0">
                <a:latin typeface="Arial"/>
                <a:ea typeface="黑体"/>
                <a:cs typeface="Courier New"/>
              </a:rPr>
              <a:t>(2013·</a:t>
            </a:r>
            <a:r>
              <a:rPr lang="zh-CN" altLang="zh-CN" sz="2400" b="1" kern="100" dirty="0">
                <a:latin typeface="Arial"/>
                <a:ea typeface="黑体"/>
                <a:cs typeface="Arial"/>
              </a:rPr>
              <a:t>课标全国</a:t>
            </a:r>
            <a:r>
              <a:rPr lang="zh-CN" altLang="zh-CN" sz="2400" b="1" kern="100" dirty="0">
                <a:latin typeface="宋体"/>
                <a:cs typeface="宋体"/>
              </a:rPr>
              <a:t>Ⅰ</a:t>
            </a:r>
            <a:r>
              <a:rPr lang="zh-CN" altLang="zh-CN" sz="2400" b="1" kern="100" dirty="0">
                <a:latin typeface="Arial"/>
                <a:ea typeface="黑体"/>
                <a:cs typeface="Arial"/>
              </a:rPr>
              <a:t>，</a:t>
            </a:r>
            <a:r>
              <a:rPr lang="en-US" altLang="zh-CN" sz="2400" b="1" kern="100" dirty="0">
                <a:latin typeface="Arial"/>
                <a:ea typeface="黑体"/>
                <a:cs typeface="Courier New"/>
              </a:rPr>
              <a:t>24)</a:t>
            </a:r>
            <a:r>
              <a:rPr lang="zh-CN" altLang="zh-CN" sz="2400" b="1" kern="100" dirty="0">
                <a:latin typeface="Times New Roman"/>
                <a:cs typeface="Times New Roman"/>
              </a:rPr>
              <a:t>在周代分封制下，墓葬有严格的等级规定。考古显示，战国时期，秦国地区君王墓葬规模宏大，其余墓葬无明显等级差别；在经济发达的东方六国地区，君王、卿大夫、士的墓葬等级差别明显。这表明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经济发展是分封制度得以维系的关键</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分封制中的等级规定凸显了君主集权</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秦国率先消除分封体制走向集权统治</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东方六国仍严格遵行西周的分封制度</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C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384473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5" end="5"/>
                                            </p:txEl>
                                          </p:spTgt>
                                        </p:tgtEl>
                                        <p:attrNameLst>
                                          <p:attrName>style.visibility</p:attrName>
                                        </p:attrNameLst>
                                      </p:cBhvr>
                                      <p:to>
                                        <p:strVal val="visible"/>
                                      </p:to>
                                    </p:set>
                                    <p:animEffect transition="in" filter="blinds(horizontal)">
                                      <p:cBhvr>
                                        <p:cTn id="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826204"/>
            <a:ext cx="11192821"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明立意　</a:t>
            </a:r>
            <a:r>
              <a:rPr lang="zh-CN" altLang="zh-CN" sz="2400" b="1" kern="100" dirty="0">
                <a:latin typeface="Times New Roman"/>
                <a:ea typeface="楷体_GB2312"/>
                <a:cs typeface="Times New Roman"/>
              </a:rPr>
              <a:t>从秦朝中央集权制度的形成角度考查史料实证和唯物史观。</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理清一个变化：</a:t>
            </a:r>
            <a:r>
              <a:rPr lang="en-US" altLang="zh-CN" sz="2400" b="1" kern="100" dirty="0">
                <a:latin typeface="宋体"/>
                <a:cs typeface="Times New Roman"/>
              </a:rPr>
              <a:t>“</a:t>
            </a:r>
            <a:r>
              <a:rPr lang="zh-CN" altLang="zh-CN" sz="2400" b="1" kern="100" dirty="0">
                <a:latin typeface="Times New Roman"/>
                <a:ea typeface="楷体_GB2312"/>
                <a:cs typeface="Times New Roman"/>
              </a:rPr>
              <a:t>周代，墓葬有严格的等级规定</a:t>
            </a:r>
            <a:r>
              <a:rPr lang="en-US" altLang="zh-CN" sz="2400" b="1" kern="100" dirty="0">
                <a:latin typeface="宋体"/>
                <a:cs typeface="Times New Roman"/>
              </a:rPr>
              <a:t>”“</a:t>
            </a:r>
            <a:r>
              <a:rPr lang="zh-CN" altLang="zh-CN" sz="2400" b="1" kern="100" dirty="0">
                <a:latin typeface="Times New Roman"/>
                <a:ea typeface="楷体_GB2312"/>
                <a:cs typeface="Times New Roman"/>
              </a:rPr>
              <a:t>秦国地区君王墓葬规模宏大，其余墓葬无明显等级差别</a:t>
            </a:r>
            <a:r>
              <a:rPr lang="en-US" altLang="zh-CN" sz="2400" b="1" kern="100" dirty="0">
                <a:latin typeface="宋体"/>
                <a:cs typeface="Times New Roman"/>
              </a:rPr>
              <a:t>”</a:t>
            </a:r>
            <a:r>
              <a:rPr lang="zh-CN" altLang="zh-CN" sz="2400" b="1" kern="100" dirty="0">
                <a:latin typeface="Times New Roman"/>
                <a:ea typeface="楷体_GB2312"/>
                <a:cs typeface="Times New Roman"/>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清误区　</a:t>
            </a:r>
            <a:r>
              <a:rPr lang="zh-CN" altLang="zh-CN" sz="2400" b="1" kern="100" dirty="0">
                <a:latin typeface="Times New Roman"/>
                <a:ea typeface="楷体_GB2312"/>
                <a:cs typeface="Times New Roman"/>
              </a:rPr>
              <a:t>本题属于史料主旨型选择题，难度较大。考生对战国时期经济发展的基本属性认识不清，战国时期，井田制趋向瓦解，封建经济已经形成，而分封制的经济基础是井田制。</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390175102"/>
              </p:ext>
            </p:extLst>
          </p:nvPr>
        </p:nvGraphicFramePr>
        <p:xfrm>
          <a:off x="105504" y="1475088"/>
          <a:ext cx="5329237" cy="619125"/>
        </p:xfrm>
        <a:graphic>
          <a:graphicData uri="http://schemas.openxmlformats.org/presentationml/2006/ole">
            <mc:AlternateContent xmlns:mc="http://schemas.openxmlformats.org/markup-compatibility/2006">
              <mc:Choice xmlns:v="urn:schemas-microsoft-com:vml" Requires="v">
                <p:oleObj spid="_x0000_s12307" name="文档" r:id="rId4" imgW="5329141" imgH="618878" progId="Word.Document.12">
                  <p:embed/>
                </p:oleObj>
              </mc:Choice>
              <mc:Fallback>
                <p:oleObj name="文档" r:id="rId4" imgW="5329141" imgH="618878" progId="Word.Document.12">
                  <p:embed/>
                  <p:pic>
                    <p:nvPicPr>
                      <p:cNvPr id="0" name=""/>
                      <p:cNvPicPr/>
                      <p:nvPr/>
                    </p:nvPicPr>
                    <p:blipFill>
                      <a:blip r:embed="rId5"/>
                      <a:stretch>
                        <a:fillRect/>
                      </a:stretch>
                    </p:blipFill>
                    <p:spPr>
                      <a:xfrm>
                        <a:off x="105504" y="1475088"/>
                        <a:ext cx="5329237" cy="619125"/>
                      </a:xfrm>
                      <a:prstGeom prst="rect">
                        <a:avLst/>
                      </a:prstGeom>
                    </p:spPr>
                  </p:pic>
                </p:oleObj>
              </mc:Fallback>
            </mc:AlternateContent>
          </a:graphicData>
        </a:graphic>
      </p:graphicFrame>
    </p:spTree>
    <p:extLst>
      <p:ext uri="{BB962C8B-B14F-4D97-AF65-F5344CB8AC3E}">
        <p14:creationId xmlns:p14="http://schemas.microsoft.com/office/powerpoint/2010/main" val="41578226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723263" y="1517454"/>
            <a:ext cx="10863642"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个人权力由分散到集中：由商周天子权力的尚未集中到秦朝专制独裁的</a:t>
            </a:r>
            <a:r>
              <a:rPr lang="en-US" altLang="zh-CN" sz="2400" b="1" kern="100" dirty="0">
                <a:latin typeface="宋体"/>
                <a:cs typeface="Times New Roman"/>
              </a:rPr>
              <a:t>“</a:t>
            </a:r>
            <a:r>
              <a:rPr lang="zh-CN" altLang="zh-CN" sz="2400" b="1" kern="100" dirty="0">
                <a:latin typeface="Times New Roman"/>
                <a:cs typeface="Times New Roman"/>
              </a:rPr>
              <a:t>皇帝制</a:t>
            </a:r>
            <a:r>
              <a:rPr lang="en-US" altLang="zh-CN" sz="2400" b="1" kern="100" dirty="0">
                <a:latin typeface="宋体"/>
                <a:cs typeface="Times New Roman"/>
              </a:rPr>
              <a:t>”</a:t>
            </a:r>
            <a:r>
              <a:rPr lang="zh-CN" altLang="zh-CN" sz="2400" b="1" kern="100" dirty="0">
                <a:latin typeface="Times New Roman"/>
                <a:cs typeface="Times New Roman"/>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地方权力由独立到集权：由独立性较强的分封制到集权于中央的郡县制。</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(3)</a:t>
            </a:r>
            <a:r>
              <a:rPr lang="zh-CN" altLang="zh-CN" sz="2400" b="1" kern="100" dirty="0">
                <a:latin typeface="Times New Roman"/>
                <a:cs typeface="Times New Roman"/>
              </a:rPr>
              <a:t>政治制度由贵族政治到官僚政治：由商周时期的贵族世袭到秦朝官员由皇帝任命，从而形成官僚政治。</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(4)</a:t>
            </a:r>
            <a:r>
              <a:rPr lang="zh-CN" altLang="zh-CN" sz="2400" b="1" kern="100" dirty="0">
                <a:latin typeface="Times New Roman"/>
                <a:cs typeface="Times New Roman"/>
              </a:rPr>
              <a:t>权力执掌由贵族到官僚：国家权力由商周时期的世袭贵族把持到秦朝由皇帝任命的官僚行使。</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21864196"/>
              </p:ext>
            </p:extLst>
          </p:nvPr>
        </p:nvGraphicFramePr>
        <p:xfrm>
          <a:off x="319252" y="1100204"/>
          <a:ext cx="5329237" cy="619125"/>
        </p:xfrm>
        <a:graphic>
          <a:graphicData uri="http://schemas.openxmlformats.org/presentationml/2006/ole">
            <mc:AlternateContent xmlns:mc="http://schemas.openxmlformats.org/markup-compatibility/2006">
              <mc:Choice xmlns:v="urn:schemas-microsoft-com:vml" Requires="v">
                <p:oleObj spid="_x0000_s13331" name="文档" r:id="rId4" imgW="5329141" imgH="618878" progId="Word.Document.12">
                  <p:embed/>
                </p:oleObj>
              </mc:Choice>
              <mc:Fallback>
                <p:oleObj name="文档" r:id="rId4" imgW="5329141" imgH="618878" progId="Word.Document.12">
                  <p:embed/>
                  <p:pic>
                    <p:nvPicPr>
                      <p:cNvPr id="0" name=""/>
                      <p:cNvPicPr/>
                      <p:nvPr/>
                    </p:nvPicPr>
                    <p:blipFill>
                      <a:blip r:embed="rId5"/>
                      <a:stretch>
                        <a:fillRect/>
                      </a:stretch>
                    </p:blipFill>
                    <p:spPr>
                      <a:xfrm>
                        <a:off x="319252" y="1100204"/>
                        <a:ext cx="5329237" cy="619125"/>
                      </a:xfrm>
                      <a:prstGeom prst="rect">
                        <a:avLst/>
                      </a:prstGeom>
                    </p:spPr>
                  </p:pic>
                </p:oleObj>
              </mc:Fallback>
            </mc:AlternateContent>
          </a:graphicData>
        </a:graphic>
      </p:graphicFrame>
    </p:spTree>
    <p:extLst>
      <p:ext uri="{BB962C8B-B14F-4D97-AF65-F5344CB8AC3E}">
        <p14:creationId xmlns:p14="http://schemas.microsoft.com/office/powerpoint/2010/main" val="36523183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33948" y="1869793"/>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考法</a:t>
            </a:r>
            <a:r>
              <a:rPr lang="en-US" altLang="zh-CN" sz="2800" b="1" kern="100" dirty="0">
                <a:latin typeface="Times New Roman"/>
                <a:ea typeface="黑体"/>
                <a:cs typeface="Courier New"/>
              </a:rPr>
              <a:t>3</a:t>
            </a:r>
            <a:r>
              <a:rPr lang="zh-CN" altLang="zh-CN" sz="2800" b="1" kern="100" dirty="0">
                <a:latin typeface="Times New Roman"/>
                <a:ea typeface="黑体"/>
                <a:cs typeface="Times New Roman"/>
              </a:rPr>
              <a:t>　史料主题类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贵族政治向官僚政治的演变</a:t>
            </a:r>
            <a:endParaRPr lang="zh-CN" altLang="zh-CN" sz="1100" kern="100" dirty="0">
              <a:effectLst/>
              <a:latin typeface="宋体"/>
              <a:cs typeface="Courier New"/>
            </a:endParaRPr>
          </a:p>
        </p:txBody>
      </p:sp>
      <p:sp>
        <p:nvSpPr>
          <p:cNvPr id="7" name="矩形 1"/>
          <p:cNvSpPr>
            <a:spLocks noChangeArrowheads="1"/>
          </p:cNvSpPr>
          <p:nvPr/>
        </p:nvSpPr>
        <p:spPr bwMode="auto">
          <a:xfrm>
            <a:off x="233096" y="2600102"/>
            <a:ext cx="1164729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史料一　</a:t>
            </a:r>
            <a:r>
              <a:rPr lang="zh-CN" altLang="zh-CN" sz="2400" b="1" kern="100" dirty="0">
                <a:latin typeface="Times New Roman"/>
                <a:ea typeface="楷体_GB2312"/>
                <a:cs typeface="Times New Roman"/>
              </a:rPr>
              <a:t>春秋战国时期是中国历史上承前启后的重要时期，因为春秋战国时期中国完成了社会的转型。在此之前中国社会仍然是血缘社会，在此之后虽然仍有浓重的血缘色彩，但转向了地缘社会；在此之前是封建诸侯、贵族分权的时代，在此之后是专制独裁、皇帝集权的时代</a:t>
            </a:r>
            <a:r>
              <a:rPr lang="zh-CN" altLang="zh-CN" sz="2400" b="1" kern="100" dirty="0">
                <a:latin typeface="宋体"/>
                <a:cs typeface="Times New Roman"/>
              </a:rPr>
              <a:t>……</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辛田《春秋战国时期社会转型研究</a:t>
            </a:r>
            <a:r>
              <a:rPr lang="zh-CN" altLang="zh-CN" sz="2400" b="1" kern="100" dirty="0" smtClean="0">
                <a:latin typeface="Times New Roman"/>
                <a:cs typeface="Times New Roman"/>
              </a:rPr>
              <a:t>》</a:t>
            </a:r>
            <a:endParaRPr lang="zh-CN" altLang="zh-CN" sz="1050" kern="100" dirty="0">
              <a:latin typeface="宋体"/>
              <a:cs typeface="Courier New"/>
            </a:endParaRPr>
          </a:p>
        </p:txBody>
      </p:sp>
      <p:pic>
        <p:nvPicPr>
          <p:cNvPr id="8194" name="Picture 2" descr="对接25分综合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8703" y="951606"/>
            <a:ext cx="3920195" cy="84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4849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1909329"/>
            <a:ext cx="11192821" cy="33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史料二　</a:t>
            </a:r>
            <a:r>
              <a:rPr lang="zh-CN" altLang="zh-CN" sz="2400" b="1" kern="100" dirty="0">
                <a:latin typeface="Times New Roman"/>
                <a:ea typeface="楷体_GB2312"/>
                <a:cs typeface="Times New Roman"/>
              </a:rPr>
              <a:t>中国历史上也有贵族等级制。大约</a:t>
            </a:r>
            <a:r>
              <a:rPr lang="en-US" altLang="zh-CN" sz="2400" b="1" kern="100" dirty="0">
                <a:latin typeface="Times New Roman"/>
                <a:ea typeface="楷体_GB2312"/>
                <a:cs typeface="Courier New"/>
              </a:rPr>
              <a:t>3000</a:t>
            </a:r>
            <a:r>
              <a:rPr lang="zh-CN" altLang="zh-CN" sz="2400" b="1" kern="100" dirty="0">
                <a:latin typeface="Times New Roman"/>
                <a:ea typeface="楷体_GB2312"/>
                <a:cs typeface="Times New Roman"/>
              </a:rPr>
              <a:t>年前，就有了周天子分封公、侯、伯、子、男等诸侯国的范例。可自秦朝以降，中国古代显贵始终缺少一个类似于不列颠议会的特权机构，不容易形成具有严格等级、相对连贯性和群体实力的贵族体制。而在中古的英国，却由于贵族屡屡比较适度的挑战和制约行为，形成了对君权的掣肘。</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阎照祥《英国贵族史》</a:t>
            </a:r>
            <a:r>
              <a:rPr lang="zh-CN" altLang="zh-CN" sz="2400" b="1" kern="100" dirty="0">
                <a:latin typeface="宋体"/>
                <a:ea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8576391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523049" y="1398704"/>
            <a:ext cx="11192821"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史料一论述了春秋战国时期的社会转型及其表现形式。根据史料一，归纳春秋战国时期社会转型前后的相同点与不同点。</a:t>
            </a:r>
            <a:r>
              <a:rPr lang="en-US" altLang="zh-CN" sz="2400" b="1" kern="100" dirty="0">
                <a:latin typeface="Times New Roman"/>
                <a:ea typeface="楷体_GB2312"/>
                <a:cs typeface="Courier New"/>
              </a:rPr>
              <a:t>(16</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相同：保留了血缘色彩。</a:t>
            </a:r>
            <a:endParaRPr lang="zh-CN" altLang="zh-CN" sz="1050" kern="100" dirty="0">
              <a:solidFill>
                <a:srgbClr val="FF0000"/>
              </a:solidFill>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仿宋_GB2312"/>
                <a:cs typeface="Times New Roman"/>
              </a:rPr>
              <a:t>不同：从血缘社会到地缘社会；从贵族政治到官僚政治；从分权到集权。</a:t>
            </a:r>
            <a:endParaRPr lang="zh-CN" altLang="zh-CN" sz="1050" kern="100" dirty="0">
              <a:solidFill>
                <a:srgbClr val="FF0000"/>
              </a:solidFill>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史料二认为秦朝以来难以形成贵族体制，也无法形成对君权的掣肘。结合所学知识，分析</a:t>
            </a:r>
            <a:r>
              <a:rPr lang="en-US" altLang="zh-CN" sz="2400" b="1" kern="100" dirty="0">
                <a:latin typeface="宋体"/>
                <a:cs typeface="Times New Roman"/>
              </a:rPr>
              <a:t>“</a:t>
            </a:r>
            <a:r>
              <a:rPr lang="zh-CN" altLang="zh-CN" sz="2400" b="1" kern="100" dirty="0">
                <a:latin typeface="Times New Roman"/>
                <a:cs typeface="Times New Roman"/>
              </a:rPr>
              <a:t>秦朝以降，中国古代不容易形成贵族体制</a:t>
            </a:r>
            <a:r>
              <a:rPr lang="en-US" altLang="zh-CN" sz="2400" b="1" kern="100" dirty="0">
                <a:latin typeface="宋体"/>
                <a:cs typeface="Times New Roman"/>
              </a:rPr>
              <a:t>”</a:t>
            </a:r>
            <a:r>
              <a:rPr lang="zh-CN" altLang="zh-CN" sz="2400" b="1" kern="100" dirty="0">
                <a:latin typeface="Times New Roman"/>
                <a:cs typeface="Times New Roman"/>
              </a:rPr>
              <a:t>的主要原因。</a:t>
            </a:r>
            <a:r>
              <a:rPr lang="en-US" altLang="zh-CN" sz="2400" b="1" kern="100" dirty="0">
                <a:latin typeface="Times New Roman"/>
                <a:ea typeface="楷体_GB2312"/>
                <a:cs typeface="Courier New"/>
              </a:rPr>
              <a:t>(9</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君主专制的强大，王朝更替频繁，官僚制度发达，科举制度的影响；小农经济的制约；封建纲常思想意识浓厚等</a:t>
            </a:r>
            <a:r>
              <a:rPr lang="zh-CN" altLang="zh-CN" sz="2400" b="1" kern="100" dirty="0" smtClean="0">
                <a:solidFill>
                  <a:srgbClr val="FF0000"/>
                </a:solidFill>
                <a:latin typeface="Times New Roman"/>
                <a:ea typeface="仿宋_GB2312"/>
                <a:cs typeface="Times New Roman"/>
              </a:rPr>
              <a:t>。</a:t>
            </a:r>
            <a:r>
              <a:rPr lang="en-US" altLang="zh-CN" sz="2400" b="1" kern="100" dirty="0" smtClean="0">
                <a:solidFill>
                  <a:srgbClr val="FF0000"/>
                </a:solidFill>
                <a:latin typeface="Times New Roman"/>
                <a:ea typeface="仿宋_GB2312"/>
                <a:cs typeface="Times New Roman"/>
              </a:rPr>
              <a:t>   </a:t>
            </a:r>
            <a:endParaRPr lang="zh-CN" altLang="zh-CN" sz="1050" kern="100" dirty="0">
              <a:solidFill>
                <a:srgbClr val="FF0000"/>
              </a:solidFill>
              <a:effectLst/>
              <a:latin typeface="宋体"/>
              <a:cs typeface="Courier New"/>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2552391855"/>
              </p:ext>
            </p:extLst>
          </p:nvPr>
        </p:nvGraphicFramePr>
        <p:xfrm>
          <a:off x="278163" y="933609"/>
          <a:ext cx="5268913" cy="593725"/>
        </p:xfrm>
        <a:graphic>
          <a:graphicData uri="http://schemas.openxmlformats.org/presentationml/2006/ole">
            <mc:AlternateContent xmlns:mc="http://schemas.openxmlformats.org/markup-compatibility/2006">
              <mc:Choice xmlns:v="urn:schemas-microsoft-com:vml" Requires="v">
                <p:oleObj spid="_x0000_s14355" name="文档" r:id="rId4" imgW="5269437" imgH="594051" progId="Word.Document.12">
                  <p:embed/>
                </p:oleObj>
              </mc:Choice>
              <mc:Fallback>
                <p:oleObj name="文档" r:id="rId4" imgW="5269437" imgH="594051" progId="Word.Document.12">
                  <p:embed/>
                  <p:pic>
                    <p:nvPicPr>
                      <p:cNvPr id="0" name=""/>
                      <p:cNvPicPr/>
                      <p:nvPr/>
                    </p:nvPicPr>
                    <p:blipFill>
                      <a:blip r:embed="rId5"/>
                      <a:stretch>
                        <a:fillRect/>
                      </a:stretch>
                    </p:blipFill>
                    <p:spPr>
                      <a:xfrm>
                        <a:off x="278163" y="933609"/>
                        <a:ext cx="5268913" cy="593725"/>
                      </a:xfrm>
                      <a:prstGeom prst="rect">
                        <a:avLst/>
                      </a:prstGeom>
                    </p:spPr>
                  </p:pic>
                </p:oleObj>
              </mc:Fallback>
            </mc:AlternateContent>
          </a:graphicData>
        </a:graphic>
      </p:graphicFrame>
    </p:spTree>
    <p:extLst>
      <p:ext uri="{BB962C8B-B14F-4D97-AF65-F5344CB8AC3E}">
        <p14:creationId xmlns:p14="http://schemas.microsoft.com/office/powerpoint/2010/main" val="75993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blinds(horizontal)">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blinds(horizontal)">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640138" y="2384329"/>
            <a:ext cx="1086364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610485" algn="l"/>
                <a:tab pos="2700655" algn="l"/>
              </a:tabLst>
            </a:pPr>
            <a:r>
              <a:rPr lang="zh-CN" altLang="zh-CN" sz="2400" b="1" kern="100" dirty="0">
                <a:latin typeface="Times New Roman"/>
                <a:ea typeface="黑体"/>
                <a:cs typeface="Times New Roman"/>
              </a:rPr>
              <a:t>『</a:t>
            </a:r>
            <a:r>
              <a:rPr lang="zh-CN" altLang="en-US" sz="2400" b="1" kern="100" dirty="0">
                <a:latin typeface="Times New Roman"/>
                <a:ea typeface="黑体"/>
                <a:cs typeface="Times New Roman"/>
              </a:rPr>
              <a:t>方法突破</a:t>
            </a:r>
            <a:r>
              <a:rPr lang="zh-CN" altLang="zh-CN" sz="2400" b="1" kern="100" dirty="0" smtClean="0">
                <a:latin typeface="Times New Roman"/>
                <a:ea typeface="黑体"/>
                <a:cs typeface="Times New Roman"/>
              </a:rPr>
              <a:t>』</a:t>
            </a:r>
            <a:r>
              <a:rPr lang="en-US" altLang="zh-CN" sz="2400" b="1" kern="100" dirty="0" smtClean="0">
                <a:latin typeface="Times New Roman"/>
                <a:ea typeface="黑体"/>
                <a:cs typeface="Times New Roman"/>
              </a:rPr>
              <a:t> </a:t>
            </a:r>
            <a:r>
              <a:rPr lang="zh-CN" altLang="zh-CN" sz="2400" b="1" kern="100" dirty="0" smtClean="0">
                <a:latin typeface="Times New Roman"/>
                <a:ea typeface="楷体_GB2312"/>
                <a:cs typeface="Times New Roman"/>
              </a:rPr>
              <a:t>根</a:t>
            </a:r>
            <a:r>
              <a:rPr lang="zh-CN" altLang="zh-CN" sz="2400" b="1" kern="100" dirty="0">
                <a:latin typeface="Times New Roman"/>
                <a:ea typeface="楷体_GB2312"/>
                <a:cs typeface="Times New Roman"/>
              </a:rPr>
              <a:t>据重要词句获取史料信息是突破高考</a:t>
            </a:r>
            <a:r>
              <a:rPr lang="en-US" altLang="zh-CN" sz="2400" b="1" kern="100" dirty="0">
                <a:latin typeface="Times New Roman"/>
                <a:ea typeface="楷体_GB2312"/>
                <a:cs typeface="Courier New"/>
              </a:rPr>
              <a:t>41</a:t>
            </a:r>
            <a:r>
              <a:rPr lang="zh-CN" altLang="zh-CN" sz="2400" b="1" kern="100" dirty="0">
                <a:latin typeface="Times New Roman"/>
                <a:ea typeface="楷体_GB2312"/>
                <a:cs typeface="Times New Roman"/>
              </a:rPr>
              <a:t>题的关键。如，由史料一中的</a:t>
            </a:r>
            <a:r>
              <a:rPr lang="en-US" altLang="zh-CN" sz="2400" b="1" kern="100" dirty="0">
                <a:latin typeface="宋体"/>
                <a:cs typeface="Times New Roman"/>
              </a:rPr>
              <a:t>“</a:t>
            </a:r>
            <a:r>
              <a:rPr lang="zh-CN" altLang="zh-CN" sz="2400" b="1" kern="100" dirty="0">
                <a:latin typeface="Times New Roman"/>
                <a:ea typeface="楷体_GB2312"/>
                <a:cs typeface="Times New Roman"/>
              </a:rPr>
              <a:t>之前</a:t>
            </a:r>
            <a:r>
              <a:rPr lang="en-US" altLang="zh-CN" sz="2400" b="1" kern="100" dirty="0">
                <a:latin typeface="宋体"/>
                <a:cs typeface="Times New Roman"/>
              </a:rPr>
              <a:t>”“</a:t>
            </a:r>
            <a:r>
              <a:rPr lang="zh-CN" altLang="zh-CN" sz="2400" b="1" kern="100" dirty="0">
                <a:latin typeface="Times New Roman"/>
                <a:ea typeface="楷体_GB2312"/>
                <a:cs typeface="Times New Roman"/>
              </a:rPr>
              <a:t>之后</a:t>
            </a:r>
            <a:r>
              <a:rPr lang="en-US" altLang="zh-CN" sz="2400" b="1" kern="100" dirty="0">
                <a:latin typeface="宋体"/>
                <a:cs typeface="Times New Roman"/>
              </a:rPr>
              <a:t>”“</a:t>
            </a:r>
            <a:r>
              <a:rPr lang="zh-CN" altLang="zh-CN" sz="2400" b="1" kern="100" dirty="0">
                <a:latin typeface="Times New Roman"/>
                <a:ea typeface="楷体_GB2312"/>
                <a:cs typeface="Times New Roman"/>
              </a:rPr>
              <a:t>但转向</a:t>
            </a:r>
            <a:r>
              <a:rPr lang="en-US" altLang="zh-CN" sz="2400" b="1" kern="100" dirty="0">
                <a:latin typeface="宋体"/>
                <a:cs typeface="Times New Roman"/>
              </a:rPr>
              <a:t>”</a:t>
            </a:r>
            <a:r>
              <a:rPr lang="zh-CN" altLang="zh-CN" sz="2400" b="1" kern="100" dirty="0">
                <a:latin typeface="Times New Roman"/>
                <a:ea typeface="楷体_GB2312"/>
                <a:cs typeface="Times New Roman"/>
              </a:rPr>
              <a:t>可归纳出社会转型的内容；由</a:t>
            </a:r>
            <a:r>
              <a:rPr lang="en-US" altLang="zh-CN" sz="2400" b="1" kern="100" dirty="0">
                <a:latin typeface="宋体"/>
                <a:cs typeface="Times New Roman"/>
              </a:rPr>
              <a:t>“</a:t>
            </a:r>
            <a:r>
              <a:rPr lang="zh-CN" altLang="zh-CN" sz="2400" b="1" kern="100" dirty="0">
                <a:latin typeface="Times New Roman"/>
                <a:ea typeface="楷体_GB2312"/>
                <a:cs typeface="Times New Roman"/>
              </a:rPr>
              <a:t>仍然是</a:t>
            </a:r>
            <a:r>
              <a:rPr lang="en-US" altLang="zh-CN" sz="2400" b="1" kern="100" dirty="0">
                <a:latin typeface="宋体"/>
                <a:cs typeface="Times New Roman"/>
              </a:rPr>
              <a:t>”</a:t>
            </a:r>
            <a:r>
              <a:rPr lang="zh-CN" altLang="zh-CN" sz="2400" b="1" kern="100" dirty="0">
                <a:latin typeface="Times New Roman"/>
                <a:ea typeface="楷体_GB2312"/>
                <a:cs typeface="Times New Roman"/>
              </a:rPr>
              <a:t>可知相同之处；回答史料二</a:t>
            </a:r>
            <a:r>
              <a:rPr lang="en-US" altLang="zh-CN" sz="2400" b="1" kern="100" dirty="0">
                <a:latin typeface="宋体"/>
                <a:cs typeface="Times New Roman"/>
              </a:rPr>
              <a:t>“</a:t>
            </a:r>
            <a:r>
              <a:rPr lang="zh-CN" altLang="zh-CN" sz="2400" b="1" kern="100" dirty="0">
                <a:latin typeface="Times New Roman"/>
                <a:ea typeface="楷体_GB2312"/>
                <a:cs typeface="Times New Roman"/>
              </a:rPr>
              <a:t>主要原因</a:t>
            </a:r>
            <a:r>
              <a:rPr lang="en-US" altLang="zh-CN" sz="2400" b="1" kern="100" dirty="0">
                <a:latin typeface="宋体"/>
                <a:cs typeface="Times New Roman"/>
              </a:rPr>
              <a:t>”</a:t>
            </a:r>
            <a:r>
              <a:rPr lang="zh-CN" altLang="zh-CN" sz="2400" b="1" kern="100" dirty="0">
                <a:latin typeface="Times New Roman"/>
                <a:ea typeface="楷体_GB2312"/>
                <a:cs typeface="Times New Roman"/>
              </a:rPr>
              <a:t>的关键在于思考角度的选取和唯物史观的准确运用，如经济基础与上层建筑、社会存在与社会意识的关系</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val="35021823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11174" y="1469954"/>
            <a:ext cx="11192821"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转变</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①</a:t>
            </a:r>
            <a:r>
              <a:rPr lang="zh-CN" altLang="zh-CN" sz="2400" b="1" kern="100" dirty="0">
                <a:latin typeface="Times New Roman"/>
                <a:cs typeface="Times New Roman"/>
              </a:rPr>
              <a:t>先秦时期的贵族政治是建立在分封制和宗法制以及</a:t>
            </a:r>
            <a:r>
              <a:rPr lang="en-US" altLang="zh-CN" sz="2400" b="1" kern="100" dirty="0">
                <a:latin typeface="宋体"/>
                <a:cs typeface="Times New Roman"/>
              </a:rPr>
              <a:t>“</a:t>
            </a:r>
            <a:r>
              <a:rPr lang="zh-CN" altLang="zh-CN" sz="2400" b="1" kern="100" dirty="0">
                <a:latin typeface="Times New Roman"/>
                <a:cs typeface="Times New Roman"/>
              </a:rPr>
              <a:t>世卿世禄</a:t>
            </a:r>
            <a:r>
              <a:rPr lang="en-US" altLang="zh-CN" sz="2400" b="1" kern="100" dirty="0">
                <a:latin typeface="宋体"/>
                <a:cs typeface="Times New Roman"/>
              </a:rPr>
              <a:t>”</a:t>
            </a:r>
            <a:r>
              <a:rPr lang="zh-CN" altLang="zh-CN" sz="2400" b="1" kern="100" dirty="0">
                <a:latin typeface="Times New Roman"/>
                <a:cs typeface="Times New Roman"/>
              </a:rPr>
              <a:t>制基础之上的由贵族掌握政权的政治制度。贵族世袭官职，世卿世禄。</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Times New Roman"/>
              </a:rPr>
              <a:t>②</a:t>
            </a:r>
            <a:r>
              <a:rPr lang="zh-CN" altLang="zh-CN" sz="2400" b="1" kern="100" dirty="0">
                <a:latin typeface="Times New Roman"/>
                <a:cs typeface="Times New Roman"/>
              </a:rPr>
              <a:t>官僚政治是建立在官吏的选拔和任命制基础之上，按照职能和职位分工、分层管理原则建立起来的中央或地方行政权力体系，包括有关官僚机构的组织运作与官僚的活动及一套完整的制度规定。</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Times New Roman"/>
              </a:rPr>
              <a:t>③</a:t>
            </a:r>
            <a:r>
              <a:rPr lang="zh-CN" altLang="zh-CN" sz="2400" b="1" kern="100" dirty="0">
                <a:latin typeface="Times New Roman"/>
                <a:cs typeface="Times New Roman"/>
              </a:rPr>
              <a:t>郡县制取代分封制，官僚制取代贵族制，地缘政治组织取代了血缘政治组织，一种新型的国家形态和国家管理方式及政治体制由此建立起来。</a:t>
            </a:r>
            <a:endParaRPr lang="zh-CN" altLang="zh-CN" sz="1050" kern="100" dirty="0">
              <a:effectLst/>
              <a:latin typeface="宋体"/>
              <a:cs typeface="Courier New"/>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1661874848"/>
              </p:ext>
            </p:extLst>
          </p:nvPr>
        </p:nvGraphicFramePr>
        <p:xfrm>
          <a:off x="214028" y="1033460"/>
          <a:ext cx="7575550" cy="735013"/>
        </p:xfrm>
        <a:graphic>
          <a:graphicData uri="http://schemas.openxmlformats.org/presentationml/2006/ole">
            <mc:AlternateContent xmlns:mc="http://schemas.openxmlformats.org/markup-compatibility/2006">
              <mc:Choice xmlns:v="urn:schemas-microsoft-com:vml" Requires="v">
                <p:oleObj spid="_x0000_s18443" name="文档" r:id="rId4" imgW="7577305" imgH="738411" progId="Word.Document.12">
                  <p:embed/>
                </p:oleObj>
              </mc:Choice>
              <mc:Fallback>
                <p:oleObj name="文档" r:id="rId4" imgW="7577305" imgH="738411" progId="Word.Document.12">
                  <p:embed/>
                  <p:pic>
                    <p:nvPicPr>
                      <p:cNvPr id="0" name=""/>
                      <p:cNvPicPr/>
                      <p:nvPr/>
                    </p:nvPicPr>
                    <p:blipFill>
                      <a:blip r:embed="rId5"/>
                      <a:stretch>
                        <a:fillRect/>
                      </a:stretch>
                    </p:blipFill>
                    <p:spPr>
                      <a:xfrm>
                        <a:off x="214028" y="1033460"/>
                        <a:ext cx="7575550" cy="735013"/>
                      </a:xfrm>
                      <a:prstGeom prst="rect">
                        <a:avLst/>
                      </a:prstGeom>
                    </p:spPr>
                  </p:pic>
                </p:oleObj>
              </mc:Fallback>
            </mc:AlternateContent>
          </a:graphicData>
        </a:graphic>
      </p:graphicFrame>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99299" y="2229954"/>
            <a:ext cx="11192821"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a:latin typeface="Times New Roman"/>
                <a:cs typeface="Courier New"/>
              </a:rPr>
              <a:t>(2)</a:t>
            </a:r>
            <a:r>
              <a:rPr lang="zh-CN" altLang="zh-CN" sz="2400" b="1" kern="100" dirty="0">
                <a:latin typeface="Times New Roman"/>
                <a:cs typeface="Times New Roman"/>
              </a:rPr>
              <a:t>历史作用</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①</a:t>
            </a:r>
            <a:r>
              <a:rPr lang="zh-CN" altLang="zh-CN" sz="2400" b="1" kern="100" dirty="0">
                <a:latin typeface="Times New Roman"/>
                <a:cs typeface="Times New Roman"/>
              </a:rPr>
              <a:t>政治：有利于巩固国家统一，有利于抵御游牧民族的掠夺，维护中原地区的农耕经济免遭游牧民族的侵扰。</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②</a:t>
            </a:r>
            <a:r>
              <a:rPr lang="zh-CN" altLang="zh-CN" sz="2400" b="1" kern="100" dirty="0">
                <a:latin typeface="Times New Roman"/>
                <a:cs typeface="Times New Roman"/>
              </a:rPr>
              <a:t>经济：有利于维护小农经济的稳定。同时，中央集权制有利于国家调动全国的人力、物力兴修大型工程。</a:t>
            </a:r>
            <a:endParaRPr lang="zh-CN" altLang="zh-CN" sz="1050" kern="100" dirty="0">
              <a:effectLst/>
              <a:latin typeface="宋体"/>
              <a:cs typeface="Courier New"/>
            </a:endParaRPr>
          </a:p>
        </p:txBody>
      </p:sp>
    </p:spTree>
    <p:extLst>
      <p:ext uri="{BB962C8B-B14F-4D97-AF65-F5344CB8AC3E}">
        <p14:creationId xmlns:p14="http://schemas.microsoft.com/office/powerpoint/2010/main" val="14622062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10198" y="15016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考法</a:t>
            </a:r>
            <a:r>
              <a:rPr lang="en-US" altLang="zh-CN" sz="2800" b="1" kern="100" dirty="0">
                <a:latin typeface="Times New Roman"/>
                <a:ea typeface="黑体"/>
                <a:cs typeface="Courier New"/>
              </a:rPr>
              <a:t>4</a:t>
            </a:r>
            <a:r>
              <a:rPr lang="zh-CN" altLang="zh-CN" sz="2800" b="1" kern="100" dirty="0">
                <a:latin typeface="Times New Roman"/>
                <a:ea typeface="黑体"/>
                <a:cs typeface="Times New Roman"/>
              </a:rPr>
              <a:t>　开放探究类</a:t>
            </a:r>
            <a:r>
              <a:rPr lang="en-US" altLang="zh-CN" sz="2800" b="1" kern="100" dirty="0">
                <a:latin typeface="Times New Roman"/>
                <a:ea typeface="黑体"/>
                <a:cs typeface="Courier New"/>
              </a:rPr>
              <a:t>——</a:t>
            </a:r>
            <a:r>
              <a:rPr lang="zh-CN" altLang="zh-CN" sz="2800" b="1" kern="100" dirty="0">
                <a:latin typeface="Times New Roman"/>
                <a:ea typeface="黑体"/>
                <a:cs typeface="Times New Roman"/>
              </a:rPr>
              <a:t>宗法制度在国家与社会治理中的重要作用</a:t>
            </a:r>
            <a:endParaRPr lang="zh-CN" altLang="zh-CN" sz="1100" kern="100" dirty="0">
              <a:effectLst/>
              <a:latin typeface="宋体"/>
              <a:cs typeface="Courier New"/>
            </a:endParaRPr>
          </a:p>
        </p:txBody>
      </p:sp>
      <p:sp>
        <p:nvSpPr>
          <p:cNvPr id="7" name="矩形 1"/>
          <p:cNvSpPr>
            <a:spLocks noChangeArrowheads="1"/>
          </p:cNvSpPr>
          <p:nvPr/>
        </p:nvSpPr>
        <p:spPr bwMode="auto">
          <a:xfrm>
            <a:off x="209346" y="2208227"/>
            <a:ext cx="11647294"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史料　</a:t>
            </a:r>
            <a:r>
              <a:rPr lang="zh-CN" altLang="zh-CN" sz="2400" b="1" kern="100" dirty="0">
                <a:latin typeface="Times New Roman"/>
                <a:ea typeface="楷体_GB2312"/>
                <a:cs typeface="Times New Roman"/>
              </a:rPr>
              <a:t>在</a:t>
            </a:r>
            <a:r>
              <a:rPr lang="en-US" altLang="zh-CN" sz="2400" b="1" kern="100" dirty="0">
                <a:latin typeface="宋体"/>
                <a:cs typeface="Times New Roman"/>
              </a:rPr>
              <a:t>“</a:t>
            </a:r>
            <a:r>
              <a:rPr lang="zh-CN" altLang="zh-CN" sz="2400" b="1" kern="100" dirty="0">
                <a:latin typeface="Times New Roman"/>
                <a:ea typeface="楷体_GB2312"/>
                <a:cs typeface="Times New Roman"/>
              </a:rPr>
              <a:t>家政统于家长</a:t>
            </a:r>
            <a:r>
              <a:rPr lang="en-US" altLang="zh-CN" sz="2400" b="1" kern="100" dirty="0">
                <a:latin typeface="宋体"/>
                <a:cs typeface="Times New Roman"/>
              </a:rPr>
              <a:t>”</a:t>
            </a:r>
            <a:r>
              <a:rPr lang="zh-CN" altLang="zh-CN" sz="2400" b="1" kern="100" dirty="0">
                <a:latin typeface="Times New Roman"/>
                <a:ea typeface="楷体_GB2312"/>
                <a:cs typeface="Times New Roman"/>
              </a:rPr>
              <a:t>的中国封建宗法制度下，不忠不孝是十恶之首。家长对子女不仅有主婚权，而且《大清律例》已把处死权赋予封建家长了。家庭又把向国家交纳田税赋税以及服差役当作重要的责任，宗法制家庭成为维护封建国家的有力因素。随着一体化结构的强化，封建统治者也有意识地加强宗法制度。宋明以后，宗法制度的家族组织同构作用强化到这种地步，以至于在结构形态上也和国家社会组织一样由三个子系统组成。</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摘编自金观涛、刘青峰《兴盛与危机</a:t>
            </a:r>
            <a:endParaRPr lang="zh-CN" altLang="zh-CN" sz="1050" kern="100" dirty="0">
              <a:latin typeface="宋体"/>
              <a:cs typeface="Courier New"/>
            </a:endParaRPr>
          </a:p>
          <a:p>
            <a:pPr algn="ctr"/>
            <a:r>
              <a:rPr lang="en-US" altLang="zh-CN" sz="2400" b="1" kern="100" dirty="0" smtClean="0">
                <a:latin typeface="Times New Roman"/>
              </a:rPr>
              <a:t>                                                                                         ——</a:t>
            </a:r>
            <a:r>
              <a:rPr lang="zh-CN" altLang="zh-CN" sz="2400" b="1" kern="100" dirty="0">
                <a:latin typeface="Times New Roman"/>
                <a:cs typeface="Times New Roman"/>
              </a:rPr>
              <a:t>论中国封建社会的超稳定结构</a:t>
            </a:r>
            <a:r>
              <a:rPr lang="zh-CN" altLang="zh-CN" sz="2400" b="1" kern="100" dirty="0" smtClean="0">
                <a:latin typeface="Times New Roman"/>
                <a:cs typeface="Times New Roman"/>
              </a:rPr>
              <a:t>》</a:t>
            </a:r>
            <a:endParaRPr lang="zh-CN" altLang="zh-CN" sz="1050" kern="100" dirty="0">
              <a:effectLst/>
              <a:latin typeface="宋体"/>
              <a:cs typeface="Courier New"/>
            </a:endParaRPr>
          </a:p>
        </p:txBody>
      </p:sp>
      <p:pic>
        <p:nvPicPr>
          <p:cNvPr id="9218" name="Picture 2" descr="对接12分开放题"/>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7082" y="513126"/>
            <a:ext cx="4312215" cy="932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14040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101304"/>
            <a:ext cx="11647294" cy="27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宗族制群体作为一种松散的利益群体，在广大农村普遍存在，而由宗族群体所形成的宗族势力，虽与过去相比有了本质性的变化，但作为封建残余仍对农村社区起着一定的破坏性作用，成为农村基层社区生活中一股不可忽视的潜在的破坏力量。</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陈永平、李委莎《宗族势力：当前农村</a:t>
            </a:r>
            <a:endParaRPr lang="zh-CN" altLang="zh-CN" sz="1050" kern="100" dirty="0">
              <a:latin typeface="宋体"/>
              <a:cs typeface="Courier New"/>
            </a:endParaRPr>
          </a:p>
          <a:p>
            <a:pPr algn="r">
              <a:lnSpc>
                <a:spcPct val="150000"/>
              </a:lnSpc>
              <a:spcAft>
                <a:spcPts val="0"/>
              </a:spcAft>
              <a:tabLst>
                <a:tab pos="2610485" algn="l"/>
                <a:tab pos="2700655" algn="l"/>
              </a:tabLst>
            </a:pPr>
            <a:r>
              <a:rPr lang="zh-CN" altLang="zh-CN" sz="2400" b="1" kern="100" dirty="0">
                <a:latin typeface="Times New Roman"/>
                <a:cs typeface="Times New Roman"/>
              </a:rPr>
              <a:t>社区生活中一股潜在的破坏力量》</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矩形 1"/>
          <p:cNvSpPr>
            <a:spLocks noChangeArrowheads="1"/>
          </p:cNvSpPr>
          <p:nvPr/>
        </p:nvSpPr>
        <p:spPr bwMode="auto">
          <a:xfrm>
            <a:off x="226537" y="1436304"/>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cs typeface="Times New Roman"/>
              </a:rPr>
              <a:t>根据史料信息，围绕</a:t>
            </a:r>
            <a:r>
              <a:rPr lang="en-US" altLang="zh-CN" sz="2400" b="1" kern="100" dirty="0">
                <a:latin typeface="宋体"/>
                <a:cs typeface="Times New Roman"/>
              </a:rPr>
              <a:t>“</a:t>
            </a:r>
            <a:r>
              <a:rPr lang="zh-CN" altLang="zh-CN" sz="2400" b="1" kern="100" dirty="0">
                <a:latin typeface="Times New Roman"/>
                <a:cs typeface="Times New Roman"/>
              </a:rPr>
              <a:t>宗法制度与社会</a:t>
            </a:r>
            <a:r>
              <a:rPr lang="en-US" altLang="zh-CN" sz="2400" b="1" kern="100" dirty="0">
                <a:latin typeface="宋体"/>
                <a:cs typeface="Times New Roman"/>
              </a:rPr>
              <a:t>”</a:t>
            </a:r>
            <a:r>
              <a:rPr lang="zh-CN" altLang="zh-CN" sz="2400" b="1" kern="100" dirty="0">
                <a:latin typeface="Times New Roman"/>
                <a:cs typeface="Times New Roman"/>
              </a:rPr>
              <a:t>选择一种观点展开评论。</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分</a:t>
            </a:r>
            <a:r>
              <a:rPr lang="en-US" altLang="zh-CN" sz="2400" b="1" kern="100" dirty="0">
                <a:latin typeface="Times New Roman"/>
                <a:ea typeface="楷体_GB2312"/>
                <a:cs typeface="Courier New"/>
              </a:rPr>
              <a:t>)</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solidFill>
                  <a:srgbClr val="FF0000"/>
                </a:solidFill>
                <a:latin typeface="Times New Roman"/>
                <a:ea typeface="黑体"/>
                <a:cs typeface="Times New Roman"/>
              </a:rPr>
              <a:t>提示　</a:t>
            </a:r>
            <a:r>
              <a:rPr lang="zh-CN" altLang="zh-CN" sz="2400" b="1" kern="100" dirty="0">
                <a:solidFill>
                  <a:srgbClr val="FF0000"/>
                </a:solidFill>
                <a:latin typeface="Times New Roman"/>
                <a:ea typeface="仿宋_GB2312"/>
                <a:cs typeface="Times New Roman"/>
              </a:rPr>
              <a:t>观点一是视宗族为现实社会对立物，以负面评价为主；宗族本位主义的价值取向与社会主义精神文明背道而驰；易破坏乡村社会的正常秩序，从而影响农村的社会稳定和发展。观点二是视宗族为中性社会组织，对其功能做正负双重性质评价。浓浓的亲情既可能是一种很好的润滑剂，具有很强的亲和力和凝聚力，促成家庭和睦、亲族团结，有利于农村和谐社会的构建。不正确引导，任其无序发展，也会成为建立民主和法制社会的一种障碍。</a:t>
            </a:r>
            <a:r>
              <a:rPr lang="zh-CN" altLang="zh-CN" sz="2400" b="1" kern="100" dirty="0">
                <a:solidFill>
                  <a:srgbClr val="FF0000"/>
                </a:solidFill>
                <a:latin typeface="宋体"/>
                <a:ea typeface="Times New Roman"/>
                <a:cs typeface="Courier New"/>
              </a:rPr>
              <a:t> </a:t>
            </a:r>
            <a:r>
              <a:rPr lang="en-US" altLang="zh-CN" sz="2400" b="1" kern="100" dirty="0" smtClean="0">
                <a:solidFill>
                  <a:srgbClr val="FF0000"/>
                </a:solidFill>
                <a:latin typeface="宋体"/>
                <a:ea typeface="Times New Roman"/>
                <a:cs typeface="Courier New"/>
              </a:rPr>
              <a:t>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22024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矩形 1"/>
          <p:cNvSpPr>
            <a:spLocks noChangeArrowheads="1"/>
          </p:cNvSpPr>
          <p:nvPr/>
        </p:nvSpPr>
        <p:spPr bwMode="auto">
          <a:xfrm>
            <a:off x="499299" y="1327454"/>
            <a:ext cx="11192821"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宋体"/>
                <a:ea typeface="黑体"/>
                <a:cs typeface="Times New Roman"/>
              </a:rPr>
              <a:t>☆</a:t>
            </a:r>
            <a:r>
              <a:rPr lang="zh-CN" altLang="zh-CN" sz="2400" b="1" kern="100" dirty="0">
                <a:latin typeface="Times New Roman"/>
                <a:ea typeface="黑体"/>
                <a:cs typeface="Times New Roman"/>
              </a:rPr>
              <a:t>某重点中学考生答题示例</a:t>
            </a:r>
            <a:endParaRPr lang="zh-CN" altLang="zh-CN" sz="1050" kern="100" dirty="0">
              <a:effectLst/>
              <a:latin typeface="宋体"/>
              <a:cs typeface="Courier New"/>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1465715943"/>
              </p:ext>
            </p:extLst>
          </p:nvPr>
        </p:nvGraphicFramePr>
        <p:xfrm>
          <a:off x="278163" y="862359"/>
          <a:ext cx="5268913" cy="593725"/>
        </p:xfrm>
        <a:graphic>
          <a:graphicData uri="http://schemas.openxmlformats.org/presentationml/2006/ole">
            <mc:AlternateContent xmlns:mc="http://schemas.openxmlformats.org/markup-compatibility/2006">
              <mc:Choice xmlns:v="urn:schemas-microsoft-com:vml" Requires="v">
                <p:oleObj spid="_x0000_s16401" name="文档" r:id="rId4" imgW="5269437" imgH="593331" progId="Word.Document.12">
                  <p:embed/>
                </p:oleObj>
              </mc:Choice>
              <mc:Fallback>
                <p:oleObj name="文档" r:id="rId4" imgW="5269437" imgH="593331" progId="Word.Document.12">
                  <p:embed/>
                  <p:pic>
                    <p:nvPicPr>
                      <p:cNvPr id="0" name=""/>
                      <p:cNvPicPr/>
                      <p:nvPr/>
                    </p:nvPicPr>
                    <p:blipFill>
                      <a:blip r:embed="rId5"/>
                      <a:stretch>
                        <a:fillRect/>
                      </a:stretch>
                    </p:blipFill>
                    <p:spPr>
                      <a:xfrm>
                        <a:off x="278163" y="862359"/>
                        <a:ext cx="5268913" cy="593725"/>
                      </a:xfrm>
                      <a:prstGeom prst="rect">
                        <a:avLst/>
                      </a:prstGeom>
                    </p:spPr>
                  </p:pic>
                </p:oleObj>
              </mc:Fallback>
            </mc:AlternateContent>
          </a:graphicData>
        </a:graphic>
      </p:graphicFrame>
      <p:pic>
        <p:nvPicPr>
          <p:cNvPr id="16392" name="Picture 8" descr="L4"/>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59562" y="2178966"/>
            <a:ext cx="8408072" cy="311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0282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136929"/>
            <a:ext cx="1164729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本题属于观点评论类试题，围绕所提供的主题范围进行自拟论题，并进行探讨论证。</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(1)</a:t>
            </a:r>
            <a:r>
              <a:rPr lang="en-US" altLang="zh-CN" sz="2400" b="1" kern="100" dirty="0">
                <a:latin typeface="宋体"/>
                <a:cs typeface="Times New Roman"/>
              </a:rPr>
              <a:t>“</a:t>
            </a:r>
            <a:r>
              <a:rPr lang="zh-CN" altLang="zh-CN" sz="2400" b="1" kern="100" dirty="0">
                <a:latin typeface="Times New Roman"/>
                <a:cs typeface="Times New Roman"/>
              </a:rPr>
              <a:t>是什么</a:t>
            </a:r>
            <a:r>
              <a:rPr lang="en-US" altLang="zh-CN" sz="2400" b="1" kern="100" dirty="0">
                <a:latin typeface="宋体"/>
                <a:cs typeface="Times New Roman"/>
              </a:rPr>
              <a:t>”</a:t>
            </a:r>
            <a:r>
              <a:rPr lang="zh-CN" altLang="zh-CN" sz="2400" b="1" kern="100" dirty="0">
                <a:latin typeface="Times New Roman"/>
                <a:cs typeface="Times New Roman"/>
              </a:rPr>
              <a:t>：紧扣史料主题，明确观点内涵。如上题中，考生能直接表明观点。</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(2)</a:t>
            </a:r>
            <a:r>
              <a:rPr lang="en-US" altLang="zh-CN" sz="2400" b="1" kern="100" dirty="0">
                <a:latin typeface="宋体"/>
                <a:cs typeface="Times New Roman"/>
              </a:rPr>
              <a:t>“</a:t>
            </a:r>
            <a:r>
              <a:rPr lang="zh-CN" altLang="zh-CN" sz="2400" b="1" kern="100" dirty="0">
                <a:latin typeface="Times New Roman"/>
                <a:cs typeface="Times New Roman"/>
              </a:rPr>
              <a:t>为什么</a:t>
            </a:r>
            <a:r>
              <a:rPr lang="en-US" altLang="zh-CN" sz="2400" b="1" kern="100" dirty="0">
                <a:latin typeface="宋体"/>
                <a:cs typeface="Times New Roman"/>
              </a:rPr>
              <a:t>”</a:t>
            </a:r>
            <a:r>
              <a:rPr lang="zh-CN" altLang="zh-CN" sz="2400" b="1" kern="100" dirty="0">
                <a:latin typeface="Times New Roman"/>
                <a:cs typeface="Times New Roman"/>
              </a:rPr>
              <a:t>：根据史料并结合所学知识，列举与观点相关的史实来论证。如上题中，思路和史实基本正确，但缺少对家长制整体效能的阐述；史论结合也不够充分。</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归纳</a:t>
            </a:r>
            <a:r>
              <a:rPr lang="en-US" altLang="zh-CN" sz="2400" b="1" kern="100" dirty="0">
                <a:latin typeface="宋体"/>
                <a:cs typeface="Times New Roman"/>
              </a:rPr>
              <a:t>“</a:t>
            </a:r>
            <a:r>
              <a:rPr lang="zh-CN" altLang="zh-CN" sz="2400" b="1" kern="100" dirty="0">
                <a:latin typeface="Times New Roman"/>
                <a:cs typeface="Times New Roman"/>
              </a:rPr>
              <a:t>小结</a:t>
            </a:r>
            <a:r>
              <a:rPr lang="en-US" altLang="zh-CN" sz="2400" b="1" kern="100" dirty="0">
                <a:latin typeface="宋体"/>
                <a:cs typeface="Times New Roman"/>
              </a:rPr>
              <a:t>”</a:t>
            </a:r>
            <a:r>
              <a:rPr lang="zh-CN" altLang="zh-CN" sz="2400" b="1" kern="100" dirty="0">
                <a:latin typeface="Times New Roman"/>
                <a:cs typeface="Times New Roman"/>
              </a:rPr>
              <a:t>：照应主题，升华认识</a:t>
            </a:r>
            <a:r>
              <a:rPr lang="zh-CN" altLang="zh-CN" sz="2400" b="1" kern="100" dirty="0" smtClean="0">
                <a:latin typeface="Times New Roman"/>
                <a:cs typeface="Times New Roman"/>
              </a:rPr>
              <a:t>。</a:t>
            </a:r>
            <a:r>
              <a:rPr lang="en-US" altLang="zh-CN" sz="2400" b="1" kern="100" dirty="0" smtClean="0">
                <a:latin typeface="Times New Roman"/>
                <a:cs typeface="Times New Roman"/>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18390891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711388" y="1933079"/>
            <a:ext cx="10863642"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(1)</a:t>
            </a:r>
            <a:r>
              <a:rPr lang="zh-CN" altLang="zh-CN" sz="2400" b="1" kern="100" dirty="0">
                <a:latin typeface="Times New Roman"/>
                <a:cs typeface="Times New Roman"/>
              </a:rPr>
              <a:t>积极影响</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Times New Roman"/>
              </a:rPr>
              <a:t>①</a:t>
            </a:r>
            <a:r>
              <a:rPr lang="zh-CN" altLang="zh-CN" sz="2400" b="1" kern="100" dirty="0">
                <a:latin typeface="Times New Roman"/>
                <a:cs typeface="Times New Roman"/>
              </a:rPr>
              <a:t>影响中国传统社会结构的特征，体现为家天下的延续、家族制度延续和家国同构。</a:t>
            </a:r>
            <a:endParaRPr lang="zh-CN" altLang="zh-CN" sz="1050" kern="100" dirty="0">
              <a:latin typeface="宋体"/>
              <a:cs typeface="Courier New"/>
            </a:endParaRPr>
          </a:p>
          <a:p>
            <a:pPr algn="just">
              <a:lnSpc>
                <a:spcPct val="150000"/>
              </a:lnSpc>
              <a:spcAft>
                <a:spcPts val="0"/>
              </a:spcAft>
              <a:tabLst>
                <a:tab pos="2610485" algn="l"/>
                <a:tab pos="2700655" algn="l"/>
              </a:tabLst>
            </a:pPr>
            <a:r>
              <a:rPr lang="zh-CN" altLang="zh-CN" sz="2400" b="1" kern="100" dirty="0">
                <a:latin typeface="宋体"/>
                <a:cs typeface="Times New Roman"/>
              </a:rPr>
              <a:t>②</a:t>
            </a:r>
            <a:r>
              <a:rPr lang="zh-CN" altLang="zh-CN" sz="2400" b="1" kern="100" dirty="0">
                <a:latin typeface="Times New Roman"/>
                <a:cs typeface="Times New Roman"/>
              </a:rPr>
              <a:t>形成了中华民族重视人伦、重视亲情、重视家庭生活的传统，有利于维护社会的和谐稳定。</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③</a:t>
            </a:r>
            <a:r>
              <a:rPr lang="zh-CN" altLang="zh-CN" sz="2400" b="1" kern="100" dirty="0">
                <a:latin typeface="Times New Roman"/>
                <a:cs typeface="Times New Roman"/>
              </a:rPr>
              <a:t>形成了中华民族重视祖先、重视传统、重视统一的民族精神。</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151558698"/>
              </p:ext>
            </p:extLst>
          </p:nvPr>
        </p:nvGraphicFramePr>
        <p:xfrm>
          <a:off x="273125" y="1368941"/>
          <a:ext cx="6613525" cy="962025"/>
        </p:xfrm>
        <a:graphic>
          <a:graphicData uri="http://schemas.openxmlformats.org/presentationml/2006/ole">
            <mc:AlternateContent xmlns:mc="http://schemas.openxmlformats.org/markup-compatibility/2006">
              <mc:Choice xmlns:v="urn:schemas-microsoft-com:vml" Requires="v">
                <p:oleObj spid="_x0000_s17424" name="文档" r:id="rId4" imgW="6616204" imgH="963787" progId="Word.Document.12">
                  <p:embed/>
                </p:oleObj>
              </mc:Choice>
              <mc:Fallback>
                <p:oleObj name="文档" r:id="rId4" imgW="6616204" imgH="963787" progId="Word.Document.12">
                  <p:embed/>
                  <p:pic>
                    <p:nvPicPr>
                      <p:cNvPr id="0" name=""/>
                      <p:cNvPicPr/>
                      <p:nvPr/>
                    </p:nvPicPr>
                    <p:blipFill>
                      <a:blip r:embed="rId5"/>
                      <a:stretch>
                        <a:fillRect/>
                      </a:stretch>
                    </p:blipFill>
                    <p:spPr>
                      <a:xfrm>
                        <a:off x="273125" y="1368941"/>
                        <a:ext cx="6613525" cy="962025"/>
                      </a:xfrm>
                      <a:prstGeom prst="rect">
                        <a:avLst/>
                      </a:prstGeom>
                    </p:spPr>
                  </p:pic>
                </p:oleObj>
              </mc:Fallback>
            </mc:AlternateContent>
          </a:graphicData>
        </a:graphic>
      </p:graphicFrame>
    </p:spTree>
    <p:extLst>
      <p:ext uri="{BB962C8B-B14F-4D97-AF65-F5344CB8AC3E}">
        <p14:creationId xmlns:p14="http://schemas.microsoft.com/office/powerpoint/2010/main" val="36694358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3049" y="1363079"/>
            <a:ext cx="11192821" cy="3883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en-US" altLang="zh-CN" sz="2400" b="1" kern="100" dirty="0">
                <a:latin typeface="Times New Roman"/>
                <a:cs typeface="Courier New"/>
              </a:rPr>
              <a:t>(2)</a:t>
            </a:r>
            <a:r>
              <a:rPr lang="zh-CN" altLang="zh-CN" sz="2400" b="1" kern="100" dirty="0">
                <a:latin typeface="Times New Roman"/>
                <a:cs typeface="Times New Roman"/>
              </a:rPr>
              <a:t>负面影响</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①</a:t>
            </a:r>
            <a:r>
              <a:rPr lang="zh-CN" altLang="zh-CN" sz="2400" b="1" kern="100" dirty="0">
                <a:latin typeface="Times New Roman"/>
                <a:cs typeface="Times New Roman"/>
              </a:rPr>
              <a:t>从政治上讲，导致了专制社会和专制思想的形成，人们的民主观念和民主精神普遍缺乏。</a:t>
            </a:r>
            <a:endParaRPr lang="zh-CN" altLang="zh-CN" sz="1050" kern="100" dirty="0">
              <a:latin typeface="宋体"/>
              <a:cs typeface="Courier New"/>
            </a:endParaRPr>
          </a:p>
          <a:p>
            <a:pPr algn="just">
              <a:lnSpc>
                <a:spcPct val="150000"/>
              </a:lnSpc>
              <a:spcAft>
                <a:spcPts val="0"/>
              </a:spcAft>
              <a:tabLst>
                <a:tab pos="2610485" algn="l"/>
                <a:tab pos="2700655" algn="l"/>
              </a:tabLst>
            </a:pPr>
            <a:r>
              <a:rPr lang="en-US" altLang="zh-CN" sz="2400" b="1" kern="100" dirty="0">
                <a:latin typeface="宋体"/>
                <a:cs typeface="Times New Roman"/>
              </a:rPr>
              <a:t>②</a:t>
            </a:r>
            <a:r>
              <a:rPr lang="zh-CN" altLang="zh-CN" sz="2400" b="1" kern="100" dirty="0">
                <a:latin typeface="Times New Roman"/>
                <a:cs typeface="Times New Roman"/>
              </a:rPr>
              <a:t>从经济上讲，导致了自给自足的小农经济的长期存在，扼杀了资本主义经济在中国的发展，阻碍了中国的近代化建设。</a:t>
            </a:r>
            <a:endParaRPr lang="zh-CN" altLang="zh-CN" sz="1050" kern="100" dirty="0">
              <a:latin typeface="宋体"/>
              <a:cs typeface="Courier New"/>
            </a:endParaRPr>
          </a:p>
          <a:p>
            <a:pPr>
              <a:lnSpc>
                <a:spcPct val="150000"/>
              </a:lnSpc>
              <a:tabLst>
                <a:tab pos="2610485" algn="l"/>
                <a:tab pos="2700655" algn="l"/>
              </a:tabLst>
            </a:pPr>
            <a:r>
              <a:rPr lang="en-US" altLang="zh-CN" sz="2400" b="1" kern="100" dirty="0">
                <a:latin typeface="宋体"/>
                <a:cs typeface="Times New Roman"/>
              </a:rPr>
              <a:t>③</a:t>
            </a:r>
            <a:r>
              <a:rPr lang="zh-CN" altLang="zh-CN" sz="2400" b="1" kern="100" dirty="0">
                <a:latin typeface="Times New Roman"/>
                <a:cs typeface="Times New Roman"/>
              </a:rPr>
              <a:t>从文化上讲，导致了中华民族重传统轻变革、重伦理轻科学，缺乏开拓创新、求真务实精神，思想上表现为守旧、保守。</a:t>
            </a:r>
            <a:endParaRPr lang="zh-CN" altLang="zh-CN" sz="1050" kern="100" dirty="0">
              <a:effectLst/>
              <a:latin typeface="宋体"/>
              <a:cs typeface="Courier New"/>
            </a:endParaRPr>
          </a:p>
        </p:txBody>
      </p:sp>
    </p:spTree>
    <p:extLst>
      <p:ext uri="{BB962C8B-B14F-4D97-AF65-F5344CB8AC3E}">
        <p14:creationId xmlns:p14="http://schemas.microsoft.com/office/powerpoint/2010/main" val="21905739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新素养"/>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8288" y="1802437"/>
            <a:ext cx="11887543" cy="655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69573" y="3021668"/>
            <a:ext cx="11646442" cy="656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610485" algn="l"/>
                <a:tab pos="2700655" algn="l"/>
              </a:tabLst>
            </a:pPr>
            <a:r>
              <a:rPr lang="zh-CN" altLang="zh-CN" sz="2800" b="1" kern="100" dirty="0">
                <a:latin typeface="Times New Roman"/>
                <a:ea typeface="黑体"/>
                <a:cs typeface="Times New Roman"/>
              </a:rPr>
              <a:t>学科素养</a:t>
            </a:r>
            <a:r>
              <a:rPr lang="en-US" altLang="zh-CN" sz="2800" b="1" kern="100" dirty="0">
                <a:latin typeface="Times New Roman"/>
                <a:ea typeface="黑体"/>
                <a:cs typeface="Courier New"/>
              </a:rPr>
              <a:t>1</a:t>
            </a:r>
            <a:r>
              <a:rPr lang="zh-CN" altLang="zh-CN" sz="2800" b="1" kern="100" dirty="0">
                <a:latin typeface="Times New Roman"/>
                <a:ea typeface="黑体"/>
                <a:cs typeface="Times New Roman"/>
              </a:rPr>
              <a:t>　从史料实证角度探讨</a:t>
            </a:r>
            <a:r>
              <a:rPr lang="en-US" altLang="zh-CN" sz="2800" b="1" kern="100" dirty="0">
                <a:latin typeface="宋体"/>
                <a:cs typeface="Times New Roman"/>
              </a:rPr>
              <a:t>“</a:t>
            </a:r>
            <a:r>
              <a:rPr lang="zh-CN" altLang="zh-CN" sz="2800" b="1" kern="100" dirty="0">
                <a:latin typeface="Times New Roman"/>
                <a:ea typeface="黑体"/>
                <a:cs typeface="Times New Roman"/>
              </a:rPr>
              <a:t>夏商周断代工程</a:t>
            </a:r>
            <a:r>
              <a:rPr lang="en-US" altLang="zh-CN" sz="2800" b="1" kern="100" dirty="0">
                <a:latin typeface="宋体"/>
                <a:cs typeface="Times New Roman"/>
              </a:rPr>
              <a:t>”</a:t>
            </a:r>
            <a:endParaRPr lang="zh-CN" altLang="zh-CN" sz="1100" kern="100" dirty="0">
              <a:effectLst/>
              <a:latin typeface="宋体"/>
              <a:cs typeface="Courier New"/>
            </a:endParaRPr>
          </a:p>
        </p:txBody>
      </p:sp>
    </p:spTree>
    <p:extLst>
      <p:ext uri="{BB962C8B-B14F-4D97-AF65-F5344CB8AC3E}">
        <p14:creationId xmlns:p14="http://schemas.microsoft.com/office/powerpoint/2010/main" val="30657267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a:spLocks noChangeArrowheads="1"/>
          </p:cNvSpPr>
          <p:nvPr/>
        </p:nvSpPr>
        <p:spPr bwMode="auto">
          <a:xfrm>
            <a:off x="591033" y="956954"/>
            <a:ext cx="11116848" cy="4489691"/>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sp>
        <p:nvSpPr>
          <p:cNvPr id="6" name="矩形 1"/>
          <p:cNvSpPr>
            <a:spLocks noChangeArrowheads="1"/>
          </p:cNvSpPr>
          <p:nvPr/>
        </p:nvSpPr>
        <p:spPr bwMode="auto">
          <a:xfrm>
            <a:off x="1103436" y="1044429"/>
            <a:ext cx="10439747"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夏、商、周三代是中华文明由兴起到繁盛的重要时期，由于传世文献所记载的古代确切年代只能上推到西周晚期的共和元年，即公元前</a:t>
            </a:r>
            <a:r>
              <a:rPr lang="en-US" altLang="zh-CN" sz="2400" b="1" kern="100" dirty="0">
                <a:latin typeface="Times New Roman"/>
                <a:ea typeface="楷体_GB2312"/>
                <a:cs typeface="Courier New"/>
              </a:rPr>
              <a:t>841</a:t>
            </a:r>
            <a:r>
              <a:rPr lang="zh-CN" altLang="zh-CN" sz="2400" b="1" kern="100" dirty="0">
                <a:latin typeface="Times New Roman"/>
                <a:ea typeface="楷体_GB2312"/>
                <a:cs typeface="Times New Roman"/>
              </a:rPr>
              <a:t>年。在这一年之前，中华文明的年代不存在具体的时限。因此，为了获得更有科学依据的年代学年表，</a:t>
            </a:r>
            <a:r>
              <a:rPr lang="en-US" altLang="zh-CN" sz="2400" b="1" kern="100" dirty="0">
                <a:latin typeface="Times New Roman"/>
                <a:ea typeface="楷体_GB2312"/>
                <a:cs typeface="Courier New"/>
              </a:rPr>
              <a:t>1996</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5</a:t>
            </a:r>
            <a:r>
              <a:rPr lang="zh-CN" altLang="zh-CN" sz="2400" b="1" kern="100" dirty="0">
                <a:latin typeface="Times New Roman"/>
                <a:ea typeface="楷体_GB2312"/>
                <a:cs typeface="Times New Roman"/>
              </a:rPr>
              <a:t>月，</a:t>
            </a:r>
            <a:r>
              <a:rPr lang="en-US" altLang="zh-CN" sz="2400" b="1" kern="100" dirty="0">
                <a:latin typeface="宋体"/>
                <a:cs typeface="Times New Roman"/>
              </a:rPr>
              <a:t>“</a:t>
            </a:r>
            <a:r>
              <a:rPr lang="zh-CN" altLang="zh-CN" sz="2400" b="1" kern="100" dirty="0">
                <a:latin typeface="Times New Roman"/>
                <a:ea typeface="楷体_GB2312"/>
                <a:cs typeface="Times New Roman"/>
              </a:rPr>
              <a:t>夏商周断代工程</a:t>
            </a:r>
            <a:r>
              <a:rPr lang="en-US" altLang="zh-CN" sz="2400" b="1" kern="100" dirty="0">
                <a:latin typeface="宋体"/>
                <a:cs typeface="Times New Roman"/>
              </a:rPr>
              <a:t>”</a:t>
            </a:r>
            <a:r>
              <a:rPr lang="zh-CN" altLang="zh-CN" sz="2400" b="1" kern="100" dirty="0">
                <a:latin typeface="Times New Roman"/>
                <a:ea typeface="楷体_GB2312"/>
                <a:cs typeface="Times New Roman"/>
              </a:rPr>
              <a:t>正式启动。经过多学科的约</a:t>
            </a:r>
            <a:r>
              <a:rPr lang="en-US" altLang="zh-CN" sz="2400" b="1" kern="100" dirty="0">
                <a:latin typeface="Times New Roman"/>
                <a:ea typeface="楷体_GB2312"/>
                <a:cs typeface="Courier New"/>
              </a:rPr>
              <a:t>200</a:t>
            </a:r>
            <a:r>
              <a:rPr lang="zh-CN" altLang="zh-CN" sz="2400" b="1" kern="100" dirty="0">
                <a:latin typeface="Times New Roman"/>
                <a:ea typeface="楷体_GB2312"/>
                <a:cs typeface="Times New Roman"/>
              </a:rPr>
              <a:t>位学者的共同努力，</a:t>
            </a:r>
            <a:r>
              <a:rPr lang="en-US" altLang="zh-CN" sz="2400" b="1" kern="100" dirty="0">
                <a:latin typeface="Times New Roman"/>
                <a:ea typeface="楷体_GB2312"/>
                <a:cs typeface="Courier New"/>
              </a:rPr>
              <a:t>2000</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10</a:t>
            </a:r>
            <a:r>
              <a:rPr lang="zh-CN" altLang="zh-CN" sz="2400" b="1" kern="100" dirty="0">
                <a:latin typeface="Times New Roman"/>
                <a:ea typeface="楷体_GB2312"/>
                <a:cs typeface="Times New Roman"/>
              </a:rPr>
              <a:t>月《夏商周断代工程</a:t>
            </a:r>
            <a:r>
              <a:rPr lang="en-US" altLang="zh-CN" sz="2400" b="1" kern="100" dirty="0">
                <a:latin typeface="Times New Roman"/>
                <a:ea typeface="楷体_GB2312"/>
                <a:cs typeface="Courier New"/>
              </a:rPr>
              <a:t>1996</a:t>
            </a:r>
            <a:r>
              <a:rPr lang="zh-CN" altLang="zh-CN" sz="2400" b="1" kern="100" dirty="0">
                <a:latin typeface="Times New Roman"/>
                <a:ea typeface="楷体_GB2312"/>
                <a:cs typeface="Times New Roman"/>
              </a:rPr>
              <a:t>～</a:t>
            </a:r>
            <a:r>
              <a:rPr lang="en-US" altLang="zh-CN" sz="2400" b="1" kern="100" dirty="0">
                <a:latin typeface="Times New Roman"/>
                <a:ea typeface="楷体_GB2312"/>
                <a:cs typeface="Courier New"/>
              </a:rPr>
              <a:t>2000</a:t>
            </a:r>
            <a:r>
              <a:rPr lang="zh-CN" altLang="zh-CN" sz="2400" b="1" kern="100" dirty="0">
                <a:latin typeface="Times New Roman"/>
                <a:ea typeface="楷体_GB2312"/>
                <a:cs typeface="Times New Roman"/>
              </a:rPr>
              <a:t>年阶段成果报告</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简本</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》出版。这是迄今为止我国学术界多学科专家联合攻关所推出的比较有依据的一份年表，为以后使夏商周年代进一步精确化奠定了良好的基础。</a:t>
            </a:r>
            <a:endParaRPr lang="zh-CN" altLang="zh-CN" sz="1050" kern="100" dirty="0">
              <a:effectLst/>
              <a:latin typeface="宋体"/>
              <a:cs typeface="Courier New"/>
            </a:endParaRPr>
          </a:p>
        </p:txBody>
      </p:sp>
      <p:pic>
        <p:nvPicPr>
          <p:cNvPr id="18435"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633990"/>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2208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1"/>
          <p:cNvSpPr>
            <a:spLocks noChangeArrowheads="1"/>
          </p:cNvSpPr>
          <p:nvPr/>
        </p:nvSpPr>
        <p:spPr bwMode="auto">
          <a:xfrm>
            <a:off x="951017" y="941008"/>
            <a:ext cx="10649585" cy="5056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断代工程研究方法的特点，是将与年代学有关的考古学、历史学、古文字学、天文学和科技测年技术等学科结合起来，进行多学科、多角度、多层面的探索。</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断代工程研究途径主要是：</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搜集、整理、鉴定和研究传世的古代文献和出土的甲骨文、金文等古文字材料，对其中有关的天文、历法记录通过现代天文计算，推定其年代。</a:t>
            </a:r>
            <a:r>
              <a:rPr lang="en-US" altLang="zh-CN" sz="2400" b="1" kern="100" dirty="0">
                <a:latin typeface="Times New Roman"/>
                <a:ea typeface="楷体_GB2312"/>
                <a:cs typeface="Courier New"/>
              </a:rPr>
              <a:t>(2)</a:t>
            </a:r>
            <a:r>
              <a:rPr lang="zh-CN" altLang="zh-CN" sz="2400" b="1" kern="100" dirty="0">
                <a:latin typeface="Times New Roman"/>
                <a:ea typeface="楷体_GB2312"/>
                <a:cs typeface="Times New Roman"/>
              </a:rPr>
              <a:t>整理和区分具有典型意义的考古遗址和墓葬材料，进行必要的发掘，取得系列样品，进行常规和</a:t>
            </a:r>
            <a:r>
              <a:rPr lang="en-US" altLang="zh-CN" sz="2400" b="1" kern="100" dirty="0">
                <a:latin typeface="Times New Roman"/>
                <a:ea typeface="楷体_GB2312"/>
                <a:cs typeface="Courier New"/>
              </a:rPr>
              <a:t>AMS(</a:t>
            </a:r>
            <a:r>
              <a:rPr lang="zh-CN" altLang="zh-CN" sz="2400" b="1" kern="100" dirty="0">
                <a:latin typeface="Times New Roman"/>
                <a:ea typeface="楷体_GB2312"/>
                <a:cs typeface="Times New Roman"/>
              </a:rPr>
              <a:t>加速器质谱计</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的碳十四测年。最后对得到的结果进行综合、深化，得出尽可能合理的年代学年表。</a:t>
            </a:r>
            <a:endParaRPr lang="zh-CN" altLang="zh-CN" sz="1050" kern="100" dirty="0">
              <a:latin typeface="宋体"/>
              <a:cs typeface="Courier New"/>
            </a:endParaRPr>
          </a:p>
          <a:p>
            <a:pPr algn="r">
              <a:lnSpc>
                <a:spcPct val="150000"/>
              </a:lnSpc>
              <a:spcAft>
                <a:spcPts val="0"/>
              </a:spcAft>
              <a:tabLst>
                <a:tab pos="2610485" algn="l"/>
                <a:tab pos="2700655" algn="l"/>
              </a:tabLst>
            </a:pPr>
            <a:r>
              <a:rPr lang="en-US" altLang="zh-CN" sz="2400" b="1" kern="100" dirty="0">
                <a:latin typeface="Times New Roman"/>
                <a:cs typeface="Courier New"/>
              </a:rPr>
              <a:t>——</a:t>
            </a:r>
            <a:r>
              <a:rPr lang="zh-CN" altLang="zh-CN" sz="2400" b="1" kern="100" dirty="0">
                <a:latin typeface="Times New Roman"/>
                <a:cs typeface="Times New Roman"/>
              </a:rPr>
              <a:t>杨宁一《历史学习新视野</a:t>
            </a:r>
            <a:r>
              <a:rPr lang="zh-CN" altLang="zh-CN" sz="2400" b="1" kern="100" dirty="0">
                <a:latin typeface="宋体"/>
                <a:ea typeface="Times New Roman"/>
                <a:cs typeface="Courier New"/>
              </a:rPr>
              <a:t> </a:t>
            </a:r>
            <a:r>
              <a:rPr lang="zh-CN" altLang="zh-CN" sz="2400" b="1" kern="100" dirty="0">
                <a:latin typeface="Times New Roman"/>
                <a:cs typeface="Times New Roman"/>
              </a:rPr>
              <a:t>新知识》</a:t>
            </a:r>
            <a:endParaRPr lang="zh-CN" altLang="zh-CN" sz="1050" kern="100" dirty="0">
              <a:effectLst/>
              <a:latin typeface="宋体"/>
              <a:cs typeface="Courier New"/>
            </a:endParaRPr>
          </a:p>
        </p:txBody>
      </p:sp>
      <p:sp>
        <p:nvSpPr>
          <p:cNvPr id="8" name="矩形 7"/>
          <p:cNvSpPr>
            <a:spLocks noChangeArrowheads="1"/>
          </p:cNvSpPr>
          <p:nvPr/>
        </p:nvSpPr>
        <p:spPr bwMode="auto">
          <a:xfrm>
            <a:off x="591033" y="969969"/>
            <a:ext cx="11116848" cy="4938660"/>
          </a:xfrm>
          <a:prstGeom prst="rect">
            <a:avLst/>
          </a:prstGeom>
          <a:noFill/>
          <a:ln w="19050">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a:spAutoFit/>
          </a:bodyPr>
          <a:lstStyle/>
          <a:p>
            <a:endParaRPr lang="en-US" altLang="zh-CN" b="1" dirty="0">
              <a:solidFill>
                <a:srgbClr val="000000"/>
              </a:solidFill>
              <a:latin typeface="Times New Roman" pitchFamily="18" charset="0"/>
              <a:cs typeface="Times New Roman" pitchFamily="18" charset="0"/>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en-US" altLang="zh-CN" sz="2400" b="1" kern="100" dirty="0" smtClean="0">
              <a:latin typeface="Times New Roman"/>
              <a:ea typeface="黑体"/>
              <a:cs typeface="Times New Roman"/>
            </a:endParaRPr>
          </a:p>
          <a:p>
            <a:pPr algn="just">
              <a:lnSpc>
                <a:spcPct val="150000"/>
              </a:lnSpc>
              <a:spcAft>
                <a:spcPts val="0"/>
              </a:spcAft>
              <a:tabLst>
                <a:tab pos="2430780" algn="l"/>
              </a:tabLst>
            </a:pPr>
            <a:endParaRPr lang="en-US" altLang="zh-CN" sz="2400" b="1" kern="100" dirty="0">
              <a:effectLst/>
              <a:latin typeface="Times New Roman"/>
              <a:ea typeface="黑体"/>
              <a:cs typeface="Times New Roman"/>
            </a:endParaRPr>
          </a:p>
          <a:p>
            <a:pPr algn="just">
              <a:lnSpc>
                <a:spcPct val="150000"/>
              </a:lnSpc>
              <a:spcAft>
                <a:spcPts val="0"/>
              </a:spcAft>
              <a:tabLst>
                <a:tab pos="2430780" algn="l"/>
              </a:tabLst>
            </a:pPr>
            <a:endParaRPr lang="zh-CN" altLang="zh-CN" sz="1050" kern="100" dirty="0">
              <a:effectLst/>
              <a:latin typeface="宋体"/>
              <a:cs typeface="Courier New"/>
            </a:endParaRPr>
          </a:p>
        </p:txBody>
      </p:sp>
      <p:pic>
        <p:nvPicPr>
          <p:cNvPr id="7" name="Picture 3" descr="E:\陈红\2018\课件\2019版 高三一轮 历史（人民版）\不用\命题专家史论a.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028" y="1871490"/>
            <a:ext cx="762260" cy="3018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391304"/>
            <a:ext cx="11647294"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『素养解读』</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en-US" altLang="zh-CN" sz="2400" b="1" kern="100" dirty="0">
                <a:latin typeface="宋体"/>
                <a:cs typeface="Times New Roman"/>
              </a:rPr>
              <a:t>“</a:t>
            </a:r>
            <a:r>
              <a:rPr lang="zh-CN" altLang="zh-CN" sz="2400" b="1" kern="100" dirty="0">
                <a:latin typeface="Times New Roman"/>
                <a:ea typeface="楷体_GB2312"/>
                <a:cs typeface="Times New Roman"/>
              </a:rPr>
              <a:t>夏商周断代工程</a:t>
            </a:r>
            <a:r>
              <a:rPr lang="en-US" altLang="zh-CN" sz="2400" b="1" kern="100" dirty="0">
                <a:latin typeface="宋体"/>
                <a:cs typeface="Times New Roman"/>
              </a:rPr>
              <a:t>”</a:t>
            </a:r>
            <a:r>
              <a:rPr lang="zh-CN" altLang="zh-CN" sz="2400" b="1" kern="100" dirty="0">
                <a:latin typeface="Times New Roman"/>
                <a:ea typeface="楷体_GB2312"/>
                <a:cs typeface="Times New Roman"/>
              </a:rPr>
              <a:t>的历史研究充分体现了历史学科中史料实证的核心素养。史料实证是指对获取的史料进行辨析，并运用可信的史料努力重现历史真实的态度与方法。历史过程是不可逆的，认识历史只能通过现存史料。要形成对历史的正确、客观的认识，必须重视史料的搜集、整理和辨析，去伪存真，去粗取精，这是历史学的重要方法</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en-US" altLang="zh-CN" sz="1050" kern="100" dirty="0" smtClean="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ea typeface="楷体_GB2312"/>
                <a:cs typeface="Times New Roman"/>
              </a:rPr>
              <a:t>历史史料按表现形式分：文献史料、实物史料与口述史料。按资料价值分：第一手史料或原始史料，即历史事件发生时代遗留下来的材料，直接反映了研究对象的情况；第二手史料，经过后人转述、记录或运用第一手史料所作的研究及诠释的材料，间接反映了研究对象的情况。这类史料划分跟以上三类史料的关系是：实物史料一般都是第一手的；文献史料中第二手居多；口述史料辗转相传，需要仔细甄别</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38412" y="925679"/>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540000" algn="just">
              <a:lnSpc>
                <a:spcPct val="150000"/>
              </a:lnSpc>
              <a:spcAft>
                <a:spcPts val="0"/>
              </a:spcAft>
              <a:tabLst>
                <a:tab pos="2610485" algn="l"/>
                <a:tab pos="2700655" algn="l"/>
              </a:tabLst>
            </a:pPr>
            <a:r>
              <a:rPr lang="zh-CN" altLang="zh-CN" sz="2400" b="1" kern="100" dirty="0">
                <a:latin typeface="Times New Roman"/>
                <a:ea typeface="黑体"/>
                <a:cs typeface="Times New Roman"/>
              </a:rPr>
              <a:t>『考题例证』</a:t>
            </a:r>
            <a:r>
              <a:rPr lang="zh-CN" altLang="zh-CN" sz="2400" b="1" kern="100" dirty="0">
                <a:latin typeface="宋体"/>
                <a:ea typeface="Times New Roman"/>
                <a:cs typeface="Courier New"/>
              </a:rPr>
              <a:t> </a:t>
            </a:r>
            <a:r>
              <a:rPr lang="en-US" altLang="zh-CN" sz="2400" b="1" kern="100" dirty="0">
                <a:latin typeface="Arial"/>
                <a:ea typeface="黑体"/>
                <a:cs typeface="Courier New"/>
              </a:rPr>
              <a:t>(2018·</a:t>
            </a:r>
            <a:r>
              <a:rPr lang="zh-CN" altLang="zh-CN" sz="2400" b="1" kern="100" dirty="0">
                <a:latin typeface="Arial"/>
                <a:ea typeface="黑体"/>
                <a:cs typeface="Arial"/>
              </a:rPr>
              <a:t>湖北武汉模拟</a:t>
            </a:r>
            <a:r>
              <a:rPr lang="en-US" altLang="zh-CN" sz="2400" b="1" kern="100" dirty="0">
                <a:latin typeface="Arial"/>
                <a:ea typeface="黑体"/>
                <a:cs typeface="Courier New"/>
              </a:rPr>
              <a:t>)</a:t>
            </a:r>
            <a:r>
              <a:rPr lang="en-US" altLang="zh-CN" sz="2400" b="1" kern="100" dirty="0">
                <a:latin typeface="宋体"/>
                <a:cs typeface="Times New Roman"/>
              </a:rPr>
              <a:t>“</a:t>
            </a:r>
            <a:r>
              <a:rPr lang="zh-CN" altLang="zh-CN" sz="2400" b="1" kern="100" dirty="0">
                <a:latin typeface="Times New Roman"/>
                <a:cs typeface="Times New Roman"/>
              </a:rPr>
              <a:t>夏商周断代工程</a:t>
            </a:r>
            <a:r>
              <a:rPr lang="en-US" altLang="zh-CN" sz="2400" b="1" kern="100" dirty="0">
                <a:latin typeface="宋体"/>
                <a:cs typeface="Times New Roman"/>
              </a:rPr>
              <a:t>”</a:t>
            </a:r>
            <a:r>
              <a:rPr lang="zh-CN" altLang="zh-CN" sz="2400" b="1" kern="100" dirty="0">
                <a:latin typeface="Times New Roman"/>
                <a:cs typeface="Times New Roman"/>
              </a:rPr>
              <a:t>研究的是夏商周三代的年代学，时间跨度长达一千二三百年，这一目标决定必须有历史学、考古学、古文字学、天文历法、科技测年等学科的通力合作，</a:t>
            </a:r>
            <a:r>
              <a:rPr lang="en-US" altLang="zh-CN" sz="2400" b="1" kern="100" dirty="0">
                <a:latin typeface="宋体"/>
                <a:cs typeface="Times New Roman"/>
              </a:rPr>
              <a:t>“</a:t>
            </a:r>
            <a:r>
              <a:rPr lang="zh-CN" altLang="zh-CN" sz="2400" b="1" kern="100" dirty="0">
                <a:latin typeface="Times New Roman"/>
                <a:cs typeface="Times New Roman"/>
              </a:rPr>
              <a:t>工程</a:t>
            </a:r>
            <a:r>
              <a:rPr lang="en-US" altLang="zh-CN" sz="2400" b="1" kern="100" dirty="0">
                <a:latin typeface="宋体"/>
                <a:cs typeface="Times New Roman"/>
              </a:rPr>
              <a:t>”</a:t>
            </a:r>
            <a:r>
              <a:rPr lang="zh-CN" altLang="zh-CN" sz="2400" b="1" kern="100" dirty="0">
                <a:latin typeface="Times New Roman"/>
                <a:cs typeface="Times New Roman"/>
              </a:rPr>
              <a:t>的实施过程充满了新的发现与新的研究方式探索。这里</a:t>
            </a:r>
            <a:r>
              <a:rPr lang="en-US" altLang="zh-CN" sz="2400" b="1" kern="100" dirty="0">
                <a:latin typeface="宋体"/>
                <a:cs typeface="Times New Roman"/>
              </a:rPr>
              <a:t>“</a:t>
            </a:r>
            <a:r>
              <a:rPr lang="zh-CN" altLang="zh-CN" sz="2400" b="1" kern="100" dirty="0">
                <a:latin typeface="Times New Roman"/>
                <a:cs typeface="Times New Roman"/>
              </a:rPr>
              <a:t>新的研究方式</a:t>
            </a:r>
            <a:r>
              <a:rPr lang="en-US" altLang="zh-CN" sz="2400" b="1" kern="100" dirty="0">
                <a:latin typeface="宋体"/>
                <a:cs typeface="Times New Roman"/>
              </a:rPr>
              <a:t>”</a:t>
            </a:r>
            <a:r>
              <a:rPr lang="zh-CN" altLang="zh-CN" sz="2400" b="1" kern="100" dirty="0">
                <a:latin typeface="Times New Roman"/>
                <a:cs typeface="Times New Roman"/>
              </a:rPr>
              <a:t>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运用现代科技研究历史问题</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实现了自然科学与人文社会科学的多学科结合</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开创了年代学研究的先例</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对史料的科学搜集、整理和鉴别</a:t>
            </a:r>
            <a:endParaRPr lang="zh-CN" altLang="zh-CN" sz="1050" kern="100" dirty="0">
              <a:latin typeface="宋体"/>
              <a:cs typeface="Courier New"/>
            </a:endParaRPr>
          </a:p>
          <a:p>
            <a:pPr marL="360000" indent="-540000" algn="just">
              <a:lnSpc>
                <a:spcPct val="150000"/>
              </a:lnSpc>
              <a:spcAft>
                <a:spcPts val="0"/>
              </a:spcAft>
              <a:tabLst>
                <a:tab pos="2610485" algn="l"/>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a:t>
            </a:r>
            <a:r>
              <a:rPr lang="zh-CN" altLang="zh-CN" sz="2400" b="1" kern="100" dirty="0">
                <a:solidFill>
                  <a:srgbClr val="FF0000"/>
                </a:solidFill>
                <a:latin typeface="Times New Roman"/>
                <a:ea typeface="黑体"/>
                <a:cs typeface="Times New Roman"/>
              </a:rPr>
              <a:t>案　</a:t>
            </a:r>
            <a:r>
              <a:rPr lang="en-US" altLang="zh-CN" sz="2400" b="1" kern="100" dirty="0" smtClean="0">
                <a:solidFill>
                  <a:srgbClr val="FF0000"/>
                </a:solidFill>
                <a:latin typeface="Times New Roman"/>
                <a:cs typeface="Courier New"/>
              </a:rPr>
              <a:t>B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869587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blinds(horizontal)">
                                      <p:cBhvr>
                                        <p:cTn id="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1578804"/>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610485" algn="l"/>
                <a:tab pos="2700655" algn="l"/>
              </a:tabLst>
            </a:pPr>
            <a:r>
              <a:rPr lang="zh-CN" altLang="zh-CN" sz="2400" b="1" kern="100" dirty="0">
                <a:latin typeface="Times New Roman"/>
                <a:ea typeface="黑体"/>
                <a:cs typeface="Times New Roman"/>
              </a:rPr>
              <a:t>『命题突破』</a:t>
            </a:r>
            <a:endParaRPr lang="zh-CN" altLang="zh-CN" sz="1050" kern="100" dirty="0">
              <a:latin typeface="宋体"/>
              <a:cs typeface="Courier New"/>
            </a:endParaRPr>
          </a:p>
          <a:p>
            <a:pPr indent="612140" algn="just">
              <a:lnSpc>
                <a:spcPct val="150000"/>
              </a:lnSpc>
              <a:spcAft>
                <a:spcPts val="0"/>
              </a:spcAft>
              <a:tabLst>
                <a:tab pos="2610485" algn="l"/>
                <a:tab pos="2700655" algn="l"/>
              </a:tabLst>
            </a:pPr>
            <a:r>
              <a:rPr lang="zh-CN" altLang="zh-CN" sz="2400" b="1" kern="100" dirty="0">
                <a:latin typeface="Times New Roman"/>
                <a:cs typeface="Times New Roman"/>
              </a:rPr>
              <a:t>史料反映了历史学界</a:t>
            </a:r>
            <a:r>
              <a:rPr lang="en-US" altLang="zh-CN" sz="2400" b="1" kern="100" dirty="0">
                <a:latin typeface="宋体"/>
                <a:cs typeface="Times New Roman"/>
              </a:rPr>
              <a:t>“</a:t>
            </a:r>
            <a:r>
              <a:rPr lang="zh-CN" altLang="zh-CN" sz="2400" b="1" kern="100" dirty="0">
                <a:latin typeface="Times New Roman"/>
                <a:cs typeface="Times New Roman"/>
              </a:rPr>
              <a:t>夏商周断代工程</a:t>
            </a:r>
            <a:r>
              <a:rPr lang="en-US" altLang="zh-CN" sz="2400" b="1" kern="100" dirty="0">
                <a:latin typeface="宋体"/>
                <a:cs typeface="Times New Roman"/>
              </a:rPr>
              <a:t>”</a:t>
            </a:r>
            <a:r>
              <a:rPr lang="zh-CN" altLang="zh-CN" sz="2400" b="1" kern="100" dirty="0">
                <a:latin typeface="Times New Roman"/>
                <a:cs typeface="Times New Roman"/>
              </a:rPr>
              <a:t>取得的巨大成就以及史学研究的基本方法和途径。断代工程的研究，一方面搜集、整理、鉴定有关考古遗址和墓葬材料，进行科学时间的测定；另一方面，综合多学科、多角度、多层次进行研究，涉及考古学、历史学、古文字学、天文学、科技测年技术等学科。有利于培养学生史料实证的学科素养能力，真正做到对史料的仔细甄别，去伪存真。</a:t>
            </a:r>
            <a:endParaRPr lang="zh-CN" altLang="zh-CN" sz="1050" kern="100" dirty="0">
              <a:effectLst/>
              <a:latin typeface="宋体"/>
              <a:cs typeface="Courier New"/>
            </a:endParaRPr>
          </a:p>
        </p:txBody>
      </p:sp>
    </p:spTree>
    <p:extLst>
      <p:ext uri="{BB962C8B-B14F-4D97-AF65-F5344CB8AC3E}">
        <p14:creationId xmlns:p14="http://schemas.microsoft.com/office/powerpoint/2010/main" val="613683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257</TotalTime>
  <Words>2134</Words>
  <Application>Microsoft Office PowerPoint</Application>
  <PresentationFormat>自定义</PresentationFormat>
  <Paragraphs>150</Paragraphs>
  <Slides>39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39</vt:i4>
      </vt:variant>
    </vt:vector>
  </HeadingPairs>
  <TitlesOfParts>
    <vt:vector size="41" baseType="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syg</dc:creator>
  <cp:lastModifiedBy>http://www.kingedu.net</cp:lastModifiedBy>
  <cp:revision>80</cp:revision>
  <dcterms:created xsi:type="dcterms:W3CDTF">2018-01-02T04:06:00Z</dcterms:created>
  <dcterms:modified xsi:type="dcterms:W3CDTF">2018-03-23T08:28:04Z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1161085</vt:lpwstr>
  </property>
  <property fmtid="{D5CDD505-2E9C-101B-9397-08002B2CF9AE}" name="NXPowerLiteSettings" pid="4">
    <vt:lpwstr>F7000400038000</vt:lpwstr>
  </property>
  <property fmtid="{D5CDD505-2E9C-101B-9397-08002B2CF9AE}" name="NXPowerLiteVersion" pid="5">
    <vt:lpwstr>D5.0.3</vt:lpwstr>
  </property>
</Properties>
</file>