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311" r:id="rId2"/>
    <p:sldId id="372" r:id="rId3"/>
    <p:sldId id="342" r:id="rId4"/>
    <p:sldId id="343" r:id="rId5"/>
    <p:sldId id="373" r:id="rId6"/>
    <p:sldId id="312" r:id="rId7"/>
    <p:sldId id="294" r:id="rId8"/>
    <p:sldId id="376" r:id="rId9"/>
    <p:sldId id="378" r:id="rId10"/>
    <p:sldId id="379" r:id="rId11"/>
    <p:sldId id="380" r:id="rId12"/>
    <p:sldId id="381" r:id="rId13"/>
    <p:sldId id="384" r:id="rId14"/>
    <p:sldId id="382" r:id="rId15"/>
    <p:sldId id="383" r:id="rId16"/>
    <p:sldId id="295" r:id="rId17"/>
    <p:sldId id="313" r:id="rId18"/>
    <p:sldId id="297" r:id="rId19"/>
    <p:sldId id="314" r:id="rId20"/>
    <p:sldId id="315" r:id="rId21"/>
    <p:sldId id="296" r:id="rId22"/>
    <p:sldId id="303" r:id="rId23"/>
    <p:sldId id="304" r:id="rId24"/>
    <p:sldId id="305" r:id="rId25"/>
    <p:sldId id="306" r:id="rId26"/>
    <p:sldId id="307" r:id="rId27"/>
    <p:sldId id="316" r:id="rId28"/>
    <p:sldId id="318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娣辫壊鏍峰紡 1 - 寮鸿皟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涓害鏍峰紡 2 - 寮鸿皟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564" y="32"/>
      </p:cViewPr>
      <p:guideLst>
        <p:guide orient="horz" pos="219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565063-96DD-420F-B236-AC95EFE46E58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69B4D-3F9D-48EF-B807-A7CEA2730A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C65274-874C-48EF-A096-BEC158CC4D79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charset="-122"/>
                <a:cs typeface="+mn-cs"/>
              </a:rPr>
              <a:t>‹#›</a:t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over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40" y="3154679"/>
            <a:ext cx="10383520" cy="1071881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900"/>
            </a:lvl1pPr>
          </a:lstStyle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5877656" y="2539"/>
            <a:ext cx="443134" cy="1484495"/>
            <a:chOff x="5636572" y="0"/>
            <a:chExt cx="1297628" cy="4581758"/>
          </a:xfrm>
        </p:grpSpPr>
        <p:sp>
          <p:nvSpPr>
            <p:cNvPr id="7" name="任意多边形 33"/>
            <p:cNvSpPr/>
            <p:nvPr/>
          </p:nvSpPr>
          <p:spPr>
            <a:xfrm>
              <a:off x="5636572" y="0"/>
              <a:ext cx="1297628" cy="4581758"/>
            </a:xfrm>
            <a:custGeom>
              <a:avLst/>
              <a:gdLst>
                <a:gd name="connsiteX0" fmla="*/ 0 w 834945"/>
                <a:gd name="connsiteY0" fmla="*/ 0 h 2744554"/>
                <a:gd name="connsiteX1" fmla="*/ 834945 w 834945"/>
                <a:gd name="connsiteY1" fmla="*/ 0 h 2744554"/>
                <a:gd name="connsiteX2" fmla="*/ 834945 w 834945"/>
                <a:gd name="connsiteY2" fmla="*/ 2199607 h 2744554"/>
                <a:gd name="connsiteX3" fmla="*/ 834944 w 834945"/>
                <a:gd name="connsiteY3" fmla="*/ 2199607 h 2744554"/>
                <a:gd name="connsiteX4" fmla="*/ 834944 w 834945"/>
                <a:gd name="connsiteY4" fmla="*/ 2470390 h 2744554"/>
                <a:gd name="connsiteX5" fmla="*/ 823358 w 834945"/>
                <a:gd name="connsiteY5" fmla="*/ 2486401 h 2744554"/>
                <a:gd name="connsiteX6" fmla="*/ 781123 w 834945"/>
                <a:gd name="connsiteY6" fmla="*/ 2536714 h 2744554"/>
                <a:gd name="connsiteX7" fmla="*/ 710968 w 834945"/>
                <a:gd name="connsiteY7" fmla="*/ 2548682 h 2744554"/>
                <a:gd name="connsiteX8" fmla="*/ 643862 w 834945"/>
                <a:gd name="connsiteY8" fmla="*/ 2656396 h 2744554"/>
                <a:gd name="connsiteX9" fmla="*/ 527953 w 834945"/>
                <a:gd name="connsiteY9" fmla="*/ 2668364 h 2744554"/>
                <a:gd name="connsiteX10" fmla="*/ 425008 w 834945"/>
                <a:gd name="connsiteY10" fmla="*/ 2733441 h 2744554"/>
                <a:gd name="connsiteX11" fmla="*/ 417472 w 834945"/>
                <a:gd name="connsiteY11" fmla="*/ 2744554 h 2744554"/>
                <a:gd name="connsiteX12" fmla="*/ 409936 w 834945"/>
                <a:gd name="connsiteY12" fmla="*/ 2733441 h 2744554"/>
                <a:gd name="connsiteX13" fmla="*/ 306991 w 834945"/>
                <a:gd name="connsiteY13" fmla="*/ 2668364 h 2744554"/>
                <a:gd name="connsiteX14" fmla="*/ 191082 w 834945"/>
                <a:gd name="connsiteY14" fmla="*/ 2656396 h 2744554"/>
                <a:gd name="connsiteX15" fmla="*/ 123977 w 834945"/>
                <a:gd name="connsiteY15" fmla="*/ 2548682 h 2744554"/>
                <a:gd name="connsiteX16" fmla="*/ 53821 w 834945"/>
                <a:gd name="connsiteY16" fmla="*/ 2536714 h 2744554"/>
                <a:gd name="connsiteX17" fmla="*/ 11586 w 834945"/>
                <a:gd name="connsiteY17" fmla="*/ 2486401 h 2744554"/>
                <a:gd name="connsiteX18" fmla="*/ 0 w 834945"/>
                <a:gd name="connsiteY18" fmla="*/ 2470390 h 2744554"/>
                <a:gd name="connsiteX19" fmla="*/ 0 w 834945"/>
                <a:gd name="connsiteY19" fmla="*/ 2199607 h 2744554"/>
                <a:gd name="connsiteX20" fmla="*/ 0 w 834945"/>
                <a:gd name="connsiteY20" fmla="*/ 2153669 h 2744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34945" h="2744554">
                  <a:moveTo>
                    <a:pt x="0" y="0"/>
                  </a:moveTo>
                  <a:lnTo>
                    <a:pt x="834945" y="0"/>
                  </a:lnTo>
                  <a:lnTo>
                    <a:pt x="834945" y="2199607"/>
                  </a:lnTo>
                  <a:lnTo>
                    <a:pt x="834944" y="2199607"/>
                  </a:lnTo>
                  <a:lnTo>
                    <a:pt x="834944" y="2470390"/>
                  </a:lnTo>
                  <a:lnTo>
                    <a:pt x="823358" y="2486401"/>
                  </a:lnTo>
                  <a:cubicBezTo>
                    <a:pt x="811393" y="2504278"/>
                    <a:pt x="800485" y="2522707"/>
                    <a:pt x="781123" y="2536714"/>
                  </a:cubicBezTo>
                  <a:cubicBezTo>
                    <a:pt x="759241" y="2552496"/>
                    <a:pt x="734353" y="2544692"/>
                    <a:pt x="710968" y="2548682"/>
                  </a:cubicBezTo>
                  <a:cubicBezTo>
                    <a:pt x="688599" y="2584587"/>
                    <a:pt x="688773" y="2622457"/>
                    <a:pt x="643862" y="2656396"/>
                  </a:cubicBezTo>
                  <a:cubicBezTo>
                    <a:pt x="603724" y="2676110"/>
                    <a:pt x="566590" y="2664375"/>
                    <a:pt x="527953" y="2668364"/>
                  </a:cubicBezTo>
                  <a:cubicBezTo>
                    <a:pt x="492855" y="2673673"/>
                    <a:pt x="449468" y="2701957"/>
                    <a:pt x="425008" y="2733441"/>
                  </a:cubicBezTo>
                  <a:lnTo>
                    <a:pt x="417472" y="2744554"/>
                  </a:lnTo>
                  <a:lnTo>
                    <a:pt x="409936" y="2733441"/>
                  </a:lnTo>
                  <a:cubicBezTo>
                    <a:pt x="385477" y="2701957"/>
                    <a:pt x="342089" y="2673673"/>
                    <a:pt x="306991" y="2668364"/>
                  </a:cubicBezTo>
                  <a:cubicBezTo>
                    <a:pt x="268355" y="2664375"/>
                    <a:pt x="231221" y="2676110"/>
                    <a:pt x="191082" y="2656396"/>
                  </a:cubicBezTo>
                  <a:cubicBezTo>
                    <a:pt x="146172" y="2622457"/>
                    <a:pt x="146345" y="2584587"/>
                    <a:pt x="123977" y="2548682"/>
                  </a:cubicBezTo>
                  <a:cubicBezTo>
                    <a:pt x="100592" y="2544692"/>
                    <a:pt x="75703" y="2552496"/>
                    <a:pt x="53821" y="2536714"/>
                  </a:cubicBezTo>
                  <a:cubicBezTo>
                    <a:pt x="34460" y="2522707"/>
                    <a:pt x="23551" y="2504278"/>
                    <a:pt x="11586" y="2486401"/>
                  </a:cubicBezTo>
                  <a:lnTo>
                    <a:pt x="0" y="2470390"/>
                  </a:lnTo>
                  <a:lnTo>
                    <a:pt x="0" y="2199607"/>
                  </a:lnTo>
                  <a:lnTo>
                    <a:pt x="0" y="2153669"/>
                  </a:lnTo>
                  <a:close/>
                </a:path>
              </a:pathLst>
            </a:cu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34"/>
            <p:cNvSpPr/>
            <p:nvPr/>
          </p:nvSpPr>
          <p:spPr>
            <a:xfrm>
              <a:off x="5727968" y="0"/>
              <a:ext cx="1124608" cy="4454147"/>
            </a:xfrm>
            <a:custGeom>
              <a:avLst/>
              <a:gdLst>
                <a:gd name="connsiteX0" fmla="*/ 0 w 834945"/>
                <a:gd name="connsiteY0" fmla="*/ 0 h 2744554"/>
                <a:gd name="connsiteX1" fmla="*/ 834945 w 834945"/>
                <a:gd name="connsiteY1" fmla="*/ 0 h 2744554"/>
                <a:gd name="connsiteX2" fmla="*/ 834945 w 834945"/>
                <a:gd name="connsiteY2" fmla="*/ 2199607 h 2744554"/>
                <a:gd name="connsiteX3" fmla="*/ 834944 w 834945"/>
                <a:gd name="connsiteY3" fmla="*/ 2199607 h 2744554"/>
                <a:gd name="connsiteX4" fmla="*/ 834944 w 834945"/>
                <a:gd name="connsiteY4" fmla="*/ 2470390 h 2744554"/>
                <a:gd name="connsiteX5" fmla="*/ 823358 w 834945"/>
                <a:gd name="connsiteY5" fmla="*/ 2486401 h 2744554"/>
                <a:gd name="connsiteX6" fmla="*/ 781123 w 834945"/>
                <a:gd name="connsiteY6" fmla="*/ 2536714 h 2744554"/>
                <a:gd name="connsiteX7" fmla="*/ 710968 w 834945"/>
                <a:gd name="connsiteY7" fmla="*/ 2548682 h 2744554"/>
                <a:gd name="connsiteX8" fmla="*/ 643862 w 834945"/>
                <a:gd name="connsiteY8" fmla="*/ 2656396 h 2744554"/>
                <a:gd name="connsiteX9" fmla="*/ 527953 w 834945"/>
                <a:gd name="connsiteY9" fmla="*/ 2668364 h 2744554"/>
                <a:gd name="connsiteX10" fmla="*/ 425008 w 834945"/>
                <a:gd name="connsiteY10" fmla="*/ 2733441 h 2744554"/>
                <a:gd name="connsiteX11" fmla="*/ 417472 w 834945"/>
                <a:gd name="connsiteY11" fmla="*/ 2744554 h 2744554"/>
                <a:gd name="connsiteX12" fmla="*/ 409936 w 834945"/>
                <a:gd name="connsiteY12" fmla="*/ 2733441 h 2744554"/>
                <a:gd name="connsiteX13" fmla="*/ 306991 w 834945"/>
                <a:gd name="connsiteY13" fmla="*/ 2668364 h 2744554"/>
                <a:gd name="connsiteX14" fmla="*/ 191082 w 834945"/>
                <a:gd name="connsiteY14" fmla="*/ 2656396 h 2744554"/>
                <a:gd name="connsiteX15" fmla="*/ 123977 w 834945"/>
                <a:gd name="connsiteY15" fmla="*/ 2548682 h 2744554"/>
                <a:gd name="connsiteX16" fmla="*/ 53821 w 834945"/>
                <a:gd name="connsiteY16" fmla="*/ 2536714 h 2744554"/>
                <a:gd name="connsiteX17" fmla="*/ 11586 w 834945"/>
                <a:gd name="connsiteY17" fmla="*/ 2486401 h 2744554"/>
                <a:gd name="connsiteX18" fmla="*/ 0 w 834945"/>
                <a:gd name="connsiteY18" fmla="*/ 2470390 h 2744554"/>
                <a:gd name="connsiteX19" fmla="*/ 0 w 834945"/>
                <a:gd name="connsiteY19" fmla="*/ 2199607 h 2744554"/>
                <a:gd name="connsiteX20" fmla="*/ 0 w 834945"/>
                <a:gd name="connsiteY20" fmla="*/ 2153669 h 2744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34945" h="2744554">
                  <a:moveTo>
                    <a:pt x="0" y="0"/>
                  </a:moveTo>
                  <a:lnTo>
                    <a:pt x="834945" y="0"/>
                  </a:lnTo>
                  <a:lnTo>
                    <a:pt x="834945" y="2199607"/>
                  </a:lnTo>
                  <a:lnTo>
                    <a:pt x="834944" y="2199607"/>
                  </a:lnTo>
                  <a:lnTo>
                    <a:pt x="834944" y="2470390"/>
                  </a:lnTo>
                  <a:lnTo>
                    <a:pt x="823358" y="2486401"/>
                  </a:lnTo>
                  <a:cubicBezTo>
                    <a:pt x="811393" y="2504278"/>
                    <a:pt x="800485" y="2522707"/>
                    <a:pt x="781123" y="2536714"/>
                  </a:cubicBezTo>
                  <a:cubicBezTo>
                    <a:pt x="759241" y="2552496"/>
                    <a:pt x="734353" y="2544692"/>
                    <a:pt x="710968" y="2548682"/>
                  </a:cubicBezTo>
                  <a:cubicBezTo>
                    <a:pt x="688599" y="2584587"/>
                    <a:pt x="688773" y="2622457"/>
                    <a:pt x="643862" y="2656396"/>
                  </a:cubicBezTo>
                  <a:cubicBezTo>
                    <a:pt x="603724" y="2676110"/>
                    <a:pt x="566590" y="2664375"/>
                    <a:pt x="527953" y="2668364"/>
                  </a:cubicBezTo>
                  <a:cubicBezTo>
                    <a:pt x="492855" y="2673673"/>
                    <a:pt x="449468" y="2701957"/>
                    <a:pt x="425008" y="2733441"/>
                  </a:cubicBezTo>
                  <a:lnTo>
                    <a:pt x="417472" y="2744554"/>
                  </a:lnTo>
                  <a:lnTo>
                    <a:pt x="409936" y="2733441"/>
                  </a:lnTo>
                  <a:cubicBezTo>
                    <a:pt x="385477" y="2701957"/>
                    <a:pt x="342089" y="2673673"/>
                    <a:pt x="306991" y="2668364"/>
                  </a:cubicBezTo>
                  <a:cubicBezTo>
                    <a:pt x="268355" y="2664375"/>
                    <a:pt x="231221" y="2676110"/>
                    <a:pt x="191082" y="2656396"/>
                  </a:cubicBezTo>
                  <a:cubicBezTo>
                    <a:pt x="146172" y="2622457"/>
                    <a:pt x="146345" y="2584587"/>
                    <a:pt x="123977" y="2548682"/>
                  </a:cubicBezTo>
                  <a:cubicBezTo>
                    <a:pt x="100592" y="2544692"/>
                    <a:pt x="75703" y="2552496"/>
                    <a:pt x="53821" y="2536714"/>
                  </a:cubicBezTo>
                  <a:cubicBezTo>
                    <a:pt x="34460" y="2522707"/>
                    <a:pt x="23551" y="2504278"/>
                    <a:pt x="11586" y="2486401"/>
                  </a:cubicBezTo>
                  <a:lnTo>
                    <a:pt x="0" y="2470390"/>
                  </a:lnTo>
                  <a:lnTo>
                    <a:pt x="0" y="2199607"/>
                  </a:lnTo>
                  <a:lnTo>
                    <a:pt x="0" y="2153669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1B840-32F1-4347-9EF3-A6E02ED94E76}" type="datetimeFigureOut">
              <a:rPr lang="zh-CN" altLang="en-US" smtClean="0"/>
              <a:t>2022/5/27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06045-CF68-47A2-8CC0-BF79CF29011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/>
          <p:nvPr/>
        </p:nvSpPr>
        <p:spPr>
          <a:xfrm>
            <a:off x="8534400" y="990600"/>
            <a:ext cx="1371600" cy="411480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2052" name="Text Box 4"/>
          <p:cNvSpPr txBox="1"/>
          <p:nvPr/>
        </p:nvSpPr>
        <p:spPr bwMode="auto">
          <a:xfrm>
            <a:off x="8532813" y="836613"/>
            <a:ext cx="1536700" cy="48006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vert="eaVert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6000" kern="1200" cap="none" spc="0" normalizeH="0" baseline="0" noProof="0">
                <a:latin typeface="Times New Roman" pitchFamily="18" charset="0"/>
                <a:ea typeface="宋体" charset="-122"/>
                <a:cs typeface="+mn-cs"/>
              </a:rPr>
              <a:t>  </a:t>
            </a:r>
            <a:r>
              <a:rPr kumimoji="1" lang="zh-CN" altLang="en-US" sz="8800" b="1" kern="1200" cap="none" spc="0" normalizeH="0" baseline="0" noProof="0">
                <a:effectLst>
                  <a:outerShdw blurRad="38100" dist="38100" dir="2700000" algn="tl">
                    <a:srgbClr val="FFFFFF"/>
                  </a:outerShdw>
                </a:effectLst>
                <a:latin typeface="汉仪行楷简" pitchFamily="49" charset="-122"/>
                <a:ea typeface="汉仪行楷简" pitchFamily="49" charset="-122"/>
                <a:cs typeface="+mn-cs"/>
              </a:rPr>
              <a:t>茶  馆</a:t>
            </a:r>
          </a:p>
        </p:txBody>
      </p:sp>
      <p:sp>
        <p:nvSpPr>
          <p:cNvPr id="2055" name="Text Box 7"/>
          <p:cNvSpPr txBox="1"/>
          <p:nvPr/>
        </p:nvSpPr>
        <p:spPr>
          <a:xfrm>
            <a:off x="1250950" y="1638300"/>
            <a:ext cx="798195" cy="2819400"/>
          </a:xfrm>
          <a:prstGeom prst="rect">
            <a:avLst/>
          </a:prstGeom>
          <a:noFill/>
          <a:ln w="9525">
            <a:noFill/>
          </a:ln>
        </p:spPr>
        <p:txBody>
          <a:bodyPr vert="eaVert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>
                <a:latin typeface="汉仪行楷简" pitchFamily="49" charset="-122"/>
                <a:ea typeface="汉仪行楷简" pitchFamily="49" charset="-122"/>
              </a:rPr>
              <a:t>老舍  著</a:t>
            </a:r>
          </a:p>
        </p:txBody>
      </p:sp>
      <p:pic>
        <p:nvPicPr>
          <p:cNvPr id="2056" name="Picture 8" descr="茶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060" y="1635125"/>
            <a:ext cx="4624070" cy="3203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562975" y="4643438"/>
            <a:ext cx="16383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eaLnBrk="0" hangingPunct="0"/>
            <a:r>
              <a:rPr lang="zh-CN" altLang="en-US">
                <a:latin typeface="Times New Roman" pitchFamily="18" charset="0"/>
                <a:ea typeface="宋体" charset="-122"/>
              </a:rPr>
              <a:t>（节选）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860" y="908685"/>
            <a:ext cx="4587240" cy="4446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2693">
            <a:off x="1069285" y="-320295"/>
            <a:ext cx="9453726" cy="7090294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2" grpId="0"/>
      <p:bldP spid="205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2541588" y="887413"/>
            <a:ext cx="6269037" cy="773112"/>
          </a:xfrm>
        </p:spPr>
        <p:txBody>
          <a:bodyPr wrap="square" lIns="68580" tIns="34290" rIns="68580" bIns="34290" anchor="ctr" anchorCtr="0"/>
          <a:lstStyle/>
          <a:p>
            <a:pPr eaLnBrk="1" hangingPunct="1"/>
            <a:r>
              <a:rPr lang="zh-CN" altLang="en-US" b="1">
                <a:latin typeface="楷体" charset="-122"/>
                <a:ea typeface="楷体" charset="-122"/>
              </a:rPr>
              <a:t>老舍自传  </a:t>
            </a:r>
            <a:r>
              <a:rPr lang="zh-CN" altLang="en-US" sz="2100" b="1">
                <a:latin typeface="楷体" charset="-122"/>
                <a:ea typeface="楷体" charset="-122"/>
              </a:rPr>
              <a:t>（质朴自谦，妙趣横生</a:t>
            </a:r>
            <a:r>
              <a:rPr lang="zh-CN" altLang="en-US" sz="2100">
                <a:latin typeface="楷体" charset="-122"/>
                <a:ea typeface="楷体" charset="-122"/>
              </a:rPr>
              <a:t>）</a:t>
            </a:r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>
          <a:xfrm>
            <a:off x="3540125" y="2047240"/>
            <a:ext cx="8232775" cy="4179888"/>
          </a:xfrm>
        </p:spPr>
        <p:txBody>
          <a:bodyPr wrap="square" lIns="68580" tIns="34290" rIns="68580" bIns="34290" anchor="t" anchorCtr="0"/>
          <a:lstStyle/>
          <a:p>
            <a:pPr eaLnBrk="1" hangingPunct="1">
              <a:buFont typeface="Wingdings" charset="2"/>
              <a:buNone/>
            </a:pPr>
            <a:r>
              <a:rPr lang="en-US" altLang="en-US" sz="1900" b="1">
                <a:latin typeface="楷体_GB2312" pitchFamily="49" charset="-122"/>
                <a:ea typeface="楷体_GB2312" pitchFamily="49" charset="-122"/>
              </a:rPr>
              <a:t>　　   </a:t>
            </a:r>
            <a:r>
              <a:rPr lang="en-US" altLang="en-US" sz="2400" b="1">
                <a:latin typeface="楷体" charset="-122"/>
                <a:ea typeface="楷体" charset="-122"/>
              </a:rPr>
              <a:t>舒舍予，字老舍，现年</a:t>
            </a:r>
            <a:r>
              <a:rPr lang="en-US" altLang="zh-CN" sz="2400" b="1">
                <a:latin typeface="楷体" charset="-122"/>
                <a:ea typeface="楷体" charset="-122"/>
              </a:rPr>
              <a:t>40</a:t>
            </a:r>
            <a:r>
              <a:rPr lang="en-US" altLang="en-US" sz="2400" b="1">
                <a:latin typeface="楷体" charset="-122"/>
                <a:ea typeface="楷体" charset="-122"/>
              </a:rPr>
              <a:t>岁，面黄无须。生于北平。</a:t>
            </a:r>
            <a:r>
              <a:rPr lang="en-US" altLang="zh-CN" sz="2400" b="1">
                <a:latin typeface="楷体" charset="-122"/>
                <a:ea typeface="楷体" charset="-122"/>
              </a:rPr>
              <a:t>3</a:t>
            </a:r>
            <a:r>
              <a:rPr lang="en-US" altLang="en-US" sz="2400" b="1">
                <a:latin typeface="楷体" charset="-122"/>
                <a:ea typeface="楷体" charset="-122"/>
              </a:rPr>
              <a:t>岁失怙，可谓无父；志学之年，帝王不存，可谓无君。无父无君，特别孝爱老母，布尔乔亚之仁未能一扫空也。幼读三百篇，不求甚解。继学师范，遂奠教书匠之基。及壮，糊口四方，教书为业，甚难发财，每购奖券，以得末彩为荣，示甘于寒贱也。</a:t>
            </a:r>
            <a:r>
              <a:rPr lang="en-US" altLang="zh-CN" sz="2400" b="1">
                <a:latin typeface="楷体" charset="-122"/>
                <a:ea typeface="楷体" charset="-122"/>
              </a:rPr>
              <a:t>27</a:t>
            </a:r>
            <a:r>
              <a:rPr lang="en-US" altLang="en-US" sz="2400" b="1">
                <a:latin typeface="楷体" charset="-122"/>
                <a:ea typeface="楷体" charset="-122"/>
              </a:rPr>
              <a:t>岁发愤著书，科学哲学无所懂，故写小说，博大家一笑没什么了不得。</a:t>
            </a:r>
            <a:r>
              <a:rPr lang="en-US" altLang="zh-CN" sz="2400" b="1">
                <a:latin typeface="楷体" charset="-122"/>
                <a:ea typeface="楷体" charset="-122"/>
              </a:rPr>
              <a:t>34</a:t>
            </a:r>
            <a:r>
              <a:rPr lang="en-US" altLang="en-US" sz="2400" b="1">
                <a:latin typeface="楷体" charset="-122"/>
                <a:ea typeface="楷体" charset="-122"/>
              </a:rPr>
              <a:t>岁结婚，今已有一男一女，均狡猾可喜。闲时喜养花，不得其法，每每有叶无花，亦不忍弃。书无所不读，全无所获并不着急，教书作事均甚认真，往往吃亏，亦不后悔。如此而已，再活</a:t>
            </a:r>
            <a:r>
              <a:rPr lang="en-US" altLang="zh-CN" sz="2400" b="1">
                <a:latin typeface="楷体" charset="-122"/>
                <a:ea typeface="楷体" charset="-122"/>
              </a:rPr>
              <a:t>40</a:t>
            </a:r>
            <a:r>
              <a:rPr lang="en-US" altLang="en-US" sz="2400" b="1">
                <a:latin typeface="楷体" charset="-122"/>
                <a:ea typeface="楷体" charset="-122"/>
              </a:rPr>
              <a:t>年也许能有点出息。</a:t>
            </a:r>
          </a:p>
        </p:txBody>
      </p:sp>
      <p:pic>
        <p:nvPicPr>
          <p:cNvPr id="12290" name="图片 1" descr="N{7(9X46{`X7LKLU1SS685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160" y="3223895"/>
            <a:ext cx="3454400" cy="31121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723265" y="203518"/>
            <a:ext cx="8229600" cy="1143000"/>
          </a:xfrm>
        </p:spPr>
        <p:txBody>
          <a:bodyPr wrap="square" lIns="91440" tIns="45720" rIns="91440" bIns="45720" anchor="ctr" anchorCtr="0">
            <a:normAutofit fontScale="90000"/>
          </a:bodyPr>
          <a:lstStyle/>
          <a:p>
            <a:pPr eaLnBrk="1" hangingPunct="1"/>
            <a:r>
              <a:rPr lang="zh-CN" altLang="en-US" b="1"/>
              <a:t>话剧的基本特点</a:t>
            </a:r>
            <a:br>
              <a:rPr lang="zh-CN" altLang="en-US" b="1"/>
            </a:br>
            <a:endParaRPr lang="zh-CN" altLang="en-US" b="1"/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>
          <a:xfrm>
            <a:off x="1007110" y="1488758"/>
            <a:ext cx="8229600" cy="4525962"/>
          </a:xfrm>
        </p:spPr>
        <p:txBody>
          <a:bodyPr wrap="square" lIns="91440" tIns="45720" rIns="91440" bIns="45720" anchor="t" anchorCtr="0"/>
          <a:lstStyle/>
          <a:p>
            <a:pPr eaLnBrk="1" hangingPunct="1"/>
            <a:r>
              <a:rPr lang="en-US" altLang="zh-CN"/>
              <a:t>1</a:t>
            </a:r>
            <a:r>
              <a:rPr lang="zh-CN" altLang="en-US"/>
              <a:t>、舞台性</a:t>
            </a:r>
          </a:p>
          <a:p>
            <a:pPr eaLnBrk="1" hangingPunct="1"/>
            <a:r>
              <a:rPr lang="en-US" altLang="zh-CN"/>
              <a:t>2</a:t>
            </a:r>
            <a:r>
              <a:rPr lang="zh-CN" altLang="en-US"/>
              <a:t>、直观性</a:t>
            </a:r>
          </a:p>
          <a:p>
            <a:pPr eaLnBrk="1" hangingPunct="1"/>
            <a:r>
              <a:rPr lang="en-US" altLang="zh-CN"/>
              <a:t>3</a:t>
            </a:r>
            <a:r>
              <a:rPr lang="zh-CN" altLang="en-US"/>
              <a:t>、综合性</a:t>
            </a:r>
          </a:p>
          <a:p>
            <a:pPr eaLnBrk="1" hangingPunct="1"/>
            <a:r>
              <a:rPr lang="en-US" altLang="zh-CN"/>
              <a:t>4</a:t>
            </a:r>
            <a:r>
              <a:rPr lang="zh-CN" altLang="en-US"/>
              <a:t>、对话性</a:t>
            </a:r>
          </a:p>
          <a:p>
            <a:pPr eaLnBrk="1" hangingPunct="1"/>
            <a:r>
              <a:rPr lang="zh-CN" altLang="en-US"/>
              <a:t>话剧区别于其他剧种的特点是</a:t>
            </a:r>
            <a:r>
              <a:rPr lang="zh-CN" altLang="en-US">
                <a:solidFill>
                  <a:srgbClr val="FF0000"/>
                </a:solidFill>
              </a:rPr>
              <a:t>通过大量的舞台对话展现剧情、塑造人物和表达主题的</a:t>
            </a:r>
            <a:r>
              <a:rPr lang="zh-CN" altLang="en-US"/>
              <a:t>。其中有人物独白，有观众对话，在特定的时间、空间内完成戏剧内容。</a:t>
            </a:r>
          </a:p>
        </p:txBody>
      </p:sp>
      <p:sp>
        <p:nvSpPr>
          <p:cNvPr id="17412" name="矩形 3"/>
          <p:cNvSpPr/>
          <p:nvPr/>
        </p:nvSpPr>
        <p:spPr>
          <a:xfrm>
            <a:off x="4727734" y="1417638"/>
            <a:ext cx="385572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en-US" sz="7200" b="1">
                <a:effectLst>
                  <a:outerShdw blurRad="38100" dist="38100" dir="2700000">
                    <a:srgbClr val="FFFFFF"/>
                  </a:outerShdw>
                </a:effectLst>
              </a:rPr>
              <a:t>京味儿！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内容占位符 2"/>
          <p:cNvSpPr>
            <a:spLocks noGrp="1"/>
          </p:cNvSpPr>
          <p:nvPr>
            <p:ph idx="1"/>
          </p:nvPr>
        </p:nvSpPr>
        <p:spPr>
          <a:xfrm>
            <a:off x="2084388" y="1882775"/>
            <a:ext cx="8021637" cy="4525963"/>
          </a:xfrm>
        </p:spPr>
        <p:txBody>
          <a:bodyPr wrap="square" lIns="91440" tIns="45720" rIns="91440" bIns="45720" anchor="t" anchorCtr="0"/>
          <a:lstStyle/>
          <a:p>
            <a:pPr marL="0" indent="0" eaLnBrk="1" hangingPunct="1">
              <a:buNone/>
            </a:pPr>
            <a:r>
              <a:rPr lang="en-US" altLang="en-US" sz="7200" b="1"/>
              <a:t>将！你完啦！</a:t>
            </a:r>
          </a:p>
          <a:p>
            <a:pPr marL="0" indent="0" eaLnBrk="1" hangingPunct="1"/>
            <a:endParaRPr lang="en-US" altLang="en-US" sz="7200" b="1"/>
          </a:p>
          <a:p>
            <a:pPr marL="0" indent="0" algn="ctr" eaLnBrk="1" hangingPunct="1">
              <a:buNone/>
            </a:pPr>
            <a:r>
              <a:rPr lang="en-US" altLang="en-US" sz="3600" b="1"/>
              <a:t>                                           一语双关</a:t>
            </a:r>
          </a:p>
        </p:txBody>
      </p:sp>
      <p:pic>
        <p:nvPicPr>
          <p:cNvPr id="18435" name="图片 3" descr="35TBFSBK4($S4J`7RA][TI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25" y="3422650"/>
            <a:ext cx="5400675" cy="3084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4"/>
          <p:cNvSpPr/>
          <p:nvPr/>
        </p:nvSpPr>
        <p:spPr>
          <a:xfrm>
            <a:off x="1762125" y="207963"/>
            <a:ext cx="8564563" cy="1383665"/>
          </a:xfrm>
          <a:prstGeom prst="rect">
            <a:avLst/>
          </a:prstGeom>
          <a:solidFill>
            <a:srgbClr val="EAD8C2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/>
              <a:t>戏剧里人物的对话的作用：</a:t>
            </a:r>
          </a:p>
          <a:p>
            <a:r>
              <a:rPr lang="zh-CN" altLang="en-US" sz="2800"/>
              <a:t>A．表现人物性格；B．推动故事情节；C．揭示故事主旨；</a:t>
            </a:r>
            <a:r>
              <a:rPr lang="en-US" altLang="zh-CN" sz="2800"/>
              <a:t>D.</a:t>
            </a:r>
            <a:r>
              <a:rPr lang="zh-CN" altLang="en-US" sz="2800"/>
              <a:t>交代有关历史背景、人际关系等等。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创作背景</a:t>
            </a:r>
          </a:p>
        </p:txBody>
      </p:sp>
      <p:sp>
        <p:nvSpPr>
          <p:cNvPr id="36868" name="矩形 36867"/>
          <p:cNvSpPr/>
          <p:nvPr/>
        </p:nvSpPr>
        <p:spPr>
          <a:xfrm>
            <a:off x="4403090" y="1273175"/>
            <a:ext cx="7398385" cy="5303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2800" b="1" dirty="0">
                <a:latin typeface="宋体" charset="-122"/>
                <a:ea typeface="_x000B__x000C_"/>
              </a:rPr>
              <a:t>    </a:t>
            </a:r>
            <a:r>
              <a:rPr lang="zh-CN" altLang="en-US" sz="2800" b="1" dirty="0">
                <a:latin typeface="宋体" charset="-122"/>
                <a:ea typeface="宋体" charset="-122"/>
              </a:rPr>
              <a:t>老舍说：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茶馆是三教九流会面之处，可以多容纳各色人物。</a:t>
            </a:r>
            <a:r>
              <a:rPr lang="zh-CN" altLang="en-US" sz="2800" b="1" dirty="0">
                <a:solidFill>
                  <a:srgbClr val="FF3300"/>
                </a:solidFill>
                <a:latin typeface="隶书" charset="-122"/>
                <a:ea typeface="隶书" charset="-122"/>
                <a:sym typeface="+mn-ea"/>
              </a:rPr>
              <a:t>一个大茶馆就是一个小社会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。这出戏虽只有三幕，可是写了</a:t>
            </a:r>
            <a:r>
              <a:rPr lang="zh-CN" altLang="en-US" sz="2800" b="1" dirty="0">
                <a:solidFill>
                  <a:srgbClr val="FF3300"/>
                </a:solidFill>
                <a:latin typeface="隶书" charset="-122"/>
                <a:ea typeface="隶书" charset="-122"/>
                <a:sym typeface="+mn-ea"/>
              </a:rPr>
              <a:t>五十来年的变迁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。在这些变迁里，没法子躲开政治问题。可是，我不熟悉政治舞台上的高官大人，没法子正面描写他们的促进与促退。我也不十分懂政治。我只认识一些小人物，这些人物是经常下茶馆的。那么，</a:t>
            </a:r>
            <a:r>
              <a:rPr lang="zh-CN" altLang="en-US" sz="2800" b="1" dirty="0">
                <a:solidFill>
                  <a:srgbClr val="FF0000"/>
                </a:solidFill>
                <a:latin typeface="隶书" charset="-122"/>
                <a:ea typeface="隶书" charset="-122"/>
                <a:sym typeface="+mn-ea"/>
              </a:rPr>
              <a:t>我要是把他们集合到一个茶馆里，用他们生活上的变迁反映社会的变迁，不就侧面地透露出一些政治消息么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？这样，我就决定了去写</a:t>
            </a:r>
            <a:r>
              <a:rPr lang="en-US" altLang="zh-CN" sz="2800" b="1" dirty="0">
                <a:latin typeface="隶书" charset="-122"/>
                <a:ea typeface="隶书" charset="-122"/>
                <a:sym typeface="+mn-ea"/>
              </a:rPr>
              <a:t>《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茶馆</a:t>
            </a:r>
            <a:r>
              <a:rPr lang="en-US" altLang="zh-CN" sz="2800" b="1" dirty="0">
                <a:latin typeface="隶书" charset="-122"/>
                <a:ea typeface="隶书" charset="-122"/>
                <a:sym typeface="+mn-ea"/>
              </a:rPr>
              <a:t>》</a:t>
            </a:r>
            <a:r>
              <a:rPr lang="zh-CN" altLang="en-US" sz="2800" b="1" dirty="0">
                <a:latin typeface="隶书" charset="-122"/>
                <a:ea typeface="隶书" charset="-122"/>
                <a:sym typeface="+mn-ea"/>
              </a:rPr>
              <a:t>。</a:t>
            </a:r>
            <a:endParaRPr lang="zh-CN" altLang="en-US" sz="2800" b="1" dirty="0">
              <a:latin typeface="隶书" charset="-122"/>
              <a:ea typeface="隶书" charset="-122"/>
            </a:endParaRPr>
          </a:p>
        </p:txBody>
      </p:sp>
      <p:pic>
        <p:nvPicPr>
          <p:cNvPr id="191492" name="Picture 3" descr="茶馆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980" y="3960495"/>
            <a:ext cx="3632200" cy="2578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40" name="Picture 4" descr="茶壶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615" y="1341120"/>
            <a:ext cx="3631565" cy="24009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/>
          <p:nvPr/>
        </p:nvSpPr>
        <p:spPr>
          <a:xfrm>
            <a:off x="2819400" y="304800"/>
            <a:ext cx="6858000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汉仪中隶书简" pitchFamily="49" charset="-122"/>
              </a:rPr>
              <a:t>新版话剧</a:t>
            </a:r>
            <a:r>
              <a:rPr lang="en-US" altLang="zh-CN" sz="2800">
                <a:latin typeface="Times New Roman" pitchFamily="18" charset="0"/>
                <a:ea typeface="汉仪中隶书简" pitchFamily="49" charset="-122"/>
              </a:rPr>
              <a:t>《</a:t>
            </a:r>
            <a:r>
              <a:rPr lang="zh-CN" altLang="en-US" sz="2800">
                <a:latin typeface="Times New Roman" pitchFamily="18" charset="0"/>
                <a:ea typeface="汉仪中隶书简" pitchFamily="49" charset="-122"/>
              </a:rPr>
              <a:t>茶馆</a:t>
            </a:r>
            <a:r>
              <a:rPr lang="en-US" altLang="zh-CN" sz="2800">
                <a:latin typeface="Times New Roman" pitchFamily="18" charset="0"/>
                <a:ea typeface="汉仪中隶书简" pitchFamily="49" charset="-122"/>
              </a:rPr>
              <a:t>》</a:t>
            </a:r>
            <a:r>
              <a:rPr lang="zh-CN" altLang="en-US" sz="2800">
                <a:latin typeface="Times New Roman" pitchFamily="18" charset="0"/>
                <a:ea typeface="汉仪中隶书简" pitchFamily="49" charset="-122"/>
              </a:rPr>
              <a:t>演员形象</a:t>
            </a:r>
          </a:p>
        </p:txBody>
      </p:sp>
      <p:pic>
        <p:nvPicPr>
          <p:cNvPr id="3077" name="Picture 5" descr="梁冠华饰王利发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295400"/>
            <a:ext cx="1262063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8" name="Text Box 6"/>
          <p:cNvSpPr txBox="1"/>
          <p:nvPr/>
        </p:nvSpPr>
        <p:spPr>
          <a:xfrm>
            <a:off x="2514600" y="304800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梁冠华饰王利发</a:t>
            </a:r>
          </a:p>
        </p:txBody>
      </p:sp>
      <p:pic>
        <p:nvPicPr>
          <p:cNvPr id="3079" name="Picture 7" descr="濮存昕饰常四">
            <a:hlinkClick r:id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1219200"/>
            <a:ext cx="1295400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0" name="Text Box 8"/>
          <p:cNvSpPr txBox="1"/>
          <p:nvPr/>
        </p:nvSpPr>
        <p:spPr>
          <a:xfrm>
            <a:off x="5486400" y="297180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濮存昕饰常四</a:t>
            </a:r>
          </a:p>
        </p:txBody>
      </p:sp>
      <p:pic>
        <p:nvPicPr>
          <p:cNvPr id="3082" name="Picture 10" descr="杨立新饰秦仲义">
            <a:hlinkClick r:id="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800" y="1219200"/>
            <a:ext cx="1217613" cy="182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3" name="Text Box 11"/>
          <p:cNvSpPr txBox="1"/>
          <p:nvPr/>
        </p:nvSpPr>
        <p:spPr>
          <a:xfrm>
            <a:off x="8382000" y="304800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杨立新饰秦仲义</a:t>
            </a:r>
          </a:p>
        </p:txBody>
      </p:sp>
      <p:pic>
        <p:nvPicPr>
          <p:cNvPr id="3084" name="Picture 12" descr="吴刚饰唐铁嘴">
            <a:hlinkClick r:id="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0" y="3810000"/>
            <a:ext cx="1219200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5" name="Text Box 13"/>
          <p:cNvSpPr txBox="1"/>
          <p:nvPr/>
        </p:nvSpPr>
        <p:spPr>
          <a:xfrm>
            <a:off x="1828800" y="5562600"/>
            <a:ext cx="10668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冯远征饰松二爷</a:t>
            </a:r>
          </a:p>
        </p:txBody>
      </p:sp>
      <p:pic>
        <p:nvPicPr>
          <p:cNvPr id="3086" name="Picture 14" descr="何冰饰刘麻子">
            <a:hlinkClick r:id="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4200" y="3810000"/>
            <a:ext cx="1181100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7" name="Text Box 15"/>
          <p:cNvSpPr txBox="1"/>
          <p:nvPr/>
        </p:nvSpPr>
        <p:spPr>
          <a:xfrm>
            <a:off x="3276600" y="5562600"/>
            <a:ext cx="9906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何冰饰刘麻子</a:t>
            </a:r>
          </a:p>
        </p:txBody>
      </p:sp>
      <p:pic>
        <p:nvPicPr>
          <p:cNvPr id="3088" name="Picture 16" descr="龚丽君饰康顺子">
            <a:hlinkClick r:id="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5800" y="3810000"/>
            <a:ext cx="1179513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9" name="Text Box 17"/>
          <p:cNvSpPr txBox="1"/>
          <p:nvPr/>
        </p:nvSpPr>
        <p:spPr>
          <a:xfrm>
            <a:off x="4572000" y="5562600"/>
            <a:ext cx="10668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龚丽君饰康顺子</a:t>
            </a:r>
          </a:p>
        </p:txBody>
      </p:sp>
      <p:pic>
        <p:nvPicPr>
          <p:cNvPr id="3090" name="Picture 18" descr="李士龙饰李三">
            <a:hlinkClick r:id="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7400" y="3810000"/>
            <a:ext cx="1252538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1" name="Text Box 19"/>
          <p:cNvSpPr txBox="1"/>
          <p:nvPr/>
        </p:nvSpPr>
        <p:spPr>
          <a:xfrm>
            <a:off x="5943600" y="5562600"/>
            <a:ext cx="10668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李士龙饰李三</a:t>
            </a:r>
          </a:p>
        </p:txBody>
      </p:sp>
      <p:pic>
        <p:nvPicPr>
          <p:cNvPr id="3092" name="Picture 20" descr="王刚饰二德子">
            <a:hlinkClick r:id="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5200" y="3810000"/>
            <a:ext cx="1281113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3" name="Text Box 21"/>
          <p:cNvSpPr txBox="1"/>
          <p:nvPr/>
        </p:nvSpPr>
        <p:spPr>
          <a:xfrm>
            <a:off x="7467600" y="5562600"/>
            <a:ext cx="9906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王刚饰二德子</a:t>
            </a:r>
          </a:p>
        </p:txBody>
      </p:sp>
      <p:pic>
        <p:nvPicPr>
          <p:cNvPr id="3094" name="Picture 22" descr="宋恩子">
            <a:hlinkClick r:id="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39200" y="3810000"/>
            <a:ext cx="781050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5" name="Picture 23" descr="孙星饰吴祥子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01200" y="3810000"/>
            <a:ext cx="762000" cy="1676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6" name="Text Box 24"/>
          <p:cNvSpPr txBox="1"/>
          <p:nvPr/>
        </p:nvSpPr>
        <p:spPr>
          <a:xfrm>
            <a:off x="8778875" y="5518150"/>
            <a:ext cx="1644650" cy="33718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>
                <a:latin typeface="Times New Roman" pitchFamily="18" charset="0"/>
                <a:ea typeface="汉仪大黑简" pitchFamily="49" charset="-122"/>
              </a:rPr>
              <a:t>宋恩子、吴祥子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8" grpId="0"/>
      <p:bldP spid="3080" grpId="0"/>
      <p:bldP spid="3083" grpId="0"/>
      <p:bldP spid="3085" grpId="0"/>
      <p:bldP spid="3087" grpId="0"/>
      <p:bldP spid="3089" grpId="0"/>
      <p:bldP spid="3091" grpId="0"/>
      <p:bldP spid="3093" grpId="0"/>
      <p:bldP spid="30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情节梳理</a:t>
            </a:r>
          </a:p>
        </p:txBody>
      </p:sp>
      <p:sp>
        <p:nvSpPr>
          <p:cNvPr id="36868" name="矩形 36867"/>
          <p:cNvSpPr/>
          <p:nvPr/>
        </p:nvSpPr>
        <p:spPr>
          <a:xfrm>
            <a:off x="560070" y="1168400"/>
            <a:ext cx="10866120" cy="632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3200" b="1">
                <a:latin typeface="宋体" charset="-122"/>
                <a:ea typeface="宋体" charset="-122"/>
                <a:cs typeface="隶书" charset="-122"/>
                <a:sym typeface="+mn-ea"/>
              </a:rPr>
              <a:t>简要概括节选第一幕呈现了哪些内容</a:t>
            </a:r>
            <a:r>
              <a:rPr lang="en-US" altLang="zh-CN" sz="3200" b="1">
                <a:latin typeface="宋体" charset="-122"/>
                <a:ea typeface="宋体" charset="-122"/>
                <a:cs typeface="隶书" charset="-122"/>
                <a:sym typeface="+mn-ea"/>
              </a:rPr>
              <a:t>,</a:t>
            </a:r>
            <a:r>
              <a:rPr lang="zh-CN" altLang="en-US" sz="3200" b="1">
                <a:latin typeface="宋体" charset="-122"/>
                <a:ea typeface="宋体" charset="-122"/>
                <a:cs typeface="隶书" charset="-122"/>
                <a:sym typeface="+mn-ea"/>
              </a:rPr>
              <a:t>并讨论探究其深意。</a:t>
            </a:r>
          </a:p>
        </p:txBody>
      </p:sp>
      <p:sp>
        <p:nvSpPr>
          <p:cNvPr id="198659" name="文本框 198658"/>
          <p:cNvSpPr txBox="1"/>
          <p:nvPr/>
        </p:nvSpPr>
        <p:spPr>
          <a:xfrm>
            <a:off x="1310005" y="1884363"/>
            <a:ext cx="28082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马五爷施威</a:t>
            </a:r>
          </a:p>
        </p:txBody>
      </p:sp>
      <p:sp>
        <p:nvSpPr>
          <p:cNvPr id="198660" name="文本框 198659"/>
          <p:cNvSpPr txBox="1"/>
          <p:nvPr/>
        </p:nvSpPr>
        <p:spPr>
          <a:xfrm>
            <a:off x="1310005" y="2565718"/>
            <a:ext cx="1905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康六卖女</a:t>
            </a:r>
          </a:p>
        </p:txBody>
      </p:sp>
      <p:sp>
        <p:nvSpPr>
          <p:cNvPr id="198661" name="文本框 198660"/>
          <p:cNvSpPr txBox="1"/>
          <p:nvPr/>
        </p:nvSpPr>
        <p:spPr>
          <a:xfrm>
            <a:off x="1274445" y="3295015"/>
            <a:ext cx="3311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常四爷骂洋货</a:t>
            </a:r>
          </a:p>
        </p:txBody>
      </p:sp>
      <p:sp>
        <p:nvSpPr>
          <p:cNvPr id="198662" name="文本框 198661"/>
          <p:cNvSpPr txBox="1"/>
          <p:nvPr/>
        </p:nvSpPr>
        <p:spPr>
          <a:xfrm>
            <a:off x="1283653" y="4066540"/>
            <a:ext cx="2286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鸽子之争</a:t>
            </a:r>
          </a:p>
        </p:txBody>
      </p:sp>
      <p:sp>
        <p:nvSpPr>
          <p:cNvPr id="198663" name="文本框 198662"/>
          <p:cNvSpPr txBox="1"/>
          <p:nvPr/>
        </p:nvSpPr>
        <p:spPr>
          <a:xfrm>
            <a:off x="1283970" y="4897438"/>
            <a:ext cx="3886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秦仲义梦想实业救国</a:t>
            </a:r>
          </a:p>
        </p:txBody>
      </p:sp>
      <p:sp>
        <p:nvSpPr>
          <p:cNvPr id="198664" name="文本框 198663"/>
          <p:cNvSpPr txBox="1"/>
          <p:nvPr/>
        </p:nvSpPr>
        <p:spPr>
          <a:xfrm>
            <a:off x="1283653" y="5691505"/>
            <a:ext cx="2667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秦庞交锋</a:t>
            </a:r>
          </a:p>
        </p:txBody>
      </p:sp>
      <p:sp>
        <p:nvSpPr>
          <p:cNvPr id="198665" name="文本框 198664"/>
          <p:cNvSpPr txBox="1"/>
          <p:nvPr/>
        </p:nvSpPr>
        <p:spPr>
          <a:xfrm>
            <a:off x="6984365" y="3294698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常四爷被抓</a:t>
            </a:r>
          </a:p>
        </p:txBody>
      </p:sp>
      <p:sp>
        <p:nvSpPr>
          <p:cNvPr id="198666" name="文本框 198665"/>
          <p:cNvSpPr txBox="1"/>
          <p:nvPr/>
        </p:nvSpPr>
        <p:spPr>
          <a:xfrm>
            <a:off x="7022148" y="2565718"/>
            <a:ext cx="2438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庞太监买妻</a:t>
            </a:r>
          </a:p>
        </p:txBody>
      </p:sp>
      <p:sp>
        <p:nvSpPr>
          <p:cNvPr id="198675" name="文本框 198674"/>
          <p:cNvSpPr txBox="1"/>
          <p:nvPr/>
        </p:nvSpPr>
        <p:spPr>
          <a:xfrm>
            <a:off x="7010083" y="1884680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茶客对话</a:t>
            </a:r>
          </a:p>
        </p:txBody>
      </p:sp>
      <p:sp>
        <p:nvSpPr>
          <p:cNvPr id="6" name="云形标注 5"/>
          <p:cNvSpPr/>
          <p:nvPr/>
        </p:nvSpPr>
        <p:spPr>
          <a:xfrm>
            <a:off x="6694170" y="4650105"/>
            <a:ext cx="4819650" cy="1950720"/>
          </a:xfrm>
          <a:prstGeom prst="cloudCallout">
            <a:avLst>
              <a:gd name="adj1" fmla="val -72986"/>
              <a:gd name="adj2" fmla="val -818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373620" y="5036185"/>
            <a:ext cx="381190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FF00"/>
                </a:solidFill>
              </a:rPr>
              <a:t>可分析人物的身份、社会地位、语言、动作等，来找到情节背后的深意。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9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198659" grpId="0"/>
      <p:bldP spid="198660" grpId="0"/>
      <p:bldP spid="198661" grpId="0"/>
      <p:bldP spid="198662" grpId="0"/>
      <p:bldP spid="198663" grpId="0"/>
      <p:bldP spid="198664" grpId="0"/>
      <p:bldP spid="198665" grpId="0"/>
      <p:bldP spid="198666" grpId="0"/>
      <p:bldP spid="198675" grpId="0"/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3117" y="1917563"/>
            <a:ext cx="105853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二德子因为常四爷的一句无心之语而挑衅，最后被马五爷压下来了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常四爷、马五爷、二德子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：打得起来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打不起来的矛盾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：流氓横行、欺压同胞、清政府的腐败没落，</a:t>
            </a:r>
            <a:r>
              <a:rPr lang="zh-CN" altLang="en-US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帝国主义</a:t>
            </a:r>
            <a:r>
              <a:rPr lang="zh-CN" altLang="en-US" sz="2800" b="1" dirty="0">
                <a:solidFill>
                  <a:srgbClr val="CC3300"/>
                </a:solidFill>
                <a:latin typeface="楷体" charset="-122"/>
                <a:ea typeface="楷体" charset="-122"/>
              </a:rPr>
              <a:t>的</a:t>
            </a:r>
            <a:r>
              <a:rPr lang="zh-CN" altLang="en-US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势力日益庞大（马武爷仅需要一句话）、</a:t>
            </a:r>
            <a:r>
              <a:rPr lang="en-US" altLang="zh-CN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·····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1444" y="836908"/>
            <a:ext cx="112672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康六因为家贫而卖女，但是对价格和买主有迟疑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：价高与价低的矛盾（中间商赚差价）；卖与不卖的矛盾？？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社会折射：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戊戌年的清朝已经是农民破产、民不聊生，</a:t>
            </a:r>
            <a:r>
              <a:rPr lang="zh-CN" altLang="en-US" sz="2800" b="1" dirty="0">
                <a:solidFill>
                  <a:srgbClr val="CC3300"/>
                </a:solidFill>
                <a:latin typeface="楷体" charset="-122"/>
                <a:ea typeface="楷体" charset="-122"/>
              </a:rPr>
              <a:t>农村经济凋敝，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1444" y="836908"/>
            <a:ext cx="11267268" cy="1798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常四爷骂洋货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：洋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土（洋货</a:t>
            </a:r>
            <a:r>
              <a:rPr lang="zh-CN" altLang="en-US" sz="2800" b="1" dirty="0">
                <a:latin typeface="楷体" charset="-122"/>
                <a:ea typeface="楷体" charset="-122"/>
              </a:rPr>
              <a:t>和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国货有何区别？）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社会折射：</a:t>
            </a:r>
            <a:r>
              <a:rPr lang="zh-CN" altLang="en-US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帝国主义对中国的商品倾销和经济侵略，</a:t>
            </a:r>
            <a:r>
              <a:rPr lang="en-US" altLang="zh-CN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重</a:t>
            </a:r>
            <a:r>
              <a:rPr lang="zh-CN" altLang="en-US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洋</a:t>
            </a:r>
            <a:r>
              <a:rPr lang="en-US" altLang="zh-CN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贬</a:t>
            </a:r>
            <a:r>
              <a:rPr lang="zh-CN" altLang="en-US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土的</a:t>
            </a:r>
            <a:r>
              <a:rPr lang="en-US" altLang="zh-CN" sz="2800" b="1" dirty="0" smtClean="0">
                <a:solidFill>
                  <a:srgbClr val="CC3300"/>
                </a:solidFill>
                <a:latin typeface="楷体" charset="-122"/>
                <a:ea typeface="楷体" charset="-122"/>
              </a:rPr>
              <a:t>风气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3254" y="1286359"/>
            <a:ext cx="11267268" cy="265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鸽子之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</a:rPr>
              <a:t>争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讨论黄胖子和二德子调停的矛盾</a:t>
            </a:r>
            <a:endParaRPr lang="en-US" altLang="zh-CN" sz="2800" b="1" dirty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：重鸟轻人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社会折射：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朱门酒肉臭，路有冻死骨</a:t>
            </a:r>
          </a:p>
          <a:p>
            <a:r>
              <a:rPr lang="en-US" altLang="zh-CN" sz="2800" dirty="0" smtClean="0">
                <a:latin typeface="楷体" charset="-122"/>
                <a:ea typeface="楷体" charset="-122"/>
              </a:rPr>
              <a:t>          贵族权势阶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层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为了一只鸽子大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打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出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手，却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无人关注社会上受苦受难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的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穷人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3254" y="1286359"/>
            <a:ext cx="112672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</a:rPr>
              <a:t>面对卖女的乡妇，秦仲义和常四爷针锋相对</a:t>
            </a:r>
            <a:endParaRPr lang="en-US" altLang="zh-CN" sz="28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</a:rPr>
              <a:t>                   2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</a:rPr>
              <a:t>庞太监登场和秦仲义针对维新运动失败展开唇枪舌剑</a:t>
            </a:r>
            <a:endParaRPr lang="en-US" altLang="zh-CN" sz="2800" b="1" dirty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烂肉面救饿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实业救国的矛盾</a:t>
            </a:r>
          </a:p>
          <a:p>
            <a:r>
              <a:rPr lang="zh-CN" altLang="en-US" sz="2800" b="1" dirty="0" smtClean="0">
                <a:latin typeface="楷体" charset="-122"/>
                <a:ea typeface="楷体" charset="-122"/>
              </a:rPr>
              <a:t>         （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两个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救的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本质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眼前之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困和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民族未来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，）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en-US" altLang="zh-CN" sz="2800" b="1" dirty="0">
                <a:latin typeface="楷体" charset="-122"/>
                <a:ea typeface="楷体" charset="-122"/>
              </a:rPr>
              <a:t> 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         2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祖宗之法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维新之法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社会折射：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社会大背景维新运动已经失败了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          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维新意识和救亡意识已经深入人心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3254" y="1286359"/>
            <a:ext cx="112672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charset="-122"/>
                <a:ea typeface="楷体" charset="-122"/>
              </a:rPr>
              <a:t>琢磨秦仲义、常四爷、王利发同时对一个卖女儿的乡妇的看法和行为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latin typeface="楷体" charset="-122"/>
                <a:ea typeface="楷体" charset="-122"/>
              </a:rPr>
              <a:t>为何要轰出去？</a:t>
            </a:r>
            <a:r>
              <a:rPr lang="en-US" altLang="zh-CN" sz="2800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dirty="0" smtClean="0">
                <a:latin typeface="楷体" charset="-122"/>
                <a:ea typeface="楷体" charset="-122"/>
              </a:rPr>
              <a:t>给烂肉面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endParaRPr lang="en-US" altLang="zh-CN" sz="2800" dirty="0">
              <a:latin typeface="楷体" charset="-122"/>
              <a:ea typeface="楷体" charset="-122"/>
            </a:endParaRPr>
          </a:p>
          <a:p>
            <a:r>
              <a:rPr lang="zh-CN" altLang="en-US" sz="2800" dirty="0">
                <a:latin typeface="楷体" charset="-122"/>
                <a:ea typeface="楷体" charset="-122"/>
              </a:rPr>
              <a:t>阶级本性、生活哲学、处世态度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5618" y="722940"/>
            <a:ext cx="112672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主要事件：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茶客谈维新变法的失败被王利发以莫谈国事给劝阻了</a:t>
            </a:r>
            <a:endParaRPr lang="en-US" altLang="zh-CN" sz="2800" b="1" dirty="0">
              <a:solidFill>
                <a:srgbClr val="0000FF"/>
              </a:solidFill>
              <a:latin typeface="Times New Roman" pitchFamily="18" charset="0"/>
              <a:ea typeface="楷体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                    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刘麻子和庞太监谈人口买卖的价格</a:t>
            </a:r>
            <a:endParaRPr lang="en-US" altLang="zh-CN" sz="2800" b="1" dirty="0">
              <a:solidFill>
                <a:srgbClr val="0000FF"/>
              </a:solidFill>
              <a:latin typeface="Times New Roman" pitchFamily="18" charset="0"/>
              <a:ea typeface="楷体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                    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楷体" charset="-122"/>
              </a:rPr>
              <a:t>宋恩子吴祥子逮捕常四爷等，黄胖子不敢插手</a:t>
            </a:r>
            <a:endParaRPr lang="en-US" altLang="zh-CN" sz="2800" b="1" dirty="0">
              <a:solidFill>
                <a:srgbClr val="0000FF"/>
              </a:solidFill>
              <a:latin typeface="Times New Roman" pitchFamily="18" charset="0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主要人物：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主要矛盾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：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谈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不谈的矛盾（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茶客身份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en-US" altLang="zh-CN" sz="2800" b="1" dirty="0">
                <a:latin typeface="楷体" charset="-122"/>
                <a:ea typeface="楷体" charset="-122"/>
              </a:rPr>
              <a:t> 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         2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维新之法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>
                <a:latin typeface="楷体" charset="-122"/>
                <a:ea typeface="楷体" charset="-122"/>
              </a:rPr>
              <a:t>铁杆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庄稼（动了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他们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的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蛋糕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en-US" altLang="zh-CN" sz="2800" b="1" dirty="0">
                <a:latin typeface="楷体" charset="-122"/>
                <a:ea typeface="楷体" charset="-122"/>
              </a:rPr>
              <a:t> 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         3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爱国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vs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要完的矛盾（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黑白事实颠倒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，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装外套自己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的人）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en-US" altLang="zh-CN" sz="2800" b="1" dirty="0">
                <a:latin typeface="楷体" charset="-122"/>
                <a:ea typeface="楷体" charset="-122"/>
              </a:rPr>
              <a:t> </a:t>
            </a:r>
            <a:r>
              <a:rPr lang="en-US" altLang="zh-CN" sz="2800" b="1" dirty="0" smtClean="0">
                <a:latin typeface="楷体" charset="-122"/>
                <a:ea typeface="楷体" charset="-122"/>
              </a:rPr>
              <a:t>         4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买卖的矛盾（对比小妞的买卖）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社会折射：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        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旗人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群体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的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好吃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懒做和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生活窘迫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，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人贩子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的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心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狠无耻，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         3清政府特务统治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的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严苛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charset="-122"/>
                <a:ea typeface="楷体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        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相同表象不同本质的事件折射民不聊生，以希望来烘托绝望</a:t>
            </a:r>
            <a:endParaRPr lang="en-US" altLang="zh-CN" sz="2800" dirty="0" smtClean="0"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6236" y="528977"/>
            <a:ext cx="112672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charset="-122"/>
                <a:ea typeface="楷体" charset="-122"/>
              </a:rPr>
              <a:t>第一</a:t>
            </a:r>
            <a:r>
              <a:rPr lang="zh-CN" altLang="en-US" sz="2800" b="1" dirty="0" smtClean="0">
                <a:latin typeface="楷体" charset="-122"/>
                <a:ea typeface="楷体" charset="-122"/>
              </a:rPr>
              <a:t>幕剧情开始之前，作者写了很长一段舞台说明，有何作用？</a:t>
            </a:r>
            <a:endParaRPr lang="en-US" altLang="zh-CN" sz="2800" b="1" dirty="0" smtClean="0">
              <a:latin typeface="楷体" charset="-122"/>
              <a:ea typeface="楷体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舞台说明的常规作用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结合舞台说明的具体内容进行赏析和概括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pPr marL="457200" indent="-457200">
              <a:buFont typeface="Arial" charset="0"/>
              <a:buChar char="•"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提示表演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pPr marL="457200" indent="-457200">
              <a:buFont typeface="Arial" charset="0"/>
              <a:buChar char="•"/>
            </a:pPr>
            <a:r>
              <a:rPr lang="zh-CN" altLang="en-US" sz="2800" b="1" dirty="0">
                <a:solidFill>
                  <a:srgbClr val="FF0000"/>
                </a:solidFill>
                <a:latin typeface="楷体" charset="-122"/>
                <a:ea typeface="楷体" charset="-122"/>
              </a:rPr>
              <a:t>剧情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背景（茶馆布局、人物、）文化背景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pPr marL="457200" indent="-457200">
              <a:buFont typeface="Arial" charset="0"/>
              <a:buChar char="•"/>
            </a:pP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场景摆设、舞台布置人物状态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pPr marL="457200" indent="-457200">
              <a:buFont typeface="Arial" charset="0"/>
              <a:buChar char="•"/>
            </a:pPr>
            <a:r>
              <a:rPr lang="zh-CN" altLang="en-US" sz="2800" b="1" dirty="0">
                <a:solidFill>
                  <a:srgbClr val="FF0000"/>
                </a:solidFill>
                <a:latin typeface="楷体" charset="-122"/>
                <a:ea typeface="楷体" charset="-122"/>
              </a:rPr>
              <a:t>为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charset="-122"/>
                <a:ea typeface="楷体" charset="-122"/>
              </a:rPr>
              <a:t>剧情展开渲染气氛</a:t>
            </a:r>
            <a:endParaRPr lang="en-US" altLang="zh-CN" sz="2800" b="1" dirty="0" smtClean="0">
              <a:solidFill>
                <a:srgbClr val="FF0000"/>
              </a:solidFill>
              <a:latin typeface="楷体" charset="-122"/>
              <a:ea typeface="楷体" charset="-122"/>
            </a:endParaRPr>
          </a:p>
          <a:p>
            <a:endParaRPr lang="en-US" altLang="zh-CN" sz="2800" dirty="0" smtClean="0"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  <a:latin typeface="楷体" charset="-122"/>
                <a:ea typeface="楷体" charset="-122"/>
              </a:rPr>
              <a:t>考点：</a:t>
            </a:r>
            <a:endParaRPr lang="en-US" altLang="zh-CN" sz="2800" dirty="0" smtClean="0">
              <a:solidFill>
                <a:srgbClr val="0000FF"/>
              </a:solidFill>
              <a:latin typeface="楷体" charset="-122"/>
              <a:ea typeface="楷体" charset="-122"/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  <a:latin typeface="楷体" charset="-122"/>
                <a:ea typeface="楷体" charset="-122"/>
              </a:rPr>
              <a:t>戏剧矛盾（同一件事情的对立冲突）、考台词内涵、人物形象、剧作主旨、舞台说明的作用</a:t>
            </a:r>
            <a:endParaRPr lang="en-US" altLang="zh-CN" sz="2800" dirty="0" smtClean="0">
              <a:solidFill>
                <a:srgbClr val="0000FF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0410" y="653733"/>
            <a:ext cx="28082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马五爷施威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53110" y="1237298"/>
            <a:ext cx="1905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康六卖女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34060" y="1821180"/>
            <a:ext cx="3311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常四爷骂洋货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52793" y="2442845"/>
            <a:ext cx="2286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鸽子之争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51205" y="3088958"/>
            <a:ext cx="3886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秦仲义梦想实业救国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57238" y="3784600"/>
            <a:ext cx="2667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秦庞交锋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62000" y="5802313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常四爷被抓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63588" y="5097463"/>
            <a:ext cx="2438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庞太监买妻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224020" y="654050"/>
            <a:ext cx="46532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 dirty="0">
                <a:solidFill>
                  <a:srgbClr val="CC3300"/>
                </a:solidFill>
                <a:latin typeface="Times New Roman" pitchFamily="18" charset="0"/>
              </a:rPr>
              <a:t>（帝国主义的势力庞大）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221798" y="1275398"/>
            <a:ext cx="34340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 dirty="0">
                <a:solidFill>
                  <a:srgbClr val="CC3300"/>
                </a:solidFill>
                <a:latin typeface="Times New Roman" pitchFamily="18" charset="0"/>
              </a:rPr>
              <a:t>（农村经济凋敝）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384993" y="1876425"/>
            <a:ext cx="5872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（帝国主义对中国经济的掠夺）</a:t>
            </a:r>
          </a:p>
        </p:txBody>
      </p:sp>
      <p:sp>
        <p:nvSpPr>
          <p:cNvPr id="13" name="矩形 12"/>
          <p:cNvSpPr/>
          <p:nvPr/>
        </p:nvSpPr>
        <p:spPr>
          <a:xfrm>
            <a:off x="3742690" y="5097780"/>
            <a:ext cx="3840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（封建统治的荒淫）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759518" y="5803265"/>
            <a:ext cx="5059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（高压政策，言论不自由）</a:t>
            </a:r>
          </a:p>
        </p:txBody>
      </p:sp>
      <p:sp>
        <p:nvSpPr>
          <p:cNvPr id="15" name="矩形 14"/>
          <p:cNvSpPr/>
          <p:nvPr/>
        </p:nvSpPr>
        <p:spPr>
          <a:xfrm>
            <a:off x="5652453" y="3137218"/>
            <a:ext cx="5059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（民族资本家兴起又渺茫）</a:t>
            </a:r>
          </a:p>
        </p:txBody>
      </p:sp>
      <p:sp>
        <p:nvSpPr>
          <p:cNvPr id="16" name="矩形 15"/>
          <p:cNvSpPr/>
          <p:nvPr/>
        </p:nvSpPr>
        <p:spPr>
          <a:xfrm>
            <a:off x="3737610" y="3784600"/>
            <a:ext cx="66852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（民族资产阶级与封建王朝的对垒）</a:t>
            </a:r>
          </a:p>
        </p:txBody>
      </p:sp>
      <p:sp>
        <p:nvSpPr>
          <p:cNvPr id="17" name="矩形 16"/>
          <p:cNvSpPr/>
          <p:nvPr/>
        </p:nvSpPr>
        <p:spPr>
          <a:xfrm>
            <a:off x="4223068" y="2505710"/>
            <a:ext cx="46532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（达官贵人精神的空虚）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62318" y="4453255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</a:rPr>
              <a:t>茶客对话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46183" y="4443730"/>
            <a:ext cx="42468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charset="0"/>
            </a:pPr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</a:rPr>
              <a:t>（维新运动脱离群众）</a:t>
            </a:r>
          </a:p>
        </p:txBody>
      </p:sp>
      <p:sp>
        <p:nvSpPr>
          <p:cNvPr id="20" name="右箭头 19"/>
          <p:cNvSpPr/>
          <p:nvPr/>
        </p:nvSpPr>
        <p:spPr>
          <a:xfrm>
            <a:off x="3370580" y="81089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右箭头 20"/>
          <p:cNvSpPr/>
          <p:nvPr/>
        </p:nvSpPr>
        <p:spPr>
          <a:xfrm>
            <a:off x="3368040" y="1394460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/>
        </p:nvSpPr>
        <p:spPr>
          <a:xfrm>
            <a:off x="3724910" y="197802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右箭头 22"/>
          <p:cNvSpPr/>
          <p:nvPr/>
        </p:nvSpPr>
        <p:spPr>
          <a:xfrm>
            <a:off x="3280410" y="2599690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右箭头 23"/>
          <p:cNvSpPr/>
          <p:nvPr/>
        </p:nvSpPr>
        <p:spPr>
          <a:xfrm>
            <a:off x="4966335" y="324675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2936875" y="394144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右箭头 25"/>
          <p:cNvSpPr/>
          <p:nvPr/>
        </p:nvSpPr>
        <p:spPr>
          <a:xfrm>
            <a:off x="3036570" y="460057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右箭头 26"/>
          <p:cNvSpPr/>
          <p:nvPr/>
        </p:nvSpPr>
        <p:spPr>
          <a:xfrm>
            <a:off x="3212465" y="5255260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右箭头 27"/>
          <p:cNvSpPr/>
          <p:nvPr/>
        </p:nvSpPr>
        <p:spPr>
          <a:xfrm>
            <a:off x="3212465" y="5959475"/>
            <a:ext cx="583565" cy="269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10257790" y="313055"/>
            <a:ext cx="1659890" cy="62325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>
              <a:buFont typeface="Arial" charset="0"/>
            </a:pPr>
            <a:r>
              <a:rPr lang="zh-CN" altLang="en-US" sz="3200" b="1">
                <a:solidFill>
                  <a:schemeClr val="tx2"/>
                </a:solidFill>
                <a:latin typeface="Times New Roman" pitchFamily="18" charset="0"/>
                <a:sym typeface="+mn-ea"/>
              </a:rPr>
              <a:t>清末整个社会黑暗腐朽，不可救药。作者没有一句写政治，却通过人事展现了那个时代的政治全貌。</a:t>
            </a:r>
            <a:endParaRPr lang="en-US" altLang="zh-CN" sz="3200" b="1">
              <a:solidFill>
                <a:schemeClr val="tx2"/>
              </a:solidFill>
              <a:latin typeface="Times New Roman" pitchFamily="18" charset="0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/>
          <p:nvPr/>
        </p:nvSpPr>
        <p:spPr>
          <a:xfrm>
            <a:off x="4727575" y="260350"/>
            <a:ext cx="2663825" cy="647700"/>
          </a:xfrm>
          <a:prstGeom prst="rect">
            <a:avLst/>
          </a:prstGeom>
          <a:solidFill>
            <a:srgbClr val="00FFCC"/>
          </a:solidFill>
          <a:ln w="9525"/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FFCC"/>
            </a:extrusionClr>
          </a:sp3d>
        </p:spPr>
        <p:txBody>
          <a:bodyPr wrap="none" anchor="ctr" anchorCtr="0"/>
          <a:lstStyle/>
          <a:p>
            <a:pPr algn="ctr"/>
            <a:r>
              <a:rPr lang="zh-CN" altLang="en-US" sz="2800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结 构 全 解</a:t>
            </a:r>
          </a:p>
        </p:txBody>
      </p:sp>
      <p:sp>
        <p:nvSpPr>
          <p:cNvPr id="22531" name="Text Box 3"/>
          <p:cNvSpPr txBox="1"/>
          <p:nvPr/>
        </p:nvSpPr>
        <p:spPr>
          <a:xfrm>
            <a:off x="3000375" y="1341438"/>
            <a:ext cx="1476375" cy="3683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人民苦难</a:t>
            </a:r>
          </a:p>
        </p:txBody>
      </p:sp>
      <p:sp>
        <p:nvSpPr>
          <p:cNvPr id="22532" name="Oval 4"/>
          <p:cNvSpPr/>
          <p:nvPr/>
        </p:nvSpPr>
        <p:spPr>
          <a:xfrm>
            <a:off x="4953000" y="2895600"/>
            <a:ext cx="1676400" cy="1676400"/>
          </a:xfrm>
          <a:prstGeom prst="ellipse">
            <a:avLst/>
          </a:prstGeom>
          <a:solidFill>
            <a:schemeClr val="accent1">
              <a:alpha val="50194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5334000" y="3276600"/>
            <a:ext cx="9144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茶 馆</a:t>
            </a:r>
          </a:p>
        </p:txBody>
      </p:sp>
      <p:sp>
        <p:nvSpPr>
          <p:cNvPr id="22534" name="Rectangle 6"/>
          <p:cNvSpPr/>
          <p:nvPr/>
        </p:nvSpPr>
        <p:spPr>
          <a:xfrm>
            <a:off x="4943475" y="3716338"/>
            <a:ext cx="13296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>
                <a:latin typeface="Times New Roman" pitchFamily="18" charset="0"/>
                <a:ea typeface="宋体" charset="-122"/>
              </a:rPr>
              <a:t>﹙</a:t>
            </a:r>
            <a:r>
              <a:rPr lang="zh-CN" altLang="en-US" b="1">
                <a:latin typeface="Times New Roman" pitchFamily="18" charset="0"/>
                <a:ea typeface="宋体" charset="-122"/>
              </a:rPr>
              <a:t>王利发</a:t>
            </a:r>
            <a:r>
              <a:rPr lang="en-US" altLang="zh-CN">
                <a:latin typeface="Times New Roman" pitchFamily="18" charset="0"/>
                <a:ea typeface="宋体" charset="-122"/>
              </a:rPr>
              <a:t>﹚</a:t>
            </a:r>
          </a:p>
        </p:txBody>
      </p:sp>
      <p:sp>
        <p:nvSpPr>
          <p:cNvPr id="22535" name="Line 7"/>
          <p:cNvSpPr/>
          <p:nvPr/>
        </p:nvSpPr>
        <p:spPr>
          <a:xfrm flipH="1" flipV="1">
            <a:off x="3810000" y="1828800"/>
            <a:ext cx="1219200" cy="1447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22536" name="Line 8"/>
          <p:cNvSpPr/>
          <p:nvPr/>
        </p:nvSpPr>
        <p:spPr>
          <a:xfrm flipV="1">
            <a:off x="6553200" y="1981200"/>
            <a:ext cx="1143000" cy="1371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22537" name="Text Box 9"/>
          <p:cNvSpPr txBox="1"/>
          <p:nvPr/>
        </p:nvSpPr>
        <p:spPr>
          <a:xfrm>
            <a:off x="7175500" y="1125538"/>
            <a:ext cx="1531938" cy="64516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黑暗势力横行霸道</a:t>
            </a:r>
          </a:p>
        </p:txBody>
      </p:sp>
      <p:sp>
        <p:nvSpPr>
          <p:cNvPr id="22538" name="Line 10"/>
          <p:cNvSpPr/>
          <p:nvPr/>
        </p:nvSpPr>
        <p:spPr>
          <a:xfrm flipH="1">
            <a:off x="2782888" y="4191000"/>
            <a:ext cx="2246312" cy="1182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22539" name="Text Box 11"/>
          <p:cNvSpPr txBox="1"/>
          <p:nvPr/>
        </p:nvSpPr>
        <p:spPr>
          <a:xfrm>
            <a:off x="2063750" y="5445125"/>
            <a:ext cx="1446213" cy="3683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遗老哀叹</a:t>
            </a:r>
          </a:p>
        </p:txBody>
      </p:sp>
      <p:sp>
        <p:nvSpPr>
          <p:cNvPr id="22540" name="Line 12"/>
          <p:cNvSpPr/>
          <p:nvPr/>
        </p:nvSpPr>
        <p:spPr>
          <a:xfrm flipH="1">
            <a:off x="5791200" y="4572000"/>
            <a:ext cx="0" cy="838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22541" name="Text Box 13"/>
          <p:cNvSpPr txBox="1"/>
          <p:nvPr/>
        </p:nvSpPr>
        <p:spPr>
          <a:xfrm>
            <a:off x="4872038" y="5445125"/>
            <a:ext cx="2066925" cy="3683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人民反抗爱国</a:t>
            </a:r>
          </a:p>
        </p:txBody>
      </p:sp>
      <p:sp>
        <p:nvSpPr>
          <p:cNvPr id="22542" name="Text Box 14"/>
          <p:cNvSpPr txBox="1"/>
          <p:nvPr/>
        </p:nvSpPr>
        <p:spPr>
          <a:xfrm>
            <a:off x="8112125" y="5229225"/>
            <a:ext cx="1800225" cy="64516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Times New Roman" pitchFamily="18" charset="0"/>
                <a:ea typeface="宋体" charset="-122"/>
              </a:rPr>
              <a:t>旧革命民主主义者绝望</a:t>
            </a:r>
          </a:p>
        </p:txBody>
      </p:sp>
      <p:sp>
        <p:nvSpPr>
          <p:cNvPr id="22543" name="Line 15"/>
          <p:cNvSpPr/>
          <p:nvPr/>
        </p:nvSpPr>
        <p:spPr>
          <a:xfrm>
            <a:off x="6672263" y="4005263"/>
            <a:ext cx="2160587" cy="11525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22544" name="Rectangle 16"/>
          <p:cNvSpPr/>
          <p:nvPr/>
        </p:nvSpPr>
        <p:spPr>
          <a:xfrm>
            <a:off x="1919288" y="6092825"/>
            <a:ext cx="13296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>
                <a:latin typeface="Times New Roman" pitchFamily="18" charset="0"/>
                <a:ea typeface="宋体" charset="-122"/>
              </a:rPr>
              <a:t>﹙</a:t>
            </a:r>
            <a:r>
              <a:rPr lang="zh-CN" altLang="en-US" b="1">
                <a:latin typeface="Times New Roman" pitchFamily="18" charset="0"/>
                <a:ea typeface="宋体" charset="-122"/>
              </a:rPr>
              <a:t>松二爷</a:t>
            </a:r>
            <a:r>
              <a:rPr lang="en-US" altLang="zh-CN">
                <a:latin typeface="Times New Roman" pitchFamily="18" charset="0"/>
                <a:ea typeface="宋体" charset="-122"/>
              </a:rPr>
              <a:t>﹚</a:t>
            </a:r>
          </a:p>
        </p:txBody>
      </p:sp>
      <p:sp>
        <p:nvSpPr>
          <p:cNvPr id="22545" name="Rectangle 17"/>
          <p:cNvSpPr/>
          <p:nvPr/>
        </p:nvSpPr>
        <p:spPr>
          <a:xfrm>
            <a:off x="5087938" y="6092825"/>
            <a:ext cx="13296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>
                <a:latin typeface="Times New Roman" pitchFamily="18" charset="0"/>
                <a:ea typeface="宋体" charset="-122"/>
              </a:rPr>
              <a:t>﹙</a:t>
            </a:r>
            <a:r>
              <a:rPr lang="zh-CN" altLang="en-US" b="1">
                <a:latin typeface="Times New Roman" pitchFamily="18" charset="0"/>
                <a:ea typeface="宋体" charset="-122"/>
              </a:rPr>
              <a:t>常四爷</a:t>
            </a:r>
            <a:r>
              <a:rPr lang="en-US" altLang="zh-CN">
                <a:latin typeface="Times New Roman" pitchFamily="18" charset="0"/>
                <a:ea typeface="宋体" charset="-122"/>
              </a:rPr>
              <a:t>﹚</a:t>
            </a:r>
          </a:p>
        </p:txBody>
      </p:sp>
      <p:sp>
        <p:nvSpPr>
          <p:cNvPr id="22546" name="Rectangle 18"/>
          <p:cNvSpPr/>
          <p:nvPr/>
        </p:nvSpPr>
        <p:spPr>
          <a:xfrm>
            <a:off x="8112125" y="6092825"/>
            <a:ext cx="13296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>
                <a:latin typeface="Times New Roman" pitchFamily="18" charset="0"/>
                <a:ea typeface="宋体" charset="-122"/>
              </a:rPr>
              <a:t>﹙</a:t>
            </a:r>
            <a:r>
              <a:rPr lang="zh-CN" altLang="en-US" b="1">
                <a:latin typeface="Times New Roman" pitchFamily="18" charset="0"/>
                <a:ea typeface="宋体" charset="-122"/>
              </a:rPr>
              <a:t>崔久峰</a:t>
            </a:r>
            <a:r>
              <a:rPr lang="en-US" altLang="zh-CN">
                <a:latin typeface="Times New Roman" pitchFamily="18" charset="0"/>
                <a:ea typeface="宋体" charset="-122"/>
              </a:rPr>
              <a:t>﹚</a:t>
            </a:r>
          </a:p>
        </p:txBody>
      </p:sp>
      <p:sp>
        <p:nvSpPr>
          <p:cNvPr id="22547" name="AutoShape 19"/>
          <p:cNvSpPr/>
          <p:nvPr/>
        </p:nvSpPr>
        <p:spPr>
          <a:xfrm>
            <a:off x="8759825" y="692150"/>
            <a:ext cx="287338" cy="1800225"/>
          </a:xfrm>
          <a:prstGeom prst="leftBrace">
            <a:avLst>
              <a:gd name="adj1" fmla="val 5218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22548" name="Text Box 20"/>
          <p:cNvSpPr txBox="1"/>
          <p:nvPr/>
        </p:nvSpPr>
        <p:spPr>
          <a:xfrm>
            <a:off x="9048750" y="620713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巡警大兵</a:t>
            </a:r>
          </a:p>
        </p:txBody>
      </p:sp>
      <p:sp>
        <p:nvSpPr>
          <p:cNvPr id="22549" name="Text Box 21"/>
          <p:cNvSpPr txBox="1"/>
          <p:nvPr/>
        </p:nvSpPr>
        <p:spPr>
          <a:xfrm>
            <a:off x="9120188" y="1125538"/>
            <a:ext cx="8724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吴、宋</a:t>
            </a:r>
          </a:p>
        </p:txBody>
      </p:sp>
      <p:sp>
        <p:nvSpPr>
          <p:cNvPr id="22550" name="Text Box 22"/>
          <p:cNvSpPr txBox="1"/>
          <p:nvPr/>
        </p:nvSpPr>
        <p:spPr>
          <a:xfrm>
            <a:off x="9120188" y="1700213"/>
            <a:ext cx="8724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刘麻子</a:t>
            </a:r>
          </a:p>
        </p:txBody>
      </p:sp>
      <p:sp>
        <p:nvSpPr>
          <p:cNvPr id="22551" name="Text Box 23"/>
          <p:cNvSpPr txBox="1"/>
          <p:nvPr/>
        </p:nvSpPr>
        <p:spPr>
          <a:xfrm>
            <a:off x="9120188" y="2276475"/>
            <a:ext cx="87249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唐铁嘴</a:t>
            </a:r>
          </a:p>
        </p:txBody>
      </p:sp>
      <p:sp>
        <p:nvSpPr>
          <p:cNvPr id="22552" name="AutoShape 24"/>
          <p:cNvSpPr/>
          <p:nvPr/>
        </p:nvSpPr>
        <p:spPr>
          <a:xfrm>
            <a:off x="2566988" y="838200"/>
            <a:ext cx="252412" cy="1524000"/>
          </a:xfrm>
          <a:prstGeom prst="rightBrace">
            <a:avLst>
              <a:gd name="adj1" fmla="val 5028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22553" name="Text Box 25"/>
          <p:cNvSpPr txBox="1"/>
          <p:nvPr/>
        </p:nvSpPr>
        <p:spPr>
          <a:xfrm>
            <a:off x="1774825" y="692150"/>
            <a:ext cx="108267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李三</a:t>
            </a:r>
          </a:p>
        </p:txBody>
      </p:sp>
      <p:sp>
        <p:nvSpPr>
          <p:cNvPr id="22554" name="Text Box 26"/>
          <p:cNvSpPr txBox="1"/>
          <p:nvPr/>
        </p:nvSpPr>
        <p:spPr>
          <a:xfrm>
            <a:off x="1774825" y="1341438"/>
            <a:ext cx="10668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难民</a:t>
            </a:r>
          </a:p>
        </p:txBody>
      </p:sp>
      <p:sp>
        <p:nvSpPr>
          <p:cNvPr id="22555" name="Text Box 27"/>
          <p:cNvSpPr txBox="1"/>
          <p:nvPr/>
        </p:nvSpPr>
        <p:spPr>
          <a:xfrm>
            <a:off x="1524000" y="1989138"/>
            <a:ext cx="11430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b="1">
                <a:latin typeface="Times New Roman" pitchFamily="18" charset="0"/>
                <a:ea typeface="宋体" charset="-122"/>
              </a:rPr>
              <a:t>康顺子</a:t>
            </a:r>
          </a:p>
        </p:txBody>
      </p:sp>
    </p:spTree>
  </p:cSld>
  <p:clrMapOvr>
    <a:masterClrMapping/>
  </p:clrMapOvr>
  <p:transition>
    <p:wipe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  <p:bldP spid="22532" grpId="0" animBg="1"/>
      <p:bldP spid="22533" grpId="0"/>
      <p:bldP spid="22534" grpId="0"/>
      <p:bldP spid="22537" grpId="0" animBg="1"/>
      <p:bldP spid="22539" grpId="0" animBg="1"/>
      <p:bldP spid="22541" grpId="0" animBg="1"/>
      <p:bldP spid="22542" grpId="0" animBg="1"/>
      <p:bldP spid="22544" grpId="0"/>
      <p:bldP spid="22545" grpId="0"/>
      <p:bldP spid="22546" grpId="0"/>
      <p:bldP spid="22547" grpId="0" animBg="1"/>
      <p:bldP spid="22548" grpId="0"/>
      <p:bldP spid="22549" grpId="0"/>
      <p:bldP spid="22550" grpId="0"/>
      <p:bldP spid="22551" grpId="0"/>
      <p:bldP spid="22552" grpId="0" animBg="1"/>
      <p:bldP spid="22553" grpId="0"/>
      <p:bldP spid="22554" grpId="0"/>
      <p:bldP spid="225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情节细赏</a:t>
            </a:r>
            <a:endParaRPr lang="en-US" altLang="zh-CN" sz="4800">
              <a:latin typeface="隶书" charset="-122"/>
              <a:ea typeface="隶书" charset="-122"/>
            </a:endParaRPr>
          </a:p>
        </p:txBody>
      </p:sp>
      <p:sp>
        <p:nvSpPr>
          <p:cNvPr id="36868" name="矩形 36867"/>
          <p:cNvSpPr/>
          <p:nvPr/>
        </p:nvSpPr>
        <p:spPr>
          <a:xfrm>
            <a:off x="560070" y="1168400"/>
            <a:ext cx="10866120" cy="632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sz="3200" b="1">
                <a:latin typeface="宋体" charset="-122"/>
                <a:ea typeface="宋体" charset="-122"/>
                <a:cs typeface="隶书" charset="-122"/>
                <a:sym typeface="+mn-ea"/>
              </a:rPr>
              <a:t>哪些情节、哪些细节能够看出大清已经走到了穷途末路？</a:t>
            </a:r>
          </a:p>
        </p:txBody>
      </p:sp>
      <p:sp>
        <p:nvSpPr>
          <p:cNvPr id="30723" name="文本框 30722"/>
          <p:cNvSpPr txBox="1"/>
          <p:nvPr/>
        </p:nvSpPr>
        <p:spPr>
          <a:xfrm>
            <a:off x="441960" y="1946275"/>
            <a:ext cx="1098423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     </a:t>
            </a:r>
            <a:r>
              <a:rPr lang="en-US" altLang="zh-CN" sz="2800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</a:rPr>
              <a:t>   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</a:rPr>
              <a:t>课文结尾“茶客甲”说：“将</a:t>
            </a:r>
            <a:r>
              <a:rPr lang="en-US" altLang="zh-CN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</a:rPr>
              <a:t>!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</a:rPr>
              <a:t>你完啦：”这句话的潜台词是：晚清政府完了，清朝社会完了，这个时代灭亡了。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</a:rPr>
              <a:t>    文章还通过众多事件，多侧面、多角度地反映了清朝末年黑暗腐朽、民不聊生的社会现实。例如：达官贵人为争一只家鸽而大打群架，荒淫无耻的朝廷老太监竞然娶妻，八十二岁的卖耳挖勺的孤老沦落街头，饥肠辘辘的农家姑娘被卖入火坑，常四爷因为一句话被捕入狱，还有戊戌变法失败、帝国主义入侵等等，这些大大小小、形形色色的人物和事件，都显示出晚清末年反动统治阶级和人民大众之间的尖锐对立，揭示了这个时代必然灭亡的命运。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" name="云形标注 5"/>
          <p:cNvSpPr/>
          <p:nvPr/>
        </p:nvSpPr>
        <p:spPr>
          <a:xfrm>
            <a:off x="7923530" y="5724525"/>
            <a:ext cx="3693795" cy="947420"/>
          </a:xfrm>
          <a:prstGeom prst="cloudCallout">
            <a:avLst>
              <a:gd name="adj1" fmla="val -63907"/>
              <a:gd name="adj2" fmla="val -658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608060" y="5783580"/>
            <a:ext cx="27444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FF00"/>
                </a:solidFill>
              </a:rPr>
              <a:t>要注意挖掘戏剧中的潜台词。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0723" grpId="0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>
          <a:xfrm>
            <a:off x="1847850" y="260350"/>
            <a:ext cx="7989888" cy="1143000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zh-CN" altLang="en-US" sz="4000" b="1"/>
              <a:t>“图卷戏”：卷轴画式的平面结构</a:t>
            </a:r>
          </a:p>
        </p:txBody>
      </p:sp>
      <p:sp>
        <p:nvSpPr>
          <p:cNvPr id="26627" name="Rectangle 3"/>
          <p:cNvSpPr>
            <a:spLocks noGrp="1"/>
          </p:cNvSpPr>
          <p:nvPr>
            <p:ph idx="1"/>
          </p:nvPr>
        </p:nvSpPr>
        <p:spPr>
          <a:xfrm>
            <a:off x="1348509" y="1916113"/>
            <a:ext cx="9781309" cy="4178300"/>
          </a:xfrm>
        </p:spPr>
        <p:txBody>
          <a:bodyPr vert="horz" wrap="square" lIns="91440" tIns="45720" rIns="91440" bIns="45720" anchor="t" anchorCtr="0"/>
          <a:lstStyle/>
          <a:p>
            <a:pPr marL="0" indent="803275" eaLnBrk="1" hangingPunct="1">
              <a:lnSpc>
                <a:spcPct val="120000"/>
              </a:lnSpc>
              <a:buNone/>
            </a:pPr>
            <a:r>
              <a:rPr lang="zh-CN" altLang="en-US" sz="2400" b="1" u="sng" dirty="0">
                <a:solidFill>
                  <a:srgbClr val="CC0000"/>
                </a:solidFill>
                <a:ea typeface="楷体_GB2312" pitchFamily="49" charset="-122"/>
              </a:rPr>
              <a:t>没有一个统一的情节</a:t>
            </a:r>
            <a:r>
              <a:rPr lang="zh-CN" altLang="en-US" sz="2400" b="1" dirty="0">
                <a:solidFill>
                  <a:srgbClr val="006666"/>
                </a:solidFill>
                <a:ea typeface="楷体_GB2312" pitchFamily="49" charset="-122"/>
              </a:rPr>
              <a:t>，也没有一个非此不可的中心人物，只是像画卷一样，将一个个</a:t>
            </a:r>
            <a:r>
              <a:rPr lang="zh-CN" altLang="en-US" sz="2400" b="1" u="sng" dirty="0">
                <a:solidFill>
                  <a:srgbClr val="CC0000"/>
                </a:solidFill>
                <a:ea typeface="楷体_GB2312" pitchFamily="49" charset="-122"/>
              </a:rPr>
              <a:t>人物展览</a:t>
            </a:r>
            <a:r>
              <a:rPr lang="zh-CN" altLang="en-US" sz="2400" b="1" dirty="0">
                <a:solidFill>
                  <a:srgbClr val="006666"/>
                </a:solidFill>
                <a:ea typeface="楷体_GB2312" pitchFamily="49" charset="-122"/>
              </a:rPr>
              <a:t>进去，把一个个情节镶嵌进去。剧中所有人物的活动，都是截取他们在茶馆中的一个横截面，这些画面组织起来便构成了一幅卷轴画，随着剧情的发展逐步展开。</a:t>
            </a:r>
          </a:p>
          <a:p>
            <a:pPr marL="0" indent="803275" eaLnBrk="1" hangingPunct="1">
              <a:lnSpc>
                <a:spcPct val="120000"/>
              </a:lnSpc>
              <a:buNone/>
            </a:pPr>
            <a:r>
              <a:rPr lang="zh-CN" altLang="en-US" sz="2400" b="1" dirty="0">
                <a:solidFill>
                  <a:srgbClr val="006666"/>
                </a:solidFill>
                <a:ea typeface="楷体_GB2312" pitchFamily="49" charset="-122"/>
              </a:rPr>
              <a:t>人物虽多，但人物之间的联系都是单线的、小范围的，每个人的故事都是单一的。即便是王利发的戏，很大一部分也是用来应付生意的，并不是他本人的戏。</a:t>
            </a:r>
          </a:p>
        </p:txBody>
      </p:sp>
    </p:spTree>
  </p:cSld>
  <p:clrMapOvr>
    <a:masterClrMapping/>
  </p:clrMapOvr>
  <p:transition>
    <p:random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/>
          <p:nvPr/>
        </p:nvSpPr>
        <p:spPr>
          <a:xfrm>
            <a:off x="3863975" y="260350"/>
            <a:ext cx="4176713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CC3300"/>
                </a:solidFill>
                <a:latin typeface="隶书" charset="-122"/>
                <a:ea typeface="隶书" charset="-122"/>
              </a:rPr>
              <a:t>特殊的戏剧冲突</a:t>
            </a:r>
            <a:r>
              <a:rPr lang="zh-CN" altLang="en-US" sz="4400">
                <a:solidFill>
                  <a:srgbClr val="CCFFFF"/>
                </a:solidFill>
                <a:latin typeface="隶书" charset="-122"/>
                <a:ea typeface="隶书" charset="-122"/>
              </a:rPr>
              <a:t> </a:t>
            </a:r>
          </a:p>
        </p:txBody>
      </p:sp>
      <p:sp>
        <p:nvSpPr>
          <p:cNvPr id="32774" name="Text Box 6"/>
          <p:cNvSpPr txBox="1"/>
          <p:nvPr/>
        </p:nvSpPr>
        <p:spPr>
          <a:xfrm>
            <a:off x="1847850" y="1196975"/>
            <a:ext cx="8496300" cy="396938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800" b="1">
                <a:solidFill>
                  <a:srgbClr val="006666"/>
                </a:solidFill>
                <a:latin typeface="Times New Roman" pitchFamily="18" charset="0"/>
                <a:ea typeface="楷体_GB2312" pitchFamily="49" charset="-122"/>
              </a:rPr>
              <a:t>         没有一个贯穿始终的戏剧冲突。人物之间并没有正面的冲突（个别局部的冲突例外），他们与茶馆的兴衰无直接关系，只是按照自己的轨迹运行着。而正直善良的人无法摆脱厄运，社会渣滓却横行霸道。作者把矛头直接指向那个旧时代，人物与人物之间每一个小的冲突都暗示了</a:t>
            </a:r>
            <a:r>
              <a:rPr lang="zh-CN" altLang="en-US" sz="2800" b="1" u="sng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人民与旧时代的冲突</a:t>
            </a:r>
            <a:r>
              <a:rPr lang="zh-CN" altLang="en-US" sz="2800" b="1">
                <a:solidFill>
                  <a:srgbClr val="006666"/>
                </a:solidFill>
                <a:latin typeface="Times New Roman" pitchFamily="18" charset="0"/>
                <a:ea typeface="楷体_GB2312" pitchFamily="49" charset="-122"/>
              </a:rPr>
              <a:t>。李三的报怨，巡警的勒索，难民的哀告，逃兵的蛮横，都表现了帝国主义操纵的军阀混战给社会造成的混乱，给人民带来的深重灾难。</a:t>
            </a:r>
          </a:p>
        </p:txBody>
      </p:sp>
      <p:sp>
        <p:nvSpPr>
          <p:cNvPr id="32775" name="AutoShape 7"/>
          <p:cNvSpPr/>
          <p:nvPr/>
        </p:nvSpPr>
        <p:spPr>
          <a:xfrm>
            <a:off x="6240463" y="5445125"/>
            <a:ext cx="2447925" cy="1152525"/>
          </a:xfrm>
          <a:prstGeom prst="wedgeRoundRectCallout">
            <a:avLst>
              <a:gd name="adj1" fmla="val -83657"/>
              <a:gd name="adj2" fmla="val -121074"/>
              <a:gd name="adj3" fmla="val 16667"/>
            </a:avLst>
          </a:prstGeom>
          <a:solidFill>
            <a:srgbClr val="FFCC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zh-CN" altLang="en-US" sz="3600">
                <a:solidFill>
                  <a:srgbClr val="CC0000"/>
                </a:solidFill>
                <a:latin typeface="Times New Roman" pitchFamily="18" charset="0"/>
                <a:ea typeface="华文行楷" pitchFamily="2" charset="-122"/>
              </a:rPr>
              <a:t>无事的悲剧</a:t>
            </a:r>
          </a:p>
          <a:p>
            <a:pPr algn="ctr"/>
            <a:r>
              <a:rPr lang="zh-CN" altLang="en-US" sz="3600">
                <a:solidFill>
                  <a:srgbClr val="CC0000"/>
                </a:solidFill>
                <a:latin typeface="Times New Roman" pitchFamily="18" charset="0"/>
                <a:ea typeface="华文行楷" pitchFamily="2" charset="-122"/>
              </a:rPr>
              <a:t>时代的悲剧</a:t>
            </a:r>
          </a:p>
        </p:txBody>
      </p:sp>
    </p:spTree>
  </p:cSld>
  <p:clrMapOvr>
    <a:masterClrMapping/>
  </p:clrMapOvr>
  <p:transition>
    <p:random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P spid="32774" grpId="0"/>
      <p:bldP spid="3277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6868" name="矩形 36867"/>
          <p:cNvSpPr/>
          <p:nvPr/>
        </p:nvSpPr>
        <p:spPr>
          <a:xfrm>
            <a:off x="560070" y="1168400"/>
            <a:ext cx="10866120" cy="632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sz="3200" b="1">
                <a:latin typeface="宋体" charset="-122"/>
                <a:ea typeface="宋体" charset="-122"/>
                <a:cs typeface="隶书" charset="-122"/>
                <a:sym typeface="+mn-ea"/>
              </a:rPr>
              <a:t>分析文中的主要人物形象，概括其特征，并指出其时代意义。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3049270" y="1937385"/>
            <a:ext cx="8376285" cy="4184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王利发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裕泰茶馆的掌柜（线索人物）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圆滑机灵：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继承了父亲的处世哲学，多说好话，多请安，讨人人的喜欢。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我知道您多么照应我，心疼我，决不会叫我挑着大茶壶，到街上卖热茶去！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”</a:t>
            </a:r>
            <a:endParaRPr lang="zh-CN" altLang="en-US" sz="2800" b="1">
              <a:solidFill>
                <a:srgbClr val="CC3300"/>
              </a:solidFill>
              <a:latin typeface="楷体" charset="-122"/>
              <a:ea typeface="楷体" charset="-122"/>
              <a:cs typeface="楷体" charset="-122"/>
              <a:sym typeface="+mn-ea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善于应酬：</a:t>
            </a:r>
            <a:r>
              <a:rPr lang="en-US" altLang="zh-CN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那么多的买卖，您的小手指头都比我的腰还粗。</a:t>
            </a:r>
            <a:r>
              <a:rPr lang="en-US" altLang="zh-CN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”</a:t>
            </a:r>
            <a:endParaRPr lang="zh-CN" altLang="en-US" sz="2800" b="1">
              <a:solidFill>
                <a:schemeClr val="tx1"/>
              </a:solidFill>
              <a:latin typeface="楷体" charset="-122"/>
              <a:ea typeface="楷体" charset="-122"/>
              <a:cs typeface="楷体" charset="-122"/>
              <a:sym typeface="+mn-ea"/>
            </a:endParaRPr>
          </a:p>
          <a:p>
            <a:pPr marL="457200" indent="-457200">
              <a:spcBef>
                <a:spcPct val="50000"/>
              </a:spcBef>
            </a:pP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</p:txBody>
      </p:sp>
      <p:pic>
        <p:nvPicPr>
          <p:cNvPr id="31748" name="图片 31747" descr="梁冠华饰王利发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25" y="2221230"/>
            <a:ext cx="2449195" cy="31121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17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3069590" y="1327785"/>
            <a:ext cx="837628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王利发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裕泰茶馆的掌柜（线索人物）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精明干练：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在动荡年代经营茶馆，后来也曾试图改良以顺应时代，善于经营。</a:t>
            </a:r>
            <a:endParaRPr lang="zh-CN" altLang="en-US" sz="2800" b="1">
              <a:solidFill>
                <a:srgbClr val="CC3300"/>
              </a:solidFill>
              <a:latin typeface="楷体" charset="-122"/>
              <a:ea typeface="楷体" charset="-122"/>
              <a:cs typeface="楷体" charset="-122"/>
              <a:sym typeface="+mn-ea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胆小自私</a:t>
            </a: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</a:rPr>
              <a:t>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茶馆的规矩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莫谈国事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”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表明他想避开政治，维持生计自保为上。常四爷赏乡妇母女面吃，他说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我告诉您，这路事儿太多了，太多了！谁也管不了！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”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反映出他自私自利的一面。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</a:rPr>
              <a:t>偶有善意：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对唐铁嘴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我送给你一碗茶喝，你就甭卖那套生意口啦！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”</a:t>
            </a: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  <a:p>
            <a:pPr marL="457200" indent="-457200">
              <a:spcBef>
                <a:spcPct val="50000"/>
              </a:spcBef>
            </a:pP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</p:txBody>
      </p:sp>
      <p:pic>
        <p:nvPicPr>
          <p:cNvPr id="31748" name="图片 31747" descr="梁冠华饰王利发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" y="1761490"/>
            <a:ext cx="2449195" cy="31121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274320" y="5237480"/>
            <a:ext cx="2632710" cy="97726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乱世底层商贩</a:t>
            </a:r>
          </a:p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维生之艰难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3778885" y="154940"/>
            <a:ext cx="8231505" cy="6339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常四爷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正义爱国的晚清旗人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忧国忧民：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看到刘麻子身上的洋货，他忧虑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这得往外流多少银子啊！”康六卖女儿，他忧虑“乡下是怎么了？会弄得这么卖儿卖女的！”乡妇卖女儿，他感叹“大清国要完！” </a:t>
            </a: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爱憎分明，敢作敢当</a:t>
            </a:r>
            <a:r>
              <a:rPr lang="en-US" altLang="zh-CN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: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爱国的同时，痛恨洋鬼子和洋人的走狗，“我就不佩服吃洋饭的！”被宋、恩二人抓走时也坦言爱大清国，说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“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甭锁，我跑不了！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”</a:t>
            </a:r>
            <a:endParaRPr lang="zh-CN" altLang="en-US" sz="2800" b="1">
              <a:latin typeface="楷体" charset="-122"/>
              <a:ea typeface="楷体" charset="-122"/>
              <a:cs typeface="楷体" charset="-122"/>
              <a:sym typeface="+mn-ea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硬气仗义，有正义感：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当面训斥二德子，“尊家吃着官饷，可没见您去冲锋打仗！”还斥责伤天害理的纤手刘麻子“您可真有个狠劲儿，给拉拢这路事！”同情受苦受难、啼饥号寒的乡妇小孩，叫了烂肉面给她们吃。</a:t>
            </a: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</p:txBody>
      </p:sp>
      <p:pic>
        <p:nvPicPr>
          <p:cNvPr id="78851" name="Picture 4" descr="3450常四爷"/>
          <p:cNvPicPr>
            <a:picLocks noChangeAspect="1"/>
          </p:cNvPicPr>
          <p:nvPr/>
        </p:nvPicPr>
        <p:blipFill>
          <a:blip r:embed="rId4"/>
          <a:srcRect l="28856" r="6733"/>
          <a:stretch>
            <a:fillRect/>
          </a:stretch>
        </p:blipFill>
        <p:spPr>
          <a:xfrm>
            <a:off x="420370" y="1357630"/>
            <a:ext cx="3110230" cy="31311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462280" y="4973955"/>
            <a:ext cx="3026410" cy="97726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晚清遗老中的</a:t>
            </a:r>
          </a:p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正义爱国之士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3402965" y="1066165"/>
            <a:ext cx="857821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松二爷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懒散无能、善良却胆小怯懦的晚清旗人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懒散无能：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爱鸟、爱表，悠哉度日。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清朝灭亡前，他游手好闲，整日喝茶玩鸟。清亡后，“铁杆庄稼”没有了，但他仍然留恋过去的生活，不愿自食其力。</a:t>
            </a:r>
            <a:endParaRPr lang="zh-CN" altLang="en-US" sz="2800" b="1">
              <a:solidFill>
                <a:srgbClr val="CC3300"/>
              </a:solidFill>
              <a:latin typeface="楷体" charset="-122"/>
              <a:ea typeface="楷体" charset="-122"/>
              <a:cs typeface="楷体" charset="-122"/>
              <a:sym typeface="+mn-ea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善良却胆小怯懦</a:t>
            </a: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</a:rPr>
              <a:t>：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心眼好，但胆小怕事。前面有试着调节常四爷与二德子的争执，结尾也有替常四爷解围，但最终也承认了</a:t>
            </a:r>
            <a:r>
              <a:rPr lang="en-US" altLang="zh-CN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我听见了，他是说</a:t>
            </a:r>
            <a:r>
              <a:rPr lang="en-US" altLang="zh-CN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……”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。从何全剧来看，他将全部精神寄托在鸟儿身上，宁愿自己挨饿，也不让鸟儿饿着，一提到鸟就有了精神，最后终于饿死，表明他是一个没有谋生能力的旗人的典型，反映了中国封建社会的腐朽与落没。</a:t>
            </a:r>
            <a:endParaRPr lang="zh-CN" altLang="en-US" sz="2800" b="1">
              <a:latin typeface="楷体" charset="-122"/>
              <a:ea typeface="楷体" charset="-122"/>
              <a:cs typeface="楷体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1135" y="4781550"/>
            <a:ext cx="3110865" cy="18637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缺乏谋生能力、留恋旧时代、无力适应新时代</a:t>
            </a: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  <a:sym typeface="+mn-ea"/>
              </a:rPr>
              <a:t>的晚清遗老</a:t>
            </a:r>
          </a:p>
        </p:txBody>
      </p:sp>
      <p:pic>
        <p:nvPicPr>
          <p:cNvPr id="80900" name="Picture 5" descr="4054松二爷"/>
          <p:cNvPicPr>
            <a:picLocks noChangeAspect="1"/>
          </p:cNvPicPr>
          <p:nvPr/>
        </p:nvPicPr>
        <p:blipFill>
          <a:blip r:embed="rId4"/>
          <a:srcRect l="38281"/>
          <a:stretch>
            <a:fillRect/>
          </a:stretch>
        </p:blipFill>
        <p:spPr>
          <a:xfrm>
            <a:off x="427990" y="1301115"/>
            <a:ext cx="2637155" cy="32835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3402965" y="1066165"/>
            <a:ext cx="8578215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秦仲义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裕泰茶馆的房东、维新浪潮中成长起来的民族资本家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 胸怀实业救国理想：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开玩笑说要收回房子办实业，</a:t>
            </a:r>
            <a:r>
              <a:rPr lang="zh-CN" altLang="en-US" sz="2800" b="1">
                <a:solidFill>
                  <a:schemeClr val="tx1"/>
                </a:solidFill>
                <a:latin typeface="楷体" charset="-122"/>
                <a:ea typeface="楷体" charset="-122"/>
                <a:sym typeface="+mn-ea"/>
              </a:rPr>
              <a:t>他梦想通过办大工厂搞民族工业来救国，胸怀理想，要做大事，最后却没有逃脱破产的厄运。这个形象反映了半封建半殖民地社会民族资本家的命运，同时也证明办实业拯救不了中国灭亡的命运。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 敢于反抗</a:t>
            </a:r>
            <a:r>
              <a:rPr lang="zh-CN" altLang="en-US" sz="2800" b="1">
                <a:solidFill>
                  <a:srgbClr val="C00000"/>
                </a:solidFill>
                <a:latin typeface="楷体" charset="-122"/>
                <a:ea typeface="楷体" charset="-122"/>
                <a:cs typeface="楷体" charset="-122"/>
              </a:rPr>
              <a:t>：</a:t>
            </a:r>
            <a:r>
              <a:rPr lang="zh-CN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在于庞太监的交锋中，言语犀利，分寸不让，体现了对封建势力的反抗，也体现了民族资产阶级的发展和成长。</a:t>
            </a:r>
            <a:endParaRPr lang="zh-CN" sz="2800" b="1">
              <a:latin typeface="楷体" charset="-122"/>
              <a:ea typeface="楷体" charset="-122"/>
              <a:cs typeface="楷体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4170" y="4720590"/>
            <a:ext cx="3110865" cy="142049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民族资产阶级的实业救国也算黑暗中的一道微光</a:t>
            </a:r>
            <a:endParaRPr lang="zh-CN" altLang="en-US" sz="3200" b="1">
              <a:solidFill>
                <a:srgbClr val="7030A0"/>
              </a:solidFill>
              <a:latin typeface="楷体" charset="-122"/>
              <a:ea typeface="楷体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 l="3743" r="34566"/>
          <a:stretch>
            <a:fillRect/>
          </a:stretch>
        </p:blipFill>
        <p:spPr>
          <a:xfrm>
            <a:off x="560070" y="1456055"/>
            <a:ext cx="2679065" cy="28924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50970" cy="12160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1930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隶书" charset="-122"/>
                <a:ea typeface="隶书" charset="-122"/>
              </a:rPr>
              <a:t>形象分析</a:t>
            </a:r>
          </a:p>
        </p:txBody>
      </p:sp>
      <p:sp>
        <p:nvSpPr>
          <p:cNvPr id="31750" name="文本框 31749"/>
          <p:cNvSpPr txBox="1"/>
          <p:nvPr/>
        </p:nvSpPr>
        <p:spPr>
          <a:xfrm>
            <a:off x="417195" y="3793490"/>
            <a:ext cx="11358245" cy="2891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latin typeface="楷体" charset="-122"/>
                <a:ea typeface="楷体" charset="-122"/>
                <a:cs typeface="楷体" charset="-122"/>
              </a:rPr>
              <a:t>唐铁嘴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</a:rPr>
              <a:t>——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麻农相士，算命骗人混吃混喝</a:t>
            </a: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刘麻子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——</a:t>
            </a:r>
            <a:r>
              <a:rPr lang="zh-CN" altLang="en-US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说媒拉纤、拐卖人口赚昧心钱</a:t>
            </a:r>
            <a:endParaRPr lang="en-US" altLang="zh-CN" sz="2800" b="1">
              <a:latin typeface="楷体" charset="-122"/>
              <a:ea typeface="楷体" charset="-122"/>
              <a:cs typeface="楷体" charset="-122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宋恩子、吴祥子</a:t>
            </a:r>
            <a:r>
              <a:rPr lang="en-US" altLang="zh-CN" sz="2800" b="1">
                <a:latin typeface="楷体" charset="-122"/>
                <a:ea typeface="楷体" charset="-122"/>
                <a:cs typeface="楷体" charset="-122"/>
                <a:sym typeface="+mn-ea"/>
              </a:rPr>
              <a:t>——</a:t>
            </a:r>
            <a:r>
              <a:rPr lang="zh-CN" altLang="en-US" sz="2800" b="1">
                <a:latin typeface="楷体" charset="-122"/>
                <a:ea typeface="楷体" charset="-122"/>
                <a:cs typeface="楷体" charset="-122"/>
                <a:sym typeface="+mn-ea"/>
              </a:rPr>
              <a:t>封建势力的走狗，衙门的侦缉（特务），</a:t>
            </a:r>
            <a:r>
              <a:rPr lang="zh-CN" sz="2800" b="1">
                <a:solidFill>
                  <a:srgbClr val="333300"/>
                </a:solidFill>
                <a:latin typeface="楷体" charset="-122"/>
                <a:ea typeface="楷体" charset="-122"/>
                <a:cs typeface="楷体" charset="-122"/>
                <a:sym typeface="+mn-ea"/>
              </a:rPr>
              <a:t>顺风倒的奸邪小人，坑害别人，钻营偷生</a:t>
            </a:r>
            <a:endParaRPr lang="zh-CN" altLang="en-US" sz="2800" b="1">
              <a:solidFill>
                <a:srgbClr val="0000FF"/>
              </a:solidFill>
              <a:latin typeface="楷体" charset="-122"/>
              <a:ea typeface="楷体" charset="-122"/>
              <a:cs typeface="楷体" charset="-122"/>
            </a:endParaRPr>
          </a:p>
          <a:p>
            <a:pPr marL="457200" indent="-457200">
              <a:spcBef>
                <a:spcPct val="50000"/>
              </a:spcBef>
            </a:pPr>
            <a:endParaRPr lang="zh-CN" sz="2800" b="1">
              <a:latin typeface="楷体" charset="-122"/>
              <a:ea typeface="楷体" charset="-122"/>
              <a:cs typeface="楷体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8825" y="6151245"/>
            <a:ext cx="10524490" cy="53403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200" b="1">
                <a:solidFill>
                  <a:srgbClr val="7030A0"/>
                </a:solidFill>
                <a:latin typeface="楷体" charset="-122"/>
                <a:ea typeface="楷体" charset="-122"/>
              </a:rPr>
              <a:t>一群社会底层的地痞无赖，反映出社会的畸形与病态</a:t>
            </a:r>
            <a:endParaRPr lang="zh-CN" altLang="en-US" sz="3200" b="1">
              <a:solidFill>
                <a:srgbClr val="7030A0"/>
              </a:solidFill>
              <a:latin typeface="楷体" charset="-122"/>
              <a:ea typeface="楷体" charset="-122"/>
              <a:sym typeface="+mn-ea"/>
            </a:endParaRPr>
          </a:p>
        </p:txBody>
      </p:sp>
      <p:pic>
        <p:nvPicPr>
          <p:cNvPr id="83971" name="Picture 4" descr="3959唐铁嘴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03" y="1216025"/>
            <a:ext cx="33528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2" name="Picture 5" descr="4128刘麻子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4670" y="1216025"/>
            <a:ext cx="33528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3" name="Picture 6" descr="4212宋恩子、吴祥子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3878" y="1216025"/>
            <a:ext cx="3352800" cy="228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zh-CN" altLang="en-US" sz="4800" u="sng">
                <a:solidFill>
                  <a:srgbClr val="FF3300"/>
                </a:solidFill>
                <a:ea typeface="华文新魏" pitchFamily="2" charset="-122"/>
              </a:rPr>
              <a:t>从戏剧语言看时代特点</a:t>
            </a:r>
            <a:endParaRPr lang="zh-CN" altLang="en-US" sz="4800">
              <a:solidFill>
                <a:srgbClr val="FF3300"/>
              </a:solidFill>
            </a:endParaRPr>
          </a:p>
        </p:txBody>
      </p:sp>
      <p:sp>
        <p:nvSpPr>
          <p:cNvPr id="50179" name="Rectangle 3"/>
          <p:cNvSpPr>
            <a:spLocks noGrp="1"/>
          </p:cNvSpPr>
          <p:nvPr>
            <p:ph type="body" sz="half" idx="1"/>
          </p:nvPr>
        </p:nvSpPr>
        <p:spPr>
          <a:xfrm>
            <a:off x="914399" y="1981200"/>
            <a:ext cx="10021455" cy="4114800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lnSpc>
                <a:spcPct val="80000"/>
              </a:lnSpc>
              <a:buClrTx/>
              <a:buSzTx/>
              <a:buFontTx/>
            </a:pPr>
            <a:r>
              <a:rPr lang="en-US" altLang="zh-CN" sz="2400" b="1" dirty="0">
                <a:ea typeface="幼圆" pitchFamily="49" charset="-122"/>
              </a:rPr>
              <a:t>“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三爷。咱们的茶馆改了良，你的小辫儿也该剪了吧？</a:t>
            </a:r>
            <a:r>
              <a:rPr lang="zh-CN" altLang="en-US" sz="2400" b="1" dirty="0">
                <a:ea typeface="幼圆" pitchFamily="49" charset="-122"/>
              </a:rPr>
              <a:t>”</a:t>
            </a:r>
            <a:r>
              <a:rPr lang="en-US" altLang="zh-CN" sz="2400" b="1" dirty="0">
                <a:ea typeface="幼圆" pitchFamily="49" charset="-122"/>
              </a:rPr>
              <a:t>——</a:t>
            </a:r>
            <a:r>
              <a:rPr lang="zh-CN" altLang="en-US" sz="2400" b="1" dirty="0">
                <a:solidFill>
                  <a:srgbClr val="FF3300"/>
                </a:solidFill>
                <a:latin typeface="幼圆" pitchFamily="49" charset="-122"/>
                <a:ea typeface="幼圆" pitchFamily="49" charset="-122"/>
              </a:rPr>
              <a:t>满清覆灭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。 </a:t>
            </a:r>
          </a:p>
          <a:p>
            <a:pPr algn="just" eaLnBrk="1" hangingPunct="1">
              <a:lnSpc>
                <a:spcPct val="80000"/>
              </a:lnSpc>
              <a:buClrTx/>
              <a:buSzTx/>
              <a:buFontTx/>
            </a:pPr>
            <a:r>
              <a:rPr lang="zh-CN" altLang="en-US" sz="2400" b="1" dirty="0">
                <a:ea typeface="幼圆" pitchFamily="49" charset="-122"/>
              </a:rPr>
              <a:t>“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袁世凯死后，天下大乱，今儿个打炮，明儿个关城，改良？哼！我还留着我的小辫儿，万一把皇上改回来呢！</a:t>
            </a:r>
            <a:r>
              <a:rPr lang="zh-CN" altLang="en-US" sz="2400" b="1" dirty="0">
                <a:ea typeface="幼圆" pitchFamily="49" charset="-122"/>
              </a:rPr>
              <a:t>”</a:t>
            </a:r>
            <a:r>
              <a:rPr lang="en-US" altLang="zh-CN" sz="2400" b="1" dirty="0">
                <a:ea typeface="幼圆" pitchFamily="49" charset="-122"/>
              </a:rPr>
              <a:t>——</a:t>
            </a:r>
            <a:r>
              <a:rPr lang="zh-CN" altLang="en-US" sz="2400" b="1" dirty="0">
                <a:solidFill>
                  <a:srgbClr val="FF3300"/>
                </a:solidFill>
                <a:latin typeface="幼圆" pitchFamily="49" charset="-122"/>
                <a:ea typeface="幼圆" pitchFamily="49" charset="-122"/>
              </a:rPr>
              <a:t>政局动荡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。</a:t>
            </a:r>
          </a:p>
          <a:p>
            <a:pPr algn="just" eaLnBrk="1" hangingPunct="1">
              <a:lnSpc>
                <a:spcPct val="80000"/>
              </a:lnSpc>
              <a:buClrTx/>
              <a:buSzTx/>
              <a:buFontTx/>
            </a:pP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大兵：</a:t>
            </a:r>
            <a:r>
              <a:rPr lang="zh-CN" altLang="en-US" sz="2400" b="1" dirty="0">
                <a:ea typeface="幼圆" pitchFamily="49" charset="-122"/>
              </a:rPr>
              <a:t>“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屌！谁要钞票？要现大洋！</a:t>
            </a:r>
            <a:r>
              <a:rPr lang="zh-CN" altLang="en-US" sz="2400" b="1" dirty="0">
                <a:ea typeface="幼圆" pitchFamily="49" charset="-122"/>
              </a:rPr>
              <a:t>”</a:t>
            </a:r>
            <a:r>
              <a:rPr lang="en-US" altLang="zh-CN" sz="2400" b="1" dirty="0">
                <a:ea typeface="幼圆" pitchFamily="49" charset="-122"/>
              </a:rPr>
              <a:t>——</a:t>
            </a:r>
            <a:r>
              <a:rPr lang="zh-CN" altLang="en-US" sz="2400" b="1" dirty="0">
                <a:solidFill>
                  <a:srgbClr val="FF3300"/>
                </a:solidFill>
                <a:latin typeface="幼圆" pitchFamily="49" charset="-122"/>
                <a:ea typeface="幼圆" pitchFamily="49" charset="-122"/>
              </a:rPr>
              <a:t>通货膨胀</a:t>
            </a:r>
            <a:r>
              <a:rPr lang="zh-CN" altLang="en-US" sz="2400" b="1" dirty="0">
                <a:latin typeface="幼圆" pitchFamily="49" charset="-122"/>
                <a:ea typeface="幼圆" pitchFamily="49" charset="-122"/>
              </a:rPr>
              <a:t>。</a:t>
            </a:r>
            <a:endParaRPr lang="zh-CN" altLang="en-US" sz="2400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2209800" y="609600"/>
            <a:ext cx="7772400" cy="838200"/>
          </a:xfrm>
        </p:spPr>
        <p:txBody>
          <a:bodyPr vert="horz" wrap="square" lIns="91440" tIns="45720" rIns="91440" bIns="45720" anchor="ctr" anchorCtr="0">
            <a:normAutofit fontScale="90000"/>
          </a:bodyPr>
          <a:lstStyle/>
          <a:p>
            <a:pPr eaLnBrk="1" hangingPunct="1"/>
            <a:r>
              <a:rPr lang="zh-CN" altLang="en-US" sz="4800" u="sng">
                <a:solidFill>
                  <a:srgbClr val="CC3300"/>
                </a:solidFill>
                <a:ea typeface="华文新魏" pitchFamily="2" charset="-122"/>
              </a:rPr>
              <a:t>从戏剧语言看时代特点</a:t>
            </a:r>
            <a:r>
              <a:rPr lang="zh-CN" altLang="en-US" sz="4800"/>
              <a:t/>
            </a:r>
            <a:br>
              <a:rPr lang="zh-CN" altLang="en-US" sz="4800"/>
            </a:br>
            <a:endParaRPr lang="zh-CN" altLang="en-US" sz="4800"/>
          </a:p>
        </p:txBody>
      </p:sp>
      <p:sp>
        <p:nvSpPr>
          <p:cNvPr id="41987" name="Rectangle 3"/>
          <p:cNvSpPr>
            <a:spLocks noGrp="1"/>
          </p:cNvSpPr>
          <p:nvPr>
            <p:ph idx="1"/>
          </p:nvPr>
        </p:nvSpPr>
        <p:spPr>
          <a:xfrm>
            <a:off x="1847850" y="1052513"/>
            <a:ext cx="8620125" cy="55848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     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三爷。咱们的茶馆改了良，你的小辫儿也该剪了吧？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”</a:t>
            </a:r>
            <a:endParaRPr kumimoji="0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幼圆" pitchFamily="49" charset="-122"/>
              <a:ea typeface="幼圆" pitchFamily="49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    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袁世凯死后，天下大乱，今儿个打炮，明儿个关城，改良？哼！我还留着我的小辫儿，万一把皇上改回来呢！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”</a:t>
            </a:r>
            <a:endParaRPr kumimoji="0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幼圆" pitchFamily="49" charset="-122"/>
              <a:ea typeface="幼圆" pitchFamily="49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  大兵：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谁要钞票？要现大洋！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”</a:t>
            </a:r>
            <a:endParaRPr kumimoji="0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幼圆" pitchFamily="49" charset="-122"/>
              <a:ea typeface="幼圆" pitchFamily="49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告诉你，常四爷，要我们效力的都仗着洋人撑腰！没有洋枪洋炮，怎能够打起仗来呢？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”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altLang="zh-CN" sz="2800" b="1" i="0" u="none" strike="noStrike" kern="0" cap="none" spc="0" normalizeH="0" baseline="0" noProof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幼圆" pitchFamily="49" charset="-122"/>
              <a:ea typeface="幼圆" pitchFamily="49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     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rPr>
              <a:t>现在，人家总长次长，团长师长，要娶姨太太讲究要唱落子的坤角，戏班里的女名角，一花就三千五千现大洋！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charset="0"/>
                <a:ea typeface="幼圆" pitchFamily="49" charset="-122"/>
                <a:cs typeface="+mn-cs"/>
              </a:rPr>
              <a:t>”</a:t>
            </a: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93" name="Text Box 9"/>
          <p:cNvSpPr txBox="1"/>
          <p:nvPr/>
        </p:nvSpPr>
        <p:spPr>
          <a:xfrm>
            <a:off x="3359150" y="1485900"/>
            <a:ext cx="3457575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2"/>
                </a:solidFill>
                <a:latin typeface="Arial" charset="0"/>
                <a:ea typeface="幼圆" pitchFamily="49" charset="-122"/>
              </a:rPr>
              <a:t>——</a:t>
            </a:r>
            <a:r>
              <a:rPr lang="zh-CN" altLang="en-US" sz="2800" b="1">
                <a:solidFill>
                  <a:srgbClr val="CC3300"/>
                </a:solidFill>
                <a:latin typeface="幼圆" pitchFamily="49" charset="-122"/>
                <a:ea typeface="幼圆" pitchFamily="49" charset="-122"/>
              </a:rPr>
              <a:t>满清覆灭。</a:t>
            </a:r>
          </a:p>
        </p:txBody>
      </p:sp>
      <p:sp>
        <p:nvSpPr>
          <p:cNvPr id="41994" name="Text Box 10"/>
          <p:cNvSpPr txBox="1"/>
          <p:nvPr/>
        </p:nvSpPr>
        <p:spPr>
          <a:xfrm>
            <a:off x="4295775" y="2708275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2"/>
                </a:solidFill>
                <a:latin typeface="Arial" charset="0"/>
                <a:ea typeface="幼圆" pitchFamily="49" charset="-122"/>
              </a:rPr>
              <a:t>——</a:t>
            </a:r>
            <a:r>
              <a:rPr lang="zh-CN" altLang="en-US" sz="2800" b="1">
                <a:solidFill>
                  <a:srgbClr val="CC3300"/>
                </a:solidFill>
                <a:latin typeface="幼圆" pitchFamily="49" charset="-122"/>
                <a:ea typeface="幼圆" pitchFamily="49" charset="-122"/>
              </a:rPr>
              <a:t>政局动荡。</a:t>
            </a:r>
          </a:p>
        </p:txBody>
      </p:sp>
      <p:sp>
        <p:nvSpPr>
          <p:cNvPr id="41995" name="Text Box 11"/>
          <p:cNvSpPr txBox="1"/>
          <p:nvPr/>
        </p:nvSpPr>
        <p:spPr>
          <a:xfrm>
            <a:off x="7643813" y="3068638"/>
            <a:ext cx="3024187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2"/>
                </a:solidFill>
                <a:latin typeface="Arial" charset="0"/>
                <a:ea typeface="幼圆" pitchFamily="49" charset="-122"/>
              </a:rPr>
              <a:t>——</a:t>
            </a:r>
            <a:r>
              <a:rPr lang="zh-CN" altLang="en-US" sz="2800" b="1">
                <a:solidFill>
                  <a:srgbClr val="CC3300"/>
                </a:solidFill>
                <a:latin typeface="幼圆" pitchFamily="49" charset="-122"/>
                <a:ea typeface="幼圆" pitchFamily="49" charset="-122"/>
              </a:rPr>
              <a:t>通货膨胀。</a:t>
            </a:r>
          </a:p>
        </p:txBody>
      </p:sp>
      <p:sp>
        <p:nvSpPr>
          <p:cNvPr id="41996" name="Text Box 12"/>
          <p:cNvSpPr txBox="1"/>
          <p:nvPr/>
        </p:nvSpPr>
        <p:spPr>
          <a:xfrm>
            <a:off x="6096000" y="4508500"/>
            <a:ext cx="4248150" cy="8934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chemeClr val="accent2"/>
                </a:solidFill>
                <a:latin typeface="幼圆" pitchFamily="49" charset="-122"/>
                <a:ea typeface="幼圆" pitchFamily="49" charset="-122"/>
              </a:rPr>
              <a:t>    </a:t>
            </a:r>
            <a:r>
              <a:rPr lang="en-US" altLang="zh-CN" sz="2800" b="1">
                <a:solidFill>
                  <a:schemeClr val="accent2"/>
                </a:solidFill>
                <a:latin typeface="Arial" charset="0"/>
                <a:ea typeface="幼圆" pitchFamily="49" charset="-122"/>
              </a:rPr>
              <a:t>——</a:t>
            </a:r>
            <a:r>
              <a:rPr lang="zh-CN" altLang="en-US" sz="2800" b="1">
                <a:solidFill>
                  <a:srgbClr val="CC3300"/>
                </a:solidFill>
                <a:latin typeface="幼圆" pitchFamily="49" charset="-122"/>
                <a:ea typeface="幼圆" pitchFamily="49" charset="-122"/>
              </a:rPr>
              <a:t>半殖民地时代。</a:t>
            </a:r>
          </a:p>
          <a:p>
            <a:pPr>
              <a:spcBef>
                <a:spcPct val="50000"/>
              </a:spcBef>
            </a:pPr>
            <a:endParaRPr lang="zh-CN" altLang="en-US">
              <a:latin typeface="Times New Roman" pitchFamily="18" charset="0"/>
              <a:ea typeface="宋体" charset="-122"/>
            </a:endParaRPr>
          </a:p>
        </p:txBody>
      </p:sp>
      <p:sp>
        <p:nvSpPr>
          <p:cNvPr id="41997" name="Text Box 13"/>
          <p:cNvSpPr txBox="1"/>
          <p:nvPr/>
        </p:nvSpPr>
        <p:spPr>
          <a:xfrm>
            <a:off x="4727575" y="6092825"/>
            <a:ext cx="4681538" cy="8934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chemeClr val="accent2"/>
                </a:solidFill>
                <a:latin typeface="Arial" charset="0"/>
                <a:ea typeface="幼圆" pitchFamily="49" charset="-122"/>
              </a:rPr>
              <a:t>——</a:t>
            </a:r>
            <a:r>
              <a:rPr lang="zh-CN" altLang="en-US" sz="2800" b="1">
                <a:solidFill>
                  <a:srgbClr val="CC3300"/>
                </a:solidFill>
                <a:latin typeface="幼圆" pitchFamily="49" charset="-122"/>
                <a:ea typeface="幼圆" pitchFamily="49" charset="-122"/>
              </a:rPr>
              <a:t>官僚生活腐化堕落。</a:t>
            </a:r>
          </a:p>
          <a:p>
            <a:pPr>
              <a:spcBef>
                <a:spcPct val="50000"/>
              </a:spcBef>
            </a:pPr>
            <a:endParaRPr lang="zh-CN" altLang="en-US">
              <a:latin typeface="Times New Roman" pitchFamily="18" charset="0"/>
              <a:ea typeface="宋体" charset="-122"/>
            </a:endParaRPr>
          </a:p>
        </p:txBody>
      </p:sp>
    </p:spTree>
  </p:cSld>
  <p:clrMapOvr>
    <a:masterClrMapping/>
  </p:clrMapOvr>
  <p:transition>
    <p:blinds dir="vert"/>
    <p:sndAc>
      <p:stSnd>
        <p:snd r:embed="rId2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uiExpand="1" build="p"/>
      <p:bldP spid="41993" grpId="0"/>
      <p:bldP spid="41994" grpId="0"/>
      <p:bldP spid="41995" grpId="0"/>
      <p:bldP spid="41996" grpId="0"/>
      <p:bldP spid="4199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800,&quot;width&quot;:7635.1196850393699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2701</Words>
  <Application>Microsoft Office PowerPoint</Application>
  <PresentationFormat>宽屏</PresentationFormat>
  <Paragraphs>193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6" baseType="lpstr">
      <vt:lpstr>_x005f_x000B__x005f_x000C_</vt:lpstr>
      <vt:lpstr>等线</vt:lpstr>
      <vt:lpstr>等线 Light</vt:lpstr>
      <vt:lpstr>汉仪大黑简</vt:lpstr>
      <vt:lpstr>汉仪行楷简</vt:lpstr>
      <vt:lpstr>汉仪中隶书简</vt:lpstr>
      <vt:lpstr>华文隶书</vt:lpstr>
      <vt:lpstr>华文新魏</vt:lpstr>
      <vt:lpstr>华文行楷</vt:lpstr>
      <vt:lpstr>楷体</vt:lpstr>
      <vt:lpstr>楷体_GB2312</vt:lpstr>
      <vt:lpstr>隶书</vt:lpstr>
      <vt:lpstr>宋体</vt:lpstr>
      <vt:lpstr>幼圆</vt:lpstr>
      <vt:lpstr>Arial</vt:lpstr>
      <vt:lpstr>Times New Roman</vt:lpstr>
      <vt:lpstr>Wingdings</vt:lpstr>
      <vt:lpstr>Office 主题​​</vt:lpstr>
      <vt:lpstr>PowerPoint 演示文稿</vt:lpstr>
      <vt:lpstr>老舍自传  （质朴自谦，妙趣横生）</vt:lpstr>
      <vt:lpstr>话剧的基本特点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“图卷戏”：卷轴画式的平面结构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从戏剧语言看时代特点</vt:lpstr>
      <vt:lpstr>从戏剧语言看时代特点 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82</cp:revision>
  <cp:lastPrinted>1900-01-01T00:00:00Z</cp:lastPrinted>
  <dcterms:created xsi:type="dcterms:W3CDTF">1900-01-01T00:00:00Z</dcterms:created>
  <dcterms:modified xsi:type="dcterms:W3CDTF">2022-05-27T07:07:39Z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46A63D31F754492F47B58E6224A45FF8</vt:lpwstr>
  </property>
  <property fmtid="{D5CDD505-2E9C-101B-9397-08002B2CF9AE}" pid="7" name="KSOProductBuildVer">
    <vt:lpwstr>2052-11.24.1</vt:lpwstr>
  </property>
</Properties>
</file>