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4"/>
  </p:handoutMasterIdLst>
  <p:sldIdLst>
    <p:sldId id="256" r:id="rId3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9" r:id="rId13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65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b="1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清晨”二字点明出游的</a:t>
            </a:r>
            <a:r>
              <a:rPr lang="zh-CN" altLang="en-US" b="1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时间</a:t>
            </a:r>
            <a:r>
              <a:rPr lang="zh-CN" altLang="en-US" b="1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。</a:t>
            </a:r>
            <a:endParaRPr lang="zh-CN" altLang="en-US" b="1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b="1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诗人一大早就“入古寺”，可见他对这块佛教圣地的向往之切。</a:t>
            </a:r>
            <a:endParaRPr lang="zh-CN" altLang="en-US" b="1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zh-CN" altLang="en-US" b="1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“古寺”“高林”突出了破山寺的</a:t>
            </a:r>
            <a:r>
              <a:rPr lang="zh-CN" altLang="en-US" b="1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幽雅和宁静</a:t>
            </a:r>
            <a:r>
              <a:rPr lang="zh-CN" altLang="en-US" b="1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幽深、清寂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愉悦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u="sng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以声衬静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4.xml"/><Relationship Id="rId3" Type="http://schemas.openxmlformats.org/officeDocument/2006/relationships/image" Target="../media/image1.jpeg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空白演示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在此输入您的封面副标题</a:t>
            </a:r>
            <a:endParaRPr lang="zh-CN" altLang="en-US"/>
          </a:p>
        </p:txBody>
      </p:sp>
      <p:pic>
        <p:nvPicPr>
          <p:cNvPr id="512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00890" cy="68535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Text Box 3"/>
          <p:cNvSpPr txBox="1"/>
          <p:nvPr/>
        </p:nvSpPr>
        <p:spPr>
          <a:xfrm>
            <a:off x="2907030" y="898525"/>
            <a:ext cx="7769225" cy="922020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54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题破山寺后禅院</a:t>
            </a:r>
            <a:endParaRPr lang="zh-CN" altLang="en-US" sz="54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24" name="Text Box 4"/>
          <p:cNvSpPr txBox="1"/>
          <p:nvPr/>
        </p:nvSpPr>
        <p:spPr>
          <a:xfrm>
            <a:off x="5111750" y="1822450"/>
            <a:ext cx="2245995" cy="768350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常 建</a:t>
            </a:r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Box 4"/>
          <p:cNvSpPr txBox="1"/>
          <p:nvPr/>
        </p:nvSpPr>
        <p:spPr>
          <a:xfrm>
            <a:off x="1748367" y="1009651"/>
            <a:ext cx="8487833" cy="49174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4800" b="1" dirty="0">
                <a:solidFill>
                  <a:srgbClr val="FF0000"/>
                </a:solidFill>
                <a:latin typeface="宋体" panose="02010600030101010101" pitchFamily="2" charset="-122"/>
              </a:rPr>
              <a:t>题破山寺后禅院</a:t>
            </a:r>
            <a:endParaRPr lang="en-US" altLang="zh-CN" sz="4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solidFill>
                  <a:srgbClr val="0000FF"/>
                </a:solidFill>
                <a:latin typeface="宋体" panose="02010600030101010101" pitchFamily="2" charset="-122"/>
              </a:rPr>
              <a:t>常 建</a:t>
            </a:r>
            <a:endParaRPr lang="zh-CN" altLang="en-US" sz="4265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latin typeface="宋体" panose="02010600030101010101" pitchFamily="2" charset="-122"/>
              </a:rPr>
              <a:t>清晨入古寺，初日照高林。</a:t>
            </a:r>
            <a:endParaRPr lang="en-US" altLang="zh-CN" sz="4265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latin typeface="宋体" panose="02010600030101010101" pitchFamily="2" charset="-122"/>
              </a:rPr>
              <a:t>曲径通幽处，禅房花木深。</a:t>
            </a:r>
            <a:endParaRPr lang="en-US" altLang="zh-CN" sz="4265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latin typeface="宋体" panose="02010600030101010101" pitchFamily="2" charset="-122"/>
              </a:rPr>
              <a:t>山光悦鸟性，潭影空人心。</a:t>
            </a:r>
            <a:endParaRPr lang="en-US" altLang="zh-CN" sz="4265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latin typeface="宋体" panose="02010600030101010101" pitchFamily="2" charset="-122"/>
              </a:rPr>
              <a:t>万籁此都寂，但余钟磬音。</a:t>
            </a:r>
            <a:endParaRPr lang="zh-CN" altLang="en-US" sz="4265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53" name="Text Box 5"/>
          <p:cNvSpPr txBox="1"/>
          <p:nvPr/>
        </p:nvSpPr>
        <p:spPr>
          <a:xfrm>
            <a:off x="491067" y="1562100"/>
            <a:ext cx="11264900" cy="4892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  <a:spcBef>
                <a:spcPts val="18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常建，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唐代诗人，生平不详，可能是长安（今陕西西安）人。常建的诗现存不多，其诗意境清迥，语言洗练自然，艺术上有独特造诣，代表作有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题破山寺后禅院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吊王将军墓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等，广为古今传诵。今存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常建诗集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三卷和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常建集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二卷。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171" name="组合 27"/>
          <p:cNvGrpSpPr/>
          <p:nvPr/>
        </p:nvGrpSpPr>
        <p:grpSpPr>
          <a:xfrm>
            <a:off x="605367" y="512233"/>
            <a:ext cx="3426884" cy="9144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者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4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简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介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Box 4"/>
          <p:cNvSpPr txBox="1"/>
          <p:nvPr/>
        </p:nvSpPr>
        <p:spPr>
          <a:xfrm>
            <a:off x="3526155" y="1115060"/>
            <a:ext cx="6365875" cy="312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题</a:t>
            </a:r>
            <a:r>
              <a:rPr lang="zh-CN" altLang="en-US" sz="3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破山寺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后</a:t>
            </a:r>
            <a:r>
              <a:rPr lang="zh-CN" altLang="en-US" sz="3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禅院</a:t>
            </a:r>
            <a:endParaRPr lang="en-US" altLang="zh-CN" sz="3600" b="1" u="sng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常 建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3200" b="1" dirty="0">
                <a:latin typeface="宋体" panose="02010600030101010101" pitchFamily="2" charset="-122"/>
              </a:rPr>
              <a:t>清晨入古寺，初日照高林。</a:t>
            </a:r>
            <a:endParaRPr lang="en-US" altLang="zh-CN" sz="3200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endParaRPr lang="en-US" altLang="zh-CN" sz="3200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曲径</a:t>
            </a:r>
            <a:r>
              <a:rPr lang="zh-CN" altLang="en-US" sz="3200" b="1" dirty="0">
                <a:latin typeface="宋体" panose="02010600030101010101" pitchFamily="2" charset="-122"/>
              </a:rPr>
              <a:t>通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幽处</a:t>
            </a:r>
            <a:r>
              <a:rPr lang="zh-CN" altLang="en-US" sz="3200" b="1" dirty="0">
                <a:latin typeface="宋体" panose="02010600030101010101" pitchFamily="2" charset="-122"/>
              </a:rPr>
              <a:t>，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禅房</a:t>
            </a:r>
            <a:r>
              <a:rPr lang="zh-CN" altLang="en-US" sz="3200" b="1" dirty="0">
                <a:latin typeface="宋体" panose="02010600030101010101" pitchFamily="2" charset="-122"/>
              </a:rPr>
              <a:t>花木深。</a:t>
            </a:r>
            <a:endParaRPr lang="en-US" altLang="zh-CN" sz="3200" b="1" dirty="0">
              <a:latin typeface="宋体" panose="02010600030101010101" pitchFamily="2" charset="-122"/>
            </a:endParaRPr>
          </a:p>
        </p:txBody>
      </p:sp>
      <p:grpSp>
        <p:nvGrpSpPr>
          <p:cNvPr id="9" name="组合 27"/>
          <p:cNvGrpSpPr/>
          <p:nvPr/>
        </p:nvGrpSpPr>
        <p:grpSpPr>
          <a:xfrm>
            <a:off x="371475" y="374650"/>
            <a:ext cx="2570163" cy="685800"/>
            <a:chOff x="2747226" y="536188"/>
            <a:chExt cx="2458107" cy="604629"/>
          </a:xfrm>
        </p:grpSpPr>
        <p:sp>
          <p:nvSpPr>
            <p:cNvPr id="10" name="矩形: 圆角 28"/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诗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3" name="矩形: 圆角 30"/>
            <p:cNvSpPr/>
            <p:nvPr/>
          </p:nvSpPr>
          <p:spPr bwMode="auto">
            <a:xfrm rot="1137149">
              <a:off x="4007404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解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5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读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6" name="Text Box 4"/>
          <p:cNvSpPr txBox="1"/>
          <p:nvPr/>
        </p:nvSpPr>
        <p:spPr>
          <a:xfrm>
            <a:off x="3472180" y="4170998"/>
            <a:ext cx="2068513" cy="461962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弯曲的小路。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Text Box 4"/>
          <p:cNvSpPr txBox="1"/>
          <p:nvPr/>
        </p:nvSpPr>
        <p:spPr>
          <a:xfrm>
            <a:off x="2718118" y="1437323"/>
            <a:ext cx="2351087" cy="830262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即今江苏常熟虞山北麓兴福寺。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Text Box 4"/>
          <p:cNvSpPr txBox="1"/>
          <p:nvPr/>
        </p:nvSpPr>
        <p:spPr>
          <a:xfrm>
            <a:off x="8510905" y="1297623"/>
            <a:ext cx="1127125" cy="460375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寺院。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Text Box 4"/>
          <p:cNvSpPr txBox="1"/>
          <p:nvPr/>
        </p:nvSpPr>
        <p:spPr>
          <a:xfrm>
            <a:off x="4899343" y="3137535"/>
            <a:ext cx="2087562" cy="461963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幽静的处所。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Text Box 4"/>
          <p:cNvSpPr txBox="1"/>
          <p:nvPr/>
        </p:nvSpPr>
        <p:spPr>
          <a:xfrm>
            <a:off x="6129655" y="4177348"/>
            <a:ext cx="2211388" cy="461962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僧人住的房舍。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10895" y="4763135"/>
            <a:ext cx="10569575" cy="1470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清晨我走进这座古寺，初升的太阳照耀着高耸的树林。</a:t>
            </a:r>
            <a:endParaRPr lang="zh-CN" altLang="en-US" sz="3200" b="1" noProof="0" dirty="0">
              <a:ln>
                <a:noFill/>
              </a:ln>
              <a:effectLst/>
              <a:uLnTx/>
              <a:uFillTx/>
              <a:latin typeface="+mn-ea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蜿蜒的小路通向幽僻处，忽见花木繁茂，禅房就在花中央。</a:t>
            </a:r>
            <a:endParaRPr lang="zh-CN" altLang="en-US" sz="3200" b="1" noProof="0" dirty="0">
              <a:ln>
                <a:noFill/>
              </a:ln>
              <a:effectLst/>
              <a:uLnTx/>
              <a:uFillTx/>
              <a:latin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4"/>
          <p:cNvSpPr txBox="1"/>
          <p:nvPr/>
        </p:nvSpPr>
        <p:spPr>
          <a:xfrm>
            <a:off x="2743518" y="1560830"/>
            <a:ext cx="6365875" cy="1785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山光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悦</a:t>
            </a:r>
            <a:r>
              <a:rPr lang="zh-CN" altLang="en-US" sz="3200" b="1" dirty="0">
                <a:latin typeface="宋体" panose="02010600030101010101" pitchFamily="2" charset="-122"/>
              </a:rPr>
              <a:t>鸟性，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潭影</a:t>
            </a:r>
            <a:r>
              <a:rPr lang="zh-CN" altLang="en-US" sz="3200" b="1" dirty="0">
                <a:latin typeface="宋体" panose="02010600030101010101" pitchFamily="2" charset="-122"/>
              </a:rPr>
              <a:t>空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人心</a:t>
            </a:r>
            <a:r>
              <a:rPr lang="zh-CN" altLang="en-US" sz="3200" b="1" dirty="0">
                <a:latin typeface="宋体" panose="02010600030101010101" pitchFamily="2" charset="-122"/>
              </a:rPr>
              <a:t>。</a:t>
            </a:r>
            <a:endParaRPr lang="en-US" altLang="zh-CN" sz="3200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endParaRPr lang="en-US" altLang="zh-CN" sz="3200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万籁</a:t>
            </a:r>
            <a:r>
              <a:rPr lang="zh-CN" altLang="en-US" sz="3200" b="1" dirty="0">
                <a:latin typeface="宋体" panose="02010600030101010101" pitchFamily="2" charset="-122"/>
              </a:rPr>
              <a:t>此都寂，但余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钟磬</a:t>
            </a:r>
            <a:r>
              <a:rPr lang="zh-CN" altLang="en-US" sz="3200" b="1" dirty="0">
                <a:latin typeface="宋体" panose="02010600030101010101" pitchFamily="2" charset="-122"/>
              </a:rPr>
              <a:t>音。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3" name="Text Box 4"/>
          <p:cNvSpPr txBox="1"/>
          <p:nvPr/>
        </p:nvSpPr>
        <p:spPr>
          <a:xfrm>
            <a:off x="2743518" y="800418"/>
            <a:ext cx="2519362" cy="831850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指初日照射下山上美丽的景色。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 Box 4"/>
          <p:cNvSpPr txBox="1"/>
          <p:nvPr/>
        </p:nvSpPr>
        <p:spPr>
          <a:xfrm>
            <a:off x="3353118" y="2192655"/>
            <a:ext cx="2730500" cy="461963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使</a:t>
            </a:r>
            <a:r>
              <a:rPr lang="en-US" altLang="zh-CN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怡然自得。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5493068" y="800418"/>
            <a:ext cx="3317875" cy="831850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指山光和天色倒映在潭里的清澈秀丽的影子。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6693218" y="2192655"/>
            <a:ext cx="2527300" cy="461963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人的世俗之心。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3254693" y="3397568"/>
            <a:ext cx="1774825" cy="460375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指各种声响。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Text Box 4"/>
          <p:cNvSpPr txBox="1"/>
          <p:nvPr/>
        </p:nvSpPr>
        <p:spPr>
          <a:xfrm>
            <a:off x="5262880" y="3397568"/>
            <a:ext cx="4908550" cy="460375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寺院诵经，敲钟开始，敲磬停歇。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24560" y="4601210"/>
            <a:ext cx="10342880" cy="13709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山中景色</a:t>
            </a:r>
            <a:r>
              <a:rPr lang="zh-CN" altLang="en-US" sz="32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sym typeface="+mn-ea"/>
              </a:rPr>
              <a:t>使</a:t>
            </a:r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鸟儿</a:t>
            </a:r>
            <a:r>
              <a:rPr lang="zh-CN" altLang="en-US" sz="32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sym typeface="+mn-ea"/>
              </a:rPr>
              <a:t>怡然自得</a:t>
            </a:r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，潭中影像</a:t>
            </a:r>
            <a:r>
              <a:rPr lang="zh-CN" altLang="en-US" sz="32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sym typeface="+mn-ea"/>
              </a:rPr>
              <a:t>使</a:t>
            </a:r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人心中俗念</a:t>
            </a:r>
            <a:r>
              <a:rPr lang="zh-CN" altLang="en-US" sz="32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sym typeface="+mn-ea"/>
              </a:rPr>
              <a:t>消失</a:t>
            </a:r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。</a:t>
            </a:r>
            <a:endParaRPr lang="zh-CN" altLang="en-US" sz="3200" b="1" noProof="0" dirty="0">
              <a:ln>
                <a:noFill/>
              </a:ln>
              <a:effectLst/>
              <a:uLnTx/>
              <a:uFillTx/>
              <a:latin typeface="+mn-ea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一切声响此刻全都沉寂，只有钟磬声在空中回荡。</a:t>
            </a:r>
            <a:endParaRPr lang="zh-CN" altLang="en-US" sz="3200" b="1" noProof="0" dirty="0">
              <a:ln>
                <a:noFill/>
              </a:ln>
              <a:effectLst/>
              <a:uLnTx/>
              <a:uFillTx/>
              <a:latin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80" name="Text Box 6"/>
          <p:cNvSpPr txBox="1"/>
          <p:nvPr/>
        </p:nvSpPr>
        <p:spPr>
          <a:xfrm>
            <a:off x="1565593" y="756285"/>
            <a:ext cx="8305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</a:pP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首联：清晨入古寺，初日照高林。</a:t>
            </a:r>
            <a:endParaRPr lang="zh-CN" altLang="en-US" sz="4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1169670" y="2352675"/>
            <a:ext cx="10206355" cy="3192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清晨”二字点明出游的</a:t>
            </a:r>
            <a:r>
              <a:rPr kumimoji="0" lang="zh-CN" altLang="en-US" sz="3600" b="1" i="0" u="sng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  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诗人一大早就“入古寺”，可见他对这块佛教圣地的</a:t>
            </a:r>
            <a:r>
              <a:rPr kumimoji="0" lang="zh-CN" altLang="en-US" sz="3600" b="1" u="sng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sym typeface="+mn-ea"/>
              </a:rPr>
              <a:t>                   </a:t>
            </a:r>
            <a:r>
              <a:rPr kumimoji="0" lang="zh-CN" altLang="en-US" sz="3600" b="1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sym typeface="+mn-ea"/>
              </a:rPr>
              <a:t>（心情）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“古寺”“高林”突出了破山寺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的</a:t>
            </a:r>
            <a:r>
              <a:rPr kumimoji="0" lang="zh-CN" altLang="en-US" sz="3600" b="1" i="0" u="sng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           </a:t>
            </a:r>
            <a:r>
              <a:rPr kumimoji="0" lang="zh-CN" altLang="en-US" sz="3600" b="1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sym typeface="+mn-ea"/>
              </a:rPr>
              <a:t>（特点）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 </a:t>
            </a:r>
            <a:endParaRPr kumimoji="0" lang="en-US" altLang="zh-CN" sz="36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93485" y="2308860"/>
            <a:ext cx="110109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600" b="1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时间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05710" y="3554095"/>
            <a:ext cx="201930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600" b="1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向往之切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42770" y="4803775"/>
            <a:ext cx="247840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600" b="1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幽雅和宁静</a:t>
            </a:r>
            <a:endParaRPr kumimoji="0" lang="en-US" altLang="zh-CN" sz="36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/>
          <p:nvPr/>
        </p:nvSpPr>
        <p:spPr>
          <a:xfrm>
            <a:off x="1992313" y="549275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buFont typeface="Wingdings" panose="05000000000000000000" pitchFamily="2" charset="2"/>
            </a:pP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颔联：曲径通幽处，禅房花木深。</a:t>
            </a:r>
            <a:endParaRPr lang="zh-CN" altLang="en-US" sz="4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7" name="Rectangle 3"/>
          <p:cNvSpPr/>
          <p:nvPr/>
        </p:nvSpPr>
        <p:spPr>
          <a:xfrm>
            <a:off x="1212215" y="2341245"/>
            <a:ext cx="9495790" cy="21761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lnSpc>
                <a:spcPct val="140000"/>
              </a:lnSpc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这一联诗人抓住寺中独特的景物，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以景衬静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，形象地描绘了山寺的</a:t>
            </a:r>
            <a:r>
              <a:rPr lang="zh-CN" altLang="en-US" sz="3600" b="1" u="sng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景色 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Font typeface="Wingdings" panose="05000000000000000000" pitchFamily="2" charset="2"/>
            </a:pPr>
            <a:endParaRPr lang="en-US" altLang="zh-CN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22950" y="3228975"/>
            <a:ext cx="247840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幽深、清寂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/>
          <p:nvPr/>
        </p:nvSpPr>
        <p:spPr>
          <a:xfrm>
            <a:off x="1774825" y="0"/>
            <a:ext cx="8447088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buFont typeface="Wingdings" panose="05000000000000000000" pitchFamily="2" charset="2"/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颈联：山光悦鸟性，潭影空人心</a:t>
            </a: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4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1" name="Rectangle 3"/>
          <p:cNvSpPr/>
          <p:nvPr/>
        </p:nvSpPr>
        <p:spPr>
          <a:xfrm>
            <a:off x="1075055" y="1337945"/>
            <a:ext cx="10042525" cy="483806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indent="601345" fontAlgn="auto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这一联紧承上联，进一步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渲染了僧房幽深、清寂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601345" fontAlgn="auto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“悦”、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“空”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，使动用法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使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欢悦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使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消除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601345" fontAlgn="auto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上句写山光使飞鸟怡然自乐，实际上反映出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诗人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601345" fontAlgn="auto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            的心情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601345" fontAlgn="auto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下句写人心对潭影而空，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表现出诗人在寺中因景、境的感染而变得                  的内心，也隐约流露了诗人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对现实、世俗的反感。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85595" y="372554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愉悦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12945" y="483933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宁静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减号 3"/>
          <p:cNvSpPr/>
          <p:nvPr/>
        </p:nvSpPr>
        <p:spPr>
          <a:xfrm>
            <a:off x="984885" y="4206240"/>
            <a:ext cx="2376170" cy="11747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减号 4"/>
          <p:cNvSpPr/>
          <p:nvPr/>
        </p:nvSpPr>
        <p:spPr>
          <a:xfrm>
            <a:off x="3824605" y="5320665"/>
            <a:ext cx="2376170" cy="11747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" grpId="0"/>
      <p:bldP spid="27651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/>
          <p:nvPr/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buFont typeface="Wingdings" panose="05000000000000000000" pitchFamily="2" charset="2"/>
            </a:pP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尾联：万籁此都寂，但余钟磬音</a:t>
            </a:r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4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5" name="Rectangle 3"/>
          <p:cNvSpPr/>
          <p:nvPr/>
        </p:nvSpPr>
        <p:spPr>
          <a:xfrm>
            <a:off x="1104900" y="1585595"/>
            <a:ext cx="9982200" cy="452628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是上一联的补充，</a:t>
            </a:r>
            <a:r>
              <a:rPr lang="zh-CN" altLang="en-US" sz="3600" b="1" u="sng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进一步以钟磬音响轻轻回荡，采用了                     （写作手法），映衬山寺万籁俱寂的宁静气氛。</a:t>
            </a:r>
            <a:endParaRPr lang="zh-CN" altLang="en-US" sz="3600" b="1" u="sng" dirty="0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“万籁”，指自然界万物发出的各种声响。“寂”，寂静，没有声音。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 成语“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万籁俱寂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”出于此句。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47465" y="2153920"/>
            <a:ext cx="201930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600" b="1" u="sng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以声衬静</a:t>
            </a:r>
            <a:endParaRPr lang="zh-CN" altLang="en-US" sz="3600" b="1" u="sng" dirty="0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8675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47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8675">
                                            <p:txEl>
                                              <p:charRg st="47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8675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uiExpand="1" build="p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9" name="Text Box 5"/>
          <p:cNvSpPr txBox="1"/>
          <p:nvPr/>
        </p:nvSpPr>
        <p:spPr>
          <a:xfrm>
            <a:off x="787400" y="2017184"/>
            <a:ext cx="10788651" cy="3507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  <a:spcBef>
                <a:spcPts val="18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    这首诗抒写了诗人清晨游破山寺后禅院的观感，描写了一个景物独特、幽深寂静的境界，抒发了作者</a:t>
            </a:r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忘却世俗、寄情山水的隐逸胸怀</a:t>
            </a: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267" name="组合 27"/>
          <p:cNvGrpSpPr/>
          <p:nvPr/>
        </p:nvGrpSpPr>
        <p:grpSpPr>
          <a:xfrm>
            <a:off x="472017" y="567267"/>
            <a:ext cx="3426883" cy="9144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主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旨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5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归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纳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5.xml><?xml version="1.0" encoding="utf-8"?>
<p:tagLst xmlns:p="http://schemas.openxmlformats.org/presentationml/2006/main">
  <p:tag name="KSO_WM_DOC_GUID" val="{7344bae2-c46b-4f88-a755-eecbbc872f46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1075</Words>
  <Application>WPS 演示</Application>
  <PresentationFormat>宽屏</PresentationFormat>
  <Paragraphs>122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Arial</vt:lpstr>
      <vt:lpstr>宋体</vt:lpstr>
      <vt:lpstr>Wingdings</vt:lpstr>
      <vt:lpstr>微软雅黑</vt:lpstr>
      <vt:lpstr>楷体</vt:lpstr>
      <vt:lpstr>黑体</vt:lpstr>
      <vt:lpstr>Times New Roman</vt:lpstr>
      <vt:lpstr>Arial Unicode MS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577570579</cp:lastModifiedBy>
  <cp:revision>4</cp:revision>
  <dcterms:created xsi:type="dcterms:W3CDTF">2019-04-08T12:42:00Z</dcterms:created>
  <dcterms:modified xsi:type="dcterms:W3CDTF">2019-04-10T08:07:25Z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