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6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61565-9070-4D04-A378-BEE50A115076}" type="datetimeFigureOut">
              <a:rPr lang="zh-CN" altLang="en-US" smtClean="0"/>
              <a:t>2017/12/8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40320-1CBB-46A4-B2BA-621F60040B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37868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61565-9070-4D04-A378-BEE50A115076}" type="datetimeFigureOut">
              <a:rPr lang="zh-CN" altLang="en-US" smtClean="0"/>
              <a:t>2017/12/8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40320-1CBB-46A4-B2BA-621F60040B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13943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61565-9070-4D04-A378-BEE50A115076}" type="datetimeFigureOut">
              <a:rPr lang="zh-CN" altLang="en-US" smtClean="0"/>
              <a:t>2017/12/8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40320-1CBB-46A4-B2BA-621F60040B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22485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61565-9070-4D04-A378-BEE50A115076}" type="datetimeFigureOut">
              <a:rPr lang="zh-CN" altLang="en-US" smtClean="0"/>
              <a:t>2017/12/8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40320-1CBB-46A4-B2BA-621F60040B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7869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61565-9070-4D04-A378-BEE50A115076}" type="datetimeFigureOut">
              <a:rPr lang="zh-CN" altLang="en-US" smtClean="0"/>
              <a:t>2017/12/8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40320-1CBB-46A4-B2BA-621F60040B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08624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61565-9070-4D04-A378-BEE50A115076}" type="datetimeFigureOut">
              <a:rPr lang="zh-CN" altLang="en-US" smtClean="0"/>
              <a:t>2017/12/8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40320-1CBB-46A4-B2BA-621F60040B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4211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61565-9070-4D04-A378-BEE50A115076}" type="datetimeFigureOut">
              <a:rPr lang="zh-CN" altLang="en-US" smtClean="0"/>
              <a:t>2017/12/8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40320-1CBB-46A4-B2BA-621F60040B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0714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61565-9070-4D04-A378-BEE50A115076}" type="datetimeFigureOut">
              <a:rPr lang="zh-CN" altLang="en-US" smtClean="0"/>
              <a:t>2017/12/8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40320-1CBB-46A4-B2BA-621F60040B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03194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61565-9070-4D04-A378-BEE50A115076}" type="datetimeFigureOut">
              <a:rPr lang="zh-CN" altLang="en-US" smtClean="0"/>
              <a:t>2017/12/8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40320-1CBB-46A4-B2BA-621F60040B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3551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61565-9070-4D04-A378-BEE50A115076}" type="datetimeFigureOut">
              <a:rPr lang="zh-CN" altLang="en-US" smtClean="0"/>
              <a:t>2017/12/8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40320-1CBB-46A4-B2BA-621F60040B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86689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461565-9070-4D04-A378-BEE50A115076}" type="datetimeFigureOut">
              <a:rPr lang="zh-CN" altLang="en-US" smtClean="0"/>
              <a:t>2017/12/8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A40320-1CBB-46A4-B2BA-621F60040B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98170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 userDrawn="1"/>
        </p:nvSpPr>
        <p:spPr>
          <a:xfrm>
            <a:off x="4043095" y="2181943"/>
            <a:ext cx="6818854" cy="5661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3079" b="1" dirty="0">
              <a:solidFill>
                <a:srgbClr val="339B6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7"/>
          <p:cNvSpPr txBox="1"/>
          <p:nvPr userDrawn="1"/>
        </p:nvSpPr>
        <p:spPr>
          <a:xfrm>
            <a:off x="4043095" y="2663277"/>
            <a:ext cx="4179114" cy="8819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5131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8"/>
          <p:cNvSpPr txBox="1"/>
          <p:nvPr userDrawn="1"/>
        </p:nvSpPr>
        <p:spPr>
          <a:xfrm>
            <a:off x="4064272" y="3907066"/>
            <a:ext cx="6797677" cy="5187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zh-CN" altLang="en-US" sz="1847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074236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 userDrawn="1"/>
        </p:nvSpPr>
        <p:spPr>
          <a:xfrm>
            <a:off x="4043095" y="2181943"/>
            <a:ext cx="6818854" cy="5661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3079" b="1" dirty="0">
              <a:solidFill>
                <a:srgbClr val="339B6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7"/>
          <p:cNvSpPr txBox="1"/>
          <p:nvPr userDrawn="1"/>
        </p:nvSpPr>
        <p:spPr>
          <a:xfrm>
            <a:off x="4043095" y="2663277"/>
            <a:ext cx="4179114" cy="8819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5131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8"/>
          <p:cNvSpPr txBox="1"/>
          <p:nvPr userDrawn="1"/>
        </p:nvSpPr>
        <p:spPr>
          <a:xfrm>
            <a:off x="4064272" y="3907066"/>
            <a:ext cx="6797677" cy="5187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zh-CN" altLang="en-US" sz="1847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1890598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 userDrawn="1"/>
        </p:nvSpPr>
        <p:spPr>
          <a:xfrm>
            <a:off x="4043095" y="2181943"/>
            <a:ext cx="6818854" cy="5661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3079" b="1" dirty="0">
              <a:solidFill>
                <a:srgbClr val="339B6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7"/>
          <p:cNvSpPr txBox="1"/>
          <p:nvPr userDrawn="1"/>
        </p:nvSpPr>
        <p:spPr>
          <a:xfrm>
            <a:off x="4043095" y="2663277"/>
            <a:ext cx="4179114" cy="8819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5131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8"/>
          <p:cNvSpPr txBox="1"/>
          <p:nvPr userDrawn="1"/>
        </p:nvSpPr>
        <p:spPr>
          <a:xfrm>
            <a:off x="4064272" y="3907066"/>
            <a:ext cx="6797677" cy="5187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zh-CN" altLang="en-US" sz="1847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9605939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 userDrawn="1"/>
        </p:nvSpPr>
        <p:spPr>
          <a:xfrm>
            <a:off x="4043095" y="2181943"/>
            <a:ext cx="6818854" cy="5661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3079" b="1" dirty="0">
              <a:solidFill>
                <a:srgbClr val="339B6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7"/>
          <p:cNvSpPr txBox="1"/>
          <p:nvPr userDrawn="1"/>
        </p:nvSpPr>
        <p:spPr>
          <a:xfrm>
            <a:off x="4043095" y="2663277"/>
            <a:ext cx="4179114" cy="8819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5131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8"/>
          <p:cNvSpPr txBox="1"/>
          <p:nvPr userDrawn="1"/>
        </p:nvSpPr>
        <p:spPr>
          <a:xfrm>
            <a:off x="4064272" y="3907066"/>
            <a:ext cx="6797677" cy="5187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zh-CN" altLang="en-US" sz="1847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351743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 userDrawn="1"/>
        </p:nvSpPr>
        <p:spPr>
          <a:xfrm>
            <a:off x="4043095" y="2181943"/>
            <a:ext cx="6818854" cy="5661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3079" b="1" dirty="0">
              <a:solidFill>
                <a:srgbClr val="339B6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7"/>
          <p:cNvSpPr txBox="1"/>
          <p:nvPr userDrawn="1"/>
        </p:nvSpPr>
        <p:spPr>
          <a:xfrm>
            <a:off x="4043095" y="2663277"/>
            <a:ext cx="4179114" cy="8819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5131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8"/>
          <p:cNvSpPr txBox="1"/>
          <p:nvPr userDrawn="1"/>
        </p:nvSpPr>
        <p:spPr>
          <a:xfrm>
            <a:off x="4064272" y="3907066"/>
            <a:ext cx="6797677" cy="5187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zh-CN" altLang="en-US" sz="1847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319027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 userDrawn="1"/>
        </p:nvSpPr>
        <p:spPr>
          <a:xfrm>
            <a:off x="4043095" y="2181943"/>
            <a:ext cx="6818854" cy="5661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3079" b="1" dirty="0">
              <a:solidFill>
                <a:srgbClr val="339B6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7"/>
          <p:cNvSpPr txBox="1"/>
          <p:nvPr userDrawn="1"/>
        </p:nvSpPr>
        <p:spPr>
          <a:xfrm>
            <a:off x="4043095" y="2663277"/>
            <a:ext cx="4179114" cy="8819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5131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8"/>
          <p:cNvSpPr txBox="1"/>
          <p:nvPr userDrawn="1"/>
        </p:nvSpPr>
        <p:spPr>
          <a:xfrm>
            <a:off x="4064272" y="3907066"/>
            <a:ext cx="6797677" cy="5187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zh-CN" altLang="en-US" sz="1847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45209157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 userDrawn="1"/>
        </p:nvSpPr>
        <p:spPr>
          <a:xfrm>
            <a:off x="4043095" y="2181943"/>
            <a:ext cx="6818854" cy="5661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3079" b="1" dirty="0">
              <a:solidFill>
                <a:srgbClr val="339B6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7"/>
          <p:cNvSpPr txBox="1"/>
          <p:nvPr userDrawn="1"/>
        </p:nvSpPr>
        <p:spPr>
          <a:xfrm>
            <a:off x="4043095" y="2663277"/>
            <a:ext cx="4179114" cy="8819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5131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8"/>
          <p:cNvSpPr txBox="1"/>
          <p:nvPr userDrawn="1"/>
        </p:nvSpPr>
        <p:spPr>
          <a:xfrm>
            <a:off x="4064272" y="3907066"/>
            <a:ext cx="6797677" cy="5187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zh-CN" altLang="en-US" sz="1847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434670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 userDrawn="1"/>
        </p:nvSpPr>
        <p:spPr>
          <a:xfrm>
            <a:off x="4043095" y="2181943"/>
            <a:ext cx="6818854" cy="5661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3079" b="1" dirty="0">
              <a:solidFill>
                <a:srgbClr val="339B6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7"/>
          <p:cNvSpPr txBox="1"/>
          <p:nvPr userDrawn="1"/>
        </p:nvSpPr>
        <p:spPr>
          <a:xfrm>
            <a:off x="4043095" y="2663277"/>
            <a:ext cx="4179114" cy="8819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5131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8"/>
          <p:cNvSpPr txBox="1"/>
          <p:nvPr userDrawn="1"/>
        </p:nvSpPr>
        <p:spPr>
          <a:xfrm>
            <a:off x="4064272" y="3907066"/>
            <a:ext cx="6797677" cy="5187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zh-CN" altLang="en-US" sz="1847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3981036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6"/>
          <p:cNvSpPr txBox="1"/>
          <p:nvPr userDrawn="1"/>
        </p:nvSpPr>
        <p:spPr>
          <a:xfrm>
            <a:off x="4043095" y="2181943"/>
            <a:ext cx="6818854" cy="56618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3079" b="1" dirty="0">
              <a:solidFill>
                <a:srgbClr val="339B6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TextBox 7"/>
          <p:cNvSpPr txBox="1"/>
          <p:nvPr userDrawn="1"/>
        </p:nvSpPr>
        <p:spPr>
          <a:xfrm>
            <a:off x="4043095" y="2663277"/>
            <a:ext cx="4179114" cy="88190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zh-CN" altLang="en-US" sz="5131" b="1" dirty="0">
              <a:solidFill>
                <a:srgbClr val="40404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Box 8"/>
          <p:cNvSpPr txBox="1"/>
          <p:nvPr userDrawn="1"/>
        </p:nvSpPr>
        <p:spPr>
          <a:xfrm>
            <a:off x="4064272" y="3907066"/>
            <a:ext cx="6797677" cy="5187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lnSpc>
                <a:spcPct val="150000"/>
              </a:lnSpc>
              <a:defRPr/>
            </a:pPr>
            <a:endParaRPr lang="zh-CN" altLang="en-US" sz="1847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93154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461565-9070-4D04-A378-BEE50A115076}" type="datetimeFigureOut">
              <a:rPr lang="zh-CN" altLang="en-US" smtClean="0"/>
              <a:t>2017/12/8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A40320-1CBB-46A4-B2BA-621F60040BD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98980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.emf"/><Relationship Id="rId5" Type="http://schemas.openxmlformats.org/officeDocument/2006/relationships/oleObject" Target="../embeddings/Microsoft_Word_97_-_2003___1.doc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9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2948391" y="1720937"/>
            <a:ext cx="4179114" cy="8819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5131" b="1">
                <a:solidFill>
                  <a:srgbClr val="404040"/>
                </a:solidFill>
                <a:latin typeface="微软雅黑" pitchFamily="34" charset="-122"/>
                <a:ea typeface="微软雅黑" pitchFamily="34" charset="-122"/>
              </a:rPr>
              <a:t>考试说明</a:t>
            </a:r>
          </a:p>
        </p:txBody>
      </p:sp>
      <p:sp>
        <p:nvSpPr>
          <p:cNvPr id="8195" name="TextBox 17"/>
          <p:cNvSpPr txBox="1">
            <a:spLocks noChangeArrowheads="1"/>
          </p:cNvSpPr>
          <p:nvPr/>
        </p:nvSpPr>
        <p:spPr bwMode="auto">
          <a:xfrm>
            <a:off x="3250918" y="749673"/>
            <a:ext cx="6818854" cy="518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771" b="1" dirty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第</a:t>
            </a:r>
            <a:r>
              <a:rPr lang="en-US" altLang="zh-CN" sz="2771" b="1" dirty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23</a:t>
            </a:r>
            <a:r>
              <a:rPr lang="zh-CN" altLang="en-US" sz="2771" b="1" dirty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讲　化学反应速率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105253" y="3182395"/>
            <a:ext cx="7708270" cy="2302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en-US" sz="2052" dirty="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1.</a:t>
            </a:r>
            <a:r>
              <a:rPr lang="zh-CN" altLang="en-US" sz="2052" dirty="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了解化学反应速率的概念和定量表示方法。能正确计算化学反应的转化率（</a:t>
            </a:r>
            <a:r>
              <a:rPr lang="en-US" altLang="zh-CN" sz="2052" dirty="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α</a:t>
            </a:r>
            <a:r>
              <a:rPr lang="zh-CN" altLang="en-US" sz="2052" dirty="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）。</a:t>
            </a:r>
          </a:p>
          <a:p>
            <a:r>
              <a:rPr lang="en-US" altLang="en-US" sz="2052" dirty="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2.</a:t>
            </a:r>
            <a:r>
              <a:rPr lang="zh-CN" altLang="en-US" sz="2052" dirty="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了解反应活化能的概念，了解催化剂的重要作用。</a:t>
            </a:r>
          </a:p>
          <a:p>
            <a:r>
              <a:rPr lang="en-US" altLang="en-US" sz="2052" dirty="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3.</a:t>
            </a:r>
            <a:r>
              <a:rPr lang="zh-CN" altLang="en-US" sz="2052" dirty="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理解外界条件（浓度、温度、压强、催化剂等）对反应速率的影响，能用相关理论解释其一般规律。</a:t>
            </a:r>
          </a:p>
          <a:p>
            <a:r>
              <a:rPr lang="en-US" altLang="en-US" sz="2052" dirty="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4.</a:t>
            </a:r>
            <a:r>
              <a:rPr lang="zh-CN" altLang="en-US" sz="2052" dirty="0">
                <a:solidFill>
                  <a:srgbClr val="808080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了解化学反应速率的调控在生活、生产和科学研究领域的重要作用。</a:t>
            </a:r>
          </a:p>
        </p:txBody>
      </p:sp>
    </p:spTree>
    <p:extLst>
      <p:ext uri="{BB962C8B-B14F-4D97-AF65-F5344CB8AC3E}">
        <p14:creationId xmlns:p14="http://schemas.microsoft.com/office/powerpoint/2010/main" val="3916873899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4273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21284" y="3099132"/>
            <a:ext cx="6665551" cy="2492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1730" name="Rectangle 2"/>
          <p:cNvSpPr>
            <a:spLocks noChangeArrowheads="1"/>
          </p:cNvSpPr>
          <p:nvPr/>
        </p:nvSpPr>
        <p:spPr bwMode="auto">
          <a:xfrm>
            <a:off x="1037764" y="2476061"/>
            <a:ext cx="9969605" cy="363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052" b="1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52" b="1" dirty="0">
                <a:latin typeface="微软雅黑" pitchFamily="34" charset="-122"/>
                <a:ea typeface="微软雅黑" pitchFamily="34" charset="-122"/>
              </a:rPr>
              <a:t>．化学反应速率</a:t>
            </a:r>
          </a:p>
        </p:txBody>
      </p:sp>
      <p:grpSp>
        <p:nvGrpSpPr>
          <p:cNvPr id="20" name="组合 42"/>
          <p:cNvGrpSpPr>
            <a:grpSpLocks/>
          </p:cNvGrpSpPr>
          <p:nvPr/>
        </p:nvGrpSpPr>
        <p:grpSpPr bwMode="auto">
          <a:xfrm>
            <a:off x="817741" y="879669"/>
            <a:ext cx="10378961" cy="502896"/>
            <a:chOff x="1594572" y="1803366"/>
            <a:chExt cx="20228628" cy="979557"/>
          </a:xfrm>
        </p:grpSpPr>
        <p:grpSp>
          <p:nvGrpSpPr>
            <p:cNvPr id="9232" name="组合 43"/>
            <p:cNvGrpSpPr>
              <a:grpSpLocks/>
            </p:cNvGrpSpPr>
            <p:nvPr/>
          </p:nvGrpSpPr>
          <p:grpSpPr bwMode="auto">
            <a:xfrm>
              <a:off x="1594572" y="1803366"/>
              <a:ext cx="5500726" cy="979557"/>
              <a:chOff x="7309612" y="2089118"/>
              <a:chExt cx="5500726" cy="979557"/>
            </a:xfrm>
          </p:grpSpPr>
          <p:sp>
            <p:nvSpPr>
              <p:cNvPr id="9234" name="TextBox 45"/>
              <p:cNvSpPr txBox="1">
                <a:spLocks noChangeArrowheads="1"/>
              </p:cNvSpPr>
              <p:nvPr/>
            </p:nvSpPr>
            <p:spPr bwMode="auto">
              <a:xfrm>
                <a:off x="7595363" y="2089118"/>
                <a:ext cx="5214975" cy="9795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2668" b="1">
                    <a:solidFill>
                      <a:srgbClr val="8D80BB"/>
                    </a:solidFill>
                    <a:latin typeface="微软雅黑" pitchFamily="34" charset="-122"/>
                    <a:ea typeface="微软雅黑" pitchFamily="34" charset="-122"/>
                  </a:rPr>
                  <a:t>考点互动探究</a:t>
                </a: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7309612" y="2374684"/>
                <a:ext cx="214304" cy="214175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924"/>
              </a:p>
            </p:txBody>
          </p:sp>
        </p:grpSp>
        <p:cxnSp>
          <p:nvCxnSpPr>
            <p:cNvPr id="22" name="直接连接符 21"/>
            <p:cNvCxnSpPr/>
            <p:nvPr/>
          </p:nvCxnSpPr>
          <p:spPr>
            <a:xfrm>
              <a:off x="2023178" y="2699726"/>
              <a:ext cx="19800022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5" name="组合 1"/>
          <p:cNvGrpSpPr>
            <a:grpSpLocks/>
          </p:cNvGrpSpPr>
          <p:nvPr/>
        </p:nvGrpSpPr>
        <p:grpSpPr bwMode="auto">
          <a:xfrm>
            <a:off x="1071860" y="1929527"/>
            <a:ext cx="1374034" cy="408125"/>
            <a:chOff x="2074961" y="4426290"/>
            <a:chExt cx="2677891" cy="795159"/>
          </a:xfrm>
        </p:grpSpPr>
        <p:pic>
          <p:nvPicPr>
            <p:cNvPr id="9230" name="Picture 2"/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074961" y="4478649"/>
              <a:ext cx="2677891" cy="597457"/>
            </a:xfrm>
            <a:prstGeom prst="rect">
              <a:avLst/>
            </a:prstGeom>
            <a:solidFill>
              <a:srgbClr val="404040"/>
            </a:solidFill>
            <a:ln w="9525">
              <a:noFill/>
              <a:miter lim="800000"/>
              <a:headEnd/>
              <a:tailEnd/>
            </a:ln>
          </p:spPr>
        </p:pic>
        <p:sp>
          <p:nvSpPr>
            <p:cNvPr id="9231" name="矩形 37"/>
            <p:cNvSpPr>
              <a:spLocks noChangeArrowheads="1"/>
            </p:cNvSpPr>
            <p:nvPr/>
          </p:nvSpPr>
          <p:spPr bwMode="auto">
            <a:xfrm>
              <a:off x="2265445" y="4426290"/>
              <a:ext cx="2409333" cy="79515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zh-CN" altLang="en-US" sz="2052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知识梳理</a:t>
              </a:r>
            </a:p>
          </p:txBody>
        </p:sp>
      </p:grpSp>
      <p:sp>
        <p:nvSpPr>
          <p:cNvPr id="45" name="TextBox 44"/>
          <p:cNvSpPr txBox="1">
            <a:spLocks noChangeArrowheads="1"/>
          </p:cNvSpPr>
          <p:nvPr/>
        </p:nvSpPr>
        <p:spPr bwMode="auto">
          <a:xfrm>
            <a:off x="1037652" y="1520778"/>
            <a:ext cx="10116697" cy="487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566" b="1" dirty="0">
                <a:ea typeface="微软雅黑" pitchFamily="34" charset="-122"/>
              </a:rPr>
              <a:t>考点一　化学反应速率</a:t>
            </a:r>
          </a:p>
        </p:txBody>
      </p:sp>
      <p:sp>
        <p:nvSpPr>
          <p:cNvPr id="313346" name="Rectangle 2"/>
          <p:cNvSpPr>
            <a:spLocks noChangeArrowheads="1"/>
          </p:cNvSpPr>
          <p:nvPr/>
        </p:nvSpPr>
        <p:spPr bwMode="auto">
          <a:xfrm>
            <a:off x="0" y="33918"/>
            <a:ext cx="94809" cy="189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 sz="924"/>
          </a:p>
        </p:txBody>
      </p:sp>
      <p:sp>
        <p:nvSpPr>
          <p:cNvPr id="17" name="矩形 16"/>
          <p:cNvSpPr/>
          <p:nvPr/>
        </p:nvSpPr>
        <p:spPr>
          <a:xfrm>
            <a:off x="3017232" y="5078340"/>
            <a:ext cx="1468672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47" dirty="0" err="1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mol·L</a:t>
            </a:r>
            <a:r>
              <a:rPr lang="zh-CN" altLang="en-US" sz="1847" baseline="300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1847" baseline="300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en-US" altLang="zh-CN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·</a:t>
            </a:r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s</a:t>
            </a:r>
            <a:r>
              <a:rPr lang="zh-CN" altLang="en-US" sz="1847" baseline="300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1847" baseline="300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1847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4923136" y="5113254"/>
            <a:ext cx="1789272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847" dirty="0" err="1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mol·L</a:t>
            </a:r>
            <a:r>
              <a:rPr lang="zh-CN" altLang="en-US" sz="1847" baseline="300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1847" baseline="300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en-US" altLang="zh-CN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·</a:t>
            </a:r>
            <a:r>
              <a:rPr 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min</a:t>
            </a:r>
            <a:r>
              <a:rPr lang="zh-CN" altLang="en-US" sz="1847" baseline="300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1847" baseline="300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1847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35867" name="Object 2"/>
          <p:cNvGraphicFramePr>
            <a:graphicFrameLocks noChangeAspect="1"/>
          </p:cNvGraphicFramePr>
          <p:nvPr/>
        </p:nvGraphicFramePr>
        <p:xfrm>
          <a:off x="3883042" y="3724658"/>
          <a:ext cx="1260006" cy="77701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Document" r:id="rId5" imgW="1604837" imgH="989157" progId="Word.Document.8">
                  <p:embed/>
                </p:oleObj>
              </mc:Choice>
              <mc:Fallback>
                <p:oleObj name="Document" r:id="rId5" imgW="1604837" imgH="989157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83042" y="3724658"/>
                        <a:ext cx="1260006" cy="77701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矩形 1"/>
          <p:cNvSpPr/>
          <p:nvPr/>
        </p:nvSpPr>
        <p:spPr>
          <a:xfrm>
            <a:off x="5817772" y="3808281"/>
            <a:ext cx="6187912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2400" b="0" cap="none" spc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2400" b="0" cap="none" spc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一段时间内的平均速率，正逆反应的总速率</a:t>
            </a:r>
            <a:endParaRPr lang="en-US" altLang="zh-CN" sz="2400" b="0" cap="none" spc="0" smtClean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zh-CN" sz="240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240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只有正值</a:t>
            </a:r>
            <a:endParaRPr lang="en-US" altLang="zh-CN" sz="2400" smtClean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457200" indent="-457200">
              <a:buAutoNum type="arabicPlain" startAt="3"/>
            </a:pPr>
            <a:r>
              <a:rPr lang="en-US" altLang="zh-CN" sz="2400" b="0" cap="none" spc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S,l</a:t>
            </a:r>
            <a:r>
              <a:rPr lang="zh-CN" altLang="en-US" sz="2400" b="0" cap="none" spc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不表示速率，也不出现在平衡表达式中</a:t>
            </a:r>
            <a:endParaRPr lang="en-US" altLang="zh-CN" sz="2400" b="0" cap="none" spc="0" smtClean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457200" indent="-457200">
              <a:buAutoNum type="arabicPlain" startAt="3"/>
            </a:pPr>
            <a:r>
              <a:rPr lang="zh-CN" altLang="en-US" sz="240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计量系数之</a:t>
            </a:r>
            <a:r>
              <a:rPr lang="zh-CN" altLang="en-US" sz="240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比等于速率之比</a:t>
            </a:r>
            <a:endParaRPr lang="zh-CN" altLang="en-US" sz="2400" b="0" cap="none" spc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2979906" y="5604832"/>
            <a:ext cx="60853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148</a:t>
            </a:r>
            <a:r>
              <a:rPr lang="zh-CN" altLang="en-US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对点自测请解释</a:t>
            </a:r>
            <a:endParaRPr lang="zh-CN" altLang="en-US" sz="54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81894839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017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34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58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58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1730" grpId="0"/>
      <p:bldP spid="4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ChangeArrowheads="1"/>
          </p:cNvSpPr>
          <p:nvPr/>
        </p:nvSpPr>
        <p:spPr bwMode="auto">
          <a:xfrm>
            <a:off x="104248" y="204102"/>
            <a:ext cx="12310986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4000" smtClean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149</a:t>
            </a:r>
            <a:r>
              <a:rPr lang="zh-CN" altLang="en-US" sz="4000" smtClean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二</a:t>
            </a:r>
            <a:r>
              <a:rPr lang="en-US" sz="4000" smtClean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4000" dirty="0" smtClean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．</a:t>
            </a:r>
            <a:r>
              <a:rPr lang="zh-CN" altLang="en-US" sz="4000" dirty="0" smtClean="0">
                <a:latin typeface="微软雅黑" pitchFamily="34" charset="-122"/>
                <a:ea typeface="微软雅黑" pitchFamily="34" charset="-122"/>
              </a:rPr>
              <a:t>对于可逆反应</a:t>
            </a:r>
            <a:r>
              <a:rPr lang="en-US" sz="4000" dirty="0" smtClean="0">
                <a:latin typeface="微软雅黑" pitchFamily="34" charset="-122"/>
                <a:ea typeface="微软雅黑" pitchFamily="34" charset="-122"/>
              </a:rPr>
              <a:t>A(g)</a:t>
            </a:r>
            <a:r>
              <a:rPr lang="zh-CN" altLang="en-US" sz="4000" dirty="0" smtClean="0">
                <a:latin typeface="微软雅黑" pitchFamily="34" charset="-122"/>
                <a:ea typeface="微软雅黑" pitchFamily="34" charset="-122"/>
              </a:rPr>
              <a:t>＋</a:t>
            </a:r>
            <a:r>
              <a:rPr lang="en-US" sz="4000" dirty="0" smtClean="0">
                <a:latin typeface="微软雅黑" pitchFamily="34" charset="-122"/>
                <a:ea typeface="微软雅黑" pitchFamily="34" charset="-122"/>
              </a:rPr>
              <a:t>3B(s</a:t>
            </a:r>
            <a:r>
              <a:rPr lang="en-US" sz="4000" smtClean="0">
                <a:latin typeface="微软雅黑" pitchFamily="34" charset="-122"/>
                <a:ea typeface="微软雅黑" pitchFamily="34" charset="-122"/>
              </a:rPr>
              <a:t>)  </a:t>
            </a:r>
            <a:r>
              <a:rPr lang="en-US" sz="4000" smtClean="0">
                <a:latin typeface="MS Mincho" panose="02020609040205080304" pitchFamily="49" charset="-128"/>
                <a:ea typeface="MS Mincho" panose="02020609040205080304" pitchFamily="49" charset="-128"/>
              </a:rPr>
              <a:t>⇌</a:t>
            </a:r>
            <a:r>
              <a:rPr lang="en-US" sz="4000" smtClean="0">
                <a:latin typeface="微软雅黑" pitchFamily="34" charset="-122"/>
                <a:ea typeface="微软雅黑" pitchFamily="34" charset="-122"/>
              </a:rPr>
              <a:t> 2C(g</a:t>
            </a:r>
            <a:r>
              <a:rPr lang="en-US" sz="4000" dirty="0" smtClean="0">
                <a:latin typeface="微软雅黑" pitchFamily="34" charset="-122"/>
                <a:ea typeface="微软雅黑" pitchFamily="34" charset="-122"/>
              </a:rPr>
              <a:t>)</a:t>
            </a:r>
            <a:r>
              <a:rPr lang="zh-CN" altLang="en-US" sz="4000" dirty="0" smtClean="0">
                <a:latin typeface="微软雅黑" pitchFamily="34" charset="-122"/>
                <a:ea typeface="微软雅黑" pitchFamily="34" charset="-122"/>
              </a:rPr>
              <a:t>＋</a:t>
            </a:r>
            <a:r>
              <a:rPr lang="en-US" sz="4000" dirty="0" smtClean="0">
                <a:latin typeface="微软雅黑" pitchFamily="34" charset="-122"/>
                <a:ea typeface="微软雅黑" pitchFamily="34" charset="-122"/>
              </a:rPr>
              <a:t>2D(g)</a:t>
            </a:r>
            <a:r>
              <a:rPr lang="zh-CN" altLang="en-US" sz="4000" dirty="0" smtClean="0">
                <a:latin typeface="微软雅黑" pitchFamily="34" charset="-122"/>
                <a:ea typeface="微软雅黑" pitchFamily="34" charset="-122"/>
              </a:rPr>
              <a:t>，在不同条件下的化学反应速率如下，其中表示的反应速率最快的是</a:t>
            </a:r>
            <a:r>
              <a:rPr lang="en-US" sz="4000" dirty="0" smtClean="0"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CN" altLang="en-US" sz="4000" dirty="0" smtClean="0">
                <a:latin typeface="微软雅黑" pitchFamily="34" charset="-122"/>
                <a:ea typeface="微软雅黑" pitchFamily="34" charset="-122"/>
              </a:rPr>
              <a:t>　　</a:t>
            </a:r>
            <a:r>
              <a:rPr lang="en-US" sz="4000" dirty="0" smtClean="0">
                <a:latin typeface="微软雅黑" pitchFamily="34" charset="-122"/>
                <a:ea typeface="微软雅黑" pitchFamily="34" charset="-122"/>
              </a:rPr>
              <a:t>)</a:t>
            </a:r>
            <a:endParaRPr lang="zh-CN" altLang="en-US" sz="40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sz="4000" dirty="0" smtClean="0">
                <a:latin typeface="微软雅黑" pitchFamily="34" charset="-122"/>
                <a:ea typeface="微软雅黑" pitchFamily="34" charset="-122"/>
              </a:rPr>
              <a:t>A</a:t>
            </a:r>
            <a:r>
              <a:rPr lang="zh-CN" altLang="en-US" sz="4000" dirty="0" smtClean="0">
                <a:latin typeface="微软雅黑" pitchFamily="34" charset="-122"/>
                <a:ea typeface="微软雅黑" pitchFamily="34" charset="-122"/>
              </a:rPr>
              <a:t>．</a:t>
            </a:r>
            <a:r>
              <a:rPr lang="en-US" sz="4000" dirty="0" smtClean="0">
                <a:latin typeface="微软雅黑" pitchFamily="34" charset="-122"/>
                <a:ea typeface="微软雅黑" pitchFamily="34" charset="-122"/>
              </a:rPr>
              <a:t>v(A)</a:t>
            </a:r>
            <a:r>
              <a:rPr lang="zh-CN" altLang="en-US" sz="4000" dirty="0" smtClean="0">
                <a:latin typeface="微软雅黑" pitchFamily="34" charset="-122"/>
                <a:ea typeface="微软雅黑" pitchFamily="34" charset="-122"/>
              </a:rPr>
              <a:t>＝</a:t>
            </a:r>
            <a:r>
              <a:rPr lang="en-US" sz="4000" dirty="0" smtClean="0">
                <a:latin typeface="微软雅黑" pitchFamily="34" charset="-122"/>
                <a:ea typeface="微软雅黑" pitchFamily="34" charset="-122"/>
              </a:rPr>
              <a:t>0.5 </a:t>
            </a:r>
            <a:r>
              <a:rPr lang="en-US" sz="4000" dirty="0" err="1" smtClean="0">
                <a:latin typeface="微软雅黑" pitchFamily="34" charset="-122"/>
                <a:ea typeface="微软雅黑" pitchFamily="34" charset="-122"/>
              </a:rPr>
              <a:t>mol</a:t>
            </a:r>
            <a:r>
              <a:rPr lang="en-US" altLang="zh-CN" sz="4000" dirty="0" err="1" smtClean="0">
                <a:latin typeface="微软雅黑" pitchFamily="34" charset="-122"/>
                <a:ea typeface="微软雅黑" pitchFamily="34" charset="-122"/>
              </a:rPr>
              <a:t>·</a:t>
            </a:r>
            <a:r>
              <a:rPr lang="en-US" sz="4000" dirty="0" err="1" smtClean="0">
                <a:latin typeface="微软雅黑" pitchFamily="34" charset="-122"/>
                <a:ea typeface="微软雅黑" pitchFamily="34" charset="-122"/>
              </a:rPr>
              <a:t>L</a:t>
            </a:r>
            <a:r>
              <a:rPr lang="zh-CN" altLang="en-US" sz="4000" baseline="30000" dirty="0" smtClean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4000" baseline="30000" dirty="0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en-US" altLang="zh-CN" sz="4000" dirty="0" smtClean="0">
                <a:latin typeface="微软雅黑" pitchFamily="34" charset="-122"/>
                <a:ea typeface="微软雅黑" pitchFamily="34" charset="-122"/>
              </a:rPr>
              <a:t>·</a:t>
            </a:r>
            <a:r>
              <a:rPr lang="en-US" sz="4000" dirty="0" smtClean="0">
                <a:latin typeface="微软雅黑" pitchFamily="34" charset="-122"/>
                <a:ea typeface="微软雅黑" pitchFamily="34" charset="-122"/>
              </a:rPr>
              <a:t>min</a:t>
            </a:r>
            <a:r>
              <a:rPr lang="zh-CN" altLang="en-US" sz="4000" baseline="30000" dirty="0" smtClean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4000" baseline="30000" dirty="0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en-US" sz="4000" dirty="0" smtClean="0">
                <a:latin typeface="微软雅黑" pitchFamily="34" charset="-122"/>
                <a:ea typeface="微软雅黑" pitchFamily="34" charset="-122"/>
              </a:rPr>
              <a:t>  </a:t>
            </a:r>
            <a:endParaRPr lang="zh-CN" altLang="en-US" sz="40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sz="4000" dirty="0" smtClean="0"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sz="4000" dirty="0" smtClean="0">
                <a:latin typeface="微软雅黑" pitchFamily="34" charset="-122"/>
                <a:ea typeface="微软雅黑" pitchFamily="34" charset="-122"/>
              </a:rPr>
              <a:t>．</a:t>
            </a:r>
            <a:r>
              <a:rPr lang="en-US" sz="4000" dirty="0" smtClean="0">
                <a:latin typeface="微软雅黑" pitchFamily="34" charset="-122"/>
                <a:ea typeface="微软雅黑" pitchFamily="34" charset="-122"/>
              </a:rPr>
              <a:t>v(B)</a:t>
            </a:r>
            <a:r>
              <a:rPr lang="zh-CN" altLang="en-US" sz="4000" dirty="0" smtClean="0">
                <a:latin typeface="微软雅黑" pitchFamily="34" charset="-122"/>
                <a:ea typeface="微软雅黑" pitchFamily="34" charset="-122"/>
              </a:rPr>
              <a:t>＝</a:t>
            </a:r>
            <a:r>
              <a:rPr lang="en-US" sz="4000" dirty="0" smtClean="0">
                <a:latin typeface="微软雅黑" pitchFamily="34" charset="-122"/>
                <a:ea typeface="微软雅黑" pitchFamily="34" charset="-122"/>
              </a:rPr>
              <a:t>1.2 </a:t>
            </a:r>
            <a:r>
              <a:rPr lang="en-US" sz="4000" dirty="0" err="1" smtClean="0">
                <a:latin typeface="微软雅黑" pitchFamily="34" charset="-122"/>
                <a:ea typeface="微软雅黑" pitchFamily="34" charset="-122"/>
              </a:rPr>
              <a:t>mol</a:t>
            </a:r>
            <a:r>
              <a:rPr lang="en-US" altLang="zh-CN" sz="4000" dirty="0" err="1" smtClean="0">
                <a:latin typeface="微软雅黑" pitchFamily="34" charset="-122"/>
                <a:ea typeface="微软雅黑" pitchFamily="34" charset="-122"/>
              </a:rPr>
              <a:t>·</a:t>
            </a:r>
            <a:r>
              <a:rPr lang="en-US" sz="4000" dirty="0" err="1" smtClean="0">
                <a:latin typeface="微软雅黑" pitchFamily="34" charset="-122"/>
                <a:ea typeface="微软雅黑" pitchFamily="34" charset="-122"/>
              </a:rPr>
              <a:t>L</a:t>
            </a:r>
            <a:r>
              <a:rPr lang="zh-CN" altLang="en-US" sz="4000" baseline="30000" dirty="0" smtClean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4000" baseline="30000" dirty="0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en-US" altLang="zh-CN" sz="4000" dirty="0" smtClean="0">
                <a:latin typeface="微软雅黑" pitchFamily="34" charset="-122"/>
                <a:ea typeface="微软雅黑" pitchFamily="34" charset="-122"/>
              </a:rPr>
              <a:t>·</a:t>
            </a:r>
            <a:r>
              <a:rPr lang="en-US" sz="4000" dirty="0" smtClean="0">
                <a:latin typeface="微软雅黑" pitchFamily="34" charset="-122"/>
                <a:ea typeface="微软雅黑" pitchFamily="34" charset="-122"/>
              </a:rPr>
              <a:t>s</a:t>
            </a:r>
            <a:r>
              <a:rPr lang="zh-CN" altLang="en-US" sz="4000" baseline="30000" dirty="0" smtClean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4000" baseline="30000" dirty="0" smtClean="0"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40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sz="4000" dirty="0" smtClean="0">
                <a:latin typeface="微软雅黑" pitchFamily="34" charset="-122"/>
                <a:ea typeface="微软雅黑" pitchFamily="34" charset="-122"/>
              </a:rPr>
              <a:t>C</a:t>
            </a:r>
            <a:r>
              <a:rPr lang="zh-CN" altLang="en-US" sz="4000" dirty="0" smtClean="0">
                <a:latin typeface="微软雅黑" pitchFamily="34" charset="-122"/>
                <a:ea typeface="微软雅黑" pitchFamily="34" charset="-122"/>
              </a:rPr>
              <a:t>．</a:t>
            </a:r>
            <a:r>
              <a:rPr lang="en-US" sz="4000" dirty="0" smtClean="0">
                <a:latin typeface="微软雅黑" pitchFamily="34" charset="-122"/>
                <a:ea typeface="微软雅黑" pitchFamily="34" charset="-122"/>
              </a:rPr>
              <a:t>v(D)</a:t>
            </a:r>
            <a:r>
              <a:rPr lang="zh-CN" altLang="en-US" sz="4000" dirty="0" smtClean="0">
                <a:latin typeface="微软雅黑" pitchFamily="34" charset="-122"/>
                <a:ea typeface="微软雅黑" pitchFamily="34" charset="-122"/>
              </a:rPr>
              <a:t>＝</a:t>
            </a:r>
            <a:r>
              <a:rPr lang="en-US" sz="4000" dirty="0" smtClean="0">
                <a:latin typeface="微软雅黑" pitchFamily="34" charset="-122"/>
                <a:ea typeface="微软雅黑" pitchFamily="34" charset="-122"/>
              </a:rPr>
              <a:t>0.4 </a:t>
            </a:r>
            <a:r>
              <a:rPr lang="en-US" sz="4000" dirty="0" err="1" smtClean="0">
                <a:latin typeface="微软雅黑" pitchFamily="34" charset="-122"/>
                <a:ea typeface="微软雅黑" pitchFamily="34" charset="-122"/>
              </a:rPr>
              <a:t>mol</a:t>
            </a:r>
            <a:r>
              <a:rPr lang="en-US" altLang="zh-CN" sz="4000" dirty="0" err="1" smtClean="0">
                <a:latin typeface="微软雅黑" pitchFamily="34" charset="-122"/>
                <a:ea typeface="微软雅黑" pitchFamily="34" charset="-122"/>
              </a:rPr>
              <a:t>·</a:t>
            </a:r>
            <a:r>
              <a:rPr lang="en-US" sz="4000" dirty="0" err="1" smtClean="0">
                <a:latin typeface="微软雅黑" pitchFamily="34" charset="-122"/>
                <a:ea typeface="微软雅黑" pitchFamily="34" charset="-122"/>
              </a:rPr>
              <a:t>L</a:t>
            </a:r>
            <a:r>
              <a:rPr lang="zh-CN" altLang="en-US" sz="4000" baseline="30000" dirty="0" smtClean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4000" baseline="30000" dirty="0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en-US" altLang="zh-CN" sz="4000" dirty="0" smtClean="0">
                <a:latin typeface="微软雅黑" pitchFamily="34" charset="-122"/>
                <a:ea typeface="微软雅黑" pitchFamily="34" charset="-122"/>
              </a:rPr>
              <a:t>·</a:t>
            </a:r>
            <a:r>
              <a:rPr lang="en-US" sz="4000" dirty="0" smtClean="0">
                <a:latin typeface="微软雅黑" pitchFamily="34" charset="-122"/>
                <a:ea typeface="微软雅黑" pitchFamily="34" charset="-122"/>
              </a:rPr>
              <a:t>min</a:t>
            </a:r>
            <a:r>
              <a:rPr lang="zh-CN" altLang="en-US" sz="4000" baseline="30000" dirty="0" smtClean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4000" baseline="30000" dirty="0" smtClean="0"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40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sz="4000" dirty="0" smtClean="0">
                <a:latin typeface="微软雅黑" pitchFamily="34" charset="-122"/>
                <a:ea typeface="微软雅黑" pitchFamily="34" charset="-122"/>
              </a:rPr>
              <a:t>D</a:t>
            </a:r>
            <a:r>
              <a:rPr lang="zh-CN" altLang="en-US" sz="4000" dirty="0" smtClean="0">
                <a:latin typeface="微软雅黑" pitchFamily="34" charset="-122"/>
                <a:ea typeface="微软雅黑" pitchFamily="34" charset="-122"/>
              </a:rPr>
              <a:t>．</a:t>
            </a:r>
            <a:r>
              <a:rPr lang="en-US" sz="4000" dirty="0" smtClean="0">
                <a:latin typeface="微软雅黑" pitchFamily="34" charset="-122"/>
                <a:ea typeface="微软雅黑" pitchFamily="34" charset="-122"/>
              </a:rPr>
              <a:t>v(C)</a:t>
            </a:r>
            <a:r>
              <a:rPr lang="zh-CN" altLang="en-US" sz="4000" dirty="0" smtClean="0">
                <a:latin typeface="微软雅黑" pitchFamily="34" charset="-122"/>
                <a:ea typeface="微软雅黑" pitchFamily="34" charset="-122"/>
              </a:rPr>
              <a:t>＝</a:t>
            </a:r>
            <a:r>
              <a:rPr lang="en-US" sz="4000" dirty="0" smtClean="0">
                <a:latin typeface="微软雅黑" pitchFamily="34" charset="-122"/>
                <a:ea typeface="微软雅黑" pitchFamily="34" charset="-122"/>
              </a:rPr>
              <a:t>0.1 </a:t>
            </a:r>
            <a:r>
              <a:rPr lang="en-US" sz="4000" dirty="0" err="1" smtClean="0">
                <a:latin typeface="微软雅黑" pitchFamily="34" charset="-122"/>
                <a:ea typeface="微软雅黑" pitchFamily="34" charset="-122"/>
              </a:rPr>
              <a:t>mol</a:t>
            </a:r>
            <a:r>
              <a:rPr lang="en-US" altLang="zh-CN" sz="4000" dirty="0" err="1" smtClean="0">
                <a:latin typeface="微软雅黑" pitchFamily="34" charset="-122"/>
                <a:ea typeface="微软雅黑" pitchFamily="34" charset="-122"/>
              </a:rPr>
              <a:t>·</a:t>
            </a:r>
            <a:r>
              <a:rPr lang="en-US" sz="4000" dirty="0" err="1" smtClean="0">
                <a:latin typeface="微软雅黑" pitchFamily="34" charset="-122"/>
                <a:ea typeface="微软雅黑" pitchFamily="34" charset="-122"/>
              </a:rPr>
              <a:t>L</a:t>
            </a:r>
            <a:r>
              <a:rPr lang="zh-CN" altLang="en-US" sz="4000" baseline="30000" dirty="0" smtClean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4000" baseline="30000" dirty="0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en-US" altLang="zh-CN" sz="4000" dirty="0" smtClean="0">
                <a:latin typeface="微软雅黑" pitchFamily="34" charset="-122"/>
                <a:ea typeface="微软雅黑" pitchFamily="34" charset="-122"/>
              </a:rPr>
              <a:t>·</a:t>
            </a:r>
            <a:r>
              <a:rPr lang="en-US" sz="4000" dirty="0" smtClean="0">
                <a:latin typeface="微软雅黑" pitchFamily="34" charset="-122"/>
                <a:ea typeface="微软雅黑" pitchFamily="34" charset="-122"/>
              </a:rPr>
              <a:t>s</a:t>
            </a:r>
            <a:r>
              <a:rPr lang="zh-CN" altLang="en-US" sz="4000" baseline="30000" dirty="0" smtClean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4000" baseline="30000" dirty="0" smtClean="0"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40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582177" y="2835591"/>
            <a:ext cx="410240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altLang="zh-CN" sz="2400" b="0" cap="none" spc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2400" b="0" cap="none" spc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一段时间内的平均速率，</a:t>
            </a:r>
            <a:endParaRPr lang="en-US" altLang="zh-CN" sz="2400" b="0" cap="none" spc="0" smtClean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zh-CN" sz="240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altLang="zh-CN" sz="240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</a:t>
            </a:r>
            <a:r>
              <a:rPr lang="zh-CN" altLang="en-US" sz="2400" b="0" cap="none" spc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正逆反应的总速率</a:t>
            </a:r>
            <a:endParaRPr lang="en-US" altLang="zh-CN" sz="2400" b="0" cap="none" spc="0" smtClean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zh-CN" sz="240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240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只有正值</a:t>
            </a:r>
            <a:endParaRPr lang="en-US" altLang="zh-CN" sz="2400" smtClean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457200" indent="-457200">
              <a:buAutoNum type="arabicPlain" startAt="3"/>
            </a:pPr>
            <a:r>
              <a:rPr lang="en-US" altLang="zh-CN" sz="2400" b="0" cap="none" spc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S,l</a:t>
            </a:r>
            <a:r>
              <a:rPr lang="zh-CN" altLang="en-US" sz="2400" b="0" cap="none" spc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不表示速率，</a:t>
            </a:r>
            <a:endParaRPr lang="en-US" altLang="zh-CN" sz="2400" b="0" cap="none" spc="0" smtClean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zh-CN" sz="240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    </a:t>
            </a:r>
            <a:r>
              <a:rPr lang="zh-CN" altLang="en-US" sz="2400" b="0" cap="none" spc="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也不出现在平衡表达式中</a:t>
            </a:r>
            <a:endParaRPr lang="en-US" altLang="zh-CN" sz="2400" b="0" cap="none" spc="0" smtClean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altLang="zh-CN" sz="240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4 </a:t>
            </a:r>
            <a:r>
              <a:rPr lang="zh-CN" altLang="en-US" sz="240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计量</a:t>
            </a:r>
            <a:r>
              <a:rPr lang="zh-CN" altLang="en-US" sz="240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系数之</a:t>
            </a:r>
            <a:r>
              <a:rPr lang="zh-CN" altLang="en-US" sz="2400" smtClean="0">
                <a:ln w="0"/>
                <a:solidFill>
                  <a:srgbClr val="7030A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比等于速率之比</a:t>
            </a:r>
            <a:endParaRPr lang="zh-CN" altLang="en-US" sz="2400" b="0" cap="none" spc="0">
              <a:ln w="0"/>
              <a:solidFill>
                <a:srgbClr val="7030A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825495" y="5467081"/>
            <a:ext cx="580158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</a:t>
            </a:r>
            <a:r>
              <a:rPr lang="zh-CN" altLang="en-US" sz="54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与</a:t>
            </a:r>
            <a:r>
              <a:rPr lang="en-US" altLang="zh-CN" sz="54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</a:t>
            </a:r>
            <a:r>
              <a:rPr lang="zh-CN" altLang="en-US" sz="5400" b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的速率关系？</a:t>
            </a:r>
            <a:endParaRPr lang="zh-CN" altLang="en-US" sz="54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3220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ChangeArrowheads="1"/>
          </p:cNvSpPr>
          <p:nvPr/>
        </p:nvSpPr>
        <p:spPr bwMode="auto">
          <a:xfrm>
            <a:off x="251750" y="372541"/>
            <a:ext cx="11674086" cy="47459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800" smtClean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149</a:t>
            </a:r>
            <a:r>
              <a:rPr lang="zh-CN" altLang="en-US" sz="2800" smtClean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一</a:t>
            </a:r>
            <a:r>
              <a:rPr lang="en-US" sz="2800" smtClean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800" dirty="0" smtClean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．</a:t>
            </a:r>
            <a:r>
              <a:rPr lang="en-US" sz="2800" dirty="0" smtClean="0">
                <a:latin typeface="微软雅黑" pitchFamily="34" charset="-122"/>
                <a:ea typeface="微软雅黑" pitchFamily="34" charset="-122"/>
              </a:rPr>
              <a:t>[2016·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江西宜春宜丰二中一</a:t>
            </a:r>
            <a:r>
              <a:rPr lang="zh-CN" altLang="en-US" sz="2800" smtClean="0">
                <a:latin typeface="微软雅黑" pitchFamily="34" charset="-122"/>
                <a:ea typeface="微软雅黑" pitchFamily="34" charset="-122"/>
              </a:rPr>
              <a:t>模</a:t>
            </a:r>
            <a:r>
              <a:rPr lang="en-US" sz="2800" smtClean="0">
                <a:latin typeface="微软雅黑" pitchFamily="34" charset="-122"/>
                <a:ea typeface="微软雅黑" pitchFamily="34" charset="-122"/>
              </a:rPr>
              <a:t>]</a:t>
            </a:r>
          </a:p>
          <a:p>
            <a:pPr>
              <a:lnSpc>
                <a:spcPct val="120000"/>
              </a:lnSpc>
            </a:pPr>
            <a:r>
              <a:rPr lang="zh-CN" altLang="en-US" sz="2800" smtClean="0">
                <a:latin typeface="微软雅黑" pitchFamily="34" charset="-122"/>
                <a:ea typeface="微软雅黑" pitchFamily="34" charset="-122"/>
              </a:rPr>
              <a:t>将 </a:t>
            </a:r>
            <a:r>
              <a:rPr lang="en-US" sz="2800" dirty="0" smtClean="0">
                <a:latin typeface="微软雅黑" pitchFamily="34" charset="-122"/>
                <a:ea typeface="微软雅黑" pitchFamily="34" charset="-122"/>
              </a:rPr>
              <a:t>4 mol A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气体和 </a:t>
            </a:r>
            <a:r>
              <a:rPr lang="en-US" sz="2800" dirty="0" smtClean="0">
                <a:latin typeface="微软雅黑" pitchFamily="34" charset="-122"/>
                <a:ea typeface="微软雅黑" pitchFamily="34" charset="-122"/>
              </a:rPr>
              <a:t>2 mol B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气体在 </a:t>
            </a:r>
            <a:r>
              <a:rPr lang="en-US" sz="2800" dirty="0" smtClean="0">
                <a:latin typeface="微软雅黑" pitchFamily="34" charset="-122"/>
                <a:ea typeface="微软雅黑" pitchFamily="34" charset="-122"/>
              </a:rPr>
              <a:t>2 L 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的密闭容器内混合，并在一定条件下发生如下反应：</a:t>
            </a:r>
            <a:r>
              <a:rPr lang="en-US" sz="2800" dirty="0" smtClean="0">
                <a:latin typeface="微软雅黑" pitchFamily="34" charset="-122"/>
                <a:ea typeface="微软雅黑" pitchFamily="34" charset="-122"/>
              </a:rPr>
              <a:t>2A(g)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＋</a:t>
            </a:r>
            <a:r>
              <a:rPr lang="en-US" sz="2800" dirty="0" smtClean="0">
                <a:latin typeface="微软雅黑" pitchFamily="34" charset="-122"/>
                <a:ea typeface="微软雅黑" pitchFamily="34" charset="-122"/>
              </a:rPr>
              <a:t>B(g</a:t>
            </a:r>
            <a:r>
              <a:rPr lang="en-US" sz="2800" smtClean="0">
                <a:latin typeface="微软雅黑" pitchFamily="34" charset="-122"/>
                <a:ea typeface="微软雅黑" pitchFamily="34" charset="-122"/>
              </a:rPr>
              <a:t>) </a:t>
            </a:r>
            <a:r>
              <a:rPr lang="en-US" sz="2800" smtClean="0">
                <a:latin typeface="MS Mincho" panose="02020609040205080304" pitchFamily="49" charset="-128"/>
                <a:ea typeface="MS Mincho" panose="02020609040205080304" pitchFamily="49" charset="-128"/>
              </a:rPr>
              <a:t>⇌</a:t>
            </a:r>
            <a:r>
              <a:rPr lang="en-US" sz="2800" smtClean="0">
                <a:latin typeface="微软雅黑" pitchFamily="34" charset="-122"/>
                <a:ea typeface="微软雅黑" pitchFamily="34" charset="-122"/>
              </a:rPr>
              <a:t>2C(g</a:t>
            </a:r>
            <a:r>
              <a:rPr lang="en-US" sz="2800" dirty="0" smtClean="0">
                <a:latin typeface="微软雅黑" pitchFamily="34" charset="-122"/>
                <a:ea typeface="微软雅黑" pitchFamily="34" charset="-122"/>
              </a:rPr>
              <a:t>)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，若经 </a:t>
            </a:r>
            <a:r>
              <a:rPr lang="en-US" sz="2800" dirty="0" smtClean="0">
                <a:latin typeface="微软雅黑" pitchFamily="34" charset="-122"/>
                <a:ea typeface="微软雅黑" pitchFamily="34" charset="-122"/>
              </a:rPr>
              <a:t>2 s 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后测得</a:t>
            </a:r>
            <a:r>
              <a:rPr lang="en-US" sz="2800" dirty="0" smtClean="0">
                <a:latin typeface="微软雅黑" pitchFamily="34" charset="-122"/>
                <a:ea typeface="微软雅黑" pitchFamily="34" charset="-122"/>
              </a:rPr>
              <a:t>C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的浓度为 </a:t>
            </a:r>
            <a:r>
              <a:rPr lang="en-US" sz="2800" dirty="0" smtClean="0">
                <a:latin typeface="微软雅黑" pitchFamily="34" charset="-122"/>
                <a:ea typeface="微软雅黑" pitchFamily="34" charset="-122"/>
              </a:rPr>
              <a:t>0.6 </a:t>
            </a:r>
            <a:r>
              <a:rPr lang="en-US" sz="2800" dirty="0" err="1" smtClean="0">
                <a:latin typeface="微软雅黑" pitchFamily="34" charset="-122"/>
                <a:ea typeface="微软雅黑" pitchFamily="34" charset="-122"/>
              </a:rPr>
              <a:t>mol</a:t>
            </a:r>
            <a:r>
              <a:rPr lang="en-US" altLang="zh-CN" sz="2800" dirty="0" err="1" smtClean="0">
                <a:latin typeface="微软雅黑" pitchFamily="34" charset="-122"/>
                <a:ea typeface="微软雅黑" pitchFamily="34" charset="-122"/>
              </a:rPr>
              <a:t>·</a:t>
            </a:r>
            <a:r>
              <a:rPr lang="en-US" sz="2800" dirty="0" err="1" smtClean="0">
                <a:latin typeface="微软雅黑" pitchFamily="34" charset="-122"/>
                <a:ea typeface="微软雅黑" pitchFamily="34" charset="-122"/>
              </a:rPr>
              <a:t>L</a:t>
            </a:r>
            <a:r>
              <a:rPr lang="zh-CN" altLang="en-US" sz="2800" baseline="30000" dirty="0" smtClean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800" baseline="30000" dirty="0" smtClean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，现有下列几种说法：</a:t>
            </a:r>
          </a:p>
          <a:p>
            <a:pPr>
              <a:lnSpc>
                <a:spcPct val="120000"/>
              </a:lnSpc>
            </a:pP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①用物质</a:t>
            </a:r>
            <a:r>
              <a:rPr lang="en-US" sz="2800" dirty="0" smtClean="0">
                <a:latin typeface="微软雅黑" pitchFamily="34" charset="-122"/>
                <a:ea typeface="微软雅黑" pitchFamily="34" charset="-122"/>
              </a:rPr>
              <a:t>A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表示的反应</a:t>
            </a:r>
            <a:r>
              <a:rPr lang="zh-CN" altLang="en-US" sz="2800" smtClean="0">
                <a:latin typeface="微软雅黑" pitchFamily="34" charset="-122"/>
                <a:ea typeface="微软雅黑" pitchFamily="34" charset="-122"/>
              </a:rPr>
              <a:t>的平均速率</a:t>
            </a:r>
            <a:r>
              <a:rPr lang="en-US" altLang="zh-CN" sz="2800" smtClean="0">
                <a:latin typeface="微软雅黑" pitchFamily="34" charset="-122"/>
                <a:ea typeface="微软雅黑" pitchFamily="34" charset="-122"/>
              </a:rPr>
              <a:t>_________</a:t>
            </a:r>
          </a:p>
          <a:p>
            <a:pPr>
              <a:lnSpc>
                <a:spcPct val="120000"/>
              </a:lnSpc>
            </a:pPr>
            <a:r>
              <a:rPr lang="zh-CN" altLang="en-US" sz="2800" smtClean="0">
                <a:latin typeface="微软雅黑" pitchFamily="34" charset="-122"/>
                <a:ea typeface="微软雅黑" pitchFamily="34" charset="-122"/>
              </a:rPr>
              <a:t>②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用物质</a:t>
            </a:r>
            <a:r>
              <a:rPr lang="en-US" sz="2800" dirty="0" smtClean="0"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表示的反应的平均速率</a:t>
            </a:r>
            <a:r>
              <a:rPr lang="zh-CN" altLang="en-US" sz="2800" smtClean="0">
                <a:latin typeface="微软雅黑" pitchFamily="34" charset="-122"/>
                <a:ea typeface="微软雅黑" pitchFamily="34" charset="-122"/>
              </a:rPr>
              <a:t>为 </a:t>
            </a:r>
            <a:r>
              <a:rPr lang="en-US" altLang="zh-CN" sz="2800" smtClean="0">
                <a:latin typeface="微软雅黑" pitchFamily="34" charset="-122"/>
                <a:ea typeface="微软雅黑" pitchFamily="34" charset="-122"/>
              </a:rPr>
              <a:t>___________</a:t>
            </a:r>
          </a:p>
          <a:p>
            <a:pPr>
              <a:lnSpc>
                <a:spcPct val="120000"/>
              </a:lnSpc>
            </a:pPr>
            <a:r>
              <a:rPr lang="zh-CN" altLang="en-US" sz="2800" smtClean="0">
                <a:latin typeface="微软雅黑" pitchFamily="34" charset="-122"/>
                <a:ea typeface="微软雅黑" pitchFamily="34" charset="-122"/>
              </a:rPr>
              <a:t>③</a:t>
            </a:r>
            <a:r>
              <a:rPr lang="en-US" sz="2800" dirty="0" smtClean="0">
                <a:latin typeface="微软雅黑" pitchFamily="34" charset="-122"/>
                <a:ea typeface="微软雅黑" pitchFamily="34" charset="-122"/>
              </a:rPr>
              <a:t>2 s 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时物质</a:t>
            </a:r>
            <a:r>
              <a:rPr lang="en-US" sz="2800" dirty="0" smtClean="0">
                <a:latin typeface="微软雅黑" pitchFamily="34" charset="-122"/>
                <a:ea typeface="微软雅黑" pitchFamily="34" charset="-122"/>
              </a:rPr>
              <a:t>A</a:t>
            </a:r>
            <a:r>
              <a:rPr lang="zh-CN" altLang="en-US" sz="2800" dirty="0" smtClean="0">
                <a:latin typeface="微软雅黑" pitchFamily="34" charset="-122"/>
                <a:ea typeface="微软雅黑" pitchFamily="34" charset="-122"/>
              </a:rPr>
              <a:t>的</a:t>
            </a:r>
            <a:r>
              <a:rPr lang="zh-CN" altLang="en-US" sz="2800" smtClean="0">
                <a:latin typeface="微软雅黑" pitchFamily="34" charset="-122"/>
                <a:ea typeface="微软雅黑" pitchFamily="34" charset="-122"/>
              </a:rPr>
              <a:t>转化率为</a:t>
            </a:r>
            <a:r>
              <a:rPr lang="en-US" sz="2800" smtClean="0">
                <a:latin typeface="微软雅黑" pitchFamily="34" charset="-122"/>
                <a:ea typeface="微软雅黑" pitchFamily="34" charset="-122"/>
              </a:rPr>
              <a:t>______</a:t>
            </a:r>
            <a:endParaRPr lang="zh-CN" altLang="en-US" sz="2800" dirty="0" smtClean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800" smtClean="0">
                <a:latin typeface="微软雅黑" pitchFamily="34" charset="-122"/>
                <a:ea typeface="微软雅黑" pitchFamily="34" charset="-122"/>
              </a:rPr>
              <a:t>④</a:t>
            </a:r>
            <a:r>
              <a:rPr lang="en-US" altLang="zh-CN" sz="2800" smtClean="0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sz="2800" smtClean="0">
                <a:latin typeface="宋体" panose="02010600030101010101" pitchFamily="2" charset="-122"/>
                <a:ea typeface="宋体" panose="02010600030101010101" pitchFamily="2" charset="-122"/>
              </a:rPr>
              <a:t>的产率？</a:t>
            </a:r>
            <a:r>
              <a:rPr lang="en-US" altLang="zh-CN" sz="2800" smtClean="0">
                <a:latin typeface="宋体" panose="02010600030101010101" pitchFamily="2" charset="-122"/>
                <a:ea typeface="宋体" panose="02010600030101010101" pitchFamily="2" charset="-122"/>
              </a:rPr>
              <a:t/>
            </a:r>
            <a:br>
              <a:rPr lang="en-US" altLang="zh-CN" sz="2800" smtClean="0">
                <a:latin typeface="宋体" panose="02010600030101010101" pitchFamily="2" charset="-122"/>
                <a:ea typeface="宋体" panose="02010600030101010101" pitchFamily="2" charset="-122"/>
              </a:rPr>
            </a:br>
            <a:r>
              <a:rPr lang="en-US" altLang="zh-CN" sz="2800" smtClean="0">
                <a:latin typeface="宋体" panose="02010600030101010101" pitchFamily="2" charset="-122"/>
              </a:rPr>
              <a:t>⑤</a:t>
            </a:r>
            <a:r>
              <a:rPr lang="zh-CN" altLang="en-US" sz="2800" smtClean="0">
                <a:latin typeface="宋体" panose="02010600030101010101" pitchFamily="2" charset="-122"/>
                <a:ea typeface="宋体" panose="02010600030101010101" pitchFamily="2" charset="-122"/>
              </a:rPr>
              <a:t>若</a:t>
            </a:r>
            <a:r>
              <a:rPr lang="en-US" altLang="zh-CN" sz="2800" smtClean="0">
                <a:latin typeface="宋体" panose="02010600030101010101" pitchFamily="2" charset="-122"/>
                <a:ea typeface="宋体" panose="02010600030101010101" pitchFamily="2" charset="-122"/>
              </a:rPr>
              <a:t>2s</a:t>
            </a:r>
            <a:r>
              <a:rPr lang="zh-CN" altLang="en-US" sz="2800" smtClean="0">
                <a:latin typeface="宋体" panose="02010600030101010101" pitchFamily="2" charset="-122"/>
                <a:ea typeface="宋体" panose="02010600030101010101" pitchFamily="2" charset="-122"/>
              </a:rPr>
              <a:t>时反应达到平衡，求平衡常数？</a:t>
            </a:r>
            <a:endParaRPr lang="en-US" altLang="zh-CN" sz="2800" smtClean="0"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278199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1037651" y="198571"/>
            <a:ext cx="10116697" cy="4871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566" b="1" dirty="0">
                <a:ea typeface="微软雅黑" pitchFamily="34" charset="-122"/>
              </a:rPr>
              <a:t>考点二　影响化学反应速率的因素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8718" y="28638"/>
            <a:ext cx="1374034" cy="306246"/>
          </a:xfrm>
          <a:prstGeom prst="rect">
            <a:avLst/>
          </a:prstGeom>
          <a:solidFill>
            <a:srgbClr val="404040"/>
          </a:solidFill>
          <a:ln w="9525">
            <a:noFill/>
            <a:miter lim="800000"/>
            <a:headEnd/>
            <a:tailEnd/>
          </a:ln>
        </p:spPr>
      </p:pic>
      <p:sp>
        <p:nvSpPr>
          <p:cNvPr id="10" name="矩形 37"/>
          <p:cNvSpPr>
            <a:spLocks noChangeArrowheads="1"/>
          </p:cNvSpPr>
          <p:nvPr/>
        </p:nvSpPr>
        <p:spPr bwMode="auto">
          <a:xfrm>
            <a:off x="277933" y="0"/>
            <a:ext cx="1236236" cy="40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052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知识梳理</a:t>
            </a:r>
          </a:p>
        </p:txBody>
      </p:sp>
      <p:sp>
        <p:nvSpPr>
          <p:cNvPr id="1204227" name="Rectangle 3"/>
          <p:cNvSpPr>
            <a:spLocks noChangeArrowheads="1"/>
          </p:cNvSpPr>
          <p:nvPr/>
        </p:nvSpPr>
        <p:spPr bwMode="auto">
          <a:xfrm>
            <a:off x="168718" y="626238"/>
            <a:ext cx="11769997" cy="1563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52" b="1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52" b="1" dirty="0">
                <a:latin typeface="微软雅黑" pitchFamily="34" charset="-122"/>
                <a:ea typeface="微软雅黑" pitchFamily="34" charset="-122"/>
              </a:rPr>
              <a:t>．内因</a:t>
            </a:r>
            <a:r>
              <a:rPr lang="en-US" sz="2052" b="1" dirty="0"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CN" altLang="en-US" sz="2052" b="1" dirty="0">
                <a:latin typeface="微软雅黑" pitchFamily="34" charset="-122"/>
                <a:ea typeface="微软雅黑" pitchFamily="34" charset="-122"/>
              </a:rPr>
              <a:t>主要因素</a:t>
            </a:r>
            <a:r>
              <a:rPr lang="en-US" sz="2052" b="1" dirty="0">
                <a:latin typeface="微软雅黑" pitchFamily="34" charset="-122"/>
                <a:ea typeface="微软雅黑" pitchFamily="34" charset="-122"/>
              </a:rPr>
              <a:t>)</a:t>
            </a:r>
            <a:endParaRPr lang="zh-CN" altLang="en-US" sz="2052" b="1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反应物本身的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________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是影响化学反应速率的决定因素。如卤素单质与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H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反应的速率大小关系为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______________________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，镁、铝、锌、铁与稀硫酸反应的速率大小关系为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______________________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。</a:t>
            </a:r>
          </a:p>
          <a:p>
            <a:pPr>
              <a:lnSpc>
                <a:spcPct val="120000"/>
              </a:lnSpc>
            </a:pPr>
            <a:r>
              <a:rPr lang="en-US" sz="2052" b="1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52" b="1" dirty="0">
                <a:latin typeface="微软雅黑" pitchFamily="34" charset="-122"/>
                <a:ea typeface="微软雅黑" pitchFamily="34" charset="-122"/>
              </a:rPr>
              <a:t>．外因</a:t>
            </a:r>
            <a:r>
              <a:rPr lang="en-US" sz="2052" b="1" dirty="0"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CN" altLang="en-US" sz="2052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其他条件不变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，只改变一个条件</a:t>
            </a:r>
            <a:r>
              <a:rPr lang="en-US" sz="2052" b="1" dirty="0">
                <a:latin typeface="微软雅黑" pitchFamily="34" charset="-122"/>
                <a:ea typeface="微软雅黑" pitchFamily="34" charset="-122"/>
              </a:rPr>
              <a:t>)</a:t>
            </a:r>
            <a:endParaRPr lang="zh-CN" altLang="en-US" sz="2052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877968" y="976918"/>
            <a:ext cx="710451" cy="408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性质</a:t>
            </a:r>
          </a:p>
        </p:txBody>
      </p:sp>
      <p:sp>
        <p:nvSpPr>
          <p:cNvPr id="31" name="矩形 30"/>
          <p:cNvSpPr/>
          <p:nvPr/>
        </p:nvSpPr>
        <p:spPr>
          <a:xfrm>
            <a:off x="791106" y="1290037"/>
            <a:ext cx="1911101" cy="408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F</a:t>
            </a:r>
            <a:r>
              <a:rPr lang="en-US" sz="2052" baseline="-250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&gt;Cl</a:t>
            </a:r>
            <a:r>
              <a:rPr lang="en-US" sz="2052" baseline="-250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&gt;Br</a:t>
            </a:r>
            <a:r>
              <a:rPr lang="en-US" sz="2052" baseline="-250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&gt;I</a:t>
            </a:r>
            <a:r>
              <a:rPr lang="en-US" sz="2052" baseline="-250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052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8904493" y="1290037"/>
            <a:ext cx="2066591" cy="408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Mg&gt;Al&gt;Zn&gt;Fe</a:t>
            </a:r>
            <a:endParaRPr lang="zh-CN" altLang="en-US" sz="2052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0109310" y="276793"/>
            <a:ext cx="1723549" cy="461665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元素周期律</a:t>
            </a:r>
            <a:endParaRPr lang="zh-CN" altLang="en-US" sz="24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7933" y="2212292"/>
            <a:ext cx="7696921" cy="4522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矩形 2"/>
          <p:cNvSpPr/>
          <p:nvPr/>
        </p:nvSpPr>
        <p:spPr>
          <a:xfrm>
            <a:off x="9133481" y="3930030"/>
            <a:ext cx="22621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正相关</a:t>
            </a:r>
            <a:endParaRPr lang="zh-CN" altLang="en-US" sz="54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右大括号 3"/>
          <p:cNvSpPr/>
          <p:nvPr/>
        </p:nvSpPr>
        <p:spPr>
          <a:xfrm>
            <a:off x="8203842" y="2395470"/>
            <a:ext cx="700651" cy="3992451"/>
          </a:xfrm>
          <a:prstGeom prst="rightBrace">
            <a:avLst/>
          </a:prstGeom>
          <a:ln w="76200"/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5834513" y="2385869"/>
            <a:ext cx="659155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加快</a:t>
            </a:r>
          </a:p>
        </p:txBody>
      </p:sp>
      <p:sp>
        <p:nvSpPr>
          <p:cNvPr id="19" name="矩形 18"/>
          <p:cNvSpPr/>
          <p:nvPr/>
        </p:nvSpPr>
        <p:spPr>
          <a:xfrm>
            <a:off x="7117333" y="2387608"/>
            <a:ext cx="659155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减慢</a:t>
            </a:r>
          </a:p>
        </p:txBody>
      </p:sp>
      <p:sp>
        <p:nvSpPr>
          <p:cNvPr id="20" name="矩形 19"/>
          <p:cNvSpPr/>
          <p:nvPr/>
        </p:nvSpPr>
        <p:spPr>
          <a:xfrm>
            <a:off x="2261305" y="3597124"/>
            <a:ext cx="659155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加快</a:t>
            </a:r>
          </a:p>
        </p:txBody>
      </p:sp>
      <p:sp>
        <p:nvSpPr>
          <p:cNvPr id="21" name="矩形 20"/>
          <p:cNvSpPr/>
          <p:nvPr/>
        </p:nvSpPr>
        <p:spPr>
          <a:xfrm>
            <a:off x="4020601" y="3560472"/>
            <a:ext cx="659155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减慢</a:t>
            </a:r>
          </a:p>
        </p:txBody>
      </p:sp>
      <p:sp>
        <p:nvSpPr>
          <p:cNvPr id="23" name="矩形 22"/>
          <p:cNvSpPr/>
          <p:nvPr/>
        </p:nvSpPr>
        <p:spPr>
          <a:xfrm>
            <a:off x="5010205" y="4110252"/>
            <a:ext cx="659155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加快</a:t>
            </a:r>
          </a:p>
        </p:txBody>
      </p:sp>
      <p:sp>
        <p:nvSpPr>
          <p:cNvPr id="25" name="矩形 24"/>
          <p:cNvSpPr/>
          <p:nvPr/>
        </p:nvSpPr>
        <p:spPr>
          <a:xfrm>
            <a:off x="6567553" y="4108513"/>
            <a:ext cx="659155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减慢</a:t>
            </a:r>
          </a:p>
        </p:txBody>
      </p:sp>
      <p:sp>
        <p:nvSpPr>
          <p:cNvPr id="26" name="矩形 25"/>
          <p:cNvSpPr/>
          <p:nvPr/>
        </p:nvSpPr>
        <p:spPr>
          <a:xfrm>
            <a:off x="4020601" y="5356420"/>
            <a:ext cx="659155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相同</a:t>
            </a:r>
          </a:p>
        </p:txBody>
      </p:sp>
      <p:sp>
        <p:nvSpPr>
          <p:cNvPr id="27" name="矩形 26"/>
          <p:cNvSpPr/>
          <p:nvPr/>
        </p:nvSpPr>
        <p:spPr>
          <a:xfrm>
            <a:off x="3690733" y="6014418"/>
            <a:ext cx="896399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表面积</a:t>
            </a:r>
          </a:p>
        </p:txBody>
      </p:sp>
      <p:sp>
        <p:nvSpPr>
          <p:cNvPr id="5" name="矩形 4"/>
          <p:cNvSpPr/>
          <p:nvPr/>
        </p:nvSpPr>
        <p:spPr>
          <a:xfrm>
            <a:off x="5339782" y="6388485"/>
            <a:ext cx="1346843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b="1" cap="none" spc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形成原电池</a:t>
            </a:r>
            <a:endParaRPr lang="zh-CN" altLang="en-US" b="1" cap="none" spc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cxnSp>
        <p:nvCxnSpPr>
          <p:cNvPr id="7" name="曲线连接符 6"/>
          <p:cNvCxnSpPr/>
          <p:nvPr/>
        </p:nvCxnSpPr>
        <p:spPr>
          <a:xfrm flipV="1">
            <a:off x="1339403" y="2189410"/>
            <a:ext cx="7565090" cy="1068945"/>
          </a:xfrm>
          <a:prstGeom prst="curvedConnector3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矩形 10"/>
          <p:cNvSpPr/>
          <p:nvPr/>
        </p:nvSpPr>
        <p:spPr>
          <a:xfrm>
            <a:off x="8904493" y="2000378"/>
            <a:ext cx="300595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2000" b="1" cap="none" spc="0" smtClean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能影响浓度才能改变速率</a:t>
            </a:r>
            <a:endParaRPr lang="zh-CN" altLang="en-US" sz="2000" b="1" cap="none" spc="0">
              <a:ln w="0"/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63903805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4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204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utoUpdateAnimBg="0"/>
      <p:bldP spid="10" grpId="0" autoUpdateAnimBg="0"/>
      <p:bldP spid="1204227" grpId="0" autoUpdateAnimBg="0"/>
      <p:bldP spid="30" grpId="0"/>
      <p:bldP spid="31" grpId="0"/>
      <p:bldP spid="32" grpId="0"/>
      <p:bldP spid="18" grpId="0"/>
      <p:bldP spid="19" grpId="0"/>
      <p:bldP spid="20" grpId="0"/>
      <p:bldP spid="21" grpId="0"/>
      <p:bldP spid="23" grpId="0"/>
      <p:bldP spid="25" grpId="0"/>
      <p:bldP spid="26" grpId="0"/>
      <p:bldP spid="2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2"/>
          <p:cNvGrpSpPr>
            <a:grpSpLocks/>
          </p:cNvGrpSpPr>
          <p:nvPr/>
        </p:nvGrpSpPr>
        <p:grpSpPr bwMode="auto">
          <a:xfrm>
            <a:off x="817741" y="879669"/>
            <a:ext cx="10378961" cy="502896"/>
            <a:chOff x="1594572" y="1803366"/>
            <a:chExt cx="20228628" cy="979557"/>
          </a:xfrm>
        </p:grpSpPr>
        <p:grpSp>
          <p:nvGrpSpPr>
            <p:cNvPr id="3" name="组合 43"/>
            <p:cNvGrpSpPr>
              <a:grpSpLocks/>
            </p:cNvGrpSpPr>
            <p:nvPr/>
          </p:nvGrpSpPr>
          <p:grpSpPr bwMode="auto">
            <a:xfrm>
              <a:off x="1594572" y="1803366"/>
              <a:ext cx="5500726" cy="979557"/>
              <a:chOff x="7309612" y="2089118"/>
              <a:chExt cx="5500726" cy="979557"/>
            </a:xfrm>
          </p:grpSpPr>
          <p:sp>
            <p:nvSpPr>
              <p:cNvPr id="68619" name="TextBox 45"/>
              <p:cNvSpPr txBox="1">
                <a:spLocks noChangeArrowheads="1"/>
              </p:cNvSpPr>
              <p:nvPr/>
            </p:nvSpPr>
            <p:spPr bwMode="auto">
              <a:xfrm>
                <a:off x="7595363" y="2089118"/>
                <a:ext cx="5214975" cy="9795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2668" b="1">
                    <a:solidFill>
                      <a:srgbClr val="8D80BB"/>
                    </a:solidFill>
                    <a:latin typeface="微软雅黑" pitchFamily="34" charset="-122"/>
                    <a:ea typeface="微软雅黑" pitchFamily="34" charset="-122"/>
                  </a:rPr>
                  <a:t>考点互动探究</a:t>
                </a: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7309612" y="2374684"/>
                <a:ext cx="214304" cy="214175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924"/>
              </a:p>
            </p:txBody>
          </p:sp>
        </p:grpSp>
        <p:cxnSp>
          <p:nvCxnSpPr>
            <p:cNvPr id="22" name="直接连接符 21"/>
            <p:cNvCxnSpPr/>
            <p:nvPr/>
          </p:nvCxnSpPr>
          <p:spPr>
            <a:xfrm>
              <a:off x="2023178" y="2699726"/>
              <a:ext cx="19800022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96354" name="Rectangle 2"/>
          <p:cNvSpPr>
            <a:spLocks noChangeArrowheads="1"/>
          </p:cNvSpPr>
          <p:nvPr/>
        </p:nvSpPr>
        <p:spPr bwMode="auto">
          <a:xfrm>
            <a:off x="1038024" y="1449982"/>
            <a:ext cx="10115953" cy="49737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52" b="1" dirty="0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052" b="1" dirty="0">
                <a:latin typeface="微软雅黑" pitchFamily="34" charset="-122"/>
                <a:ea typeface="微软雅黑" pitchFamily="34" charset="-122"/>
              </a:rPr>
              <a:t>．充入惰性气体</a:t>
            </a:r>
            <a:r>
              <a:rPr lang="en-US" sz="2052" b="1" dirty="0"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CN" altLang="en-US" sz="2052" b="1" dirty="0">
                <a:latin typeface="微软雅黑" pitchFamily="34" charset="-122"/>
                <a:ea typeface="微软雅黑" pitchFamily="34" charset="-122"/>
              </a:rPr>
              <a:t>不参与反应</a:t>
            </a:r>
            <a:r>
              <a:rPr lang="en-US" sz="2052" b="1" dirty="0">
                <a:latin typeface="微软雅黑" pitchFamily="34" charset="-122"/>
                <a:ea typeface="微软雅黑" pitchFamily="34" charset="-122"/>
              </a:rPr>
              <a:t>)</a:t>
            </a:r>
            <a:r>
              <a:rPr lang="zh-CN" altLang="en-US" sz="2052" b="1" dirty="0">
                <a:latin typeface="微软雅黑" pitchFamily="34" charset="-122"/>
                <a:ea typeface="微软雅黑" pitchFamily="34" charset="-122"/>
              </a:rPr>
              <a:t>对反应速率的影响</a:t>
            </a:r>
          </a:p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(1)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恒容：充入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惰性气体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”―→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总压增大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―→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物质浓度不变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活化分子浓度不变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)</a:t>
            </a:r>
            <a:r>
              <a:rPr lang="en-US" altLang="zh-CN" sz="2052" dirty="0">
                <a:latin typeface="微软雅黑" pitchFamily="34" charset="-122"/>
                <a:ea typeface="微软雅黑" pitchFamily="34" charset="-122"/>
              </a:rPr>
              <a:t>―→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反应速率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________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。</a:t>
            </a:r>
          </a:p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(2)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恒压：充入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“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惰性气体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”―→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体积增大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―→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物质浓度减小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活化分子浓度减小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)―→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反应速率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________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。</a:t>
            </a:r>
          </a:p>
          <a:p>
            <a:pPr>
              <a:lnSpc>
                <a:spcPct val="120000"/>
              </a:lnSpc>
            </a:pPr>
            <a:r>
              <a:rPr lang="en-US" sz="2052" b="1" dirty="0"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2052" b="1" dirty="0">
                <a:latin typeface="微软雅黑" pitchFamily="34" charset="-122"/>
                <a:ea typeface="微软雅黑" pitchFamily="34" charset="-122"/>
              </a:rPr>
              <a:t>．速率的理论解释</a:t>
            </a:r>
            <a:r>
              <a:rPr lang="en-US" sz="2052" b="1" dirty="0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052" b="1" dirty="0">
                <a:latin typeface="微软雅黑" pitchFamily="34" charset="-122"/>
                <a:ea typeface="微软雅黑" pitchFamily="34" charset="-122"/>
              </a:rPr>
              <a:t>有效碰撞理论</a:t>
            </a:r>
          </a:p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(1)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有效碰撞：活化分子之间能够引发化学反应的碰撞。</a:t>
            </a:r>
          </a:p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(2)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活化分子：能够发生有效碰撞的分子。</a:t>
            </a:r>
          </a:p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(3)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活化能：如图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7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23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图中：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E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为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___________________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，</a:t>
            </a:r>
          </a:p>
          <a:p>
            <a:pPr>
              <a:lnSpc>
                <a:spcPct val="120000"/>
              </a:lnSpc>
            </a:pP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使用催化剂时的活化能为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________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，</a:t>
            </a:r>
            <a:endParaRPr lang="en-US" altLang="zh-CN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反应热为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________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注：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E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为逆反应的活化能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)</a:t>
            </a:r>
            <a:endParaRPr lang="zh-CN" altLang="en-US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endParaRPr lang="zh-CN" altLang="en-US" sz="2052" dirty="0">
              <a:latin typeface="微软雅黑" pitchFamily="34" charset="-122"/>
              <a:ea typeface="微软雅黑" pitchFamily="34" charset="-122"/>
            </a:endParaRPr>
          </a:p>
        </p:txBody>
      </p:sp>
      <p:pic>
        <p:nvPicPr>
          <p:cNvPr id="134553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25428" y="3319044"/>
            <a:ext cx="3262028" cy="26700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矩形 14"/>
          <p:cNvSpPr/>
          <p:nvPr/>
        </p:nvSpPr>
        <p:spPr>
          <a:xfrm>
            <a:off x="1404544" y="2182832"/>
            <a:ext cx="710451" cy="408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不变</a:t>
            </a:r>
          </a:p>
        </p:txBody>
      </p:sp>
      <p:sp>
        <p:nvSpPr>
          <p:cNvPr id="16" name="矩形 15"/>
          <p:cNvSpPr/>
          <p:nvPr/>
        </p:nvSpPr>
        <p:spPr>
          <a:xfrm>
            <a:off x="1514500" y="2955856"/>
            <a:ext cx="710451" cy="408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减慢</a:t>
            </a:r>
          </a:p>
        </p:txBody>
      </p:sp>
      <p:sp>
        <p:nvSpPr>
          <p:cNvPr id="17" name="矩形 16"/>
          <p:cNvSpPr/>
          <p:nvPr/>
        </p:nvSpPr>
        <p:spPr>
          <a:xfrm>
            <a:off x="2467452" y="4825108"/>
            <a:ext cx="2024913" cy="408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正反应的活化能</a:t>
            </a:r>
          </a:p>
        </p:txBody>
      </p:sp>
      <p:sp>
        <p:nvSpPr>
          <p:cNvPr id="18" name="矩形 17"/>
          <p:cNvSpPr/>
          <p:nvPr/>
        </p:nvSpPr>
        <p:spPr>
          <a:xfrm>
            <a:off x="4287621" y="5188296"/>
            <a:ext cx="431528" cy="408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E</a:t>
            </a:r>
            <a:r>
              <a:rPr lang="en-US" sz="2052" baseline="-250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2052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2210888" y="5554816"/>
            <a:ext cx="941283" cy="40812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E</a:t>
            </a:r>
            <a:r>
              <a:rPr lang="en-US" sz="2052" baseline="-250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052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E</a:t>
            </a:r>
            <a:r>
              <a:rPr lang="en-US" sz="2052" baseline="-25000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052" dirty="0">
              <a:solidFill>
                <a:schemeClr val="accent2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921876307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6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96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5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345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6354" grpId="0"/>
      <p:bldP spid="15" grpId="0"/>
      <p:bldP spid="16" grpId="0"/>
      <p:bldP spid="17" grpId="0"/>
      <p:bldP spid="18" grpId="0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2"/>
          <p:cNvGrpSpPr>
            <a:grpSpLocks/>
          </p:cNvGrpSpPr>
          <p:nvPr/>
        </p:nvGrpSpPr>
        <p:grpSpPr bwMode="auto">
          <a:xfrm>
            <a:off x="817741" y="879669"/>
            <a:ext cx="10378961" cy="502896"/>
            <a:chOff x="1594572" y="1803366"/>
            <a:chExt cx="20228628" cy="979557"/>
          </a:xfrm>
        </p:grpSpPr>
        <p:grpSp>
          <p:nvGrpSpPr>
            <p:cNvPr id="3" name="组合 43"/>
            <p:cNvGrpSpPr>
              <a:grpSpLocks/>
            </p:cNvGrpSpPr>
            <p:nvPr/>
          </p:nvGrpSpPr>
          <p:grpSpPr bwMode="auto">
            <a:xfrm>
              <a:off x="1594572" y="1803366"/>
              <a:ext cx="5500726" cy="979557"/>
              <a:chOff x="7309612" y="2089118"/>
              <a:chExt cx="5500726" cy="979557"/>
            </a:xfrm>
          </p:grpSpPr>
          <p:sp>
            <p:nvSpPr>
              <p:cNvPr id="68619" name="TextBox 45"/>
              <p:cNvSpPr txBox="1">
                <a:spLocks noChangeArrowheads="1"/>
              </p:cNvSpPr>
              <p:nvPr/>
            </p:nvSpPr>
            <p:spPr bwMode="auto">
              <a:xfrm>
                <a:off x="7595363" y="2089118"/>
                <a:ext cx="5214975" cy="9795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2668" b="1">
                    <a:solidFill>
                      <a:srgbClr val="8D80BB"/>
                    </a:solidFill>
                    <a:latin typeface="微软雅黑" pitchFamily="34" charset="-122"/>
                    <a:ea typeface="微软雅黑" pitchFamily="34" charset="-122"/>
                  </a:rPr>
                  <a:t>考点互动探究</a:t>
                </a: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7309612" y="2374684"/>
                <a:ext cx="214304" cy="214175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924"/>
              </a:p>
            </p:txBody>
          </p:sp>
        </p:grpSp>
        <p:cxnSp>
          <p:nvCxnSpPr>
            <p:cNvPr id="22" name="直接连接符 21"/>
            <p:cNvCxnSpPr/>
            <p:nvPr/>
          </p:nvCxnSpPr>
          <p:spPr>
            <a:xfrm>
              <a:off x="2023178" y="2699726"/>
              <a:ext cx="19800022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96354" name="Rectangle 2"/>
          <p:cNvSpPr>
            <a:spLocks noChangeArrowheads="1"/>
          </p:cNvSpPr>
          <p:nvPr/>
        </p:nvSpPr>
        <p:spPr bwMode="auto">
          <a:xfrm>
            <a:off x="1038024" y="1559760"/>
            <a:ext cx="10115953" cy="363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(4)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活化分子、有效碰撞与反应速率的关系</a:t>
            </a:r>
          </a:p>
        </p:txBody>
      </p:sp>
      <p:graphicFrame>
        <p:nvGraphicFramePr>
          <p:cNvPr id="12" name="表格 11"/>
          <p:cNvGraphicFramePr>
            <a:graphicFrameLocks noGrp="1"/>
          </p:cNvGraphicFramePr>
          <p:nvPr/>
        </p:nvGraphicFramePr>
        <p:xfrm>
          <a:off x="1184632" y="2256136"/>
          <a:ext cx="9896040" cy="2026692"/>
        </p:xfrm>
        <a:graphic>
          <a:graphicData uri="http://schemas.openxmlformats.org/drawingml/2006/table">
            <a:tbl>
              <a:tblPr/>
              <a:tblGrid>
                <a:gridCol w="1282820"/>
                <a:gridCol w="879648"/>
                <a:gridCol w="1099560"/>
                <a:gridCol w="1392776"/>
                <a:gridCol w="1722644"/>
                <a:gridCol w="1539384"/>
                <a:gridCol w="1979208"/>
              </a:tblGrid>
              <a:tr h="337782">
                <a:tc row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　　　项目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条件改变　　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活化能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单位体积内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 smtClean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有效碰撞次数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 smtClean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化学反应速率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7782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 smtClean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分子总数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 smtClean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活化分子</a:t>
                      </a: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数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 smtClean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活化分子百分数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3600" kern="100" dirty="0">
                        <a:latin typeface="微软雅黑" pitchFamily="34" charset="-122"/>
                        <a:ea typeface="微软雅黑" pitchFamily="34" charset="-122"/>
                        <a:cs typeface="MingLiU_HKS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3600" kern="100" dirty="0">
                        <a:latin typeface="微软雅黑" pitchFamily="34" charset="-122"/>
                        <a:ea typeface="微软雅黑" pitchFamily="34" charset="-122"/>
                        <a:cs typeface="MingLiU_HKSCS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7782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增大浓度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不变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>
                        <a:latin typeface="微软雅黑" pitchFamily="34" charset="-122"/>
                        <a:ea typeface="微软雅黑" pitchFamily="34" charset="-122"/>
                        <a:cs typeface="Times New Roman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>
                        <a:latin typeface="微软雅黑" pitchFamily="34" charset="-122"/>
                        <a:ea typeface="微软雅黑" pitchFamily="34" charset="-122"/>
                        <a:cs typeface="MingLiU_HKSCS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7782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增大压强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不变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7782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升高温度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不变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7782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加催化剂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降低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endParaRPr lang="en-US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" name="矩形 12"/>
          <p:cNvSpPr/>
          <p:nvPr/>
        </p:nvSpPr>
        <p:spPr>
          <a:xfrm>
            <a:off x="3567012" y="2919204"/>
            <a:ext cx="659155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增加</a:t>
            </a:r>
          </a:p>
        </p:txBody>
      </p:sp>
      <p:sp>
        <p:nvSpPr>
          <p:cNvPr id="14" name="矩形 13"/>
          <p:cNvSpPr/>
          <p:nvPr/>
        </p:nvSpPr>
        <p:spPr>
          <a:xfrm>
            <a:off x="4813180" y="2914133"/>
            <a:ext cx="659155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增加</a:t>
            </a:r>
          </a:p>
        </p:txBody>
      </p:sp>
      <p:sp>
        <p:nvSpPr>
          <p:cNvPr id="15" name="矩形 14"/>
          <p:cNvSpPr/>
          <p:nvPr/>
        </p:nvSpPr>
        <p:spPr>
          <a:xfrm>
            <a:off x="6169304" y="2950785"/>
            <a:ext cx="659155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不变</a:t>
            </a:r>
          </a:p>
        </p:txBody>
      </p:sp>
      <p:sp>
        <p:nvSpPr>
          <p:cNvPr id="16" name="矩形 15"/>
          <p:cNvSpPr/>
          <p:nvPr/>
        </p:nvSpPr>
        <p:spPr>
          <a:xfrm>
            <a:off x="7965252" y="2915872"/>
            <a:ext cx="621105" cy="6608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增加</a:t>
            </a:r>
          </a:p>
        </p:txBody>
      </p:sp>
      <p:sp>
        <p:nvSpPr>
          <p:cNvPr id="17" name="矩形 16"/>
          <p:cNvSpPr/>
          <p:nvPr/>
        </p:nvSpPr>
        <p:spPr>
          <a:xfrm>
            <a:off x="9595904" y="2914133"/>
            <a:ext cx="659155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加快</a:t>
            </a:r>
          </a:p>
        </p:txBody>
      </p:sp>
      <p:sp>
        <p:nvSpPr>
          <p:cNvPr id="18" name="矩形 17"/>
          <p:cNvSpPr/>
          <p:nvPr/>
        </p:nvSpPr>
        <p:spPr>
          <a:xfrm>
            <a:off x="3567012" y="3245740"/>
            <a:ext cx="659155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增加</a:t>
            </a:r>
          </a:p>
        </p:txBody>
      </p:sp>
      <p:sp>
        <p:nvSpPr>
          <p:cNvPr id="19" name="矩形 18"/>
          <p:cNvSpPr/>
          <p:nvPr/>
        </p:nvSpPr>
        <p:spPr>
          <a:xfrm>
            <a:off x="4813180" y="3282392"/>
            <a:ext cx="659155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增加</a:t>
            </a:r>
          </a:p>
        </p:txBody>
      </p:sp>
      <p:sp>
        <p:nvSpPr>
          <p:cNvPr id="20" name="矩形 19"/>
          <p:cNvSpPr/>
          <p:nvPr/>
        </p:nvSpPr>
        <p:spPr>
          <a:xfrm>
            <a:off x="6169304" y="3280653"/>
            <a:ext cx="659155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不变</a:t>
            </a:r>
          </a:p>
        </p:txBody>
      </p:sp>
      <p:sp>
        <p:nvSpPr>
          <p:cNvPr id="21" name="矩形 20"/>
          <p:cNvSpPr/>
          <p:nvPr/>
        </p:nvSpPr>
        <p:spPr>
          <a:xfrm>
            <a:off x="8001905" y="3282392"/>
            <a:ext cx="659155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增加</a:t>
            </a:r>
          </a:p>
        </p:txBody>
      </p:sp>
      <p:sp>
        <p:nvSpPr>
          <p:cNvPr id="23" name="矩形 22"/>
          <p:cNvSpPr/>
          <p:nvPr/>
        </p:nvSpPr>
        <p:spPr>
          <a:xfrm>
            <a:off x="9614593" y="3245740"/>
            <a:ext cx="659155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加快</a:t>
            </a:r>
          </a:p>
        </p:txBody>
      </p:sp>
      <p:sp>
        <p:nvSpPr>
          <p:cNvPr id="25" name="矩形 24"/>
          <p:cNvSpPr/>
          <p:nvPr/>
        </p:nvSpPr>
        <p:spPr>
          <a:xfrm>
            <a:off x="3567012" y="3612260"/>
            <a:ext cx="659155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不变</a:t>
            </a:r>
          </a:p>
        </p:txBody>
      </p:sp>
      <p:sp>
        <p:nvSpPr>
          <p:cNvPr id="26" name="矩形 25"/>
          <p:cNvSpPr/>
          <p:nvPr/>
        </p:nvSpPr>
        <p:spPr>
          <a:xfrm>
            <a:off x="4794492" y="3610521"/>
            <a:ext cx="659155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增加</a:t>
            </a:r>
          </a:p>
        </p:txBody>
      </p:sp>
      <p:sp>
        <p:nvSpPr>
          <p:cNvPr id="27" name="矩形 26"/>
          <p:cNvSpPr/>
          <p:nvPr/>
        </p:nvSpPr>
        <p:spPr>
          <a:xfrm>
            <a:off x="6169304" y="3610521"/>
            <a:ext cx="659155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增加</a:t>
            </a:r>
          </a:p>
        </p:txBody>
      </p:sp>
      <p:sp>
        <p:nvSpPr>
          <p:cNvPr id="28" name="矩形 27"/>
          <p:cNvSpPr/>
          <p:nvPr/>
        </p:nvSpPr>
        <p:spPr>
          <a:xfrm>
            <a:off x="8001905" y="3575608"/>
            <a:ext cx="659155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增加</a:t>
            </a:r>
          </a:p>
        </p:txBody>
      </p:sp>
      <p:sp>
        <p:nvSpPr>
          <p:cNvPr id="29" name="矩形 28"/>
          <p:cNvSpPr/>
          <p:nvPr/>
        </p:nvSpPr>
        <p:spPr>
          <a:xfrm>
            <a:off x="9614593" y="3610521"/>
            <a:ext cx="659155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加快</a:t>
            </a:r>
          </a:p>
        </p:txBody>
      </p:sp>
      <p:sp>
        <p:nvSpPr>
          <p:cNvPr id="30" name="矩形 29"/>
          <p:cNvSpPr/>
          <p:nvPr/>
        </p:nvSpPr>
        <p:spPr>
          <a:xfrm>
            <a:off x="3567012" y="3978780"/>
            <a:ext cx="659155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不变</a:t>
            </a:r>
          </a:p>
        </p:txBody>
      </p:sp>
      <p:sp>
        <p:nvSpPr>
          <p:cNvPr id="31" name="矩形 30"/>
          <p:cNvSpPr/>
          <p:nvPr/>
        </p:nvSpPr>
        <p:spPr>
          <a:xfrm>
            <a:off x="4776528" y="3942128"/>
            <a:ext cx="659155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增加</a:t>
            </a:r>
          </a:p>
        </p:txBody>
      </p:sp>
      <p:sp>
        <p:nvSpPr>
          <p:cNvPr id="32" name="矩形 31"/>
          <p:cNvSpPr/>
          <p:nvPr/>
        </p:nvSpPr>
        <p:spPr>
          <a:xfrm>
            <a:off x="6205956" y="3977041"/>
            <a:ext cx="659155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增加</a:t>
            </a:r>
          </a:p>
        </p:txBody>
      </p:sp>
      <p:sp>
        <p:nvSpPr>
          <p:cNvPr id="33" name="矩形 32"/>
          <p:cNvSpPr/>
          <p:nvPr/>
        </p:nvSpPr>
        <p:spPr>
          <a:xfrm>
            <a:off x="8003884" y="3978780"/>
            <a:ext cx="659155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增加</a:t>
            </a:r>
          </a:p>
        </p:txBody>
      </p:sp>
      <p:sp>
        <p:nvSpPr>
          <p:cNvPr id="34" name="矩形 33"/>
          <p:cNvSpPr/>
          <p:nvPr/>
        </p:nvSpPr>
        <p:spPr>
          <a:xfrm>
            <a:off x="9614593" y="3942128"/>
            <a:ext cx="659155" cy="37657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847" dirty="0">
                <a:solidFill>
                  <a:schemeClr val="accent2"/>
                </a:solidFill>
                <a:latin typeface="微软雅黑" pitchFamily="34" charset="-122"/>
                <a:ea typeface="微软雅黑" pitchFamily="34" charset="-122"/>
              </a:rPr>
              <a:t>加快</a:t>
            </a:r>
          </a:p>
        </p:txBody>
      </p:sp>
      <p:sp>
        <p:nvSpPr>
          <p:cNvPr id="4" name="矩形 3"/>
          <p:cNvSpPr/>
          <p:nvPr/>
        </p:nvSpPr>
        <p:spPr>
          <a:xfrm>
            <a:off x="3053340" y="4844906"/>
            <a:ext cx="60853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150</a:t>
            </a:r>
            <a:r>
              <a:rPr lang="zh-CN" altLang="en-US" sz="54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页对点自测解释</a:t>
            </a:r>
            <a:endParaRPr lang="zh-CN" altLang="en-US" sz="54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32135414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6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96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96354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3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2"/>
          <p:cNvGrpSpPr>
            <a:grpSpLocks/>
          </p:cNvGrpSpPr>
          <p:nvPr/>
        </p:nvGrpSpPr>
        <p:grpSpPr bwMode="auto">
          <a:xfrm>
            <a:off x="186677" y="128713"/>
            <a:ext cx="10378961" cy="502896"/>
            <a:chOff x="1594572" y="1803366"/>
            <a:chExt cx="20228628" cy="979557"/>
          </a:xfrm>
        </p:grpSpPr>
        <p:grpSp>
          <p:nvGrpSpPr>
            <p:cNvPr id="3" name="组合 43"/>
            <p:cNvGrpSpPr>
              <a:grpSpLocks/>
            </p:cNvGrpSpPr>
            <p:nvPr/>
          </p:nvGrpSpPr>
          <p:grpSpPr bwMode="auto">
            <a:xfrm>
              <a:off x="1594572" y="1803366"/>
              <a:ext cx="5500726" cy="979557"/>
              <a:chOff x="7309612" y="2089118"/>
              <a:chExt cx="5500726" cy="979557"/>
            </a:xfrm>
          </p:grpSpPr>
          <p:sp>
            <p:nvSpPr>
              <p:cNvPr id="69640" name="TextBox 45"/>
              <p:cNvSpPr txBox="1">
                <a:spLocks noChangeArrowheads="1"/>
              </p:cNvSpPr>
              <p:nvPr/>
            </p:nvSpPr>
            <p:spPr bwMode="auto">
              <a:xfrm>
                <a:off x="7595363" y="2089118"/>
                <a:ext cx="5214975" cy="9795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2668" b="1" dirty="0">
                    <a:solidFill>
                      <a:srgbClr val="8D80BB"/>
                    </a:solidFill>
                    <a:latin typeface="微软雅黑" pitchFamily="34" charset="-122"/>
                    <a:ea typeface="微软雅黑" pitchFamily="34" charset="-122"/>
                  </a:rPr>
                  <a:t>考点互动探究</a:t>
                </a: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7309612" y="2374684"/>
                <a:ext cx="214304" cy="214175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924"/>
              </a:p>
            </p:txBody>
          </p:sp>
        </p:grpSp>
        <p:cxnSp>
          <p:nvCxnSpPr>
            <p:cNvPr id="22" name="直接连接符 21"/>
            <p:cNvCxnSpPr/>
            <p:nvPr/>
          </p:nvCxnSpPr>
          <p:spPr>
            <a:xfrm>
              <a:off x="2023178" y="2699726"/>
              <a:ext cx="19800022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31106" name="Rectangle 2"/>
          <p:cNvSpPr>
            <a:spLocks noChangeArrowheads="1"/>
          </p:cNvSpPr>
          <p:nvPr/>
        </p:nvSpPr>
        <p:spPr bwMode="auto">
          <a:xfrm>
            <a:off x="186677" y="728339"/>
            <a:ext cx="5937625" cy="3836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52" dirty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52" dirty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．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[2016·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深圳模拟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]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下列四支试管中，在不同条件下反应：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Fe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＋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2HCl=FeCl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＋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H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↑。判断产生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H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的反应速率最快的是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　　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)</a:t>
            </a:r>
          </a:p>
          <a:p>
            <a:pPr>
              <a:lnSpc>
                <a:spcPct val="120000"/>
              </a:lnSpc>
            </a:pPr>
            <a:endParaRPr lang="en-US" altLang="zh-CN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endParaRPr lang="en-US" altLang="zh-CN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endParaRPr lang="en-US" altLang="zh-CN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endParaRPr lang="en-US" altLang="zh-CN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endParaRPr lang="en-US" altLang="zh-CN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endParaRPr lang="en-US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A.①          B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．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②            C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．③　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     D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．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④</a:t>
            </a:r>
            <a:endParaRPr lang="zh-CN" altLang="en-US" sz="2052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12418" name="Rectangle 2"/>
          <p:cNvSpPr>
            <a:spLocks noChangeArrowheads="1"/>
          </p:cNvSpPr>
          <p:nvPr/>
        </p:nvSpPr>
        <p:spPr bwMode="auto">
          <a:xfrm>
            <a:off x="0" y="33918"/>
            <a:ext cx="94809" cy="189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 sz="924"/>
          </a:p>
        </p:txBody>
      </p:sp>
      <p:graphicFrame>
        <p:nvGraphicFramePr>
          <p:cNvPr id="13" name="表格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4750026"/>
              </p:ext>
            </p:extLst>
          </p:nvPr>
        </p:nvGraphicFramePr>
        <p:xfrm>
          <a:off x="296633" y="2155083"/>
          <a:ext cx="5057976" cy="1688910"/>
        </p:xfrm>
        <a:graphic>
          <a:graphicData uri="http://schemas.openxmlformats.org/drawingml/2006/table">
            <a:tbl>
              <a:tblPr/>
              <a:tblGrid>
                <a:gridCol w="696388"/>
                <a:gridCol w="1392776"/>
                <a:gridCol w="1136212"/>
                <a:gridCol w="1832600"/>
              </a:tblGrid>
              <a:tr h="337782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试管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盐酸浓度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温度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铁的状态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7782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①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0.5 mol</a:t>
                      </a: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·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L</a:t>
                      </a:r>
                      <a:r>
                        <a:rPr lang="zh-CN" sz="1800" kern="100" baseline="300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－</a:t>
                      </a:r>
                      <a:r>
                        <a:rPr lang="en-US" sz="1800" kern="100" baseline="300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1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20 </a:t>
                      </a: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℃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块状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7782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②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0.5 mol</a:t>
                      </a: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·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L</a:t>
                      </a:r>
                      <a:r>
                        <a:rPr lang="zh-CN" sz="1800" kern="100" baseline="300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－</a:t>
                      </a:r>
                      <a:r>
                        <a:rPr lang="en-US" sz="1800" kern="100" baseline="300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1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20 </a:t>
                      </a: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℃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粉末状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7782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③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1 mol</a:t>
                      </a: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·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L</a:t>
                      </a:r>
                      <a:r>
                        <a:rPr lang="zh-CN" sz="1800" kern="100" baseline="300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－</a:t>
                      </a:r>
                      <a:r>
                        <a:rPr lang="en-US" sz="1800" kern="100" baseline="300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1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35 </a:t>
                      </a: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℃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块状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7782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④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2 mol</a:t>
                      </a: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·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L</a:t>
                      </a:r>
                      <a:r>
                        <a:rPr lang="zh-CN" sz="1800" kern="100" baseline="300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－</a:t>
                      </a:r>
                      <a:r>
                        <a:rPr lang="en-US" sz="1800" kern="100" baseline="300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1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35 </a:t>
                      </a: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℃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粉末状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447937" name="Rectangle 1"/>
          <p:cNvSpPr>
            <a:spLocks noChangeArrowheads="1"/>
          </p:cNvSpPr>
          <p:nvPr/>
        </p:nvSpPr>
        <p:spPr bwMode="auto">
          <a:xfrm>
            <a:off x="0" y="33918"/>
            <a:ext cx="94809" cy="189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pPr defTabSz="469179" fontAlgn="base">
              <a:spcBef>
                <a:spcPct val="0"/>
              </a:spcBef>
              <a:spcAft>
                <a:spcPct val="0"/>
              </a:spcAft>
            </a:pPr>
            <a:endParaRPr lang="zh-CN" altLang="zh-CN" sz="924">
              <a:latin typeface="Arial" pitchFamily="34" charset="0"/>
              <a:ea typeface="宋体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7338" y="728339"/>
            <a:ext cx="6194662" cy="3972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709660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1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31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110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2"/>
          <p:cNvGrpSpPr>
            <a:grpSpLocks/>
          </p:cNvGrpSpPr>
          <p:nvPr/>
        </p:nvGrpSpPr>
        <p:grpSpPr bwMode="auto">
          <a:xfrm>
            <a:off x="96524" y="261483"/>
            <a:ext cx="10378961" cy="502896"/>
            <a:chOff x="1594572" y="1803366"/>
            <a:chExt cx="20228628" cy="979557"/>
          </a:xfrm>
        </p:grpSpPr>
        <p:grpSp>
          <p:nvGrpSpPr>
            <p:cNvPr id="3" name="组合 43"/>
            <p:cNvGrpSpPr>
              <a:grpSpLocks/>
            </p:cNvGrpSpPr>
            <p:nvPr/>
          </p:nvGrpSpPr>
          <p:grpSpPr bwMode="auto">
            <a:xfrm>
              <a:off x="1594572" y="1803366"/>
              <a:ext cx="5500726" cy="979557"/>
              <a:chOff x="7309612" y="2089118"/>
              <a:chExt cx="5500726" cy="979557"/>
            </a:xfrm>
          </p:grpSpPr>
          <p:sp>
            <p:nvSpPr>
              <p:cNvPr id="69640" name="TextBox 45"/>
              <p:cNvSpPr txBox="1">
                <a:spLocks noChangeArrowheads="1"/>
              </p:cNvSpPr>
              <p:nvPr/>
            </p:nvSpPr>
            <p:spPr bwMode="auto">
              <a:xfrm>
                <a:off x="7595363" y="2089118"/>
                <a:ext cx="5214975" cy="9795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2668" b="1" dirty="0">
                    <a:solidFill>
                      <a:srgbClr val="8D80BB"/>
                    </a:solidFill>
                    <a:latin typeface="微软雅黑" pitchFamily="34" charset="-122"/>
                    <a:ea typeface="微软雅黑" pitchFamily="34" charset="-122"/>
                  </a:rPr>
                  <a:t>考点互动探究</a:t>
                </a: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7309612" y="2374684"/>
                <a:ext cx="214304" cy="214175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924"/>
              </a:p>
            </p:txBody>
          </p:sp>
        </p:grpSp>
        <p:cxnSp>
          <p:nvCxnSpPr>
            <p:cNvPr id="22" name="直接连接符 21"/>
            <p:cNvCxnSpPr/>
            <p:nvPr/>
          </p:nvCxnSpPr>
          <p:spPr>
            <a:xfrm>
              <a:off x="2023178" y="2699726"/>
              <a:ext cx="19800022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260266" y="946877"/>
            <a:ext cx="5387845" cy="43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r>
              <a:rPr lang="zh-CN" altLang="en-US" sz="2258" b="1" dirty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  <a:cs typeface="Times New Roman" pitchFamily="18" charset="0"/>
              </a:rPr>
              <a:t>题组 二　化学反应速率图像分析</a:t>
            </a:r>
          </a:p>
        </p:txBody>
      </p:sp>
      <p:sp>
        <p:nvSpPr>
          <p:cNvPr id="13" name="Rectangle 4"/>
          <p:cNvSpPr>
            <a:spLocks noChangeArrowheads="1"/>
          </p:cNvSpPr>
          <p:nvPr/>
        </p:nvSpPr>
        <p:spPr bwMode="auto">
          <a:xfrm>
            <a:off x="243138" y="1600878"/>
            <a:ext cx="10115953" cy="3631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altLang="zh-CN" sz="2052" smtClean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151</a:t>
            </a:r>
            <a:r>
              <a:rPr lang="zh-CN" altLang="en-US" sz="2052" smtClean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二</a:t>
            </a:r>
            <a:r>
              <a:rPr lang="en-US" sz="2052" smtClean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52" dirty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．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下列表格中的各种</a:t>
            </a:r>
            <a:r>
              <a:rPr lang="zh-CN" altLang="en-US" sz="2052">
                <a:latin typeface="微软雅黑" pitchFamily="34" charset="-122"/>
                <a:ea typeface="微软雅黑" pitchFamily="34" charset="-122"/>
              </a:rPr>
              <a:t>情况</a:t>
            </a:r>
            <a:r>
              <a:rPr lang="zh-CN" altLang="en-US" sz="2052" smtClean="0">
                <a:latin typeface="微软雅黑" pitchFamily="34" charset="-122"/>
                <a:ea typeface="微软雅黑" pitchFamily="34" charset="-122"/>
              </a:rPr>
              <a:t>，请你用</a:t>
            </a:r>
            <a:r>
              <a:rPr lang="en-US" altLang="zh-CN" sz="2052" smtClean="0">
                <a:latin typeface="微软雅黑" pitchFamily="34" charset="-122"/>
                <a:ea typeface="微软雅黑" pitchFamily="34" charset="-122"/>
              </a:rPr>
              <a:t>v-t</a:t>
            </a:r>
            <a:r>
              <a:rPr lang="zh-CN" altLang="en-US" sz="2052" smtClean="0">
                <a:latin typeface="微软雅黑" pitchFamily="34" charset="-122"/>
                <a:ea typeface="微软雅黑" pitchFamily="34" charset="-122"/>
              </a:rPr>
              <a:t>图像表示：</a:t>
            </a:r>
            <a:endParaRPr lang="zh-CN" altLang="en-US" sz="2052" dirty="0">
              <a:latin typeface="微软雅黑" pitchFamily="34" charset="-122"/>
              <a:ea typeface="微软雅黑" pitchFamily="34" charset="-122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8482445"/>
              </p:ext>
            </p:extLst>
          </p:nvPr>
        </p:nvGraphicFramePr>
        <p:xfrm>
          <a:off x="484591" y="2480083"/>
          <a:ext cx="9822736" cy="2702258"/>
        </p:xfrm>
        <a:graphic>
          <a:graphicData uri="http://schemas.openxmlformats.org/drawingml/2006/table">
            <a:tbl>
              <a:tblPr/>
              <a:tblGrid>
                <a:gridCol w="1209516"/>
                <a:gridCol w="4398240"/>
                <a:gridCol w="1760151"/>
                <a:gridCol w="2454829"/>
              </a:tblGrid>
              <a:tr h="337782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选项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反应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甲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乙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7782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A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外形、大小相近的金属和水反应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Na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K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13347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B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4 mL 0.01 mol</a:t>
                      </a: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·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L</a:t>
                      </a:r>
                      <a:r>
                        <a:rPr lang="zh-CN" sz="1800" kern="100" baseline="300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－</a:t>
                      </a:r>
                      <a:r>
                        <a:rPr lang="en-US" sz="1800" kern="100" baseline="300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1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 </a:t>
                      </a: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的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KMnO</a:t>
                      </a:r>
                      <a:r>
                        <a:rPr lang="en-US" sz="1800" kern="100" baseline="-250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4</a:t>
                      </a: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溶液，分别和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2 mL</a:t>
                      </a: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不同浓度的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H</a:t>
                      </a:r>
                      <a:r>
                        <a:rPr lang="en-US" sz="1800" kern="100" baseline="-250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2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C</a:t>
                      </a:r>
                      <a:r>
                        <a:rPr lang="en-US" sz="1800" kern="100" baseline="-250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2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O</a:t>
                      </a:r>
                      <a:r>
                        <a:rPr lang="en-US" sz="1800" kern="100" baseline="-250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4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(</a:t>
                      </a: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草酸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)</a:t>
                      </a: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溶液反应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0.1 mol</a:t>
                      </a: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·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L</a:t>
                      </a:r>
                      <a:r>
                        <a:rPr lang="zh-CN" sz="1800" kern="100" baseline="300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－</a:t>
                      </a:r>
                      <a:r>
                        <a:rPr lang="en-US" sz="1800" kern="100" baseline="300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1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的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H</a:t>
                      </a:r>
                      <a:r>
                        <a:rPr lang="en-US" sz="1800" kern="100" baseline="-250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2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C</a:t>
                      </a:r>
                      <a:r>
                        <a:rPr lang="en-US" sz="1800" kern="100" baseline="-250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2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O</a:t>
                      </a:r>
                      <a:r>
                        <a:rPr lang="en-US" sz="1800" kern="100" baseline="-250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4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溶液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0.2 mol</a:t>
                      </a: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·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L</a:t>
                      </a:r>
                      <a:r>
                        <a:rPr lang="zh-CN" sz="1800" kern="100" baseline="300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－</a:t>
                      </a:r>
                      <a:r>
                        <a:rPr lang="en-US" sz="1800" kern="100" baseline="300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1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的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H</a:t>
                      </a:r>
                      <a:r>
                        <a:rPr lang="en-US" sz="1800" kern="100" baseline="-250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2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C</a:t>
                      </a:r>
                      <a:r>
                        <a:rPr lang="en-US" sz="1800" kern="100" baseline="-250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2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O</a:t>
                      </a:r>
                      <a:r>
                        <a:rPr lang="en-US" sz="1800" kern="100" baseline="-250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4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溶液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75565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C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5 mL 0.1 mol</a:t>
                      </a: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·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L</a:t>
                      </a:r>
                      <a:r>
                        <a:rPr lang="zh-CN" sz="1800" kern="100" baseline="300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－</a:t>
                      </a:r>
                      <a:r>
                        <a:rPr lang="en-US" sz="1800" kern="100" baseline="300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1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 Na</a:t>
                      </a:r>
                      <a:r>
                        <a:rPr lang="en-US" sz="1800" kern="100" baseline="-250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2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S</a:t>
                      </a:r>
                      <a:r>
                        <a:rPr lang="en-US" sz="1800" kern="100" baseline="-250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2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O</a:t>
                      </a:r>
                      <a:r>
                        <a:rPr lang="en-US" sz="1800" kern="100" baseline="-250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3</a:t>
                      </a: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溶液和</a:t>
                      </a: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 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5 mL 0.1 mol</a:t>
                      </a: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·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L</a:t>
                      </a:r>
                      <a:r>
                        <a:rPr lang="zh-CN" sz="1800" kern="100" baseline="300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－</a:t>
                      </a:r>
                      <a:r>
                        <a:rPr lang="en-US" sz="1800" kern="100" baseline="300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1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 H</a:t>
                      </a:r>
                      <a:r>
                        <a:rPr lang="en-US" sz="1800" kern="100" baseline="-250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2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SO</a:t>
                      </a:r>
                      <a:r>
                        <a:rPr lang="en-US" sz="1800" kern="100" baseline="-250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4</a:t>
                      </a: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溶液反应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热水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冷水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7782"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D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5 </a:t>
                      </a:r>
                      <a:r>
                        <a:rPr lang="en-US" sz="1800" kern="100" dirty="0" err="1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mL</a:t>
                      </a:r>
                      <a:r>
                        <a:rPr lang="en-US" sz="1800" kern="100" dirty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 4%</a:t>
                      </a: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的过氧化氢溶液分解放出</a:t>
                      </a:r>
                      <a:r>
                        <a:rPr lang="en-US" sz="1800" kern="100" dirty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O</a:t>
                      </a:r>
                      <a:r>
                        <a:rPr lang="en-US" sz="1800" kern="100" baseline="-25000" dirty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2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无</a:t>
                      </a:r>
                      <a:r>
                        <a:rPr lang="en-US" sz="1800" kern="1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MnO</a:t>
                      </a:r>
                      <a:r>
                        <a:rPr lang="en-US" sz="1800" kern="100" baseline="-2500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2</a:t>
                      </a:r>
                      <a:r>
                        <a:rPr lang="zh-CN" sz="1800" kern="10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粉末</a:t>
                      </a:r>
                      <a:endParaRPr lang="zh-CN" sz="1800" kern="10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20000"/>
                        </a:lnSpc>
                        <a:spcAft>
                          <a:spcPts val="0"/>
                        </a:spcAft>
                      </a:pP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加</a:t>
                      </a:r>
                      <a:r>
                        <a:rPr lang="en-US" sz="1800" kern="100" dirty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MnO</a:t>
                      </a:r>
                      <a:r>
                        <a:rPr lang="en-US" sz="1800" kern="100" baseline="-25000" dirty="0">
                          <a:latin typeface="微软雅黑" pitchFamily="34" charset="-122"/>
                          <a:ea typeface="微软雅黑" pitchFamily="34" charset="-122"/>
                          <a:cs typeface="Courier New"/>
                        </a:rPr>
                        <a:t>2</a:t>
                      </a:r>
                      <a:r>
                        <a:rPr lang="zh-CN" sz="1800" kern="100" dirty="0">
                          <a:latin typeface="微软雅黑" pitchFamily="34" charset="-122"/>
                          <a:ea typeface="微软雅黑" pitchFamily="34" charset="-122"/>
                          <a:cs typeface="Times New Roman"/>
                        </a:rPr>
                        <a:t>粉末</a:t>
                      </a:r>
                      <a:endParaRPr lang="zh-CN" sz="1800" kern="100" dirty="0">
                        <a:latin typeface="微软雅黑" pitchFamily="34" charset="-122"/>
                        <a:ea typeface="微软雅黑" pitchFamily="34" charset="-122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82759024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1" name="组合 42"/>
          <p:cNvGrpSpPr>
            <a:grpSpLocks/>
          </p:cNvGrpSpPr>
          <p:nvPr/>
        </p:nvGrpSpPr>
        <p:grpSpPr bwMode="auto">
          <a:xfrm>
            <a:off x="194780" y="119295"/>
            <a:ext cx="10378961" cy="502896"/>
            <a:chOff x="1594572" y="1803366"/>
            <a:chExt cx="20228628" cy="979557"/>
          </a:xfrm>
        </p:grpSpPr>
        <p:grpSp>
          <p:nvGrpSpPr>
            <p:cNvPr id="20484" name="组合 43"/>
            <p:cNvGrpSpPr>
              <a:grpSpLocks/>
            </p:cNvGrpSpPr>
            <p:nvPr/>
          </p:nvGrpSpPr>
          <p:grpSpPr bwMode="auto">
            <a:xfrm>
              <a:off x="1594572" y="1803366"/>
              <a:ext cx="5500726" cy="979557"/>
              <a:chOff x="7309612" y="2089118"/>
              <a:chExt cx="5500726" cy="979557"/>
            </a:xfrm>
          </p:grpSpPr>
          <p:sp>
            <p:nvSpPr>
              <p:cNvPr id="20486" name="TextBox 45"/>
              <p:cNvSpPr txBox="1">
                <a:spLocks noChangeArrowheads="1"/>
              </p:cNvSpPr>
              <p:nvPr/>
            </p:nvSpPr>
            <p:spPr bwMode="auto">
              <a:xfrm>
                <a:off x="7595363" y="2089118"/>
                <a:ext cx="5214975" cy="9795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2668" b="1">
                    <a:solidFill>
                      <a:srgbClr val="8D80BB"/>
                    </a:solidFill>
                    <a:latin typeface="微软雅黑" pitchFamily="34" charset="-122"/>
                    <a:ea typeface="微软雅黑" pitchFamily="34" charset="-122"/>
                  </a:rPr>
                  <a:t>考点互动探究</a:t>
                </a: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7309612" y="2374684"/>
                <a:ext cx="214304" cy="214175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924"/>
              </a:p>
            </p:txBody>
          </p:sp>
        </p:grpSp>
        <p:cxnSp>
          <p:nvCxnSpPr>
            <p:cNvPr id="22" name="直接连接符 21"/>
            <p:cNvCxnSpPr/>
            <p:nvPr/>
          </p:nvCxnSpPr>
          <p:spPr>
            <a:xfrm>
              <a:off x="2023178" y="2699726"/>
              <a:ext cx="19800022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8231" name="Rectangle 7"/>
          <p:cNvSpPr>
            <a:spLocks noChangeArrowheads="1"/>
          </p:cNvSpPr>
          <p:nvPr/>
        </p:nvSpPr>
        <p:spPr bwMode="auto">
          <a:xfrm>
            <a:off x="91749" y="836041"/>
            <a:ext cx="11808330" cy="27000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2052" smtClean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149</a:t>
            </a:r>
            <a:r>
              <a:rPr lang="zh-CN" altLang="en-US" sz="2052" smtClean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对点自测</a:t>
            </a:r>
            <a:r>
              <a:rPr lang="en-US" sz="2052" smtClean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52" dirty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．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Zn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与盐酸的反应为放热反应，其反应速率－时间图像如图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7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23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，试分析图像各段意义：</a:t>
            </a:r>
          </a:p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(1)AB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段：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v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逐渐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________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，原因：</a:t>
            </a:r>
            <a:endParaRPr lang="en-US" altLang="zh-CN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_________________________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，</a:t>
            </a:r>
            <a:endParaRPr lang="en-US" altLang="zh-CN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此阶段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__________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影响为主。</a:t>
            </a:r>
          </a:p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(2)BC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段：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v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逐渐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________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，原因：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____________________________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，</a:t>
            </a:r>
            <a:endParaRPr lang="en-US" altLang="zh-CN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此阶段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__________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影响为主。</a:t>
            </a:r>
          </a:p>
        </p:txBody>
      </p:sp>
      <p:pic>
        <p:nvPicPr>
          <p:cNvPr id="132710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96518" y="1469704"/>
            <a:ext cx="2272476" cy="25265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749912"/>
            <a:ext cx="9073239" cy="2636375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2780" y="4082891"/>
            <a:ext cx="9677299" cy="511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4651164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8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7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327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23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7"/>
          <p:cNvSpPr txBox="1">
            <a:spLocks noChangeArrowheads="1"/>
          </p:cNvSpPr>
          <p:nvPr/>
        </p:nvSpPr>
        <p:spPr bwMode="auto">
          <a:xfrm>
            <a:off x="1732544" y="0"/>
            <a:ext cx="825894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zh-CN" altLang="en-US" sz="2400" b="1" dirty="0" smtClean="0">
                <a:ea typeface="微软雅黑" pitchFamily="34" charset="-122"/>
              </a:rPr>
              <a:t>考点三　控制变量法探究影响化学反应速率的因素</a:t>
            </a: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3152" y="461665"/>
            <a:ext cx="5885170" cy="57452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3152" y="1036191"/>
            <a:ext cx="12192000" cy="41667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67864" y="2516546"/>
            <a:ext cx="3447257" cy="1832429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46093" y="2843132"/>
            <a:ext cx="1499746" cy="1505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59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7311191"/>
              </p:ext>
            </p:extLst>
          </p:nvPr>
        </p:nvGraphicFramePr>
        <p:xfrm>
          <a:off x="461242" y="471677"/>
          <a:ext cx="10820653" cy="198818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70056"/>
                <a:gridCol w="2235089"/>
                <a:gridCol w="1803877"/>
                <a:gridCol w="1803877"/>
                <a:gridCol w="1803877"/>
                <a:gridCol w="1803877"/>
              </a:tblGrid>
              <a:tr h="119291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>
                          <a:effectLst/>
                        </a:rPr>
                        <a:t>序号</a:t>
                      </a:r>
                    </a:p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zh-CN" sz="2400" kern="100">
                          <a:effectLst/>
                        </a:rPr>
                        <a:t>物理量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V[0.1mol/L </a:t>
                      </a:r>
                      <a:endParaRPr lang="zh-CN" sz="2400" kern="10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Fe</a:t>
                      </a:r>
                      <a:r>
                        <a:rPr lang="en-US" sz="2400" kern="100" baseline="-25000">
                          <a:effectLst/>
                        </a:rPr>
                        <a:t>2</a:t>
                      </a:r>
                      <a:r>
                        <a:rPr lang="en-US" sz="2400" kern="100">
                          <a:effectLst/>
                        </a:rPr>
                        <a:t>(SO</a:t>
                      </a:r>
                      <a:r>
                        <a:rPr lang="en-US" sz="2400" kern="100" baseline="-25000">
                          <a:effectLst/>
                        </a:rPr>
                        <a:t>4</a:t>
                      </a:r>
                      <a:r>
                        <a:rPr lang="en-US" sz="2400" kern="100">
                          <a:effectLst/>
                        </a:rPr>
                        <a:t>)</a:t>
                      </a:r>
                      <a:r>
                        <a:rPr lang="en-US" sz="2400" kern="100" baseline="-25000">
                          <a:effectLst/>
                        </a:rPr>
                        <a:t>3</a:t>
                      </a:r>
                      <a:r>
                        <a:rPr lang="en-US" sz="2400" kern="100">
                          <a:effectLst/>
                        </a:rPr>
                        <a:t>]/mL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9763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1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a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97638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2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a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 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3177455"/>
              </p:ext>
            </p:extLst>
          </p:nvPr>
        </p:nvGraphicFramePr>
        <p:xfrm>
          <a:off x="551394" y="3266393"/>
          <a:ext cx="10150950" cy="227152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91009"/>
                <a:gridCol w="1691009"/>
                <a:gridCol w="1692233"/>
                <a:gridCol w="1692233"/>
                <a:gridCol w="1692233"/>
                <a:gridCol w="1692233"/>
              </a:tblGrid>
              <a:tr h="1362913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zh-CN" sz="2400" kern="100">
                          <a:effectLst/>
                        </a:rPr>
                        <a:t>序号</a:t>
                      </a:r>
                    </a:p>
                    <a:p>
                      <a:pPr indent="266700" algn="just">
                        <a:spcAft>
                          <a:spcPts val="0"/>
                        </a:spcAft>
                      </a:pPr>
                      <a:r>
                        <a:rPr lang="zh-CN" sz="2400" kern="100">
                          <a:effectLst/>
                        </a:rPr>
                        <a:t>物理量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V[0.1mol/L </a:t>
                      </a:r>
                      <a:endParaRPr lang="zh-CN" sz="2400" kern="10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Fe</a:t>
                      </a:r>
                      <a:r>
                        <a:rPr lang="en-US" sz="2400" kern="100" baseline="-25000">
                          <a:effectLst/>
                        </a:rPr>
                        <a:t>2</a:t>
                      </a:r>
                      <a:r>
                        <a:rPr lang="en-US" sz="2400" kern="100">
                          <a:effectLst/>
                        </a:rPr>
                        <a:t>(SO</a:t>
                      </a:r>
                      <a:r>
                        <a:rPr lang="en-US" sz="2400" kern="100" baseline="-25000">
                          <a:effectLst/>
                        </a:rPr>
                        <a:t>4</a:t>
                      </a:r>
                      <a:r>
                        <a:rPr lang="en-US" sz="2400" kern="100">
                          <a:effectLst/>
                        </a:rPr>
                        <a:t>)</a:t>
                      </a:r>
                      <a:r>
                        <a:rPr lang="en-US" sz="2400" kern="100" baseline="-25000">
                          <a:effectLst/>
                        </a:rPr>
                        <a:t>3</a:t>
                      </a:r>
                      <a:r>
                        <a:rPr lang="en-US" sz="2400" kern="100">
                          <a:effectLst/>
                        </a:rPr>
                        <a:t>]/mL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V[30% H</a:t>
                      </a:r>
                      <a:r>
                        <a:rPr lang="en-US" sz="2400" kern="100" baseline="-25000">
                          <a:effectLst/>
                        </a:rPr>
                        <a:t>2</a:t>
                      </a:r>
                      <a:r>
                        <a:rPr lang="en-US" sz="2400" kern="100">
                          <a:effectLst/>
                        </a:rPr>
                        <a:t>O</a:t>
                      </a:r>
                      <a:r>
                        <a:rPr lang="en-US" sz="2400" kern="100" baseline="-25000">
                          <a:effectLst/>
                        </a:rPr>
                        <a:t>2</a:t>
                      </a:r>
                      <a:r>
                        <a:rPr lang="en-US" sz="2400" kern="100">
                          <a:effectLst/>
                        </a:rPr>
                        <a:t>]</a:t>
                      </a:r>
                      <a:endParaRPr lang="zh-CN" sz="2400" kern="10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/mL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V[H</a:t>
                      </a:r>
                      <a:r>
                        <a:rPr lang="en-US" sz="2400" kern="100" baseline="-25000">
                          <a:effectLst/>
                        </a:rPr>
                        <a:t>2</a:t>
                      </a:r>
                      <a:r>
                        <a:rPr lang="en-US" sz="2400" kern="100">
                          <a:effectLst/>
                        </a:rPr>
                        <a:t>O]/</a:t>
                      </a:r>
                      <a:endParaRPr lang="zh-CN" sz="2400" kern="10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mL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t/s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V(O</a:t>
                      </a:r>
                      <a:r>
                        <a:rPr lang="en-US" sz="2400" kern="100" baseline="-25000">
                          <a:effectLst/>
                        </a:rPr>
                        <a:t>2</a:t>
                      </a:r>
                      <a:r>
                        <a:rPr lang="en-US" sz="2400" kern="100">
                          <a:effectLst/>
                        </a:rPr>
                        <a:t>)/</a:t>
                      </a:r>
                      <a:endParaRPr lang="zh-CN" sz="2400" kern="100">
                        <a:effectLst/>
                      </a:endParaRPr>
                    </a:p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mL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5430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1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a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b+c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0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t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m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54304"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2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a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b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c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t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400" kern="100">
                          <a:effectLst/>
                        </a:rPr>
                        <a:t>n</a:t>
                      </a:r>
                      <a:endParaRPr lang="zh-CN" sz="2400" kern="100"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矩形 4"/>
          <p:cNvSpPr/>
          <p:nvPr/>
        </p:nvSpPr>
        <p:spPr>
          <a:xfrm>
            <a:off x="371858" y="2665886"/>
            <a:ext cx="611257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</a:t>
            </a:r>
            <a:r>
              <a:rPr lang="zh-CN" altLang="en-US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测相同时间内产生氧气体积的多少？</a:t>
            </a:r>
            <a:endParaRPr lang="zh-CN" altLang="en-US" sz="28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371858" y="5615213"/>
            <a:ext cx="5753498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altLang="zh-CN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</a:t>
            </a:r>
            <a:r>
              <a:rPr lang="zh-CN" altLang="en-US" sz="2800" b="0" cap="none" spc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测产生相同体积氧气所需要时间？</a:t>
            </a:r>
            <a:endParaRPr lang="zh-CN" altLang="en-US" sz="2800" b="0" cap="none" spc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941279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819028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64329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42"/>
          <p:cNvGrpSpPr>
            <a:grpSpLocks/>
          </p:cNvGrpSpPr>
          <p:nvPr/>
        </p:nvGrpSpPr>
        <p:grpSpPr bwMode="auto">
          <a:xfrm>
            <a:off x="817741" y="879669"/>
            <a:ext cx="10378961" cy="502896"/>
            <a:chOff x="1594572" y="1803366"/>
            <a:chExt cx="20228628" cy="979557"/>
          </a:xfrm>
        </p:grpSpPr>
        <p:grpSp>
          <p:nvGrpSpPr>
            <p:cNvPr id="3" name="组合 43"/>
            <p:cNvGrpSpPr>
              <a:grpSpLocks/>
            </p:cNvGrpSpPr>
            <p:nvPr/>
          </p:nvGrpSpPr>
          <p:grpSpPr bwMode="auto">
            <a:xfrm>
              <a:off x="1594572" y="1803366"/>
              <a:ext cx="5500726" cy="979557"/>
              <a:chOff x="7309612" y="2089118"/>
              <a:chExt cx="5500726" cy="979557"/>
            </a:xfrm>
          </p:grpSpPr>
          <p:sp>
            <p:nvSpPr>
              <p:cNvPr id="9234" name="TextBox 45"/>
              <p:cNvSpPr txBox="1">
                <a:spLocks noChangeArrowheads="1"/>
              </p:cNvSpPr>
              <p:nvPr/>
            </p:nvSpPr>
            <p:spPr bwMode="auto">
              <a:xfrm>
                <a:off x="7595363" y="2089118"/>
                <a:ext cx="5214975" cy="979557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r>
                  <a:rPr lang="zh-CN" altLang="en-US" sz="2668" b="1" dirty="0">
                    <a:solidFill>
                      <a:srgbClr val="8D80BB"/>
                    </a:solidFill>
                    <a:latin typeface="微软雅黑" pitchFamily="34" charset="-122"/>
                    <a:ea typeface="微软雅黑" pitchFamily="34" charset="-122"/>
                  </a:rPr>
                  <a:t>考例考法直击</a:t>
                </a: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7309612" y="2374684"/>
                <a:ext cx="214304" cy="214175"/>
              </a:xfrm>
              <a:prstGeom prst="ellipse">
                <a:avLst/>
              </a:prstGeom>
              <a:solidFill>
                <a:srgbClr val="404040"/>
              </a:solidFill>
              <a:ln>
                <a:solidFill>
                  <a:srgbClr val="40404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zh-CN" altLang="en-US" sz="924"/>
              </a:p>
            </p:txBody>
          </p:sp>
        </p:grpSp>
        <p:cxnSp>
          <p:nvCxnSpPr>
            <p:cNvPr id="22" name="直接连接符 21"/>
            <p:cNvCxnSpPr/>
            <p:nvPr/>
          </p:nvCxnSpPr>
          <p:spPr>
            <a:xfrm>
              <a:off x="2023178" y="2699726"/>
              <a:ext cx="19800022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48514" name="Rectangle 2"/>
          <p:cNvSpPr>
            <a:spLocks noChangeArrowheads="1"/>
          </p:cNvSpPr>
          <p:nvPr/>
        </p:nvSpPr>
        <p:spPr bwMode="auto">
          <a:xfrm>
            <a:off x="1038023" y="1558732"/>
            <a:ext cx="5644409" cy="3836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52" dirty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5</a:t>
            </a:r>
            <a:r>
              <a:rPr lang="zh-CN" altLang="en-US" sz="2052" dirty="0">
                <a:solidFill>
                  <a:srgbClr val="8D80BB"/>
                </a:solidFill>
                <a:latin typeface="微软雅黑" pitchFamily="34" charset="-122"/>
                <a:ea typeface="微软雅黑" pitchFamily="34" charset="-122"/>
              </a:rPr>
              <a:t>．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[2015·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全国卷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Ⅰ]</a:t>
            </a:r>
            <a:r>
              <a:rPr lang="en-US" sz="2052" dirty="0" err="1">
                <a:latin typeface="微软雅黑" pitchFamily="34" charset="-122"/>
                <a:ea typeface="微软雅黑" pitchFamily="34" charset="-122"/>
              </a:rPr>
              <a:t>Bodensteins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研究了下列反应：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2HI(g)            H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(g)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＋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I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(g)</a:t>
            </a:r>
            <a:endParaRPr lang="zh-CN" altLang="en-US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在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716 K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时，气体混合物中碘化氢的物质的量分数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x(HI)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与反应时间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t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的关系如下表：</a:t>
            </a:r>
            <a:endParaRPr lang="en-US" altLang="zh-CN" sz="2052" dirty="0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(1)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根据上述实验结果，该反应的平衡常数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K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的计算式为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________________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。</a:t>
            </a:r>
          </a:p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(2)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上述反应中，正反应速率为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v</a:t>
            </a:r>
            <a:r>
              <a:rPr lang="zh-CN" altLang="en-US" sz="2052" baseline="-25000" dirty="0">
                <a:latin typeface="微软雅黑" pitchFamily="34" charset="-122"/>
                <a:ea typeface="微软雅黑" pitchFamily="34" charset="-122"/>
              </a:rPr>
              <a:t>正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＝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k</a:t>
            </a:r>
            <a:r>
              <a:rPr lang="zh-CN" altLang="en-US" sz="2052" baseline="-25000" dirty="0">
                <a:latin typeface="微软雅黑" pitchFamily="34" charset="-122"/>
                <a:ea typeface="微软雅黑" pitchFamily="34" charset="-122"/>
              </a:rPr>
              <a:t>正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x</a:t>
            </a:r>
            <a:r>
              <a:rPr lang="en-US" sz="2052" baseline="30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(HI)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，逆反应速率为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v</a:t>
            </a:r>
            <a:r>
              <a:rPr lang="zh-CN" altLang="en-US" sz="2052" baseline="-25000" dirty="0">
                <a:latin typeface="微软雅黑" pitchFamily="34" charset="-122"/>
                <a:ea typeface="微软雅黑" pitchFamily="34" charset="-122"/>
              </a:rPr>
              <a:t>逆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＝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k</a:t>
            </a:r>
            <a:r>
              <a:rPr lang="zh-CN" altLang="en-US" sz="2052" baseline="-25000" dirty="0">
                <a:latin typeface="微软雅黑" pitchFamily="34" charset="-122"/>
                <a:ea typeface="微软雅黑" pitchFamily="34" charset="-122"/>
              </a:rPr>
              <a:t>逆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x(H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)x(I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，其中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k</a:t>
            </a:r>
            <a:r>
              <a:rPr lang="zh-CN" altLang="en-US" sz="2052" baseline="-25000" dirty="0">
                <a:latin typeface="微软雅黑" pitchFamily="34" charset="-122"/>
                <a:ea typeface="微软雅黑" pitchFamily="34" charset="-122"/>
              </a:rPr>
              <a:t>正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k</a:t>
            </a:r>
            <a:r>
              <a:rPr lang="zh-CN" altLang="en-US" sz="2052" baseline="-25000" dirty="0">
                <a:latin typeface="微软雅黑" pitchFamily="34" charset="-122"/>
                <a:ea typeface="微软雅黑" pitchFamily="34" charset="-122"/>
              </a:rPr>
              <a:t>逆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为速率常数，则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k</a:t>
            </a:r>
            <a:r>
              <a:rPr lang="zh-CN" altLang="en-US" sz="2052" baseline="-25000" dirty="0">
                <a:latin typeface="微软雅黑" pitchFamily="34" charset="-122"/>
                <a:ea typeface="微软雅黑" pitchFamily="34" charset="-122"/>
              </a:rPr>
              <a:t>逆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为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____(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以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K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和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k</a:t>
            </a:r>
            <a:r>
              <a:rPr lang="zh-CN" altLang="en-US" sz="2052" baseline="-25000" dirty="0">
                <a:latin typeface="微软雅黑" pitchFamily="34" charset="-122"/>
                <a:ea typeface="微软雅黑" pitchFamily="34" charset="-122"/>
              </a:rPr>
              <a:t>正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表示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。若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k</a:t>
            </a:r>
            <a:r>
              <a:rPr lang="zh-CN" altLang="en-US" sz="2052" baseline="-25000" dirty="0">
                <a:latin typeface="微软雅黑" pitchFamily="34" charset="-122"/>
                <a:ea typeface="微软雅黑" pitchFamily="34" charset="-122"/>
              </a:rPr>
              <a:t>正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＝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0.002 7 min</a:t>
            </a:r>
            <a:r>
              <a:rPr lang="zh-CN" altLang="en-US" sz="2052" baseline="30000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052" baseline="30000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，在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t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＝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40 min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时，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v</a:t>
            </a:r>
            <a:r>
              <a:rPr lang="zh-CN" altLang="en-US" sz="2052" baseline="-25000" dirty="0">
                <a:latin typeface="微软雅黑" pitchFamily="34" charset="-122"/>
                <a:ea typeface="微软雅黑" pitchFamily="34" charset="-122"/>
              </a:rPr>
              <a:t>正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＝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__min</a:t>
            </a:r>
            <a:r>
              <a:rPr lang="zh-CN" altLang="en-US" sz="2052" baseline="30000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052" baseline="30000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。</a:t>
            </a:r>
          </a:p>
        </p:txBody>
      </p:sp>
      <p:sp>
        <p:nvSpPr>
          <p:cNvPr id="1253378" name="Rectangle 2"/>
          <p:cNvSpPr>
            <a:spLocks noChangeArrowheads="1"/>
          </p:cNvSpPr>
          <p:nvPr/>
        </p:nvSpPr>
        <p:spPr bwMode="auto">
          <a:xfrm>
            <a:off x="0" y="33918"/>
            <a:ext cx="94809" cy="189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 sz="924"/>
          </a:p>
        </p:txBody>
      </p:sp>
      <p:sp>
        <p:nvSpPr>
          <p:cNvPr id="1497090" name="Rectangle 2"/>
          <p:cNvSpPr>
            <a:spLocks noChangeArrowheads="1"/>
          </p:cNvSpPr>
          <p:nvPr/>
        </p:nvSpPr>
        <p:spPr bwMode="auto">
          <a:xfrm>
            <a:off x="0" y="33918"/>
            <a:ext cx="94809" cy="189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46914" tIns="23457" rIns="46914" bIns="23457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CN" altLang="en-US" sz="924"/>
          </a:p>
        </p:txBody>
      </p:sp>
      <p:pic>
        <p:nvPicPr>
          <p:cNvPr id="152985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33972" y="1999572"/>
            <a:ext cx="586432" cy="3059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12" name="表格 11"/>
          <p:cNvGraphicFramePr>
            <a:graphicFrameLocks noGrp="1"/>
          </p:cNvGraphicFramePr>
          <p:nvPr/>
        </p:nvGraphicFramePr>
        <p:xfrm>
          <a:off x="6877264" y="1743008"/>
          <a:ext cx="4276712" cy="844455"/>
        </p:xfrm>
        <a:graphic>
          <a:graphicData uri="http://schemas.openxmlformats.org/drawingml/2006/table">
            <a:tbl>
              <a:tblPr/>
              <a:tblGrid>
                <a:gridCol w="640050"/>
                <a:gridCol w="393004"/>
                <a:gridCol w="599312"/>
                <a:gridCol w="599312"/>
                <a:gridCol w="681678"/>
                <a:gridCol w="681678"/>
                <a:gridCol w="681678"/>
              </a:tblGrid>
              <a:tr h="2814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dirty="0" smtClean="0">
                          <a:latin typeface="Times New Roman"/>
                          <a:cs typeface="Courier New"/>
                        </a:rPr>
                        <a:t>t/min</a:t>
                      </a:r>
                      <a:endParaRPr lang="zh-CN" sz="1800" kern="100" dirty="0">
                        <a:latin typeface="宋体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Times New Roman"/>
                          <a:cs typeface="Courier New"/>
                        </a:rPr>
                        <a:t>0</a:t>
                      </a:r>
                      <a:endParaRPr lang="zh-CN" sz="1800" kern="100">
                        <a:latin typeface="宋体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Times New Roman"/>
                          <a:cs typeface="Courier New"/>
                        </a:rPr>
                        <a:t>20</a:t>
                      </a:r>
                      <a:endParaRPr lang="zh-CN" sz="1800" kern="100">
                        <a:latin typeface="宋体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latin typeface="Times New Roman"/>
                          <a:cs typeface="Courier New"/>
                        </a:rPr>
                        <a:t>40</a:t>
                      </a:r>
                      <a:endParaRPr lang="zh-CN" sz="1800" kern="100" dirty="0">
                        <a:latin typeface="宋体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Times New Roman"/>
                          <a:cs typeface="Courier New"/>
                        </a:rPr>
                        <a:t>60</a:t>
                      </a:r>
                      <a:endParaRPr lang="zh-CN" sz="1800" kern="100">
                        <a:latin typeface="宋体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Times New Roman"/>
                          <a:cs typeface="Courier New"/>
                        </a:rPr>
                        <a:t>80</a:t>
                      </a:r>
                      <a:endParaRPr lang="zh-CN" sz="1800" kern="100">
                        <a:latin typeface="宋体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Times New Roman"/>
                          <a:cs typeface="Courier New"/>
                        </a:rPr>
                        <a:t>120</a:t>
                      </a:r>
                      <a:endParaRPr lang="zh-CN" sz="1800" kern="100">
                        <a:latin typeface="宋体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4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latin typeface="Times New Roman"/>
                          <a:cs typeface="Courier New"/>
                        </a:rPr>
                        <a:t>x(HI)</a:t>
                      </a:r>
                      <a:endParaRPr lang="zh-CN" sz="1800" kern="100" dirty="0">
                        <a:latin typeface="宋体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Times New Roman"/>
                          <a:cs typeface="Courier New"/>
                        </a:rPr>
                        <a:t>1</a:t>
                      </a:r>
                      <a:endParaRPr lang="zh-CN" sz="1800" kern="100">
                        <a:latin typeface="宋体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latin typeface="Times New Roman"/>
                          <a:cs typeface="Courier New"/>
                        </a:rPr>
                        <a:t>0.91</a:t>
                      </a:r>
                      <a:endParaRPr lang="zh-CN" sz="1800" kern="100" dirty="0">
                        <a:latin typeface="宋体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Times New Roman"/>
                          <a:cs typeface="Courier New"/>
                        </a:rPr>
                        <a:t>0.85</a:t>
                      </a:r>
                      <a:endParaRPr lang="zh-CN" sz="1800" kern="100">
                        <a:latin typeface="宋体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Times New Roman"/>
                          <a:cs typeface="Courier New"/>
                        </a:rPr>
                        <a:t>0.815</a:t>
                      </a:r>
                      <a:endParaRPr lang="zh-CN" sz="1800" kern="100">
                        <a:latin typeface="宋体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Times New Roman"/>
                          <a:cs typeface="Courier New"/>
                        </a:rPr>
                        <a:t>0.795</a:t>
                      </a:r>
                      <a:endParaRPr lang="zh-CN" sz="1800" kern="100">
                        <a:latin typeface="宋体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Times New Roman"/>
                          <a:cs typeface="Courier New"/>
                        </a:rPr>
                        <a:t>0.784</a:t>
                      </a:r>
                      <a:endParaRPr lang="zh-CN" sz="1800" kern="100">
                        <a:latin typeface="宋体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1485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Times New Roman"/>
                          <a:cs typeface="Courier New"/>
                        </a:rPr>
                        <a:t>x(HI)</a:t>
                      </a:r>
                      <a:endParaRPr lang="zh-CN" sz="1800" kern="100">
                        <a:latin typeface="宋体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Times New Roman"/>
                          <a:cs typeface="Courier New"/>
                        </a:rPr>
                        <a:t>0</a:t>
                      </a:r>
                      <a:endParaRPr lang="zh-CN" sz="1800" kern="100">
                        <a:latin typeface="宋体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Times New Roman"/>
                          <a:cs typeface="Courier New"/>
                        </a:rPr>
                        <a:t>0.60</a:t>
                      </a:r>
                      <a:endParaRPr lang="zh-CN" sz="1800" kern="100">
                        <a:latin typeface="宋体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Times New Roman"/>
                          <a:cs typeface="Courier New"/>
                        </a:rPr>
                        <a:t>0.73</a:t>
                      </a:r>
                      <a:endParaRPr lang="zh-CN" sz="1800" kern="100">
                        <a:latin typeface="宋体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Times New Roman"/>
                          <a:cs typeface="Courier New"/>
                        </a:rPr>
                        <a:t>0.773</a:t>
                      </a:r>
                      <a:endParaRPr lang="zh-CN" sz="1800" kern="100">
                        <a:latin typeface="宋体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>
                          <a:latin typeface="Times New Roman"/>
                          <a:cs typeface="Courier New"/>
                        </a:rPr>
                        <a:t>0.780</a:t>
                      </a:r>
                      <a:endParaRPr lang="zh-CN" sz="1800" kern="100">
                        <a:latin typeface="宋体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800" kern="100" dirty="0">
                          <a:latin typeface="Times New Roman"/>
                          <a:cs typeface="Courier New"/>
                        </a:rPr>
                        <a:t>0.784</a:t>
                      </a:r>
                      <a:endParaRPr lang="zh-CN" sz="1800" kern="100" dirty="0">
                        <a:latin typeface="宋体"/>
                        <a:cs typeface="Courier New"/>
                      </a:endParaRPr>
                    </a:p>
                  </a:txBody>
                  <a:tcPr marL="35186" marR="35186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3" name="矩形 12"/>
          <p:cNvSpPr/>
          <p:nvPr/>
        </p:nvSpPr>
        <p:spPr>
          <a:xfrm>
            <a:off x="1038023" y="5481512"/>
            <a:ext cx="9932693" cy="8502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(3)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由上述实验数据计算得到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v</a:t>
            </a:r>
            <a:r>
              <a:rPr lang="zh-CN" altLang="en-US" sz="2052" baseline="-25000" dirty="0">
                <a:latin typeface="微软雅黑" pitchFamily="34" charset="-122"/>
                <a:ea typeface="微软雅黑" pitchFamily="34" charset="-122"/>
              </a:rPr>
              <a:t>正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～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x(HI)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和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v</a:t>
            </a:r>
            <a:r>
              <a:rPr lang="zh-CN" altLang="en-US" sz="2052" baseline="-25000" dirty="0">
                <a:latin typeface="微软雅黑" pitchFamily="34" charset="-122"/>
                <a:ea typeface="微软雅黑" pitchFamily="34" charset="-122"/>
              </a:rPr>
              <a:t>逆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～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x(H</a:t>
            </a:r>
            <a:r>
              <a:rPr lang="en-US" sz="2052" baseline="-25000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的关系可用如图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7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23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11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表示。当升高到某一温度时，反应重新达到平衡，相应的点分别为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________(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填字母</a:t>
            </a:r>
            <a:r>
              <a:rPr lang="en-US" sz="2052" dirty="0">
                <a:latin typeface="微软雅黑" pitchFamily="34" charset="-122"/>
                <a:ea typeface="微软雅黑" pitchFamily="34" charset="-122"/>
              </a:rPr>
              <a:t>)</a:t>
            </a:r>
            <a:r>
              <a:rPr lang="zh-CN" altLang="en-US" sz="2052" dirty="0">
                <a:latin typeface="微软雅黑" pitchFamily="34" charset="-122"/>
                <a:ea typeface="微软雅黑" pitchFamily="34" charset="-122"/>
              </a:rPr>
              <a:t>。</a:t>
            </a:r>
          </a:p>
        </p:txBody>
      </p:sp>
      <p:pic>
        <p:nvPicPr>
          <p:cNvPr id="152985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95560" y="2732612"/>
            <a:ext cx="3445288" cy="2744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78254939"/>
      </p:ext>
    </p:extLst>
  </p:cSld>
  <p:clrMapOvr>
    <a:masterClrMapping/>
  </p:clrMapOvr>
  <p:transition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8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485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98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15298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9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529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8514" grpId="0"/>
      <p:bldP spid="13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778</TotalTime>
  <Words>1228</Words>
  <Application>Microsoft Office PowerPoint</Application>
  <PresentationFormat>宽屏</PresentationFormat>
  <Paragraphs>247</Paragraphs>
  <Slides>14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5" baseType="lpstr">
      <vt:lpstr>MingLiU_HKSCS</vt:lpstr>
      <vt:lpstr>MS Mincho</vt:lpstr>
      <vt:lpstr>宋体</vt:lpstr>
      <vt:lpstr>微软雅黑</vt:lpstr>
      <vt:lpstr>Arial</vt:lpstr>
      <vt:lpstr>Calibri</vt:lpstr>
      <vt:lpstr>Calibri Light</vt:lpstr>
      <vt:lpstr>Courier New</vt:lpstr>
      <vt:lpstr>Times New Roman</vt:lpstr>
      <vt:lpstr>Office 主题</vt:lpstr>
      <vt:lpstr>Document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oscarfox</dc:creator>
  <cp:lastModifiedBy>oscarfox</cp:lastModifiedBy>
  <cp:revision>14</cp:revision>
  <dcterms:created xsi:type="dcterms:W3CDTF">2017-12-06T01:08:22Z</dcterms:created>
  <dcterms:modified xsi:type="dcterms:W3CDTF">2017-12-08T06:22:27Z</dcterms:modified>
</cp:coreProperties>
</file>