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321" r:id="rId3"/>
    <p:sldId id="322" r:id="rId4"/>
    <p:sldId id="323" r:id="rId5"/>
    <p:sldId id="324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282" r:id="rId14"/>
  </p:sldIdLst>
  <p:sldSz cx="9144000" cy="514191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897B"/>
    <a:srgbClr val="E4402F"/>
    <a:srgbClr val="FFFDEF"/>
    <a:srgbClr val="CBAB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1" d="100"/>
          <a:sy n="101" d="100"/>
        </p:scale>
        <p:origin x="-96" y="-432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F12FD-5A5D-4212-BA1A-BE6A382C84A7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2CFBE-1407-414C-AC03-95A5BCF50F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990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709918" y="361176"/>
            <a:ext cx="7886700" cy="431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A2897B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709918" y="598656"/>
            <a:ext cx="78867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1" name="圆角矩形 20"/>
          <p:cNvSpPr/>
          <p:nvPr userDrawn="1"/>
        </p:nvSpPr>
        <p:spPr>
          <a:xfrm>
            <a:off x="279049" y="412730"/>
            <a:ext cx="393739" cy="393739"/>
          </a:xfrm>
          <a:prstGeom prst="roundRect">
            <a:avLst>
              <a:gd name="adj" fmla="val 12258"/>
            </a:avLst>
          </a:prstGeom>
          <a:solidFill>
            <a:srgbClr val="FFFDEF"/>
          </a:solidFill>
          <a:ln w="6350">
            <a:solidFill>
              <a:srgbClr val="CBAB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 userDrawn="1"/>
        </p:nvSpPr>
        <p:spPr>
          <a:xfrm>
            <a:off x="241918" y="423644"/>
            <a:ext cx="46800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FCBF77D-F46E-4259-B383-244069B4E4DB}" type="slidenum">
              <a:rPr lang="zh-CN" altLang="en-US" smtClean="0">
                <a:solidFill>
                  <a:srgbClr val="E4402F"/>
                </a:solidFill>
                <a:latin typeface="Impact" panose="020B080603090205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dirty="0">
              <a:solidFill>
                <a:srgbClr val="E4402F"/>
              </a:solidFill>
              <a:latin typeface="Impact" panose="020B080603090205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2C8FE-41C0-4125-8369-011784C51EF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20627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68815" y="167919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kern="0" dirty="0" smtClean="0"/>
              <a:t>电子报刊排版</a:t>
            </a:r>
            <a:endParaRPr lang="en-US" altLang="zh-CN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284658" y="3009913"/>
            <a:ext cx="219347" cy="219347"/>
            <a:chOff x="801291" y="3535885"/>
            <a:chExt cx="219347" cy="219347"/>
          </a:xfrm>
        </p:grpSpPr>
        <p:sp>
          <p:nvSpPr>
            <p:cNvPr id="23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rgbClr val="E4402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25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Freeform 13"/>
              <p:cNvSpPr/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4" name="Freeform 29"/>
            <p:cNvSpPr/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5" name="Freeform 30"/>
            <p:cNvSpPr/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7" name="Freeform 32"/>
            <p:cNvSpPr/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8" name="Freeform 33"/>
            <p:cNvSpPr/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9" name="Freeform 34"/>
            <p:cNvSpPr/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0" name="Freeform 35"/>
            <p:cNvSpPr/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1" name="Freeform 36"/>
            <p:cNvSpPr/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" name="Freeform 37"/>
            <p:cNvSpPr/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" name="Freeform 38"/>
            <p:cNvSpPr/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4" name="Freeform 39"/>
            <p:cNvSpPr/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5" name="Freeform 40"/>
            <p:cNvSpPr/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" name="Freeform 41"/>
            <p:cNvSpPr/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7" name="Freeform 42"/>
            <p:cNvSpPr/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" name="Freeform 43"/>
            <p:cNvSpPr/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" name="Freeform 44"/>
            <p:cNvSpPr/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1" name="Freeform 46"/>
            <p:cNvSpPr/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" name="Freeform 47"/>
            <p:cNvSpPr/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3" name="Freeform 48"/>
            <p:cNvSpPr/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4" name="Freeform 49"/>
            <p:cNvSpPr/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5" name="Freeform 50"/>
            <p:cNvSpPr/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6" name="Freeform 51"/>
            <p:cNvSpPr/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7" name="Freeform 52"/>
            <p:cNvSpPr/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8" name="Freeform 53"/>
            <p:cNvSpPr/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9" name="Freeform 54"/>
            <p:cNvSpPr/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0" name="Freeform 55"/>
            <p:cNvSpPr/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1" name="Freeform 56"/>
            <p:cNvSpPr/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8" name="Freeform 63"/>
            <p:cNvSpPr/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9" name="Freeform 64"/>
            <p:cNvSpPr/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0" name="Freeform 65"/>
            <p:cNvSpPr/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1" name="Freeform 66"/>
            <p:cNvSpPr/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/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/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/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/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/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/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/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/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/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/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/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/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/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/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/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/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/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/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/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/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/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/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/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/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/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/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/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/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/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/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/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/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/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/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/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/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/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/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/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/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/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/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/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/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/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/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/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/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/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/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/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/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/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/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/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/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/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/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/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/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/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/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/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/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/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/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/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/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/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/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/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/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/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/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/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/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/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/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/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/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/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/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/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/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/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/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/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/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/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/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/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/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/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/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/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/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/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/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/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/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/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/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/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/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/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/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/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/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/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/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/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/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/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/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/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/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/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/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/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/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/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/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/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/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/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/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/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/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/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/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/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/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/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/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/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/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/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/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/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/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/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/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/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/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/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/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/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/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/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/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/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/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/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/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/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/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/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/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/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/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/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/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/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/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/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/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/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/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/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/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/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/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/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/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/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/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/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/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/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/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/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/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/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/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/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/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/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/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/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/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/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/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/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/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/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/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/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/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/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/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/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/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/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/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/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/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/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/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/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/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/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/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/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/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/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/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/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/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/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/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/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/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/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/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/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/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/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/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/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/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/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/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/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/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/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/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/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/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/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/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/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/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/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/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/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/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/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/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/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/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/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/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/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/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/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/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/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/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/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/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/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/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/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/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/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/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/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/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/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/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/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/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/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/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/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/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/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/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/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/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/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/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/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/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/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/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/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/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/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/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/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/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/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/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/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/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/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/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/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/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/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/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/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/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/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/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/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/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/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/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/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/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/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/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/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/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/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/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/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/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/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/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/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/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/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/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/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/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/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/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/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/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/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/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/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/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/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/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/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/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/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/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/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/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/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/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/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/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/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/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/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/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/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/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/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/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/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/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/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/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/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/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/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/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/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/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/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/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/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/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/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/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/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/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/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/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/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/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/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/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/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/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/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/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/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/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/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/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/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/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/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/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/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/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/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/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/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/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/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/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/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/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/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/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/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/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/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/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/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503"/>
            <p:cNvSpPr/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/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505"/>
            <p:cNvSpPr/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506"/>
            <p:cNvSpPr/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3503868" y="2987338"/>
            <a:ext cx="6463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郭慧明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pitchFamily="2" charset="-122"/>
              </a:rPr>
              <a:t>制作多媒体作品</a:t>
            </a:r>
          </a:p>
        </p:txBody>
      </p:sp>
      <p:sp>
        <p:nvSpPr>
          <p:cNvPr id="4099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>
                <a:ea typeface="宋体" pitchFamily="2" charset="-122"/>
              </a:rPr>
              <a:t>多媒体作品有很多种形式，电子期刊是较常见形式。</a:t>
            </a:r>
            <a:endParaRPr lang="en-US" altLang="zh-CN" dirty="0" smtClean="0">
              <a:ea typeface="宋体" pitchFamily="2" charset="-122"/>
            </a:endParaRPr>
          </a:p>
          <a:p>
            <a:pPr lvl="1">
              <a:buFont typeface="Wingdings" pitchFamily="2" charset="2"/>
              <a:buNone/>
            </a:pPr>
            <a:endParaRPr lang="zh-CN" altLang="en-US" dirty="0" smtClean="0">
              <a:latin typeface="Arial" charset="0"/>
              <a:ea typeface="宋体" pitchFamily="2" charset="-122"/>
            </a:endParaRPr>
          </a:p>
        </p:txBody>
      </p:sp>
      <p:pic>
        <p:nvPicPr>
          <p:cNvPr id="4100" name="Picture 2" descr="http://192.168.1.254/uploadfile/tefile/course/44/image/2017042609204563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864950"/>
            <a:ext cx="5676900" cy="1928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799485"/>
            <a:ext cx="4016375" cy="2059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0698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pitchFamily="2" charset="-122"/>
              </a:rPr>
              <a:t>电子期刊</a:t>
            </a:r>
          </a:p>
        </p:txBody>
      </p:sp>
      <p:sp>
        <p:nvSpPr>
          <p:cNvPr id="512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>
                <a:ea typeface="宋体" pitchFamily="2" charset="-122"/>
              </a:rPr>
              <a:t>欣赏、学习分析作品</a:t>
            </a:r>
            <a:endParaRPr lang="en-US" altLang="zh-CN" dirty="0" smtClean="0">
              <a:ea typeface="宋体" pitchFamily="2" charset="-122"/>
            </a:endParaRPr>
          </a:p>
          <a:p>
            <a:pPr lvl="1"/>
            <a:r>
              <a:rPr lang="en-US" altLang="zh-CN" dirty="0" smtClean="0">
                <a:latin typeface="Arial" charset="0"/>
                <a:ea typeface="宋体" pitchFamily="2" charset="-122"/>
              </a:rPr>
              <a:t>\\192.168.1.254</a:t>
            </a:r>
          </a:p>
          <a:p>
            <a:pPr lvl="1"/>
            <a:r>
              <a:rPr lang="zh-CN" altLang="en-US" dirty="0" smtClean="0">
                <a:latin typeface="Arial" charset="0"/>
                <a:ea typeface="宋体" pitchFamily="2" charset="-122"/>
              </a:rPr>
              <a:t>用户：</a:t>
            </a:r>
            <a:r>
              <a:rPr lang="en-US" altLang="zh-CN" dirty="0" smtClean="0">
                <a:latin typeface="Arial" charset="0"/>
                <a:ea typeface="宋体" pitchFamily="2" charset="-122"/>
              </a:rPr>
              <a:t>user</a:t>
            </a:r>
          </a:p>
          <a:p>
            <a:pPr lvl="1"/>
            <a:r>
              <a:rPr lang="zh-CN" altLang="en-US" dirty="0" smtClean="0">
                <a:latin typeface="Arial" charset="0"/>
                <a:ea typeface="宋体" pitchFamily="2" charset="-122"/>
              </a:rPr>
              <a:t>密码：</a:t>
            </a:r>
            <a:r>
              <a:rPr lang="en-US" altLang="zh-CN" dirty="0" smtClean="0">
                <a:latin typeface="Arial" charset="0"/>
                <a:ea typeface="宋体" pitchFamily="2" charset="-122"/>
              </a:rPr>
              <a:t>123</a:t>
            </a:r>
          </a:p>
          <a:p>
            <a:pPr lvl="1"/>
            <a:endParaRPr lang="en-US" altLang="zh-CN" dirty="0" smtClean="0">
              <a:latin typeface="Arial" charset="0"/>
              <a:ea typeface="宋体" pitchFamily="2" charset="-122"/>
            </a:endParaRPr>
          </a:p>
          <a:p>
            <a:pPr lvl="1"/>
            <a:endParaRPr lang="en-US" altLang="zh-CN" dirty="0" smtClean="0">
              <a:latin typeface="Arial" charset="0"/>
              <a:ea typeface="宋体" pitchFamily="2" charset="-122"/>
            </a:endParaRPr>
          </a:p>
          <a:p>
            <a:pPr lvl="1"/>
            <a:endParaRPr lang="en-US" altLang="zh-CN" dirty="0" smtClean="0">
              <a:latin typeface="Arial" charset="0"/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2001" y="3435052"/>
            <a:ext cx="783740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CN" alt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电子期刊包含哪些元素？</a:t>
            </a:r>
          </a:p>
        </p:txBody>
      </p:sp>
    </p:spTree>
    <p:extLst>
      <p:ext uri="{BB962C8B-B14F-4D97-AF65-F5344CB8AC3E}">
        <p14:creationId xmlns:p14="http://schemas.microsoft.com/office/powerpoint/2010/main" val="3611588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27" descr="li11-11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5915"/>
            <a:ext cx="4572000" cy="67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1072"/>
          <p:cNvSpPr txBox="1">
            <a:spLocks noChangeArrowheads="1"/>
          </p:cNvSpPr>
          <p:nvPr/>
        </p:nvSpPr>
        <p:spPr bwMode="auto">
          <a:xfrm>
            <a:off x="914400" y="2125800"/>
            <a:ext cx="6019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endParaRPr lang="zh-CN" altLang="zh-CN">
              <a:ea typeface="宋体" pitchFamily="2" charset="-122"/>
            </a:endParaRPr>
          </a:p>
        </p:txBody>
      </p:sp>
      <p:grpSp>
        <p:nvGrpSpPr>
          <p:cNvPr id="2" name="Group 1091"/>
          <p:cNvGrpSpPr>
            <a:grpSpLocks/>
          </p:cNvGrpSpPr>
          <p:nvPr/>
        </p:nvGrpSpPr>
        <p:grpSpPr bwMode="auto">
          <a:xfrm>
            <a:off x="457200" y="514192"/>
            <a:ext cx="9144000" cy="2786883"/>
            <a:chOff x="432" y="-256"/>
            <a:chExt cx="4080" cy="1951"/>
          </a:xfrm>
        </p:grpSpPr>
        <p:pic>
          <p:nvPicPr>
            <p:cNvPr id="6151" name="Picture 1069" descr="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09" r="36401"/>
            <a:stretch>
              <a:fillRect/>
            </a:stretch>
          </p:blipFill>
          <p:spPr bwMode="auto">
            <a:xfrm>
              <a:off x="864" y="-256"/>
              <a:ext cx="1440" cy="384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2" name="Text Box 1077"/>
            <p:cNvSpPr txBox="1">
              <a:spLocks noChangeArrowheads="1"/>
            </p:cNvSpPr>
            <p:nvPr/>
          </p:nvSpPr>
          <p:spPr bwMode="auto">
            <a:xfrm>
              <a:off x="432" y="461"/>
              <a:ext cx="4080" cy="4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>
                  <a:solidFill>
                    <a:srgbClr val="6666FF"/>
                  </a:solidFill>
                  <a:latin typeface="黑体" pitchFamily="2" charset="-122"/>
                  <a:ea typeface="黑体" pitchFamily="2" charset="-122"/>
                </a:rPr>
                <a:t>1</a:t>
              </a:r>
              <a:r>
                <a:rPr lang="zh-CN" altLang="en-US" sz="3200">
                  <a:solidFill>
                    <a:srgbClr val="6666FF"/>
                  </a:solidFill>
                  <a:latin typeface="黑体" pitchFamily="2" charset="-122"/>
                  <a:ea typeface="黑体" pitchFamily="2" charset="-122"/>
                </a:rPr>
                <a:t>、电子刊物应有刊物所包含的要素。 </a:t>
              </a:r>
            </a:p>
          </p:txBody>
        </p:sp>
        <p:sp>
          <p:nvSpPr>
            <p:cNvPr id="6153" name="Text Box 1078"/>
            <p:cNvSpPr txBox="1">
              <a:spLocks noChangeArrowheads="1"/>
            </p:cNvSpPr>
            <p:nvPr/>
          </p:nvSpPr>
          <p:spPr bwMode="auto">
            <a:xfrm>
              <a:off x="432" y="720"/>
              <a:ext cx="3264" cy="4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>
                  <a:solidFill>
                    <a:srgbClr val="6666FF"/>
                  </a:solidFill>
                  <a:latin typeface="黑体" pitchFamily="2" charset="-122"/>
                  <a:ea typeface="黑体" pitchFamily="2" charset="-122"/>
                </a:rPr>
                <a:t>2</a:t>
              </a:r>
              <a:r>
                <a:rPr lang="zh-CN" altLang="en-US" sz="3200">
                  <a:solidFill>
                    <a:srgbClr val="6666FF"/>
                  </a:solidFill>
                  <a:latin typeface="黑体" pitchFamily="2" charset="-122"/>
                  <a:ea typeface="黑体" pitchFamily="2" charset="-122"/>
                </a:rPr>
                <a:t>、电子刊物应有封面、封底、目录页。</a:t>
              </a:r>
            </a:p>
          </p:txBody>
        </p:sp>
        <p:sp>
          <p:nvSpPr>
            <p:cNvPr id="6154" name="Text Box 1079"/>
            <p:cNvSpPr txBox="1">
              <a:spLocks noChangeArrowheads="1"/>
            </p:cNvSpPr>
            <p:nvPr/>
          </p:nvSpPr>
          <p:spPr bwMode="auto">
            <a:xfrm>
              <a:off x="432" y="1008"/>
              <a:ext cx="3792" cy="4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>
                  <a:solidFill>
                    <a:srgbClr val="6666FF"/>
                  </a:solidFill>
                  <a:latin typeface="黑体" pitchFamily="2" charset="-122"/>
                  <a:ea typeface="黑体" pitchFamily="2" charset="-122"/>
                </a:rPr>
                <a:t>3</a:t>
              </a:r>
              <a:r>
                <a:rPr lang="zh-CN" altLang="en-US" sz="3200">
                  <a:solidFill>
                    <a:srgbClr val="6666FF"/>
                  </a:solidFill>
                  <a:latin typeface="黑体" pitchFamily="2" charset="-122"/>
                  <a:ea typeface="黑体" pitchFamily="2" charset="-122"/>
                </a:rPr>
                <a:t>、除封面和封底外应有不少于</a:t>
              </a:r>
              <a:r>
                <a:rPr lang="en-US" altLang="zh-CN" sz="3200">
                  <a:solidFill>
                    <a:srgbClr val="6666FF"/>
                  </a:solidFill>
                  <a:latin typeface="黑体" pitchFamily="2" charset="-122"/>
                  <a:ea typeface="黑体" pitchFamily="2" charset="-122"/>
                </a:rPr>
                <a:t>8</a:t>
              </a:r>
              <a:r>
                <a:rPr lang="zh-CN" altLang="en-US" sz="3200">
                  <a:solidFill>
                    <a:srgbClr val="6666FF"/>
                  </a:solidFill>
                  <a:latin typeface="黑体" pitchFamily="2" charset="-122"/>
                  <a:ea typeface="黑体" pitchFamily="2" charset="-122"/>
                </a:rPr>
                <a:t>页的正文页。 </a:t>
              </a:r>
            </a:p>
          </p:txBody>
        </p:sp>
        <p:sp>
          <p:nvSpPr>
            <p:cNvPr id="6155" name="Text Box 1081"/>
            <p:cNvSpPr txBox="1">
              <a:spLocks noChangeArrowheads="1"/>
            </p:cNvSpPr>
            <p:nvPr/>
          </p:nvSpPr>
          <p:spPr bwMode="auto">
            <a:xfrm>
              <a:off x="432" y="1286"/>
              <a:ext cx="3792" cy="4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dirty="0">
                  <a:solidFill>
                    <a:srgbClr val="6666FF"/>
                  </a:solidFill>
                  <a:latin typeface="黑体" pitchFamily="2" charset="-122"/>
                  <a:ea typeface="黑体" pitchFamily="2" charset="-122"/>
                </a:rPr>
                <a:t>4</a:t>
              </a:r>
              <a:r>
                <a:rPr lang="zh-CN" altLang="en-US" sz="3200" dirty="0">
                  <a:solidFill>
                    <a:srgbClr val="6666FF"/>
                  </a:solidFill>
                  <a:latin typeface="黑体" pitchFamily="2" charset="-122"/>
                  <a:ea typeface="黑体" pitchFamily="2" charset="-122"/>
                </a:rPr>
                <a:t>、目录页中应设置超链接。 </a:t>
              </a:r>
            </a:p>
          </p:txBody>
        </p:sp>
      </p:grpSp>
      <p:pic>
        <p:nvPicPr>
          <p:cNvPr id="6150" name="Picture 1089" descr="蓝蝴蝶"/>
          <p:cNvPicPr>
            <a:picLocks noChangeAspect="1" noChangeArrowheads="1"/>
          </p:cNvPicPr>
          <p:nvPr/>
        </p:nvPicPr>
        <p:blipFill>
          <a:blip r:embed="rId4" cstate="print">
            <a:lum brigh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5770">
            <a:off x="7391401" y="2811389"/>
            <a:ext cx="360363" cy="26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9096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8" name="Line 20"/>
          <p:cNvSpPr>
            <a:spLocks noChangeShapeType="1"/>
          </p:cNvSpPr>
          <p:nvPr/>
        </p:nvSpPr>
        <p:spPr bwMode="auto">
          <a:xfrm>
            <a:off x="4346576" y="4082584"/>
            <a:ext cx="1008063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宋体" pitchFamily="2" charset="-122"/>
              </a:rPr>
              <a:t>制作封面，为作品定下风格基调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CN" altLang="en-US" sz="2000" dirty="0" smtClean="0">
                <a:ea typeface="宋体" pitchFamily="2" charset="-122"/>
              </a:rPr>
              <a:t>基本要素：主标题、配图、背景</a:t>
            </a:r>
          </a:p>
          <a:p>
            <a:pPr eaLnBrk="1" hangingPunct="1"/>
            <a:r>
              <a:rPr lang="zh-CN" altLang="en-US" sz="2000" dirty="0" smtClean="0">
                <a:ea typeface="宋体" pitchFamily="2" charset="-122"/>
              </a:rPr>
              <a:t>基本形式：图片</a:t>
            </a:r>
            <a:r>
              <a:rPr lang="en-US" altLang="zh-CN" sz="2000" dirty="0" smtClean="0">
                <a:ea typeface="宋体" pitchFamily="2" charset="-122"/>
              </a:rPr>
              <a:t>/</a:t>
            </a:r>
            <a:r>
              <a:rPr lang="zh-CN" altLang="en-US" sz="2000" dirty="0" smtClean="0">
                <a:ea typeface="宋体" pitchFamily="2" charset="-122"/>
              </a:rPr>
              <a:t>图形</a:t>
            </a:r>
            <a:r>
              <a:rPr lang="en-US" altLang="zh-CN" sz="2000" dirty="0" smtClean="0">
                <a:ea typeface="宋体" pitchFamily="2" charset="-122"/>
              </a:rPr>
              <a:t>+</a:t>
            </a:r>
            <a:r>
              <a:rPr lang="zh-CN" altLang="en-US" sz="2000" dirty="0" smtClean="0">
                <a:ea typeface="宋体" pitchFamily="2" charset="-122"/>
              </a:rPr>
              <a:t>文字</a:t>
            </a:r>
            <a:r>
              <a:rPr lang="en-US" altLang="zh-CN" sz="2000" dirty="0" smtClean="0">
                <a:ea typeface="宋体" pitchFamily="2" charset="-122"/>
              </a:rPr>
              <a:t>/</a:t>
            </a:r>
            <a:r>
              <a:rPr lang="zh-CN" altLang="en-US" sz="2000" dirty="0" smtClean="0">
                <a:ea typeface="宋体" pitchFamily="2" charset="-122"/>
              </a:rPr>
              <a:t>艺术字</a:t>
            </a:r>
          </a:p>
          <a:p>
            <a:pPr eaLnBrk="1" hangingPunct="1"/>
            <a:r>
              <a:rPr lang="zh-CN" altLang="en-US" sz="2000" dirty="0" smtClean="0">
                <a:ea typeface="宋体" pitchFamily="2" charset="-122"/>
              </a:rPr>
              <a:t>基本要求：简约大方，突出主标题</a:t>
            </a:r>
          </a:p>
        </p:txBody>
      </p:sp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624519"/>
            <a:ext cx="2319338" cy="2300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8" name="Line 10"/>
          <p:cNvSpPr>
            <a:spLocks noChangeShapeType="1"/>
          </p:cNvSpPr>
          <p:nvPr/>
        </p:nvSpPr>
        <p:spPr bwMode="auto">
          <a:xfrm flipH="1">
            <a:off x="7667625" y="3257736"/>
            <a:ext cx="431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8099426" y="3095861"/>
            <a:ext cx="720725" cy="36933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zh-CN" altLang="en-US" b="1">
                <a:ea typeface="宋体" pitchFamily="2" charset="-122"/>
              </a:rPr>
              <a:t>标题</a:t>
            </a:r>
          </a:p>
        </p:txBody>
      </p:sp>
      <p:sp>
        <p:nvSpPr>
          <p:cNvPr id="12300" name="Line 12"/>
          <p:cNvSpPr>
            <a:spLocks noChangeShapeType="1"/>
          </p:cNvSpPr>
          <p:nvPr/>
        </p:nvSpPr>
        <p:spPr bwMode="auto">
          <a:xfrm flipH="1">
            <a:off x="7667626" y="3851674"/>
            <a:ext cx="5048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8172451" y="3636238"/>
            <a:ext cx="720725" cy="369332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zh-CN" altLang="en-US" b="1">
                <a:ea typeface="宋体" pitchFamily="2" charset="-122"/>
              </a:rPr>
              <a:t>背景</a:t>
            </a:r>
          </a:p>
        </p:txBody>
      </p:sp>
      <p:sp>
        <p:nvSpPr>
          <p:cNvPr id="12302" name="Line 14"/>
          <p:cNvSpPr>
            <a:spLocks noChangeShapeType="1"/>
          </p:cNvSpPr>
          <p:nvPr/>
        </p:nvSpPr>
        <p:spPr bwMode="auto">
          <a:xfrm flipH="1">
            <a:off x="7308850" y="4176615"/>
            <a:ext cx="863600" cy="119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8172451" y="4014739"/>
            <a:ext cx="720725" cy="369332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zh-CN" altLang="en-US" b="1">
                <a:ea typeface="宋体" pitchFamily="2" charset="-122"/>
              </a:rPr>
              <a:t>插图</a:t>
            </a:r>
          </a:p>
        </p:txBody>
      </p:sp>
      <p:pic>
        <p:nvPicPr>
          <p:cNvPr id="7180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624519"/>
            <a:ext cx="2305050" cy="2300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628089"/>
            <a:ext cx="2222500" cy="2300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5373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8" grpId="0" animBg="1"/>
      <p:bldP spid="12294" grpId="0" build="p"/>
      <p:bldP spid="12298" grpId="0" animBg="1"/>
      <p:bldP spid="12299" grpId="0" animBg="1"/>
      <p:bldP spid="12300" grpId="0" animBg="1"/>
      <p:bldP spid="12301" grpId="0" animBg="1"/>
      <p:bldP spid="12302" grpId="0" animBg="1"/>
      <p:bldP spid="1230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1"/>
          <p:cNvSpPr txBox="1">
            <a:spLocks/>
          </p:cNvSpPr>
          <p:nvPr/>
        </p:nvSpPr>
        <p:spPr bwMode="auto">
          <a:xfrm>
            <a:off x="1295400" y="342794"/>
            <a:ext cx="7086600" cy="422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zh-CN" altLang="en-US" sz="32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rPr>
              <a:t>封面制作</a:t>
            </a:r>
          </a:p>
        </p:txBody>
      </p:sp>
      <p:sp>
        <p:nvSpPr>
          <p:cNvPr id="8195" name="内容占位符 2"/>
          <p:cNvSpPr txBox="1">
            <a:spLocks/>
          </p:cNvSpPr>
          <p:nvPr/>
        </p:nvSpPr>
        <p:spPr bwMode="auto">
          <a:xfrm>
            <a:off x="381000" y="1499725"/>
            <a:ext cx="3429000" cy="3299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t" hangingPunct="1"/>
            <a:r>
              <a:rPr lang="en-US" altLang="zh-CN" sz="2000" dirty="0">
                <a:ea typeface="宋体" pitchFamily="2" charset="-122"/>
              </a:rPr>
              <a:t>1</a:t>
            </a:r>
            <a:r>
              <a:rPr lang="zh-CN" altLang="en-US" sz="2000" dirty="0">
                <a:ea typeface="宋体" pitchFamily="2" charset="-122"/>
              </a:rPr>
              <a:t>、素材在</a:t>
            </a:r>
            <a:r>
              <a:rPr lang="en-US" altLang="zh-CN" sz="2000" dirty="0">
                <a:ea typeface="宋体" pitchFamily="2" charset="-122"/>
              </a:rPr>
              <a:t>ftp</a:t>
            </a:r>
            <a:r>
              <a:rPr lang="zh-CN" altLang="en-US" sz="2000" dirty="0">
                <a:ea typeface="宋体" pitchFamily="2" charset="-122"/>
              </a:rPr>
              <a:t>中</a:t>
            </a:r>
            <a:r>
              <a:rPr lang="en-US" altLang="zh-CN" sz="2000" dirty="0">
                <a:ea typeface="宋体" pitchFamily="2" charset="-122"/>
              </a:rPr>
              <a:t>it</a:t>
            </a:r>
            <a:r>
              <a:rPr lang="zh-CN" altLang="en-US" sz="2000" dirty="0">
                <a:ea typeface="宋体" pitchFamily="2" charset="-122"/>
              </a:rPr>
              <a:t>帐号里。</a:t>
            </a:r>
            <a:endParaRPr lang="en-US" altLang="zh-CN" sz="2000" dirty="0">
              <a:ea typeface="宋体" pitchFamily="2" charset="-122"/>
            </a:endParaRPr>
          </a:p>
          <a:p>
            <a:pPr eaLnBrk="1" fontAlgn="t" hangingPunct="1"/>
            <a:endParaRPr lang="zh-CN" altLang="en-US" sz="2000" dirty="0">
              <a:ea typeface="宋体" pitchFamily="2" charset="-122"/>
            </a:endParaRPr>
          </a:p>
          <a:p>
            <a:pPr eaLnBrk="1" fontAlgn="t" hangingPunct="1"/>
            <a:r>
              <a:rPr lang="en-US" altLang="zh-CN" sz="2000" dirty="0">
                <a:ea typeface="宋体" pitchFamily="2" charset="-122"/>
              </a:rPr>
              <a:t>2</a:t>
            </a:r>
            <a:r>
              <a:rPr lang="zh-CN" altLang="en-US" sz="2000" dirty="0">
                <a:ea typeface="宋体" pitchFamily="2" charset="-122"/>
              </a:rPr>
              <a:t>、页面设置：</a:t>
            </a:r>
            <a:r>
              <a:rPr lang="en-US" altLang="zh-CN" sz="2000" dirty="0">
                <a:ea typeface="宋体" pitchFamily="2" charset="-122"/>
              </a:rPr>
              <a:t>A4</a:t>
            </a:r>
            <a:r>
              <a:rPr lang="zh-CN" altLang="en-US" sz="2000" dirty="0">
                <a:ea typeface="宋体" pitchFamily="2" charset="-122"/>
              </a:rPr>
              <a:t>纸</a:t>
            </a:r>
            <a:endParaRPr lang="en-US" altLang="zh-CN" sz="2000" dirty="0">
              <a:ea typeface="宋体" pitchFamily="2" charset="-122"/>
            </a:endParaRPr>
          </a:p>
          <a:p>
            <a:pPr eaLnBrk="1" fontAlgn="t" hangingPunct="1"/>
            <a:endParaRPr lang="zh-CN" altLang="en-US" sz="2000" dirty="0">
              <a:ea typeface="宋体" pitchFamily="2" charset="-122"/>
            </a:endParaRPr>
          </a:p>
          <a:p>
            <a:pPr eaLnBrk="1" fontAlgn="t" hangingPunct="1"/>
            <a:r>
              <a:rPr lang="en-US" altLang="zh-CN" sz="2000" dirty="0">
                <a:ea typeface="宋体" pitchFamily="2" charset="-122"/>
              </a:rPr>
              <a:t>3</a:t>
            </a:r>
            <a:r>
              <a:rPr lang="zh-CN" altLang="en-US" sz="2000" dirty="0">
                <a:ea typeface="宋体" pitchFamily="2" charset="-122"/>
              </a:rPr>
              <a:t>、标题仿做，看上去类似，但不需要做成完全一样。</a:t>
            </a:r>
            <a:endParaRPr lang="en-US" altLang="zh-CN" sz="2000" dirty="0">
              <a:ea typeface="宋体" pitchFamily="2" charset="-122"/>
            </a:endParaRPr>
          </a:p>
          <a:p>
            <a:pPr eaLnBrk="1" fontAlgn="t" hangingPunct="1"/>
            <a:endParaRPr lang="en-US" altLang="zh-CN" sz="2000" dirty="0">
              <a:ea typeface="宋体" pitchFamily="2" charset="-122"/>
            </a:endParaRPr>
          </a:p>
          <a:p>
            <a:pPr eaLnBrk="1" fontAlgn="t" hangingPunct="1"/>
            <a:r>
              <a:rPr lang="en-US" altLang="zh-CN" sz="2000" dirty="0">
                <a:ea typeface="宋体" pitchFamily="2" charset="-122"/>
              </a:rPr>
              <a:t>4</a:t>
            </a:r>
            <a:r>
              <a:rPr lang="zh-CN" altLang="en-US" sz="2000" dirty="0">
                <a:ea typeface="宋体" pitchFamily="2" charset="-122"/>
              </a:rPr>
              <a:t>、保存命名为</a:t>
            </a:r>
            <a:endParaRPr lang="en-US" altLang="zh-CN" sz="2000" dirty="0">
              <a:ea typeface="宋体" pitchFamily="2" charset="-122"/>
            </a:endParaRPr>
          </a:p>
          <a:p>
            <a:pPr eaLnBrk="1" fontAlgn="t" hangingPunct="1"/>
            <a:r>
              <a:rPr lang="zh-CN" altLang="en-US" sz="2000" dirty="0">
                <a:solidFill>
                  <a:srgbClr val="FF0000"/>
                </a:solidFill>
                <a:ea typeface="宋体" pitchFamily="2" charset="-122"/>
              </a:rPr>
              <a:t>“西部</a:t>
            </a:r>
            <a:r>
              <a:rPr lang="en-US" altLang="zh-CN" sz="2000" dirty="0">
                <a:solidFill>
                  <a:srgbClr val="FF0000"/>
                </a:solidFill>
                <a:ea typeface="宋体" pitchFamily="2" charset="-122"/>
              </a:rPr>
              <a:t>.</a:t>
            </a:r>
            <a:r>
              <a:rPr lang="en-US" altLang="zh-CN" sz="2000" dirty="0" err="1">
                <a:solidFill>
                  <a:srgbClr val="FF0000"/>
                </a:solidFill>
                <a:ea typeface="宋体" pitchFamily="2" charset="-122"/>
              </a:rPr>
              <a:t>pptx</a:t>
            </a:r>
            <a:r>
              <a:rPr lang="en-US" altLang="zh-CN" sz="2000" dirty="0">
                <a:ea typeface="宋体" pitchFamily="2" charset="-122"/>
              </a:rPr>
              <a:t>”</a:t>
            </a:r>
            <a:r>
              <a:rPr lang="zh-CN" altLang="en-US" sz="2000" dirty="0">
                <a:ea typeface="宋体" pitchFamily="2" charset="-122"/>
              </a:rPr>
              <a:t>，拷贝到自己的</a:t>
            </a:r>
            <a:r>
              <a:rPr lang="en-US" altLang="zh-CN" sz="2000" dirty="0">
                <a:ea typeface="宋体" pitchFamily="2" charset="-122"/>
              </a:rPr>
              <a:t>ftp</a:t>
            </a:r>
            <a:r>
              <a:rPr lang="zh-CN" altLang="en-US" sz="2000" dirty="0">
                <a:ea typeface="宋体" pitchFamily="2" charset="-122"/>
              </a:rPr>
              <a:t>中。</a:t>
            </a:r>
          </a:p>
          <a:p>
            <a:pPr eaLnBrk="1" fontAlgn="t" hangingPunct="1"/>
            <a:endParaRPr lang="en-US" altLang="zh-CN" sz="2000" dirty="0">
              <a:ea typeface="宋体" pitchFamily="2" charset="-122"/>
            </a:endParaRPr>
          </a:p>
        </p:txBody>
      </p:sp>
      <p:pic>
        <p:nvPicPr>
          <p:cNvPr id="28674" name="Picture 2" descr="G:\ghm\2016-2017下\6电子报刊排版\1目标西部文字与图片排版封面\目标西部封面效果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7628" y="217817"/>
            <a:ext cx="4386773" cy="47526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07715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/>
          </p:cNvSpPr>
          <p:nvPr>
            <p:ph type="title"/>
          </p:nvPr>
        </p:nvSpPr>
        <p:spPr>
          <a:xfrm>
            <a:off x="457200" y="321370"/>
            <a:ext cx="8229600" cy="765336"/>
          </a:xfrm>
        </p:spPr>
        <p:txBody>
          <a:bodyPr/>
          <a:lstStyle/>
          <a:p>
            <a:pPr eaLnBrk="1" hangingPunct="1"/>
            <a:r>
              <a:rPr lang="zh-CN" altLang="en-US" smtClean="0">
                <a:ea typeface="宋体" pitchFamily="2" charset="-122"/>
              </a:rPr>
              <a:t>      任务</a:t>
            </a:r>
          </a:p>
        </p:txBody>
      </p:sp>
      <p:sp>
        <p:nvSpPr>
          <p:cNvPr id="9219" name="TextBox 4"/>
          <p:cNvSpPr txBox="1">
            <a:spLocks noChangeArrowheads="1"/>
          </p:cNvSpPr>
          <p:nvPr/>
        </p:nvSpPr>
        <p:spPr bwMode="auto">
          <a:xfrm>
            <a:off x="642938" y="1124794"/>
            <a:ext cx="821531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ctr" hangingPunct="1"/>
            <a:r>
              <a:rPr lang="zh-CN" altLang="en-US" sz="2000" dirty="0">
                <a:ea typeface="宋体" pitchFamily="2" charset="-122"/>
              </a:rPr>
              <a:t>多媒体作品形式多样，以</a:t>
            </a:r>
            <a:r>
              <a:rPr lang="en-US" altLang="zh-CN" sz="2000" dirty="0" err="1">
                <a:ea typeface="宋体" pitchFamily="2" charset="-122"/>
              </a:rPr>
              <a:t>ppt</a:t>
            </a:r>
            <a:r>
              <a:rPr lang="zh-CN" altLang="en-US" sz="2000" dirty="0">
                <a:ea typeface="宋体" pitchFamily="2" charset="-122"/>
              </a:rPr>
              <a:t>制作的电子报刊是较为常见的一种</a:t>
            </a:r>
            <a:r>
              <a:rPr lang="zh-CN" altLang="en-US" sz="2000" dirty="0" smtClean="0">
                <a:ea typeface="宋体" pitchFamily="2" charset="-122"/>
              </a:rPr>
              <a:t>形式。</a:t>
            </a:r>
          </a:p>
          <a:p>
            <a:pPr eaLnBrk="1" fontAlgn="ctr" hangingPunct="1"/>
            <a:r>
              <a:rPr lang="zh-CN" altLang="en-US" sz="2000" dirty="0" smtClean="0">
                <a:ea typeface="宋体" pitchFamily="2" charset="-122"/>
              </a:rPr>
              <a:t>本节课学习任务：参考已有作品界面，</a:t>
            </a:r>
            <a:r>
              <a:rPr lang="zh-CN" altLang="en-US" sz="2000" b="1" dirty="0" smtClean="0">
                <a:ea typeface="宋体" pitchFamily="2" charset="-122"/>
              </a:rPr>
              <a:t>模仿排版</a:t>
            </a:r>
            <a:r>
              <a:rPr lang="zh-CN" altLang="en-US" sz="2000" dirty="0" smtClean="0">
                <a:ea typeface="宋体" pitchFamily="2" charset="-122"/>
              </a:rPr>
              <a:t>出同样效果</a:t>
            </a:r>
          </a:p>
          <a:p>
            <a:pPr eaLnBrk="1" fontAlgn="t" hangingPunct="1"/>
            <a:endParaRPr lang="zh-CN" altLang="en-US" sz="2000" dirty="0">
              <a:ea typeface="宋体" pitchFamily="2" charset="-122"/>
            </a:endParaRPr>
          </a:p>
        </p:txBody>
      </p:sp>
      <p:pic>
        <p:nvPicPr>
          <p:cNvPr id="9220" name="Picture 5" descr="C:\Users\mingko\Desktop\2014-2015下--上传课件\PPT\1目标西部文字与图片排版\目标西部第4页效果图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249587"/>
            <a:ext cx="2192338" cy="2375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 descr="C:\Users\mingko\Desktop\2014-2015下--上传课件\PPT\2目标西部文字与图片排版第10页\目标西部第10页效果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2249587"/>
            <a:ext cx="2192338" cy="2375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046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4"/>
          <p:cNvSpPr txBox="1">
            <a:spLocks noChangeArrowheads="1"/>
          </p:cNvSpPr>
          <p:nvPr/>
        </p:nvSpPr>
        <p:spPr bwMode="auto">
          <a:xfrm>
            <a:off x="285750" y="964109"/>
            <a:ext cx="8572500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t" hangingPunct="1"/>
            <a:r>
              <a:rPr lang="zh-CN" altLang="en-US" sz="3200" dirty="0">
                <a:ea typeface="宋体" pitchFamily="2" charset="-122"/>
              </a:rPr>
              <a:t>        综合运用</a:t>
            </a:r>
            <a:r>
              <a:rPr lang="en-US" altLang="zh-CN" sz="3200" dirty="0">
                <a:ea typeface="宋体" pitchFamily="2" charset="-122"/>
              </a:rPr>
              <a:t>PowerPoint</a:t>
            </a:r>
            <a:r>
              <a:rPr lang="zh-CN" altLang="en-US" sz="3200" dirty="0">
                <a:ea typeface="宋体" pitchFamily="2" charset="-122"/>
              </a:rPr>
              <a:t>软件的基本操作技巧，对各个版面进行设计。一个完整的版面往往由很多文字和图片组成，应该注意文字与图片的相互联系，恰当地运用图片、文本框、图文框、表格等操作技巧，安排好它们的位置，做到界限分明、层次清楚。能够根据主题的不同特点，创造优美的形式，形成特定的风格，从而激发读者的阅读兴趣。</a:t>
            </a:r>
          </a:p>
        </p:txBody>
      </p:sp>
    </p:spTree>
    <p:extLst>
      <p:ext uri="{BB962C8B-B14F-4D97-AF65-F5344CB8AC3E}">
        <p14:creationId xmlns:p14="http://schemas.microsoft.com/office/powerpoint/2010/main" val="2185314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宋体" pitchFamily="2" charset="-122"/>
              </a:rPr>
              <a:t>第</a:t>
            </a:r>
            <a:r>
              <a:rPr lang="en-US" altLang="zh-CN" smtClean="0">
                <a:ea typeface="宋体" pitchFamily="2" charset="-122"/>
              </a:rPr>
              <a:t>4</a:t>
            </a:r>
            <a:r>
              <a:rPr lang="zh-CN" altLang="en-US" smtClean="0">
                <a:ea typeface="宋体" pitchFamily="2" charset="-122"/>
              </a:rPr>
              <a:t>页要求</a:t>
            </a:r>
          </a:p>
        </p:txBody>
      </p:sp>
      <p:sp>
        <p:nvSpPr>
          <p:cNvPr id="11267" name="TextBox 4"/>
          <p:cNvSpPr txBox="1">
            <a:spLocks noChangeArrowheads="1"/>
          </p:cNvSpPr>
          <p:nvPr/>
        </p:nvSpPr>
        <p:spPr bwMode="auto">
          <a:xfrm>
            <a:off x="285750" y="1231917"/>
            <a:ext cx="85725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t" hangingPunct="1"/>
            <a:r>
              <a:rPr lang="en-US" altLang="zh-CN" sz="2400" dirty="0">
                <a:ea typeface="宋体" pitchFamily="2" charset="-122"/>
              </a:rPr>
              <a:t>1</a:t>
            </a:r>
            <a:r>
              <a:rPr lang="zh-CN" altLang="en-US" sz="2400" dirty="0">
                <a:ea typeface="宋体" pitchFamily="2" charset="-122"/>
              </a:rPr>
              <a:t>、页面设置：</a:t>
            </a:r>
            <a:r>
              <a:rPr lang="en-US" altLang="zh-CN" sz="2400" dirty="0">
                <a:ea typeface="宋体" pitchFamily="2" charset="-122"/>
              </a:rPr>
              <a:t>A4</a:t>
            </a:r>
            <a:r>
              <a:rPr lang="zh-CN" altLang="en-US" sz="2400" dirty="0">
                <a:ea typeface="宋体" pitchFamily="2" charset="-122"/>
              </a:rPr>
              <a:t>纸 纵向 （宽度：</a:t>
            </a:r>
            <a:r>
              <a:rPr lang="en-US" altLang="zh-CN" sz="2400" dirty="0">
                <a:ea typeface="宋体" pitchFamily="2" charset="-122"/>
              </a:rPr>
              <a:t>19.05</a:t>
            </a:r>
            <a:r>
              <a:rPr lang="zh-CN" altLang="en-US" sz="2400" dirty="0">
                <a:ea typeface="宋体" pitchFamily="2" charset="-122"/>
              </a:rPr>
              <a:t>厘米，高度：</a:t>
            </a:r>
            <a:r>
              <a:rPr lang="en-US" altLang="zh-CN" sz="2400" dirty="0">
                <a:ea typeface="宋体" pitchFamily="2" charset="-122"/>
              </a:rPr>
              <a:t>27.51</a:t>
            </a:r>
            <a:r>
              <a:rPr lang="zh-CN" altLang="en-US" sz="2400" dirty="0">
                <a:ea typeface="宋体" pitchFamily="2" charset="-122"/>
              </a:rPr>
              <a:t>厘米）</a:t>
            </a:r>
          </a:p>
          <a:p>
            <a:pPr eaLnBrk="1" fontAlgn="t" hangingPunct="1"/>
            <a:endParaRPr lang="zh-CN" altLang="en-US" sz="2400" dirty="0">
              <a:ea typeface="宋体" pitchFamily="2" charset="-122"/>
            </a:endParaRPr>
          </a:p>
          <a:p>
            <a:pPr eaLnBrk="1" fontAlgn="t" hangingPunct="1"/>
            <a:r>
              <a:rPr lang="en-US" altLang="zh-CN" sz="2400" dirty="0">
                <a:ea typeface="宋体" pitchFamily="2" charset="-122"/>
              </a:rPr>
              <a:t>2</a:t>
            </a:r>
            <a:r>
              <a:rPr lang="zh-CN" altLang="en-US" sz="2400" dirty="0">
                <a:ea typeface="宋体" pitchFamily="2" charset="-122"/>
              </a:rPr>
              <a:t>、标题仿做，看上去类似，但不需要做成一样。</a:t>
            </a:r>
          </a:p>
          <a:p>
            <a:pPr eaLnBrk="1" fontAlgn="t" hangingPunct="1"/>
            <a:endParaRPr lang="zh-CN" altLang="en-US" sz="2400" dirty="0">
              <a:ea typeface="宋体" pitchFamily="2" charset="-122"/>
            </a:endParaRPr>
          </a:p>
          <a:p>
            <a:pPr eaLnBrk="1" fontAlgn="t" hangingPunct="1"/>
            <a:r>
              <a:rPr lang="en-US" altLang="zh-CN" sz="2400" dirty="0">
                <a:ea typeface="宋体" pitchFamily="2" charset="-122"/>
              </a:rPr>
              <a:t>3</a:t>
            </a:r>
            <a:r>
              <a:rPr lang="zh-CN" altLang="en-US" sz="2400" dirty="0">
                <a:ea typeface="宋体" pitchFamily="2" charset="-122"/>
              </a:rPr>
              <a:t>、三段文字内容，字体宋体，</a:t>
            </a:r>
            <a:r>
              <a:rPr lang="en-US" altLang="zh-CN" sz="2400" dirty="0">
                <a:ea typeface="宋体" pitchFamily="2" charset="-122"/>
              </a:rPr>
              <a:t>14</a:t>
            </a:r>
            <a:r>
              <a:rPr lang="zh-CN" altLang="en-US" sz="2400" dirty="0">
                <a:ea typeface="宋体" pitchFamily="2" charset="-122"/>
              </a:rPr>
              <a:t>号，行距为单倍行距。</a:t>
            </a:r>
          </a:p>
          <a:p>
            <a:pPr eaLnBrk="1" fontAlgn="t" hangingPunct="1"/>
            <a:endParaRPr lang="zh-CN" altLang="en-US" sz="2400" dirty="0">
              <a:ea typeface="宋体" pitchFamily="2" charset="-122"/>
            </a:endParaRPr>
          </a:p>
          <a:p>
            <a:pPr eaLnBrk="1" fontAlgn="t" hangingPunct="1"/>
            <a:r>
              <a:rPr lang="en-US" altLang="zh-CN" sz="2400" dirty="0">
                <a:ea typeface="宋体" pitchFamily="2" charset="-122"/>
              </a:rPr>
              <a:t>4</a:t>
            </a:r>
            <a:r>
              <a:rPr lang="zh-CN" altLang="en-US" sz="2400" dirty="0">
                <a:ea typeface="宋体" pitchFamily="2" charset="-122"/>
              </a:rPr>
              <a:t>、素材在</a:t>
            </a:r>
            <a:r>
              <a:rPr lang="en-US" altLang="zh-CN" sz="2400" dirty="0">
                <a:ea typeface="宋体" pitchFamily="2" charset="-122"/>
              </a:rPr>
              <a:t>ftp</a:t>
            </a:r>
            <a:r>
              <a:rPr lang="zh-CN" altLang="en-US" sz="2400" dirty="0">
                <a:ea typeface="宋体" pitchFamily="2" charset="-122"/>
              </a:rPr>
              <a:t>中</a:t>
            </a:r>
            <a:r>
              <a:rPr lang="en-US" altLang="zh-CN" sz="2400" dirty="0">
                <a:ea typeface="宋体" pitchFamily="2" charset="-122"/>
              </a:rPr>
              <a:t>it</a:t>
            </a:r>
            <a:r>
              <a:rPr lang="zh-CN" altLang="en-US" sz="2400" dirty="0">
                <a:ea typeface="宋体" pitchFamily="2" charset="-122"/>
              </a:rPr>
              <a:t>帐号里。</a:t>
            </a:r>
          </a:p>
          <a:p>
            <a:pPr eaLnBrk="1" fontAlgn="t" hangingPunct="1"/>
            <a:endParaRPr lang="zh-CN" altLang="en-US" sz="2400" dirty="0">
              <a:ea typeface="宋体" pitchFamily="2" charset="-122"/>
            </a:endParaRPr>
          </a:p>
          <a:p>
            <a:pPr eaLnBrk="1" fontAlgn="t" hangingPunct="1"/>
            <a:endParaRPr lang="zh-CN" altLang="en-US" sz="2400" dirty="0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1690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宋体" pitchFamily="2" charset="-122"/>
              </a:rPr>
              <a:t>文字绕排</a:t>
            </a:r>
          </a:p>
        </p:txBody>
      </p:sp>
      <p:sp>
        <p:nvSpPr>
          <p:cNvPr id="12291" name="TextBox 4"/>
          <p:cNvSpPr txBox="1">
            <a:spLocks noChangeArrowheads="1"/>
          </p:cNvSpPr>
          <p:nvPr/>
        </p:nvSpPr>
        <p:spPr bwMode="auto">
          <a:xfrm>
            <a:off x="285750" y="1553287"/>
            <a:ext cx="3500438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fontAlgn="t" hangingPunct="1"/>
            <a:r>
              <a:rPr lang="zh-CN" altLang="en-US" sz="2400">
                <a:ea typeface="宋体" pitchFamily="2" charset="-122"/>
              </a:rPr>
              <a:t>按回车和</a:t>
            </a:r>
            <a:r>
              <a:rPr lang="en-US" altLang="zh-CN" sz="2400">
                <a:ea typeface="宋体" pitchFamily="2" charset="-122"/>
              </a:rPr>
              <a:t>Shift+</a:t>
            </a:r>
            <a:r>
              <a:rPr lang="zh-CN" altLang="en-US" sz="2400">
                <a:ea typeface="宋体" pitchFamily="2" charset="-122"/>
              </a:rPr>
              <a:t>回车有什么区别？</a:t>
            </a:r>
          </a:p>
          <a:p>
            <a:pPr algn="r" eaLnBrk="1" fontAlgn="t" hangingPunct="1"/>
            <a:endParaRPr lang="zh-CN" altLang="en-US" sz="2400">
              <a:ea typeface="宋体" pitchFamily="2" charset="-122"/>
            </a:endParaRPr>
          </a:p>
          <a:p>
            <a:pPr algn="r" eaLnBrk="1" fontAlgn="t" hangingPunct="1"/>
            <a:r>
              <a:rPr lang="zh-CN" altLang="en-US" sz="2400">
                <a:ea typeface="宋体" pitchFamily="2" charset="-122"/>
              </a:rPr>
              <a:t>回车是新生成一个段落，而</a:t>
            </a:r>
            <a:r>
              <a:rPr lang="en-US" altLang="zh-CN" sz="2400">
                <a:ea typeface="宋体" pitchFamily="2" charset="-122"/>
              </a:rPr>
              <a:t>Shift+</a:t>
            </a:r>
            <a:r>
              <a:rPr lang="zh-CN" altLang="en-US" sz="2400">
                <a:ea typeface="宋体" pitchFamily="2" charset="-122"/>
              </a:rPr>
              <a:t>回车只是换行。</a:t>
            </a:r>
          </a:p>
        </p:txBody>
      </p:sp>
      <p:pic>
        <p:nvPicPr>
          <p:cNvPr id="12292" name="Picture 5" descr="C:\Users\mingko\Desktop\2014-2015下--上传课件\PPT\1目标西部文字与图片排版\目标西部第4页效果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8" t="10603" r="5885" b="31841"/>
          <a:stretch>
            <a:fillRect/>
          </a:stretch>
        </p:blipFill>
        <p:spPr bwMode="auto">
          <a:xfrm>
            <a:off x="4355976" y="1201121"/>
            <a:ext cx="3414218" cy="3320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846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宋体" pitchFamily="2" charset="-122"/>
              </a:rPr>
              <a:t>第</a:t>
            </a:r>
            <a:r>
              <a:rPr lang="en-US" altLang="zh-CN" smtClean="0">
                <a:ea typeface="宋体" pitchFamily="2" charset="-122"/>
              </a:rPr>
              <a:t>10</a:t>
            </a:r>
            <a:r>
              <a:rPr lang="zh-CN" altLang="en-US" smtClean="0">
                <a:ea typeface="宋体" pitchFamily="2" charset="-122"/>
              </a:rPr>
              <a:t>页要求</a:t>
            </a:r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611560" y="1246652"/>
            <a:ext cx="8102103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t" hangingPunct="1"/>
            <a:r>
              <a:rPr lang="zh-CN" altLang="en-US" sz="2800" dirty="0">
                <a:ea typeface="宋体" pitchFamily="2" charset="-122"/>
              </a:rPr>
              <a:t>艺术字设置：填充色、线条色、阴影等</a:t>
            </a:r>
            <a:endParaRPr lang="en-US" altLang="zh-CN" sz="2800" dirty="0">
              <a:ea typeface="宋体" pitchFamily="2" charset="-122"/>
            </a:endParaRPr>
          </a:p>
          <a:p>
            <a:pPr eaLnBrk="1" fontAlgn="t" hangingPunct="1"/>
            <a:endParaRPr lang="en-US" altLang="zh-CN" sz="2800" dirty="0">
              <a:ea typeface="宋体" pitchFamily="2" charset="-122"/>
            </a:endParaRPr>
          </a:p>
          <a:p>
            <a:pPr eaLnBrk="1" fontAlgn="t" hangingPunct="1"/>
            <a:r>
              <a:rPr lang="zh-CN" altLang="en-US" sz="2800" dirty="0">
                <a:ea typeface="宋体" pitchFamily="2" charset="-122"/>
              </a:rPr>
              <a:t>自选图形设置：变形</a:t>
            </a:r>
            <a:endParaRPr lang="en-US" altLang="zh-CN" sz="2800" dirty="0">
              <a:ea typeface="宋体" pitchFamily="2" charset="-122"/>
            </a:endParaRPr>
          </a:p>
          <a:p>
            <a:pPr eaLnBrk="1" fontAlgn="t" hangingPunct="1"/>
            <a:endParaRPr lang="en-US" altLang="zh-CN" sz="2800" dirty="0">
              <a:ea typeface="宋体" pitchFamily="2" charset="-122"/>
            </a:endParaRPr>
          </a:p>
          <a:p>
            <a:pPr eaLnBrk="1" fontAlgn="t" hangingPunct="1"/>
            <a:r>
              <a:rPr lang="zh-CN" altLang="en-US" sz="2800" dirty="0">
                <a:ea typeface="宋体" pitchFamily="2" charset="-122"/>
              </a:rPr>
              <a:t>图片设置透明色</a:t>
            </a:r>
          </a:p>
        </p:txBody>
      </p:sp>
      <p:pic>
        <p:nvPicPr>
          <p:cNvPr id="13316" name="Picture 6" descr="C:\Users\mingko\Desktop\2014-2015下--上传课件\PPT\2目标西部文字与图片排版第10页\目标西部第10页效果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2138908"/>
            <a:ext cx="2500312" cy="2709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674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宋体" pitchFamily="2" charset="-122"/>
              </a:rPr>
              <a:t>保存</a:t>
            </a:r>
          </a:p>
        </p:txBody>
      </p:sp>
      <p:sp>
        <p:nvSpPr>
          <p:cNvPr id="14339" name="TextBox 4"/>
          <p:cNvSpPr txBox="1">
            <a:spLocks noChangeArrowheads="1"/>
          </p:cNvSpPr>
          <p:nvPr/>
        </p:nvSpPr>
        <p:spPr bwMode="auto">
          <a:xfrm>
            <a:off x="214313" y="1446164"/>
            <a:ext cx="85725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t" hangingPunct="1"/>
            <a:r>
              <a:rPr lang="zh-CN" altLang="en-US" sz="2800" dirty="0">
                <a:ea typeface="宋体" pitchFamily="2" charset="-122"/>
              </a:rPr>
              <a:t>保存命名为“西部</a:t>
            </a:r>
            <a:r>
              <a:rPr lang="en-US" altLang="zh-CN" sz="2800" dirty="0">
                <a:ea typeface="宋体" pitchFamily="2" charset="-122"/>
              </a:rPr>
              <a:t>.</a:t>
            </a:r>
            <a:r>
              <a:rPr lang="en-US" altLang="zh-CN" sz="2800" dirty="0" err="1">
                <a:ea typeface="宋体" pitchFamily="2" charset="-122"/>
              </a:rPr>
              <a:t>pptx</a:t>
            </a:r>
            <a:r>
              <a:rPr lang="en-US" altLang="zh-CN" sz="2800" dirty="0">
                <a:ea typeface="宋体" pitchFamily="2" charset="-122"/>
              </a:rPr>
              <a:t>”</a:t>
            </a:r>
            <a:r>
              <a:rPr lang="zh-CN" altLang="en-US" sz="2800" dirty="0">
                <a:ea typeface="宋体" pitchFamily="2" charset="-122"/>
              </a:rPr>
              <a:t>，拷贝到自己的</a:t>
            </a:r>
            <a:r>
              <a:rPr lang="en-US" altLang="zh-CN" sz="2800" dirty="0">
                <a:ea typeface="宋体" pitchFamily="2" charset="-122"/>
              </a:rPr>
              <a:t>ftp</a:t>
            </a:r>
            <a:r>
              <a:rPr lang="zh-CN" altLang="en-US" sz="2800" dirty="0">
                <a:ea typeface="宋体" pitchFamily="2" charset="-122"/>
              </a:rPr>
              <a:t>中。</a:t>
            </a:r>
          </a:p>
          <a:p>
            <a:pPr eaLnBrk="1" fontAlgn="t" hangingPunct="1"/>
            <a:endParaRPr lang="zh-CN" altLang="en-US" sz="2800" dirty="0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814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68815" y="167919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期待大家的好作品！</a:t>
            </a:r>
            <a:endParaRPr lang="en-US" altLang="zh-CN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4" name="Freeform 29"/>
            <p:cNvSpPr/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5" name="Freeform 30"/>
            <p:cNvSpPr/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7" name="Freeform 32"/>
            <p:cNvSpPr/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8" name="Freeform 33"/>
            <p:cNvSpPr/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9" name="Freeform 34"/>
            <p:cNvSpPr/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0" name="Freeform 35"/>
            <p:cNvSpPr/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1" name="Freeform 36"/>
            <p:cNvSpPr/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" name="Freeform 37"/>
            <p:cNvSpPr/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" name="Freeform 38"/>
            <p:cNvSpPr/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4" name="Freeform 39"/>
            <p:cNvSpPr/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5" name="Freeform 40"/>
            <p:cNvSpPr/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" name="Freeform 41"/>
            <p:cNvSpPr/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7" name="Freeform 42"/>
            <p:cNvSpPr/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" name="Freeform 43"/>
            <p:cNvSpPr/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" name="Freeform 44"/>
            <p:cNvSpPr/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1" name="Freeform 46"/>
            <p:cNvSpPr/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" name="Freeform 47"/>
            <p:cNvSpPr/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3" name="Freeform 48"/>
            <p:cNvSpPr/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4" name="Freeform 49"/>
            <p:cNvSpPr/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5" name="Freeform 50"/>
            <p:cNvSpPr/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6" name="Freeform 51"/>
            <p:cNvSpPr/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7" name="Freeform 52"/>
            <p:cNvSpPr/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8" name="Freeform 53"/>
            <p:cNvSpPr/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9" name="Freeform 54"/>
            <p:cNvSpPr/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0" name="Freeform 55"/>
            <p:cNvSpPr/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1" name="Freeform 56"/>
            <p:cNvSpPr/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8" name="Freeform 63"/>
            <p:cNvSpPr/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9" name="Freeform 64"/>
            <p:cNvSpPr/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0" name="Freeform 65"/>
            <p:cNvSpPr/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1" name="Freeform 66"/>
            <p:cNvSpPr/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/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/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/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/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/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/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/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/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/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/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/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/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/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/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/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/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/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/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/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/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/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/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/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/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/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/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/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/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/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/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/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/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/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/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/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/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/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/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/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/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/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/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/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/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/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/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/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/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/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/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/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/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/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/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/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/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/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/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/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/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/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/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/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/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/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/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/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/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/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/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/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/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/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/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/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/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/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/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/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/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/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/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/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/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/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/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/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/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/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/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/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/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/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/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/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/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/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/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/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/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/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/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/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/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/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/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/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/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/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/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/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/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/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/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/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/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/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/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/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/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/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/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/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/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/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/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/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/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/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/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/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/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/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/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/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/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/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/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/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/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/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/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/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/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/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/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/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/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/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/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/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/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/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/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/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/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/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/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/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/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/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/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/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/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/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/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/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/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/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/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/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/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/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/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/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/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/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/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/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/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/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/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/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/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/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/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/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/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/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/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/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/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/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/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/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/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/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/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/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/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/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/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/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/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/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/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/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/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/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/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/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/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/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/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/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/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/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/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/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/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/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/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/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/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/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/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/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/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/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/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/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/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/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/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/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/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/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/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/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/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/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/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/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/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/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/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/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/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/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/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/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/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/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/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/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/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/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/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/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/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/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/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/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/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/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/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/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/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/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/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/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/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/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/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/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/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/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/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/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/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/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/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/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/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/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/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/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/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/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/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/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/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/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/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/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/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/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/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/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/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/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/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/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/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/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/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/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/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/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/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/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/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/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/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/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/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/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/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/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/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/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/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/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/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/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/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/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/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/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/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/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/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/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/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/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/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/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/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/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/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/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/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/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/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/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/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/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/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/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/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/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/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/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/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/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/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/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/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/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/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/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/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/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/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/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/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/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/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/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/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/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/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/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/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/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/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/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/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/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/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/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/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/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/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/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/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/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/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/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/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/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/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/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/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/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/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/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/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/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/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/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/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/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/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/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/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/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/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/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503"/>
            <p:cNvSpPr/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/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505"/>
            <p:cNvSpPr/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506"/>
            <p:cNvSpPr/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1302</TotalTime>
  <Words>446</Words>
  <Application>Microsoft Office PowerPoint</Application>
  <PresentationFormat>自定义</PresentationFormat>
  <Paragraphs>58</Paragraphs>
  <Slides>13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Office 主题​​</vt:lpstr>
      <vt:lpstr>PowerPoint 演示文稿</vt:lpstr>
      <vt:lpstr>制作多媒体作品</vt:lpstr>
      <vt:lpstr>电子期刊</vt:lpstr>
      <vt:lpstr>PowerPoint 演示文稿</vt:lpstr>
      <vt:lpstr>制作封面，为作品定下风格基调</vt:lpstr>
      <vt:lpstr>PowerPoint 演示文稿</vt:lpstr>
      <vt:lpstr>      任务</vt:lpstr>
      <vt:lpstr>PowerPoint 演示文稿</vt:lpstr>
      <vt:lpstr>第4页要求</vt:lpstr>
      <vt:lpstr>文字绕排</vt:lpstr>
      <vt:lpstr>第10页要求</vt:lpstr>
      <vt:lpstr>保存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mingko</dc:creator>
  <cp:lastModifiedBy>mingko</cp:lastModifiedBy>
  <cp:revision>47</cp:revision>
  <dcterms:created xsi:type="dcterms:W3CDTF">2015-10-16T11:59:00Z</dcterms:created>
  <dcterms:modified xsi:type="dcterms:W3CDTF">2019-07-11T01:42:30Z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