
<file path=[Content_Types].xml><?xml version="1.0" encoding="utf-8"?>
<Types xmlns="http://schemas.openxmlformats.org/package/2006/content-types">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98" r:id="rId3"/>
    <p:sldId id="306" r:id="rId5"/>
    <p:sldId id="308" r:id="rId6"/>
    <p:sldId id="310" r:id="rId7"/>
    <p:sldId id="314" r:id="rId8"/>
    <p:sldId id="311" r:id="rId9"/>
    <p:sldId id="312" r:id="rId10"/>
    <p:sldId id="300" r:id="rId11"/>
    <p:sldId id="313" r:id="rId12"/>
    <p:sldId id="315"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AAB5"/>
    <a:srgbClr val="02C6CC"/>
    <a:srgbClr val="01C0C3"/>
    <a:srgbClr val="3B4D57"/>
    <a:srgbClr val="FC8B60"/>
    <a:srgbClr val="53ADE0"/>
    <a:srgbClr val="E05BA2"/>
    <a:srgbClr val="9DBF9F"/>
    <a:srgbClr val="F0AE3E"/>
    <a:srgbClr val="C1D3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23" autoAdjust="0"/>
    <p:restoredTop sz="85340" autoAdjust="0"/>
  </p:normalViewPr>
  <p:slideViewPr>
    <p:cSldViewPr snapToGrid="0">
      <p:cViewPr>
        <p:scale>
          <a:sx n="95" d="100"/>
          <a:sy n="95" d="100"/>
        </p:scale>
        <p:origin x="1560" y="80"/>
      </p:cViewPr>
      <p:guideLst/>
    </p:cSldViewPr>
  </p:slideViewPr>
  <p:notesTextViewPr>
    <p:cViewPr>
      <p:scale>
        <a:sx n="95" d="100"/>
        <a:sy n="95"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8EF66D-9EBA-4C11-A0CF-CBBB1A61D54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E480DC-3ADA-45F1-8725-69F73005E93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E480DC-3ADA-45F1-8725-69F73005E939}"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7" Type="http://schemas.openxmlformats.org/officeDocument/2006/relationships/image" Target="../media/image5.png"/><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grpSp>
        <p:nvGrpSpPr>
          <p:cNvPr id="2" name="组合 1"/>
          <p:cNvGrpSpPr/>
          <p:nvPr userDrawn="1"/>
        </p:nvGrpSpPr>
        <p:grpSpPr>
          <a:xfrm>
            <a:off x="-1004721" y="5138508"/>
            <a:ext cx="15261002" cy="4825183"/>
            <a:chOff x="-1004721" y="5481408"/>
            <a:chExt cx="15261002" cy="4825183"/>
          </a:xfrm>
        </p:grpSpPr>
        <p:pic>
          <p:nvPicPr>
            <p:cNvPr id="195" name="图片 194"/>
            <p:cNvPicPr>
              <a:picLocks noChangeAspect="1"/>
            </p:cNvPicPr>
            <p:nvPr userDrawn="1"/>
          </p:nvPicPr>
          <p:blipFill>
            <a:blip r:embed="rId2">
              <a:extLst>
                <a:ext uri="{BEBA8EAE-BF5A-486C-A8C5-ECC9F3942E4B}">
                  <a14:imgProps xmlns:a14="http://schemas.microsoft.com/office/drawing/2010/main">
                    <a14:imgLayer r:embed="rId3">
                      <a14:imgEffect>
                        <a14:backgroundRemoval t="0" b="89980" l="10000" r="98000"/>
                      </a14:imgEffect>
                    </a14:imgLayer>
                  </a14:imgProps>
                </a:ext>
                <a:ext uri="{28A0092B-C50C-407E-A947-70E740481C1C}">
                  <a14:useLocalDpi xmlns:a14="http://schemas.microsoft.com/office/drawing/2010/main" val="0"/>
                </a:ext>
              </a:extLst>
            </a:blip>
            <a:stretch>
              <a:fillRect/>
            </a:stretch>
          </p:blipFill>
          <p:spPr>
            <a:xfrm rot="20373635">
              <a:off x="1779436" y="5915900"/>
              <a:ext cx="5128510" cy="4265211"/>
            </a:xfrm>
            <a:prstGeom prst="rect">
              <a:avLst/>
            </a:prstGeom>
          </p:spPr>
        </p:pic>
        <p:pic>
          <p:nvPicPr>
            <p:cNvPr id="196" name="图片 195"/>
            <p:cNvPicPr>
              <a:picLocks noChangeAspect="1"/>
            </p:cNvPicPr>
            <p:nvPr userDrawn="1"/>
          </p:nvPicPr>
          <p:blipFill>
            <a:blip r:embed="rId4">
              <a:extLst>
                <a:ext uri="{BEBA8EAE-BF5A-486C-A8C5-ECC9F3942E4B}">
                  <a14:imgProps xmlns:a14="http://schemas.microsoft.com/office/drawing/2010/main">
                    <a14:imgLayer r:embed="rId3">
                      <a14:imgEffect>
                        <a14:backgroundRemoval t="0" b="89980" l="10000" r="98000"/>
                      </a14:imgEffect>
                    </a14:imgLayer>
                  </a14:imgProps>
                </a:ext>
                <a:ext uri="{28A0092B-C50C-407E-A947-70E740481C1C}">
                  <a14:useLocalDpi xmlns:a14="http://schemas.microsoft.com/office/drawing/2010/main" val="0"/>
                </a:ext>
              </a:extLst>
            </a:blip>
            <a:stretch>
              <a:fillRect/>
            </a:stretch>
          </p:blipFill>
          <p:spPr>
            <a:xfrm rot="20373635">
              <a:off x="5749722" y="6041380"/>
              <a:ext cx="5128510" cy="4265211"/>
            </a:xfrm>
            <a:prstGeom prst="rect">
              <a:avLst/>
            </a:prstGeom>
          </p:spPr>
        </p:pic>
        <p:pic>
          <p:nvPicPr>
            <p:cNvPr id="197" name="图片 196"/>
            <p:cNvPicPr>
              <a:picLocks noChangeAspect="1"/>
            </p:cNvPicPr>
            <p:nvPr userDrawn="1"/>
          </p:nvPicPr>
          <p:blipFill>
            <a:blip r:embed="rId2">
              <a:extLst>
                <a:ext uri="{BEBA8EAE-BF5A-486C-A8C5-ECC9F3942E4B}">
                  <a14:imgProps xmlns:a14="http://schemas.microsoft.com/office/drawing/2010/main">
                    <a14:imgLayer r:embed="rId3">
                      <a14:imgEffect>
                        <a14:backgroundRemoval t="0" b="89980" l="10000" r="98000"/>
                      </a14:imgEffect>
                    </a14:imgLayer>
                  </a14:imgProps>
                </a:ext>
                <a:ext uri="{28A0092B-C50C-407E-A947-70E740481C1C}">
                  <a14:useLocalDpi xmlns:a14="http://schemas.microsoft.com/office/drawing/2010/main" val="0"/>
                </a:ext>
              </a:extLst>
            </a:blip>
            <a:stretch>
              <a:fillRect/>
            </a:stretch>
          </p:blipFill>
          <p:spPr>
            <a:xfrm rot="20373635">
              <a:off x="-1004721" y="5765250"/>
              <a:ext cx="5128510" cy="4265211"/>
            </a:xfrm>
            <a:prstGeom prst="rect">
              <a:avLst/>
            </a:prstGeom>
          </p:spPr>
        </p:pic>
        <p:pic>
          <p:nvPicPr>
            <p:cNvPr id="198" name="图片 197"/>
            <p:cNvPicPr>
              <a:picLocks noChangeAspect="1"/>
            </p:cNvPicPr>
            <p:nvPr userDrawn="1"/>
          </p:nvPicPr>
          <p:blipFill>
            <a:blip r:embed="rId2">
              <a:extLst>
                <a:ext uri="{BEBA8EAE-BF5A-486C-A8C5-ECC9F3942E4B}">
                  <a14:imgProps xmlns:a14="http://schemas.microsoft.com/office/drawing/2010/main">
                    <a14:imgLayer r:embed="rId3">
                      <a14:imgEffect>
                        <a14:backgroundRemoval t="0" b="89980" l="10000" r="98000"/>
                      </a14:imgEffect>
                    </a14:imgLayer>
                  </a14:imgProps>
                </a:ext>
                <a:ext uri="{28A0092B-C50C-407E-A947-70E740481C1C}">
                  <a14:useLocalDpi xmlns:a14="http://schemas.microsoft.com/office/drawing/2010/main" val="0"/>
                </a:ext>
              </a:extLst>
            </a:blip>
            <a:stretch>
              <a:fillRect/>
            </a:stretch>
          </p:blipFill>
          <p:spPr>
            <a:xfrm rot="20027526">
              <a:off x="9127771" y="5481408"/>
              <a:ext cx="5128510" cy="4265211"/>
            </a:xfrm>
            <a:prstGeom prst="rect">
              <a:avLst/>
            </a:prstGeom>
          </p:spPr>
        </p:pic>
      </p:grpSp>
      <p:grpSp>
        <p:nvGrpSpPr>
          <p:cNvPr id="200" name="组合 199"/>
          <p:cNvGrpSpPr/>
          <p:nvPr userDrawn="1"/>
        </p:nvGrpSpPr>
        <p:grpSpPr>
          <a:xfrm>
            <a:off x="2798556" y="2213595"/>
            <a:ext cx="6710895" cy="1916660"/>
            <a:chOff x="2740553" y="2416184"/>
            <a:chExt cx="6710895" cy="1916660"/>
          </a:xfrm>
        </p:grpSpPr>
        <p:sp>
          <p:nvSpPr>
            <p:cNvPr id="201" name="文本框 200"/>
            <p:cNvSpPr txBox="1"/>
            <p:nvPr/>
          </p:nvSpPr>
          <p:spPr>
            <a:xfrm>
              <a:off x="4230789" y="2886294"/>
              <a:ext cx="1320942" cy="1446550"/>
            </a:xfrm>
            <a:prstGeom prst="rect">
              <a:avLst/>
            </a:prstGeom>
            <a:noFill/>
          </p:spPr>
          <p:txBody>
            <a:bodyPr wrap="square" rtlCol="0">
              <a:spAutoFit/>
            </a:bodyPr>
            <a:lstStyle>
              <a:defPPr>
                <a:defRPr lang="zh-CN"/>
              </a:defPPr>
              <a:lvl1pPr algn="dist">
                <a:defRPr sz="8800">
                  <a:solidFill>
                    <a:schemeClr val="bg1"/>
                  </a:solidFill>
                  <a:latin typeface="华文琥珀" panose="02010800040101010101" pitchFamily="2" charset="-122"/>
                  <a:ea typeface="华文琥珀" panose="02010800040101010101" pitchFamily="2" charset="-122"/>
                </a:defRPr>
              </a:lvl1pPr>
            </a:lstStyle>
            <a:p>
              <a:r>
                <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rPr>
                <a:t>工</a:t>
              </a:r>
              <a:endPar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endParaRPr>
            </a:p>
          </p:txBody>
        </p:sp>
        <p:sp>
          <p:nvSpPr>
            <p:cNvPr id="202" name="文本框 201"/>
            <p:cNvSpPr txBox="1"/>
            <p:nvPr/>
          </p:nvSpPr>
          <p:spPr>
            <a:xfrm rot="21376417">
              <a:off x="6816009" y="2849124"/>
              <a:ext cx="1276363" cy="1446550"/>
            </a:xfrm>
            <a:prstGeom prst="rect">
              <a:avLst/>
            </a:prstGeom>
            <a:noFill/>
          </p:spPr>
          <p:txBody>
            <a:bodyPr wrap="square" rtlCol="0">
              <a:spAutoFit/>
            </a:bodyPr>
            <a:lstStyle>
              <a:defPPr>
                <a:defRPr lang="zh-CN"/>
              </a:defPPr>
              <a:lvl1pPr algn="dist">
                <a:defRPr sz="8800">
                  <a:solidFill>
                    <a:schemeClr val="bg1"/>
                  </a:solidFill>
                  <a:latin typeface="华文琥珀" panose="02010800040101010101" pitchFamily="2" charset="-122"/>
                  <a:ea typeface="华文琥珀" panose="02010800040101010101" pitchFamily="2" charset="-122"/>
                </a:defRPr>
              </a:lvl1pPr>
            </a:lstStyle>
            <a:p>
              <a:r>
                <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rPr>
                <a:t>日</a:t>
              </a:r>
              <a:endPar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endParaRPr>
            </a:p>
          </p:txBody>
        </p:sp>
        <p:sp>
          <p:nvSpPr>
            <p:cNvPr id="203" name="文本框 202"/>
            <p:cNvSpPr txBox="1"/>
            <p:nvPr/>
          </p:nvSpPr>
          <p:spPr>
            <a:xfrm rot="453730">
              <a:off x="2740553" y="2416184"/>
              <a:ext cx="1923528" cy="1446550"/>
            </a:xfrm>
            <a:prstGeom prst="rect">
              <a:avLst/>
            </a:prstGeom>
            <a:noFill/>
          </p:spPr>
          <p:txBody>
            <a:bodyPr wrap="square" rtlCol="0">
              <a:spAutoFit/>
            </a:bodyPr>
            <a:lstStyle>
              <a:defPPr>
                <a:defRPr lang="zh-CN"/>
              </a:defPPr>
              <a:lvl1pPr algn="dist">
                <a:defRPr sz="8800">
                  <a:solidFill>
                    <a:schemeClr val="bg1"/>
                  </a:solidFill>
                  <a:latin typeface="华文琥珀" panose="02010800040101010101" pitchFamily="2" charset="-122"/>
                  <a:ea typeface="华文琥珀" panose="02010800040101010101" pitchFamily="2" charset="-122"/>
                </a:defRPr>
              </a:lvl1pPr>
            </a:lstStyle>
            <a:p>
              <a:r>
                <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rPr>
                <a:t>员</a:t>
              </a:r>
              <a:endPar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endParaRPr>
            </a:p>
          </p:txBody>
        </p:sp>
        <p:sp>
          <p:nvSpPr>
            <p:cNvPr id="204" name="文本框 203"/>
            <p:cNvSpPr txBox="1"/>
            <p:nvPr/>
          </p:nvSpPr>
          <p:spPr>
            <a:xfrm>
              <a:off x="5405807" y="2450455"/>
              <a:ext cx="1656306" cy="1446550"/>
            </a:xfrm>
            <a:prstGeom prst="rect">
              <a:avLst/>
            </a:prstGeom>
            <a:noFill/>
          </p:spPr>
          <p:txBody>
            <a:bodyPr wrap="square" rtlCol="0">
              <a:spAutoFit/>
            </a:bodyPr>
            <a:lstStyle>
              <a:defPPr>
                <a:defRPr lang="zh-CN"/>
              </a:defPPr>
              <a:lvl1pPr algn="dist">
                <a:defRPr sz="8800">
                  <a:solidFill>
                    <a:schemeClr val="bg1"/>
                  </a:solidFill>
                  <a:latin typeface="华文琥珀" panose="02010800040101010101" pitchFamily="2" charset="-122"/>
                  <a:ea typeface="华文琥珀" panose="02010800040101010101" pitchFamily="2" charset="-122"/>
                </a:defRPr>
              </a:lvl1pPr>
            </a:lstStyle>
            <a:p>
              <a:r>
                <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rPr>
                <a:t>生</a:t>
              </a:r>
              <a:endPar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endParaRPr>
            </a:p>
          </p:txBody>
        </p:sp>
        <p:sp>
          <p:nvSpPr>
            <p:cNvPr id="205" name="文本框 204"/>
            <p:cNvSpPr txBox="1"/>
            <p:nvPr/>
          </p:nvSpPr>
          <p:spPr>
            <a:xfrm rot="21257541">
              <a:off x="7890378" y="2536123"/>
              <a:ext cx="1561070" cy="1446550"/>
            </a:xfrm>
            <a:prstGeom prst="rect">
              <a:avLst/>
            </a:prstGeom>
            <a:noFill/>
          </p:spPr>
          <p:txBody>
            <a:bodyPr wrap="square" rtlCol="0">
              <a:spAutoFit/>
            </a:bodyPr>
            <a:lstStyle>
              <a:defPPr>
                <a:defRPr lang="zh-CN"/>
              </a:defPPr>
              <a:lvl1pPr algn="dist">
                <a:defRPr sz="8800">
                  <a:solidFill>
                    <a:schemeClr val="bg1"/>
                  </a:solidFill>
                  <a:latin typeface="华文琥珀" panose="02010800040101010101" pitchFamily="2" charset="-122"/>
                  <a:ea typeface="华文琥珀" panose="02010800040101010101" pitchFamily="2" charset="-122"/>
                </a:defRPr>
              </a:lvl1pPr>
            </a:lstStyle>
            <a:p>
              <a:r>
                <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rPr>
                <a:t>会</a:t>
              </a:r>
              <a:endParaRPr lang="zh-CN" altLang="en-US" b="1" dirty="0">
                <a:ln w="6600">
                  <a:solidFill>
                    <a:schemeClr val="accent2"/>
                  </a:solidFill>
                  <a:prstDash val="solid"/>
                </a:ln>
                <a:solidFill>
                  <a:srgbClr val="FFFFFF"/>
                </a:solidFill>
                <a:effectLst>
                  <a:outerShdw blurRad="50800" dist="38100" dir="5400000" algn="t" rotWithShape="0">
                    <a:prstClr val="black">
                      <a:alpha val="40000"/>
                    </a:prstClr>
                  </a:outerShdw>
                </a:effectLst>
              </a:endParaRPr>
            </a:p>
          </p:txBody>
        </p:sp>
      </p:grpSp>
      <p:pic>
        <p:nvPicPr>
          <p:cNvPr id="206" name="图片 205"/>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rot="16200000">
            <a:off x="8552810" y="961887"/>
            <a:ext cx="4010836" cy="4010836"/>
          </a:xfrm>
          <a:prstGeom prst="rect">
            <a:avLst/>
          </a:prstGeom>
        </p:spPr>
      </p:pic>
      <p:pic>
        <p:nvPicPr>
          <p:cNvPr id="207" name="图片 206"/>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218047" y="1345347"/>
            <a:ext cx="4010836" cy="4010836"/>
          </a:xfrm>
          <a:prstGeom prst="rect">
            <a:avLst/>
          </a:prstGeom>
        </p:spPr>
      </p:pic>
      <p:pic>
        <p:nvPicPr>
          <p:cNvPr id="208" name="图片 207"/>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4488278" y="3886622"/>
            <a:ext cx="3558344" cy="3558344"/>
          </a:xfrm>
          <a:prstGeom prst="rect">
            <a:avLst/>
          </a:prstGeom>
        </p:spPr>
      </p:pic>
      <p:pic>
        <p:nvPicPr>
          <p:cNvPr id="210" name="图片 209"/>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387967" y="942939"/>
            <a:ext cx="6267450" cy="3543300"/>
          </a:xfrm>
          <a:prstGeom prst="rect">
            <a:avLst/>
          </a:prstGeom>
        </p:spPr>
      </p:pic>
      <p:grpSp>
        <p:nvGrpSpPr>
          <p:cNvPr id="211" name="组合 210"/>
          <p:cNvGrpSpPr/>
          <p:nvPr userDrawn="1"/>
        </p:nvGrpSpPr>
        <p:grpSpPr>
          <a:xfrm>
            <a:off x="1918657" y="-19491"/>
            <a:ext cx="11530644" cy="1407281"/>
            <a:chOff x="-507044" y="561511"/>
            <a:chExt cx="13598013" cy="2273910"/>
          </a:xfrm>
        </p:grpSpPr>
        <p:sp>
          <p:nvSpPr>
            <p:cNvPr id="212" name="等腰三角形 211"/>
            <p:cNvSpPr/>
            <p:nvPr/>
          </p:nvSpPr>
          <p:spPr>
            <a:xfrm rot="1097961" flipV="1">
              <a:off x="633577" y="1093685"/>
              <a:ext cx="516269" cy="622996"/>
            </a:xfrm>
            <a:prstGeom prst="triangle">
              <a:avLst/>
            </a:prstGeom>
            <a:solidFill>
              <a:srgbClr val="C1D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等腰三角形 212"/>
            <p:cNvSpPr/>
            <p:nvPr/>
          </p:nvSpPr>
          <p:spPr>
            <a:xfrm rot="1159249" flipV="1">
              <a:off x="1544872" y="1404118"/>
              <a:ext cx="516269" cy="622996"/>
            </a:xfrm>
            <a:prstGeom prst="triangle">
              <a:avLst/>
            </a:prstGeom>
            <a:solidFill>
              <a:srgbClr val="F85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等腰三角形 213"/>
            <p:cNvSpPr/>
            <p:nvPr/>
          </p:nvSpPr>
          <p:spPr>
            <a:xfrm rot="21269464" flipV="1">
              <a:off x="7331305" y="2212425"/>
              <a:ext cx="516269" cy="622996"/>
            </a:xfrm>
            <a:prstGeom prst="triangle">
              <a:avLst/>
            </a:prstGeom>
            <a:solidFill>
              <a:srgbClr val="53A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等腰三角形 214"/>
            <p:cNvSpPr/>
            <p:nvPr/>
          </p:nvSpPr>
          <p:spPr>
            <a:xfrm rot="412779" flipV="1">
              <a:off x="4941549" y="2185910"/>
              <a:ext cx="516269" cy="622996"/>
            </a:xfrm>
            <a:prstGeom prst="triangle">
              <a:avLst/>
            </a:prstGeom>
            <a:solidFill>
              <a:srgbClr val="94E4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等腰三角形 215"/>
            <p:cNvSpPr/>
            <p:nvPr/>
          </p:nvSpPr>
          <p:spPr>
            <a:xfrm rot="990805" flipV="1">
              <a:off x="2454638" y="1686120"/>
              <a:ext cx="516269" cy="622996"/>
            </a:xfrm>
            <a:prstGeom prst="triangle">
              <a:avLst/>
            </a:prstGeom>
            <a:solidFill>
              <a:srgbClr val="F9A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等腰三角形 216"/>
            <p:cNvSpPr/>
            <p:nvPr/>
          </p:nvSpPr>
          <p:spPr>
            <a:xfrm rot="887072" flipV="1">
              <a:off x="3622676" y="1972725"/>
              <a:ext cx="516269" cy="622996"/>
            </a:xfrm>
            <a:prstGeom prst="triangle">
              <a:avLst/>
            </a:prstGeom>
            <a:solidFill>
              <a:srgbClr val="F85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等腰三角形 217"/>
            <p:cNvSpPr/>
            <p:nvPr/>
          </p:nvSpPr>
          <p:spPr>
            <a:xfrm rot="20901835" flipV="1">
              <a:off x="8856454" y="1955259"/>
              <a:ext cx="516269" cy="622996"/>
            </a:xfrm>
            <a:prstGeom prst="triangle">
              <a:avLst/>
            </a:prstGeom>
            <a:solidFill>
              <a:srgbClr val="E05B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等腰三角形 218"/>
            <p:cNvSpPr/>
            <p:nvPr/>
          </p:nvSpPr>
          <p:spPr>
            <a:xfrm rot="20542700" flipV="1">
              <a:off x="10357533" y="1606442"/>
              <a:ext cx="516269" cy="622996"/>
            </a:xfrm>
            <a:prstGeom prst="triangle">
              <a:avLst/>
            </a:prstGeom>
            <a:solidFill>
              <a:srgbClr val="C1D3B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0" name="任意多边形: 形状 219"/>
            <p:cNvSpPr/>
            <p:nvPr/>
          </p:nvSpPr>
          <p:spPr>
            <a:xfrm>
              <a:off x="-507044" y="561511"/>
              <a:ext cx="13598013" cy="1712509"/>
            </a:xfrm>
            <a:custGeom>
              <a:avLst/>
              <a:gdLst>
                <a:gd name="connsiteX0" fmla="*/ 0 w 13598013"/>
                <a:gd name="connsiteY0" fmla="*/ 0 h 1712509"/>
                <a:gd name="connsiteX1" fmla="*/ 6784258 w 13598013"/>
                <a:gd name="connsiteY1" fmla="*/ 1710813 h 1712509"/>
                <a:gd name="connsiteX2" fmla="*/ 13598013 w 13598013"/>
                <a:gd name="connsiteY2" fmla="*/ 294968 h 1712509"/>
              </a:gdLst>
              <a:ahLst/>
              <a:cxnLst>
                <a:cxn ang="0">
                  <a:pos x="connsiteX0" y="connsiteY0"/>
                </a:cxn>
                <a:cxn ang="0">
                  <a:pos x="connsiteX1" y="connsiteY1"/>
                </a:cxn>
                <a:cxn ang="0">
                  <a:pos x="connsiteX2" y="connsiteY2"/>
                </a:cxn>
              </a:cxnLst>
              <a:rect l="l" t="t" r="r" b="b"/>
              <a:pathLst>
                <a:path w="13598013" h="1712509">
                  <a:moveTo>
                    <a:pt x="0" y="0"/>
                  </a:moveTo>
                  <a:cubicBezTo>
                    <a:pt x="2258961" y="830826"/>
                    <a:pt x="4517923" y="1661652"/>
                    <a:pt x="6784258" y="1710813"/>
                  </a:cubicBezTo>
                  <a:cubicBezTo>
                    <a:pt x="9050593" y="1759974"/>
                    <a:pt x="12177252" y="727587"/>
                    <a:pt x="13598013" y="294968"/>
                  </a:cubicBezTo>
                </a:path>
              </a:pathLst>
            </a:cu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等腰三角形 220"/>
            <p:cNvSpPr/>
            <p:nvPr/>
          </p:nvSpPr>
          <p:spPr>
            <a:xfrm rot="20542700" flipV="1">
              <a:off x="11394954" y="1289673"/>
              <a:ext cx="516269" cy="622996"/>
            </a:xfrm>
            <a:prstGeom prst="triangle">
              <a:avLst/>
            </a:prstGeom>
            <a:solidFill>
              <a:srgbClr val="F9A3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5" name="图片 34"/>
          <p:cNvPicPr>
            <a:picLocks noChangeAspect="1"/>
          </p:cNvPicPr>
          <p:nvPr userDrawn="1"/>
        </p:nvPicPr>
        <p:blipFill>
          <a:blip r:embed="rId2">
            <a:extLst>
              <a:ext uri="{BEBA8EAE-BF5A-486C-A8C5-ECC9F3942E4B}">
                <a14:imgProps xmlns:a14="http://schemas.microsoft.com/office/drawing/2010/main">
                  <a14:imgLayer r:embed="rId3">
                    <a14:imgEffect>
                      <a14:backgroundRemoval t="0" b="89980" l="10000" r="98000"/>
                    </a14:imgEffect>
                  </a14:imgLayer>
                </a14:imgProps>
              </a:ext>
              <a:ext uri="{28A0092B-C50C-407E-A947-70E740481C1C}">
                <a14:useLocalDpi xmlns:a14="http://schemas.microsoft.com/office/drawing/2010/main" val="0"/>
              </a:ext>
            </a:extLst>
          </a:blip>
          <a:stretch>
            <a:fillRect/>
          </a:stretch>
        </p:blipFill>
        <p:spPr>
          <a:xfrm rot="20027526">
            <a:off x="8417400" y="-1298309"/>
            <a:ext cx="5128510" cy="4265211"/>
          </a:xfrm>
          <a:prstGeom prst="rect">
            <a:avLst/>
          </a:prstGeom>
        </p:spPr>
      </p:pic>
      <p:pic>
        <p:nvPicPr>
          <p:cNvPr id="36" name="图片 35"/>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683042" y="3010906"/>
            <a:ext cx="6267450" cy="3543300"/>
          </a:xfrm>
          <a:prstGeom prst="rect">
            <a:avLst/>
          </a:prstGeom>
        </p:spPr>
      </p:pic>
      <p:pic>
        <p:nvPicPr>
          <p:cNvPr id="37" name="图片 3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7385009" y="2934969"/>
            <a:ext cx="6267450" cy="3543300"/>
          </a:xfrm>
          <a:prstGeom prst="rect">
            <a:avLst/>
          </a:prstGeom>
        </p:spPr>
      </p:pic>
      <p:sp>
        <p:nvSpPr>
          <p:cNvPr id="5" name="矩形 4"/>
          <p:cNvSpPr/>
          <p:nvPr userDrawn="1"/>
        </p:nvSpPr>
        <p:spPr>
          <a:xfrm>
            <a:off x="0" y="0"/>
            <a:ext cx="12192000" cy="6858000"/>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06A7C57A-D3F9-436C-B273-44E05D86A44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ECF22C-5397-4133-AE0F-CF561B049EF2}" type="slidenum">
              <a:rPr lang="zh-CN" altLang="en-US" smtClean="0"/>
            </a:fld>
            <a:endParaRPr lang="zh-CN" altLang="en-US"/>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A7C57A-D3F9-436C-B273-44E05D86A44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ECF22C-5397-4133-AE0F-CF561B049EF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bwMode="auto">
          <a:xfrm>
            <a:off x="733478" y="1309344"/>
            <a:ext cx="9956934"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defRPr/>
            </a:pPr>
            <a:r>
              <a:rPr lang="en-US" altLang="en-US" sz="4000" b="1" dirty="0">
                <a:solidFill>
                  <a:srgbClr val="984807"/>
                </a:solidFill>
                <a:effectLst>
                  <a:outerShdw blurRad="38100" dist="38100" dir="2700000" algn="tl">
                    <a:srgbClr val="C0C0C0"/>
                  </a:outerShdw>
                </a:effectLst>
                <a:latin typeface="Cooper Black" panose="0208090404030B020404" pitchFamily="18" charset="0"/>
              </a:rPr>
              <a:t>第一部分：</a:t>
            </a:r>
            <a:r>
              <a:rPr lang="zh-CN" altLang="en-US" sz="4000" b="1" dirty="0">
                <a:solidFill>
                  <a:srgbClr val="984807"/>
                </a:solidFill>
                <a:effectLst>
                  <a:outerShdw blurRad="38100" dist="38100" dir="2700000" algn="tl">
                    <a:srgbClr val="C0C0C0"/>
                  </a:outerShdw>
                </a:effectLst>
                <a:latin typeface="Cooper Black" panose="0208090404030B020404" pitchFamily="18" charset="0"/>
              </a:rPr>
              <a:t>本次作文中比较常见的不足：</a:t>
            </a:r>
            <a:endParaRPr lang="zh-CN" altLang="en-US" sz="4000" b="1" dirty="0">
              <a:solidFill>
                <a:srgbClr val="984807"/>
              </a:solidFill>
              <a:effectLst>
                <a:outerShdw blurRad="38100" dist="38100" dir="2700000" algn="tl">
                  <a:srgbClr val="C0C0C0"/>
                </a:outerShdw>
              </a:effectLst>
              <a:latin typeface="Cooper Black" panose="0208090404030B020404" pitchFamily="18" charset="0"/>
            </a:endParaRPr>
          </a:p>
          <a:p>
            <a:pPr>
              <a:defRPr/>
            </a:pPr>
            <a:endParaRPr lang="en-US" sz="4000" b="1" dirty="0">
              <a:solidFill>
                <a:srgbClr val="984807"/>
              </a:solidFill>
              <a:effectLst>
                <a:outerShdw blurRad="38100" dist="38100" dir="2700000" algn="tl">
                  <a:srgbClr val="C0C0C0"/>
                </a:outerShdw>
              </a:effectLst>
              <a:latin typeface="Cooper Black" panose="0208090404030B020404" pitchFamily="18" charset="0"/>
            </a:endParaRPr>
          </a:p>
        </p:txBody>
      </p:sp>
      <p:sp>
        <p:nvSpPr>
          <p:cNvPr id="2" name="文本框 1"/>
          <p:cNvSpPr txBox="1"/>
          <p:nvPr/>
        </p:nvSpPr>
        <p:spPr>
          <a:xfrm>
            <a:off x="733478" y="2409809"/>
            <a:ext cx="10615840" cy="1938992"/>
          </a:xfrm>
          <a:prstGeom prst="rect">
            <a:avLst/>
          </a:prstGeom>
          <a:noFill/>
        </p:spPr>
        <p:txBody>
          <a:bodyPr wrap="square" rtlCol="0">
            <a:spAutoFit/>
          </a:bodyPr>
          <a:lstStyle/>
          <a:p>
            <a:pPr marL="457200" lvl="0" indent="-457200">
              <a:buFont typeface="Arial" panose="020B0604020202020204" pitchFamily="34" charset="0"/>
              <a:buChar char="•"/>
            </a:pPr>
            <a:r>
              <a:rPr lang="zh-CN" altLang="zh-CN" sz="4000" b="1" dirty="0"/>
              <a:t>篇幅短小，字数不足，内容单一</a:t>
            </a:r>
            <a:endParaRPr lang="en-US" altLang="zh-CN" sz="4000" b="1" dirty="0"/>
          </a:p>
          <a:p>
            <a:pPr lvl="0"/>
            <a:r>
              <a:rPr lang="zh-CN" altLang="zh-CN" sz="4000" b="1" dirty="0"/>
              <a:t>（部分作文中仅仅单纯描述实验步骤，没有任何拓展。）</a:t>
            </a:r>
            <a:endParaRPr lang="zh-CN" altLang="zh-CN" sz="4000" b="1" dirty="0"/>
          </a:p>
        </p:txBody>
      </p:sp>
    </p:spTree>
    <p:custDataLst>
      <p:tags r:id="rId1"/>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bwMode="auto">
          <a:xfrm>
            <a:off x="733478" y="1309344"/>
            <a:ext cx="9956934"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defRPr/>
            </a:pPr>
            <a:r>
              <a:rPr lang="en-US" altLang="en-US" sz="4000" b="1" dirty="0">
                <a:solidFill>
                  <a:srgbClr val="984807"/>
                </a:solidFill>
                <a:effectLst>
                  <a:outerShdw blurRad="38100" dist="38100" dir="2700000" algn="tl">
                    <a:srgbClr val="C0C0C0"/>
                  </a:outerShdw>
                </a:effectLst>
                <a:latin typeface="Cooper Black" panose="0208090404030B020404" pitchFamily="18" charset="0"/>
              </a:rPr>
              <a:t>第一部分：</a:t>
            </a:r>
            <a:r>
              <a:rPr lang="zh-CN" altLang="en-US" sz="4000" b="1" dirty="0">
                <a:solidFill>
                  <a:srgbClr val="984807"/>
                </a:solidFill>
                <a:effectLst>
                  <a:outerShdw blurRad="38100" dist="38100" dir="2700000" algn="tl">
                    <a:srgbClr val="C0C0C0"/>
                  </a:outerShdw>
                </a:effectLst>
                <a:latin typeface="Cooper Black" panose="0208090404030B020404" pitchFamily="18" charset="0"/>
              </a:rPr>
              <a:t>本次作文中比较常见的不足：</a:t>
            </a:r>
            <a:endParaRPr lang="zh-CN" altLang="en-US" sz="4000" b="1" dirty="0">
              <a:solidFill>
                <a:srgbClr val="984807"/>
              </a:solidFill>
              <a:effectLst>
                <a:outerShdw blurRad="38100" dist="38100" dir="2700000" algn="tl">
                  <a:srgbClr val="C0C0C0"/>
                </a:outerShdw>
              </a:effectLst>
              <a:latin typeface="Cooper Black" panose="0208090404030B020404" pitchFamily="18" charset="0"/>
            </a:endParaRPr>
          </a:p>
          <a:p>
            <a:pPr>
              <a:defRPr/>
            </a:pPr>
            <a:endParaRPr lang="en-US" sz="4000" b="1" dirty="0">
              <a:solidFill>
                <a:srgbClr val="984807"/>
              </a:solidFill>
              <a:effectLst>
                <a:outerShdw blurRad="38100" dist="38100" dir="2700000" algn="tl">
                  <a:srgbClr val="C0C0C0"/>
                </a:outerShdw>
              </a:effectLst>
              <a:latin typeface="Cooper Black" panose="0208090404030B020404" pitchFamily="18" charset="0"/>
            </a:endParaRPr>
          </a:p>
        </p:txBody>
      </p:sp>
      <p:sp>
        <p:nvSpPr>
          <p:cNvPr id="2" name="文本框 1"/>
          <p:cNvSpPr txBox="1"/>
          <p:nvPr/>
        </p:nvSpPr>
        <p:spPr>
          <a:xfrm>
            <a:off x="733478" y="2409809"/>
            <a:ext cx="10615840" cy="1938992"/>
          </a:xfrm>
          <a:prstGeom prst="rect">
            <a:avLst/>
          </a:prstGeom>
          <a:noFill/>
        </p:spPr>
        <p:txBody>
          <a:bodyPr wrap="square" rtlCol="0">
            <a:spAutoFit/>
          </a:bodyPr>
          <a:lstStyle/>
          <a:p>
            <a:pPr marL="457200" lvl="0" indent="-457200">
              <a:buFont typeface="Arial" panose="020B0604020202020204" pitchFamily="34" charset="0"/>
              <a:buChar char="•"/>
            </a:pPr>
            <a:r>
              <a:rPr lang="zh-CN" altLang="en-US" sz="4000" b="1" dirty="0"/>
              <a:t>作文不分段，所有内容在一段中呈现，缺乏逻辑感</a:t>
            </a:r>
            <a:r>
              <a:rPr lang="en-US" altLang="zh-CN" sz="4000" b="1" dirty="0"/>
              <a:t>/</a:t>
            </a:r>
            <a:r>
              <a:rPr lang="zh-CN" altLang="en-US" sz="4000" b="1" dirty="0"/>
              <a:t>层次感，需要阅卷者自行分段理解，增加阅卷负担。</a:t>
            </a:r>
            <a:endParaRPr lang="zh-CN" altLang="en-US" sz="4000" b="1"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bwMode="auto">
          <a:xfrm>
            <a:off x="733478" y="1309344"/>
            <a:ext cx="9956934"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defRPr/>
            </a:pPr>
            <a:r>
              <a:rPr lang="en-US" altLang="en-US" sz="4000" b="1" dirty="0">
                <a:solidFill>
                  <a:srgbClr val="984807"/>
                </a:solidFill>
                <a:effectLst>
                  <a:outerShdw blurRad="38100" dist="38100" dir="2700000" algn="tl">
                    <a:srgbClr val="C0C0C0"/>
                  </a:outerShdw>
                </a:effectLst>
                <a:latin typeface="Cooper Black" panose="0208090404030B020404" pitchFamily="18" charset="0"/>
              </a:rPr>
              <a:t>第一部分：</a:t>
            </a:r>
            <a:r>
              <a:rPr lang="zh-CN" altLang="en-US" sz="4000" b="1" dirty="0">
                <a:solidFill>
                  <a:srgbClr val="984807"/>
                </a:solidFill>
                <a:effectLst>
                  <a:outerShdw blurRad="38100" dist="38100" dir="2700000" algn="tl">
                    <a:srgbClr val="C0C0C0"/>
                  </a:outerShdw>
                </a:effectLst>
                <a:latin typeface="Cooper Black" panose="0208090404030B020404" pitchFamily="18" charset="0"/>
              </a:rPr>
              <a:t>本次作文中比较常见的不足：</a:t>
            </a:r>
            <a:endParaRPr lang="zh-CN" altLang="en-US" sz="4000" b="1" dirty="0">
              <a:solidFill>
                <a:srgbClr val="984807"/>
              </a:solidFill>
              <a:effectLst>
                <a:outerShdw blurRad="38100" dist="38100" dir="2700000" algn="tl">
                  <a:srgbClr val="C0C0C0"/>
                </a:outerShdw>
              </a:effectLst>
              <a:latin typeface="Cooper Black" panose="0208090404030B020404" pitchFamily="18" charset="0"/>
            </a:endParaRPr>
          </a:p>
          <a:p>
            <a:pPr>
              <a:defRPr/>
            </a:pPr>
            <a:endParaRPr lang="en-US" sz="4000" b="1" dirty="0">
              <a:solidFill>
                <a:srgbClr val="984807"/>
              </a:solidFill>
              <a:effectLst>
                <a:outerShdw blurRad="38100" dist="38100" dir="2700000" algn="tl">
                  <a:srgbClr val="C0C0C0"/>
                </a:outerShdw>
              </a:effectLst>
              <a:latin typeface="Cooper Black" panose="0208090404030B020404" pitchFamily="18" charset="0"/>
            </a:endParaRPr>
          </a:p>
        </p:txBody>
      </p:sp>
      <p:sp>
        <p:nvSpPr>
          <p:cNvPr id="2" name="文本框 1"/>
          <p:cNvSpPr txBox="1"/>
          <p:nvPr/>
        </p:nvSpPr>
        <p:spPr>
          <a:xfrm>
            <a:off x="733478" y="2288786"/>
            <a:ext cx="10615840" cy="3785652"/>
          </a:xfrm>
          <a:prstGeom prst="rect">
            <a:avLst/>
          </a:prstGeom>
          <a:noFill/>
        </p:spPr>
        <p:txBody>
          <a:bodyPr wrap="square" rtlCol="0">
            <a:spAutoFit/>
          </a:bodyPr>
          <a:lstStyle/>
          <a:p>
            <a:pPr marL="457200" lvl="0" indent="-457200">
              <a:buFont typeface="Arial" panose="020B0604020202020204" pitchFamily="34" charset="0"/>
              <a:buChar char="•"/>
            </a:pPr>
            <a:r>
              <a:rPr lang="zh-CN" altLang="en-US" sz="4000" b="1" dirty="0"/>
              <a:t>少数同学全篇没有一处语法错误，但是用词简单，句式简单，连接词也简单，很少有出彩的地方，难以拿到高分。</a:t>
            </a:r>
            <a:endParaRPr lang="en-US" altLang="zh-CN" sz="4000" b="1" dirty="0"/>
          </a:p>
          <a:p>
            <a:pPr marL="457200" lvl="0" indent="-457200">
              <a:buFont typeface="Arial" panose="020B0604020202020204" pitchFamily="34" charset="0"/>
              <a:buChar char="•"/>
            </a:pPr>
            <a:r>
              <a:rPr lang="zh-CN" altLang="en-US" sz="4000" b="1" dirty="0"/>
              <a:t>应该在保证语法不出错的情况下，尽量丰富用词、句式结构（连接词</a:t>
            </a:r>
            <a:r>
              <a:rPr lang="zh-CN" altLang="en-US" sz="4000" b="1" dirty="0">
                <a:solidFill>
                  <a:srgbClr val="FF0000"/>
                </a:solidFill>
              </a:rPr>
              <a:t>贵精不贵多</a:t>
            </a:r>
            <a:r>
              <a:rPr lang="zh-CN" altLang="en-US" sz="4000" b="1" dirty="0"/>
              <a:t>，恰当使用）。</a:t>
            </a:r>
            <a:endParaRPr lang="zh-CN" altLang="en-US" sz="4000" b="1"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bwMode="auto">
          <a:xfrm>
            <a:off x="733478" y="1309344"/>
            <a:ext cx="9956934"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defRPr/>
            </a:pPr>
            <a:r>
              <a:rPr lang="en-US" altLang="en-US" sz="4000" b="1" dirty="0">
                <a:solidFill>
                  <a:srgbClr val="984807"/>
                </a:solidFill>
                <a:effectLst>
                  <a:outerShdw blurRad="38100" dist="38100" dir="2700000" algn="tl">
                    <a:srgbClr val="C0C0C0"/>
                  </a:outerShdw>
                </a:effectLst>
                <a:latin typeface="Cooper Black" panose="0208090404030B020404" pitchFamily="18" charset="0"/>
              </a:rPr>
              <a:t>第一部分：</a:t>
            </a:r>
            <a:r>
              <a:rPr lang="zh-CN" altLang="en-US" sz="4000" b="1" dirty="0">
                <a:solidFill>
                  <a:srgbClr val="984807"/>
                </a:solidFill>
                <a:effectLst>
                  <a:outerShdw blurRad="38100" dist="38100" dir="2700000" algn="tl">
                    <a:srgbClr val="C0C0C0"/>
                  </a:outerShdw>
                </a:effectLst>
                <a:latin typeface="Cooper Black" panose="0208090404030B020404" pitchFamily="18" charset="0"/>
              </a:rPr>
              <a:t>本次作文中比较常见的不足：</a:t>
            </a:r>
            <a:endParaRPr lang="zh-CN" altLang="en-US" sz="4000" b="1" dirty="0">
              <a:solidFill>
                <a:srgbClr val="984807"/>
              </a:solidFill>
              <a:effectLst>
                <a:outerShdw blurRad="38100" dist="38100" dir="2700000" algn="tl">
                  <a:srgbClr val="C0C0C0"/>
                </a:outerShdw>
              </a:effectLst>
              <a:latin typeface="Cooper Black" panose="0208090404030B020404" pitchFamily="18" charset="0"/>
            </a:endParaRPr>
          </a:p>
          <a:p>
            <a:pPr>
              <a:defRPr/>
            </a:pPr>
            <a:endParaRPr lang="en-US" sz="4000" b="1" dirty="0">
              <a:solidFill>
                <a:srgbClr val="984807"/>
              </a:solidFill>
              <a:effectLst>
                <a:outerShdw blurRad="38100" dist="38100" dir="2700000" algn="tl">
                  <a:srgbClr val="C0C0C0"/>
                </a:outerShdw>
              </a:effectLst>
              <a:latin typeface="Cooper Black" panose="0208090404030B020404" pitchFamily="18" charset="0"/>
            </a:endParaRPr>
          </a:p>
        </p:txBody>
      </p:sp>
      <p:sp>
        <p:nvSpPr>
          <p:cNvPr id="2" name="文本框 1"/>
          <p:cNvSpPr txBox="1"/>
          <p:nvPr/>
        </p:nvSpPr>
        <p:spPr>
          <a:xfrm>
            <a:off x="733478" y="2409809"/>
            <a:ext cx="11207510" cy="2554545"/>
          </a:xfrm>
          <a:prstGeom prst="rect">
            <a:avLst/>
          </a:prstGeom>
          <a:noFill/>
        </p:spPr>
        <p:txBody>
          <a:bodyPr wrap="square" rtlCol="0">
            <a:spAutoFit/>
          </a:bodyPr>
          <a:lstStyle/>
          <a:p>
            <a:pPr marL="457200" lvl="0" indent="-457200">
              <a:buFont typeface="Arial" panose="020B0604020202020204" pitchFamily="34" charset="0"/>
              <a:buChar char="•"/>
            </a:pPr>
            <a:r>
              <a:rPr lang="zh-CN" altLang="en-US" sz="4000" b="1" dirty="0"/>
              <a:t>部分试卷字迹、卷面依然存在很大问题，</a:t>
            </a:r>
            <a:r>
              <a:rPr lang="zh-CN" altLang="en-US" sz="4000" b="1" dirty="0">
                <a:solidFill>
                  <a:srgbClr val="FF0000"/>
                </a:solidFill>
              </a:rPr>
              <a:t>尽可能不要涂画</a:t>
            </a:r>
            <a:r>
              <a:rPr lang="zh-CN" altLang="en-US" sz="4000" b="1" dirty="0"/>
              <a:t>，在</a:t>
            </a:r>
            <a:r>
              <a:rPr lang="zh-CN" altLang="en-US" sz="4000" b="1" dirty="0">
                <a:solidFill>
                  <a:srgbClr val="FF0000"/>
                </a:solidFill>
              </a:rPr>
              <a:t>时间充裕</a:t>
            </a:r>
            <a:r>
              <a:rPr lang="zh-CN" altLang="en-US" sz="4000" b="1" dirty="0"/>
              <a:t>的情况下要</a:t>
            </a:r>
            <a:r>
              <a:rPr lang="zh-CN" altLang="en-US" sz="4000" b="1" dirty="0">
                <a:solidFill>
                  <a:srgbClr val="FF0000"/>
                </a:solidFill>
              </a:rPr>
              <a:t>打草稿</a:t>
            </a:r>
            <a:r>
              <a:rPr lang="zh-CN" altLang="en-US" sz="4000" b="1" dirty="0"/>
              <a:t>。</a:t>
            </a:r>
            <a:endParaRPr lang="zh-CN" altLang="en-US" sz="4000" b="1" dirty="0"/>
          </a:p>
          <a:p>
            <a:pPr marL="457200" lvl="0" indent="-457200">
              <a:buFont typeface="Arial" panose="020B0604020202020204" pitchFamily="34" charset="0"/>
              <a:buChar char="•"/>
            </a:pPr>
            <a:r>
              <a:rPr lang="zh-CN" altLang="en-US" sz="4000" b="1" dirty="0"/>
              <a:t>有些试卷标注了字数，此行为在正式考试中会被标记为“问题”试卷，一定不要有。</a:t>
            </a:r>
            <a:endParaRPr lang="zh-CN" altLang="en-US" sz="4000" b="1"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01789" y="2177988"/>
            <a:ext cx="6096000" cy="2308324"/>
          </a:xfrm>
          <a:prstGeom prst="rect">
            <a:avLst/>
          </a:prstGeom>
        </p:spPr>
        <p:txBody>
          <a:bodyPr>
            <a:spAutoFit/>
          </a:bodyPr>
          <a:lstStyle/>
          <a:p>
            <a:pPr algn="ctr">
              <a:defRPr/>
            </a:pPr>
            <a:r>
              <a:rPr lang="en-US" altLang="en-US" sz="4800" b="1" dirty="0">
                <a:solidFill>
                  <a:srgbClr val="984807"/>
                </a:solidFill>
                <a:effectLst>
                  <a:outerShdw blurRad="38100" dist="38100" dir="2700000" algn="tl">
                    <a:srgbClr val="C0C0C0"/>
                  </a:outerShdw>
                </a:effectLst>
                <a:latin typeface="Cooper Black" panose="0208090404030B020404" pitchFamily="18" charset="0"/>
              </a:rPr>
              <a:t>第二部分</a:t>
            </a:r>
            <a:r>
              <a:rPr lang="en-US" altLang="zh-CN" sz="4800" b="1" dirty="0">
                <a:solidFill>
                  <a:srgbClr val="984807"/>
                </a:solidFill>
                <a:effectLst>
                  <a:outerShdw blurRad="38100" dist="38100" dir="2700000" algn="tl">
                    <a:srgbClr val="C0C0C0"/>
                  </a:outerShdw>
                </a:effectLst>
                <a:latin typeface="Cooper Black" panose="0208090404030B020404" pitchFamily="18" charset="0"/>
              </a:rPr>
              <a:t>	</a:t>
            </a:r>
            <a:r>
              <a:rPr lang="en-US" altLang="en-US" sz="4800" b="1" dirty="0">
                <a:solidFill>
                  <a:srgbClr val="984807"/>
                </a:solidFill>
                <a:effectLst>
                  <a:outerShdw blurRad="38100" dist="38100" dir="2700000" algn="tl">
                    <a:srgbClr val="C0C0C0"/>
                  </a:outerShdw>
                </a:effectLst>
                <a:latin typeface="Cooper Black" panose="0208090404030B020404" pitchFamily="18" charset="0"/>
              </a:rPr>
              <a:t> </a:t>
            </a:r>
            <a:endParaRPr lang="en-US" altLang="en-US" sz="4800" b="1" dirty="0">
              <a:solidFill>
                <a:srgbClr val="984807"/>
              </a:solidFill>
              <a:effectLst>
                <a:outerShdw blurRad="38100" dist="38100" dir="2700000" algn="tl">
                  <a:srgbClr val="C0C0C0"/>
                </a:outerShdw>
              </a:effectLst>
              <a:latin typeface="Cooper Black" panose="0208090404030B020404" pitchFamily="18" charset="0"/>
            </a:endParaRPr>
          </a:p>
          <a:p>
            <a:pPr algn="ctr">
              <a:defRPr/>
            </a:pPr>
            <a:r>
              <a:rPr lang="en-US" altLang="en-US" sz="4800" b="1" dirty="0">
                <a:solidFill>
                  <a:srgbClr val="984807"/>
                </a:solidFill>
                <a:effectLst>
                  <a:outerShdw blurRad="38100" dist="38100" dir="2700000" algn="tl">
                    <a:srgbClr val="C0C0C0"/>
                  </a:outerShdw>
                </a:effectLst>
                <a:latin typeface="Cooper Black" panose="0208090404030B020404" pitchFamily="18" charset="0"/>
              </a:rPr>
              <a:t>How to describe an experiment?</a:t>
            </a:r>
            <a:endParaRPr lang="en-US" altLang="en-US" sz="4800" b="1" dirty="0">
              <a:solidFill>
                <a:srgbClr val="984807"/>
              </a:solidFill>
              <a:effectLst>
                <a:outerShdw blurRad="38100" dist="38100" dir="2700000" algn="tl">
                  <a:srgbClr val="C0C0C0"/>
                </a:outerShdw>
              </a:effectLst>
              <a:latin typeface="Cooper Black" panose="0208090404030B020404"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2"/>
          <p:cNvSpPr txBox="1">
            <a:spLocks noChangeArrowheads="1"/>
          </p:cNvSpPr>
          <p:nvPr/>
        </p:nvSpPr>
        <p:spPr bwMode="auto">
          <a:xfrm>
            <a:off x="733478" y="1511049"/>
            <a:ext cx="10696522"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defRPr/>
            </a:pPr>
            <a:r>
              <a:rPr kumimoji="1" lang="en-US" altLang="en-US" sz="4000" dirty="0">
                <a:latin typeface="Comic Sans MS" panose="030F0702030302020204" pitchFamily="66" charset="0"/>
              </a:rPr>
              <a:t>Para.1 </a:t>
            </a:r>
            <a:r>
              <a:rPr kumimoji="1" lang="zh-CN" altLang="en-US" sz="4000" dirty="0">
                <a:latin typeface="Comic Sans MS" panose="030F0702030302020204" pitchFamily="66" charset="0"/>
              </a:rPr>
              <a:t>描述实验（实验步骤与实验现象），适当使用连词。</a:t>
            </a:r>
            <a:endParaRPr kumimoji="1" lang="zh-CN" altLang="en-US" sz="4000" dirty="0">
              <a:latin typeface="Comic Sans MS" panose="030F0702030302020204" pitchFamily="66" charset="0"/>
            </a:endParaRPr>
          </a:p>
          <a:p>
            <a:pPr>
              <a:defRPr/>
            </a:pPr>
            <a:endParaRPr lang="en-US" altLang="en-US" sz="4000" b="1" dirty="0">
              <a:solidFill>
                <a:srgbClr val="984807"/>
              </a:solidFill>
              <a:effectLst>
                <a:outerShdw blurRad="38100" dist="38100" dir="2700000" algn="tl">
                  <a:srgbClr val="C0C0C0"/>
                </a:outerShdw>
              </a:effectLst>
              <a:latin typeface="Cooper Black" panose="0208090404030B020404" pitchFamily="18" charset="0"/>
            </a:endParaRPr>
          </a:p>
        </p:txBody>
      </p:sp>
      <p:sp>
        <p:nvSpPr>
          <p:cNvPr id="2" name="文本框 1"/>
          <p:cNvSpPr txBox="1"/>
          <p:nvPr/>
        </p:nvSpPr>
        <p:spPr>
          <a:xfrm>
            <a:off x="587428" y="2716851"/>
            <a:ext cx="10988622" cy="2554545"/>
          </a:xfrm>
          <a:prstGeom prst="rect">
            <a:avLst/>
          </a:prstGeom>
          <a:noFill/>
        </p:spPr>
        <p:txBody>
          <a:bodyPr wrap="square" rtlCol="0">
            <a:spAutoFit/>
          </a:bodyPr>
          <a:lstStyle/>
          <a:p>
            <a:r>
              <a:rPr kumimoji="1" lang="en-US" altLang="en-US" sz="3200" dirty="0">
                <a:latin typeface="Comic Sans MS" panose="030F0702030302020204" pitchFamily="66" charset="0"/>
              </a:rPr>
              <a:t>1. </a:t>
            </a:r>
            <a:r>
              <a:rPr kumimoji="1" lang="zh-CN" altLang="en-US" sz="3200" dirty="0">
                <a:latin typeface="Comic Sans MS" panose="030F0702030302020204" pitchFamily="66" charset="0"/>
              </a:rPr>
              <a:t>实验步骤的描述，可以用</a:t>
            </a:r>
            <a:r>
              <a:rPr kumimoji="1" lang="zh-CN" altLang="en-US" sz="3200" b="1" dirty="0">
                <a:solidFill>
                  <a:srgbClr val="FF0000"/>
                </a:solidFill>
                <a:latin typeface="Comic Sans MS" panose="030F0702030302020204" pitchFamily="66" charset="0"/>
              </a:rPr>
              <a:t>祈使句</a:t>
            </a:r>
            <a:r>
              <a:rPr kumimoji="1" lang="en-US" altLang="zh-CN" sz="3200" dirty="0">
                <a:latin typeface="Comic Sans MS" panose="030F0702030302020204" pitchFamily="66" charset="0"/>
              </a:rPr>
              <a:t>:</a:t>
            </a:r>
            <a:endParaRPr kumimoji="1" lang="en-US" altLang="zh-CN" sz="3200" dirty="0">
              <a:latin typeface="Comic Sans MS" panose="030F0702030302020204" pitchFamily="66" charset="0"/>
            </a:endParaRPr>
          </a:p>
          <a:p>
            <a:pPr marL="457200" indent="-457200">
              <a:buFont typeface="Arial" panose="020B0604020202020204" pitchFamily="34" charset="0"/>
              <a:buChar char="•"/>
            </a:pPr>
            <a:r>
              <a:rPr kumimoji="1" lang="en-US" altLang="en-US" sz="3200" dirty="0" err="1">
                <a:latin typeface="Comic Sans MS" panose="030F0702030302020204" pitchFamily="66" charset="0"/>
              </a:rPr>
              <a:t>eg</a:t>
            </a:r>
            <a:r>
              <a:rPr kumimoji="1" lang="en-US" altLang="en-US" sz="3200" dirty="0">
                <a:latin typeface="Comic Sans MS" panose="030F0702030302020204" pitchFamily="66" charset="0"/>
              </a:rPr>
              <a:t>. (First,) fill a plastic bottle with hot water and wait for five minutes.</a:t>
            </a:r>
            <a:endParaRPr kumimoji="1" lang="en-US" altLang="en-US" sz="3200" dirty="0">
              <a:latin typeface="Comic Sans MS" panose="030F0702030302020204" pitchFamily="66" charset="0"/>
            </a:endParaRPr>
          </a:p>
          <a:p>
            <a:pPr marL="457200" indent="-457200">
              <a:buFont typeface="Arial" panose="020B0604020202020204" pitchFamily="34" charset="0"/>
              <a:buChar char="•"/>
            </a:pPr>
            <a:r>
              <a:rPr kumimoji="1" lang="en-US" altLang="en-US" sz="3200" dirty="0">
                <a:latin typeface="Comic Sans MS" panose="030F0702030302020204" pitchFamily="66" charset="0"/>
              </a:rPr>
              <a:t>(Next,) pour three fourths of water in the plastic bottle away.</a:t>
            </a:r>
            <a:endParaRPr kumimoji="1" lang="en-US" altLang="en-US" sz="3200" dirty="0">
              <a:latin typeface="Comic Sans MS" panose="030F0702030302020204" pitchFamily="66"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checkerboard(across)">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dissolve">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00875" y="1372145"/>
            <a:ext cx="10988622" cy="3046988"/>
          </a:xfrm>
          <a:prstGeom prst="rect">
            <a:avLst/>
          </a:prstGeom>
          <a:noFill/>
        </p:spPr>
        <p:txBody>
          <a:bodyPr wrap="square" rtlCol="0">
            <a:spAutoFit/>
          </a:bodyPr>
          <a:lstStyle/>
          <a:p>
            <a:endParaRPr kumimoji="1" lang="en-US" altLang="en-US" sz="3200" dirty="0">
              <a:latin typeface="Comic Sans MS" panose="030F0702030302020204" pitchFamily="66" charset="0"/>
            </a:endParaRPr>
          </a:p>
          <a:p>
            <a:r>
              <a:rPr kumimoji="1" lang="en-US" altLang="en-US" sz="3200" dirty="0">
                <a:latin typeface="Comic Sans MS" panose="030F0702030302020204" pitchFamily="66" charset="0"/>
              </a:rPr>
              <a:t>2. </a:t>
            </a:r>
            <a:r>
              <a:rPr kumimoji="1" lang="zh-CN" altLang="en-US" sz="3200" dirty="0">
                <a:latin typeface="Comic Sans MS" panose="030F0702030302020204" pitchFamily="66" charset="0"/>
              </a:rPr>
              <a:t>实验步骤的描述，也可以使用</a:t>
            </a:r>
            <a:r>
              <a:rPr kumimoji="1" lang="zh-CN" altLang="en-US" sz="3200" b="1" dirty="0">
                <a:solidFill>
                  <a:srgbClr val="FF0000"/>
                </a:solidFill>
                <a:latin typeface="Comic Sans MS" panose="030F0702030302020204" pitchFamily="66" charset="0"/>
              </a:rPr>
              <a:t>情态动词</a:t>
            </a:r>
            <a:r>
              <a:rPr kumimoji="1" lang="zh-CN" altLang="en-US" sz="3200" dirty="0">
                <a:latin typeface="Comic Sans MS" panose="030F0702030302020204" pitchFamily="66" charset="0"/>
              </a:rPr>
              <a:t>，</a:t>
            </a:r>
            <a:endParaRPr kumimoji="1" lang="zh-CN" altLang="en-US" sz="3200" dirty="0">
              <a:latin typeface="Comic Sans MS" panose="030F0702030302020204" pitchFamily="66" charset="0"/>
            </a:endParaRPr>
          </a:p>
          <a:p>
            <a:pPr marL="457200" indent="-457200">
              <a:buFont typeface="Arial" panose="020B0604020202020204" pitchFamily="34" charset="0"/>
              <a:buChar char="•"/>
            </a:pPr>
            <a:r>
              <a:rPr kumimoji="1" lang="en-US" altLang="en-US" sz="3200" dirty="0" err="1">
                <a:latin typeface="Comic Sans MS" panose="030F0702030302020204" pitchFamily="66" charset="0"/>
              </a:rPr>
              <a:t>eg</a:t>
            </a:r>
            <a:r>
              <a:rPr kumimoji="1" lang="en-US" altLang="en-US" sz="3200" dirty="0">
                <a:latin typeface="Comic Sans MS" panose="030F0702030302020204" pitchFamily="66" charset="0"/>
              </a:rPr>
              <a:t>. (Then,) we </a:t>
            </a:r>
            <a:r>
              <a:rPr kumimoji="1" lang="en-US" altLang="en-US" sz="3200" b="1" dirty="0">
                <a:solidFill>
                  <a:srgbClr val="FF0000"/>
                </a:solidFill>
                <a:latin typeface="Comic Sans MS" panose="030F0702030302020204" pitchFamily="66" charset="0"/>
              </a:rPr>
              <a:t>should</a:t>
            </a:r>
            <a:r>
              <a:rPr kumimoji="1" lang="en-US" altLang="en-US" sz="3200" dirty="0">
                <a:latin typeface="Comic Sans MS" panose="030F0702030302020204" pitchFamily="66" charset="0"/>
              </a:rPr>
              <a:t> put some ice on the top of the plastic bottle.</a:t>
            </a:r>
            <a:endParaRPr kumimoji="1" lang="en-US" altLang="en-US" sz="3200" dirty="0">
              <a:latin typeface="Comic Sans MS" panose="030F0702030302020204" pitchFamily="66" charset="0"/>
            </a:endParaRPr>
          </a:p>
          <a:p>
            <a:pPr marL="457200" indent="-457200">
              <a:buFont typeface="Arial" panose="020B0604020202020204" pitchFamily="34" charset="0"/>
              <a:buChar char="•"/>
            </a:pPr>
            <a:r>
              <a:rPr kumimoji="1" lang="en-US" altLang="en-US" sz="3200" dirty="0">
                <a:latin typeface="Comic Sans MS" panose="030F0702030302020204" pitchFamily="66" charset="0"/>
              </a:rPr>
              <a:t>We </a:t>
            </a:r>
            <a:r>
              <a:rPr kumimoji="1" lang="en-US" altLang="en-US" sz="3200" b="1" dirty="0">
                <a:solidFill>
                  <a:srgbClr val="FF0000"/>
                </a:solidFill>
                <a:latin typeface="Comic Sans MS" panose="030F0702030302020204" pitchFamily="66" charset="0"/>
              </a:rPr>
              <a:t>must</a:t>
            </a:r>
            <a:r>
              <a:rPr kumimoji="1" lang="en-US" altLang="en-US" sz="3200" dirty="0">
                <a:latin typeface="Comic Sans MS" panose="030F0702030302020204" pitchFamily="66" charset="0"/>
              </a:rPr>
              <a:t> always remember safety when we are doing this experiment.</a:t>
            </a:r>
            <a:endParaRPr kumimoji="1" lang="en-US" altLang="en-US" sz="3200" dirty="0">
              <a:latin typeface="Comic Sans MS" panose="030F0702030302020204" pitchFamily="66"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dissolve">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checkerboard(across)">
                                      <p:cBhvr>
                                        <p:cTn id="1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87428" y="1399039"/>
            <a:ext cx="10988622" cy="3539430"/>
          </a:xfrm>
          <a:prstGeom prst="rect">
            <a:avLst/>
          </a:prstGeom>
          <a:noFill/>
        </p:spPr>
        <p:txBody>
          <a:bodyPr wrap="square" rtlCol="0">
            <a:spAutoFit/>
          </a:bodyPr>
          <a:lstStyle/>
          <a:p>
            <a:endParaRPr kumimoji="1" lang="en-US" altLang="en-US" sz="3200" dirty="0">
              <a:latin typeface="Comic Sans MS" panose="030F0702030302020204" pitchFamily="66" charset="0"/>
            </a:endParaRPr>
          </a:p>
          <a:p>
            <a:r>
              <a:rPr kumimoji="1" lang="en-US" altLang="en-US" sz="3200" dirty="0">
                <a:latin typeface="Comic Sans MS" panose="030F0702030302020204" pitchFamily="66" charset="0"/>
              </a:rPr>
              <a:t>3. </a:t>
            </a:r>
            <a:r>
              <a:rPr kumimoji="1" lang="zh-CN" altLang="en-US" sz="3200" dirty="0">
                <a:latin typeface="Comic Sans MS" panose="030F0702030302020204" pitchFamily="66" charset="0"/>
              </a:rPr>
              <a:t>注意连接词的使用：</a:t>
            </a:r>
            <a:endParaRPr kumimoji="1" lang="zh-CN" altLang="en-US" sz="3200" dirty="0">
              <a:latin typeface="Comic Sans MS" panose="030F0702030302020204" pitchFamily="66" charset="0"/>
            </a:endParaRPr>
          </a:p>
          <a:p>
            <a:pPr marL="457200" indent="-457200">
              <a:buFont typeface="Arial" panose="020B0604020202020204" pitchFamily="34" charset="0"/>
              <a:buChar char="•"/>
            </a:pPr>
            <a:r>
              <a:rPr kumimoji="1" lang="en-US" altLang="zh-CN" sz="3200" dirty="0">
                <a:latin typeface="Comic Sans MS" panose="030F0702030302020204" pitchFamily="66" charset="0"/>
              </a:rPr>
              <a:t>(</a:t>
            </a:r>
            <a:r>
              <a:rPr kumimoji="1" lang="en-US" altLang="en-US" sz="3200" dirty="0">
                <a:latin typeface="Comic Sans MS" panose="030F0702030302020204" pitchFamily="66" charset="0"/>
              </a:rPr>
              <a:t>first, second, third, at last…)</a:t>
            </a:r>
            <a:endParaRPr kumimoji="1" lang="en-US" altLang="en-US" sz="3200" dirty="0">
              <a:latin typeface="Comic Sans MS" panose="030F0702030302020204" pitchFamily="66" charset="0"/>
            </a:endParaRPr>
          </a:p>
          <a:p>
            <a:pPr marL="457200" indent="-457200">
              <a:buFont typeface="Arial" panose="020B0604020202020204" pitchFamily="34" charset="0"/>
              <a:buChar char="•"/>
            </a:pPr>
            <a:r>
              <a:rPr kumimoji="1" lang="en-US" altLang="en-US" sz="3200" dirty="0">
                <a:latin typeface="Comic Sans MS" panose="030F0702030302020204" pitchFamily="66" charset="0"/>
              </a:rPr>
              <a:t>(to begin with, next, then, the most important, finally…) </a:t>
            </a:r>
            <a:endParaRPr kumimoji="1" lang="en-US" altLang="en-US" sz="3200" dirty="0">
              <a:latin typeface="Comic Sans MS" panose="030F0702030302020204" pitchFamily="66" charset="0"/>
            </a:endParaRPr>
          </a:p>
          <a:p>
            <a:pPr marL="457200" indent="-457200">
              <a:buFont typeface="Arial" panose="020B0604020202020204" pitchFamily="34" charset="0"/>
              <a:buChar char="•"/>
            </a:pPr>
            <a:r>
              <a:rPr kumimoji="1" lang="en-US" altLang="en-US" sz="3200" dirty="0">
                <a:latin typeface="Comic Sans MS" panose="030F0702030302020204" pitchFamily="66" charset="0"/>
              </a:rPr>
              <a:t>(at first, after that, as time goes by, at the same time, as a result… )</a:t>
            </a:r>
            <a:endParaRPr kumimoji="1" lang="en-US" altLang="en-US" sz="3200" dirty="0">
              <a:latin typeface="Comic Sans MS" panose="030F0702030302020204" pitchFamily="66"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advTm="3000">
        <p15:prstTrans prst="curtains"/>
      </p:transition>
    </mc:Choice>
    <mc:Fallback>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dissolve">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dissolve">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dissolve">
                                      <p:cBhvr>
                                        <p:cTn id="1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83915" y="2515524"/>
            <a:ext cx="9995647" cy="2062103"/>
          </a:xfrm>
          <a:prstGeom prst="rect">
            <a:avLst/>
          </a:prstGeom>
        </p:spPr>
        <p:txBody>
          <a:bodyPr wrap="square">
            <a:spAutoFit/>
          </a:bodyPr>
          <a:lstStyle/>
          <a:p>
            <a:pPr indent="266700" algn="just">
              <a:spcAft>
                <a:spcPts val="0"/>
              </a:spcAft>
            </a:pPr>
            <a:r>
              <a:rPr lang="en-US" altLang="zh-CN" sz="3200" dirty="0">
                <a:solidFill>
                  <a:srgbClr val="000000"/>
                </a:solidFill>
                <a:latin typeface="Times New Roman" panose="02020603050405020304" pitchFamily="18" charset="0"/>
                <a:ea typeface="宋体" panose="02010600030101010101" pitchFamily="2" charset="-122"/>
                <a:cs typeface="宋体" panose="02010600030101010101" pitchFamily="2" charset="-122"/>
              </a:rPr>
              <a:t>By the way, do you know why? In fact, the cloud is made up of small drops of water. The hot air from the water rises and meet the cold ice. As a result, </a:t>
            </a:r>
            <a:r>
              <a:rPr lang="en-US" altLang="zh-CN" sz="3200" dirty="0" err="1">
                <a:solidFill>
                  <a:srgbClr val="000000"/>
                </a:solidFill>
                <a:latin typeface="Times New Roman" panose="02020603050405020304" pitchFamily="18" charset="0"/>
                <a:ea typeface="宋体" panose="02010600030101010101" pitchFamily="2" charset="-122"/>
                <a:cs typeface="宋体" panose="02010600030101010101" pitchFamily="2" charset="-122"/>
              </a:rPr>
              <a:t>vapour</a:t>
            </a:r>
            <a:r>
              <a:rPr lang="en-US" altLang="zh-CN" sz="3200" dirty="0">
                <a:solidFill>
                  <a:srgbClr val="000000"/>
                </a:solidFill>
                <a:latin typeface="Times New Roman" panose="02020603050405020304" pitchFamily="18" charset="0"/>
                <a:ea typeface="宋体" panose="02010600030101010101" pitchFamily="2" charset="-122"/>
                <a:cs typeface="宋体" panose="02010600030101010101" pitchFamily="2" charset="-122"/>
              </a:rPr>
              <a:t> forms and turns into “cloud”. It’s really magical, isn’t it? </a:t>
            </a:r>
            <a:endParaRPr lang="zh-CN" altLang="zh-CN" sz="320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3" name="Rectangle 2"/>
          <p:cNvSpPr txBox="1">
            <a:spLocks noChangeArrowheads="1"/>
          </p:cNvSpPr>
          <p:nvPr/>
        </p:nvSpPr>
        <p:spPr bwMode="auto">
          <a:xfrm>
            <a:off x="733478" y="1511049"/>
            <a:ext cx="10696522"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spcAft>
                <a:spcPts val="0"/>
              </a:spcAft>
            </a:pPr>
            <a:r>
              <a:rPr lang="en-US" altLang="zh-CN" sz="4000" dirty="0">
                <a:latin typeface="Times New Roman" panose="02020603050405020304" pitchFamily="18" charset="0"/>
                <a:ea typeface="宋体" panose="02010600030101010101" pitchFamily="2" charset="-122"/>
                <a:cs typeface="宋体" panose="02010600030101010101" pitchFamily="2" charset="-122"/>
              </a:rPr>
              <a:t>Para.2 </a:t>
            </a:r>
            <a:r>
              <a:rPr lang="zh-CN" altLang="zh-CN" sz="4000" dirty="0">
                <a:latin typeface="Times New Roman" panose="02020603050405020304" pitchFamily="18" charset="0"/>
                <a:ea typeface="宋体" panose="02010600030101010101" pitchFamily="2" charset="-122"/>
                <a:cs typeface="Times New Roman" panose="02020603050405020304" pitchFamily="18" charset="0"/>
              </a:rPr>
              <a:t>在保证语法正确的基础上</a:t>
            </a:r>
            <a:r>
              <a:rPr lang="zh-CN" altLang="zh-CN" sz="4000" b="1" dirty="0">
                <a:solidFill>
                  <a:srgbClr val="FF0000"/>
                </a:solidFill>
                <a:latin typeface="Times New Roman" panose="02020603050405020304" pitchFamily="18" charset="0"/>
                <a:ea typeface="宋体" panose="02010600030101010101" pitchFamily="2" charset="-122"/>
                <a:cs typeface="Times New Roman" panose="02020603050405020304" pitchFamily="18" charset="0"/>
              </a:rPr>
              <a:t>简述实验原理。</a:t>
            </a:r>
            <a:endParaRPr lang="zh-CN" altLang="zh-CN" sz="4000"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83915" y="2865147"/>
            <a:ext cx="9995647" cy="1569660"/>
          </a:xfrm>
          <a:prstGeom prst="rect">
            <a:avLst/>
          </a:prstGeom>
        </p:spPr>
        <p:txBody>
          <a:bodyPr wrap="square">
            <a:spAutoFit/>
          </a:bodyPr>
          <a:lstStyle/>
          <a:p>
            <a:pPr indent="266700" algn="just">
              <a:spcAft>
                <a:spcPts val="0"/>
              </a:spcAft>
            </a:pPr>
            <a:r>
              <a:rPr lang="en-US" altLang="zh-CN" sz="3200" dirty="0">
                <a:solidFill>
                  <a:srgbClr val="000000"/>
                </a:solidFill>
                <a:latin typeface="Times New Roman" panose="02020603050405020304" pitchFamily="18" charset="0"/>
                <a:ea typeface="宋体" panose="02010600030101010101" pitchFamily="2" charset="-122"/>
                <a:cs typeface="宋体" panose="02010600030101010101" pitchFamily="2" charset="-122"/>
              </a:rPr>
              <a:t>Making cloud is one of the funny experiments in our daily lives. We can do many little experiments on our own. I’m sure we can learn and get a lot of fun from it!</a:t>
            </a:r>
            <a:r>
              <a:rPr lang="en-US" altLang="en-US" sz="3200" dirty="0">
                <a:solidFill>
                  <a:srgbClr val="000000"/>
                </a:solidFill>
                <a:latin typeface="Times New Roman" panose="02020603050405020304" pitchFamily="18" charset="0"/>
                <a:ea typeface="宋体" panose="02010600030101010101" pitchFamily="2" charset="-122"/>
                <a:cs typeface="宋体" panose="02010600030101010101" pitchFamily="2" charset="-122"/>
              </a:rPr>
              <a:t> （赵浩楠）</a:t>
            </a:r>
            <a:endParaRPr lang="en-US" altLang="zh-CN" sz="3200" dirty="0">
              <a:solidFill>
                <a:srgbClr val="000000"/>
              </a:solidFill>
              <a:latin typeface="Times New Roman" panose="02020603050405020304" pitchFamily="18" charset="0"/>
              <a:ea typeface="宋体" panose="02010600030101010101" pitchFamily="2" charset="-122"/>
              <a:cs typeface="宋体" panose="02010600030101010101" pitchFamily="2" charset="-122"/>
            </a:endParaRPr>
          </a:p>
        </p:txBody>
      </p:sp>
      <p:sp>
        <p:nvSpPr>
          <p:cNvPr id="3" name="Rectangle 2"/>
          <p:cNvSpPr txBox="1">
            <a:spLocks noChangeArrowheads="1"/>
          </p:cNvSpPr>
          <p:nvPr/>
        </p:nvSpPr>
        <p:spPr bwMode="auto">
          <a:xfrm>
            <a:off x="733478" y="1511049"/>
            <a:ext cx="10696522" cy="571500"/>
          </a:xfrm>
          <a:prstGeom prst="rect">
            <a:avLst/>
          </a:prstGeom>
          <a:noFill/>
          <a:ln w="9525">
            <a:noFill/>
            <a:miter lim="800000"/>
          </a:ln>
          <a:effectLst>
            <a:outerShdw blurRad="203200" dist="228600" dir="12720000" algn="ctr" rotWithShape="0">
              <a:srgbClr val="000000">
                <a:alpha val="53000"/>
              </a:srgbClr>
            </a:outerShdw>
          </a:effectLst>
        </p:spPr>
        <p:txBody>
          <a:bodyPr anchor="ctr"/>
          <a:lstStyle/>
          <a:p>
            <a:pPr>
              <a:spcAft>
                <a:spcPts val="0"/>
              </a:spcAft>
            </a:pPr>
            <a:r>
              <a:rPr lang="en-US" altLang="zh-CN" sz="4000" dirty="0">
                <a:latin typeface="Times New Roman" panose="02020603050405020304" pitchFamily="18" charset="0"/>
                <a:ea typeface="宋体" panose="02010600030101010101" pitchFamily="2" charset="-122"/>
                <a:cs typeface="宋体" panose="02010600030101010101" pitchFamily="2" charset="-122"/>
              </a:rPr>
              <a:t>Para.3 </a:t>
            </a:r>
            <a:r>
              <a:rPr lang="zh-CN" altLang="en-US" sz="4000" dirty="0">
                <a:latin typeface="Times New Roman" panose="02020603050405020304" pitchFamily="18" charset="0"/>
                <a:ea typeface="宋体" panose="02010600030101010101" pitchFamily="2" charset="-122"/>
                <a:cs typeface="宋体" panose="02010600030101010101" pitchFamily="2" charset="-122"/>
              </a:rPr>
              <a:t>总结实验：感受、心情、从中学到的知识或者获得的乐趣。</a:t>
            </a:r>
            <a:endParaRPr lang="zh-CN" altLang="en-US" sz="4000" dirty="0">
              <a:latin typeface="Times New Roman" panose="02020603050405020304" pitchFamily="18" charset="0"/>
              <a:ea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000" advTm="3000">
        <p15:prstTrans prst="curtains"/>
      </p:transition>
    </mc:Choice>
    <mc:Fallback>
      <p:transition spd="slow" advTm="3000">
        <p:fade/>
      </p:transition>
    </mc:Fallback>
  </mc:AlternateContent>
</p:sld>
</file>

<file path=ppt/tags/tag1.xml><?xml version="1.0" encoding="utf-8"?>
<p:tagLst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1326</Words>
  <Application>WPS 演示</Application>
  <PresentationFormat>宽屏</PresentationFormat>
  <Paragraphs>50</Paragraphs>
  <Slides>10</Slides>
  <Notes>8</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10</vt:i4>
      </vt:variant>
    </vt:vector>
  </HeadingPairs>
  <TitlesOfParts>
    <vt:vector size="23" baseType="lpstr">
      <vt:lpstr>Arial</vt:lpstr>
      <vt:lpstr>宋体</vt:lpstr>
      <vt:lpstr>Wingdings</vt:lpstr>
      <vt:lpstr>华文琥珀</vt:lpstr>
      <vt:lpstr>Comic Sans MS</vt:lpstr>
      <vt:lpstr>Cooper Black</vt:lpstr>
      <vt:lpstr>Times New Roman</vt:lpstr>
      <vt:lpstr>等线</vt:lpstr>
      <vt:lpstr>Segoe Print</vt:lpstr>
      <vt:lpstr>微软雅黑</vt:lpstr>
      <vt:lpstr>Arial Unicode MS</vt:lpstr>
      <vt:lpstr>等线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蓝色简约公司员工生日会PPT模板</dc:title>
  <dc:creator>Administrator</dc:creator>
  <cp:lastModifiedBy>Admin</cp:lastModifiedBy>
  <cp:revision>102</cp:revision>
  <dcterms:created xsi:type="dcterms:W3CDTF">2017-07-24T12:15:00Z</dcterms:created>
  <dcterms:modified xsi:type="dcterms:W3CDTF">2018-07-11T08:48:44Z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2052-10.1.0.7245</vt:lpwstr>
  </property>
  <property fmtid="{D5CDD505-2E9C-101B-9397-08002B2CF9AE}" pid="3" name="KSORubyTemplateID">
    <vt:lpwstr>2</vt:lpwstr>
  </property>
</Properties>
</file>