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4" r:id="rId3"/>
  </p:sldMasterIdLst>
  <p:notesMasterIdLst>
    <p:notesMasterId r:id="rId46"/>
  </p:notesMasterIdLst>
  <p:sldIdLst>
    <p:sldId id="310" r:id="rId4"/>
    <p:sldId id="258" r:id="rId5"/>
    <p:sldId id="292" r:id="rId6"/>
    <p:sldId id="259" r:id="rId7"/>
    <p:sldId id="299" r:id="rId8"/>
    <p:sldId id="260" r:id="rId9"/>
    <p:sldId id="308" r:id="rId10"/>
    <p:sldId id="301" r:id="rId11"/>
    <p:sldId id="303" r:id="rId12"/>
    <p:sldId id="272" r:id="rId13"/>
    <p:sldId id="294" r:id="rId14"/>
    <p:sldId id="274" r:id="rId15"/>
    <p:sldId id="309" r:id="rId16"/>
    <p:sldId id="278" r:id="rId17"/>
    <p:sldId id="320" r:id="rId18"/>
    <p:sldId id="279" r:id="rId19"/>
    <p:sldId id="319" r:id="rId20"/>
    <p:sldId id="315" r:id="rId21"/>
    <p:sldId id="316" r:id="rId22"/>
    <p:sldId id="318" r:id="rId23"/>
    <p:sldId id="317" r:id="rId24"/>
    <p:sldId id="322" r:id="rId25"/>
    <p:sldId id="295" r:id="rId26"/>
    <p:sldId id="296" r:id="rId27"/>
    <p:sldId id="297" r:id="rId28"/>
    <p:sldId id="282" r:id="rId29"/>
    <p:sldId id="321" r:id="rId30"/>
    <p:sldId id="283" r:id="rId31"/>
    <p:sldId id="284" r:id="rId32"/>
    <p:sldId id="314" r:id="rId33"/>
    <p:sldId id="285" r:id="rId34"/>
    <p:sldId id="286" r:id="rId35"/>
    <p:sldId id="287" r:id="rId36"/>
    <p:sldId id="288" r:id="rId37"/>
    <p:sldId id="289" r:id="rId38"/>
    <p:sldId id="290" r:id="rId39"/>
    <p:sldId id="291" r:id="rId40"/>
    <p:sldId id="263" r:id="rId41"/>
    <p:sldId id="264" r:id="rId42"/>
    <p:sldId id="276" r:id="rId43"/>
    <p:sldId id="300" r:id="rId44"/>
    <p:sldId id="298" r:id="rId4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1CB5"/>
    <a:srgbClr val="481BA1"/>
    <a:srgbClr val="0267BA"/>
    <a:srgbClr val="4C0EC8"/>
    <a:srgbClr val="4209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36" y="40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7A7EC2-A19E-42D6-976A-3A6767E98249}" type="datetimeFigureOut">
              <a:rPr lang="zh-CN" altLang="en-US" smtClean="0"/>
              <a:t>2016/10/12</a:t>
            </a:fld>
            <a:endParaRPr lang="zh-CN" alt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2CC149-227A-4B23-B15B-07FFF462A29D}" type="slidenum">
              <a:rPr lang="zh-CN" altLang="en-US" smtClean="0"/>
              <a:t>‹#›</a:t>
            </a:fld>
            <a:endParaRPr lang="zh-CN" altLang="en-US"/>
          </a:p>
        </p:txBody>
      </p:sp>
    </p:spTree>
    <p:extLst>
      <p:ext uri="{BB962C8B-B14F-4D97-AF65-F5344CB8AC3E}">
        <p14:creationId xmlns:p14="http://schemas.microsoft.com/office/powerpoint/2010/main" val="1548607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9</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4212952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10</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526549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11</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423115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12</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468271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13</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2966420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14</a:t>
            </a:fld>
            <a:endParaRPr lang="zh-CN" altLang="en-US"/>
          </a:p>
        </p:txBody>
      </p:sp>
    </p:spTree>
    <p:extLst>
      <p:ext uri="{BB962C8B-B14F-4D97-AF65-F5344CB8AC3E}">
        <p14:creationId xmlns:p14="http://schemas.microsoft.com/office/powerpoint/2010/main" val="1148037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16</a:t>
            </a:fld>
            <a:endParaRPr lang="zh-CN" altLang="en-US"/>
          </a:p>
        </p:txBody>
      </p:sp>
    </p:spTree>
    <p:extLst>
      <p:ext uri="{BB962C8B-B14F-4D97-AF65-F5344CB8AC3E}">
        <p14:creationId xmlns:p14="http://schemas.microsoft.com/office/powerpoint/2010/main" val="3285856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17</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5118252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18</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6270157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20</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4917755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21</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3425773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22</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7830157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26</a:t>
            </a:fld>
            <a:endParaRPr lang="zh-CN" altLang="en-US"/>
          </a:p>
        </p:txBody>
      </p:sp>
    </p:spTree>
    <p:extLst>
      <p:ext uri="{BB962C8B-B14F-4D97-AF65-F5344CB8AC3E}">
        <p14:creationId xmlns:p14="http://schemas.microsoft.com/office/powerpoint/2010/main" val="29539432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27</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0080746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28</a:t>
            </a:fld>
            <a:endParaRPr lang="zh-CN" altLang="en-US"/>
          </a:p>
        </p:txBody>
      </p:sp>
    </p:spTree>
    <p:extLst>
      <p:ext uri="{BB962C8B-B14F-4D97-AF65-F5344CB8AC3E}">
        <p14:creationId xmlns:p14="http://schemas.microsoft.com/office/powerpoint/2010/main" val="30422175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29</a:t>
            </a:fld>
            <a:endParaRPr lang="zh-CN" altLang="en-US"/>
          </a:p>
        </p:txBody>
      </p:sp>
    </p:spTree>
    <p:extLst>
      <p:ext uri="{BB962C8B-B14F-4D97-AF65-F5344CB8AC3E}">
        <p14:creationId xmlns:p14="http://schemas.microsoft.com/office/powerpoint/2010/main" val="20901812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30</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762062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31</a:t>
            </a:fld>
            <a:endParaRPr lang="zh-CN" altLang="en-US"/>
          </a:p>
        </p:txBody>
      </p:sp>
    </p:spTree>
    <p:extLst>
      <p:ext uri="{BB962C8B-B14F-4D97-AF65-F5344CB8AC3E}">
        <p14:creationId xmlns:p14="http://schemas.microsoft.com/office/powerpoint/2010/main" val="26958092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32</a:t>
            </a:fld>
            <a:endParaRPr lang="zh-CN" altLang="en-US"/>
          </a:p>
        </p:txBody>
      </p:sp>
    </p:spTree>
    <p:extLst>
      <p:ext uri="{BB962C8B-B14F-4D97-AF65-F5344CB8AC3E}">
        <p14:creationId xmlns:p14="http://schemas.microsoft.com/office/powerpoint/2010/main" val="29994176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33</a:t>
            </a:fld>
            <a:endParaRPr lang="zh-CN" altLang="en-US"/>
          </a:p>
        </p:txBody>
      </p:sp>
    </p:spTree>
    <p:extLst>
      <p:ext uri="{BB962C8B-B14F-4D97-AF65-F5344CB8AC3E}">
        <p14:creationId xmlns:p14="http://schemas.microsoft.com/office/powerpoint/2010/main" val="31317807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34</a:t>
            </a:fld>
            <a:endParaRPr lang="zh-CN" altLang="en-US"/>
          </a:p>
        </p:txBody>
      </p:sp>
    </p:spTree>
    <p:extLst>
      <p:ext uri="{BB962C8B-B14F-4D97-AF65-F5344CB8AC3E}">
        <p14:creationId xmlns:p14="http://schemas.microsoft.com/office/powerpoint/2010/main" val="20891576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35</a:t>
            </a:fld>
            <a:endParaRPr lang="zh-CN" altLang="en-US"/>
          </a:p>
        </p:txBody>
      </p:sp>
    </p:spTree>
    <p:extLst>
      <p:ext uri="{BB962C8B-B14F-4D97-AF65-F5344CB8AC3E}">
        <p14:creationId xmlns:p14="http://schemas.microsoft.com/office/powerpoint/2010/main" val="38652041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36</a:t>
            </a:fld>
            <a:endParaRPr lang="zh-CN" altLang="en-US"/>
          </a:p>
        </p:txBody>
      </p:sp>
    </p:spTree>
    <p:extLst>
      <p:ext uri="{BB962C8B-B14F-4D97-AF65-F5344CB8AC3E}">
        <p14:creationId xmlns:p14="http://schemas.microsoft.com/office/powerpoint/2010/main" val="753803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792CC149-227A-4B23-B15B-07FFF462A29D}" type="slidenum">
              <a:rPr lang="zh-CN" altLang="en-US" smtClean="0"/>
              <a:t>37</a:t>
            </a:fld>
            <a:endParaRPr lang="zh-CN" altLang="en-US"/>
          </a:p>
        </p:txBody>
      </p:sp>
    </p:spTree>
    <p:extLst>
      <p:ext uri="{BB962C8B-B14F-4D97-AF65-F5344CB8AC3E}">
        <p14:creationId xmlns:p14="http://schemas.microsoft.com/office/powerpoint/2010/main" val="21262998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41</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1316903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792CC149-227A-4B23-B15B-07FFF462A29D}" type="slidenum">
              <a:rPr kumimoji="0" lang="zh-CN"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42</a:t>
            </a:fld>
            <a:endParaRPr kumimoji="0" lang="zh-CN" alt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487579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5"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DAC3D452-FA9C-4CA4-813D-45D96A43E127}"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4329822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5"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7AF0ED08-24B8-4703-9B63-2396DFF72DEB}"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20311609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5"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7645C7CE-B544-4235-A135-45B4E4820D6A}"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11347551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6"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1B014F97-D8DB-470D-83F9-E190492B3C19}"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32140682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8"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9"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8046FB95-99CB-4417-A3FF-09719B883255}"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39713716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4"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5"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8EC12543-8F49-4FB9-A4B3-85F1B6E37918}"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5155784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3"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4"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F5BC0DE1-F8E7-40AB-9ECF-0FD0C616C89F}"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23404958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6"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19BE37C7-1C24-44E7-A664-E0EA60FF5984}"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17576189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6"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D3A77746-80D8-4EA4-9BE7-12B803D18D6B}"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20017579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5"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B967DED7-6260-4A2E-9034-EEDC28563A6C}"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8697568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5"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3AB07C80-EA4B-4A67-A031-0B095F539738}"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26418182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r>
              <a:rPr lang="zh-CN" altLang="en-US"/>
              <a:t>单击此处编辑母版标题样式</a:t>
            </a:r>
          </a:p>
        </p:txBody>
      </p:sp>
      <p:sp>
        <p:nvSpPr>
          <p:cNvPr id="3" name="表格占位符 2"/>
          <p:cNvSpPr>
            <a:spLocks noGrp="1"/>
          </p:cNvSpPr>
          <p:nvPr>
            <p:ph type="tbl" idx="1"/>
          </p:nvPr>
        </p:nvSpPr>
        <p:spPr>
          <a:xfrm>
            <a:off x="609600" y="1600201"/>
            <a:ext cx="10972800" cy="4525963"/>
          </a:xfrm>
        </p:spPr>
        <p:txBody>
          <a:bodyPr/>
          <a:lstStyle/>
          <a:p>
            <a:pPr lvl="0"/>
            <a:endParaRPr lang="zh-CN" altLang="en-US" noProof="0"/>
          </a:p>
        </p:txBody>
      </p:sp>
      <p:sp>
        <p:nvSpPr>
          <p:cNvPr id="4" name="Rectangle 4"/>
          <p:cNvSpPr>
            <a:spLocks noGrp="1" noChangeArrowheads="1"/>
          </p:cNvSpPr>
          <p:nvPr>
            <p:ph type="dt" sz="half" idx="10"/>
          </p:nvPr>
        </p:nvSpPr>
        <p:spPr>
          <a:ln/>
        </p:spPr>
        <p:txBody>
          <a:bodyPr/>
          <a:lstStyle>
            <a:lvl1pPr>
              <a:defRPr/>
            </a:lvl1pPr>
          </a:lstStyle>
          <a:p>
            <a:pPr algn="l"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5" name="Rectangle 5"/>
          <p:cNvSpPr>
            <a:spLocks noGrp="1" noChangeArrowheads="1"/>
          </p:cNvSpPr>
          <p:nvPr>
            <p:ph type="ftr" sz="quarter" idx="11"/>
          </p:nvPr>
        </p:nvSpPr>
        <p:spPr>
          <a:ln/>
        </p:spPr>
        <p:txBody>
          <a:bodyPr/>
          <a:lstStyle>
            <a:lvl1pPr>
              <a:defRPr/>
            </a:lvl1pPr>
          </a:lstStyle>
          <a:p>
            <a:pPr algn="ctr" rtl="0" fontAlgn="base">
              <a:spcBef>
                <a:spcPct val="0"/>
              </a:spcBef>
              <a:spcAft>
                <a:spcPct val="0"/>
              </a:spcAft>
              <a:defRPr/>
            </a:pPr>
            <a:endParaRPr lang="en-US" altLang="zh-CN" sz="1400" kern="1200">
              <a:solidFill>
                <a:srgbClr val="000000"/>
              </a:solidFill>
              <a:latin typeface="Arial" charset="0"/>
              <a:ea typeface="宋体" pitchFamily="2" charset="-122"/>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fontAlgn="base">
              <a:spcBef>
                <a:spcPct val="0"/>
              </a:spcBef>
              <a:spcAft>
                <a:spcPct val="0"/>
              </a:spcAft>
              <a:defRPr/>
            </a:pPr>
            <a:fld id="{1772D60E-7D0F-47FA-ABC1-F5C41D8E0AE0}" type="slidenum">
              <a:rPr lang="en-US" altLang="zh-CN" sz="1400" kern="1200">
                <a:solidFill>
                  <a:srgbClr val="000000"/>
                </a:solidFill>
                <a:latin typeface="Arial" charset="0"/>
                <a:ea typeface="宋体" pitchFamily="2" charset="-122"/>
                <a:cs typeface="+mn-cs"/>
              </a:rPr>
              <a:pPr algn="r" rtl="0" fontAlgn="base">
                <a:spcBef>
                  <a:spcPct val="0"/>
                </a:spcBef>
                <a:spcAft>
                  <a:spcPct val="0"/>
                </a:spcAft>
                <a:defRPr/>
              </a:pPr>
              <a:t>‹#›</a:t>
            </a:fld>
            <a:endParaRPr lang="en-US" altLang="zh-CN" sz="1400"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17028348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914400" y="609600"/>
            <a:ext cx="10363200" cy="54864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409FE37E-E75F-4A11-A75D-80183C8C7DAA}" type="slidenum">
              <a:rPr lang="zh-CN" altLang="en-US"/>
              <a:pPr>
                <a:defRPr/>
              </a:pPr>
              <a:t>‹#›</a:t>
            </a:fld>
            <a:endParaRPr lang="en-US" altLang="zh-CN"/>
          </a:p>
        </p:txBody>
      </p:sp>
    </p:spTree>
    <p:extLst>
      <p:ext uri="{BB962C8B-B14F-4D97-AF65-F5344CB8AC3E}">
        <p14:creationId xmlns:p14="http://schemas.microsoft.com/office/powerpoint/2010/main" val="1970813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ltLang="zh-CN"/>
              <a:t>Click to edit Master title style</a:t>
            </a:r>
            <a:endParaRPr lang="zh-CN" alt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zh-CN" altLang="en-US"/>
          </a:p>
        </p:txBody>
      </p:sp>
      <p:sp>
        <p:nvSpPr>
          <p:cNvPr id="4" name="Date Placeholder 3"/>
          <p:cNvSpPr>
            <a:spLocks noGrp="1"/>
          </p:cNvSpPr>
          <p:nvPr>
            <p:ph type="dt" sz="half" idx="10"/>
          </p:nvPr>
        </p:nvSpPr>
        <p:spPr/>
        <p:txBody>
          <a:bodyPr/>
          <a:lstStyle>
            <a:lvl1pPr>
              <a:defRPr/>
            </a:lvl1pPr>
          </a:lstStyle>
          <a:p>
            <a:endParaRPr lang="en-US" altLang="zh-CN"/>
          </a:p>
        </p:txBody>
      </p:sp>
      <p:sp>
        <p:nvSpPr>
          <p:cNvPr id="5" name="Footer Placeholder 4"/>
          <p:cNvSpPr>
            <a:spLocks noGrp="1"/>
          </p:cNvSpPr>
          <p:nvPr>
            <p:ph type="ftr" sz="quarter" idx="11"/>
          </p:nvPr>
        </p:nvSpPr>
        <p:spPr/>
        <p:txBody>
          <a:bodyPr/>
          <a:lstStyle>
            <a:lvl1pPr>
              <a:defRPr/>
            </a:lvl1pPr>
          </a:lstStyle>
          <a:p>
            <a:endParaRPr lang="en-US" altLang="zh-CN"/>
          </a:p>
        </p:txBody>
      </p:sp>
      <p:sp>
        <p:nvSpPr>
          <p:cNvPr id="6" name="Slide Number Placeholder 5"/>
          <p:cNvSpPr>
            <a:spLocks noGrp="1"/>
          </p:cNvSpPr>
          <p:nvPr>
            <p:ph type="sldNum" sz="quarter" idx="12"/>
          </p:nvPr>
        </p:nvSpPr>
        <p:spPr/>
        <p:txBody>
          <a:bodyPr/>
          <a:lstStyle>
            <a:lvl1pPr>
              <a:defRPr/>
            </a:lvl1pPr>
          </a:lstStyle>
          <a:p>
            <a:fld id="{31FE28FC-8B19-4ED6-94A3-3B06C6973654}" type="slidenum">
              <a:rPr lang="zh-CN" altLang="en-US"/>
              <a:pPr/>
              <a:t>‹#›</a:t>
            </a:fld>
            <a:endParaRPr lang="en-US" altLang="zh-CN"/>
          </a:p>
        </p:txBody>
      </p:sp>
    </p:spTree>
    <p:extLst>
      <p:ext uri="{BB962C8B-B14F-4D97-AF65-F5344CB8AC3E}">
        <p14:creationId xmlns:p14="http://schemas.microsoft.com/office/powerpoint/2010/main" val="11487040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Content Placeholder 2"/>
          <p:cNvSpPr>
            <a:spLocks noGrp="1"/>
          </p:cNvSpPr>
          <p:nvPr>
            <p:ph idx="1"/>
          </p:nvPr>
        </p:nvSpPr>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p:cNvSpPr>
            <a:spLocks noGrp="1"/>
          </p:cNvSpPr>
          <p:nvPr>
            <p:ph type="dt" sz="half" idx="10"/>
          </p:nvPr>
        </p:nvSpPr>
        <p:spPr/>
        <p:txBody>
          <a:bodyPr/>
          <a:lstStyle>
            <a:lvl1pPr>
              <a:defRPr/>
            </a:lvl1pPr>
          </a:lstStyle>
          <a:p>
            <a:endParaRPr lang="en-US" altLang="zh-CN"/>
          </a:p>
        </p:txBody>
      </p:sp>
      <p:sp>
        <p:nvSpPr>
          <p:cNvPr id="5" name="Footer Placeholder 4"/>
          <p:cNvSpPr>
            <a:spLocks noGrp="1"/>
          </p:cNvSpPr>
          <p:nvPr>
            <p:ph type="ftr" sz="quarter" idx="11"/>
          </p:nvPr>
        </p:nvSpPr>
        <p:spPr/>
        <p:txBody>
          <a:bodyPr/>
          <a:lstStyle>
            <a:lvl1pPr>
              <a:defRPr/>
            </a:lvl1pPr>
          </a:lstStyle>
          <a:p>
            <a:endParaRPr lang="en-US" altLang="zh-CN"/>
          </a:p>
        </p:txBody>
      </p:sp>
      <p:sp>
        <p:nvSpPr>
          <p:cNvPr id="6" name="Slide Number Placeholder 5"/>
          <p:cNvSpPr>
            <a:spLocks noGrp="1"/>
          </p:cNvSpPr>
          <p:nvPr>
            <p:ph type="sldNum" sz="quarter" idx="12"/>
          </p:nvPr>
        </p:nvSpPr>
        <p:spPr/>
        <p:txBody>
          <a:bodyPr/>
          <a:lstStyle>
            <a:lvl1pPr>
              <a:defRPr/>
            </a:lvl1pPr>
          </a:lstStyle>
          <a:p>
            <a:fld id="{57F37143-B046-45B5-8A18-C6568F355D12}" type="slidenum">
              <a:rPr lang="zh-CN" altLang="en-US"/>
              <a:pPr/>
              <a:t>‹#›</a:t>
            </a:fld>
            <a:endParaRPr lang="en-US" altLang="zh-CN"/>
          </a:p>
        </p:txBody>
      </p:sp>
    </p:spTree>
    <p:extLst>
      <p:ext uri="{BB962C8B-B14F-4D97-AF65-F5344CB8AC3E}">
        <p14:creationId xmlns:p14="http://schemas.microsoft.com/office/powerpoint/2010/main" val="22235520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ltLang="zh-CN"/>
              <a:t>Click to edit Master title style</a:t>
            </a:r>
            <a:endParaRPr lang="zh-CN" alt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ltLang="zh-CN"/>
              <a:t>Edit Master text styles</a:t>
            </a:r>
          </a:p>
        </p:txBody>
      </p:sp>
      <p:sp>
        <p:nvSpPr>
          <p:cNvPr id="4" name="Date Placeholder 3"/>
          <p:cNvSpPr>
            <a:spLocks noGrp="1"/>
          </p:cNvSpPr>
          <p:nvPr>
            <p:ph type="dt" sz="half" idx="10"/>
          </p:nvPr>
        </p:nvSpPr>
        <p:spPr/>
        <p:txBody>
          <a:bodyPr/>
          <a:lstStyle>
            <a:lvl1pPr>
              <a:defRPr/>
            </a:lvl1pPr>
          </a:lstStyle>
          <a:p>
            <a:endParaRPr lang="en-US" altLang="zh-CN"/>
          </a:p>
        </p:txBody>
      </p:sp>
      <p:sp>
        <p:nvSpPr>
          <p:cNvPr id="5" name="Footer Placeholder 4"/>
          <p:cNvSpPr>
            <a:spLocks noGrp="1"/>
          </p:cNvSpPr>
          <p:nvPr>
            <p:ph type="ftr" sz="quarter" idx="11"/>
          </p:nvPr>
        </p:nvSpPr>
        <p:spPr/>
        <p:txBody>
          <a:bodyPr/>
          <a:lstStyle>
            <a:lvl1pPr>
              <a:defRPr/>
            </a:lvl1pPr>
          </a:lstStyle>
          <a:p>
            <a:endParaRPr lang="en-US" altLang="zh-CN"/>
          </a:p>
        </p:txBody>
      </p:sp>
      <p:sp>
        <p:nvSpPr>
          <p:cNvPr id="6" name="Slide Number Placeholder 5"/>
          <p:cNvSpPr>
            <a:spLocks noGrp="1"/>
          </p:cNvSpPr>
          <p:nvPr>
            <p:ph type="sldNum" sz="quarter" idx="12"/>
          </p:nvPr>
        </p:nvSpPr>
        <p:spPr/>
        <p:txBody>
          <a:bodyPr/>
          <a:lstStyle>
            <a:lvl1pPr>
              <a:defRPr/>
            </a:lvl1pPr>
          </a:lstStyle>
          <a:p>
            <a:fld id="{D5259058-1BE2-446B-BA00-8E12B69436FB}" type="slidenum">
              <a:rPr lang="zh-CN" altLang="en-US"/>
              <a:pPr/>
              <a:t>‹#›</a:t>
            </a:fld>
            <a:endParaRPr lang="en-US" altLang="zh-CN"/>
          </a:p>
        </p:txBody>
      </p:sp>
    </p:spTree>
    <p:extLst>
      <p:ext uri="{BB962C8B-B14F-4D97-AF65-F5344CB8AC3E}">
        <p14:creationId xmlns:p14="http://schemas.microsoft.com/office/powerpoint/2010/main" val="32365402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Content Placeholder 2"/>
          <p:cNvSpPr>
            <a:spLocks noGrp="1"/>
          </p:cNvSpPr>
          <p:nvPr>
            <p:ph sz="half" idx="1"/>
          </p:nvPr>
        </p:nvSpPr>
        <p:spPr>
          <a:xfrm>
            <a:off x="609600" y="1600201"/>
            <a:ext cx="5384800" cy="4525963"/>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Content Placeholder 3"/>
          <p:cNvSpPr>
            <a:spLocks noGrp="1"/>
          </p:cNvSpPr>
          <p:nvPr>
            <p:ph sz="half" idx="2"/>
          </p:nvPr>
        </p:nvSpPr>
        <p:spPr>
          <a:xfrm>
            <a:off x="6197600" y="1600201"/>
            <a:ext cx="5384800" cy="4525963"/>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5" name="Date Placeholder 4"/>
          <p:cNvSpPr>
            <a:spLocks noGrp="1"/>
          </p:cNvSpPr>
          <p:nvPr>
            <p:ph type="dt" sz="half" idx="10"/>
          </p:nvPr>
        </p:nvSpPr>
        <p:spPr/>
        <p:txBody>
          <a:bodyPr/>
          <a:lstStyle>
            <a:lvl1pPr>
              <a:defRPr/>
            </a:lvl1pPr>
          </a:lstStyle>
          <a:p>
            <a:endParaRPr lang="en-US" altLang="zh-CN"/>
          </a:p>
        </p:txBody>
      </p:sp>
      <p:sp>
        <p:nvSpPr>
          <p:cNvPr id="6" name="Footer Placeholder 5"/>
          <p:cNvSpPr>
            <a:spLocks noGrp="1"/>
          </p:cNvSpPr>
          <p:nvPr>
            <p:ph type="ftr" sz="quarter" idx="11"/>
          </p:nvPr>
        </p:nvSpPr>
        <p:spPr/>
        <p:txBody>
          <a:bodyPr/>
          <a:lstStyle>
            <a:lvl1pPr>
              <a:defRPr/>
            </a:lvl1pPr>
          </a:lstStyle>
          <a:p>
            <a:endParaRPr lang="en-US" altLang="zh-CN"/>
          </a:p>
        </p:txBody>
      </p:sp>
      <p:sp>
        <p:nvSpPr>
          <p:cNvPr id="7" name="Slide Number Placeholder 6"/>
          <p:cNvSpPr>
            <a:spLocks noGrp="1"/>
          </p:cNvSpPr>
          <p:nvPr>
            <p:ph type="sldNum" sz="quarter" idx="12"/>
          </p:nvPr>
        </p:nvSpPr>
        <p:spPr/>
        <p:txBody>
          <a:bodyPr/>
          <a:lstStyle>
            <a:lvl1pPr>
              <a:defRPr/>
            </a:lvl1pPr>
          </a:lstStyle>
          <a:p>
            <a:fld id="{275FBE51-AD53-4484-AAEE-620DF5372D10}" type="slidenum">
              <a:rPr lang="zh-CN" altLang="en-US"/>
              <a:pPr/>
              <a:t>‹#›</a:t>
            </a:fld>
            <a:endParaRPr lang="en-US" altLang="zh-CN"/>
          </a:p>
        </p:txBody>
      </p:sp>
    </p:spTree>
    <p:extLst>
      <p:ext uri="{BB962C8B-B14F-4D97-AF65-F5344CB8AC3E}">
        <p14:creationId xmlns:p14="http://schemas.microsoft.com/office/powerpoint/2010/main" val="32872418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ltLang="zh-CN"/>
              <a:t>Click to edit Master title style</a:t>
            </a:r>
            <a:endParaRPr lang="zh-CN" alt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7" name="Date Placeholder 6"/>
          <p:cNvSpPr>
            <a:spLocks noGrp="1"/>
          </p:cNvSpPr>
          <p:nvPr>
            <p:ph type="dt" sz="half" idx="10"/>
          </p:nvPr>
        </p:nvSpPr>
        <p:spPr/>
        <p:txBody>
          <a:bodyPr/>
          <a:lstStyle>
            <a:lvl1pPr>
              <a:defRPr/>
            </a:lvl1pPr>
          </a:lstStyle>
          <a:p>
            <a:endParaRPr lang="en-US" altLang="zh-CN"/>
          </a:p>
        </p:txBody>
      </p:sp>
      <p:sp>
        <p:nvSpPr>
          <p:cNvPr id="8" name="Footer Placeholder 7"/>
          <p:cNvSpPr>
            <a:spLocks noGrp="1"/>
          </p:cNvSpPr>
          <p:nvPr>
            <p:ph type="ftr" sz="quarter" idx="11"/>
          </p:nvPr>
        </p:nvSpPr>
        <p:spPr/>
        <p:txBody>
          <a:bodyPr/>
          <a:lstStyle>
            <a:lvl1pPr>
              <a:defRPr/>
            </a:lvl1pPr>
          </a:lstStyle>
          <a:p>
            <a:endParaRPr lang="en-US" altLang="zh-CN"/>
          </a:p>
        </p:txBody>
      </p:sp>
      <p:sp>
        <p:nvSpPr>
          <p:cNvPr id="9" name="Slide Number Placeholder 8"/>
          <p:cNvSpPr>
            <a:spLocks noGrp="1"/>
          </p:cNvSpPr>
          <p:nvPr>
            <p:ph type="sldNum" sz="quarter" idx="12"/>
          </p:nvPr>
        </p:nvSpPr>
        <p:spPr/>
        <p:txBody>
          <a:bodyPr/>
          <a:lstStyle>
            <a:lvl1pPr>
              <a:defRPr/>
            </a:lvl1pPr>
          </a:lstStyle>
          <a:p>
            <a:fld id="{1D46A158-7C5C-476E-83B6-0B1F30682C98}" type="slidenum">
              <a:rPr lang="zh-CN" altLang="en-US"/>
              <a:pPr/>
              <a:t>‹#›</a:t>
            </a:fld>
            <a:endParaRPr lang="en-US" altLang="zh-CN"/>
          </a:p>
        </p:txBody>
      </p:sp>
    </p:spTree>
    <p:extLst>
      <p:ext uri="{BB962C8B-B14F-4D97-AF65-F5344CB8AC3E}">
        <p14:creationId xmlns:p14="http://schemas.microsoft.com/office/powerpoint/2010/main" val="28031057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Date Placeholder 2"/>
          <p:cNvSpPr>
            <a:spLocks noGrp="1"/>
          </p:cNvSpPr>
          <p:nvPr>
            <p:ph type="dt" sz="half" idx="10"/>
          </p:nvPr>
        </p:nvSpPr>
        <p:spPr/>
        <p:txBody>
          <a:bodyPr/>
          <a:lstStyle>
            <a:lvl1pPr>
              <a:defRPr/>
            </a:lvl1pPr>
          </a:lstStyle>
          <a:p>
            <a:endParaRPr lang="en-US" altLang="zh-CN"/>
          </a:p>
        </p:txBody>
      </p:sp>
      <p:sp>
        <p:nvSpPr>
          <p:cNvPr id="4" name="Footer Placeholder 3"/>
          <p:cNvSpPr>
            <a:spLocks noGrp="1"/>
          </p:cNvSpPr>
          <p:nvPr>
            <p:ph type="ftr" sz="quarter" idx="11"/>
          </p:nvPr>
        </p:nvSpPr>
        <p:spPr/>
        <p:txBody>
          <a:bodyPr/>
          <a:lstStyle>
            <a:lvl1pPr>
              <a:defRPr/>
            </a:lvl1pPr>
          </a:lstStyle>
          <a:p>
            <a:endParaRPr lang="en-US" altLang="zh-CN"/>
          </a:p>
        </p:txBody>
      </p:sp>
      <p:sp>
        <p:nvSpPr>
          <p:cNvPr id="5" name="Slide Number Placeholder 4"/>
          <p:cNvSpPr>
            <a:spLocks noGrp="1"/>
          </p:cNvSpPr>
          <p:nvPr>
            <p:ph type="sldNum" sz="quarter" idx="12"/>
          </p:nvPr>
        </p:nvSpPr>
        <p:spPr/>
        <p:txBody>
          <a:bodyPr/>
          <a:lstStyle>
            <a:lvl1pPr>
              <a:defRPr/>
            </a:lvl1pPr>
          </a:lstStyle>
          <a:p>
            <a:fld id="{9B5429CF-FBFD-4AB1-A224-A7BE2B38168A}" type="slidenum">
              <a:rPr lang="zh-CN" altLang="en-US"/>
              <a:pPr/>
              <a:t>‹#›</a:t>
            </a:fld>
            <a:endParaRPr lang="en-US" altLang="zh-CN"/>
          </a:p>
        </p:txBody>
      </p:sp>
    </p:spTree>
    <p:extLst>
      <p:ext uri="{BB962C8B-B14F-4D97-AF65-F5344CB8AC3E}">
        <p14:creationId xmlns:p14="http://schemas.microsoft.com/office/powerpoint/2010/main" val="409844135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zh-CN"/>
          </a:p>
        </p:txBody>
      </p:sp>
      <p:sp>
        <p:nvSpPr>
          <p:cNvPr id="3" name="Footer Placeholder 2"/>
          <p:cNvSpPr>
            <a:spLocks noGrp="1"/>
          </p:cNvSpPr>
          <p:nvPr>
            <p:ph type="ftr" sz="quarter" idx="11"/>
          </p:nvPr>
        </p:nvSpPr>
        <p:spPr/>
        <p:txBody>
          <a:bodyPr/>
          <a:lstStyle>
            <a:lvl1pPr>
              <a:defRPr/>
            </a:lvl1pPr>
          </a:lstStyle>
          <a:p>
            <a:endParaRPr lang="en-US" altLang="zh-CN"/>
          </a:p>
        </p:txBody>
      </p:sp>
      <p:sp>
        <p:nvSpPr>
          <p:cNvPr id="4" name="Slide Number Placeholder 3"/>
          <p:cNvSpPr>
            <a:spLocks noGrp="1"/>
          </p:cNvSpPr>
          <p:nvPr>
            <p:ph type="sldNum" sz="quarter" idx="12"/>
          </p:nvPr>
        </p:nvSpPr>
        <p:spPr/>
        <p:txBody>
          <a:bodyPr/>
          <a:lstStyle>
            <a:lvl1pPr>
              <a:defRPr/>
            </a:lvl1pPr>
          </a:lstStyle>
          <a:p>
            <a:fld id="{00E54D98-E82B-429F-810A-8C4D9D2951B4}" type="slidenum">
              <a:rPr lang="zh-CN" altLang="en-US"/>
              <a:pPr/>
              <a:t>‹#›</a:t>
            </a:fld>
            <a:endParaRPr lang="en-US" altLang="zh-CN"/>
          </a:p>
        </p:txBody>
      </p:sp>
    </p:spTree>
    <p:extLst>
      <p:ext uri="{BB962C8B-B14F-4D97-AF65-F5344CB8AC3E}">
        <p14:creationId xmlns:p14="http://schemas.microsoft.com/office/powerpoint/2010/main" val="13765463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ltLang="zh-CN"/>
              <a:t>Click to edit Master title style</a:t>
            </a:r>
            <a:endParaRPr lang="zh-CN" alt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Edit Master text styles</a:t>
            </a:r>
          </a:p>
        </p:txBody>
      </p:sp>
      <p:sp>
        <p:nvSpPr>
          <p:cNvPr id="5" name="Date Placeholder 4"/>
          <p:cNvSpPr>
            <a:spLocks noGrp="1"/>
          </p:cNvSpPr>
          <p:nvPr>
            <p:ph type="dt" sz="half" idx="10"/>
          </p:nvPr>
        </p:nvSpPr>
        <p:spPr/>
        <p:txBody>
          <a:bodyPr/>
          <a:lstStyle>
            <a:lvl1pPr>
              <a:defRPr/>
            </a:lvl1pPr>
          </a:lstStyle>
          <a:p>
            <a:endParaRPr lang="en-US" altLang="zh-CN"/>
          </a:p>
        </p:txBody>
      </p:sp>
      <p:sp>
        <p:nvSpPr>
          <p:cNvPr id="6" name="Footer Placeholder 5"/>
          <p:cNvSpPr>
            <a:spLocks noGrp="1"/>
          </p:cNvSpPr>
          <p:nvPr>
            <p:ph type="ftr" sz="quarter" idx="11"/>
          </p:nvPr>
        </p:nvSpPr>
        <p:spPr/>
        <p:txBody>
          <a:bodyPr/>
          <a:lstStyle>
            <a:lvl1pPr>
              <a:defRPr/>
            </a:lvl1pPr>
          </a:lstStyle>
          <a:p>
            <a:endParaRPr lang="en-US" altLang="zh-CN"/>
          </a:p>
        </p:txBody>
      </p:sp>
      <p:sp>
        <p:nvSpPr>
          <p:cNvPr id="7" name="Slide Number Placeholder 6"/>
          <p:cNvSpPr>
            <a:spLocks noGrp="1"/>
          </p:cNvSpPr>
          <p:nvPr>
            <p:ph type="sldNum" sz="quarter" idx="12"/>
          </p:nvPr>
        </p:nvSpPr>
        <p:spPr/>
        <p:txBody>
          <a:bodyPr/>
          <a:lstStyle>
            <a:lvl1pPr>
              <a:defRPr/>
            </a:lvl1pPr>
          </a:lstStyle>
          <a:p>
            <a:fld id="{36D7AD76-C828-4CF4-9AFA-E9CF06B0ACE5}" type="slidenum">
              <a:rPr lang="zh-CN" altLang="en-US"/>
              <a:pPr/>
              <a:t>‹#›</a:t>
            </a:fld>
            <a:endParaRPr lang="en-US" altLang="zh-CN"/>
          </a:p>
        </p:txBody>
      </p:sp>
    </p:spTree>
    <p:extLst>
      <p:ext uri="{BB962C8B-B14F-4D97-AF65-F5344CB8AC3E}">
        <p14:creationId xmlns:p14="http://schemas.microsoft.com/office/powerpoint/2010/main" val="28719277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ltLang="zh-CN"/>
              <a:t>Click to edit Master title style</a:t>
            </a:r>
            <a:endParaRPr lang="zh-CN" alt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Edit Master text styles</a:t>
            </a:r>
          </a:p>
        </p:txBody>
      </p:sp>
      <p:sp>
        <p:nvSpPr>
          <p:cNvPr id="5" name="Date Placeholder 4"/>
          <p:cNvSpPr>
            <a:spLocks noGrp="1"/>
          </p:cNvSpPr>
          <p:nvPr>
            <p:ph type="dt" sz="half" idx="10"/>
          </p:nvPr>
        </p:nvSpPr>
        <p:spPr/>
        <p:txBody>
          <a:bodyPr/>
          <a:lstStyle>
            <a:lvl1pPr>
              <a:defRPr/>
            </a:lvl1pPr>
          </a:lstStyle>
          <a:p>
            <a:endParaRPr lang="en-US" altLang="zh-CN"/>
          </a:p>
        </p:txBody>
      </p:sp>
      <p:sp>
        <p:nvSpPr>
          <p:cNvPr id="6" name="Footer Placeholder 5"/>
          <p:cNvSpPr>
            <a:spLocks noGrp="1"/>
          </p:cNvSpPr>
          <p:nvPr>
            <p:ph type="ftr" sz="quarter" idx="11"/>
          </p:nvPr>
        </p:nvSpPr>
        <p:spPr/>
        <p:txBody>
          <a:bodyPr/>
          <a:lstStyle>
            <a:lvl1pPr>
              <a:defRPr/>
            </a:lvl1pPr>
          </a:lstStyle>
          <a:p>
            <a:endParaRPr lang="en-US" altLang="zh-CN"/>
          </a:p>
        </p:txBody>
      </p:sp>
      <p:sp>
        <p:nvSpPr>
          <p:cNvPr id="7" name="Slide Number Placeholder 6"/>
          <p:cNvSpPr>
            <a:spLocks noGrp="1"/>
          </p:cNvSpPr>
          <p:nvPr>
            <p:ph type="sldNum" sz="quarter" idx="12"/>
          </p:nvPr>
        </p:nvSpPr>
        <p:spPr/>
        <p:txBody>
          <a:bodyPr/>
          <a:lstStyle>
            <a:lvl1pPr>
              <a:defRPr/>
            </a:lvl1pPr>
          </a:lstStyle>
          <a:p>
            <a:fld id="{E6D76242-075B-4C06-A476-CA6BC1F10E21}" type="slidenum">
              <a:rPr lang="zh-CN" altLang="en-US"/>
              <a:pPr/>
              <a:t>‹#›</a:t>
            </a:fld>
            <a:endParaRPr lang="en-US" altLang="zh-CN"/>
          </a:p>
        </p:txBody>
      </p:sp>
    </p:spTree>
    <p:extLst>
      <p:ext uri="{BB962C8B-B14F-4D97-AF65-F5344CB8AC3E}">
        <p14:creationId xmlns:p14="http://schemas.microsoft.com/office/powerpoint/2010/main" val="31868978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Vertical Text Placeholder 2"/>
          <p:cNvSpPr>
            <a:spLocks noGrp="1"/>
          </p:cNvSpPr>
          <p:nvPr>
            <p:ph type="body" orient="vert" idx="1"/>
          </p:nvPr>
        </p:nvSpPr>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p:cNvSpPr>
            <a:spLocks noGrp="1"/>
          </p:cNvSpPr>
          <p:nvPr>
            <p:ph type="dt" sz="half" idx="10"/>
          </p:nvPr>
        </p:nvSpPr>
        <p:spPr/>
        <p:txBody>
          <a:bodyPr/>
          <a:lstStyle>
            <a:lvl1pPr>
              <a:defRPr/>
            </a:lvl1pPr>
          </a:lstStyle>
          <a:p>
            <a:endParaRPr lang="en-US" altLang="zh-CN"/>
          </a:p>
        </p:txBody>
      </p:sp>
      <p:sp>
        <p:nvSpPr>
          <p:cNvPr id="5" name="Footer Placeholder 4"/>
          <p:cNvSpPr>
            <a:spLocks noGrp="1"/>
          </p:cNvSpPr>
          <p:nvPr>
            <p:ph type="ftr" sz="quarter" idx="11"/>
          </p:nvPr>
        </p:nvSpPr>
        <p:spPr/>
        <p:txBody>
          <a:bodyPr/>
          <a:lstStyle>
            <a:lvl1pPr>
              <a:defRPr/>
            </a:lvl1pPr>
          </a:lstStyle>
          <a:p>
            <a:endParaRPr lang="en-US" altLang="zh-CN"/>
          </a:p>
        </p:txBody>
      </p:sp>
      <p:sp>
        <p:nvSpPr>
          <p:cNvPr id="6" name="Slide Number Placeholder 5"/>
          <p:cNvSpPr>
            <a:spLocks noGrp="1"/>
          </p:cNvSpPr>
          <p:nvPr>
            <p:ph type="sldNum" sz="quarter" idx="12"/>
          </p:nvPr>
        </p:nvSpPr>
        <p:spPr/>
        <p:txBody>
          <a:bodyPr/>
          <a:lstStyle>
            <a:lvl1pPr>
              <a:defRPr/>
            </a:lvl1pPr>
          </a:lstStyle>
          <a:p>
            <a:fld id="{711EAF2D-4F7A-4B00-924B-DE18D6F92383}" type="slidenum">
              <a:rPr lang="zh-CN" altLang="en-US"/>
              <a:pPr/>
              <a:t>‹#›</a:t>
            </a:fld>
            <a:endParaRPr lang="en-US" altLang="zh-CN"/>
          </a:p>
        </p:txBody>
      </p:sp>
    </p:spTree>
    <p:extLst>
      <p:ext uri="{BB962C8B-B14F-4D97-AF65-F5344CB8AC3E}">
        <p14:creationId xmlns:p14="http://schemas.microsoft.com/office/powerpoint/2010/main" val="50745485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ltLang="zh-CN"/>
              <a:t>Click to edit Master title style</a:t>
            </a:r>
            <a:endParaRPr lang="zh-CN" alt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p:cNvSpPr>
            <a:spLocks noGrp="1"/>
          </p:cNvSpPr>
          <p:nvPr>
            <p:ph type="dt" sz="half" idx="10"/>
          </p:nvPr>
        </p:nvSpPr>
        <p:spPr/>
        <p:txBody>
          <a:bodyPr/>
          <a:lstStyle>
            <a:lvl1pPr>
              <a:defRPr/>
            </a:lvl1pPr>
          </a:lstStyle>
          <a:p>
            <a:endParaRPr lang="en-US" altLang="zh-CN"/>
          </a:p>
        </p:txBody>
      </p:sp>
      <p:sp>
        <p:nvSpPr>
          <p:cNvPr id="5" name="Footer Placeholder 4"/>
          <p:cNvSpPr>
            <a:spLocks noGrp="1"/>
          </p:cNvSpPr>
          <p:nvPr>
            <p:ph type="ftr" sz="quarter" idx="11"/>
          </p:nvPr>
        </p:nvSpPr>
        <p:spPr/>
        <p:txBody>
          <a:bodyPr/>
          <a:lstStyle>
            <a:lvl1pPr>
              <a:defRPr/>
            </a:lvl1pPr>
          </a:lstStyle>
          <a:p>
            <a:endParaRPr lang="en-US" altLang="zh-CN"/>
          </a:p>
        </p:txBody>
      </p:sp>
      <p:sp>
        <p:nvSpPr>
          <p:cNvPr id="6" name="Slide Number Placeholder 5"/>
          <p:cNvSpPr>
            <a:spLocks noGrp="1"/>
          </p:cNvSpPr>
          <p:nvPr>
            <p:ph type="sldNum" sz="quarter" idx="12"/>
          </p:nvPr>
        </p:nvSpPr>
        <p:spPr/>
        <p:txBody>
          <a:bodyPr/>
          <a:lstStyle>
            <a:lvl1pPr>
              <a:defRPr/>
            </a:lvl1pPr>
          </a:lstStyle>
          <a:p>
            <a:fld id="{8C0FF15D-4391-4CD7-91B9-280299AE26CC}" type="slidenum">
              <a:rPr lang="zh-CN" altLang="en-US"/>
              <a:pPr/>
              <a:t>‹#›</a:t>
            </a:fld>
            <a:endParaRPr lang="en-US" altLang="zh-CN"/>
          </a:p>
        </p:txBody>
      </p:sp>
    </p:spTree>
    <p:extLst>
      <p:ext uri="{BB962C8B-B14F-4D97-AF65-F5344CB8AC3E}">
        <p14:creationId xmlns:p14="http://schemas.microsoft.com/office/powerpoint/2010/main" val="41183420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ltLang="zh-CN"/>
              <a:t>Click to edit Master title style</a:t>
            </a:r>
            <a:endParaRPr lang="zh-CN" altLang="en-US"/>
          </a:p>
        </p:txBody>
      </p:sp>
      <p:sp>
        <p:nvSpPr>
          <p:cNvPr id="3" name="Table Placeholder 2"/>
          <p:cNvSpPr>
            <a:spLocks noGrp="1"/>
          </p:cNvSpPr>
          <p:nvPr>
            <p:ph type="tbl" idx="1"/>
          </p:nvPr>
        </p:nvSpPr>
        <p:spPr>
          <a:xfrm>
            <a:off x="609600" y="1600201"/>
            <a:ext cx="10972800" cy="4525963"/>
          </a:xfrm>
        </p:spPr>
        <p:txBody>
          <a:bodyPr/>
          <a:lstStyle/>
          <a:p>
            <a:endParaRPr lang="zh-CN" altLang="en-US"/>
          </a:p>
        </p:txBody>
      </p:sp>
      <p:sp>
        <p:nvSpPr>
          <p:cNvPr id="4" name="Date Placeholder 3"/>
          <p:cNvSpPr>
            <a:spLocks noGrp="1"/>
          </p:cNvSpPr>
          <p:nvPr>
            <p:ph type="dt" sz="half" idx="10"/>
          </p:nvPr>
        </p:nvSpPr>
        <p:spPr>
          <a:xfrm>
            <a:off x="609600" y="6245225"/>
            <a:ext cx="2844800" cy="476250"/>
          </a:xfrm>
        </p:spPr>
        <p:txBody>
          <a:bodyPr/>
          <a:lstStyle>
            <a:lvl1pPr>
              <a:defRPr/>
            </a:lvl1pPr>
          </a:lstStyle>
          <a:p>
            <a:endParaRPr lang="en-US" altLang="zh-CN"/>
          </a:p>
        </p:txBody>
      </p:sp>
      <p:sp>
        <p:nvSpPr>
          <p:cNvPr id="5" name="Footer Placeholder 4"/>
          <p:cNvSpPr>
            <a:spLocks noGrp="1"/>
          </p:cNvSpPr>
          <p:nvPr>
            <p:ph type="ftr" sz="quarter" idx="11"/>
          </p:nvPr>
        </p:nvSpPr>
        <p:spPr>
          <a:xfrm>
            <a:off x="4165600" y="6245225"/>
            <a:ext cx="3860800" cy="476250"/>
          </a:xfrm>
        </p:spPr>
        <p:txBody>
          <a:bodyPr/>
          <a:lstStyle>
            <a:lvl1pPr>
              <a:defRPr/>
            </a:lvl1pPr>
          </a:lstStyle>
          <a:p>
            <a:endParaRPr lang="en-US" altLang="zh-CN"/>
          </a:p>
        </p:txBody>
      </p:sp>
      <p:sp>
        <p:nvSpPr>
          <p:cNvPr id="6" name="Slide Number Placeholder 5"/>
          <p:cNvSpPr>
            <a:spLocks noGrp="1"/>
          </p:cNvSpPr>
          <p:nvPr>
            <p:ph type="sldNum" sz="quarter" idx="12"/>
          </p:nvPr>
        </p:nvSpPr>
        <p:spPr>
          <a:xfrm>
            <a:off x="8737600" y="6245225"/>
            <a:ext cx="2844800" cy="476250"/>
          </a:xfrm>
        </p:spPr>
        <p:txBody>
          <a:bodyPr/>
          <a:lstStyle>
            <a:lvl1pPr>
              <a:defRPr/>
            </a:lvl1pPr>
          </a:lstStyle>
          <a:p>
            <a:fld id="{3DC10553-770D-47C3-A0B5-2459CEC62A6D}" type="slidenum">
              <a:rPr lang="zh-CN" altLang="en-US"/>
              <a:pPr/>
              <a:t>‹#›</a:t>
            </a:fld>
            <a:endParaRPr lang="en-US" altLang="zh-CN"/>
          </a:p>
        </p:txBody>
      </p:sp>
    </p:spTree>
    <p:extLst>
      <p:ext uri="{BB962C8B-B14F-4D97-AF65-F5344CB8AC3E}">
        <p14:creationId xmlns:p14="http://schemas.microsoft.com/office/powerpoint/2010/main" val="4163423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2016/10/12</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lgn="l" rtl="0" fontAlgn="base">
              <a:spcBef>
                <a:spcPct val="0"/>
              </a:spcBef>
              <a:spcAft>
                <a:spcPct val="0"/>
              </a:spcAft>
              <a:defRPr/>
            </a:pPr>
            <a:endParaRPr lang="en-US" altLang="zh-CN" kern="1200">
              <a:solidFill>
                <a:srgbClr val="000000"/>
              </a:solidFill>
              <a:latin typeface="Arial" charset="0"/>
              <a:ea typeface="宋体" pitchFamily="2" charset="-122"/>
              <a:cs typeface="+mn-cs"/>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rtl="0" fontAlgn="base">
              <a:spcBef>
                <a:spcPct val="0"/>
              </a:spcBef>
              <a:spcAft>
                <a:spcPct val="0"/>
              </a:spcAft>
              <a:defRPr/>
            </a:pPr>
            <a:endParaRPr lang="en-US" altLang="zh-CN" kern="1200">
              <a:solidFill>
                <a:srgbClr val="000000"/>
              </a:solidFill>
              <a:latin typeface="Arial" charset="0"/>
              <a:ea typeface="宋体" pitchFamily="2" charset="-122"/>
              <a:cs typeface="+mn-cs"/>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rtl="0" fontAlgn="base">
              <a:spcBef>
                <a:spcPct val="0"/>
              </a:spcBef>
              <a:spcAft>
                <a:spcPct val="0"/>
              </a:spcAft>
              <a:defRPr/>
            </a:pPr>
            <a:fld id="{03ABB3AC-4BEF-4F86-974A-D46334AE850F}" type="slidenum">
              <a:rPr lang="en-US" altLang="zh-CN" kern="1200">
                <a:solidFill>
                  <a:srgbClr val="000000"/>
                </a:solidFill>
                <a:latin typeface="Arial" charset="0"/>
                <a:ea typeface="宋体" pitchFamily="2" charset="-122"/>
                <a:cs typeface="+mn-cs"/>
              </a:rPr>
              <a:pPr rtl="0" fontAlgn="base">
                <a:spcBef>
                  <a:spcPct val="0"/>
                </a:spcBef>
                <a:spcAft>
                  <a:spcPct val="0"/>
                </a:spcAft>
                <a:defRPr/>
              </a:pPr>
              <a:t>‹#›</a:t>
            </a:fld>
            <a:endParaRPr lang="en-US" altLang="zh-CN" kern="1200">
              <a:solidFill>
                <a:srgbClr val="000000"/>
              </a:solidFill>
              <a:latin typeface="Arial" charset="0"/>
              <a:ea typeface="宋体" pitchFamily="2" charset="-122"/>
              <a:cs typeface="+mn-cs"/>
            </a:endParaRPr>
          </a:p>
        </p:txBody>
      </p:sp>
    </p:spTree>
    <p:extLst>
      <p:ext uri="{BB962C8B-B14F-4D97-AF65-F5344CB8AC3E}">
        <p14:creationId xmlns:p14="http://schemas.microsoft.com/office/powerpoint/2010/main" val="32834626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6C4C00A-32EC-4694-BE9E-871006004F2B}" type="slidenum">
              <a:rPr lang="zh-CN" altLang="en-US"/>
              <a:pPr/>
              <a:t>‹#›</a:t>
            </a:fld>
            <a:endParaRPr lang="en-US" altLang="zh-CN"/>
          </a:p>
        </p:txBody>
      </p:sp>
    </p:spTree>
    <p:extLst>
      <p:ext uri="{BB962C8B-B14F-4D97-AF65-F5344CB8AC3E}">
        <p14:creationId xmlns:p14="http://schemas.microsoft.com/office/powerpoint/2010/main" val="296730739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134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8" y="908720"/>
            <a:ext cx="2720975"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xt Box 4"/>
          <p:cNvSpPr txBox="1">
            <a:spLocks noChangeArrowheads="1"/>
          </p:cNvSpPr>
          <p:nvPr/>
        </p:nvSpPr>
        <p:spPr bwMode="auto">
          <a:xfrm>
            <a:off x="6096000" y="428626"/>
            <a:ext cx="4572000" cy="6494085"/>
          </a:xfrm>
          <a:prstGeom prst="rect">
            <a:avLst/>
          </a:prstGeom>
          <a:gradFill rotWithShape="1">
            <a:gsLst>
              <a:gs pos="0">
                <a:schemeClr val="bg1"/>
              </a:gs>
              <a:gs pos="100000">
                <a:schemeClr val="bg1"/>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kern="0" dirty="0">
                <a:solidFill>
                  <a:schemeClr val="tx2"/>
                </a:solidFill>
                <a:effectLst>
                  <a:outerShdw blurRad="38100" dist="38100" dir="2700000" algn="tl">
                    <a:srgbClr val="C0C0C0"/>
                  </a:outerShdw>
                </a:effectLst>
                <a:latin typeface="Times New Roman" panose="02020603050405020304" pitchFamily="18" charset="0"/>
                <a:ea typeface="黑体" panose="02010609060101010101" pitchFamily="49" charset="-122"/>
              </a:rPr>
              <a:t>        一天,法国作家莫泊桑遇到一位贵夫人,她傲慢的对莫泊桑说:“你的小说没什么了不起,不过说真的,你的胡子倒十分好看,你为什么要留这么个大胡子呢?”</a:t>
            </a:r>
          </a:p>
          <a:p>
            <a:pPr>
              <a:spcBef>
                <a:spcPct val="50000"/>
              </a:spcBef>
            </a:pPr>
            <a:r>
              <a:rPr lang="zh-CN" altLang="en-US" sz="3200" kern="0" dirty="0">
                <a:solidFill>
                  <a:schemeClr val="tx2"/>
                </a:solidFill>
                <a:effectLst>
                  <a:outerShdw blurRad="38100" dist="38100" dir="2700000" algn="tl">
                    <a:srgbClr val="C0C0C0"/>
                  </a:outerShdw>
                </a:effectLst>
                <a:latin typeface="Times New Roman" panose="02020603050405020304" pitchFamily="18" charset="0"/>
                <a:ea typeface="黑体" panose="02010609060101010101" pitchFamily="49" charset="-122"/>
              </a:rPr>
              <a:t>         莫泊桑淡淡地回答:“至少能给那些对文学一窍不通的人一个赞美我的理由吧。”</a:t>
            </a:r>
          </a:p>
          <a:p>
            <a:pPr>
              <a:spcBef>
                <a:spcPct val="50000"/>
              </a:spcBef>
            </a:pPr>
            <a:endParaRPr lang="zh-CN" altLang="en-US" sz="3200" kern="0" dirty="0">
              <a:solidFill>
                <a:schemeClr val="tx2"/>
              </a:solidFill>
              <a:effectLst>
                <a:outerShdw blurRad="38100" dist="38100" dir="2700000" algn="tl">
                  <a:srgbClr val="C0C0C0"/>
                </a:outerShdw>
              </a:effectLst>
              <a:latin typeface="Times New Roman" panose="02020603050405020304" pitchFamily="18" charset="0"/>
              <a:ea typeface="黑体" panose="02010609060101010101" pitchFamily="49" charset="-122"/>
            </a:endParaRPr>
          </a:p>
        </p:txBody>
      </p:sp>
      <p:sp>
        <p:nvSpPr>
          <p:cNvPr id="3077" name="Text Box 5"/>
          <p:cNvSpPr txBox="1">
            <a:spLocks noChangeArrowheads="1"/>
          </p:cNvSpPr>
          <p:nvPr/>
        </p:nvSpPr>
        <p:spPr bwMode="auto">
          <a:xfrm>
            <a:off x="2423592" y="5085184"/>
            <a:ext cx="2362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kern="0" dirty="0">
                <a:solidFill>
                  <a:schemeClr val="accent2"/>
                </a:solidFill>
                <a:effectLst>
                  <a:outerShdw blurRad="38100" dist="38100" dir="2700000" algn="tl">
                    <a:srgbClr val="C0C0C0"/>
                  </a:outerShdw>
                </a:effectLst>
                <a:latin typeface="Times New Roman" panose="02020603050405020304" pitchFamily="18" charset="0"/>
                <a:ea typeface="黑体" panose="02010609060101010101" pitchFamily="49" charset="-122"/>
              </a:rPr>
              <a:t>莫泊桑</a:t>
            </a:r>
          </a:p>
        </p:txBody>
      </p:sp>
    </p:spTree>
    <p:extLst>
      <p:ext uri="{BB962C8B-B14F-4D97-AF65-F5344CB8AC3E}">
        <p14:creationId xmlns:p14="http://schemas.microsoft.com/office/powerpoint/2010/main" val="34965502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Effect transition="in" filter="fade">
                                      <p:cBhvr>
                                        <p:cTn id="7" dur="500"/>
                                        <p:tgtEl>
                                          <p:spTgt spid="3076"/>
                                        </p:tgtEl>
                                      </p:cBhvr>
                                    </p:animEffect>
                                    <p:anim calcmode="lin" valueType="num">
                                      <p:cBhvr>
                                        <p:cTn id="8" dur="500" fill="hold"/>
                                        <p:tgtEl>
                                          <p:spTgt spid="3076"/>
                                        </p:tgtEl>
                                        <p:attrNameLst>
                                          <p:attrName>ppt_x</p:attrName>
                                        </p:attrNameLst>
                                      </p:cBhvr>
                                      <p:tavLst>
                                        <p:tav tm="0">
                                          <p:val>
                                            <p:strVal val="#ppt_x-.1"/>
                                          </p:val>
                                        </p:tav>
                                        <p:tav tm="100000">
                                          <p:val>
                                            <p:strVal val="#ppt_x"/>
                                          </p:val>
                                        </p:tav>
                                      </p:tavLst>
                                    </p:anim>
                                    <p:anim calcmode="lin" valueType="num">
                                      <p:cBhvr>
                                        <p:cTn id="9" dur="500" fill="hold"/>
                                        <p:tgtEl>
                                          <p:spTgt spid="30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zh-CN" altLang="en-US"/>
          </a:p>
        </p:txBody>
      </p:sp>
      <p:sp>
        <p:nvSpPr>
          <p:cNvPr id="3" name="Subtitle 2"/>
          <p:cNvSpPr>
            <a:spLocks noGrp="1"/>
          </p:cNvSpPr>
          <p:nvPr>
            <p:ph type="subTitle" idx="1"/>
          </p:nvPr>
        </p:nvSpPr>
        <p:spPr/>
        <p:txBody>
          <a:bodyPr/>
          <a:lstStyle/>
          <a:p>
            <a:endParaRPr lang="zh-CN" alt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6254"/>
            <a:ext cx="9900592" cy="7159993"/>
          </a:xfrm>
          <a:prstGeom prst="rect">
            <a:avLst/>
          </a:prstGeom>
        </p:spPr>
      </p:pic>
      <p:sp>
        <p:nvSpPr>
          <p:cNvPr id="5" name="TextBox 4"/>
          <p:cNvSpPr txBox="1"/>
          <p:nvPr/>
        </p:nvSpPr>
        <p:spPr>
          <a:xfrm>
            <a:off x="1524000" y="3600451"/>
            <a:ext cx="9144000" cy="1692771"/>
          </a:xfrm>
          <a:prstGeom prst="rect">
            <a:avLst/>
          </a:prstGeom>
          <a:solidFill>
            <a:schemeClr val="accent1">
              <a:lumMod val="20000"/>
              <a:lumOff val="80000"/>
              <a:alpha val="77000"/>
            </a:schemeClr>
          </a:solidFill>
        </p:spPr>
        <p:txBody>
          <a:bodyPr wrap="square" rtlCol="0">
            <a:spAutoFit/>
          </a:bodyPr>
          <a:lstStyle/>
          <a:p>
            <a:r>
              <a:rPr lang="zh-CN" altLang="en-US" sz="6000" dirty="0">
                <a:latin typeface="黑体" panose="02010609060101010101" pitchFamily="49" charset="-122"/>
                <a:ea typeface="黑体" panose="02010609060101010101" pitchFamily="49" charset="-122"/>
              </a:rPr>
              <a:t> </a:t>
            </a:r>
            <a:r>
              <a:rPr lang="zh-CN" altLang="en-US" sz="6000" u="sng" dirty="0">
                <a:latin typeface="黑体" panose="02010609060101010101" pitchFamily="49" charset="-122"/>
                <a:ea typeface="黑体" panose="02010609060101010101" pitchFamily="49" charset="-122"/>
              </a:rPr>
              <a:t>第</a:t>
            </a:r>
            <a:r>
              <a:rPr lang="en-US" altLang="zh-CN" sz="6000" u="sng" dirty="0">
                <a:latin typeface="黑体" panose="02010609060101010101" pitchFamily="49" charset="-122"/>
                <a:ea typeface="黑体" panose="02010609060101010101" pitchFamily="49" charset="-122"/>
              </a:rPr>
              <a:t>10</a:t>
            </a:r>
            <a:r>
              <a:rPr lang="zh-CN" altLang="en-US" sz="6000" u="sng" dirty="0">
                <a:latin typeface="黑体" panose="02010609060101010101" pitchFamily="49" charset="-122"/>
                <a:ea typeface="黑体" panose="02010609060101010101" pitchFamily="49" charset="-122"/>
              </a:rPr>
              <a:t>课  我的叔叔于勒</a:t>
            </a:r>
            <a:endParaRPr lang="en-US" altLang="zh-CN" sz="6000" u="sng" dirty="0">
              <a:latin typeface="黑体" panose="02010609060101010101" pitchFamily="49" charset="-122"/>
              <a:ea typeface="黑体" panose="02010609060101010101" pitchFamily="49" charset="-122"/>
            </a:endParaRPr>
          </a:p>
          <a:p>
            <a:r>
              <a:rPr lang="en-US" altLang="zh-CN" sz="4400" dirty="0">
                <a:latin typeface="黑体" panose="02010609060101010101" pitchFamily="49" charset="-122"/>
                <a:ea typeface="黑体" panose="02010609060101010101" pitchFamily="49" charset="-122"/>
              </a:rPr>
              <a:t>          </a:t>
            </a:r>
            <a:r>
              <a:rPr lang="zh-CN" altLang="en-US" sz="4400" dirty="0">
                <a:latin typeface="黑体" panose="02010609060101010101" pitchFamily="49" charset="-122"/>
                <a:ea typeface="黑体" panose="02010609060101010101" pitchFamily="49" charset="-122"/>
              </a:rPr>
              <a:t>莫泊桑</a:t>
            </a:r>
          </a:p>
        </p:txBody>
      </p:sp>
    </p:spTree>
    <p:extLst>
      <p:ext uri="{BB962C8B-B14F-4D97-AF65-F5344CB8AC3E}">
        <p14:creationId xmlns:p14="http://schemas.microsoft.com/office/powerpoint/2010/main" val="4102692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ChangeArrowheads="1"/>
          </p:cNvSpPr>
          <p:nvPr/>
        </p:nvSpPr>
        <p:spPr bwMode="auto">
          <a:xfrm>
            <a:off x="5808663" y="0"/>
            <a:ext cx="4967857" cy="5047536"/>
          </a:xfrm>
          <a:prstGeom prst="rect">
            <a:avLst/>
          </a:prstGeom>
          <a:noFill/>
          <a:ln w="9525">
            <a:noFill/>
            <a:miter lim="800000"/>
            <a:headEnd/>
            <a:tailEnd/>
          </a:ln>
        </p:spPr>
        <p:txBody>
          <a:bodyPr wrap="square">
            <a:spAutoFit/>
          </a:bodyPr>
          <a:lstStyle/>
          <a:p>
            <a:pPr fontAlgn="base">
              <a:spcBef>
                <a:spcPct val="50000"/>
              </a:spcBef>
              <a:spcAft>
                <a:spcPct val="0"/>
              </a:spcAft>
              <a:defRPr/>
            </a:pPr>
            <a:r>
              <a:rPr kumimoji="1" lang="en-US" altLang="zh-CN" sz="2800" dirty="0">
                <a:solidFill>
                  <a:srgbClr val="0000FF"/>
                </a:solidFill>
                <a:latin typeface="黑体" panose="02010609060101010101" pitchFamily="49" charset="-122"/>
                <a:ea typeface="黑体" panose="02010609060101010101" pitchFamily="49" charset="-122"/>
              </a:rPr>
              <a:t> </a:t>
            </a:r>
            <a:r>
              <a:rPr kumimoji="1" lang="zh-CN" altLang="en-US" sz="2800" dirty="0">
                <a:latin typeface="黑体" panose="02010609060101010101" pitchFamily="49" charset="-122"/>
                <a:ea typeface="黑体" panose="02010609060101010101" pitchFamily="49" charset="-122"/>
              </a:rPr>
              <a:t>莫泊桑</a:t>
            </a:r>
            <a:r>
              <a:rPr kumimoji="1" lang="en-US" altLang="zh-CN" sz="2800" dirty="0">
                <a:solidFill>
                  <a:srgbClr val="000000"/>
                </a:solidFill>
                <a:latin typeface="黑体" panose="02010609060101010101" pitchFamily="49" charset="-122"/>
                <a:ea typeface="黑体" panose="02010609060101010101" pitchFamily="49" charset="-122"/>
              </a:rPr>
              <a:t>(1850</a:t>
            </a:r>
            <a:r>
              <a:rPr kumimoji="1" lang="zh-CN" altLang="en-US" sz="2800" dirty="0">
                <a:solidFill>
                  <a:srgbClr val="000000"/>
                </a:solidFill>
                <a:latin typeface="黑体" panose="02010609060101010101" pitchFamily="49" charset="-122"/>
                <a:ea typeface="黑体" panose="02010609060101010101" pitchFamily="49" charset="-122"/>
              </a:rPr>
              <a:t>～</a:t>
            </a:r>
            <a:r>
              <a:rPr kumimoji="1" lang="en-US" altLang="zh-CN" sz="2800" dirty="0">
                <a:solidFill>
                  <a:srgbClr val="000000"/>
                </a:solidFill>
                <a:latin typeface="黑体" panose="02010609060101010101" pitchFamily="49" charset="-122"/>
                <a:ea typeface="黑体" panose="02010609060101010101" pitchFamily="49" charset="-122"/>
              </a:rPr>
              <a:t>1893)    </a:t>
            </a:r>
          </a:p>
          <a:p>
            <a:pPr fontAlgn="base">
              <a:spcBef>
                <a:spcPct val="50000"/>
              </a:spcBef>
              <a:spcAft>
                <a:spcPct val="0"/>
              </a:spcAft>
              <a:defRPr/>
            </a:pPr>
            <a:r>
              <a:rPr kumimoji="1" lang="en-US" altLang="zh-CN" sz="2800" dirty="0">
                <a:solidFill>
                  <a:srgbClr val="000000"/>
                </a:solidFill>
                <a:latin typeface="黑体" panose="02010609060101010101" pitchFamily="49" charset="-122"/>
                <a:ea typeface="黑体" panose="02010609060101010101" pitchFamily="49" charset="-122"/>
              </a:rPr>
              <a:t>    19</a:t>
            </a:r>
            <a:r>
              <a:rPr kumimoji="1" lang="zh-CN" altLang="en-US" sz="2800" dirty="0">
                <a:solidFill>
                  <a:srgbClr val="000000"/>
                </a:solidFill>
                <a:latin typeface="黑体" panose="02010609060101010101" pitchFamily="49" charset="-122"/>
                <a:ea typeface="黑体" panose="02010609060101010101" pitchFamily="49" charset="-122"/>
              </a:rPr>
              <a:t>世纪后半期</a:t>
            </a:r>
            <a:r>
              <a:rPr kumimoji="1" lang="zh-CN" altLang="en-US" sz="2800" dirty="0">
                <a:solidFill>
                  <a:srgbClr val="FF0000"/>
                </a:solidFill>
                <a:latin typeface="黑体" panose="02010609060101010101" pitchFamily="49" charset="-122"/>
                <a:ea typeface="黑体" panose="02010609060101010101" pitchFamily="49" charset="-122"/>
              </a:rPr>
              <a:t>法国</a:t>
            </a:r>
            <a:r>
              <a:rPr kumimoji="1" lang="zh-CN" altLang="en-US" sz="2800" dirty="0">
                <a:solidFill>
                  <a:srgbClr val="000000"/>
                </a:solidFill>
                <a:latin typeface="黑体" panose="02010609060101010101" pitchFamily="49" charset="-122"/>
                <a:ea typeface="黑体" panose="02010609060101010101" pitchFamily="49" charset="-122"/>
              </a:rPr>
              <a:t>优秀的</a:t>
            </a:r>
            <a:r>
              <a:rPr kumimoji="1" lang="zh-CN" altLang="en-US" sz="2800" dirty="0">
                <a:solidFill>
                  <a:srgbClr val="FF0000"/>
                </a:solidFill>
                <a:latin typeface="黑体" panose="02010609060101010101" pitchFamily="49" charset="-122"/>
                <a:ea typeface="黑体" panose="02010609060101010101" pitchFamily="49" charset="-122"/>
              </a:rPr>
              <a:t>批判现实主义</a:t>
            </a:r>
            <a:r>
              <a:rPr kumimoji="1" lang="zh-CN" altLang="en-US" sz="2800" dirty="0">
                <a:solidFill>
                  <a:srgbClr val="000000"/>
                </a:solidFill>
                <a:latin typeface="黑体" panose="02010609060101010101" pitchFamily="49" charset="-122"/>
                <a:ea typeface="黑体" panose="02010609060101010101" pitchFamily="49" charset="-122"/>
              </a:rPr>
              <a:t>作家。一生创作了</a:t>
            </a:r>
            <a:r>
              <a:rPr kumimoji="1" lang="en-US" altLang="zh-CN" sz="2800" dirty="0">
                <a:solidFill>
                  <a:srgbClr val="000000"/>
                </a:solidFill>
                <a:latin typeface="黑体" panose="02010609060101010101" pitchFamily="49" charset="-122"/>
                <a:ea typeface="黑体" panose="02010609060101010101" pitchFamily="49" charset="-122"/>
              </a:rPr>
              <a:t>6</a:t>
            </a:r>
            <a:r>
              <a:rPr kumimoji="1" lang="zh-CN" altLang="en-US" sz="2800" dirty="0">
                <a:solidFill>
                  <a:srgbClr val="000000"/>
                </a:solidFill>
                <a:latin typeface="黑体" panose="02010609060101010101" pitchFamily="49" charset="-122"/>
                <a:ea typeface="黑体" panose="02010609060101010101" pitchFamily="49" charset="-122"/>
              </a:rPr>
              <a:t>部长篇小说和</a:t>
            </a:r>
            <a:r>
              <a:rPr kumimoji="1" lang="en-US" altLang="zh-CN" sz="2800" dirty="0">
                <a:solidFill>
                  <a:srgbClr val="000000"/>
                </a:solidFill>
                <a:latin typeface="黑体" panose="02010609060101010101" pitchFamily="49" charset="-122"/>
                <a:ea typeface="黑体" panose="02010609060101010101" pitchFamily="49" charset="-122"/>
              </a:rPr>
              <a:t>356</a:t>
            </a:r>
            <a:r>
              <a:rPr kumimoji="1" lang="zh-CN" altLang="en-US" sz="2800" dirty="0">
                <a:solidFill>
                  <a:srgbClr val="000000"/>
                </a:solidFill>
                <a:latin typeface="黑体" panose="02010609060101010101" pitchFamily="49" charset="-122"/>
                <a:ea typeface="黑体" panose="02010609060101010101" pitchFamily="49" charset="-122"/>
              </a:rPr>
              <a:t>多篇中短篇小说，他的文学成就以短篇小说最为突出，被誉为“</a:t>
            </a:r>
            <a:r>
              <a:rPr kumimoji="1" lang="zh-CN" altLang="en-US" sz="2800" dirty="0">
                <a:solidFill>
                  <a:srgbClr val="FF0000"/>
                </a:solidFill>
                <a:latin typeface="黑体" panose="02010609060101010101" pitchFamily="49" charset="-122"/>
                <a:ea typeface="黑体" panose="02010609060101010101" pitchFamily="49" charset="-122"/>
              </a:rPr>
              <a:t>短篇小说之王</a:t>
            </a:r>
            <a:r>
              <a:rPr kumimoji="1" lang="zh-CN" altLang="en-US" sz="2800" dirty="0">
                <a:solidFill>
                  <a:srgbClr val="000000"/>
                </a:solidFill>
                <a:latin typeface="黑体" panose="02010609060101010101" pitchFamily="49" charset="-122"/>
                <a:ea typeface="黑体" panose="02010609060101010101" pitchFamily="49" charset="-122"/>
              </a:rPr>
              <a:t>”，对后世产生极大影响。代表作有长篇小说</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FF0000"/>
                </a:solidFill>
                <a:latin typeface="黑体" panose="02010609060101010101" pitchFamily="49" charset="-122"/>
                <a:ea typeface="黑体" panose="02010609060101010101" pitchFamily="49" charset="-122"/>
              </a:rPr>
              <a:t>一生</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FF0000"/>
                </a:solidFill>
                <a:latin typeface="黑体" panose="02010609060101010101" pitchFamily="49" charset="-122"/>
                <a:ea typeface="黑体" panose="02010609060101010101" pitchFamily="49" charset="-122"/>
              </a:rPr>
              <a:t>、</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FF0000"/>
                </a:solidFill>
                <a:latin typeface="黑体" panose="02010609060101010101" pitchFamily="49" charset="-122"/>
                <a:ea typeface="黑体" panose="02010609060101010101" pitchFamily="49" charset="-122"/>
              </a:rPr>
              <a:t>漂亮朋友</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FF0000"/>
                </a:solidFill>
                <a:latin typeface="黑体" panose="02010609060101010101" pitchFamily="49" charset="-122"/>
                <a:ea typeface="黑体" panose="02010609060101010101" pitchFamily="49" charset="-122"/>
              </a:rPr>
              <a:t>；短篇小说</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FF0000"/>
                </a:solidFill>
                <a:latin typeface="黑体" panose="02010609060101010101" pitchFamily="49" charset="-122"/>
                <a:ea typeface="黑体" panose="02010609060101010101" pitchFamily="49" charset="-122"/>
              </a:rPr>
              <a:t>项链</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FF0000"/>
                </a:solidFill>
                <a:latin typeface="黑体" panose="02010609060101010101" pitchFamily="49" charset="-122"/>
                <a:ea typeface="黑体" panose="02010609060101010101" pitchFamily="49" charset="-122"/>
              </a:rPr>
              <a:t>、</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FF0000"/>
                </a:solidFill>
                <a:latin typeface="黑体" panose="02010609060101010101" pitchFamily="49" charset="-122"/>
                <a:ea typeface="黑体" panose="02010609060101010101" pitchFamily="49" charset="-122"/>
              </a:rPr>
              <a:t>我的叔叔于勒</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FF0000"/>
                </a:solidFill>
                <a:latin typeface="黑体" panose="02010609060101010101" pitchFamily="49" charset="-122"/>
                <a:ea typeface="黑体" panose="02010609060101010101" pitchFamily="49" charset="-122"/>
              </a:rPr>
              <a:t>、</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FF0000"/>
                </a:solidFill>
                <a:latin typeface="黑体" panose="02010609060101010101" pitchFamily="49" charset="-122"/>
                <a:ea typeface="黑体" panose="02010609060101010101" pitchFamily="49" charset="-122"/>
              </a:rPr>
              <a:t>羊脂球</a:t>
            </a:r>
            <a:r>
              <a:rPr kumimoji="1" lang="en-US" altLang="zh-CN" sz="2800" dirty="0">
                <a:solidFill>
                  <a:srgbClr val="FF0000"/>
                </a:solidFill>
                <a:latin typeface="黑体" panose="02010609060101010101" pitchFamily="49" charset="-122"/>
                <a:ea typeface="黑体" panose="02010609060101010101" pitchFamily="49" charset="-122"/>
              </a:rPr>
              <a:t>》</a:t>
            </a:r>
            <a:r>
              <a:rPr kumimoji="1" lang="zh-CN" altLang="en-US" sz="2800" dirty="0">
                <a:solidFill>
                  <a:srgbClr val="000000"/>
                </a:solidFill>
                <a:latin typeface="黑体" panose="02010609060101010101" pitchFamily="49" charset="-122"/>
                <a:ea typeface="黑体" panose="02010609060101010101" pitchFamily="49" charset="-122"/>
              </a:rPr>
              <a:t>等。</a:t>
            </a:r>
          </a:p>
        </p:txBody>
      </p:sp>
      <p:sp>
        <p:nvSpPr>
          <p:cNvPr id="3076" name="Rectangle 4"/>
          <p:cNvSpPr>
            <a:spLocks noChangeArrowheads="1"/>
          </p:cNvSpPr>
          <p:nvPr/>
        </p:nvSpPr>
        <p:spPr bwMode="auto">
          <a:xfrm>
            <a:off x="1774826" y="5229201"/>
            <a:ext cx="8893175" cy="1373187"/>
          </a:xfrm>
          <a:prstGeom prst="rect">
            <a:avLst/>
          </a:prstGeom>
          <a:noFill/>
          <a:ln w="9525">
            <a:noFill/>
            <a:miter lim="800000"/>
            <a:headEnd/>
            <a:tailEnd/>
          </a:ln>
        </p:spPr>
        <p:txBody>
          <a:bodyPr>
            <a:spAutoFit/>
          </a:bodyPr>
          <a:lstStyle/>
          <a:p>
            <a:pPr fontAlgn="base">
              <a:spcBef>
                <a:spcPct val="50000"/>
              </a:spcBef>
              <a:spcAft>
                <a:spcPct val="0"/>
              </a:spcAft>
              <a:defRPr/>
            </a:pPr>
            <a:r>
              <a:rPr kumimoji="1" lang="en-US" altLang="zh-CN" sz="2800" dirty="0">
                <a:solidFill>
                  <a:srgbClr val="0000FF"/>
                </a:solidFill>
                <a:latin typeface="楷体_GB2312" pitchFamily="49" charset="-122"/>
                <a:ea typeface="楷体_GB2312" pitchFamily="49" charset="-122"/>
              </a:rPr>
              <a:t>    </a:t>
            </a:r>
            <a:r>
              <a:rPr kumimoji="1" lang="zh-CN" altLang="en-US" sz="2800" b="1" dirty="0">
                <a:solidFill>
                  <a:srgbClr val="000000"/>
                </a:solidFill>
                <a:latin typeface="楷体_GB2312" pitchFamily="49" charset="-122"/>
                <a:ea typeface="楷体_GB2312" pitchFamily="49" charset="-122"/>
              </a:rPr>
              <a:t>他勤奋地创作了一生，由于过度劳累得了精神错乱病，后来被送进巴黎的一家疯人院。</a:t>
            </a:r>
            <a:r>
              <a:rPr kumimoji="1" lang="en-US" altLang="zh-CN" sz="2800" b="1" dirty="0">
                <a:solidFill>
                  <a:srgbClr val="000000"/>
                </a:solidFill>
                <a:latin typeface="楷体_GB2312" pitchFamily="49" charset="-122"/>
                <a:ea typeface="楷体_GB2312" pitchFamily="49" charset="-122"/>
              </a:rPr>
              <a:t>1893</a:t>
            </a:r>
            <a:r>
              <a:rPr kumimoji="1" lang="zh-CN" altLang="en-US" sz="2800" b="1" dirty="0">
                <a:solidFill>
                  <a:srgbClr val="000000"/>
                </a:solidFill>
                <a:latin typeface="楷体_GB2312" pitchFamily="49" charset="-122"/>
                <a:ea typeface="楷体_GB2312" pitchFamily="49" charset="-122"/>
              </a:rPr>
              <a:t>年</a:t>
            </a:r>
            <a:r>
              <a:rPr kumimoji="1" lang="en-US" altLang="zh-CN" sz="2800" b="1" dirty="0">
                <a:solidFill>
                  <a:srgbClr val="000000"/>
                </a:solidFill>
                <a:latin typeface="楷体_GB2312" pitchFamily="49" charset="-122"/>
                <a:ea typeface="楷体_GB2312" pitchFamily="49" charset="-122"/>
              </a:rPr>
              <a:t>7</a:t>
            </a:r>
            <a:r>
              <a:rPr kumimoji="1" lang="zh-CN" altLang="en-US" sz="2800" b="1" dirty="0">
                <a:solidFill>
                  <a:srgbClr val="000000"/>
                </a:solidFill>
                <a:latin typeface="楷体_GB2312" pitchFamily="49" charset="-122"/>
                <a:ea typeface="楷体_GB2312" pitchFamily="49" charset="-122"/>
              </a:rPr>
              <a:t>月</a:t>
            </a:r>
            <a:r>
              <a:rPr kumimoji="1" lang="en-US" altLang="zh-CN" sz="2800" b="1" dirty="0">
                <a:solidFill>
                  <a:srgbClr val="000000"/>
                </a:solidFill>
                <a:latin typeface="楷体_GB2312" pitchFamily="49" charset="-122"/>
                <a:ea typeface="楷体_GB2312" pitchFamily="49" charset="-122"/>
              </a:rPr>
              <a:t>6</a:t>
            </a:r>
            <a:r>
              <a:rPr kumimoji="1" lang="zh-CN" altLang="en-US" sz="2800" b="1" dirty="0">
                <a:solidFill>
                  <a:srgbClr val="000000"/>
                </a:solidFill>
                <a:latin typeface="楷体_GB2312" pitchFamily="49" charset="-122"/>
                <a:ea typeface="楷体_GB2312" pitchFamily="49" charset="-122"/>
              </a:rPr>
              <a:t>日莫泊桑逝世，年仅</a:t>
            </a:r>
            <a:r>
              <a:rPr kumimoji="1" lang="en-US" altLang="zh-CN" sz="2800" b="1" dirty="0">
                <a:solidFill>
                  <a:srgbClr val="000000"/>
                </a:solidFill>
                <a:latin typeface="楷体_GB2312" pitchFamily="49" charset="-122"/>
                <a:ea typeface="楷体_GB2312" pitchFamily="49" charset="-122"/>
              </a:rPr>
              <a:t>43</a:t>
            </a:r>
            <a:r>
              <a:rPr kumimoji="1" lang="zh-CN" altLang="en-US" sz="2800" b="1" dirty="0">
                <a:solidFill>
                  <a:srgbClr val="000000"/>
                </a:solidFill>
                <a:latin typeface="楷体_GB2312" pitchFamily="49" charset="-122"/>
                <a:ea typeface="楷体_GB2312" pitchFamily="49" charset="-122"/>
              </a:rPr>
              <a:t>岁。</a:t>
            </a:r>
            <a:r>
              <a:rPr kumimoji="1" lang="zh-CN" altLang="en-US" sz="2800" dirty="0">
                <a:solidFill>
                  <a:srgbClr val="0000FF"/>
                </a:solidFill>
                <a:latin typeface="楷体_GB2312" pitchFamily="49" charset="-122"/>
                <a:ea typeface="楷体_GB2312" pitchFamily="49" charset="-122"/>
              </a:rPr>
              <a: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4825" y="285036"/>
            <a:ext cx="3810000" cy="4762500"/>
          </a:xfrm>
          <a:prstGeom prst="rect">
            <a:avLst/>
          </a:prstGeom>
        </p:spPr>
      </p:pic>
    </p:spTree>
    <p:extLst>
      <p:ext uri="{BB962C8B-B14F-4D97-AF65-F5344CB8AC3E}">
        <p14:creationId xmlns:p14="http://schemas.microsoft.com/office/powerpoint/2010/main" val="2250506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73077" y="1393627"/>
            <a:ext cx="5413661" cy="3939540"/>
          </a:xfrm>
          <a:prstGeom prst="rect">
            <a:avLst/>
          </a:prstGeom>
          <a:noFill/>
        </p:spPr>
        <p:txBody>
          <a:bodyPr wrap="none" rtlCol="0">
            <a:spAutoFit/>
          </a:bodyPr>
          <a:lstStyle/>
          <a:p>
            <a:pPr>
              <a:lnSpc>
                <a:spcPts val="7500"/>
              </a:lnSpc>
            </a:pPr>
            <a:r>
              <a:rPr lang="zh-CN" altLang="en-US" sz="5400" b="1" u="sng" dirty="0">
                <a:solidFill>
                  <a:srgbClr val="071CB5"/>
                </a:solidFill>
                <a:latin typeface="楷体" panose="02010609060101010101" pitchFamily="49" charset="-122"/>
                <a:ea typeface="楷体" panose="02010609060101010101" pitchFamily="49" charset="-122"/>
              </a:rPr>
              <a:t>拮据</a:t>
            </a:r>
            <a:r>
              <a:rPr lang="zh-CN" altLang="en-US" sz="5400" b="1" dirty="0">
                <a:solidFill>
                  <a:srgbClr val="071CB5"/>
                </a:solidFill>
                <a:latin typeface="楷体" panose="02010609060101010101" pitchFamily="49" charset="-122"/>
                <a:ea typeface="楷体" panose="02010609060101010101" pitchFamily="49" charset="-122"/>
              </a:rPr>
              <a:t>       </a:t>
            </a:r>
            <a:r>
              <a:rPr lang="zh-CN" altLang="en-US" sz="5400" b="1" u="sng" dirty="0">
                <a:solidFill>
                  <a:srgbClr val="071CB5"/>
                </a:solidFill>
                <a:latin typeface="楷体" panose="02010609060101010101" pitchFamily="49" charset="-122"/>
                <a:ea typeface="楷体" panose="02010609060101010101" pitchFamily="49" charset="-122"/>
              </a:rPr>
              <a:t>栈</a:t>
            </a:r>
            <a:r>
              <a:rPr lang="zh-CN" altLang="en-US" sz="5400" b="1" dirty="0">
                <a:solidFill>
                  <a:srgbClr val="071CB5"/>
                </a:solidFill>
                <a:latin typeface="楷体" panose="02010609060101010101" pitchFamily="49" charset="-122"/>
                <a:ea typeface="楷体" panose="02010609060101010101" pitchFamily="49" charset="-122"/>
              </a:rPr>
              <a:t>桥</a:t>
            </a:r>
            <a:endParaRPr lang="en-US" altLang="zh-CN" sz="5400" b="1" dirty="0">
              <a:solidFill>
                <a:srgbClr val="071CB5"/>
              </a:solidFill>
              <a:latin typeface="楷体" panose="02010609060101010101" pitchFamily="49" charset="-122"/>
              <a:ea typeface="楷体" panose="02010609060101010101" pitchFamily="49" charset="-122"/>
            </a:endParaRPr>
          </a:p>
          <a:p>
            <a:pPr>
              <a:lnSpc>
                <a:spcPts val="7500"/>
              </a:lnSpc>
            </a:pPr>
            <a:r>
              <a:rPr lang="zh-CN" altLang="en-US" sz="5400" b="1" u="sng" dirty="0">
                <a:solidFill>
                  <a:srgbClr val="071CB5"/>
                </a:solidFill>
                <a:latin typeface="楷体" panose="02010609060101010101" pitchFamily="49" charset="-122"/>
                <a:ea typeface="楷体" panose="02010609060101010101" pitchFamily="49" charset="-122"/>
              </a:rPr>
              <a:t>褴褛</a:t>
            </a:r>
            <a:r>
              <a:rPr lang="zh-CN" altLang="en-US" sz="5400" b="1" dirty="0">
                <a:solidFill>
                  <a:srgbClr val="071CB5"/>
                </a:solidFill>
                <a:latin typeface="楷体" panose="02010609060101010101" pitchFamily="49" charset="-122"/>
                <a:ea typeface="楷体" panose="02010609060101010101" pitchFamily="49" charset="-122"/>
              </a:rPr>
              <a:t>       阔</a:t>
            </a:r>
            <a:r>
              <a:rPr lang="zh-CN" altLang="en-US" sz="5400" b="1" u="sng" dirty="0">
                <a:solidFill>
                  <a:srgbClr val="071CB5"/>
                </a:solidFill>
                <a:latin typeface="楷体" panose="02010609060101010101" pitchFamily="49" charset="-122"/>
                <a:ea typeface="楷体" panose="02010609060101010101" pitchFamily="49" charset="-122"/>
              </a:rPr>
              <a:t>绰</a:t>
            </a:r>
            <a:endParaRPr lang="en-US" altLang="zh-CN" sz="5400" b="1" u="sng" dirty="0">
              <a:solidFill>
                <a:srgbClr val="071CB5"/>
              </a:solidFill>
              <a:latin typeface="楷体" panose="02010609060101010101" pitchFamily="49" charset="-122"/>
              <a:ea typeface="楷体" panose="02010609060101010101" pitchFamily="49" charset="-122"/>
            </a:endParaRPr>
          </a:p>
          <a:p>
            <a:pPr>
              <a:lnSpc>
                <a:spcPts val="7500"/>
              </a:lnSpc>
            </a:pPr>
            <a:r>
              <a:rPr lang="zh-CN" altLang="en-US" sz="5400" b="1" u="sng" dirty="0">
                <a:solidFill>
                  <a:srgbClr val="071CB5"/>
                </a:solidFill>
                <a:latin typeface="楷体" panose="02010609060101010101" pitchFamily="49" charset="-122"/>
                <a:ea typeface="楷体" panose="02010609060101010101" pitchFamily="49" charset="-122"/>
              </a:rPr>
              <a:t>煞</a:t>
            </a:r>
            <a:r>
              <a:rPr lang="zh-CN" altLang="en-US" sz="5400" b="1" dirty="0">
                <a:solidFill>
                  <a:srgbClr val="071CB5"/>
                </a:solidFill>
                <a:latin typeface="楷体" panose="02010609060101010101" pitchFamily="49" charset="-122"/>
                <a:ea typeface="楷体" panose="02010609060101010101" pitchFamily="49" charset="-122"/>
              </a:rPr>
              <a:t>白       </a:t>
            </a:r>
            <a:r>
              <a:rPr lang="zh-CN" altLang="en-US" sz="5400" b="1" u="sng" dirty="0">
                <a:solidFill>
                  <a:srgbClr val="071CB5"/>
                </a:solidFill>
                <a:latin typeface="楷体" panose="02010609060101010101" pitchFamily="49" charset="-122"/>
                <a:ea typeface="楷体" panose="02010609060101010101" pitchFamily="49" charset="-122"/>
              </a:rPr>
              <a:t>嘟囔</a:t>
            </a:r>
            <a:endParaRPr lang="en-US" altLang="zh-CN" sz="5400" b="1" u="sng" dirty="0">
              <a:solidFill>
                <a:srgbClr val="071CB5"/>
              </a:solidFill>
              <a:latin typeface="楷体" panose="02010609060101010101" pitchFamily="49" charset="-122"/>
              <a:ea typeface="楷体" panose="02010609060101010101" pitchFamily="49" charset="-122"/>
            </a:endParaRPr>
          </a:p>
          <a:p>
            <a:pPr>
              <a:lnSpc>
                <a:spcPts val="7500"/>
              </a:lnSpc>
            </a:pPr>
            <a:r>
              <a:rPr lang="zh-CN" altLang="en-US" sz="5400" b="1" u="sng" dirty="0">
                <a:solidFill>
                  <a:srgbClr val="071CB5"/>
                </a:solidFill>
                <a:latin typeface="楷体" panose="02010609060101010101" pitchFamily="49" charset="-122"/>
                <a:ea typeface="楷体" panose="02010609060101010101" pitchFamily="49" charset="-122"/>
              </a:rPr>
              <a:t>诧异</a:t>
            </a:r>
            <a:r>
              <a:rPr lang="zh-CN" altLang="en-US" sz="5400" b="1" dirty="0">
                <a:solidFill>
                  <a:srgbClr val="071CB5"/>
                </a:solidFill>
                <a:latin typeface="楷体" panose="02010609060101010101" pitchFamily="49" charset="-122"/>
                <a:ea typeface="楷体" panose="02010609060101010101" pitchFamily="49" charset="-122"/>
              </a:rPr>
              <a:t>       </a:t>
            </a:r>
            <a:r>
              <a:rPr lang="zh-CN" altLang="en-US" sz="5400" b="1" u="sng" dirty="0">
                <a:solidFill>
                  <a:srgbClr val="071CB5"/>
                </a:solidFill>
                <a:latin typeface="楷体" panose="02010609060101010101" pitchFamily="49" charset="-122"/>
                <a:ea typeface="楷体" panose="02010609060101010101" pitchFamily="49" charset="-122"/>
              </a:rPr>
              <a:t>牡蛎</a:t>
            </a:r>
          </a:p>
        </p:txBody>
      </p:sp>
      <p:sp>
        <p:nvSpPr>
          <p:cNvPr id="4" name="Text Box 5"/>
          <p:cNvSpPr txBox="1">
            <a:spLocks noChangeArrowheads="1"/>
          </p:cNvSpPr>
          <p:nvPr/>
        </p:nvSpPr>
        <p:spPr bwMode="auto">
          <a:xfrm>
            <a:off x="3935760" y="1484785"/>
            <a:ext cx="2232248" cy="646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b="1" i="1">
                <a:solidFill>
                  <a:srgbClr val="CC0000"/>
                </a:solidFill>
                <a:latin typeface="华文细黑" panose="02010600040101010101" pitchFamily="2" charset="-122"/>
                <a:ea typeface="华文细黑" panose="02010600040101010101" pitchFamily="2" charset="-122"/>
              </a:defRPr>
            </a:lvl1pPr>
          </a:lstStyle>
          <a:p>
            <a:r>
              <a:rPr lang="en-US" altLang="zh-CN" dirty="0"/>
              <a:t>      </a:t>
            </a:r>
            <a:r>
              <a:rPr lang="en-US" altLang="zh-CN" dirty="0" err="1"/>
              <a:t>jié</a:t>
            </a:r>
            <a:r>
              <a:rPr lang="en-US" altLang="zh-CN" dirty="0"/>
              <a:t> </a:t>
            </a:r>
            <a:r>
              <a:rPr lang="en-US" altLang="zh-CN" dirty="0" err="1"/>
              <a:t>jū</a:t>
            </a:r>
            <a:r>
              <a:rPr lang="en-US" altLang="zh-CN" dirty="0"/>
              <a:t> </a:t>
            </a:r>
          </a:p>
        </p:txBody>
      </p:sp>
      <p:sp>
        <p:nvSpPr>
          <p:cNvPr id="5" name="Text Box 6"/>
          <p:cNvSpPr txBox="1">
            <a:spLocks noChangeArrowheads="1"/>
          </p:cNvSpPr>
          <p:nvPr/>
        </p:nvSpPr>
        <p:spPr bwMode="auto">
          <a:xfrm>
            <a:off x="8313462" y="1496964"/>
            <a:ext cx="1676400" cy="646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b="1" i="1">
                <a:solidFill>
                  <a:srgbClr val="CC0000"/>
                </a:solidFill>
                <a:latin typeface="华文细黑" panose="02010600040101010101" pitchFamily="2" charset="-122"/>
                <a:ea typeface="华文细黑" panose="02010600040101010101" pitchFamily="2" charset="-122"/>
              </a:defRPr>
            </a:lvl1pPr>
          </a:lstStyle>
          <a:p>
            <a:r>
              <a:rPr lang="en-US" altLang="zh-CN" dirty="0"/>
              <a:t> </a:t>
            </a:r>
            <a:r>
              <a:rPr lang="en-US" altLang="zh-CN" dirty="0" err="1"/>
              <a:t>zhàn</a:t>
            </a:r>
            <a:endParaRPr lang="en-US" altLang="zh-CN" dirty="0"/>
          </a:p>
        </p:txBody>
      </p:sp>
      <p:sp>
        <p:nvSpPr>
          <p:cNvPr id="7" name="Text Box 13"/>
          <p:cNvSpPr txBox="1">
            <a:spLocks noChangeArrowheads="1"/>
          </p:cNvSpPr>
          <p:nvPr/>
        </p:nvSpPr>
        <p:spPr bwMode="auto">
          <a:xfrm>
            <a:off x="4367808" y="2527302"/>
            <a:ext cx="1524000" cy="646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defRPr sz="3600" b="1" i="1">
                <a:solidFill>
                  <a:srgbClr val="CC0000"/>
                </a:solidFill>
                <a:latin typeface="华文细黑" panose="02010600040101010101" pitchFamily="2" charset="-122"/>
                <a:ea typeface="华文细黑" panose="02010600040101010101" pitchFamily="2" charset="-122"/>
              </a:defRPr>
            </a:lvl1pPr>
          </a:lstStyle>
          <a:p>
            <a:r>
              <a:rPr lang="en-US" altLang="zh-CN" dirty="0"/>
              <a:t> </a:t>
            </a:r>
            <a:r>
              <a:rPr lang="en-US" altLang="zh-CN" dirty="0" err="1"/>
              <a:t>lán</a:t>
            </a:r>
            <a:r>
              <a:rPr lang="en-US" altLang="zh-CN" dirty="0"/>
              <a:t> </a:t>
            </a:r>
            <a:r>
              <a:rPr lang="en-US" altLang="zh-CN" dirty="0" err="1"/>
              <a:t>lǚ</a:t>
            </a:r>
            <a:r>
              <a:rPr lang="en-US" altLang="zh-CN" dirty="0"/>
              <a:t> </a:t>
            </a:r>
          </a:p>
        </p:txBody>
      </p:sp>
      <p:sp>
        <p:nvSpPr>
          <p:cNvPr id="8" name="Rectangle 6"/>
          <p:cNvSpPr>
            <a:spLocks noChangeArrowheads="1"/>
          </p:cNvSpPr>
          <p:nvPr/>
        </p:nvSpPr>
        <p:spPr bwMode="auto">
          <a:xfrm>
            <a:off x="4439817" y="3471119"/>
            <a:ext cx="1216025" cy="641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zh-CN" sz="3600" b="1" i="1" dirty="0">
                <a:solidFill>
                  <a:srgbClr val="CC0000"/>
                </a:solidFill>
                <a:latin typeface="华文细黑" panose="02010600040101010101" pitchFamily="2" charset="-122"/>
                <a:ea typeface="华文细黑" panose="02010600040101010101" pitchFamily="2" charset="-122"/>
              </a:rPr>
              <a:t>shà</a:t>
            </a:r>
            <a:endParaRPr lang="en-US" altLang="zh-CN" sz="3600" b="1" i="1" dirty="0">
              <a:solidFill>
                <a:srgbClr val="CC0000"/>
              </a:solidFill>
              <a:latin typeface="华文细黑" panose="02010600040101010101" pitchFamily="2" charset="-122"/>
              <a:ea typeface="华文细黑" panose="02010600040101010101" pitchFamily="2" charset="-122"/>
            </a:endParaRPr>
          </a:p>
        </p:txBody>
      </p:sp>
      <p:sp>
        <p:nvSpPr>
          <p:cNvPr id="9" name="Rectangle 8"/>
          <p:cNvSpPr>
            <a:spLocks noChangeArrowheads="1"/>
          </p:cNvSpPr>
          <p:nvPr/>
        </p:nvSpPr>
        <p:spPr bwMode="auto">
          <a:xfrm>
            <a:off x="4439817" y="4476850"/>
            <a:ext cx="1471613" cy="641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zh-CN" sz="3600" b="1" i="1" dirty="0">
                <a:solidFill>
                  <a:srgbClr val="CC0000"/>
                </a:solidFill>
                <a:latin typeface="华文细黑" panose="02010600040101010101" pitchFamily="2" charset="-122"/>
                <a:ea typeface="华文细黑" panose="02010600040101010101" pitchFamily="2" charset="-122"/>
              </a:rPr>
              <a:t>chà</a:t>
            </a:r>
            <a:endParaRPr lang="en-US" altLang="zh-CN" sz="3600" b="1" i="1" dirty="0">
              <a:solidFill>
                <a:srgbClr val="CC0000"/>
              </a:solidFill>
              <a:latin typeface="华文细黑" panose="02010600040101010101" pitchFamily="2" charset="-122"/>
              <a:ea typeface="华文细黑" panose="02010600040101010101" pitchFamily="2" charset="-122"/>
            </a:endParaRPr>
          </a:p>
        </p:txBody>
      </p:sp>
      <p:sp>
        <p:nvSpPr>
          <p:cNvPr id="10" name="Rectangle 9"/>
          <p:cNvSpPr>
            <a:spLocks noChangeArrowheads="1"/>
          </p:cNvSpPr>
          <p:nvPr/>
        </p:nvSpPr>
        <p:spPr bwMode="auto">
          <a:xfrm>
            <a:off x="8328248" y="4437112"/>
            <a:ext cx="1758950" cy="641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zh-CN" sz="3600" b="1" i="1" dirty="0">
                <a:solidFill>
                  <a:srgbClr val="CC0000"/>
                </a:solidFill>
                <a:latin typeface="华文细黑" panose="02010600040101010101" pitchFamily="2" charset="-122"/>
                <a:ea typeface="华文细黑" panose="02010600040101010101" pitchFamily="2" charset="-122"/>
              </a:rPr>
              <a:t>mǔ lì</a:t>
            </a:r>
            <a:endParaRPr lang="en-US" altLang="zh-CN" sz="3600" b="1" i="1" dirty="0">
              <a:solidFill>
                <a:srgbClr val="CC0000"/>
              </a:solidFill>
              <a:latin typeface="华文细黑" panose="02010600040101010101" pitchFamily="2" charset="-122"/>
              <a:ea typeface="华文细黑" panose="02010600040101010101" pitchFamily="2" charset="-122"/>
            </a:endParaRPr>
          </a:p>
        </p:txBody>
      </p:sp>
      <p:sp>
        <p:nvSpPr>
          <p:cNvPr id="11" name="Rectangle 13"/>
          <p:cNvSpPr>
            <a:spLocks noChangeArrowheads="1"/>
          </p:cNvSpPr>
          <p:nvPr/>
        </p:nvSpPr>
        <p:spPr bwMode="auto">
          <a:xfrm>
            <a:off x="8400257" y="2460223"/>
            <a:ext cx="1584325" cy="641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zh-CN" sz="3600" b="1" i="1" dirty="0">
                <a:solidFill>
                  <a:srgbClr val="CC0000"/>
                </a:solidFill>
                <a:latin typeface="华文细黑" panose="02010600040101010101" pitchFamily="2" charset="-122"/>
                <a:ea typeface="华文细黑" panose="02010600040101010101" pitchFamily="2" charset="-122"/>
              </a:rPr>
              <a:t>chuò</a:t>
            </a:r>
            <a:endParaRPr lang="en-US" altLang="zh-CN" sz="3600" b="1" i="1" dirty="0">
              <a:solidFill>
                <a:srgbClr val="CC0000"/>
              </a:solidFill>
              <a:latin typeface="华文细黑" panose="02010600040101010101" pitchFamily="2" charset="-122"/>
              <a:ea typeface="华文细黑" panose="02010600040101010101" pitchFamily="2" charset="-122"/>
            </a:endParaRPr>
          </a:p>
        </p:txBody>
      </p:sp>
      <p:sp>
        <p:nvSpPr>
          <p:cNvPr id="12" name="TextBox 11"/>
          <p:cNvSpPr txBox="1"/>
          <p:nvPr/>
        </p:nvSpPr>
        <p:spPr>
          <a:xfrm>
            <a:off x="8328249" y="3501009"/>
            <a:ext cx="2089033" cy="646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defRPr sz="3600" b="1" i="1">
                <a:solidFill>
                  <a:srgbClr val="CC0000"/>
                </a:solidFill>
                <a:latin typeface="华文细黑" panose="02010600040101010101" pitchFamily="2" charset="-122"/>
                <a:ea typeface="华文细黑" panose="02010600040101010101" pitchFamily="2" charset="-122"/>
              </a:defRPr>
            </a:lvl1pPr>
          </a:lstStyle>
          <a:p>
            <a:r>
              <a:rPr lang="en-US" altLang="zh-CN" dirty="0" err="1"/>
              <a:t>dū</a:t>
            </a:r>
            <a:r>
              <a:rPr lang="en-US" altLang="zh-CN" dirty="0"/>
              <a:t> </a:t>
            </a:r>
            <a:r>
              <a:rPr lang="en-US" altLang="zh-CN" dirty="0" err="1"/>
              <a:t>nang</a:t>
            </a:r>
            <a:endParaRPr lang="zh-CN" altLang="en-US" dirty="0"/>
          </a:p>
        </p:txBody>
      </p:sp>
      <p:sp>
        <p:nvSpPr>
          <p:cNvPr id="13" name="TextBox 12"/>
          <p:cNvSpPr txBox="1"/>
          <p:nvPr/>
        </p:nvSpPr>
        <p:spPr>
          <a:xfrm>
            <a:off x="2239521" y="532330"/>
            <a:ext cx="4339650" cy="646331"/>
          </a:xfrm>
          <a:prstGeom prst="rect">
            <a:avLst/>
          </a:prstGeom>
          <a:noFill/>
        </p:spPr>
        <p:txBody>
          <a:bodyPr wrap="none" rtlCol="0">
            <a:spAutoFit/>
          </a:bodyPr>
          <a:lstStyle/>
          <a:p>
            <a:r>
              <a:rPr lang="zh-CN" altLang="en-US" sz="3600" dirty="0">
                <a:latin typeface="黑体" panose="02010609060101010101" pitchFamily="49" charset="-122"/>
                <a:ea typeface="黑体" panose="02010609060101010101" pitchFamily="49" charset="-122"/>
              </a:rPr>
              <a:t>读准下列划线字字音</a:t>
            </a:r>
          </a:p>
        </p:txBody>
      </p:sp>
    </p:spTree>
    <p:extLst>
      <p:ext uri="{BB962C8B-B14F-4D97-AF65-F5344CB8AC3E}">
        <p14:creationId xmlns:p14="http://schemas.microsoft.com/office/powerpoint/2010/main" val="344835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6254"/>
            <a:ext cx="9900592" cy="7159993"/>
          </a:xfrm>
          <a:prstGeom prst="rect">
            <a:avLst/>
          </a:prstGeom>
        </p:spPr>
      </p:pic>
      <p:sp>
        <p:nvSpPr>
          <p:cNvPr id="4" name="TextBox 3"/>
          <p:cNvSpPr txBox="1"/>
          <p:nvPr/>
        </p:nvSpPr>
        <p:spPr>
          <a:xfrm>
            <a:off x="1524000" y="3933056"/>
            <a:ext cx="9144000" cy="2677656"/>
          </a:xfrm>
          <a:prstGeom prst="rect">
            <a:avLst/>
          </a:prstGeom>
          <a:solidFill>
            <a:schemeClr val="accent1">
              <a:lumMod val="20000"/>
              <a:lumOff val="80000"/>
              <a:alpha val="77000"/>
            </a:schemeClr>
          </a:solidFill>
        </p:spPr>
        <p:txBody>
          <a:bodyPr wrap="square" rtlCol="0">
            <a:spAutoFit/>
          </a:bodyPr>
          <a:lstStyle/>
          <a:p>
            <a:r>
              <a:rPr lang="zh-CN" altLang="en-US" sz="4000" dirty="0">
                <a:latin typeface="黑体" panose="02010609060101010101" pitchFamily="49" charset="-122"/>
                <a:ea typeface="黑体" panose="02010609060101010101" pitchFamily="49" charset="-122"/>
              </a:rPr>
              <a:t>用简洁的语言概括故事的主要内容。</a:t>
            </a:r>
            <a:endParaRPr lang="en-US" altLang="zh-CN" sz="4000" dirty="0">
              <a:latin typeface="黑体" panose="02010609060101010101" pitchFamily="49" charset="-122"/>
              <a:ea typeface="黑体" panose="02010609060101010101" pitchFamily="49" charset="-122"/>
            </a:endParaRPr>
          </a:p>
          <a:p>
            <a:endParaRPr lang="en-US" altLang="zh-CN" sz="3200" dirty="0">
              <a:latin typeface="黑体" panose="02010609060101010101" pitchFamily="49" charset="-122"/>
              <a:ea typeface="黑体" panose="02010609060101010101" pitchFamily="49" charset="-122"/>
            </a:endParaRPr>
          </a:p>
          <a:p>
            <a:r>
              <a:rPr lang="zh-CN" altLang="en-US" sz="3200" dirty="0">
                <a:latin typeface="黑体" panose="02010609060101010101" pitchFamily="49" charset="-122"/>
                <a:ea typeface="黑体" panose="02010609060101010101" pitchFamily="49" charset="-122"/>
              </a:rPr>
              <a:t>菲利普一家（</a:t>
            </a:r>
            <a:r>
              <a:rPr lang="zh-CN" altLang="en-US" sz="3200" dirty="0">
                <a:solidFill>
                  <a:srgbClr val="FF0000"/>
                </a:solidFill>
                <a:latin typeface="黑体" panose="02010609060101010101" pitchFamily="49" charset="-122"/>
                <a:ea typeface="黑体" panose="02010609060101010101" pitchFamily="49" charset="-122"/>
              </a:rPr>
              <a:t>人物</a:t>
            </a:r>
            <a:r>
              <a:rPr lang="zh-CN" altLang="en-US" sz="3200" dirty="0">
                <a:latin typeface="黑体" panose="02010609060101010101" pitchFamily="49" charset="-122"/>
                <a:ea typeface="黑体" panose="02010609060101010101" pitchFamily="49" charset="-122"/>
              </a:rPr>
              <a:t>）日夜盼望于勒归来。在去哲尔赛岛旅游时，他们巧遇了在船上卖牡蛎（</a:t>
            </a:r>
            <a:r>
              <a:rPr lang="zh-CN" altLang="en-US" sz="3200" dirty="0">
                <a:solidFill>
                  <a:srgbClr val="FF0000"/>
                </a:solidFill>
                <a:latin typeface="黑体" panose="02010609060101010101" pitchFamily="49" charset="-122"/>
                <a:ea typeface="黑体" panose="02010609060101010101" pitchFamily="49" charset="-122"/>
              </a:rPr>
              <a:t>事件</a:t>
            </a:r>
            <a:r>
              <a:rPr lang="zh-CN" altLang="en-US" sz="3200" dirty="0">
                <a:latin typeface="黑体" panose="02010609060101010101" pitchFamily="49" charset="-122"/>
                <a:ea typeface="黑体" panose="02010609060101010101" pitchFamily="49" charset="-122"/>
              </a:rPr>
              <a:t>）的于勒，并设法躲开他（</a:t>
            </a:r>
            <a:r>
              <a:rPr lang="zh-CN" altLang="en-US" sz="3200" dirty="0">
                <a:solidFill>
                  <a:srgbClr val="FF0000"/>
                </a:solidFill>
                <a:latin typeface="黑体" panose="02010609060101010101" pitchFamily="49" charset="-122"/>
                <a:ea typeface="黑体" panose="02010609060101010101" pitchFamily="49" charset="-122"/>
              </a:rPr>
              <a:t>结果</a:t>
            </a:r>
            <a:r>
              <a:rPr lang="zh-CN" altLang="en-US" sz="3200" dirty="0">
                <a:latin typeface="黑体" panose="02010609060101010101" pitchFamily="49" charset="-122"/>
                <a:ea typeface="黑体" panose="02010609060101010101" pitchFamily="49" charset="-122"/>
              </a:rPr>
              <a:t>）。</a:t>
            </a:r>
            <a:endParaRPr lang="zh-CN" altLang="en-US" sz="40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754111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72466569"/>
              </p:ext>
            </p:extLst>
          </p:nvPr>
        </p:nvGraphicFramePr>
        <p:xfrm>
          <a:off x="1847529" y="980729"/>
          <a:ext cx="8051921" cy="4162063"/>
        </p:xfrm>
        <a:graphic>
          <a:graphicData uri="http://schemas.openxmlformats.org/drawingml/2006/table">
            <a:tbl>
              <a:tblPr firstRow="1" bandRow="1">
                <a:tableStyleId>{2D5ABB26-0587-4C30-8999-92F81FD0307C}</a:tableStyleId>
              </a:tblPr>
              <a:tblGrid>
                <a:gridCol w="2088232">
                  <a:extLst>
                    <a:ext uri="{9D8B030D-6E8A-4147-A177-3AD203B41FA5}">
                      <a16:colId xmlns:a16="http://schemas.microsoft.com/office/drawing/2014/main" val="245785606"/>
                    </a:ext>
                  </a:extLst>
                </a:gridCol>
                <a:gridCol w="2736304">
                  <a:extLst>
                    <a:ext uri="{9D8B030D-6E8A-4147-A177-3AD203B41FA5}">
                      <a16:colId xmlns:a16="http://schemas.microsoft.com/office/drawing/2014/main" val="2517138371"/>
                    </a:ext>
                  </a:extLst>
                </a:gridCol>
                <a:gridCol w="3227385">
                  <a:extLst>
                    <a:ext uri="{9D8B030D-6E8A-4147-A177-3AD203B41FA5}">
                      <a16:colId xmlns:a16="http://schemas.microsoft.com/office/drawing/2014/main" val="3157936368"/>
                    </a:ext>
                  </a:extLst>
                </a:gridCol>
              </a:tblGrid>
              <a:tr h="576064">
                <a:tc>
                  <a:txBody>
                    <a:bodyPr/>
                    <a:lstStyle/>
                    <a:p>
                      <a:pPr algn="ctr"/>
                      <a:r>
                        <a:rPr lang="zh-CN" altLang="en-US" sz="2400" dirty="0">
                          <a:latin typeface="黑体" panose="02010609060101010101" pitchFamily="49" charset="-122"/>
                          <a:ea typeface="黑体" panose="02010609060101010101" pitchFamily="49" charset="-122"/>
                        </a:rPr>
                        <a:t>于勒的经历</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1800" dirty="0">
                          <a:latin typeface="黑体" panose="02010609060101010101" pitchFamily="49" charset="-122"/>
                          <a:ea typeface="黑体" panose="02010609060101010101" pitchFamily="49" charset="-122"/>
                        </a:rPr>
                        <a:t>菲利普夫妇对于勒的做法</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zh-CN" altLang="en-US" sz="2000" dirty="0">
                          <a:latin typeface="黑体" panose="02010609060101010101" pitchFamily="49" charset="-122"/>
                          <a:ea typeface="黑体" panose="02010609060101010101" pitchFamily="49" charset="-122"/>
                        </a:rPr>
                        <a:t>人们对于勒的称呼或评价</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8912122"/>
                  </a:ext>
                </a:extLst>
              </a:tr>
              <a:tr h="1195333">
                <a:tc>
                  <a:txBody>
                    <a:bodyPr/>
                    <a:lstStyle/>
                    <a:p>
                      <a:pPr algn="ctr"/>
                      <a:endParaRPr lang="zh-CN" altLang="en-US" sz="2400" dirty="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zh-CN" altLang="en-US" sz="2400" dirty="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zh-CN" altLang="en-US" sz="2400" dirty="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3195206"/>
                  </a:ext>
                </a:extLst>
              </a:tr>
              <a:tr h="1195333">
                <a:tc>
                  <a:txBody>
                    <a:bodyPr/>
                    <a:lstStyle/>
                    <a:p>
                      <a:pPr algn="ctr"/>
                      <a:endParaRPr lang="zh-CN" altLang="en-US" sz="2400" dirty="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zh-CN" altLang="en-US" sz="2400" dirty="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zh-CN" altLang="en-US" sz="2400" dirty="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06886289"/>
                  </a:ext>
                </a:extLst>
              </a:tr>
              <a:tr h="1195333">
                <a:tc>
                  <a:txBody>
                    <a:bodyPr/>
                    <a:lstStyle/>
                    <a:p>
                      <a:pPr algn="ctr"/>
                      <a:endParaRPr lang="zh-CN" altLang="en-US" sz="2400" dirty="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zh-CN" altLang="en-US" sz="2400" dirty="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zh-CN" altLang="en-US" sz="2400" dirty="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29941483"/>
                  </a:ext>
                </a:extLst>
              </a:tr>
            </a:tbl>
          </a:graphicData>
        </a:graphic>
      </p:graphicFrame>
      <p:sp>
        <p:nvSpPr>
          <p:cNvPr id="3" name="TextBox 2"/>
          <p:cNvSpPr txBox="1"/>
          <p:nvPr/>
        </p:nvSpPr>
        <p:spPr>
          <a:xfrm>
            <a:off x="1703512" y="188641"/>
            <a:ext cx="5929828" cy="584775"/>
          </a:xfrm>
          <a:prstGeom prst="rect">
            <a:avLst/>
          </a:prstGeom>
          <a:noFill/>
        </p:spPr>
        <p:txBody>
          <a:bodyPr wrap="none" rtlCol="0">
            <a:spAutoFit/>
          </a:bodyPr>
          <a:lstStyle/>
          <a:p>
            <a:r>
              <a:rPr lang="zh-CN" altLang="en-US" sz="3200" dirty="0">
                <a:latin typeface="黑体" panose="02010609060101010101" pitchFamily="49" charset="-122"/>
                <a:ea typeface="黑体" panose="02010609060101010101" pitchFamily="49" charset="-122"/>
              </a:rPr>
              <a:t>整体感知，</a:t>
            </a:r>
            <a:r>
              <a:rPr lang="zh-CN" altLang="en-US" sz="3200" dirty="0">
                <a:solidFill>
                  <a:srgbClr val="FF0000"/>
                </a:solidFill>
                <a:latin typeface="黑体" panose="02010609060101010101" pitchFamily="49" charset="-122"/>
                <a:ea typeface="黑体" panose="02010609060101010101" pitchFamily="49" charset="-122"/>
              </a:rPr>
              <a:t>多角度</a:t>
            </a:r>
            <a:r>
              <a:rPr lang="zh-CN" altLang="en-US" sz="3200" dirty="0">
                <a:latin typeface="黑体" panose="02010609060101010101" pitchFamily="49" charset="-122"/>
                <a:ea typeface="黑体" panose="02010609060101010101" pitchFamily="49" charset="-122"/>
              </a:rPr>
              <a:t>梳理故事情节</a:t>
            </a:r>
          </a:p>
        </p:txBody>
      </p:sp>
      <p:sp>
        <p:nvSpPr>
          <p:cNvPr id="4" name="TextBox 3"/>
          <p:cNvSpPr txBox="1"/>
          <p:nvPr/>
        </p:nvSpPr>
        <p:spPr>
          <a:xfrm>
            <a:off x="6956367" y="1794435"/>
            <a:ext cx="2659702" cy="461665"/>
          </a:xfrm>
          <a:prstGeom prst="rect">
            <a:avLst/>
          </a:prstGeom>
          <a:noFill/>
        </p:spPr>
        <p:txBody>
          <a:bodyPr wrap="none" rtlCol="0">
            <a:spAutoFit/>
          </a:bodyPr>
          <a:lstStyle/>
          <a:p>
            <a:r>
              <a:rPr kumimoji="1" lang="zh-CN" altLang="en-US" sz="2400" dirty="0">
                <a:latin typeface="黑体" panose="02010609060101010101" pitchFamily="49" charset="-122"/>
                <a:ea typeface="黑体" panose="02010609060101010101" pitchFamily="49" charset="-122"/>
              </a:rPr>
              <a:t>坏蛋、无赖、流氓</a:t>
            </a:r>
            <a:endParaRPr lang="zh-CN" altLang="en-US" sz="2400" dirty="0">
              <a:latin typeface="黑体" panose="02010609060101010101" pitchFamily="49" charset="-122"/>
              <a:ea typeface="黑体" panose="02010609060101010101" pitchFamily="49" charset="-122"/>
            </a:endParaRPr>
          </a:p>
        </p:txBody>
      </p:sp>
      <p:sp>
        <p:nvSpPr>
          <p:cNvPr id="5" name="TextBox 4"/>
          <p:cNvSpPr txBox="1"/>
          <p:nvPr/>
        </p:nvSpPr>
        <p:spPr>
          <a:xfrm>
            <a:off x="6956367" y="2985932"/>
            <a:ext cx="2659702" cy="1200329"/>
          </a:xfrm>
          <a:prstGeom prst="rect">
            <a:avLst/>
          </a:prstGeom>
          <a:noFill/>
        </p:spPr>
        <p:txBody>
          <a:bodyPr wrap="none" rtlCol="0">
            <a:spAutoFit/>
          </a:bodyPr>
          <a:lstStyle/>
          <a:p>
            <a:r>
              <a:rPr kumimoji="1" lang="zh-CN" altLang="en-US" sz="2400" dirty="0">
                <a:latin typeface="黑体" panose="02010609060101010101" pitchFamily="49" charset="-122"/>
                <a:ea typeface="黑体" panose="02010609060101010101" pitchFamily="49" charset="-122"/>
              </a:rPr>
              <a:t>正直、有良心、</a:t>
            </a:r>
            <a:endParaRPr kumimoji="1" lang="en-US" altLang="zh-CN" sz="2400" dirty="0">
              <a:latin typeface="黑体" panose="02010609060101010101" pitchFamily="49" charset="-122"/>
              <a:ea typeface="黑体" panose="02010609060101010101" pitchFamily="49" charset="-122"/>
            </a:endParaRPr>
          </a:p>
          <a:p>
            <a:r>
              <a:rPr kumimoji="1" lang="zh-CN" altLang="en-US" sz="2400" dirty="0">
                <a:latin typeface="黑体" panose="02010609060101010101" pitchFamily="49" charset="-122"/>
                <a:ea typeface="黑体" panose="02010609060101010101" pitchFamily="49" charset="-122"/>
              </a:rPr>
              <a:t>好心的、有办法的</a:t>
            </a:r>
          </a:p>
          <a:p>
            <a:endParaRPr lang="zh-CN" altLang="en-US" sz="2400" dirty="0">
              <a:latin typeface="黑体" panose="02010609060101010101" pitchFamily="49" charset="-122"/>
              <a:ea typeface="黑体" panose="02010609060101010101" pitchFamily="49" charset="-122"/>
            </a:endParaRPr>
          </a:p>
        </p:txBody>
      </p:sp>
      <p:sp>
        <p:nvSpPr>
          <p:cNvPr id="6" name="TextBox 5"/>
          <p:cNvSpPr txBox="1"/>
          <p:nvPr/>
        </p:nvSpPr>
        <p:spPr>
          <a:xfrm>
            <a:off x="6956368" y="4186261"/>
            <a:ext cx="2969083" cy="1200329"/>
          </a:xfrm>
          <a:prstGeom prst="rect">
            <a:avLst/>
          </a:prstGeom>
          <a:noFill/>
        </p:spPr>
        <p:txBody>
          <a:bodyPr wrap="none" rtlCol="0">
            <a:spAutoFit/>
          </a:bodyPr>
          <a:lstStyle/>
          <a:p>
            <a:r>
              <a:rPr kumimoji="1" lang="zh-CN" altLang="en-US" sz="2400" dirty="0">
                <a:latin typeface="黑体" panose="02010609060101010101" pitchFamily="49" charset="-122"/>
                <a:ea typeface="黑体" panose="02010609060101010101" pitchFamily="49" charset="-122"/>
              </a:rPr>
              <a:t>小子、家伙、流氓、</a:t>
            </a:r>
            <a:endParaRPr kumimoji="1" lang="en-US" altLang="zh-CN" sz="2400" dirty="0">
              <a:latin typeface="黑体" panose="02010609060101010101" pitchFamily="49" charset="-122"/>
              <a:ea typeface="黑体" panose="02010609060101010101" pitchFamily="49" charset="-122"/>
            </a:endParaRPr>
          </a:p>
          <a:p>
            <a:r>
              <a:rPr kumimoji="1" lang="zh-CN" altLang="en-US" sz="2400" dirty="0">
                <a:latin typeface="黑体" panose="02010609060101010101" pitchFamily="49" charset="-122"/>
                <a:ea typeface="黑体" panose="02010609060101010101" pitchFamily="49" charset="-122"/>
              </a:rPr>
              <a:t>贼、讨饭的</a:t>
            </a:r>
          </a:p>
          <a:p>
            <a:endParaRPr lang="zh-CN" altLang="en-US" sz="2400" dirty="0">
              <a:latin typeface="黑体" panose="02010609060101010101" pitchFamily="49" charset="-122"/>
              <a:ea typeface="黑体" panose="02010609060101010101" pitchFamily="49" charset="-122"/>
            </a:endParaRPr>
          </a:p>
        </p:txBody>
      </p:sp>
      <p:sp>
        <p:nvSpPr>
          <p:cNvPr id="7" name="TextBox 6"/>
          <p:cNvSpPr txBox="1"/>
          <p:nvPr/>
        </p:nvSpPr>
        <p:spPr>
          <a:xfrm>
            <a:off x="4953300" y="1794434"/>
            <a:ext cx="1107997" cy="738664"/>
          </a:xfrm>
          <a:prstGeom prst="rect">
            <a:avLst/>
          </a:prstGeom>
          <a:noFill/>
        </p:spPr>
        <p:txBody>
          <a:bodyPr wrap="none" rtlCol="0">
            <a:spAutoFit/>
          </a:bodyPr>
          <a:lstStyle/>
          <a:p>
            <a:pPr lvl="0" algn="ctr"/>
            <a:r>
              <a:rPr lang="zh-CN" altLang="en-US" sz="2400" dirty="0">
                <a:solidFill>
                  <a:prstClr val="black"/>
                </a:solidFill>
                <a:latin typeface="黑体" panose="02010609060101010101" pitchFamily="49" charset="-122"/>
                <a:ea typeface="黑体" panose="02010609060101010101" pitchFamily="49" charset="-122"/>
              </a:rPr>
              <a:t>赶于勒</a:t>
            </a:r>
          </a:p>
          <a:p>
            <a:endParaRPr lang="zh-CN" altLang="en-US" dirty="0"/>
          </a:p>
        </p:txBody>
      </p:sp>
      <p:sp>
        <p:nvSpPr>
          <p:cNvPr id="8" name="TextBox 7"/>
          <p:cNvSpPr txBox="1"/>
          <p:nvPr/>
        </p:nvSpPr>
        <p:spPr>
          <a:xfrm>
            <a:off x="4928070" y="2929060"/>
            <a:ext cx="1107997" cy="1107996"/>
          </a:xfrm>
          <a:prstGeom prst="rect">
            <a:avLst/>
          </a:prstGeom>
          <a:noFill/>
        </p:spPr>
        <p:txBody>
          <a:bodyPr wrap="none" rtlCol="0">
            <a:spAutoFit/>
          </a:bodyPr>
          <a:lstStyle/>
          <a:p>
            <a:pPr lvl="0" algn="ctr"/>
            <a:r>
              <a:rPr lang="zh-CN" altLang="en-US" sz="2400" dirty="0">
                <a:solidFill>
                  <a:prstClr val="black"/>
                </a:solidFill>
                <a:latin typeface="黑体" panose="02010609060101010101" pitchFamily="49" charset="-122"/>
                <a:ea typeface="黑体" panose="02010609060101010101" pitchFamily="49" charset="-122"/>
              </a:rPr>
              <a:t>盼于勒</a:t>
            </a:r>
            <a:endParaRPr lang="en-US" altLang="zh-CN" sz="2400" dirty="0">
              <a:solidFill>
                <a:prstClr val="black"/>
              </a:solidFill>
              <a:latin typeface="黑体" panose="02010609060101010101" pitchFamily="49" charset="-122"/>
              <a:ea typeface="黑体" panose="02010609060101010101" pitchFamily="49" charset="-122"/>
            </a:endParaRPr>
          </a:p>
          <a:p>
            <a:pPr lvl="0" algn="ctr"/>
            <a:r>
              <a:rPr lang="zh-CN" altLang="en-US" sz="2400" dirty="0">
                <a:solidFill>
                  <a:prstClr val="black"/>
                </a:solidFill>
                <a:latin typeface="黑体" panose="02010609060101010101" pitchFamily="49" charset="-122"/>
                <a:ea typeface="黑体" panose="02010609060101010101" pitchFamily="49" charset="-122"/>
              </a:rPr>
              <a:t>赞于勒</a:t>
            </a:r>
          </a:p>
          <a:p>
            <a:endParaRPr lang="zh-CN" altLang="en-US" dirty="0"/>
          </a:p>
        </p:txBody>
      </p:sp>
      <p:sp>
        <p:nvSpPr>
          <p:cNvPr id="9" name="TextBox 8"/>
          <p:cNvSpPr txBox="1"/>
          <p:nvPr/>
        </p:nvSpPr>
        <p:spPr>
          <a:xfrm>
            <a:off x="4903985" y="4159099"/>
            <a:ext cx="1107997" cy="1107996"/>
          </a:xfrm>
          <a:prstGeom prst="rect">
            <a:avLst/>
          </a:prstGeom>
          <a:noFill/>
        </p:spPr>
        <p:txBody>
          <a:bodyPr wrap="none" rtlCol="0">
            <a:spAutoFit/>
          </a:bodyPr>
          <a:lstStyle/>
          <a:p>
            <a:pPr lvl="0" algn="ctr"/>
            <a:r>
              <a:rPr lang="zh-CN" altLang="en-US" sz="2400" dirty="0">
                <a:solidFill>
                  <a:prstClr val="black"/>
                </a:solidFill>
                <a:latin typeface="黑体" panose="02010609060101010101" pitchFamily="49" charset="-122"/>
                <a:ea typeface="黑体" panose="02010609060101010101" pitchFamily="49" charset="-122"/>
              </a:rPr>
              <a:t>遇于勒</a:t>
            </a:r>
            <a:endParaRPr lang="en-US" altLang="zh-CN" sz="2400" dirty="0">
              <a:solidFill>
                <a:prstClr val="black"/>
              </a:solidFill>
              <a:latin typeface="黑体" panose="02010609060101010101" pitchFamily="49" charset="-122"/>
              <a:ea typeface="黑体" panose="02010609060101010101" pitchFamily="49" charset="-122"/>
            </a:endParaRPr>
          </a:p>
          <a:p>
            <a:pPr lvl="0" algn="ctr"/>
            <a:r>
              <a:rPr lang="zh-CN" altLang="en-US" sz="2400" dirty="0">
                <a:solidFill>
                  <a:prstClr val="black"/>
                </a:solidFill>
                <a:latin typeface="黑体" panose="02010609060101010101" pitchFamily="49" charset="-122"/>
                <a:ea typeface="黑体" panose="02010609060101010101" pitchFamily="49" charset="-122"/>
              </a:rPr>
              <a:t>躲于勒</a:t>
            </a:r>
          </a:p>
          <a:p>
            <a:endParaRPr lang="zh-CN" altLang="en-US" dirty="0"/>
          </a:p>
        </p:txBody>
      </p:sp>
      <p:sp>
        <p:nvSpPr>
          <p:cNvPr id="10" name="TextBox 9"/>
          <p:cNvSpPr txBox="1"/>
          <p:nvPr/>
        </p:nvSpPr>
        <p:spPr>
          <a:xfrm>
            <a:off x="1851797" y="4159100"/>
            <a:ext cx="2422691" cy="954107"/>
          </a:xfrm>
          <a:prstGeom prst="rect">
            <a:avLst/>
          </a:prstGeom>
          <a:noFill/>
        </p:spPr>
        <p:txBody>
          <a:bodyPr wrap="square" rtlCol="0">
            <a:spAutoFit/>
          </a:bodyPr>
          <a:lstStyle/>
          <a:p>
            <a:pPr lvl="0"/>
            <a:r>
              <a:rPr lang="zh-CN" altLang="en-US" sz="2800" dirty="0">
                <a:solidFill>
                  <a:prstClr val="black"/>
                </a:solidFill>
                <a:latin typeface="黑体" panose="02010609060101010101" pitchFamily="49" charset="-122"/>
                <a:ea typeface="黑体" panose="02010609060101010101" pitchFamily="49" charset="-122"/>
              </a:rPr>
              <a:t>  卖牡蛎</a:t>
            </a:r>
          </a:p>
          <a:p>
            <a:endParaRPr lang="zh-CN" altLang="en-US" sz="2800" dirty="0"/>
          </a:p>
        </p:txBody>
      </p:sp>
      <p:sp>
        <p:nvSpPr>
          <p:cNvPr id="11" name="TextBox 10"/>
          <p:cNvSpPr txBox="1"/>
          <p:nvPr/>
        </p:nvSpPr>
        <p:spPr>
          <a:xfrm>
            <a:off x="1983021" y="2966265"/>
            <a:ext cx="2160240" cy="523220"/>
          </a:xfrm>
          <a:prstGeom prst="rect">
            <a:avLst/>
          </a:prstGeom>
          <a:noFill/>
        </p:spPr>
        <p:txBody>
          <a:bodyPr wrap="square" rtlCol="0">
            <a:spAutoFit/>
          </a:bodyPr>
          <a:lstStyle/>
          <a:p>
            <a:pPr lvl="0"/>
            <a:r>
              <a:rPr lang="zh-CN" altLang="en-US" sz="2800" dirty="0">
                <a:solidFill>
                  <a:prstClr val="black"/>
                </a:solidFill>
                <a:latin typeface="黑体" panose="02010609060101010101" pitchFamily="49" charset="-122"/>
                <a:ea typeface="黑体" panose="02010609060101010101" pitchFamily="49" charset="-122"/>
              </a:rPr>
              <a:t> 做大买卖</a:t>
            </a:r>
            <a:endParaRPr lang="zh-CN" altLang="en-US" sz="2800" dirty="0"/>
          </a:p>
        </p:txBody>
      </p:sp>
      <p:sp>
        <p:nvSpPr>
          <p:cNvPr id="12" name="TextBox 11"/>
          <p:cNvSpPr txBox="1"/>
          <p:nvPr/>
        </p:nvSpPr>
        <p:spPr>
          <a:xfrm>
            <a:off x="2191132" y="1887855"/>
            <a:ext cx="2426958" cy="954107"/>
          </a:xfrm>
          <a:prstGeom prst="rect">
            <a:avLst/>
          </a:prstGeom>
          <a:noFill/>
        </p:spPr>
        <p:txBody>
          <a:bodyPr wrap="square" rtlCol="0">
            <a:spAutoFit/>
          </a:bodyPr>
          <a:lstStyle/>
          <a:p>
            <a:pPr lvl="0"/>
            <a:r>
              <a:rPr lang="zh-CN" altLang="en-US" sz="2800" dirty="0">
                <a:solidFill>
                  <a:prstClr val="black"/>
                </a:solidFill>
                <a:latin typeface="黑体" panose="02010609060101010101" pitchFamily="49" charset="-122"/>
                <a:ea typeface="黑体" panose="02010609060101010101" pitchFamily="49" charset="-122"/>
              </a:rPr>
              <a:t>败光遗产</a:t>
            </a:r>
          </a:p>
          <a:p>
            <a:endParaRPr lang="zh-CN" altLang="en-US" sz="2800" dirty="0"/>
          </a:p>
        </p:txBody>
      </p:sp>
    </p:spTree>
    <p:extLst>
      <p:ext uri="{BB962C8B-B14F-4D97-AF65-F5344CB8AC3E}">
        <p14:creationId xmlns:p14="http://schemas.microsoft.com/office/powerpoint/2010/main" val="2255795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305109" cy="6858000"/>
          </a:xfrm>
          <a:prstGeom prst="rect">
            <a:avLst/>
          </a:prstGeom>
        </p:spPr>
      </p:pic>
      <p:sp>
        <p:nvSpPr>
          <p:cNvPr id="3" name="TextBox 2"/>
          <p:cNvSpPr txBox="1"/>
          <p:nvPr/>
        </p:nvSpPr>
        <p:spPr>
          <a:xfrm>
            <a:off x="3503712" y="2060848"/>
            <a:ext cx="6912768" cy="2015936"/>
          </a:xfrm>
          <a:prstGeom prst="rect">
            <a:avLst/>
          </a:prstGeom>
          <a:noFill/>
        </p:spPr>
        <p:txBody>
          <a:bodyPr wrap="square" rtlCol="0">
            <a:spAutoFit/>
          </a:bodyPr>
          <a:lstStyle/>
          <a:p>
            <a:pPr>
              <a:lnSpc>
                <a:spcPts val="5000"/>
              </a:lnSpc>
            </a:pPr>
            <a:r>
              <a:rPr lang="zh-CN" altLang="en-US" sz="3200" dirty="0">
                <a:latin typeface="黑体" panose="02010609060101010101" pitchFamily="49" charset="-122"/>
                <a:ea typeface="黑体" panose="02010609060101010101" pitchFamily="49" charset="-122"/>
              </a:rPr>
              <a:t>    莫泊桑写人物，特别注重把握和揭示人物的</a:t>
            </a:r>
            <a:r>
              <a:rPr lang="zh-CN" altLang="en-US" sz="3200" dirty="0">
                <a:solidFill>
                  <a:srgbClr val="FF0000"/>
                </a:solidFill>
                <a:latin typeface="黑体" panose="02010609060101010101" pitchFamily="49" charset="-122"/>
                <a:ea typeface="黑体" panose="02010609060101010101" pitchFamily="49" charset="-122"/>
              </a:rPr>
              <a:t>性格特征</a:t>
            </a:r>
            <a:r>
              <a:rPr lang="zh-CN" altLang="en-US" sz="3200" dirty="0">
                <a:latin typeface="黑体" panose="02010609060101010101" pitchFamily="49" charset="-122"/>
                <a:ea typeface="黑体" panose="02010609060101010101" pitchFamily="49" charset="-122"/>
              </a:rPr>
              <a:t>和</a:t>
            </a:r>
            <a:r>
              <a:rPr lang="zh-CN" altLang="en-US" sz="3200" dirty="0">
                <a:solidFill>
                  <a:srgbClr val="FF0000"/>
                </a:solidFill>
                <a:latin typeface="黑体" panose="02010609060101010101" pitchFamily="49" charset="-122"/>
                <a:ea typeface="黑体" panose="02010609060101010101" pitchFamily="49" charset="-122"/>
              </a:rPr>
              <a:t>心理活动</a:t>
            </a:r>
            <a:r>
              <a:rPr lang="zh-CN" altLang="en-US" sz="3200" dirty="0">
                <a:latin typeface="黑体" panose="02010609060101010101" pitchFamily="49" charset="-122"/>
                <a:ea typeface="黑体" panose="02010609060101010101" pitchFamily="49" charset="-122"/>
              </a:rPr>
              <a:t>。</a:t>
            </a:r>
            <a:endParaRPr lang="en-US" altLang="zh-CN" sz="3200" dirty="0">
              <a:latin typeface="黑体" panose="02010609060101010101" pitchFamily="49" charset="-122"/>
              <a:ea typeface="黑体" panose="02010609060101010101" pitchFamily="49" charset="-122"/>
            </a:endParaRPr>
          </a:p>
          <a:p>
            <a:pPr>
              <a:lnSpc>
                <a:spcPts val="5000"/>
              </a:lnSpc>
            </a:pPr>
            <a:r>
              <a:rPr lang="en-US" altLang="zh-CN" sz="3200" dirty="0">
                <a:latin typeface="黑体" panose="02010609060101010101" pitchFamily="49" charset="-122"/>
                <a:ea typeface="黑体" panose="02010609060101010101" pitchFamily="49" charset="-122"/>
              </a:rPr>
              <a:t>              </a:t>
            </a:r>
            <a:endParaRPr lang="zh-CN" altLang="en-US" sz="32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1663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305109" cy="6858000"/>
          </a:xfrm>
          <a:prstGeom prst="rect">
            <a:avLst/>
          </a:prstGeom>
        </p:spPr>
      </p:pic>
      <p:sp>
        <p:nvSpPr>
          <p:cNvPr id="2" name="TextBox 1"/>
          <p:cNvSpPr txBox="1"/>
          <p:nvPr/>
        </p:nvSpPr>
        <p:spPr>
          <a:xfrm>
            <a:off x="2902968" y="732877"/>
            <a:ext cx="9289032" cy="6124754"/>
          </a:xfrm>
          <a:prstGeom prst="rect">
            <a:avLst/>
          </a:prstGeom>
          <a:noFill/>
        </p:spPr>
        <p:txBody>
          <a:bodyPr wrap="square" rtlCol="0">
            <a:spAutoFit/>
          </a:bodyPr>
          <a:lstStyle/>
          <a:p>
            <a:pPr>
              <a:spcBef>
                <a:spcPct val="50000"/>
              </a:spcBef>
            </a:pPr>
            <a:r>
              <a:rPr lang="zh-CN" altLang="en-US" sz="2800" dirty="0">
                <a:latin typeface="黑体" panose="02010609060101010101" pitchFamily="49" charset="-122"/>
                <a:ea typeface="黑体" panose="02010609060101010101" pitchFamily="49" charset="-122"/>
              </a:rPr>
              <a:t>菲利普的语言：</a:t>
            </a:r>
            <a:endParaRPr lang="zh-CN" altLang="en-US" sz="2800" dirty="0">
              <a:solidFill>
                <a:schemeClr val="accent2"/>
              </a:solidFill>
              <a:latin typeface="黑体" panose="02010609060101010101" pitchFamily="49" charset="-122"/>
              <a:ea typeface="黑体" panose="02010609060101010101" pitchFamily="49" charset="-122"/>
            </a:endParaRPr>
          </a:p>
          <a:p>
            <a:pPr>
              <a:lnSpc>
                <a:spcPct val="90000"/>
              </a:lnSpc>
              <a:spcBef>
                <a:spcPct val="80000"/>
              </a:spcBef>
            </a:pPr>
            <a:r>
              <a:rPr lang="zh-CN" altLang="en-US" sz="2800" dirty="0">
                <a:latin typeface="黑体" panose="02010609060101010101" pitchFamily="49" charset="-122"/>
                <a:ea typeface="黑体" panose="02010609060101010101" pitchFamily="49" charset="-122"/>
              </a:rPr>
              <a:t>1 “唉！如果于勒竟能在这只船上，那会叫人多么惊喜啊！”</a:t>
            </a:r>
          </a:p>
          <a:p>
            <a:pPr>
              <a:lnSpc>
                <a:spcPct val="90000"/>
              </a:lnSpc>
              <a:spcBef>
                <a:spcPct val="80000"/>
              </a:spcBef>
            </a:pPr>
            <a:r>
              <a:rPr lang="zh-CN" altLang="en-US" sz="2800" dirty="0">
                <a:solidFill>
                  <a:srgbClr val="FF0000"/>
                </a:solidFill>
                <a:latin typeface="黑体" panose="02010609060101010101" pitchFamily="49" charset="-122"/>
                <a:ea typeface="黑体" panose="02010609060101010101" pitchFamily="49" charset="-122"/>
              </a:rPr>
              <a:t>2 “你们要不要我请你们吃牡蛎？”</a:t>
            </a:r>
          </a:p>
          <a:p>
            <a:pPr>
              <a:lnSpc>
                <a:spcPct val="90000"/>
              </a:lnSpc>
              <a:spcBef>
                <a:spcPct val="80000"/>
              </a:spcBef>
            </a:pPr>
            <a:r>
              <a:rPr lang="zh-CN" altLang="en-US" sz="2800" dirty="0">
                <a:latin typeface="黑体" panose="02010609060101010101" pitchFamily="49" charset="-122"/>
                <a:ea typeface="黑体" panose="02010609060101010101" pitchFamily="49" charset="-122"/>
              </a:rPr>
              <a:t>3 “真奇怪！这个卖牡蛎的怎么这样像于勒？”</a:t>
            </a:r>
          </a:p>
          <a:p>
            <a:pPr>
              <a:lnSpc>
                <a:spcPct val="90000"/>
              </a:lnSpc>
              <a:spcBef>
                <a:spcPct val="80000"/>
              </a:spcBef>
            </a:pPr>
            <a:r>
              <a:rPr lang="zh-CN" altLang="en-US" sz="2800" dirty="0">
                <a:solidFill>
                  <a:srgbClr val="FF0000"/>
                </a:solidFill>
                <a:latin typeface="黑体" panose="02010609060101010101" pitchFamily="49" charset="-122"/>
                <a:ea typeface="黑体" panose="02010609060101010101" pitchFamily="49" charset="-122"/>
              </a:rPr>
              <a:t>4 “啊！啊！原来如此……如此……我早就看出来了！……谢谢您，船长。”</a:t>
            </a:r>
          </a:p>
          <a:p>
            <a:pPr>
              <a:lnSpc>
                <a:spcPct val="90000"/>
              </a:lnSpc>
              <a:spcBef>
                <a:spcPct val="80000"/>
              </a:spcBef>
            </a:pPr>
            <a:r>
              <a:rPr lang="zh-CN" altLang="en-US" sz="2800" dirty="0">
                <a:latin typeface="黑体" panose="02010609060101010101" pitchFamily="49" charset="-122"/>
                <a:ea typeface="黑体" panose="02010609060101010101" pitchFamily="49" charset="-122"/>
              </a:rPr>
              <a:t>5 “是他，真是他！”然后他就问：“咱们怎么办呢？”</a:t>
            </a:r>
            <a:endParaRPr lang="en-US" altLang="zh-CN" sz="2800" dirty="0">
              <a:latin typeface="黑体" panose="02010609060101010101" pitchFamily="49" charset="-122"/>
              <a:ea typeface="黑体" panose="02010609060101010101" pitchFamily="49" charset="-122"/>
            </a:endParaRPr>
          </a:p>
          <a:p>
            <a:pPr>
              <a:lnSpc>
                <a:spcPct val="90000"/>
              </a:lnSpc>
              <a:spcBef>
                <a:spcPct val="80000"/>
              </a:spcBef>
            </a:pPr>
            <a:r>
              <a:rPr lang="en-US" altLang="zh-CN" sz="2800" dirty="0">
                <a:latin typeface="黑体" panose="02010609060101010101" pitchFamily="49" charset="-122"/>
                <a:ea typeface="黑体" panose="02010609060101010101" pitchFamily="49" charset="-122"/>
              </a:rPr>
              <a:t>6   ……</a:t>
            </a:r>
            <a:endParaRPr lang="zh-CN" altLang="en-US" sz="2800" dirty="0">
              <a:latin typeface="黑体" panose="02010609060101010101" pitchFamily="49" charset="-122"/>
              <a:ea typeface="黑体" panose="02010609060101010101" pitchFamily="49" charset="-122"/>
            </a:endParaRPr>
          </a:p>
          <a:p>
            <a:endParaRPr lang="zh-CN" altLang="en-US" sz="28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88830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8696" y="-119070"/>
            <a:ext cx="3254399" cy="6858000"/>
          </a:xfrm>
          <a:prstGeom prst="rect">
            <a:avLst/>
          </a:prstGeom>
        </p:spPr>
      </p:pic>
      <p:sp>
        <p:nvSpPr>
          <p:cNvPr id="3" name="TextBox 2"/>
          <p:cNvSpPr txBox="1"/>
          <p:nvPr/>
        </p:nvSpPr>
        <p:spPr>
          <a:xfrm>
            <a:off x="9712729" y="0"/>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6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认识菲利普</a:t>
            </a:r>
          </a:p>
        </p:txBody>
      </p:sp>
      <p:sp>
        <p:nvSpPr>
          <p:cNvPr id="5" name="TextBox 4"/>
          <p:cNvSpPr txBox="1"/>
          <p:nvPr/>
        </p:nvSpPr>
        <p:spPr>
          <a:xfrm>
            <a:off x="5375921" y="4787860"/>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6" name="Text Box 3"/>
          <p:cNvSpPr txBox="1">
            <a:spLocks noChangeArrowheads="1"/>
          </p:cNvSpPr>
          <p:nvPr/>
        </p:nvSpPr>
        <p:spPr bwMode="auto">
          <a:xfrm>
            <a:off x="4395285" y="857572"/>
            <a:ext cx="7620000" cy="2012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spcBef>
                <a:spcPct val="50000"/>
              </a:spcBef>
            </a:pPr>
            <a:r>
              <a:rPr lang="zh-CN" altLang="en-US" sz="3200" b="1" dirty="0"/>
              <a:t> </a:t>
            </a:r>
            <a:r>
              <a:rPr lang="zh-CN" altLang="en-US" sz="3200" dirty="0">
                <a:latin typeface="黑体" panose="02010609060101010101" pitchFamily="49" charset="-122"/>
                <a:ea typeface="黑体" panose="02010609060101010101" pitchFamily="49" charset="-122"/>
              </a:rPr>
              <a:t>“</a:t>
            </a:r>
            <a:r>
              <a:rPr lang="zh-CN" altLang="en-US" sz="3200" dirty="0">
                <a:solidFill>
                  <a:srgbClr val="FF0000"/>
                </a:solidFill>
                <a:latin typeface="黑体" panose="02010609060101010101" pitchFamily="49" charset="-122"/>
                <a:ea typeface="黑体" panose="02010609060101010101" pitchFamily="49" charset="-122"/>
              </a:rPr>
              <a:t>唉</a:t>
            </a:r>
            <a:r>
              <a:rPr lang="zh-CN" altLang="en-US" sz="3200" dirty="0">
                <a:latin typeface="黑体" panose="02010609060101010101" pitchFamily="49" charset="-122"/>
                <a:ea typeface="黑体" panose="02010609060101010101" pitchFamily="49" charset="-122"/>
              </a:rPr>
              <a:t>！如果于勒</a:t>
            </a:r>
            <a:r>
              <a:rPr lang="zh-CN" altLang="en-US" sz="3200" dirty="0">
                <a:solidFill>
                  <a:srgbClr val="FF0000"/>
                </a:solidFill>
                <a:latin typeface="黑体" panose="02010609060101010101" pitchFamily="49" charset="-122"/>
                <a:ea typeface="黑体" panose="02010609060101010101" pitchFamily="49" charset="-122"/>
              </a:rPr>
              <a:t>竟</a:t>
            </a:r>
            <a:r>
              <a:rPr lang="zh-CN" altLang="en-US" sz="3200" dirty="0">
                <a:latin typeface="黑体" panose="02010609060101010101" pitchFamily="49" charset="-122"/>
                <a:ea typeface="黑体" panose="02010609060101010101" pitchFamily="49" charset="-122"/>
              </a:rPr>
              <a:t>能在这只船上，那会叫人</a:t>
            </a:r>
            <a:r>
              <a:rPr lang="zh-CN" altLang="en-US" sz="3200" dirty="0">
                <a:solidFill>
                  <a:srgbClr val="FF0000"/>
                </a:solidFill>
                <a:latin typeface="黑体" panose="02010609060101010101" pitchFamily="49" charset="-122"/>
                <a:ea typeface="黑体" panose="02010609060101010101" pitchFamily="49" charset="-122"/>
              </a:rPr>
              <a:t>多么</a:t>
            </a:r>
            <a:r>
              <a:rPr lang="zh-CN" altLang="en-US" sz="3200" dirty="0">
                <a:latin typeface="黑体" panose="02010609060101010101" pitchFamily="49" charset="-122"/>
                <a:ea typeface="黑体" panose="02010609060101010101" pitchFamily="49" charset="-122"/>
              </a:rPr>
              <a:t>惊喜啊！”</a:t>
            </a:r>
          </a:p>
          <a:p>
            <a:pPr>
              <a:spcBef>
                <a:spcPct val="50000"/>
              </a:spcBef>
            </a:pPr>
            <a:endParaRPr lang="zh-CN" altLang="en-US" sz="3200" b="1" dirty="0">
              <a:solidFill>
                <a:schemeClr val="accent2"/>
              </a:solidFill>
              <a:latin typeface="隶书" panose="02010509060101010101" pitchFamily="49" charset="-122"/>
              <a:ea typeface="隶书" panose="02010509060101010101" pitchFamily="49" charset="-122"/>
            </a:endParaRPr>
          </a:p>
        </p:txBody>
      </p:sp>
      <p:sp>
        <p:nvSpPr>
          <p:cNvPr id="7" name="Text Box 4"/>
          <p:cNvSpPr txBox="1">
            <a:spLocks noChangeArrowheads="1"/>
          </p:cNvSpPr>
          <p:nvPr/>
        </p:nvSpPr>
        <p:spPr bwMode="auto">
          <a:xfrm>
            <a:off x="4634880" y="2347268"/>
            <a:ext cx="70866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dirty="0">
                <a:solidFill>
                  <a:srgbClr val="0000CC"/>
                </a:solidFill>
                <a:latin typeface="隶书" panose="02010509060101010101" pitchFamily="49" charset="-122"/>
                <a:ea typeface="隶书" panose="02010509060101010101" pitchFamily="49" charset="-122"/>
              </a:rPr>
              <a:t>    这句话中</a:t>
            </a:r>
            <a:r>
              <a:rPr lang="zh-CN" altLang="en-US" sz="3200" b="1" dirty="0">
                <a:solidFill>
                  <a:srgbClr val="FF0000"/>
                </a:solidFill>
                <a:latin typeface="隶书" panose="02010509060101010101" pitchFamily="49" charset="-122"/>
                <a:ea typeface="隶书" panose="02010509060101010101" pitchFamily="49" charset="-122"/>
              </a:rPr>
              <a:t>哪些关键词</a:t>
            </a:r>
            <a:r>
              <a:rPr lang="zh-CN" altLang="en-US" sz="3200" b="1" dirty="0">
                <a:solidFill>
                  <a:srgbClr val="0000CC"/>
                </a:solidFill>
                <a:latin typeface="隶书" panose="02010509060101010101" pitchFamily="49" charset="-122"/>
                <a:ea typeface="隶书" panose="02010509060101010101" pitchFamily="49" charset="-122"/>
              </a:rPr>
              <a:t>鲜明流露父亲的情绪？</a:t>
            </a:r>
          </a:p>
          <a:p>
            <a:pPr>
              <a:spcBef>
                <a:spcPct val="50000"/>
              </a:spcBef>
            </a:pPr>
            <a:endParaRPr lang="zh-CN" altLang="en-US" sz="3200" b="1" dirty="0">
              <a:solidFill>
                <a:srgbClr val="0000CC"/>
              </a:solidFill>
              <a:latin typeface="隶书" panose="02010509060101010101" pitchFamily="49" charset="-122"/>
              <a:ea typeface="隶书" panose="02010509060101010101" pitchFamily="49" charset="-122"/>
            </a:endParaRPr>
          </a:p>
        </p:txBody>
      </p:sp>
      <p:sp>
        <p:nvSpPr>
          <p:cNvPr id="11" name="Text Box 3"/>
          <p:cNvSpPr txBox="1">
            <a:spLocks noChangeArrowheads="1"/>
          </p:cNvSpPr>
          <p:nvPr/>
        </p:nvSpPr>
        <p:spPr bwMode="auto">
          <a:xfrm>
            <a:off x="4410950" y="857572"/>
            <a:ext cx="7620000" cy="1195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spcBef>
                <a:spcPct val="50000"/>
              </a:spcBef>
            </a:pPr>
            <a:r>
              <a:rPr lang="zh-CN" altLang="en-US" sz="3200" b="1" dirty="0"/>
              <a:t> </a:t>
            </a:r>
            <a:r>
              <a:rPr lang="zh-CN" altLang="en-US" sz="3200" dirty="0">
                <a:latin typeface="黑体" panose="02010609060101010101" pitchFamily="49" charset="-122"/>
                <a:ea typeface="黑体" panose="02010609060101010101" pitchFamily="49" charset="-122"/>
              </a:rPr>
              <a:t>“唉！如果于勒竟能在这只船上，那会叫人多么惊喜啊！”</a:t>
            </a:r>
          </a:p>
        </p:txBody>
      </p:sp>
      <p:sp>
        <p:nvSpPr>
          <p:cNvPr id="13" name="Text Box 4"/>
          <p:cNvSpPr txBox="1">
            <a:spLocks noChangeArrowheads="1"/>
          </p:cNvSpPr>
          <p:nvPr/>
        </p:nvSpPr>
        <p:spPr bwMode="auto">
          <a:xfrm>
            <a:off x="4482480" y="3588451"/>
            <a:ext cx="7239000" cy="3293209"/>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514350" indent="-514350">
              <a:spcBef>
                <a:spcPct val="50000"/>
              </a:spcBef>
              <a:buAutoNum type="arabicPeriod"/>
            </a:pPr>
            <a:r>
              <a:rPr lang="zh-CN" altLang="en-US" sz="3200" b="1" u="sng" dirty="0">
                <a:solidFill>
                  <a:srgbClr val="FF0000"/>
                </a:solidFill>
                <a:ea typeface="楷体_GB2312" pitchFamily="49" charset="-122"/>
              </a:rPr>
              <a:t>“</a:t>
            </a:r>
            <a:r>
              <a:rPr lang="zh-CN" altLang="en-US" sz="3200" b="1" u="sng" dirty="0">
                <a:solidFill>
                  <a:srgbClr val="FF0000"/>
                </a:solidFill>
                <a:latin typeface="楷体_GB2312" pitchFamily="49" charset="-122"/>
                <a:ea typeface="楷体_GB2312" pitchFamily="49" charset="-122"/>
              </a:rPr>
              <a:t>竟</a:t>
            </a:r>
            <a:r>
              <a:rPr lang="zh-CN" altLang="en-US" sz="3200" b="1" u="sng" dirty="0">
                <a:solidFill>
                  <a:srgbClr val="FF0000"/>
                </a:solidFill>
                <a:ea typeface="楷体_GB2312" pitchFamily="49" charset="-122"/>
              </a:rPr>
              <a:t>”</a:t>
            </a:r>
            <a:r>
              <a:rPr lang="zh-CN" altLang="en-US" sz="3200" b="1" u="sng" dirty="0">
                <a:solidFill>
                  <a:srgbClr val="FF0000"/>
                </a:solidFill>
                <a:latin typeface="楷体_GB2312" pitchFamily="49" charset="-122"/>
                <a:ea typeface="楷体_GB2312" pitchFamily="49" charset="-122"/>
              </a:rPr>
              <a:t>、</a:t>
            </a:r>
            <a:r>
              <a:rPr lang="zh-CN" altLang="en-US" sz="3200" b="1" u="sng" dirty="0">
                <a:solidFill>
                  <a:srgbClr val="FF0000"/>
                </a:solidFill>
                <a:ea typeface="楷体_GB2312" pitchFamily="49" charset="-122"/>
              </a:rPr>
              <a:t>“</a:t>
            </a:r>
            <a:r>
              <a:rPr lang="zh-CN" altLang="en-US" sz="3200" b="1" u="sng" dirty="0">
                <a:solidFill>
                  <a:srgbClr val="FF0000"/>
                </a:solidFill>
                <a:latin typeface="楷体_GB2312" pitchFamily="49" charset="-122"/>
                <a:ea typeface="楷体_GB2312" pitchFamily="49" charset="-122"/>
              </a:rPr>
              <a:t>多么</a:t>
            </a:r>
            <a:r>
              <a:rPr lang="zh-CN" altLang="en-US" sz="3200" b="1" u="sng" dirty="0">
                <a:solidFill>
                  <a:srgbClr val="FF0000"/>
                </a:solidFill>
                <a:ea typeface="楷体_GB2312" pitchFamily="49" charset="-122"/>
              </a:rPr>
              <a:t>”        </a:t>
            </a:r>
            <a:r>
              <a:rPr lang="zh-CN" altLang="en-US" sz="3200" b="1" u="sng" dirty="0">
                <a:solidFill>
                  <a:schemeClr val="tx2"/>
                </a:solidFill>
                <a:latin typeface="楷体_GB2312" pitchFamily="49" charset="-122"/>
                <a:ea typeface="楷体_GB2312" pitchFamily="49" charset="-122"/>
              </a:rPr>
              <a:t> </a:t>
            </a:r>
            <a:r>
              <a:rPr lang="zh-CN" altLang="en-US" sz="3200" b="1" dirty="0">
                <a:latin typeface="楷体_GB2312" pitchFamily="49" charset="-122"/>
                <a:ea typeface="楷体_GB2312" pitchFamily="49" charset="-122"/>
              </a:rPr>
              <a:t>词，</a:t>
            </a:r>
            <a:endParaRPr lang="en-US" altLang="zh-CN" sz="3200" b="1" dirty="0">
              <a:latin typeface="楷体_GB2312" pitchFamily="49" charset="-122"/>
              <a:ea typeface="楷体_GB2312" pitchFamily="49" charset="-122"/>
            </a:endParaRPr>
          </a:p>
          <a:p>
            <a:pPr>
              <a:spcBef>
                <a:spcPct val="50000"/>
              </a:spcBef>
            </a:pPr>
            <a:r>
              <a:rPr lang="zh-CN" altLang="en-US" sz="3200" b="1" dirty="0">
                <a:latin typeface="楷体_GB2312" pitchFamily="49" charset="-122"/>
                <a:ea typeface="楷体_GB2312" pitchFamily="49" charset="-122"/>
              </a:rPr>
              <a:t>表现了</a:t>
            </a:r>
            <a:r>
              <a:rPr lang="zh-CN" altLang="en-US" sz="3200" b="1" u="sng" dirty="0">
                <a:latin typeface="楷体_GB2312" pitchFamily="49" charset="-122"/>
                <a:ea typeface="楷体_GB2312" pitchFamily="49" charset="-122"/>
              </a:rPr>
              <a:t>菲利普盼望发了财的于勒归来的</a:t>
            </a:r>
            <a:r>
              <a:rPr lang="zh-CN" altLang="en-US" sz="3200" b="1" u="sng" dirty="0">
                <a:solidFill>
                  <a:srgbClr val="FF0000"/>
                </a:solidFill>
                <a:latin typeface="楷体_GB2312" pitchFamily="49" charset="-122"/>
                <a:ea typeface="楷体_GB2312" pitchFamily="49" charset="-122"/>
              </a:rPr>
              <a:t>迫切</a:t>
            </a:r>
            <a:r>
              <a:rPr lang="zh-CN" altLang="en-US" sz="3200" b="1" u="sng" dirty="0">
                <a:latin typeface="楷体_GB2312" pitchFamily="49" charset="-122"/>
                <a:ea typeface="楷体_GB2312" pitchFamily="49" charset="-122"/>
              </a:rPr>
              <a:t>心情。</a:t>
            </a:r>
            <a:endParaRPr lang="zh-CN" altLang="en-US" sz="3200" b="1" dirty="0">
              <a:latin typeface="楷体_GB2312" pitchFamily="49" charset="-122"/>
              <a:ea typeface="楷体_GB2312" pitchFamily="49" charset="-122"/>
            </a:endParaRPr>
          </a:p>
          <a:p>
            <a:pPr>
              <a:spcBef>
                <a:spcPct val="50000"/>
              </a:spcBef>
            </a:pPr>
            <a:r>
              <a:rPr lang="en-US" altLang="zh-CN" sz="3200" b="1" dirty="0">
                <a:latin typeface="楷体_GB2312" pitchFamily="49" charset="-122"/>
                <a:ea typeface="楷体_GB2312" pitchFamily="49" charset="-122"/>
              </a:rPr>
              <a:t>2.</a:t>
            </a:r>
            <a:r>
              <a:rPr lang="zh-CN" altLang="en-US" sz="3200" b="1" u="sng" dirty="0">
                <a:solidFill>
                  <a:srgbClr val="FF0000"/>
                </a:solidFill>
                <a:ea typeface="楷体_GB2312" pitchFamily="49" charset="-122"/>
              </a:rPr>
              <a:t>“</a:t>
            </a:r>
            <a:r>
              <a:rPr lang="zh-CN" altLang="en-US" sz="3200" b="1" u="sng" dirty="0">
                <a:solidFill>
                  <a:srgbClr val="FF0000"/>
                </a:solidFill>
                <a:latin typeface="楷体_GB2312" pitchFamily="49" charset="-122"/>
                <a:ea typeface="楷体_GB2312" pitchFamily="49" charset="-122"/>
              </a:rPr>
              <a:t>唉！</a:t>
            </a:r>
            <a:r>
              <a:rPr lang="zh-CN" altLang="en-US" sz="3200" b="1" u="sng" dirty="0">
                <a:solidFill>
                  <a:srgbClr val="FF0000"/>
                </a:solidFill>
                <a:ea typeface="楷体_GB2312" pitchFamily="49" charset="-122"/>
              </a:rPr>
              <a:t>”                     </a:t>
            </a:r>
            <a:r>
              <a:rPr lang="zh-CN" altLang="en-US" sz="3200" b="1" dirty="0">
                <a:latin typeface="楷体_GB2312" pitchFamily="49" charset="-122"/>
                <a:ea typeface="楷体_GB2312" pitchFamily="49" charset="-122"/>
              </a:rPr>
              <a:t>这个词，</a:t>
            </a:r>
            <a:endParaRPr lang="en-US" altLang="zh-CN" sz="3200" b="1" dirty="0">
              <a:latin typeface="楷体_GB2312" pitchFamily="49" charset="-122"/>
              <a:ea typeface="楷体_GB2312" pitchFamily="49" charset="-122"/>
            </a:endParaRPr>
          </a:p>
          <a:p>
            <a:pPr>
              <a:spcBef>
                <a:spcPct val="50000"/>
              </a:spcBef>
            </a:pPr>
            <a:r>
              <a:rPr lang="zh-CN" altLang="en-US" sz="3200" b="1" dirty="0">
                <a:latin typeface="楷体_GB2312" pitchFamily="49" charset="-122"/>
                <a:ea typeface="楷体_GB2312" pitchFamily="49" charset="-122"/>
              </a:rPr>
              <a:t>表现了</a:t>
            </a:r>
            <a:r>
              <a:rPr lang="zh-CN" altLang="en-US" sz="3200" b="1" u="sng" dirty="0">
                <a:latin typeface="楷体_GB2312" pitchFamily="49" charset="-122"/>
                <a:ea typeface="楷体_GB2312" pitchFamily="49" charset="-122"/>
              </a:rPr>
              <a:t>菲利普的</a:t>
            </a:r>
            <a:r>
              <a:rPr lang="zh-CN" altLang="en-US" sz="3200" b="1" u="sng" dirty="0">
                <a:solidFill>
                  <a:srgbClr val="FF0000"/>
                </a:solidFill>
                <a:latin typeface="楷体_GB2312" pitchFamily="49" charset="-122"/>
                <a:ea typeface="楷体_GB2312" pitchFamily="49" charset="-122"/>
              </a:rPr>
              <a:t>无尽感慨与失落的心情</a:t>
            </a:r>
            <a:r>
              <a:rPr lang="zh-CN" altLang="en-US" sz="3200" b="1" dirty="0">
                <a:solidFill>
                  <a:schemeClr val="tx2"/>
                </a:solidFill>
                <a:latin typeface="楷体_GB2312" pitchFamily="49" charset="-122"/>
                <a:ea typeface="楷体_GB2312" pitchFamily="49" charset="-122"/>
              </a:rPr>
              <a:t>。</a:t>
            </a:r>
          </a:p>
        </p:txBody>
      </p:sp>
      <p:sp>
        <p:nvSpPr>
          <p:cNvPr id="14" name="Text Box 3"/>
          <p:cNvSpPr txBox="1">
            <a:spLocks noChangeArrowheads="1"/>
          </p:cNvSpPr>
          <p:nvPr/>
        </p:nvSpPr>
        <p:spPr bwMode="auto">
          <a:xfrm>
            <a:off x="5148850" y="2062393"/>
            <a:ext cx="67818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4000" b="1" dirty="0">
                <a:latin typeface="隶书" panose="02010509060101010101" pitchFamily="49" charset="-122"/>
                <a:ea typeface="隶书" panose="02010509060101010101" pitchFamily="49" charset="-122"/>
              </a:rPr>
              <a:t>赏析人物语言具体方法一：</a:t>
            </a:r>
          </a:p>
          <a:p>
            <a:pPr algn="ctr">
              <a:spcBef>
                <a:spcPct val="50000"/>
              </a:spcBef>
            </a:pPr>
            <a:r>
              <a:rPr lang="zh-CN" altLang="en-US" sz="4000" b="1" dirty="0">
                <a:solidFill>
                  <a:srgbClr val="FF0000"/>
                </a:solidFill>
                <a:latin typeface="隶书" panose="02010509060101010101" pitchFamily="49" charset="-122"/>
                <a:ea typeface="隶书" panose="02010509060101010101" pitchFamily="49" charset="-122"/>
              </a:rPr>
              <a:t>（抓关键词）</a:t>
            </a:r>
          </a:p>
        </p:txBody>
      </p:sp>
    </p:spTree>
    <p:extLst>
      <p:ext uri="{BB962C8B-B14F-4D97-AF65-F5344CB8AC3E}">
        <p14:creationId xmlns:p14="http://schemas.microsoft.com/office/powerpoint/2010/main" val="388040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11"/>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par>
                                <p:cTn id="28" presetID="1" presetClass="exit" presetSubtype="0" fill="hold" grpId="1" nodeType="withEffect">
                                  <p:stCondLst>
                                    <p:cond delay="0"/>
                                  </p:stCondLst>
                                  <p:childTnLst>
                                    <p:set>
                                      <p:cBhvr>
                                        <p:cTn id="29"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P spid="11" grpId="0"/>
      <p:bldP spid="11" grpId="1"/>
      <p:bldP spid="13" grpId="0" animBg="1"/>
      <p:bldP spid="1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12" y="0"/>
            <a:ext cx="3305109" cy="6858000"/>
          </a:xfrm>
          <a:prstGeom prst="rect">
            <a:avLst/>
          </a:prstGeom>
        </p:spPr>
      </p:pic>
      <p:sp>
        <p:nvSpPr>
          <p:cNvPr id="3" name="TextBox 2"/>
          <p:cNvSpPr txBox="1"/>
          <p:nvPr/>
        </p:nvSpPr>
        <p:spPr>
          <a:xfrm>
            <a:off x="9699010" y="204598"/>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pPr>
              <a:defRPr/>
            </a:pPr>
            <a:r>
              <a:rPr lang="zh-CN" altLang="en-US" kern="0" dirty="0">
                <a:solidFill>
                  <a:sysClr val="windowText" lastClr="000000"/>
                </a:solidFill>
              </a:rPr>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pPr>
              <a:defRPr/>
            </a:pPr>
            <a:endParaRPr lang="zh-CN" altLang="en-US" kern="0" dirty="0">
              <a:solidFill>
                <a:sysClr val="windowText" lastClr="000000"/>
              </a:solidFill>
            </a:endParaRPr>
          </a:p>
        </p:txBody>
      </p:sp>
      <p:sp>
        <p:nvSpPr>
          <p:cNvPr id="8" name="TextBox 7"/>
          <p:cNvSpPr txBox="1"/>
          <p:nvPr/>
        </p:nvSpPr>
        <p:spPr>
          <a:xfrm>
            <a:off x="4439815" y="1272264"/>
            <a:ext cx="6001427" cy="1384995"/>
          </a:xfrm>
          <a:prstGeom prst="rect">
            <a:avLst/>
          </a:prstGeom>
          <a:noFill/>
        </p:spPr>
        <p:txBody>
          <a:bodyPr wrap="square" rtlCol="0">
            <a:spAutoFit/>
          </a:bodyPr>
          <a:lstStyle/>
          <a:p>
            <a:r>
              <a:rPr lang="zh-CN" altLang="en-US" sz="2800" dirty="0">
                <a:latin typeface="黑体" panose="02010609060101010101" pitchFamily="49" charset="-122"/>
                <a:ea typeface="黑体" panose="02010609060101010101" pitchFamily="49" charset="-122"/>
              </a:rPr>
              <a:t>父亲是</a:t>
            </a:r>
            <a:r>
              <a:rPr lang="zh-CN" altLang="en-US" sz="2800" u="sng" dirty="0">
                <a:solidFill>
                  <a:srgbClr val="FF0000"/>
                </a:solidFill>
                <a:latin typeface="黑体" panose="02010609060101010101" pitchFamily="49" charset="-122"/>
                <a:ea typeface="黑体" panose="02010609060101010101" pitchFamily="49" charset="-122"/>
              </a:rPr>
              <a:t>被这种高贵的吃法打动</a:t>
            </a:r>
            <a:r>
              <a:rPr lang="zh-CN" altLang="en-US" sz="2800" dirty="0">
                <a:latin typeface="黑体" panose="02010609060101010101" pitchFamily="49" charset="-122"/>
                <a:ea typeface="黑体" panose="02010609060101010101" pitchFamily="49" charset="-122"/>
              </a:rPr>
              <a:t>了，走到母亲和两个姐姐身边问：“你们</a:t>
            </a:r>
            <a:r>
              <a:rPr lang="zh-CN" altLang="en-US" sz="2800" u="sng" dirty="0">
                <a:solidFill>
                  <a:srgbClr val="FF0000"/>
                </a:solidFill>
                <a:latin typeface="黑体" panose="02010609060101010101" pitchFamily="49" charset="-122"/>
                <a:ea typeface="黑体" panose="02010609060101010101" pitchFamily="49" charset="-122"/>
              </a:rPr>
              <a:t>要不要我请你们吃牡蛎</a:t>
            </a:r>
            <a:r>
              <a:rPr lang="zh-CN" altLang="en-US" sz="2800" dirty="0">
                <a:latin typeface="黑体" panose="02010609060101010101" pitchFamily="49" charset="-122"/>
                <a:ea typeface="黑体" panose="02010609060101010101" pitchFamily="49" charset="-122"/>
              </a:rPr>
              <a:t>？”</a:t>
            </a:r>
          </a:p>
        </p:txBody>
      </p:sp>
      <p:sp>
        <p:nvSpPr>
          <p:cNvPr id="11" name="Text Box 4"/>
          <p:cNvSpPr txBox="1">
            <a:spLocks noChangeArrowheads="1"/>
          </p:cNvSpPr>
          <p:nvPr/>
        </p:nvSpPr>
        <p:spPr bwMode="auto">
          <a:xfrm>
            <a:off x="3950567" y="4443030"/>
            <a:ext cx="7315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dirty="0">
                <a:solidFill>
                  <a:srgbClr val="0000CC"/>
                </a:solidFill>
                <a:latin typeface="隶书" panose="02010509060101010101" pitchFamily="49" charset="-122"/>
                <a:ea typeface="隶书" panose="02010509060101010101" pitchFamily="49" charset="-122"/>
              </a:rPr>
              <a:t>    父亲请吃牡蛎的原因是什么？</a:t>
            </a:r>
          </a:p>
        </p:txBody>
      </p:sp>
      <p:sp>
        <p:nvSpPr>
          <p:cNvPr id="12" name="TextBox 11"/>
          <p:cNvSpPr txBox="1"/>
          <p:nvPr/>
        </p:nvSpPr>
        <p:spPr>
          <a:xfrm>
            <a:off x="4439814" y="1287770"/>
            <a:ext cx="6001427" cy="1384995"/>
          </a:xfrm>
          <a:prstGeom prst="rect">
            <a:avLst/>
          </a:prstGeom>
          <a:noFill/>
        </p:spPr>
        <p:txBody>
          <a:bodyPr wrap="square" rtlCol="0">
            <a:spAutoFit/>
          </a:bodyPr>
          <a:lstStyle/>
          <a:p>
            <a:r>
              <a:rPr lang="zh-CN" altLang="en-US" sz="2800" dirty="0">
                <a:latin typeface="黑体" panose="02010609060101010101" pitchFamily="49" charset="-122"/>
                <a:ea typeface="黑体" panose="02010609060101010101" pitchFamily="49" charset="-122"/>
              </a:rPr>
              <a:t>父亲是被这种高贵的吃法打动了，走到母亲和两个姐姐身边问：“</a:t>
            </a:r>
            <a:r>
              <a:rPr lang="zh-CN" altLang="en-US" sz="2800" u="sng" dirty="0">
                <a:solidFill>
                  <a:srgbClr val="FF0000"/>
                </a:solidFill>
                <a:latin typeface="黑体" panose="02010609060101010101" pitchFamily="49" charset="-122"/>
                <a:ea typeface="黑体" panose="02010609060101010101" pitchFamily="49" charset="-122"/>
              </a:rPr>
              <a:t>你们要不要我请你们吃牡蛎？”</a:t>
            </a:r>
          </a:p>
        </p:txBody>
      </p:sp>
      <p:sp>
        <p:nvSpPr>
          <p:cNvPr id="13" name="TextBox 12"/>
          <p:cNvSpPr txBox="1"/>
          <p:nvPr/>
        </p:nvSpPr>
        <p:spPr>
          <a:xfrm>
            <a:off x="4641032" y="4977793"/>
            <a:ext cx="6624735" cy="1171475"/>
          </a:xfrm>
          <a:prstGeom prst="rect">
            <a:avLst/>
          </a:prstGeom>
          <a:noFill/>
          <a:ln w="9525">
            <a:solidFill>
              <a:schemeClr val="tx1"/>
            </a:solidFill>
          </a:ln>
        </p:spPr>
        <p:txBody>
          <a:bodyPr wrap="square" rtlCol="0">
            <a:spAutoFit/>
          </a:bodyPr>
          <a:lstStyle/>
          <a:p>
            <a:pPr>
              <a:lnSpc>
                <a:spcPts val="4500"/>
              </a:lnSpc>
              <a:defRPr/>
            </a:pPr>
            <a:r>
              <a:rPr lang="zh-CN" altLang="en-US" sz="3200" b="1" dirty="0">
                <a:latin typeface="+mn-ea"/>
              </a:rPr>
              <a:t>“</a:t>
            </a:r>
            <a:r>
              <a:rPr lang="zh-CN" altLang="en-US" sz="3200" b="1" u="sng" dirty="0">
                <a:solidFill>
                  <a:srgbClr val="FF0000"/>
                </a:solidFill>
                <a:latin typeface="+mn-ea"/>
              </a:rPr>
              <a:t>被这种高贵的吃法打动了</a:t>
            </a:r>
            <a:r>
              <a:rPr lang="zh-CN" altLang="en-US" sz="3200" b="1" dirty="0">
                <a:latin typeface="+mn-ea"/>
              </a:rPr>
              <a:t>”</a:t>
            </a:r>
            <a:endParaRPr lang="en-US" altLang="zh-CN" sz="3200" b="1" dirty="0">
              <a:latin typeface="+mn-ea"/>
            </a:endParaRPr>
          </a:p>
          <a:p>
            <a:pPr>
              <a:lnSpc>
                <a:spcPts val="4500"/>
              </a:lnSpc>
              <a:defRPr/>
            </a:pPr>
            <a:r>
              <a:rPr lang="zh-CN" altLang="en-US" sz="3200" b="1" dirty="0">
                <a:latin typeface="+mn-ea"/>
              </a:rPr>
              <a:t>写出了菲利普</a:t>
            </a:r>
            <a:r>
              <a:rPr lang="zh-CN" altLang="en-US" sz="3200" b="1" u="sng" dirty="0">
                <a:solidFill>
                  <a:srgbClr val="FF0000"/>
                </a:solidFill>
                <a:latin typeface="+mn-ea"/>
              </a:rPr>
              <a:t>爱慕虚荣。</a:t>
            </a:r>
            <a:endParaRPr lang="zh-CN" altLang="en-US" sz="2800" b="1" u="sng" kern="0" dirty="0">
              <a:solidFill>
                <a:srgbClr val="FF0000"/>
              </a:solidFill>
              <a:latin typeface="+mn-ea"/>
            </a:endParaRPr>
          </a:p>
        </p:txBody>
      </p:sp>
      <p:sp>
        <p:nvSpPr>
          <p:cNvPr id="14" name="Text Box 3"/>
          <p:cNvSpPr txBox="1">
            <a:spLocks noChangeArrowheads="1"/>
          </p:cNvSpPr>
          <p:nvPr/>
        </p:nvSpPr>
        <p:spPr bwMode="auto">
          <a:xfrm>
            <a:off x="4443328" y="2854913"/>
            <a:ext cx="67818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000" b="1" dirty="0">
                <a:latin typeface="隶书" panose="02010509060101010101" pitchFamily="49" charset="-122"/>
                <a:ea typeface="隶书" panose="02010509060101010101" pitchFamily="49" charset="-122"/>
              </a:rPr>
              <a:t>赏析人物语言具体方法二：</a:t>
            </a:r>
          </a:p>
          <a:p>
            <a:pPr>
              <a:spcBef>
                <a:spcPct val="50000"/>
              </a:spcBef>
            </a:pPr>
            <a:r>
              <a:rPr lang="zh-CN" altLang="en-US" sz="4000" b="1" dirty="0">
                <a:solidFill>
                  <a:srgbClr val="FF0000"/>
                </a:solidFill>
                <a:latin typeface="隶书" panose="02010509060101010101" pitchFamily="49" charset="-122"/>
                <a:ea typeface="隶书" panose="02010509060101010101" pitchFamily="49" charset="-122"/>
              </a:rPr>
              <a:t>（联系上下文）</a:t>
            </a:r>
          </a:p>
        </p:txBody>
      </p:sp>
    </p:spTree>
    <p:extLst>
      <p:ext uri="{BB962C8B-B14F-4D97-AF65-F5344CB8AC3E}">
        <p14:creationId xmlns:p14="http://schemas.microsoft.com/office/powerpoint/2010/main" val="2726234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12"/>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xit" presetSubtype="0" fill="hold" grpId="1" nodeType="withEffect">
                                  <p:stCondLst>
                                    <p:cond delay="0"/>
                                  </p:stCondLst>
                                  <p:childTnLst>
                                    <p:set>
                                      <p:cBhvr>
                                        <p:cTn id="22" dur="1" fill="hold">
                                          <p:stCondLst>
                                            <p:cond delay="0"/>
                                          </p:stCondLst>
                                        </p:cTn>
                                        <p:tgtEl>
                                          <p:spTgt spid="1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1" grpId="1"/>
      <p:bldP spid="12" grpId="0"/>
      <p:bldP spid="12" grpId="1"/>
      <p:bldP spid="13" grpId="0" animBg="1"/>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0"/>
            <a:ext cx="3254399" cy="6858000"/>
          </a:xfrm>
          <a:prstGeom prst="rect">
            <a:avLst/>
          </a:prstGeom>
        </p:spPr>
      </p:pic>
      <p:sp>
        <p:nvSpPr>
          <p:cNvPr id="3" name="TextBox 2"/>
          <p:cNvSpPr txBox="1"/>
          <p:nvPr/>
        </p:nvSpPr>
        <p:spPr>
          <a:xfrm>
            <a:off x="8040216" y="407341"/>
            <a:ext cx="4248472"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kern="0" dirty="0">
                <a:solidFill>
                  <a:srgbClr val="FF0000"/>
                </a:solidFill>
              </a:rPr>
              <a:t>全方位</a:t>
            </a:r>
            <a:r>
              <a:rPr lang="zh-CN" altLang="en-US" kern="0" dirty="0">
                <a:solidFill>
                  <a:sysClr val="windowText" lastClr="000000"/>
                </a:solidFill>
              </a:rPr>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kern="0" dirty="0">
              <a:solidFill>
                <a:sysClr val="windowText" lastClr="000000"/>
              </a:solidFill>
            </a:endParaRPr>
          </a:p>
        </p:txBody>
      </p:sp>
      <p:sp>
        <p:nvSpPr>
          <p:cNvPr id="6" name="Rectangle 5"/>
          <p:cNvSpPr/>
          <p:nvPr/>
        </p:nvSpPr>
        <p:spPr>
          <a:xfrm>
            <a:off x="3771524" y="2218350"/>
            <a:ext cx="8013108" cy="523220"/>
          </a:xfrm>
          <a:prstGeom prst="rect">
            <a:avLst/>
          </a:prstGeom>
        </p:spPr>
        <p:txBody>
          <a:bodyPr wrap="square">
            <a:spAutoFit/>
          </a:bodyPr>
          <a:lstStyle/>
          <a:p>
            <a:r>
              <a:rPr lang="zh-CN" altLang="en-US" sz="2800" kern="0" dirty="0">
                <a:solidFill>
                  <a:prstClr val="black"/>
                </a:solidFill>
                <a:latin typeface="黑体" panose="02010609060101010101" pitchFamily="49" charset="-122"/>
                <a:ea typeface="黑体" panose="02010609060101010101" pitchFamily="49" charset="-122"/>
              </a:rPr>
              <a:t>我父亲做着事，</a:t>
            </a:r>
            <a:r>
              <a:rPr lang="zh-CN" altLang="en-US" sz="2800" kern="0" dirty="0">
                <a:solidFill>
                  <a:srgbClr val="FF0000"/>
                </a:solidFill>
                <a:latin typeface="黑体" panose="02010609060101010101" pitchFamily="49" charset="-122"/>
                <a:ea typeface="黑体" panose="02010609060101010101" pitchFamily="49" charset="-122"/>
              </a:rPr>
              <a:t>很晚才</a:t>
            </a:r>
            <a:r>
              <a:rPr lang="zh-CN" altLang="en-US" sz="2800" kern="0" dirty="0">
                <a:solidFill>
                  <a:prstClr val="black"/>
                </a:solidFill>
                <a:latin typeface="黑体" panose="02010609060101010101" pitchFamily="49" charset="-122"/>
                <a:ea typeface="黑体" panose="02010609060101010101" pitchFamily="49" charset="-122"/>
              </a:rPr>
              <a:t>从办公室</a:t>
            </a:r>
            <a:r>
              <a:rPr lang="zh-CN" altLang="en-US" sz="2800" kern="0" dirty="0">
                <a:solidFill>
                  <a:srgbClr val="FF0000"/>
                </a:solidFill>
                <a:latin typeface="黑体" panose="02010609060101010101" pitchFamily="49" charset="-122"/>
                <a:ea typeface="黑体" panose="02010609060101010101" pitchFamily="49" charset="-122"/>
              </a:rPr>
              <a:t>回来</a:t>
            </a:r>
            <a:r>
              <a:rPr lang="zh-CN" altLang="en-US" sz="2800" kern="0" dirty="0">
                <a:solidFill>
                  <a:prstClr val="black"/>
                </a:solidFill>
                <a:latin typeface="黑体" panose="02010609060101010101" pitchFamily="49" charset="-122"/>
                <a:ea typeface="黑体" panose="02010609060101010101" pitchFamily="49" charset="-122"/>
              </a:rPr>
              <a:t>，</a:t>
            </a:r>
            <a:r>
              <a:rPr lang="zh-CN" altLang="en-US" sz="2800" kern="0" dirty="0">
                <a:solidFill>
                  <a:srgbClr val="FF0000"/>
                </a:solidFill>
                <a:latin typeface="黑体" panose="02010609060101010101" pitchFamily="49" charset="-122"/>
                <a:ea typeface="黑体" panose="02010609060101010101" pitchFamily="49" charset="-122"/>
              </a:rPr>
              <a:t>挣的钱不多</a:t>
            </a:r>
            <a:r>
              <a:rPr lang="zh-CN" altLang="en-US" sz="2800" kern="0" dirty="0">
                <a:solidFill>
                  <a:prstClr val="black"/>
                </a:solidFill>
                <a:latin typeface="黑体" panose="02010609060101010101" pitchFamily="49" charset="-122"/>
                <a:ea typeface="黑体" panose="02010609060101010101" pitchFamily="49" charset="-122"/>
              </a:rPr>
              <a:t>。</a:t>
            </a:r>
          </a:p>
        </p:txBody>
      </p:sp>
      <p:sp>
        <p:nvSpPr>
          <p:cNvPr id="10" name="TextBox 9"/>
          <p:cNvSpPr txBox="1"/>
          <p:nvPr/>
        </p:nvSpPr>
        <p:spPr>
          <a:xfrm>
            <a:off x="3575720" y="3945250"/>
            <a:ext cx="8208912" cy="1077218"/>
          </a:xfrm>
          <a:prstGeom prst="rect">
            <a:avLst/>
          </a:prstGeom>
          <a:noFill/>
          <a:ln w="9525">
            <a:solidFill>
              <a:schemeClr val="tx1"/>
            </a:solidFill>
          </a:ln>
        </p:spPr>
        <p:txBody>
          <a:bodyPr wrap="square" rtlCol="0">
            <a:spAutoFit/>
          </a:bodyPr>
          <a:lstStyle/>
          <a:p>
            <a:pPr>
              <a:defRPr/>
            </a:pPr>
            <a:r>
              <a:rPr lang="en-US" altLang="zh-CN" sz="3200" b="1" dirty="0">
                <a:latin typeface="+mn-ea"/>
              </a:rPr>
              <a:t> </a:t>
            </a:r>
            <a:r>
              <a:rPr lang="zh-CN" altLang="en-US" sz="3200" b="1" dirty="0">
                <a:latin typeface="+mn-ea"/>
              </a:rPr>
              <a:t>从“</a:t>
            </a:r>
            <a:r>
              <a:rPr lang="zh-CN" altLang="en-US" sz="3200" b="1" dirty="0">
                <a:solidFill>
                  <a:srgbClr val="FF0000"/>
                </a:solidFill>
                <a:latin typeface="+mn-ea"/>
              </a:rPr>
              <a:t>很晚才</a:t>
            </a:r>
            <a:r>
              <a:rPr lang="en-US" altLang="zh-CN" sz="3200" b="1" dirty="0">
                <a:solidFill>
                  <a:srgbClr val="FF0000"/>
                </a:solidFill>
                <a:latin typeface="+mn-ea"/>
              </a:rPr>
              <a:t>……</a:t>
            </a:r>
            <a:r>
              <a:rPr lang="zh-CN" altLang="en-US" sz="3200" b="1" dirty="0">
                <a:solidFill>
                  <a:srgbClr val="FF0000"/>
                </a:solidFill>
                <a:latin typeface="+mn-ea"/>
              </a:rPr>
              <a:t>回来</a:t>
            </a:r>
            <a:r>
              <a:rPr lang="zh-CN" altLang="en-US" sz="3200" b="1" dirty="0">
                <a:latin typeface="+mn-ea"/>
              </a:rPr>
              <a:t>”“</a:t>
            </a:r>
            <a:r>
              <a:rPr lang="zh-CN" altLang="en-US" sz="3200" b="1" dirty="0">
                <a:solidFill>
                  <a:srgbClr val="FF0000"/>
                </a:solidFill>
                <a:latin typeface="+mn-ea"/>
              </a:rPr>
              <a:t>挣的钱不多</a:t>
            </a:r>
            <a:r>
              <a:rPr lang="zh-CN" altLang="en-US" sz="3200" b="1" dirty="0">
                <a:latin typeface="+mn-ea"/>
              </a:rPr>
              <a:t>”中看出</a:t>
            </a:r>
            <a:r>
              <a:rPr lang="zh-CN" altLang="en-US" sz="3200" b="1" kern="0" dirty="0">
                <a:solidFill>
                  <a:sysClr val="windowText" lastClr="000000"/>
                </a:solidFill>
                <a:latin typeface="+mn-ea"/>
              </a:rPr>
              <a:t>这是一个</a:t>
            </a:r>
            <a:r>
              <a:rPr lang="zh-CN" altLang="en-US" sz="3200" b="1" kern="0" dirty="0">
                <a:solidFill>
                  <a:srgbClr val="FF0000"/>
                </a:solidFill>
                <a:latin typeface="+mn-ea"/>
              </a:rPr>
              <a:t>辛苦工作、勤劳持家</a:t>
            </a:r>
            <a:r>
              <a:rPr lang="zh-CN" altLang="en-US" sz="3200" b="1" kern="0" dirty="0">
                <a:solidFill>
                  <a:sysClr val="windowText" lastClr="000000"/>
                </a:solidFill>
                <a:latin typeface="+mn-ea"/>
              </a:rPr>
              <a:t>的菲利普。</a:t>
            </a:r>
            <a:r>
              <a:rPr lang="en-US" altLang="zh-CN" sz="3200" b="1" u="sng" kern="0" dirty="0">
                <a:solidFill>
                  <a:sysClr val="windowText" lastClr="000000"/>
                </a:solidFill>
                <a:latin typeface="+mn-ea"/>
              </a:rPr>
              <a:t>    </a:t>
            </a:r>
            <a:endParaRPr lang="zh-CN" altLang="en-US" sz="2800" b="1" kern="0" dirty="0">
              <a:solidFill>
                <a:sysClr val="windowText" lastClr="000000"/>
              </a:solidFill>
              <a:latin typeface="+mn-ea"/>
            </a:endParaRPr>
          </a:p>
        </p:txBody>
      </p:sp>
    </p:spTree>
    <p:extLst>
      <p:ext uri="{BB962C8B-B14F-4D97-AF65-F5344CB8AC3E}">
        <p14:creationId xmlns:p14="http://schemas.microsoft.com/office/powerpoint/2010/main" val="370304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499" y="8881"/>
            <a:ext cx="3254399" cy="6858000"/>
          </a:xfrm>
          <a:prstGeom prst="rect">
            <a:avLst/>
          </a:prstGeom>
        </p:spPr>
      </p:pic>
      <p:sp>
        <p:nvSpPr>
          <p:cNvPr id="3" name="TextBox 2"/>
          <p:cNvSpPr txBox="1"/>
          <p:nvPr/>
        </p:nvSpPr>
        <p:spPr>
          <a:xfrm>
            <a:off x="7896200" y="377688"/>
            <a:ext cx="4149174"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pPr>
              <a:defRPr/>
            </a:pPr>
            <a:r>
              <a:rPr lang="zh-CN" altLang="en-US" kern="0" dirty="0">
                <a:solidFill>
                  <a:srgbClr val="FF0000"/>
                </a:solidFill>
              </a:rPr>
              <a:t>全方位</a:t>
            </a:r>
            <a:r>
              <a:rPr lang="zh-CN" altLang="en-US" kern="0" dirty="0">
                <a:solidFill>
                  <a:sysClr val="windowText" lastClr="000000"/>
                </a:solidFill>
              </a:rPr>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pPr>
              <a:defRPr/>
            </a:pPr>
            <a:endParaRPr lang="zh-CN" altLang="en-US" kern="0" dirty="0">
              <a:solidFill>
                <a:sysClr val="windowText" lastClr="000000"/>
              </a:solidFill>
            </a:endParaRPr>
          </a:p>
        </p:txBody>
      </p:sp>
      <p:sp>
        <p:nvSpPr>
          <p:cNvPr id="4" name="TextBox 3"/>
          <p:cNvSpPr txBox="1"/>
          <p:nvPr/>
        </p:nvSpPr>
        <p:spPr>
          <a:xfrm>
            <a:off x="4654422" y="1488756"/>
            <a:ext cx="6129264" cy="2308324"/>
          </a:xfrm>
          <a:prstGeom prst="rect">
            <a:avLst/>
          </a:prstGeom>
          <a:noFill/>
        </p:spPr>
        <p:txBody>
          <a:bodyPr wrap="square" rtlCol="0">
            <a:spAutoFit/>
          </a:bodyPr>
          <a:lstStyle/>
          <a:p>
            <a:r>
              <a:rPr lang="en-US" altLang="zh-CN" sz="2400" dirty="0">
                <a:latin typeface="黑体" panose="02010609060101010101" pitchFamily="49" charset="-122"/>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人们按照</a:t>
            </a:r>
            <a:r>
              <a:rPr lang="zh-CN" altLang="en-US" sz="2400" dirty="0">
                <a:solidFill>
                  <a:srgbClr val="FF0000"/>
                </a:solidFill>
                <a:latin typeface="黑体" panose="02010609060101010101" pitchFamily="49" charset="-122"/>
                <a:ea typeface="黑体" panose="02010609060101010101" pitchFamily="49" charset="-122"/>
              </a:rPr>
              <a:t>当时</a:t>
            </a:r>
            <a:r>
              <a:rPr lang="zh-CN" altLang="en-US" sz="2400" dirty="0">
                <a:latin typeface="黑体" panose="02010609060101010101" pitchFamily="49" charset="-122"/>
                <a:ea typeface="黑体" panose="02010609060101010101" pitchFamily="49" charset="-122"/>
              </a:rPr>
              <a:t>的</a:t>
            </a:r>
            <a:r>
              <a:rPr lang="zh-CN" altLang="en-US" sz="2400" dirty="0">
                <a:solidFill>
                  <a:srgbClr val="FF0000"/>
                </a:solidFill>
                <a:latin typeface="黑体" panose="02010609060101010101" pitchFamily="49" charset="-122"/>
                <a:ea typeface="黑体" panose="02010609060101010101" pitchFamily="49" charset="-122"/>
              </a:rPr>
              <a:t>惯例</a:t>
            </a:r>
            <a:r>
              <a:rPr lang="zh-CN" altLang="en-US" sz="2400" dirty="0">
                <a:latin typeface="黑体" panose="02010609060101010101" pitchFamily="49" charset="-122"/>
                <a:ea typeface="黑体" panose="02010609060101010101" pitchFamily="49" charset="-122"/>
              </a:rPr>
              <a:t>，把他送上从哈佛尔到纽约的商船，打发他到美洲去。</a:t>
            </a:r>
            <a:endParaRPr lang="en-US" altLang="zh-CN" sz="2400" dirty="0">
              <a:latin typeface="黑体" panose="02010609060101010101" pitchFamily="49" charset="-122"/>
              <a:ea typeface="黑体" panose="02010609060101010101" pitchFamily="49" charset="-122"/>
            </a:endParaRPr>
          </a:p>
          <a:p>
            <a:endParaRPr lang="en-US" altLang="zh-CN" sz="2400" dirty="0">
              <a:latin typeface="黑体" panose="02010609060101010101" pitchFamily="49" charset="-122"/>
              <a:ea typeface="黑体" panose="02010609060101010101" pitchFamily="49" charset="-122"/>
            </a:endParaRPr>
          </a:p>
          <a:p>
            <a:r>
              <a:rPr lang="en-US" altLang="zh-CN" sz="240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哲尔赛岛是</a:t>
            </a:r>
            <a:r>
              <a:rPr lang="zh-CN" altLang="en-US" sz="2400" dirty="0">
                <a:solidFill>
                  <a:srgbClr val="FF0000"/>
                </a:solidFill>
                <a:latin typeface="黑体" panose="02010609060101010101" pitchFamily="49" charset="-122"/>
                <a:ea typeface="黑体" panose="02010609060101010101" pitchFamily="49" charset="-122"/>
              </a:rPr>
              <a:t>穷人们</a:t>
            </a:r>
            <a:r>
              <a:rPr lang="zh-CN" altLang="en-US" sz="2400" dirty="0">
                <a:latin typeface="黑体" panose="02010609060101010101" pitchFamily="49" charset="-122"/>
                <a:ea typeface="黑体" panose="02010609060101010101" pitchFamily="49" charset="-122"/>
              </a:rPr>
              <a:t>最理想的游玩地方。</a:t>
            </a:r>
            <a:endParaRPr lang="en-US" altLang="zh-CN" sz="2400" dirty="0">
              <a:latin typeface="黑体" panose="02010609060101010101" pitchFamily="49" charset="-122"/>
              <a:ea typeface="黑体" panose="02010609060101010101" pitchFamily="49" charset="-122"/>
            </a:endParaRPr>
          </a:p>
          <a:p>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一个法国人</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就可以到一个邻国</a:t>
            </a:r>
            <a:r>
              <a:rPr lang="en-US" altLang="zh-CN" sz="2400" dirty="0">
                <a:latin typeface="黑体" panose="02010609060101010101" pitchFamily="49" charset="-122"/>
                <a:ea typeface="黑体" panose="02010609060101010101" pitchFamily="49" charset="-122"/>
              </a:rPr>
              <a:t>……</a:t>
            </a:r>
          </a:p>
          <a:p>
            <a:endParaRPr lang="en-US" altLang="zh-CN" sz="2400" dirty="0">
              <a:latin typeface="黑体" panose="02010609060101010101" pitchFamily="49" charset="-122"/>
              <a:ea typeface="黑体" panose="02010609060101010101" pitchFamily="49" charset="-122"/>
            </a:endParaRPr>
          </a:p>
        </p:txBody>
      </p:sp>
      <p:sp>
        <p:nvSpPr>
          <p:cNvPr id="9" name="TextBox 8"/>
          <p:cNvSpPr txBox="1"/>
          <p:nvPr/>
        </p:nvSpPr>
        <p:spPr>
          <a:xfrm>
            <a:off x="4327804" y="5798480"/>
            <a:ext cx="6340197" cy="461665"/>
          </a:xfrm>
          <a:prstGeom prst="rect">
            <a:avLst/>
          </a:prstGeom>
          <a:noFill/>
          <a:ln w="9525">
            <a:solidFill>
              <a:srgbClr val="C00000"/>
            </a:solidFill>
          </a:ln>
        </p:spPr>
        <p:txBody>
          <a:bodyPr wrap="square" rtlCol="0">
            <a:spAutoFit/>
          </a:bodyPr>
          <a:lstStyle>
            <a:defPPr>
              <a:defRPr lang="zh-CN"/>
            </a:defPPr>
            <a:lvl1pPr>
              <a:defRPr sz="2400">
                <a:latin typeface="黑体" panose="02010609060101010101" pitchFamily="49" charset="-122"/>
                <a:ea typeface="黑体" panose="02010609060101010101" pitchFamily="49" charset="-122"/>
              </a:defRPr>
            </a:lvl1pPr>
          </a:lstStyle>
          <a:p>
            <a:pPr>
              <a:defRPr/>
            </a:pPr>
            <a:r>
              <a:rPr lang="zh-CN" altLang="en-US" kern="0" dirty="0">
                <a:solidFill>
                  <a:sysClr val="windowText" lastClr="000000"/>
                </a:solidFill>
              </a:rPr>
              <a:t>赏析人物方法：在</a:t>
            </a:r>
            <a:r>
              <a:rPr lang="zh-CN" altLang="en-US" u="sng" kern="0" dirty="0">
                <a:solidFill>
                  <a:srgbClr val="FF0000"/>
                </a:solidFill>
              </a:rPr>
              <a:t>社会背景</a:t>
            </a:r>
            <a:r>
              <a:rPr lang="zh-CN" altLang="en-US" kern="0" dirty="0">
                <a:solidFill>
                  <a:sysClr val="windowText" lastClr="000000"/>
                </a:solidFill>
              </a:rPr>
              <a:t>中理解人物形象</a:t>
            </a:r>
          </a:p>
        </p:txBody>
      </p:sp>
      <p:sp>
        <p:nvSpPr>
          <p:cNvPr id="8" name="TextBox 7"/>
          <p:cNvSpPr txBox="1"/>
          <p:nvPr/>
        </p:nvSpPr>
        <p:spPr>
          <a:xfrm>
            <a:off x="4490650" y="4056793"/>
            <a:ext cx="6795347" cy="1077218"/>
          </a:xfrm>
          <a:prstGeom prst="rect">
            <a:avLst/>
          </a:prstGeom>
          <a:noFill/>
          <a:ln w="12700">
            <a:solidFill>
              <a:schemeClr val="tx1"/>
            </a:solidFill>
          </a:ln>
        </p:spPr>
        <p:txBody>
          <a:bodyPr wrap="square" rtlCol="0">
            <a:spAutoFit/>
          </a:bodyPr>
          <a:lstStyle/>
          <a:p>
            <a:r>
              <a:rPr lang="zh-CN" altLang="en-US" sz="3200" dirty="0">
                <a:latin typeface="黑体" panose="02010609060101010101" pitchFamily="49" charset="-122"/>
                <a:ea typeface="黑体" panose="02010609060101010101" pitchFamily="49" charset="-122"/>
              </a:rPr>
              <a:t>我们看到了</a:t>
            </a:r>
            <a:r>
              <a:rPr lang="zh-CN" altLang="en-US" sz="3200" u="sng" dirty="0">
                <a:solidFill>
                  <a:srgbClr val="FF0000"/>
                </a:solidFill>
                <a:latin typeface="黑体" panose="02010609060101010101" pitchFamily="49" charset="-122"/>
                <a:ea typeface="黑体" panose="02010609060101010101" pitchFamily="49" charset="-122"/>
              </a:rPr>
              <a:t>像菲利普</a:t>
            </a:r>
            <a:r>
              <a:rPr lang="zh-CN" altLang="en-US" sz="3200" dirty="0">
                <a:latin typeface="黑体" panose="02010609060101010101" pitchFamily="49" charset="-122"/>
                <a:ea typeface="黑体" panose="02010609060101010101" pitchFamily="49" charset="-122"/>
              </a:rPr>
              <a:t>一样势利、冷漠、虚荣但又努力辛苦维持生活的</a:t>
            </a:r>
            <a:r>
              <a:rPr lang="zh-CN" altLang="en-US" sz="3200" u="sng" dirty="0">
                <a:solidFill>
                  <a:srgbClr val="FF0000"/>
                </a:solidFill>
                <a:latin typeface="黑体" panose="02010609060101010101" pitchFamily="49" charset="-122"/>
                <a:ea typeface="黑体" panose="02010609060101010101" pitchFamily="49" charset="-122"/>
              </a:rPr>
              <a:t>一类人</a:t>
            </a:r>
            <a:r>
              <a:rPr lang="zh-CN" altLang="en-US" sz="3200" dirty="0">
                <a:latin typeface="黑体" panose="02010609060101010101" pitchFamily="49" charset="-122"/>
                <a:ea typeface="黑体" panose="02010609060101010101" pitchFamily="49" charset="-122"/>
              </a:rPr>
              <a:t>。</a:t>
            </a:r>
          </a:p>
        </p:txBody>
      </p:sp>
      <p:sp>
        <p:nvSpPr>
          <p:cNvPr id="10" name="Text Box 5"/>
          <p:cNvSpPr txBox="1">
            <a:spLocks noChangeArrowheads="1"/>
          </p:cNvSpPr>
          <p:nvPr/>
        </p:nvSpPr>
        <p:spPr bwMode="auto">
          <a:xfrm>
            <a:off x="3030695" y="4056793"/>
            <a:ext cx="8934413" cy="1077218"/>
          </a:xfrm>
          <a:prstGeom prst="rect">
            <a:avLst/>
          </a:prstGeom>
          <a:solidFill>
            <a:schemeClr val="bg2">
              <a:lumMod val="90000"/>
            </a:schemeClr>
          </a:solidFill>
          <a:ln w="9525">
            <a:solidFill>
              <a:schemeClr val="tx1"/>
            </a:solidFill>
            <a:miter lim="800000"/>
            <a:headEnd/>
            <a:tailEnd/>
          </a:ln>
          <a:effectLst/>
          <a:extLst/>
        </p:spPr>
        <p:txBody>
          <a:bodyPr wrap="squar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zh-CN" altLang="en-US" sz="3200" b="1" i="0" u="none" strike="noStrike" kern="0" cap="none" spc="0" normalizeH="0" baseline="0" noProof="0" dirty="0">
                <a:ln>
                  <a:noFill/>
                </a:ln>
                <a:solidFill>
                  <a:srgbClr val="000000"/>
                </a:solidFill>
                <a:effectLst/>
                <a:uLnTx/>
                <a:uFillTx/>
                <a:latin typeface="Arial" panose="020B0604020202020204" pitchFamily="34" charset="0"/>
              </a:rPr>
              <a:t>真正好的文学艺术作品</a:t>
            </a:r>
            <a:r>
              <a:rPr kumimoji="0" lang="en-US" altLang="zh-CN" sz="3200" b="1" i="0" u="none" strike="noStrike" kern="0" cap="none" spc="0" normalizeH="0" baseline="0" noProof="0" dirty="0">
                <a:ln>
                  <a:noFill/>
                </a:ln>
                <a:solidFill>
                  <a:srgbClr val="000000"/>
                </a:solidFill>
                <a:effectLst/>
                <a:uLnTx/>
                <a:uFillTx/>
                <a:latin typeface="Arial" panose="020B0604020202020204" pitchFamily="34" charset="0"/>
              </a:rPr>
              <a:t>,</a:t>
            </a:r>
            <a:r>
              <a:rPr kumimoji="0" lang="zh-CN" altLang="en-US" sz="3200" b="1" i="0" u="none" strike="noStrike" kern="0" cap="none" spc="0" normalizeH="0" baseline="0" noProof="0" dirty="0">
                <a:ln>
                  <a:noFill/>
                </a:ln>
                <a:solidFill>
                  <a:srgbClr val="000000"/>
                </a:solidFill>
                <a:effectLst/>
                <a:uLnTx/>
                <a:uFillTx/>
                <a:latin typeface="Arial" panose="020B0604020202020204" pitchFamily="34" charset="0"/>
              </a:rPr>
              <a:t>是有对自身的超越力量的</a:t>
            </a:r>
            <a:r>
              <a:rPr lang="zh-CN" altLang="en-US" sz="3200" b="1" kern="0" noProof="0" dirty="0">
                <a:solidFill>
                  <a:srgbClr val="000000"/>
                </a:solidFill>
                <a:latin typeface="Arial" panose="020B0604020202020204" pitchFamily="34" charset="0"/>
              </a:rPr>
              <a:t>。</a:t>
            </a:r>
            <a:endParaRPr kumimoji="0" lang="en-US" altLang="zh-CN" sz="3200" b="1" i="0" u="none" strike="noStrike" kern="0" cap="none" spc="0" normalizeH="0" baseline="0" noProof="0" dirty="0">
              <a:ln>
                <a:noFill/>
              </a:ln>
              <a:solidFill>
                <a:srgbClr val="000000"/>
              </a:solidFill>
              <a:effectLst/>
              <a:uLnTx/>
              <a:uFillTx/>
              <a:latin typeface="Arial" panose="020B0604020202020204" pitchFamily="34" charset="0"/>
            </a:endParaRPr>
          </a:p>
          <a:p>
            <a:pPr marL="0" marR="0" lvl="0" indent="0" defTabSz="914400" eaLnBrk="1" fontAlgn="base" latinLnBrk="0" hangingPunct="1">
              <a:lnSpc>
                <a:spcPct val="100000"/>
              </a:lnSpc>
              <a:spcBef>
                <a:spcPct val="0"/>
              </a:spcBef>
              <a:spcAft>
                <a:spcPct val="0"/>
              </a:spcAft>
              <a:buClrTx/>
              <a:buSzTx/>
              <a:buFontTx/>
              <a:buNone/>
              <a:tabLst/>
              <a:defRPr/>
            </a:pPr>
            <a:r>
              <a:rPr kumimoji="0" lang="zh-CN" altLang="en-US" sz="3200" b="1" i="0" u="none" strike="noStrike" kern="0" cap="none" spc="0" normalizeH="0" baseline="0" noProof="0" dirty="0">
                <a:ln>
                  <a:noFill/>
                </a:ln>
                <a:solidFill>
                  <a:srgbClr val="000000"/>
                </a:solidFill>
                <a:effectLst/>
                <a:uLnTx/>
                <a:uFillTx/>
                <a:latin typeface="Arial" panose="020B0604020202020204" pitchFamily="34" charset="0"/>
              </a:rPr>
              <a:t>它写了一些人和事</a:t>
            </a:r>
            <a:r>
              <a:rPr kumimoji="0" lang="en-US" altLang="zh-CN" sz="3200" b="1" i="0" u="none" strike="noStrike" kern="0" cap="none" spc="0" normalizeH="0" baseline="0" noProof="0" dirty="0">
                <a:ln>
                  <a:noFill/>
                </a:ln>
                <a:solidFill>
                  <a:srgbClr val="000000"/>
                </a:solidFill>
                <a:effectLst/>
                <a:uLnTx/>
                <a:uFillTx/>
                <a:latin typeface="Arial" panose="020B0604020202020204" pitchFamily="34" charset="0"/>
              </a:rPr>
              <a:t>,</a:t>
            </a:r>
            <a:r>
              <a:rPr kumimoji="0" lang="zh-CN" altLang="en-US" sz="3200" b="1" i="0" u="none" strike="noStrike" kern="0" cap="none" spc="0" normalizeH="0" baseline="0" noProof="0" dirty="0">
                <a:ln>
                  <a:noFill/>
                </a:ln>
                <a:solidFill>
                  <a:srgbClr val="000000"/>
                </a:solidFill>
                <a:effectLst/>
                <a:uLnTx/>
                <a:uFillTx/>
                <a:latin typeface="Arial" panose="020B0604020202020204" pitchFamily="34" charset="0"/>
              </a:rPr>
              <a:t>但</a:t>
            </a:r>
            <a:r>
              <a:rPr kumimoji="0" lang="zh-CN" altLang="en-US" sz="3200" b="1" i="0" u="none" strike="noStrike" kern="0" cap="none" spc="0" normalizeH="0" baseline="0" noProof="0" dirty="0">
                <a:ln>
                  <a:noFill/>
                </a:ln>
                <a:solidFill>
                  <a:srgbClr val="FF0000"/>
                </a:solidFill>
                <a:effectLst/>
                <a:uLnTx/>
                <a:uFillTx/>
                <a:latin typeface="Arial" panose="020B0604020202020204" pitchFamily="34" charset="0"/>
              </a:rPr>
              <a:t>表现的却不仅是这些人和事</a:t>
            </a:r>
            <a:r>
              <a:rPr lang="zh-CN" altLang="en-US" sz="3200" b="1" kern="0" dirty="0">
                <a:solidFill>
                  <a:srgbClr val="000000"/>
                </a:solidFill>
                <a:latin typeface="Arial" panose="020B0604020202020204" pitchFamily="34" charset="0"/>
              </a:rPr>
              <a:t>。</a:t>
            </a:r>
            <a:endParaRPr kumimoji="0" lang="en-US" altLang="zh-CN" sz="3200" b="1" i="0" u="none" strike="noStrike" kern="0" cap="none" spc="0" normalizeH="0" baseline="0" noProof="0" dirty="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1393274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10"/>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animBg="1"/>
      <p:bldP spid="10"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344" y="0"/>
            <a:ext cx="3254399" cy="6858000"/>
          </a:xfrm>
          <a:prstGeom prst="rect">
            <a:avLst/>
          </a:prstGeom>
        </p:spPr>
      </p:pic>
      <p:sp>
        <p:nvSpPr>
          <p:cNvPr id="5" name="TextBox 4"/>
          <p:cNvSpPr txBox="1"/>
          <p:nvPr/>
        </p:nvSpPr>
        <p:spPr>
          <a:xfrm>
            <a:off x="5375921" y="4653136"/>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4" name="TextBox 3"/>
          <p:cNvSpPr txBox="1"/>
          <p:nvPr/>
        </p:nvSpPr>
        <p:spPr>
          <a:xfrm>
            <a:off x="4439816" y="2276872"/>
            <a:ext cx="7272808" cy="206210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    </a:t>
            </a:r>
            <a:r>
              <a:rPr kumimoji="0" lang="zh-CN" altLang="zh-CN"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揭露了金钱至上的社会现实，反映了小市民的冷酷自私，漠视亲情，但也透露出挣扎在底层小市民的辛酸。</a:t>
            </a:r>
          </a:p>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endParaRPr>
          </a:p>
        </p:txBody>
      </p:sp>
      <p:sp>
        <p:nvSpPr>
          <p:cNvPr id="3" name="TextBox 2"/>
          <p:cNvSpPr txBox="1"/>
          <p:nvPr/>
        </p:nvSpPr>
        <p:spPr>
          <a:xfrm>
            <a:off x="4439816" y="1268760"/>
            <a:ext cx="1877437" cy="769441"/>
          </a:xfrm>
          <a:prstGeom prst="rect">
            <a:avLst/>
          </a:prstGeom>
          <a:noFill/>
        </p:spPr>
        <p:txBody>
          <a:bodyPr wrap="none" rtlCol="0">
            <a:spAutoFit/>
          </a:bodyPr>
          <a:lstStyle/>
          <a:p>
            <a:r>
              <a:rPr lang="zh-CN" altLang="en-US" sz="4400" dirty="0">
                <a:latin typeface="黑体" panose="02010609060101010101" pitchFamily="49" charset="-122"/>
                <a:ea typeface="黑体" panose="02010609060101010101" pitchFamily="49" charset="-122"/>
              </a:rPr>
              <a:t>主旨：</a:t>
            </a:r>
          </a:p>
        </p:txBody>
      </p:sp>
    </p:spTree>
    <p:extLst>
      <p:ext uri="{BB962C8B-B14F-4D97-AF65-F5344CB8AC3E}">
        <p14:creationId xmlns:p14="http://schemas.microsoft.com/office/powerpoint/2010/main" val="3850503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753" y="-13891"/>
            <a:ext cx="3478959" cy="6858000"/>
          </a:xfrm>
          <a:prstGeom prst="rect">
            <a:avLst/>
          </a:prstGeom>
        </p:spPr>
      </p:pic>
      <p:sp>
        <p:nvSpPr>
          <p:cNvPr id="3" name="TextBox 2"/>
          <p:cNvSpPr txBox="1"/>
          <p:nvPr/>
        </p:nvSpPr>
        <p:spPr>
          <a:xfrm>
            <a:off x="5189514" y="624063"/>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课堂小结</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
        <p:nvSpPr>
          <p:cNvPr id="10" name="TextBox 9"/>
          <p:cNvSpPr txBox="1"/>
          <p:nvPr/>
        </p:nvSpPr>
        <p:spPr>
          <a:xfrm>
            <a:off x="6509814" y="2202111"/>
            <a:ext cx="3895618" cy="584775"/>
          </a:xfrm>
          <a:prstGeom prst="rect">
            <a:avLst/>
          </a:prstGeom>
          <a:noFill/>
        </p:spPr>
        <p:txBody>
          <a:bodyPr wrap="none" rtlCol="0">
            <a:spAutoFit/>
          </a:bodyPr>
          <a:lstStyle/>
          <a:p>
            <a:pPr lvl="0">
              <a:defRPr/>
            </a:pPr>
            <a:r>
              <a:rPr lang="zh-CN" altLang="en-US" sz="3200" b="1" kern="0" dirty="0">
                <a:solidFill>
                  <a:sysClr val="windowText" lastClr="000000"/>
                </a:solidFill>
                <a:latin typeface="+mn-ea"/>
              </a:rPr>
              <a:t>    的“</a:t>
            </a:r>
            <a:r>
              <a:rPr lang="zh-CN" altLang="en-US" sz="3200" b="1" kern="0" dirty="0">
                <a:solidFill>
                  <a:srgbClr val="FF0000"/>
                </a:solidFill>
                <a:latin typeface="+mn-ea"/>
              </a:rPr>
              <a:t>菲利普们</a:t>
            </a:r>
            <a:r>
              <a:rPr lang="zh-CN" altLang="en-US" sz="3200" b="1" kern="0" dirty="0">
                <a:solidFill>
                  <a:sysClr val="windowText" lastClr="000000"/>
                </a:solidFill>
                <a:latin typeface="+mn-ea"/>
              </a:rPr>
              <a:t>”</a:t>
            </a:r>
          </a:p>
        </p:txBody>
      </p:sp>
      <p:sp>
        <p:nvSpPr>
          <p:cNvPr id="12" name="TextBox 11"/>
          <p:cNvSpPr txBox="1"/>
          <p:nvPr/>
        </p:nvSpPr>
        <p:spPr>
          <a:xfrm>
            <a:off x="5303913" y="1758188"/>
            <a:ext cx="1620957" cy="523220"/>
          </a:xfrm>
          <a:prstGeom prst="rect">
            <a:avLst/>
          </a:prstGeom>
          <a:noFill/>
        </p:spPr>
        <p:txBody>
          <a:bodyPr wrap="none" rtlCol="0">
            <a:spAutoFit/>
          </a:bodyPr>
          <a:lstStyle>
            <a:defPPr>
              <a:defRPr lang="zh-CN"/>
            </a:defPPr>
            <a:lvl1pPr>
              <a:defRPr sz="2800">
                <a:solidFill>
                  <a:srgbClr val="FF0000"/>
                </a:solidFill>
                <a:latin typeface="黑体" panose="02010609060101010101" pitchFamily="49" charset="-122"/>
                <a:ea typeface="黑体" panose="02010609060101010101" pitchFamily="49" charset="-122"/>
              </a:defRPr>
            </a:lvl1pPr>
          </a:lstStyle>
          <a:p>
            <a:r>
              <a:rPr lang="zh-CN" altLang="en-US" dirty="0"/>
              <a:t>爱慕虚荣</a:t>
            </a:r>
          </a:p>
        </p:txBody>
      </p:sp>
      <p:sp>
        <p:nvSpPr>
          <p:cNvPr id="13" name="TextBox 12"/>
          <p:cNvSpPr txBox="1"/>
          <p:nvPr/>
        </p:nvSpPr>
        <p:spPr>
          <a:xfrm>
            <a:off x="5303913" y="2281408"/>
            <a:ext cx="1620957" cy="523220"/>
          </a:xfrm>
          <a:prstGeom prst="rect">
            <a:avLst/>
          </a:prstGeom>
          <a:noFill/>
        </p:spPr>
        <p:txBody>
          <a:bodyPr wrap="none" rtlCol="0">
            <a:spAutoFit/>
          </a:bodyPr>
          <a:lstStyle>
            <a:defPPr>
              <a:defRPr lang="zh-CN"/>
            </a:defPPr>
            <a:lvl1pPr>
              <a:defRPr sz="2800">
                <a:solidFill>
                  <a:srgbClr val="FF0000"/>
                </a:solidFill>
                <a:latin typeface="黑体" panose="02010609060101010101" pitchFamily="49" charset="-122"/>
                <a:ea typeface="黑体" panose="02010609060101010101" pitchFamily="49" charset="-122"/>
              </a:defRPr>
            </a:lvl1pPr>
          </a:lstStyle>
          <a:p>
            <a:r>
              <a:rPr lang="zh-CN" altLang="en-US" dirty="0"/>
              <a:t>虚伪冷漠</a:t>
            </a:r>
          </a:p>
        </p:txBody>
      </p:sp>
      <p:sp>
        <p:nvSpPr>
          <p:cNvPr id="14" name="TextBox 13"/>
          <p:cNvSpPr txBox="1"/>
          <p:nvPr/>
        </p:nvSpPr>
        <p:spPr>
          <a:xfrm>
            <a:off x="5303912" y="2761764"/>
            <a:ext cx="3416320" cy="523220"/>
          </a:xfrm>
          <a:prstGeom prst="rect">
            <a:avLst/>
          </a:prstGeom>
          <a:noFill/>
        </p:spPr>
        <p:txBody>
          <a:bodyPr wrap="none" rtlCol="0">
            <a:spAutoFit/>
          </a:bodyPr>
          <a:lstStyle>
            <a:defPPr>
              <a:defRPr lang="zh-CN"/>
            </a:defPPr>
            <a:lvl1pPr>
              <a:defRPr sz="2800">
                <a:solidFill>
                  <a:srgbClr val="FF0000"/>
                </a:solidFill>
                <a:latin typeface="黑体" panose="02010609060101010101" pitchFamily="49" charset="-122"/>
                <a:ea typeface="黑体" panose="02010609060101010101" pitchFamily="49" charset="-122"/>
              </a:defRPr>
            </a:lvl1pPr>
          </a:lstStyle>
          <a:p>
            <a:r>
              <a:rPr lang="zh-CN" altLang="en-US" dirty="0"/>
              <a:t>辛苦工作、勤劳持家</a:t>
            </a:r>
          </a:p>
        </p:txBody>
      </p:sp>
      <p:sp>
        <p:nvSpPr>
          <p:cNvPr id="15" name="TextBox 14"/>
          <p:cNvSpPr txBox="1"/>
          <p:nvPr/>
        </p:nvSpPr>
        <p:spPr>
          <a:xfrm>
            <a:off x="4121285" y="4445567"/>
            <a:ext cx="6340197" cy="1200329"/>
          </a:xfrm>
          <a:prstGeom prst="rect">
            <a:avLst/>
          </a:prstGeom>
          <a:noFill/>
          <a:ln w="9525">
            <a:solidFill>
              <a:srgbClr val="C00000"/>
            </a:solidFill>
          </a:ln>
        </p:spPr>
        <p:txBody>
          <a:bodyPr wrap="square" rtlCol="0">
            <a:spAutoFit/>
          </a:bodyPr>
          <a:lstStyle>
            <a:defPPr>
              <a:defRPr lang="zh-CN"/>
            </a:defPPr>
            <a:lvl1pPr>
              <a:defRPr sz="2400">
                <a:latin typeface="黑体" panose="02010609060101010101" pitchFamily="49" charset="-122"/>
                <a:ea typeface="黑体" panose="02010609060101010101" pitchFamily="49" charset="-122"/>
              </a:defRPr>
            </a:lvl1pPr>
          </a:lstStyle>
          <a:p>
            <a:r>
              <a:rPr lang="zh-CN" altLang="en-US" dirty="0"/>
              <a:t>方法总结：通过</a:t>
            </a:r>
            <a:r>
              <a:rPr lang="zh-CN" altLang="en-US" dirty="0">
                <a:solidFill>
                  <a:srgbClr val="FF0000"/>
                </a:solidFill>
              </a:rPr>
              <a:t>抓关键词</a:t>
            </a:r>
            <a:r>
              <a:rPr lang="zh-CN" altLang="en-US" dirty="0"/>
              <a:t>分析人物形象</a:t>
            </a:r>
            <a:endParaRPr lang="en-US" altLang="zh-CN" dirty="0"/>
          </a:p>
          <a:p>
            <a:r>
              <a:rPr lang="zh-CN" altLang="en-US" kern="0" dirty="0">
                <a:solidFill>
                  <a:sysClr val="windowText" lastClr="000000"/>
                </a:solidFill>
              </a:rPr>
              <a:t>          通过</a:t>
            </a:r>
            <a:r>
              <a:rPr lang="zh-CN" altLang="en-US" kern="0" dirty="0">
                <a:solidFill>
                  <a:srgbClr val="FF0000"/>
                </a:solidFill>
              </a:rPr>
              <a:t>联系上下文</a:t>
            </a:r>
            <a:r>
              <a:rPr lang="zh-CN" altLang="en-US" kern="0" dirty="0">
                <a:solidFill>
                  <a:sysClr val="windowText" lastClr="000000"/>
                </a:solidFill>
              </a:rPr>
              <a:t>品味人物形象</a:t>
            </a:r>
            <a:endParaRPr lang="en-US" altLang="zh-CN" kern="0" dirty="0">
              <a:solidFill>
                <a:sysClr val="windowText" lastClr="000000"/>
              </a:solidFill>
            </a:endParaRPr>
          </a:p>
          <a:p>
            <a:r>
              <a:rPr lang="zh-CN" altLang="en-US" kern="0" dirty="0">
                <a:solidFill>
                  <a:sysClr val="windowText" lastClr="000000"/>
                </a:solidFill>
              </a:rPr>
              <a:t>          在</a:t>
            </a:r>
            <a:r>
              <a:rPr lang="zh-CN" altLang="en-US" u="sng" kern="0" dirty="0">
                <a:solidFill>
                  <a:srgbClr val="FF0000"/>
                </a:solidFill>
              </a:rPr>
              <a:t>社会背景</a:t>
            </a:r>
            <a:r>
              <a:rPr lang="zh-CN" altLang="en-US" kern="0" dirty="0">
                <a:solidFill>
                  <a:sysClr val="windowText" lastClr="000000"/>
                </a:solidFill>
              </a:rPr>
              <a:t>中理解人物形象</a:t>
            </a:r>
            <a:endParaRPr lang="zh-CN" altLang="en-US" dirty="0"/>
          </a:p>
        </p:txBody>
      </p:sp>
    </p:spTree>
    <p:extLst>
      <p:ext uri="{BB962C8B-B14F-4D97-AF65-F5344CB8AC3E}">
        <p14:creationId xmlns:p14="http://schemas.microsoft.com/office/powerpoint/2010/main" val="3816576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7368" y="0"/>
            <a:ext cx="3254399" cy="6858000"/>
          </a:xfrm>
          <a:prstGeom prst="rect">
            <a:avLst/>
          </a:prstGeom>
        </p:spPr>
      </p:pic>
      <p:sp>
        <p:nvSpPr>
          <p:cNvPr id="3" name="TextBox 2"/>
          <p:cNvSpPr txBox="1"/>
          <p:nvPr/>
        </p:nvSpPr>
        <p:spPr>
          <a:xfrm>
            <a:off x="4007768" y="1556792"/>
            <a:ext cx="7571303" cy="1569660"/>
          </a:xfrm>
          <a:prstGeom prst="rect">
            <a:avLst/>
          </a:prstGeom>
          <a:noFill/>
        </p:spPr>
        <p:txBody>
          <a:bodyPr wrap="none" rtlCol="0">
            <a:spAutoFit/>
          </a:bodyPr>
          <a:lstStyle/>
          <a:p>
            <a:r>
              <a:rPr lang="zh-CN" altLang="en-US" sz="3200" dirty="0">
                <a:latin typeface="黑体" panose="02010609060101010101" pitchFamily="49" charset="-122"/>
                <a:ea typeface="黑体" panose="02010609060101010101" pitchFamily="49" charset="-122"/>
              </a:rPr>
              <a:t>作业布置：</a:t>
            </a:r>
            <a:endParaRPr lang="en-US" altLang="zh-CN" sz="3200" dirty="0">
              <a:latin typeface="黑体" panose="02010609060101010101" pitchFamily="49" charset="-122"/>
              <a:ea typeface="黑体" panose="02010609060101010101" pitchFamily="49" charset="-122"/>
            </a:endParaRPr>
          </a:p>
          <a:p>
            <a:r>
              <a:rPr lang="en-US" altLang="zh-CN" sz="3200" dirty="0">
                <a:latin typeface="黑体" panose="02010609060101010101" pitchFamily="49" charset="-122"/>
                <a:ea typeface="黑体" panose="02010609060101010101" pitchFamily="49" charset="-122"/>
              </a:rPr>
              <a:t>1.</a:t>
            </a:r>
            <a:r>
              <a:rPr lang="zh-CN" altLang="en-US" sz="3200" dirty="0">
                <a:latin typeface="黑体" panose="02010609060101010101" pitchFamily="49" charset="-122"/>
                <a:ea typeface="黑体" panose="02010609060101010101" pitchFamily="49" charset="-122"/>
              </a:rPr>
              <a:t>完成</a:t>
            </a:r>
            <a:r>
              <a:rPr lang="en-US" altLang="zh-CN" sz="3200" dirty="0">
                <a:latin typeface="黑体" panose="02010609060101010101" pitchFamily="49" charset="-122"/>
                <a:ea typeface="黑体" panose="02010609060101010101" pitchFamily="49" charset="-122"/>
              </a:rPr>
              <a:t>《</a:t>
            </a:r>
            <a:r>
              <a:rPr lang="zh-CN" altLang="en-US" sz="3200" dirty="0">
                <a:latin typeface="黑体" panose="02010609060101010101" pitchFamily="49" charset="-122"/>
                <a:ea typeface="黑体" panose="02010609060101010101" pitchFamily="49" charset="-122"/>
              </a:rPr>
              <a:t>学案</a:t>
            </a:r>
            <a:r>
              <a:rPr lang="en-US" altLang="zh-CN" sz="3200" dirty="0">
                <a:latin typeface="黑体" panose="02010609060101010101" pitchFamily="49" charset="-122"/>
                <a:ea typeface="黑体" panose="02010609060101010101" pitchFamily="49" charset="-122"/>
              </a:rPr>
              <a:t>》</a:t>
            </a:r>
            <a:r>
              <a:rPr lang="zh-CN" altLang="en-US" sz="3200" dirty="0">
                <a:latin typeface="黑体" panose="02010609060101010101" pitchFamily="49" charset="-122"/>
                <a:ea typeface="黑体" panose="02010609060101010101" pitchFamily="49" charset="-122"/>
              </a:rPr>
              <a:t>中对菲利普语言的赏析。</a:t>
            </a:r>
            <a:endParaRPr lang="en-US" altLang="zh-CN" sz="3200" dirty="0">
              <a:latin typeface="黑体" panose="02010609060101010101" pitchFamily="49" charset="-122"/>
              <a:ea typeface="黑体" panose="02010609060101010101" pitchFamily="49" charset="-122"/>
            </a:endParaRPr>
          </a:p>
          <a:p>
            <a:r>
              <a:rPr lang="en-US" altLang="zh-CN" sz="3200" dirty="0">
                <a:latin typeface="黑体" panose="02010609060101010101" pitchFamily="49" charset="-122"/>
                <a:ea typeface="黑体" panose="02010609060101010101" pitchFamily="49" charset="-122"/>
              </a:rPr>
              <a:t>2.</a:t>
            </a:r>
            <a:r>
              <a:rPr lang="zh-CN" altLang="en-US" sz="3200" dirty="0">
                <a:latin typeface="黑体" panose="02010609060101010101" pitchFamily="49" charset="-122"/>
                <a:ea typeface="黑体" panose="02010609060101010101" pitchFamily="49" charset="-122"/>
              </a:rPr>
              <a:t>思考</a:t>
            </a:r>
            <a:r>
              <a:rPr lang="en-US" altLang="zh-CN" sz="3200" dirty="0">
                <a:latin typeface="黑体" panose="02010609060101010101" pitchFamily="49" charset="-122"/>
                <a:ea typeface="黑体" panose="02010609060101010101" pitchFamily="49" charset="-122"/>
              </a:rPr>
              <a:t>P86</a:t>
            </a:r>
            <a:r>
              <a:rPr lang="zh-CN" altLang="en-US" sz="3200" dirty="0">
                <a:latin typeface="黑体" panose="02010609060101010101" pitchFamily="49" charset="-122"/>
                <a:ea typeface="黑体" panose="02010609060101010101" pitchFamily="49" charset="-122"/>
              </a:rPr>
              <a:t>“研讨与联系”第三题。</a:t>
            </a:r>
          </a:p>
        </p:txBody>
      </p:sp>
    </p:spTree>
    <p:extLst>
      <p:ext uri="{BB962C8B-B14F-4D97-AF65-F5344CB8AC3E}">
        <p14:creationId xmlns:p14="http://schemas.microsoft.com/office/powerpoint/2010/main" val="2176094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368" y="0"/>
            <a:ext cx="3254399" cy="6858000"/>
          </a:xfrm>
          <a:prstGeom prst="rect">
            <a:avLst/>
          </a:prstGeom>
        </p:spPr>
      </p:pic>
      <p:sp>
        <p:nvSpPr>
          <p:cNvPr id="3" name="TextBox 2"/>
          <p:cNvSpPr txBox="1"/>
          <p:nvPr/>
        </p:nvSpPr>
        <p:spPr>
          <a:xfrm>
            <a:off x="5578305" y="764705"/>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学以致用</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
        <p:nvSpPr>
          <p:cNvPr id="4" name="TextBox 3"/>
          <p:cNvSpPr txBox="1"/>
          <p:nvPr/>
        </p:nvSpPr>
        <p:spPr>
          <a:xfrm>
            <a:off x="4727848" y="2060848"/>
            <a:ext cx="6424035" cy="1077218"/>
          </a:xfrm>
          <a:prstGeom prst="rect">
            <a:avLst/>
          </a:prstGeom>
          <a:noFill/>
        </p:spPr>
        <p:txBody>
          <a:bodyPr wrap="square" rtlCol="0">
            <a:spAutoFit/>
          </a:bodyPr>
          <a:lstStyle/>
          <a:p>
            <a:r>
              <a:rPr lang="zh-CN" altLang="en-US" sz="3200" dirty="0">
                <a:latin typeface="黑体" panose="02010609060101010101" pitchFamily="49" charset="-122"/>
                <a:ea typeface="黑体" panose="02010609060101010101" pitchFamily="49" charset="-122"/>
              </a:rPr>
              <a:t> 用学到的方法分析“于勒”或者“克拉丽丝”“我”的人物形象。</a:t>
            </a:r>
          </a:p>
        </p:txBody>
      </p:sp>
    </p:spTree>
    <p:extLst>
      <p:ext uri="{BB962C8B-B14F-4D97-AF65-F5344CB8AC3E}">
        <p14:creationId xmlns:p14="http://schemas.microsoft.com/office/powerpoint/2010/main" val="10133483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5" name="TextBox 4"/>
          <p:cNvSpPr txBox="1"/>
          <p:nvPr/>
        </p:nvSpPr>
        <p:spPr>
          <a:xfrm>
            <a:off x="5375921" y="4653136"/>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6" name="Text Box 3"/>
          <p:cNvSpPr txBox="1">
            <a:spLocks noChangeArrowheads="1"/>
          </p:cNvSpPr>
          <p:nvPr/>
        </p:nvSpPr>
        <p:spPr bwMode="auto">
          <a:xfrm>
            <a:off x="5015880" y="562324"/>
            <a:ext cx="67818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4000" b="1" i="0" u="none" strike="noStrike" kern="0" cap="none" spc="0" normalizeH="0" baseline="0" noProof="0" dirty="0">
                <a:ln>
                  <a:noFill/>
                </a:ln>
                <a:solidFill>
                  <a:sysClr val="windowText" lastClr="000000"/>
                </a:solidFill>
                <a:effectLst/>
                <a:uLnTx/>
                <a:uFillTx/>
                <a:latin typeface="隶书" panose="02010509060101010101" pitchFamily="49" charset="-122"/>
                <a:ea typeface="隶书" panose="02010509060101010101" pitchFamily="49" charset="-122"/>
              </a:rPr>
              <a:t>赏析人物语言具体方法一：</a:t>
            </a: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4000" b="1" i="0" u="none" strike="noStrike" kern="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rPr>
              <a:t>（抓住重点词语）</a:t>
            </a:r>
          </a:p>
        </p:txBody>
      </p:sp>
      <p:sp>
        <p:nvSpPr>
          <p:cNvPr id="7" name="Text Box 4"/>
          <p:cNvSpPr txBox="1">
            <a:spLocks noChangeArrowheads="1"/>
          </p:cNvSpPr>
          <p:nvPr/>
        </p:nvSpPr>
        <p:spPr bwMode="auto">
          <a:xfrm>
            <a:off x="4558680" y="2780928"/>
            <a:ext cx="7239000" cy="3293209"/>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514350" marR="0" lvl="0" indent="-514350" defTabSz="914400" eaLnBrk="1" fontAlgn="auto" latinLnBrk="0" hangingPunct="1">
              <a:lnSpc>
                <a:spcPct val="100000"/>
              </a:lnSpc>
              <a:spcBef>
                <a:spcPct val="50000"/>
              </a:spcBef>
              <a:spcAft>
                <a:spcPts val="0"/>
              </a:spcAft>
              <a:buClrTx/>
              <a:buSzTx/>
              <a:buFontTx/>
              <a:buAutoNum type="arabicPeriod"/>
              <a:tabLst/>
              <a:defRPr/>
            </a:pP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kumimoji="0" lang="zh-CN" altLang="en-US" sz="3200" b="1" i="0" u="sng" strike="noStrike" kern="0" cap="none" spc="0" normalizeH="0" baseline="0" noProof="0" dirty="0">
                <a:ln>
                  <a:noFill/>
                </a:ln>
                <a:solidFill>
                  <a:srgbClr val="FF0000"/>
                </a:solidFill>
                <a:effectLst/>
                <a:uLnTx/>
                <a:uFillTx/>
                <a:latin typeface="楷体_GB2312" pitchFamily="49" charset="-122"/>
                <a:ea typeface="楷体_GB2312" pitchFamily="49" charset="-122"/>
              </a:rPr>
              <a:t>竟</a:t>
            </a: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kumimoji="0" lang="zh-CN" altLang="en-US" sz="3200" b="1" i="0" u="sng" strike="noStrike" kern="0" cap="none" spc="0" normalizeH="0" baseline="0" noProof="0" dirty="0">
                <a:ln>
                  <a:noFill/>
                </a:ln>
                <a:solidFill>
                  <a:srgbClr val="FF0000"/>
                </a:solidFill>
                <a:effectLst/>
                <a:uLnTx/>
                <a:uFillTx/>
                <a:latin typeface="楷体_GB2312" pitchFamily="49" charset="-122"/>
                <a:ea typeface="楷体_GB2312" pitchFamily="49" charset="-122"/>
              </a:rPr>
              <a:t>、</a:t>
            </a: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kumimoji="0" lang="zh-CN" altLang="en-US" sz="3200" b="1" i="0" u="sng" strike="noStrike" kern="0" cap="none" spc="0" normalizeH="0" baseline="0" noProof="0" dirty="0">
                <a:ln>
                  <a:noFill/>
                </a:ln>
                <a:solidFill>
                  <a:srgbClr val="FF0000"/>
                </a:solidFill>
                <a:effectLst/>
                <a:uLnTx/>
                <a:uFillTx/>
                <a:latin typeface="楷体_GB2312" pitchFamily="49" charset="-122"/>
                <a:ea typeface="楷体_GB2312" pitchFamily="49" charset="-122"/>
              </a:rPr>
              <a:t>多么</a:t>
            </a:r>
            <a:r>
              <a:rPr kumimoji="0" lang="zh-CN" altLang="en-US" sz="3200" b="1" i="0" u="sng" strike="noStrike" kern="0" cap="none" spc="0" normalizeH="0" baseline="0" noProof="0" dirty="0">
                <a:ln>
                  <a:noFill/>
                </a:ln>
                <a:solidFill>
                  <a:srgbClr val="FF0000"/>
                </a:solidFill>
                <a:effectLst/>
                <a:uLnTx/>
                <a:uFillTx/>
                <a:ea typeface="楷体_GB2312" pitchFamily="49" charset="-122"/>
              </a:rPr>
              <a:t>”                       </a:t>
            </a:r>
            <a:r>
              <a:rPr kumimoji="0" lang="zh-CN" altLang="en-US" sz="3200" b="1" i="0" u="sng" strike="noStrike" kern="0" cap="none" spc="0" normalizeH="0" baseline="0" noProof="0" dirty="0">
                <a:ln>
                  <a:noFill/>
                </a:ln>
                <a:solidFill>
                  <a:schemeClr val="tx2"/>
                </a:solidFill>
                <a:effectLst/>
                <a:uLnTx/>
                <a:uFillTx/>
                <a:latin typeface="楷体_GB2312" pitchFamily="49" charset="-122"/>
                <a:ea typeface="楷体_GB2312" pitchFamily="49" charset="-122"/>
              </a:rPr>
              <a:t> </a:t>
            </a: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词，</a:t>
            </a:r>
            <a:endParaRPr kumimoji="0" lang="en-US" altLang="zh-CN"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表现了</a:t>
            </a:r>
            <a:r>
              <a:rPr kumimoji="0" lang="zh-CN" altLang="en-US" sz="3200" b="1" i="0" u="sng"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菲利普盼望发了财的于勒归来的</a:t>
            </a:r>
            <a:r>
              <a:rPr kumimoji="0" lang="zh-CN" altLang="en-US" sz="3200" b="1" i="0" u="sng" strike="noStrike" kern="0" cap="none" spc="0" normalizeH="0" baseline="0" noProof="0" dirty="0">
                <a:ln>
                  <a:noFill/>
                </a:ln>
                <a:solidFill>
                  <a:srgbClr val="FF0000"/>
                </a:solidFill>
                <a:effectLst/>
                <a:uLnTx/>
                <a:uFillTx/>
                <a:latin typeface="楷体_GB2312" pitchFamily="49" charset="-122"/>
                <a:ea typeface="楷体_GB2312" pitchFamily="49" charset="-122"/>
              </a:rPr>
              <a:t>迫切</a:t>
            </a:r>
            <a:r>
              <a:rPr kumimoji="0" lang="zh-CN" altLang="en-US" sz="3200" b="1" i="0" u="sng"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心情。</a:t>
            </a:r>
            <a:endPar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2.</a:t>
            </a: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kumimoji="0" lang="zh-CN" altLang="en-US" sz="3200" b="1" i="0" u="sng" strike="noStrike" kern="0" cap="none" spc="0" normalizeH="0" baseline="0" noProof="0" dirty="0">
                <a:ln>
                  <a:noFill/>
                </a:ln>
                <a:solidFill>
                  <a:srgbClr val="FF0000"/>
                </a:solidFill>
                <a:effectLst/>
                <a:uLnTx/>
                <a:uFillTx/>
                <a:latin typeface="楷体_GB2312" pitchFamily="49" charset="-122"/>
                <a:ea typeface="楷体_GB2312" pitchFamily="49" charset="-122"/>
              </a:rPr>
              <a:t>唉！</a:t>
            </a:r>
            <a:r>
              <a:rPr kumimoji="0" lang="zh-CN" altLang="en-US" sz="3200" b="1" i="0" u="sng" strike="noStrike" kern="0" cap="none" spc="0" normalizeH="0" baseline="0" noProof="0" dirty="0">
                <a:ln>
                  <a:noFill/>
                </a:ln>
                <a:solidFill>
                  <a:srgbClr val="FF0000"/>
                </a:solidFill>
                <a:effectLst/>
                <a:uLnTx/>
                <a:uFillTx/>
                <a:ea typeface="楷体_GB2312" pitchFamily="49" charset="-122"/>
              </a:rPr>
              <a:t>”                                   </a:t>
            </a: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这个词，</a:t>
            </a:r>
            <a:endParaRPr kumimoji="0" lang="en-US" altLang="zh-CN"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表现了</a:t>
            </a:r>
            <a:r>
              <a:rPr kumimoji="0" lang="zh-CN" altLang="en-US" sz="3200" b="1" i="0" u="sng"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菲利普的</a:t>
            </a:r>
            <a:r>
              <a:rPr kumimoji="0" lang="zh-CN" altLang="en-US" sz="3200" b="1" i="0" u="sng" strike="noStrike" kern="0" cap="none" spc="0" normalizeH="0" baseline="0" noProof="0" dirty="0">
                <a:ln>
                  <a:noFill/>
                </a:ln>
                <a:solidFill>
                  <a:srgbClr val="FF0000"/>
                </a:solidFill>
                <a:effectLst/>
                <a:uLnTx/>
                <a:uFillTx/>
                <a:latin typeface="楷体_GB2312" pitchFamily="49" charset="-122"/>
                <a:ea typeface="楷体_GB2312" pitchFamily="49" charset="-122"/>
              </a:rPr>
              <a:t>无尽感慨与失落的心情</a:t>
            </a:r>
            <a:r>
              <a:rPr kumimoji="0" lang="zh-CN" altLang="en-US" sz="3200" b="1" i="0" u="none" strike="noStrike" kern="0" cap="none" spc="0" normalizeH="0" baseline="0" noProof="0" dirty="0">
                <a:ln>
                  <a:noFill/>
                </a:ln>
                <a:solidFill>
                  <a:schemeClr val="tx2"/>
                </a:solidFill>
                <a:effectLst/>
                <a:uLnTx/>
                <a:uFillTx/>
                <a:latin typeface="楷体_GB2312" pitchFamily="49" charset="-122"/>
                <a:ea typeface="楷体_GB2312" pitchFamily="49" charset="-122"/>
              </a:rPr>
              <a:t>。</a:t>
            </a:r>
          </a:p>
        </p:txBody>
      </p:sp>
    </p:spTree>
    <p:extLst>
      <p:ext uri="{BB962C8B-B14F-4D97-AF65-F5344CB8AC3E}">
        <p14:creationId xmlns:p14="http://schemas.microsoft.com/office/powerpoint/2010/main" val="202772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1"/>
                                          </p:val>
                                        </p:tav>
                                        <p:tav tm="100000">
                                          <p:val>
                                            <p:strVal val="#ppt_x"/>
                                          </p:val>
                                        </p:tav>
                                      </p:tavLst>
                                    </p:anim>
                                    <p:anim calcmode="lin" valueType="num">
                                      <p:cBhvr>
                                        <p:cTn id="9"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utoUpdateAnimBg="0"/>
      <p:bldP spid="7"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229" y="0"/>
            <a:ext cx="3254399" cy="6858000"/>
          </a:xfrm>
          <a:prstGeom prst="rect">
            <a:avLst/>
          </a:prstGeom>
        </p:spPr>
      </p:pic>
      <p:sp>
        <p:nvSpPr>
          <p:cNvPr id="5" name="TextBox 4"/>
          <p:cNvSpPr txBox="1"/>
          <p:nvPr/>
        </p:nvSpPr>
        <p:spPr>
          <a:xfrm>
            <a:off x="5375921" y="4653136"/>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6" name="TextBox 5"/>
          <p:cNvSpPr txBox="1"/>
          <p:nvPr/>
        </p:nvSpPr>
        <p:spPr>
          <a:xfrm>
            <a:off x="4795734" y="4653136"/>
            <a:ext cx="6624735" cy="1077218"/>
          </a:xfrm>
          <a:prstGeom prst="rect">
            <a:avLst/>
          </a:prstGeom>
          <a:noFill/>
          <a:ln w="9525">
            <a:solidFill>
              <a:schemeClr val="tx1"/>
            </a:solidFill>
          </a:ln>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sysClr val="windowText" lastClr="000000"/>
                </a:solidFill>
                <a:effectLst/>
                <a:uLnTx/>
                <a:uFillTx/>
                <a:latin typeface="+mn-ea"/>
              </a:rPr>
              <a:t>从“被这种高贵的吃法打动了”可以看出菲利普</a:t>
            </a:r>
            <a:endParaRPr kumimoji="0" lang="zh-CN" altLang="en-US" sz="2800" b="1" i="0" u="none" strike="noStrike" kern="0" cap="none" spc="0" normalizeH="0" baseline="0" noProof="0" dirty="0">
              <a:ln>
                <a:noFill/>
              </a:ln>
              <a:solidFill>
                <a:sysClr val="windowText" lastClr="000000"/>
              </a:solidFill>
              <a:effectLst/>
              <a:uLnTx/>
              <a:uFillTx/>
              <a:latin typeface="+mn-ea"/>
            </a:endParaRPr>
          </a:p>
        </p:txBody>
      </p:sp>
      <p:sp>
        <p:nvSpPr>
          <p:cNvPr id="7" name="TextBox 6"/>
          <p:cNvSpPr txBox="1"/>
          <p:nvPr/>
        </p:nvSpPr>
        <p:spPr>
          <a:xfrm>
            <a:off x="7330987" y="5176356"/>
            <a:ext cx="1620957" cy="523220"/>
          </a:xfrm>
          <a:prstGeom prst="rect">
            <a:avLst/>
          </a:prstGeom>
          <a:noFill/>
        </p:spPr>
        <p:txBody>
          <a:bodyPr wrap="none" rtlCol="0">
            <a:spAutoFit/>
          </a:bodyPr>
          <a:lstStyle>
            <a:defPPr>
              <a:defRPr lang="zh-CN"/>
            </a:defPPr>
            <a:lvl1pPr>
              <a:defRPr sz="2800">
                <a:solidFill>
                  <a:srgbClr val="FF0000"/>
                </a:solidFill>
                <a:latin typeface="黑体" panose="02010609060101010101" pitchFamily="49" charset="-122"/>
                <a:ea typeface="黑体" panose="02010609060101010101" pitchFamily="49"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爱慕虚荣</a:t>
            </a:r>
          </a:p>
        </p:txBody>
      </p:sp>
      <p:sp>
        <p:nvSpPr>
          <p:cNvPr id="8" name="TextBox 7"/>
          <p:cNvSpPr txBox="1"/>
          <p:nvPr/>
        </p:nvSpPr>
        <p:spPr>
          <a:xfrm>
            <a:off x="4795734" y="2320650"/>
            <a:ext cx="6001427" cy="181588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二</a:t>
            </a:r>
            <a:r>
              <a:rPr kumimoji="0" lang="en-US" altLang="zh-CN"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父亲是</a:t>
            </a:r>
            <a:r>
              <a:rPr kumimoji="0" lang="zh-CN" altLang="en-US" sz="2800" b="0" i="0" u="sng"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被这种高贵的吃法打动</a:t>
            </a: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了，走到母亲和两个姐姐身边问：“你们</a:t>
            </a:r>
            <a:r>
              <a:rPr kumimoji="0" lang="zh-CN" altLang="en-US" sz="2800" b="0" i="0" u="sng"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要不要我请你们吃牡蛎</a:t>
            </a: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p>
        </p:txBody>
      </p:sp>
      <p:sp>
        <p:nvSpPr>
          <p:cNvPr id="9" name="Text Box 3"/>
          <p:cNvSpPr txBox="1">
            <a:spLocks noChangeArrowheads="1"/>
          </p:cNvSpPr>
          <p:nvPr/>
        </p:nvSpPr>
        <p:spPr bwMode="auto">
          <a:xfrm>
            <a:off x="5015880" y="562324"/>
            <a:ext cx="67818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4000" b="1" i="0" u="none" strike="noStrike" kern="0" cap="none" spc="0" normalizeH="0" baseline="0" noProof="0" dirty="0">
                <a:ln>
                  <a:noFill/>
                </a:ln>
                <a:solidFill>
                  <a:sysClr val="windowText" lastClr="000000"/>
                </a:solidFill>
                <a:effectLst/>
                <a:uLnTx/>
                <a:uFillTx/>
                <a:latin typeface="隶书" panose="02010509060101010101" pitchFamily="49" charset="-122"/>
                <a:ea typeface="隶书" panose="02010509060101010101" pitchFamily="49" charset="-122"/>
              </a:rPr>
              <a:t>赏析人物语言具体方法二：</a:t>
            </a: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4000" b="1" i="0" u="none" strike="noStrike" kern="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rPr>
              <a:t>（联系上下文）</a:t>
            </a:r>
          </a:p>
        </p:txBody>
      </p:sp>
    </p:spTree>
    <p:extLst>
      <p:ext uri="{BB962C8B-B14F-4D97-AF65-F5344CB8AC3E}">
        <p14:creationId xmlns:p14="http://schemas.microsoft.com/office/powerpoint/2010/main" val="340811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23" y="76200"/>
            <a:ext cx="3254399" cy="6858000"/>
          </a:xfrm>
          <a:prstGeom prst="rect">
            <a:avLst/>
          </a:prstGeom>
        </p:spPr>
      </p:pic>
      <p:sp>
        <p:nvSpPr>
          <p:cNvPr id="20483" name="Text Box 3"/>
          <p:cNvSpPr txBox="1">
            <a:spLocks noChangeArrowheads="1"/>
          </p:cNvSpPr>
          <p:nvPr/>
        </p:nvSpPr>
        <p:spPr bwMode="auto">
          <a:xfrm>
            <a:off x="2895600" y="302786"/>
            <a:ext cx="824096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rgbClr val="0000CC"/>
                </a:solidFill>
                <a:effectLst/>
                <a:uLnTx/>
                <a:uFillTx/>
                <a:latin typeface="黑体" panose="02010609060101010101" pitchFamily="49" charset="-122"/>
                <a:ea typeface="黑体" panose="02010609060101010101" pitchFamily="49" charset="-122"/>
              </a:rPr>
              <a:t>我父亲脸色早已煞白，两眼呆直，哑着嗓子说：</a:t>
            </a:r>
            <a:r>
              <a:rPr kumimoji="0" lang="en-US" altLang="zh-CN" sz="3200" b="1" i="0" u="none" strike="noStrike" kern="0" cap="none" spc="0" normalizeH="0" baseline="0" noProof="0" dirty="0">
                <a:ln>
                  <a:noFill/>
                </a:ln>
                <a:solidFill>
                  <a:srgbClr val="009900"/>
                </a:solidFill>
                <a:effectLst/>
                <a:uLnTx/>
                <a:uFillTx/>
                <a:latin typeface="黑体" panose="02010609060101010101" pitchFamily="49" charset="-122"/>
                <a:ea typeface="黑体" panose="02010609060101010101" pitchFamily="49" charset="-122"/>
              </a:rPr>
              <a:t>"</a:t>
            </a:r>
            <a:r>
              <a:rPr kumimoji="0" lang="zh-CN" altLang="en-US" sz="3200" b="1" i="0" u="none" strike="noStrike" kern="0" cap="none" spc="0" normalizeH="0" baseline="0" noProof="0" dirty="0">
                <a:ln>
                  <a:noFill/>
                </a:ln>
                <a:solidFill>
                  <a:srgbClr val="009900"/>
                </a:solidFill>
                <a:effectLst/>
                <a:uLnTx/>
                <a:uFillTx/>
                <a:latin typeface="黑体" panose="02010609060101010101" pitchFamily="49" charset="-122"/>
                <a:ea typeface="黑体" panose="02010609060101010101" pitchFamily="49" charset="-122"/>
              </a:rPr>
              <a:t>啊！啊！原来如此</a:t>
            </a:r>
            <a:r>
              <a:rPr kumimoji="0" lang="en-US" altLang="zh-CN" sz="3200" b="1" i="0" u="none" strike="noStrike" kern="0" cap="none" spc="0" normalizeH="0" baseline="0" noProof="0" dirty="0">
                <a:ln>
                  <a:noFill/>
                </a:ln>
                <a:solidFill>
                  <a:srgbClr val="009900"/>
                </a:solidFill>
                <a:effectLst/>
                <a:uLnTx/>
                <a:uFillTx/>
                <a:latin typeface="黑体" panose="02010609060101010101" pitchFamily="49" charset="-122"/>
                <a:ea typeface="黑体" panose="02010609060101010101" pitchFamily="49" charset="-122"/>
              </a:rPr>
              <a:t>......</a:t>
            </a:r>
            <a:r>
              <a:rPr kumimoji="0" lang="zh-CN" altLang="en-US" sz="3200" b="1" i="0" u="none" strike="noStrike" kern="0" cap="none" spc="0" normalizeH="0" baseline="0" noProof="0" dirty="0">
                <a:ln>
                  <a:noFill/>
                </a:ln>
                <a:solidFill>
                  <a:srgbClr val="009900"/>
                </a:solidFill>
                <a:effectLst/>
                <a:uLnTx/>
                <a:uFillTx/>
                <a:latin typeface="黑体" panose="02010609060101010101" pitchFamily="49" charset="-122"/>
                <a:ea typeface="黑体" panose="02010609060101010101" pitchFamily="49" charset="-122"/>
              </a:rPr>
              <a:t>如此</a:t>
            </a:r>
            <a:r>
              <a:rPr kumimoji="0" lang="en-US" altLang="zh-CN" sz="3200" b="1" i="0" u="none" strike="noStrike" kern="0" cap="none" spc="0" normalizeH="0" baseline="0" noProof="0" dirty="0">
                <a:ln>
                  <a:noFill/>
                </a:ln>
                <a:solidFill>
                  <a:srgbClr val="009900"/>
                </a:solidFill>
                <a:effectLst/>
                <a:uLnTx/>
                <a:uFillTx/>
                <a:latin typeface="黑体" panose="02010609060101010101" pitchFamily="49" charset="-122"/>
                <a:ea typeface="黑体" panose="02010609060101010101" pitchFamily="49" charset="-122"/>
              </a:rPr>
              <a:t>......</a:t>
            </a:r>
            <a:r>
              <a:rPr kumimoji="0" lang="zh-CN" altLang="en-US" sz="3200" b="1" i="0" u="none" strike="noStrike" kern="0" cap="none" spc="0" normalizeH="0" baseline="0" noProof="0" dirty="0">
                <a:ln>
                  <a:noFill/>
                </a:ln>
                <a:solidFill>
                  <a:srgbClr val="009900"/>
                </a:solidFill>
                <a:effectLst/>
                <a:uLnTx/>
                <a:uFillTx/>
                <a:latin typeface="黑体" panose="02010609060101010101" pitchFamily="49" charset="-122"/>
                <a:ea typeface="黑体" panose="02010609060101010101" pitchFamily="49" charset="-122"/>
              </a:rPr>
              <a:t>我早就看出来了！</a:t>
            </a:r>
            <a:r>
              <a:rPr kumimoji="0" lang="en-US" altLang="zh-CN" sz="3200" b="1" i="0" u="none" strike="noStrike" kern="0" cap="none" spc="0" normalizeH="0" baseline="0" noProof="0" dirty="0">
                <a:ln>
                  <a:noFill/>
                </a:ln>
                <a:solidFill>
                  <a:srgbClr val="009900"/>
                </a:solidFill>
                <a:effectLst/>
                <a:uLnTx/>
                <a:uFillTx/>
                <a:latin typeface="黑体" panose="02010609060101010101" pitchFamily="49" charset="-122"/>
                <a:ea typeface="黑体" panose="02010609060101010101" pitchFamily="49" charset="-122"/>
              </a:rPr>
              <a:t>......</a:t>
            </a:r>
            <a:r>
              <a:rPr kumimoji="0" lang="zh-CN" altLang="en-US" sz="3200" b="1" i="0" u="none" strike="noStrike" kern="0" cap="none" spc="0" normalizeH="0" baseline="0" noProof="0" dirty="0">
                <a:ln>
                  <a:noFill/>
                </a:ln>
                <a:solidFill>
                  <a:srgbClr val="009900"/>
                </a:solidFill>
                <a:effectLst/>
                <a:uLnTx/>
                <a:uFillTx/>
                <a:latin typeface="黑体" panose="02010609060101010101" pitchFamily="49" charset="-122"/>
                <a:ea typeface="黑体" panose="02010609060101010101" pitchFamily="49" charset="-122"/>
              </a:rPr>
              <a:t>谢谢您，船长。</a:t>
            </a:r>
            <a:r>
              <a:rPr kumimoji="0" lang="en-US" altLang="zh-CN" sz="3200" b="1" i="0" u="none" strike="noStrike" kern="0" cap="none" spc="0" normalizeH="0" baseline="0" noProof="0" dirty="0">
                <a:ln>
                  <a:noFill/>
                </a:ln>
                <a:solidFill>
                  <a:srgbClr val="009900"/>
                </a:solidFill>
                <a:effectLst/>
                <a:uLnTx/>
                <a:uFillTx/>
                <a:latin typeface="黑体" panose="02010609060101010101" pitchFamily="49" charset="-122"/>
                <a:ea typeface="黑体" panose="02010609060101010101" pitchFamily="49" charset="-122"/>
              </a:rPr>
              <a:t>"</a:t>
            </a:r>
          </a:p>
        </p:txBody>
      </p:sp>
      <p:sp>
        <p:nvSpPr>
          <p:cNvPr id="20484" name="AutoShape 4"/>
          <p:cNvSpPr>
            <a:spLocks noChangeArrowheads="1"/>
          </p:cNvSpPr>
          <p:nvPr/>
        </p:nvSpPr>
        <p:spPr bwMode="auto">
          <a:xfrm>
            <a:off x="5715000" y="1905000"/>
            <a:ext cx="609600" cy="533400"/>
          </a:xfrm>
          <a:prstGeom prst="downArrow">
            <a:avLst>
              <a:gd name="adj1" fmla="val 50000"/>
              <a:gd name="adj2" fmla="val 25000"/>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0485" name="Text Box 5"/>
          <p:cNvSpPr txBox="1">
            <a:spLocks noChangeArrowheads="1"/>
          </p:cNvSpPr>
          <p:nvPr/>
        </p:nvSpPr>
        <p:spPr bwMode="auto">
          <a:xfrm>
            <a:off x="3352800" y="2743200"/>
            <a:ext cx="8077200" cy="1320800"/>
          </a:xfrm>
          <a:prstGeom prst="rect">
            <a:avLst/>
          </a:prstGeom>
          <a:solidFill>
            <a:schemeClr val="bg1">
              <a:alpha val="59999"/>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3200" b="1" i="0" u="none" strike="noStrike" kern="0" cap="none" spc="0" normalizeH="0" baseline="0" noProof="0" dirty="0">
                <a:ln>
                  <a:noFill/>
                </a:ln>
                <a:solidFill>
                  <a:srgbClr val="0000CC"/>
                </a:solidFill>
                <a:effectLst/>
                <a:uLnTx/>
                <a:uFillTx/>
                <a:latin typeface="宋体" panose="02010600030101010101" pitchFamily="2" charset="-122"/>
              </a:rPr>
              <a:t>1(</a:t>
            </a:r>
            <a:r>
              <a:rPr kumimoji="0" lang="zh-CN" altLang="en-US" sz="3200" b="1" i="0" u="none" strike="noStrike" kern="0" cap="none" spc="0" normalizeH="0" baseline="0" noProof="0" dirty="0">
                <a:ln>
                  <a:noFill/>
                </a:ln>
                <a:solidFill>
                  <a:srgbClr val="0000CC"/>
                </a:solidFill>
                <a:effectLst/>
                <a:uLnTx/>
                <a:uFillTx/>
                <a:latin typeface="隶书" panose="02010509060101010101" pitchFamily="49" charset="-122"/>
                <a:ea typeface="隶书" panose="02010509060101010101" pitchFamily="49" charset="-122"/>
              </a:rPr>
              <a:t>重点词语角度</a:t>
            </a:r>
            <a:r>
              <a:rPr kumimoji="0" lang="en-US" altLang="zh-CN" sz="3200" b="1" i="0" u="none" strike="noStrike" kern="0" cap="none" spc="0" normalizeH="0" baseline="0" noProof="0" dirty="0">
                <a:ln>
                  <a:noFill/>
                </a:ln>
                <a:solidFill>
                  <a:srgbClr val="0000CC"/>
                </a:solidFill>
                <a:effectLst/>
                <a:uLnTx/>
                <a:uFillTx/>
                <a:latin typeface="宋体" panose="02010600030101010101" pitchFamily="2" charset="-122"/>
              </a:rPr>
              <a:t>)</a:t>
            </a:r>
            <a:r>
              <a:rPr kumimoji="0" lang="zh-CN" altLang="en-US" sz="3200" b="1" i="0" u="none" strike="noStrike" kern="0" cap="none" spc="0" normalizeH="0" baseline="0" noProof="0" dirty="0">
                <a:ln>
                  <a:noFill/>
                </a:ln>
                <a:solidFill>
                  <a:srgbClr val="0000CC"/>
                </a:solidFill>
                <a:effectLst/>
                <a:uLnTx/>
                <a:uFillTx/>
                <a:latin typeface="宋体" panose="02010600030101010101" pitchFamily="2" charset="-122"/>
              </a:rPr>
              <a:t>：</a:t>
            </a:r>
            <a:r>
              <a:rPr kumimoji="0" lang="zh-CN" altLang="en-US" sz="3200" b="1" i="0" u="none" strike="noStrike" kern="0" cap="none" spc="0" normalizeH="0" baseline="0" noProof="0" dirty="0">
                <a:ln>
                  <a:noFill/>
                </a:ln>
                <a:solidFill>
                  <a:sysClr val="windowText" lastClr="000000"/>
                </a:solidFill>
                <a:effectLst/>
                <a:uLnTx/>
                <a:uFillTx/>
                <a:latin typeface="宋体" panose="02010600030101010101" pitchFamily="2" charset="-122"/>
              </a:rPr>
              <a:t>通过</a:t>
            </a:r>
            <a:r>
              <a:rPr kumimoji="0" lang="en-US" altLang="zh-CN" sz="3200" b="1" i="0" u="none" strike="noStrike" kern="0" cap="none" spc="0" normalizeH="0" baseline="0" noProof="0" dirty="0">
                <a:ln>
                  <a:noFill/>
                </a:ln>
                <a:solidFill>
                  <a:sysClr val="windowText" lastClr="000000"/>
                </a:solidFill>
                <a:effectLst/>
                <a:uLnTx/>
                <a:uFillTx/>
                <a:latin typeface="宋体" panose="02010600030101010101" pitchFamily="2" charset="-122"/>
              </a:rPr>
              <a:t>(         )</a:t>
            </a: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ysClr val="windowText" lastClr="000000"/>
                </a:solidFill>
                <a:effectLst/>
                <a:uLnTx/>
                <a:uFillTx/>
                <a:latin typeface="宋体" panose="02010600030101010101" pitchFamily="2" charset="-122"/>
              </a:rPr>
              <a:t>写出了</a:t>
            </a:r>
            <a:r>
              <a:rPr kumimoji="0" lang="en-US" altLang="zh-CN" sz="3200" b="1" i="0" u="none" strike="noStrike" kern="0" cap="none" spc="0" normalizeH="0" baseline="0" noProof="0" dirty="0">
                <a:ln>
                  <a:noFill/>
                </a:ln>
                <a:solidFill>
                  <a:sysClr val="windowText" lastClr="000000"/>
                </a:solidFill>
                <a:effectLst/>
                <a:uLnTx/>
                <a:uFillTx/>
                <a:latin typeface="宋体" panose="02010600030101010101" pitchFamily="2" charset="-122"/>
              </a:rPr>
              <a:t>(                        ).</a:t>
            </a:r>
          </a:p>
        </p:txBody>
      </p:sp>
      <p:sp>
        <p:nvSpPr>
          <p:cNvPr id="20486" name="Text Box 6"/>
          <p:cNvSpPr txBox="1">
            <a:spLocks noChangeArrowheads="1"/>
          </p:cNvSpPr>
          <p:nvPr/>
        </p:nvSpPr>
        <p:spPr bwMode="auto">
          <a:xfrm>
            <a:off x="3352800" y="4114801"/>
            <a:ext cx="8077200" cy="1076325"/>
          </a:xfrm>
          <a:prstGeom prst="rect">
            <a:avLst/>
          </a:prstGeom>
          <a:solidFill>
            <a:schemeClr val="bg1">
              <a:alpha val="59999"/>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3200" b="1" i="0" u="none" strike="noStrike" kern="0" cap="none" spc="0" normalizeH="0" baseline="0" noProof="0" dirty="0">
                <a:ln>
                  <a:noFill/>
                </a:ln>
                <a:solidFill>
                  <a:srgbClr val="0000CC"/>
                </a:solidFill>
                <a:effectLst/>
                <a:uLnTx/>
                <a:uFillTx/>
                <a:latin typeface="宋体" panose="02010600030101010101" pitchFamily="2" charset="-122"/>
              </a:rPr>
              <a:t>2</a:t>
            </a:r>
            <a:r>
              <a:rPr kumimoji="0" lang="en-US" altLang="zh-CN" sz="1800" b="1" i="0" u="none" strike="noStrike" kern="0" cap="none" spc="0" normalizeH="0" baseline="0" noProof="0" dirty="0">
                <a:ln>
                  <a:noFill/>
                </a:ln>
                <a:solidFill>
                  <a:srgbClr val="0000CC"/>
                </a:solidFill>
                <a:effectLst/>
                <a:uLnTx/>
                <a:uFillTx/>
                <a:latin typeface="宋体" panose="02010600030101010101" pitchFamily="2" charset="-122"/>
              </a:rPr>
              <a:t>(</a:t>
            </a:r>
            <a:r>
              <a:rPr kumimoji="0" lang="zh-CN" altLang="en-US" sz="3200" b="1" i="0" u="none" strike="noStrike" kern="0" cap="none" spc="0" normalizeH="0" baseline="0" noProof="0" dirty="0">
                <a:ln>
                  <a:noFill/>
                </a:ln>
                <a:solidFill>
                  <a:srgbClr val="0000CC"/>
                </a:solidFill>
                <a:effectLst/>
                <a:uLnTx/>
                <a:uFillTx/>
                <a:latin typeface="隶书" panose="02010509060101010101" pitchFamily="49" charset="-122"/>
                <a:ea typeface="隶书" panose="02010509060101010101" pitchFamily="49" charset="-122"/>
              </a:rPr>
              <a:t>标点符号角度</a:t>
            </a:r>
            <a:r>
              <a:rPr kumimoji="0" lang="en-US" altLang="zh-CN" sz="3200" b="1" i="0" u="none" strike="noStrike" kern="0" cap="none" spc="0" normalizeH="0" baseline="0" noProof="0" dirty="0">
                <a:ln>
                  <a:noFill/>
                </a:ln>
                <a:solidFill>
                  <a:srgbClr val="0000CC"/>
                </a:solidFill>
                <a:effectLst/>
                <a:uLnTx/>
                <a:uFillTx/>
                <a:latin typeface="宋体" panose="02010600030101010101" pitchFamily="2" charset="-122"/>
              </a:rPr>
              <a:t>)</a:t>
            </a:r>
            <a:r>
              <a:rPr kumimoji="0" lang="zh-CN" altLang="en-US" sz="3200" b="1" i="0" u="none" strike="noStrike" kern="0" cap="none" spc="0" normalizeH="0" baseline="0" noProof="0" dirty="0">
                <a:ln>
                  <a:noFill/>
                </a:ln>
                <a:solidFill>
                  <a:srgbClr val="0000CC"/>
                </a:solidFill>
                <a:effectLst/>
                <a:uLnTx/>
                <a:uFillTx/>
                <a:latin typeface="宋体" panose="02010600030101010101" pitchFamily="2" charset="-122"/>
              </a:rPr>
              <a:t>：</a:t>
            </a:r>
            <a:r>
              <a:rPr kumimoji="0" lang="zh-CN" altLang="en-US" sz="3200" b="1" i="0" u="none" strike="noStrike" kern="0" cap="none" spc="0" normalizeH="0" baseline="0" noProof="0" dirty="0">
                <a:ln>
                  <a:noFill/>
                </a:ln>
                <a:solidFill>
                  <a:sysClr val="windowText" lastClr="000000"/>
                </a:solidFill>
                <a:effectLst/>
                <a:uLnTx/>
                <a:uFillTx/>
                <a:latin typeface="宋体" panose="02010600030101010101" pitchFamily="2" charset="-122"/>
              </a:rPr>
              <a:t>通过</a:t>
            </a:r>
            <a:r>
              <a:rPr kumimoji="0" lang="en-US" altLang="zh-CN" sz="3200" b="1" i="0" u="none" strike="noStrike" kern="0" cap="none" spc="0" normalizeH="0" baseline="0" noProof="0" dirty="0">
                <a:ln>
                  <a:noFill/>
                </a:ln>
                <a:solidFill>
                  <a:sysClr val="windowText" lastClr="000000"/>
                </a:solidFill>
                <a:effectLst/>
                <a:uLnTx/>
                <a:uFillTx/>
                <a:latin typeface="宋体" panose="02010600030101010101" pitchFamily="2" charset="-122"/>
              </a:rPr>
              <a:t>(            )     </a:t>
            </a:r>
            <a:r>
              <a:rPr kumimoji="0" lang="zh-CN" altLang="en-US" sz="3200" b="1" i="0" u="none" strike="noStrike" kern="0" cap="none" spc="0" normalizeH="0" baseline="0" noProof="0" dirty="0">
                <a:ln>
                  <a:noFill/>
                </a:ln>
                <a:solidFill>
                  <a:sysClr val="windowText" lastClr="000000"/>
                </a:solidFill>
                <a:effectLst/>
                <a:uLnTx/>
                <a:uFillTx/>
                <a:latin typeface="宋体" panose="02010600030101010101" pitchFamily="2" charset="-122"/>
              </a:rPr>
              <a:t>写出了</a:t>
            </a:r>
            <a:r>
              <a:rPr kumimoji="0" lang="en-US" altLang="zh-CN" sz="3200" b="1" i="0" u="none" strike="noStrike" kern="0" cap="none" spc="0" normalizeH="0" baseline="0" noProof="0" dirty="0">
                <a:ln>
                  <a:noFill/>
                </a:ln>
                <a:solidFill>
                  <a:sysClr val="windowText" lastClr="000000"/>
                </a:solidFill>
                <a:effectLst/>
                <a:uLnTx/>
                <a:uFillTx/>
                <a:latin typeface="宋体" panose="02010600030101010101" pitchFamily="2" charset="-122"/>
              </a:rPr>
              <a:t>(                          ).</a:t>
            </a:r>
          </a:p>
        </p:txBody>
      </p:sp>
      <p:sp>
        <p:nvSpPr>
          <p:cNvPr id="20488" name="Text Box 8"/>
          <p:cNvSpPr txBox="1">
            <a:spLocks noChangeArrowheads="1"/>
          </p:cNvSpPr>
          <p:nvPr/>
        </p:nvSpPr>
        <p:spPr bwMode="auto">
          <a:xfrm>
            <a:off x="7962900" y="2438400"/>
            <a:ext cx="2590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rPr>
              <a:t>脸色煞白   两眼呆直</a:t>
            </a:r>
          </a:p>
        </p:txBody>
      </p:sp>
      <p:sp>
        <p:nvSpPr>
          <p:cNvPr id="20489" name="Text Box 9"/>
          <p:cNvSpPr txBox="1">
            <a:spLocks noChangeArrowheads="1"/>
          </p:cNvSpPr>
          <p:nvPr/>
        </p:nvSpPr>
        <p:spPr bwMode="auto">
          <a:xfrm>
            <a:off x="4876800" y="3429000"/>
            <a:ext cx="4800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rPr>
              <a:t>菲利普幻灭后的大惊失色</a:t>
            </a:r>
          </a:p>
        </p:txBody>
      </p:sp>
      <p:sp>
        <p:nvSpPr>
          <p:cNvPr id="20490" name="Text Box 10"/>
          <p:cNvSpPr txBox="1">
            <a:spLocks noChangeArrowheads="1"/>
          </p:cNvSpPr>
          <p:nvPr/>
        </p:nvSpPr>
        <p:spPr bwMode="auto">
          <a:xfrm>
            <a:off x="7620000" y="4114800"/>
            <a:ext cx="3352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rPr>
              <a:t>省略号的使用</a:t>
            </a:r>
          </a:p>
        </p:txBody>
      </p:sp>
      <p:sp>
        <p:nvSpPr>
          <p:cNvPr id="20491" name="Text Box 11"/>
          <p:cNvSpPr txBox="1">
            <a:spLocks noChangeArrowheads="1"/>
          </p:cNvSpPr>
          <p:nvPr/>
        </p:nvSpPr>
        <p:spPr bwMode="auto">
          <a:xfrm>
            <a:off x="4724400" y="4572000"/>
            <a:ext cx="5943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rPr>
              <a:t>菲利普惊慌失措的结结巴巴</a:t>
            </a:r>
          </a:p>
        </p:txBody>
      </p:sp>
    </p:spTree>
    <p:extLst>
      <p:ext uri="{BB962C8B-B14F-4D97-AF65-F5344CB8AC3E}">
        <p14:creationId xmlns:p14="http://schemas.microsoft.com/office/powerpoint/2010/main" val="36310345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5"/>
                                        </p:tgtEl>
                                        <p:attrNameLst>
                                          <p:attrName>style.visibility</p:attrName>
                                        </p:attrNameLst>
                                      </p:cBhvr>
                                      <p:to>
                                        <p:strVal val="visible"/>
                                      </p:to>
                                    </p:set>
                                    <p:anim calcmode="lin" valueType="num">
                                      <p:cBhvr additive="base">
                                        <p:cTn id="7" dur="500" fill="hold"/>
                                        <p:tgtEl>
                                          <p:spTgt spid="20485"/>
                                        </p:tgtEl>
                                        <p:attrNameLst>
                                          <p:attrName>ppt_x</p:attrName>
                                        </p:attrNameLst>
                                      </p:cBhvr>
                                      <p:tavLst>
                                        <p:tav tm="0">
                                          <p:val>
                                            <p:strVal val="#ppt_x"/>
                                          </p:val>
                                        </p:tav>
                                        <p:tav tm="100000">
                                          <p:val>
                                            <p:strVal val="#ppt_x"/>
                                          </p:val>
                                        </p:tav>
                                      </p:tavLst>
                                    </p:anim>
                                    <p:anim calcmode="lin" valueType="num">
                                      <p:cBhvr additive="base">
                                        <p:cTn id="8"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486"/>
                                        </p:tgtEl>
                                        <p:attrNameLst>
                                          <p:attrName>style.visibility</p:attrName>
                                        </p:attrNameLst>
                                      </p:cBhvr>
                                      <p:to>
                                        <p:strVal val="visible"/>
                                      </p:to>
                                    </p:set>
                                    <p:anim calcmode="lin" valueType="num">
                                      <p:cBhvr additive="base">
                                        <p:cTn id="13" dur="500" fill="hold"/>
                                        <p:tgtEl>
                                          <p:spTgt spid="20486"/>
                                        </p:tgtEl>
                                        <p:attrNameLst>
                                          <p:attrName>ppt_x</p:attrName>
                                        </p:attrNameLst>
                                      </p:cBhvr>
                                      <p:tavLst>
                                        <p:tav tm="0">
                                          <p:val>
                                            <p:strVal val="#ppt_x"/>
                                          </p:val>
                                        </p:tav>
                                        <p:tav tm="100000">
                                          <p:val>
                                            <p:strVal val="#ppt_x"/>
                                          </p:val>
                                        </p:tav>
                                      </p:tavLst>
                                    </p:anim>
                                    <p:anim calcmode="lin" valueType="num">
                                      <p:cBhvr additive="base">
                                        <p:cTn id="14" dur="500" fill="hold"/>
                                        <p:tgtEl>
                                          <p:spTgt spid="2048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0488"/>
                                        </p:tgtEl>
                                        <p:attrNameLst>
                                          <p:attrName>style.visibility</p:attrName>
                                        </p:attrNameLst>
                                      </p:cBhvr>
                                      <p:to>
                                        <p:strVal val="visible"/>
                                      </p:to>
                                    </p:set>
                                    <p:animEffect transition="in" filter="fade">
                                      <p:cBhvr>
                                        <p:cTn id="19" dur="500"/>
                                        <p:tgtEl>
                                          <p:spTgt spid="2048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489"/>
                                        </p:tgtEl>
                                        <p:attrNameLst>
                                          <p:attrName>style.visibility</p:attrName>
                                        </p:attrNameLst>
                                      </p:cBhvr>
                                      <p:to>
                                        <p:strVal val="visible"/>
                                      </p:to>
                                    </p:set>
                                    <p:animEffect transition="in" filter="fade">
                                      <p:cBhvr>
                                        <p:cTn id="24" dur="500"/>
                                        <p:tgtEl>
                                          <p:spTgt spid="2048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490"/>
                                        </p:tgtEl>
                                        <p:attrNameLst>
                                          <p:attrName>style.visibility</p:attrName>
                                        </p:attrNameLst>
                                      </p:cBhvr>
                                      <p:to>
                                        <p:strVal val="visible"/>
                                      </p:to>
                                    </p:set>
                                    <p:animEffect transition="in" filter="fade">
                                      <p:cBhvr>
                                        <p:cTn id="29" dur="500"/>
                                        <p:tgtEl>
                                          <p:spTgt spid="20490"/>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491"/>
                                        </p:tgtEl>
                                        <p:attrNameLst>
                                          <p:attrName>style.visibility</p:attrName>
                                        </p:attrNameLst>
                                      </p:cBhvr>
                                      <p:to>
                                        <p:strVal val="visible"/>
                                      </p:to>
                                    </p:set>
                                    <p:animEffect transition="in" filter="fade">
                                      <p:cBhvr>
                                        <p:cTn id="34" dur="500"/>
                                        <p:tgtEl>
                                          <p:spTgt spid="20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animBg="1" autoUpdateAnimBg="0"/>
      <p:bldP spid="20486" grpId="0" animBg="1" autoUpdateAnimBg="0"/>
      <p:bldP spid="20488" grpId="0" autoUpdateAnimBg="0"/>
      <p:bldP spid="20489" grpId="0" autoUpdateAnimBg="0"/>
      <p:bldP spid="20490" grpId="0" autoUpdateAnimBg="0"/>
      <p:bldP spid="20491"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9456" y="0"/>
            <a:ext cx="3254399" cy="6858000"/>
          </a:xfrm>
          <a:prstGeom prst="rect">
            <a:avLst/>
          </a:prstGeom>
        </p:spPr>
      </p:pic>
      <p:sp>
        <p:nvSpPr>
          <p:cNvPr id="3" name="TextBox 2"/>
          <p:cNvSpPr txBox="1"/>
          <p:nvPr/>
        </p:nvSpPr>
        <p:spPr>
          <a:xfrm>
            <a:off x="5560652" y="908720"/>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6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背景资料</a:t>
            </a:r>
          </a:p>
        </p:txBody>
      </p:sp>
      <p:sp>
        <p:nvSpPr>
          <p:cNvPr id="5" name="TextBox 4"/>
          <p:cNvSpPr txBox="1"/>
          <p:nvPr/>
        </p:nvSpPr>
        <p:spPr>
          <a:xfrm>
            <a:off x="5375921" y="4653136"/>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4" name="TextBox 3"/>
          <p:cNvSpPr txBox="1"/>
          <p:nvPr/>
        </p:nvSpPr>
        <p:spPr>
          <a:xfrm>
            <a:off x="4796721" y="1916832"/>
            <a:ext cx="7059919" cy="267765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   《</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我的叔叔于勒</a:t>
            </a:r>
            <a:r>
              <a:rPr kumimoji="0" lang="en-US" altLang="zh-CN"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最初发表于</a:t>
            </a:r>
            <a:r>
              <a:rPr kumimoji="0" lang="en-US" altLang="zh-CN"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1883</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年</a:t>
            </a:r>
            <a:r>
              <a:rPr kumimoji="0" lang="en-US" altLang="zh-CN"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8</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月</a:t>
            </a:r>
            <a:r>
              <a:rPr kumimoji="0" lang="en-US" altLang="zh-CN"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7</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日</a:t>
            </a:r>
            <a:r>
              <a:rPr kumimoji="0" lang="en-US" altLang="zh-CN"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高卢人日报</a:t>
            </a:r>
            <a:r>
              <a:rPr kumimoji="0" lang="en-US" altLang="zh-CN"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b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b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    十九世纪八十年代， 普法战争以后，法国出现</a:t>
            </a:r>
            <a:r>
              <a:rPr kumimoji="0" lang="zh-CN" altLang="en-US" sz="2400" b="0" i="0" u="none"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经济危机，小资产阶级大量贫困破产</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，一部分不甘心破产的小资产阶级成员，纷纷踏上了漂洋过海的险途，</a:t>
            </a:r>
            <a:r>
              <a:rPr kumimoji="0" lang="zh-CN" altLang="en-US" sz="2400" b="0" i="0" u="none"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企望有朝一日腰缠万贯荣归故里</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b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br>
            <a:endPar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72121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6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7" name="Text Box 3"/>
          <p:cNvSpPr txBox="1">
            <a:spLocks noChangeArrowheads="1"/>
          </p:cNvSpPr>
          <p:nvPr/>
        </p:nvSpPr>
        <p:spPr bwMode="auto">
          <a:xfrm>
            <a:off x="5048299" y="1763511"/>
            <a:ext cx="5695799" cy="1384995"/>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最后我父亲终于说：</a:t>
            </a:r>
            <a:r>
              <a:rPr kumimoji="0" lang="en-US" altLang="zh-CN"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您船上有一个卖牡蛎的，那个人</a:t>
            </a:r>
            <a:r>
              <a:rPr kumimoji="0" lang="zh-CN" altLang="en-US" sz="2800" b="0" i="0" u="sng"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倒很有趣</a:t>
            </a: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。您知道点儿</a:t>
            </a:r>
            <a:r>
              <a:rPr kumimoji="0" lang="zh-CN" altLang="en-US" sz="2800" b="0" i="0" u="sng"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这个家伙</a:t>
            </a: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的</a:t>
            </a:r>
            <a:r>
              <a:rPr kumimoji="0" lang="zh-CN" altLang="en-US" sz="2800" b="0" i="0" u="sng"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底细</a:t>
            </a: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吗？</a:t>
            </a:r>
            <a:r>
              <a:rPr kumimoji="0" lang="en-US" altLang="zh-CN"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p>
        </p:txBody>
      </p:sp>
      <p:sp>
        <p:nvSpPr>
          <p:cNvPr id="9" name="TextBox 8"/>
          <p:cNvSpPr txBox="1"/>
          <p:nvPr/>
        </p:nvSpPr>
        <p:spPr>
          <a:xfrm>
            <a:off x="4405075" y="3704429"/>
            <a:ext cx="7776864" cy="1384995"/>
          </a:xfrm>
          <a:prstGeom prst="rect">
            <a:avLst/>
          </a:prstGeom>
          <a:noFill/>
          <a:ln w="9525">
            <a:solidFill>
              <a:schemeClr val="tx1"/>
            </a:solidFill>
          </a:ln>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sysClr val="windowText" lastClr="000000"/>
                </a:solidFill>
                <a:effectLst/>
                <a:uLnTx/>
                <a:uFillTx/>
                <a:latin typeface="+mn-ea"/>
              </a:rPr>
              <a:t>从</a:t>
            </a:r>
            <a:r>
              <a:rPr kumimoji="0" lang="zh-CN" altLang="en-US" sz="2800" b="1" i="0" u="none" strike="noStrike" kern="0" cap="none" spc="0" normalizeH="0" baseline="0" noProof="0" dirty="0">
                <a:ln>
                  <a:noFill/>
                </a:ln>
                <a:solidFill>
                  <a:srgbClr val="FF0000"/>
                </a:solidFill>
                <a:effectLst/>
                <a:uLnTx/>
                <a:uFillTx/>
                <a:latin typeface="+mn-ea"/>
              </a:rPr>
              <a:t>“倒很有趣”、“这个家伙”“底细”</a:t>
            </a:r>
            <a:r>
              <a:rPr kumimoji="0" lang="zh-CN" altLang="en-US" sz="2800" b="1" i="0" u="none" strike="noStrike" kern="0" cap="none" spc="0" normalizeH="0" baseline="0" noProof="0" dirty="0">
                <a:ln>
                  <a:noFill/>
                </a:ln>
                <a:solidFill>
                  <a:sysClr val="windowText" lastClr="000000"/>
                </a:solidFill>
                <a:effectLst/>
                <a:uLnTx/>
                <a:uFillTx/>
                <a:latin typeface="+mn-ea"/>
              </a:rPr>
              <a:t>这几个词可以看出菲利普既急于想确定菲利普的身份，但又怕被船长看穿的</a:t>
            </a:r>
            <a:r>
              <a:rPr kumimoji="0" lang="zh-CN" altLang="en-US" sz="2800" b="1" i="0" u="none" strike="noStrike" kern="0" cap="none" spc="0" normalizeH="0" baseline="0" noProof="0" dirty="0">
                <a:ln>
                  <a:noFill/>
                </a:ln>
                <a:solidFill>
                  <a:srgbClr val="FF0000"/>
                </a:solidFill>
                <a:effectLst/>
                <a:uLnTx/>
                <a:uFillTx/>
                <a:latin typeface="+mn-ea"/>
              </a:rPr>
              <a:t>虚伪冷漠</a:t>
            </a:r>
          </a:p>
        </p:txBody>
      </p:sp>
      <p:sp>
        <p:nvSpPr>
          <p:cNvPr id="8" name="Text Box 3"/>
          <p:cNvSpPr txBox="1">
            <a:spLocks noChangeArrowheads="1"/>
          </p:cNvSpPr>
          <p:nvPr/>
        </p:nvSpPr>
        <p:spPr bwMode="auto">
          <a:xfrm>
            <a:off x="5048298" y="1780803"/>
            <a:ext cx="5695799" cy="1384995"/>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最后我父亲终于说：</a:t>
            </a:r>
            <a:r>
              <a:rPr kumimoji="0" lang="en-US" altLang="zh-CN"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r>
              <a:rPr kumimoji="0" lang="zh-CN" altLang="en-US"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您船上有一个卖牡蛎的，那个人倒很有趣。您知道点儿这个家伙的底细吗？</a:t>
            </a:r>
            <a:r>
              <a:rPr kumimoji="0" lang="en-US" altLang="zh-CN" sz="28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a:t>
            </a:r>
          </a:p>
        </p:txBody>
      </p:sp>
    </p:spTree>
    <p:extLst>
      <p:ext uri="{BB962C8B-B14F-4D97-AF65-F5344CB8AC3E}">
        <p14:creationId xmlns:p14="http://schemas.microsoft.com/office/powerpoint/2010/main" val="3642755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xit"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344" y="116632"/>
            <a:ext cx="3254399" cy="6858000"/>
          </a:xfrm>
          <a:prstGeom prst="rect">
            <a:avLst/>
          </a:prstGeom>
        </p:spPr>
      </p:pic>
      <p:sp>
        <p:nvSpPr>
          <p:cNvPr id="3" name="TextBox 2"/>
          <p:cNvSpPr txBox="1"/>
          <p:nvPr/>
        </p:nvSpPr>
        <p:spPr>
          <a:xfrm>
            <a:off x="5807968" y="548681"/>
            <a:ext cx="360040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6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认识克拉丽丝</a:t>
            </a:r>
          </a:p>
        </p:txBody>
      </p:sp>
      <p:sp>
        <p:nvSpPr>
          <p:cNvPr id="5" name="TextBox 4"/>
          <p:cNvSpPr txBox="1"/>
          <p:nvPr/>
        </p:nvSpPr>
        <p:spPr>
          <a:xfrm>
            <a:off x="5375921" y="4653136"/>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4" name="TextBox 3"/>
          <p:cNvSpPr txBox="1"/>
          <p:nvPr/>
        </p:nvSpPr>
        <p:spPr>
          <a:xfrm>
            <a:off x="3206963" y="2307949"/>
            <a:ext cx="8802410" cy="58477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菲利普：虚伪冷漠、虚荣、勤俭持家、</a:t>
            </a:r>
            <a:r>
              <a:rPr kumimoji="0" lang="zh-CN" altLang="en-US" sz="3200" b="0" i="0" u="none"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没有主见</a:t>
            </a:r>
          </a:p>
        </p:txBody>
      </p:sp>
      <p:sp>
        <p:nvSpPr>
          <p:cNvPr id="6" name="TextBox 5"/>
          <p:cNvSpPr txBox="1"/>
          <p:nvPr/>
        </p:nvSpPr>
        <p:spPr>
          <a:xfrm>
            <a:off x="3121169" y="2963219"/>
            <a:ext cx="9212778" cy="584775"/>
          </a:xfrm>
          <a:prstGeom prst="rect">
            <a:avLst/>
          </a:prstGeom>
          <a:noFill/>
        </p:spPr>
        <p:txBody>
          <a:bodyPr wrap="none" rtlCol="0">
            <a:spAutoFit/>
          </a:bodyPr>
          <a:lstStyle/>
          <a:p>
            <a:pPr lvl="0"/>
            <a:r>
              <a:rPr kumimoji="0" lang="zh-CN" altLang="en-US"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克拉丽丝：虚伪冷漠、虚荣</a:t>
            </a:r>
            <a:r>
              <a:rPr lang="zh-CN" altLang="en-US" sz="3200" kern="0" dirty="0">
                <a:solidFill>
                  <a:sysClr val="windowText" lastClr="000000"/>
                </a:solidFill>
                <a:latin typeface="黑体" panose="02010609060101010101" pitchFamily="49" charset="-122"/>
                <a:ea typeface="黑体" panose="02010609060101010101" pitchFamily="49" charset="-122"/>
              </a:rPr>
              <a:t>、勤俭持家、</a:t>
            </a:r>
            <a:r>
              <a:rPr kumimoji="0" lang="zh-CN" altLang="en-US" sz="3200" b="0" i="0" u="none"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遇事镇静</a:t>
            </a:r>
          </a:p>
        </p:txBody>
      </p:sp>
    </p:spTree>
    <p:extLst>
      <p:ext uri="{BB962C8B-B14F-4D97-AF65-F5344CB8AC3E}">
        <p14:creationId xmlns:p14="http://schemas.microsoft.com/office/powerpoint/2010/main" val="46347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129123" y="622430"/>
            <a:ext cx="3528392" cy="646331"/>
          </a:xfrm>
          <a:prstGeom prst="rect">
            <a:avLst/>
          </a:prstGeom>
          <a:noFill/>
        </p:spPr>
        <p:txBody>
          <a:bodyPr wrap="square" rtlCol="0">
            <a:spAutoFit/>
          </a:bodyPr>
          <a:lstStyle/>
          <a:p>
            <a:r>
              <a:rPr lang="zh-CN" altLang="en-US" sz="3600" kern="0" dirty="0">
                <a:solidFill>
                  <a:sysClr val="windowText" lastClr="000000"/>
                </a:solidFill>
                <a:latin typeface="黑体" panose="02010609060101010101" pitchFamily="49" charset="-122"/>
                <a:ea typeface="黑体" panose="02010609060101010101" pitchFamily="49" charset="-122"/>
              </a:rPr>
              <a:t>认识于勒</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336" y="401507"/>
            <a:ext cx="2987824" cy="5334905"/>
          </a:xfrm>
          <a:prstGeom prst="rect">
            <a:avLst/>
          </a:prstGeom>
        </p:spPr>
      </p:pic>
      <p:sp>
        <p:nvSpPr>
          <p:cNvPr id="11" name="Rectangle 10"/>
          <p:cNvSpPr/>
          <p:nvPr/>
        </p:nvSpPr>
        <p:spPr>
          <a:xfrm>
            <a:off x="4666722" y="1580600"/>
            <a:ext cx="7525278" cy="954107"/>
          </a:xfrm>
          <a:prstGeom prst="rect">
            <a:avLst/>
          </a:prstGeom>
        </p:spPr>
        <p:txBody>
          <a:bodyPr wrap="square">
            <a:spAutoFit/>
          </a:bodyPr>
          <a:lstStyle/>
          <a:p>
            <a:r>
              <a:rPr lang="zh-CN" altLang="en-US" sz="2800" kern="0" dirty="0">
                <a:solidFill>
                  <a:sysClr val="windowText" lastClr="000000"/>
                </a:solidFill>
                <a:latin typeface="黑体" panose="02010609060101010101" pitchFamily="49" charset="-122"/>
                <a:ea typeface="黑体" panose="02010609060101010101" pitchFamily="49" charset="-122"/>
              </a:rPr>
              <a:t>于勒叔叔把自己应得的部分遗产</a:t>
            </a:r>
            <a:r>
              <a:rPr lang="zh-CN" altLang="en-US" sz="2800" kern="0" dirty="0">
                <a:solidFill>
                  <a:srgbClr val="FF0000"/>
                </a:solidFill>
                <a:latin typeface="黑体" panose="02010609060101010101" pitchFamily="49" charset="-122"/>
                <a:ea typeface="黑体" panose="02010609060101010101" pitchFamily="49" charset="-122"/>
              </a:rPr>
              <a:t>吃得一干二净</a:t>
            </a:r>
            <a:r>
              <a:rPr lang="zh-CN" altLang="en-US" sz="2800" kern="0" dirty="0">
                <a:solidFill>
                  <a:sysClr val="windowText" lastClr="000000"/>
                </a:solidFill>
                <a:latin typeface="黑体" panose="02010609060101010101" pitchFamily="49" charset="-122"/>
                <a:ea typeface="黑体" panose="02010609060101010101" pitchFamily="49" charset="-122"/>
              </a:rPr>
              <a:t>以后，还</a:t>
            </a:r>
            <a:r>
              <a:rPr lang="zh-CN" altLang="en-US" sz="2800" kern="0" dirty="0">
                <a:solidFill>
                  <a:srgbClr val="FF0000"/>
                </a:solidFill>
                <a:latin typeface="黑体" panose="02010609060101010101" pitchFamily="49" charset="-122"/>
                <a:ea typeface="黑体" panose="02010609060101010101" pitchFamily="49" charset="-122"/>
              </a:rPr>
              <a:t>大大占用</a:t>
            </a:r>
            <a:r>
              <a:rPr lang="zh-CN" altLang="en-US" sz="2800" kern="0" dirty="0">
                <a:solidFill>
                  <a:sysClr val="windowText" lastClr="000000"/>
                </a:solidFill>
                <a:latin typeface="黑体" panose="02010609060101010101" pitchFamily="49" charset="-122"/>
                <a:ea typeface="黑体" panose="02010609060101010101" pitchFamily="49" charset="-122"/>
              </a:rPr>
              <a:t>了我父亲应得的那一部分。</a:t>
            </a:r>
            <a:endParaRPr lang="en-US" altLang="zh-CN" sz="2800" kern="0" dirty="0">
              <a:solidFill>
                <a:sysClr val="windowText" lastClr="000000"/>
              </a:solidFill>
              <a:latin typeface="黑体" panose="02010609060101010101" pitchFamily="49" charset="-122"/>
              <a:ea typeface="黑体" panose="02010609060101010101" pitchFamily="49" charset="-122"/>
            </a:endParaRPr>
          </a:p>
        </p:txBody>
      </p:sp>
      <p:sp>
        <p:nvSpPr>
          <p:cNvPr id="14" name="Text Box 4"/>
          <p:cNvSpPr txBox="1">
            <a:spLocks noChangeArrowheads="1"/>
          </p:cNvSpPr>
          <p:nvPr/>
        </p:nvSpPr>
        <p:spPr bwMode="auto">
          <a:xfrm>
            <a:off x="3719736" y="3429000"/>
            <a:ext cx="8270038" cy="206210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514350" marR="0" lvl="0" indent="-514350" defTabSz="914400" eaLnBrk="1" fontAlgn="auto" latinLnBrk="0" hangingPunct="1">
              <a:lnSpc>
                <a:spcPct val="100000"/>
              </a:lnSpc>
              <a:spcBef>
                <a:spcPct val="50000"/>
              </a:spcBef>
              <a:spcAft>
                <a:spcPts val="0"/>
              </a:spcAft>
              <a:buClrTx/>
              <a:buSzTx/>
              <a:buFontTx/>
              <a:buAutoNum type="arabicPeriod"/>
              <a:tabLst/>
              <a:defRPr/>
            </a:pP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lang="zh-CN" altLang="en-US" sz="3200" b="1" u="sng" kern="0" dirty="0">
                <a:solidFill>
                  <a:srgbClr val="FF0000"/>
                </a:solidFill>
                <a:ea typeface="楷体_GB2312" pitchFamily="49" charset="-122"/>
              </a:rPr>
              <a:t>吃得一干二净</a:t>
            </a: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kumimoji="0" lang="zh-CN" altLang="en-US" sz="3200" b="1" i="0" u="sng" strike="noStrike" kern="0" cap="none" spc="0" normalizeH="0" baseline="0" noProof="0" dirty="0">
                <a:ln>
                  <a:noFill/>
                </a:ln>
                <a:solidFill>
                  <a:srgbClr val="FF0000"/>
                </a:solidFill>
                <a:effectLst/>
                <a:uLnTx/>
                <a:uFillTx/>
                <a:latin typeface="楷体_GB2312" pitchFamily="49" charset="-122"/>
                <a:ea typeface="楷体_GB2312" pitchFamily="49" charset="-122"/>
              </a:rPr>
              <a:t>大大占用</a:t>
            </a:r>
            <a:r>
              <a:rPr kumimoji="0" lang="zh-CN" altLang="en-US" sz="3200" b="1" i="0" u="sng" strike="noStrike" kern="0" cap="none" spc="0" normalizeH="0" baseline="0" noProof="0" dirty="0">
                <a:ln>
                  <a:noFill/>
                </a:ln>
                <a:solidFill>
                  <a:srgbClr val="FF0000"/>
                </a:solidFill>
                <a:effectLst/>
                <a:uLnTx/>
                <a:uFillTx/>
                <a:ea typeface="楷体_GB2312" pitchFamily="49" charset="-122"/>
              </a:rPr>
              <a:t>”  </a:t>
            </a:r>
            <a:r>
              <a:rPr kumimoji="0" lang="zh-CN" altLang="en-US" sz="3200" b="1" i="0" u="sng" strike="noStrike" kern="0" cap="none" spc="0" normalizeH="0" baseline="0" noProof="0" dirty="0">
                <a:ln>
                  <a:noFill/>
                </a:ln>
                <a:solidFill>
                  <a:schemeClr val="tx2"/>
                </a:solidFill>
                <a:effectLst/>
                <a:uLnTx/>
                <a:uFillTx/>
                <a:latin typeface="楷体_GB2312" pitchFamily="49" charset="-122"/>
                <a:ea typeface="楷体_GB2312" pitchFamily="49" charset="-122"/>
              </a:rPr>
              <a:t> </a:t>
            </a: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词，</a:t>
            </a:r>
            <a:endParaRPr kumimoji="0" lang="en-US" altLang="zh-CN"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表现了于勒</a:t>
            </a:r>
            <a:r>
              <a:rPr lang="zh-CN" altLang="en-US" sz="3200" b="1" kern="0" dirty="0">
                <a:solidFill>
                  <a:sysClr val="windowText" lastClr="000000"/>
                </a:solidFill>
                <a:latin typeface="楷体_GB2312" pitchFamily="49" charset="-122"/>
                <a:ea typeface="楷体_GB2312" pitchFamily="49" charset="-122"/>
              </a:rPr>
              <a:t>是个</a:t>
            </a:r>
            <a:r>
              <a:rPr lang="zh-CN" altLang="en-US" sz="3200" b="1" u="sng" kern="0" dirty="0">
                <a:solidFill>
                  <a:srgbClr val="FF0000"/>
                </a:solidFill>
                <a:ea typeface="楷体_GB2312" pitchFamily="49" charset="-122"/>
              </a:rPr>
              <a:t>挥霍家产不务正业</a:t>
            </a:r>
            <a:r>
              <a:rPr lang="zh-CN" altLang="en-US" sz="3200" b="1" kern="0" dirty="0">
                <a:solidFill>
                  <a:sysClr val="windowText" lastClr="000000"/>
                </a:solidFill>
                <a:latin typeface="楷体_GB2312" pitchFamily="49" charset="-122"/>
                <a:ea typeface="楷体_GB2312" pitchFamily="49" charset="-122"/>
              </a:rPr>
              <a:t>的特点。</a:t>
            </a:r>
            <a:endParaRPr kumimoji="0" lang="zh-CN" altLang="en-US" sz="3200" b="1" i="0"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 </a:t>
            </a:r>
            <a:endParaRPr kumimoji="0" lang="zh-CN" altLang="en-US" sz="3200" b="1" i="0" u="none" strike="noStrike" kern="0" cap="none" spc="0" normalizeH="0" baseline="0" noProof="0" dirty="0">
              <a:ln>
                <a:noFill/>
              </a:ln>
              <a:solidFill>
                <a:schemeClr val="tx2"/>
              </a:solidFill>
              <a:effectLst/>
              <a:uLnTx/>
              <a:uFillTx/>
              <a:latin typeface="楷体_GB2312" pitchFamily="49" charset="-122"/>
              <a:ea typeface="楷体_GB2312" pitchFamily="49" charset="-122"/>
            </a:endParaRPr>
          </a:p>
        </p:txBody>
      </p:sp>
    </p:spTree>
    <p:extLst>
      <p:ext uri="{BB962C8B-B14F-4D97-AF65-F5344CB8AC3E}">
        <p14:creationId xmlns:p14="http://schemas.microsoft.com/office/powerpoint/2010/main" val="1389527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1"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37827" y="1516143"/>
            <a:ext cx="6130174" cy="954107"/>
          </a:xfrm>
          <a:prstGeom prst="rect">
            <a:avLst/>
          </a:prstGeom>
          <a:noFill/>
        </p:spPr>
        <p:txBody>
          <a:bodyPr wrap="square" rtlCol="0">
            <a:spAutoFit/>
          </a:bodyPr>
          <a:lstStyle/>
          <a:p>
            <a:r>
              <a:rPr lang="zh-CN" altLang="en-US" sz="2800" kern="0" dirty="0">
                <a:solidFill>
                  <a:sysClr val="windowText" lastClr="000000"/>
                </a:solidFill>
                <a:latin typeface="黑体" panose="02010609060101010101" pitchFamily="49" charset="-122"/>
                <a:ea typeface="黑体" panose="02010609060101010101" pitchFamily="49" charset="-122"/>
              </a:rPr>
              <a:t>不久就</a:t>
            </a:r>
            <a:r>
              <a:rPr lang="zh-CN" altLang="en-US" sz="2800" u="sng" kern="0" dirty="0">
                <a:solidFill>
                  <a:srgbClr val="FF0000"/>
                </a:solidFill>
                <a:latin typeface="黑体" panose="02010609060101010101" pitchFamily="49" charset="-122"/>
                <a:ea typeface="黑体" panose="02010609060101010101" pitchFamily="49" charset="-122"/>
              </a:rPr>
              <a:t>写信</a:t>
            </a:r>
            <a:r>
              <a:rPr lang="zh-CN" altLang="en-US" sz="2800" kern="0" dirty="0">
                <a:solidFill>
                  <a:sysClr val="windowText" lastClr="000000"/>
                </a:solidFill>
                <a:latin typeface="黑体" panose="02010609060101010101" pitchFamily="49" charset="-122"/>
                <a:ea typeface="黑体" panose="02010609060101010101" pitchFamily="49" charset="-122"/>
              </a:rPr>
              <a:t>来说，他赚了点钱，并且</a:t>
            </a:r>
            <a:r>
              <a:rPr lang="zh-CN" altLang="en-US" sz="2800" u="sng" kern="0" dirty="0">
                <a:solidFill>
                  <a:srgbClr val="FF0000"/>
                </a:solidFill>
                <a:latin typeface="黑体" panose="02010609060101010101" pitchFamily="49" charset="-122"/>
                <a:ea typeface="黑体" panose="02010609060101010101" pitchFamily="49" charset="-122"/>
              </a:rPr>
              <a:t>希望能够赔偿</a:t>
            </a:r>
            <a:r>
              <a:rPr lang="zh-CN" altLang="en-US" sz="2800" kern="0" dirty="0">
                <a:solidFill>
                  <a:sysClr val="windowText" lastClr="000000"/>
                </a:solidFill>
                <a:latin typeface="黑体" panose="02010609060101010101" pitchFamily="49" charset="-122"/>
                <a:ea typeface="黑体" panose="02010609060101010101" pitchFamily="49" charset="-122"/>
              </a:rPr>
              <a:t>我父亲的损失。</a:t>
            </a:r>
          </a:p>
        </p:txBody>
      </p:sp>
      <p:sp>
        <p:nvSpPr>
          <p:cNvPr id="6" name="TextBox 5"/>
          <p:cNvSpPr txBox="1"/>
          <p:nvPr/>
        </p:nvSpPr>
        <p:spPr>
          <a:xfrm>
            <a:off x="5129123" y="622430"/>
            <a:ext cx="3528392" cy="646331"/>
          </a:xfrm>
          <a:prstGeom prst="rect">
            <a:avLst/>
          </a:prstGeom>
          <a:noFill/>
        </p:spPr>
        <p:txBody>
          <a:bodyPr wrap="square" rtlCol="0">
            <a:spAutoFit/>
          </a:bodyPr>
          <a:lstStyle/>
          <a:p>
            <a:r>
              <a:rPr lang="zh-CN" altLang="en-US" sz="3600" kern="0" dirty="0">
                <a:solidFill>
                  <a:sysClr val="windowText" lastClr="000000"/>
                </a:solidFill>
                <a:latin typeface="黑体" panose="02010609060101010101" pitchFamily="49" charset="-122"/>
                <a:ea typeface="黑体" panose="02010609060101010101" pitchFamily="49" charset="-122"/>
              </a:rPr>
              <a:t>认识于勒</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1" y="692697"/>
            <a:ext cx="2987824" cy="5334905"/>
          </a:xfrm>
          <a:prstGeom prst="rect">
            <a:avLst/>
          </a:prstGeom>
        </p:spPr>
      </p:pic>
      <p:sp>
        <p:nvSpPr>
          <p:cNvPr id="8" name="TextBox 7"/>
          <p:cNvSpPr txBox="1"/>
          <p:nvPr/>
        </p:nvSpPr>
        <p:spPr>
          <a:xfrm>
            <a:off x="4529261" y="1516143"/>
            <a:ext cx="6130174" cy="954107"/>
          </a:xfrm>
          <a:prstGeom prst="rect">
            <a:avLst/>
          </a:prstGeom>
          <a:noFill/>
        </p:spPr>
        <p:txBody>
          <a:bodyPr wrap="square" rtlCol="0">
            <a:spAutoFit/>
          </a:bodyPr>
          <a:lstStyle/>
          <a:p>
            <a:r>
              <a:rPr lang="zh-CN" altLang="en-US" sz="2800" kern="0" dirty="0">
                <a:solidFill>
                  <a:sysClr val="windowText" lastClr="000000"/>
                </a:solidFill>
                <a:latin typeface="黑体" panose="02010609060101010101" pitchFamily="49" charset="-122"/>
                <a:ea typeface="黑体" panose="02010609060101010101" pitchFamily="49" charset="-122"/>
              </a:rPr>
              <a:t>不久就写信来说，他赚了点钱，并且希望能够赔偿我父亲的损失。</a:t>
            </a:r>
          </a:p>
        </p:txBody>
      </p:sp>
      <p:sp>
        <p:nvSpPr>
          <p:cNvPr id="9" name="Text Box 4"/>
          <p:cNvSpPr txBox="1">
            <a:spLocks noChangeArrowheads="1"/>
          </p:cNvSpPr>
          <p:nvPr/>
        </p:nvSpPr>
        <p:spPr bwMode="auto">
          <a:xfrm>
            <a:off x="4511825" y="3573016"/>
            <a:ext cx="8208911" cy="206210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514350" marR="0" lvl="0" indent="-514350" defTabSz="914400" eaLnBrk="1" fontAlgn="auto" latinLnBrk="0" hangingPunct="1">
              <a:lnSpc>
                <a:spcPct val="100000"/>
              </a:lnSpc>
              <a:spcBef>
                <a:spcPct val="50000"/>
              </a:spcBef>
              <a:spcAft>
                <a:spcPts val="0"/>
              </a:spcAft>
              <a:buClrTx/>
              <a:buSzTx/>
              <a:buFontTx/>
              <a:buAutoNum type="arabicPeriod"/>
              <a:tabLst/>
              <a:defRPr/>
            </a:pP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lang="zh-CN" altLang="en-US" sz="3200" b="1" u="sng" kern="0" dirty="0">
                <a:solidFill>
                  <a:srgbClr val="FF0000"/>
                </a:solidFill>
                <a:ea typeface="楷体_GB2312" pitchFamily="49" charset="-122"/>
              </a:rPr>
              <a:t>写信</a:t>
            </a: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kumimoji="0" lang="zh-CN" altLang="en-US" sz="3200" b="1" i="0" u="sng" strike="noStrike" kern="0" cap="none" spc="0" normalizeH="0" baseline="0" noProof="0" dirty="0">
                <a:ln>
                  <a:noFill/>
                </a:ln>
                <a:solidFill>
                  <a:srgbClr val="FF0000"/>
                </a:solidFill>
                <a:effectLst/>
                <a:uLnTx/>
                <a:uFillTx/>
                <a:latin typeface="楷体_GB2312" pitchFamily="49" charset="-122"/>
                <a:ea typeface="楷体_GB2312" pitchFamily="49" charset="-122"/>
              </a:rPr>
              <a:t>希望赔偿</a:t>
            </a:r>
            <a:r>
              <a:rPr kumimoji="0" lang="zh-CN" altLang="en-US" sz="3200" b="1" i="0" u="sng" strike="noStrike" kern="0" cap="none" spc="0" normalizeH="0" baseline="0" noProof="0" dirty="0">
                <a:ln>
                  <a:noFill/>
                </a:ln>
                <a:solidFill>
                  <a:srgbClr val="FF0000"/>
                </a:solidFill>
                <a:effectLst/>
                <a:uLnTx/>
                <a:uFillTx/>
                <a:ea typeface="楷体_GB2312" pitchFamily="49" charset="-122"/>
              </a:rPr>
              <a:t>”          </a:t>
            </a:r>
            <a:r>
              <a:rPr kumimoji="0" lang="zh-CN" altLang="en-US" sz="3200" b="1" i="0" u="sng" strike="noStrike" kern="0" cap="none" spc="0" normalizeH="0" baseline="0" noProof="0" dirty="0">
                <a:ln>
                  <a:noFill/>
                </a:ln>
                <a:solidFill>
                  <a:schemeClr val="tx2"/>
                </a:solidFill>
                <a:effectLst/>
                <a:uLnTx/>
                <a:uFillTx/>
                <a:latin typeface="楷体_GB2312" pitchFamily="49" charset="-122"/>
                <a:ea typeface="楷体_GB2312" pitchFamily="49" charset="-122"/>
              </a:rPr>
              <a:t> </a:t>
            </a: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词，</a:t>
            </a:r>
            <a:endParaRPr kumimoji="0" lang="en-US" altLang="zh-CN"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表现了于勒</a:t>
            </a:r>
            <a:r>
              <a:rPr lang="zh-CN" altLang="en-US" sz="3200" b="1" kern="0" dirty="0">
                <a:solidFill>
                  <a:sysClr val="windowText" lastClr="000000"/>
                </a:solidFill>
                <a:latin typeface="楷体_GB2312" pitchFamily="49" charset="-122"/>
                <a:ea typeface="楷体_GB2312" pitchFamily="49" charset="-122"/>
              </a:rPr>
              <a:t>是个</a:t>
            </a:r>
            <a:r>
              <a:rPr lang="zh-CN" altLang="en-US" sz="3200" b="1" u="sng" kern="0" dirty="0">
                <a:solidFill>
                  <a:srgbClr val="FF0000"/>
                </a:solidFill>
                <a:ea typeface="楷体_GB2312" pitchFamily="49" charset="-122"/>
              </a:rPr>
              <a:t>有良知、知恩图报    </a:t>
            </a:r>
            <a:r>
              <a:rPr lang="zh-CN" altLang="en-US" sz="3200" b="1" kern="0" dirty="0">
                <a:solidFill>
                  <a:sysClr val="windowText" lastClr="000000"/>
                </a:solidFill>
                <a:latin typeface="楷体_GB2312" pitchFamily="49" charset="-122"/>
                <a:ea typeface="楷体_GB2312" pitchFamily="49" charset="-122"/>
              </a:rPr>
              <a:t>的人。</a:t>
            </a:r>
            <a:endParaRPr kumimoji="0" lang="zh-CN" altLang="en-US" sz="3200" b="1" i="0"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 </a:t>
            </a:r>
            <a:endParaRPr kumimoji="0" lang="zh-CN" altLang="en-US" sz="3200" b="1" i="0" u="none" strike="noStrike" kern="0" cap="none" spc="0" normalizeH="0" baseline="0" noProof="0" dirty="0">
              <a:ln>
                <a:noFill/>
              </a:ln>
              <a:solidFill>
                <a:schemeClr val="tx2"/>
              </a:solidFill>
              <a:effectLst/>
              <a:uLnTx/>
              <a:uFillTx/>
              <a:latin typeface="楷体_GB2312" pitchFamily="49" charset="-122"/>
              <a:ea typeface="楷体_GB2312" pitchFamily="49" charset="-122"/>
            </a:endParaRPr>
          </a:p>
        </p:txBody>
      </p:sp>
    </p:spTree>
    <p:extLst>
      <p:ext uri="{BB962C8B-B14F-4D97-AF65-F5344CB8AC3E}">
        <p14:creationId xmlns:p14="http://schemas.microsoft.com/office/powerpoint/2010/main" val="123585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29123" y="622430"/>
            <a:ext cx="3528392" cy="646331"/>
          </a:xfrm>
          <a:prstGeom prst="rect">
            <a:avLst/>
          </a:prstGeom>
          <a:noFill/>
        </p:spPr>
        <p:txBody>
          <a:bodyPr wrap="square" rtlCol="0">
            <a:spAutoFit/>
          </a:bodyPr>
          <a:lstStyle/>
          <a:p>
            <a:r>
              <a:rPr lang="zh-CN" altLang="en-US" sz="3600" kern="0" dirty="0">
                <a:solidFill>
                  <a:sysClr val="windowText" lastClr="000000"/>
                </a:solidFill>
                <a:latin typeface="黑体" panose="02010609060101010101" pitchFamily="49" charset="-122"/>
                <a:ea typeface="黑体" panose="02010609060101010101" pitchFamily="49" charset="-122"/>
              </a:rPr>
              <a:t>认识于勒</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572" y="603887"/>
            <a:ext cx="2987824" cy="5334905"/>
          </a:xfrm>
          <a:prstGeom prst="rect">
            <a:avLst/>
          </a:prstGeom>
        </p:spPr>
      </p:pic>
      <p:sp>
        <p:nvSpPr>
          <p:cNvPr id="5" name="TextBox 4"/>
          <p:cNvSpPr txBox="1"/>
          <p:nvPr/>
        </p:nvSpPr>
        <p:spPr>
          <a:xfrm>
            <a:off x="4790332" y="1628800"/>
            <a:ext cx="5649739" cy="1815882"/>
          </a:xfrm>
          <a:prstGeom prst="rect">
            <a:avLst/>
          </a:prstGeom>
          <a:noFill/>
        </p:spPr>
        <p:txBody>
          <a:bodyPr wrap="square" rtlCol="0">
            <a:spAutoFit/>
          </a:bodyPr>
          <a:lstStyle/>
          <a:p>
            <a:r>
              <a:rPr lang="zh-CN" altLang="en-US" sz="2800" kern="0" dirty="0">
                <a:solidFill>
                  <a:sysClr val="windowText" lastClr="000000"/>
                </a:solidFill>
                <a:latin typeface="黑体" panose="02010609060101010101" pitchFamily="49" charset="-122"/>
                <a:ea typeface="黑体" panose="02010609060101010101" pitchFamily="49" charset="-122"/>
              </a:rPr>
              <a:t>免得</a:t>
            </a:r>
            <a:r>
              <a:rPr lang="zh-CN" altLang="en-US" sz="2800" u="sng" kern="0" dirty="0">
                <a:solidFill>
                  <a:srgbClr val="FF0000"/>
                </a:solidFill>
                <a:latin typeface="黑体" panose="02010609060101010101" pitchFamily="49" charset="-122"/>
                <a:ea typeface="黑体" panose="02010609060101010101" pitchFamily="49" charset="-122"/>
              </a:rPr>
              <a:t>你担心我的健康</a:t>
            </a:r>
            <a:r>
              <a:rPr lang="zh-CN" altLang="en-US" sz="2800" kern="0" dirty="0">
                <a:solidFill>
                  <a:sysClr val="windowText" lastClr="000000"/>
                </a:solidFill>
                <a:latin typeface="黑体" panose="02010609060101010101" pitchFamily="49" charset="-122"/>
                <a:ea typeface="黑体" panose="02010609060101010101" pitchFamily="49" charset="-122"/>
              </a:rPr>
              <a:t>，我身体很好，</a:t>
            </a:r>
            <a:r>
              <a:rPr lang="zh-CN" altLang="en-US" sz="2800" u="sng" kern="0" dirty="0">
                <a:solidFill>
                  <a:srgbClr val="FF0000"/>
                </a:solidFill>
                <a:latin typeface="黑体" panose="02010609060101010101" pitchFamily="49" charset="-122"/>
                <a:ea typeface="黑体" panose="02010609060101010101" pitchFamily="49" charset="-122"/>
              </a:rPr>
              <a:t>买卖也好</a:t>
            </a:r>
            <a:r>
              <a:rPr lang="zh-CN" altLang="en-US" sz="2800" kern="0" dirty="0">
                <a:solidFill>
                  <a:sysClr val="windowText" lastClr="000000"/>
                </a:solidFill>
                <a:latin typeface="黑体" panose="02010609060101010101" pitchFamily="49" charset="-122"/>
                <a:ea typeface="黑体" panose="02010609060101010101" pitchFamily="49" charset="-122"/>
              </a:rPr>
              <a:t>，</a:t>
            </a:r>
            <a:r>
              <a:rPr lang="en-US" altLang="zh-CN" sz="2800" kern="0" dirty="0">
                <a:solidFill>
                  <a:sysClr val="windowText" lastClr="000000"/>
                </a:solidFill>
                <a:latin typeface="黑体" panose="02010609060101010101" pitchFamily="49" charset="-122"/>
                <a:ea typeface="黑体" panose="02010609060101010101" pitchFamily="49" charset="-122"/>
              </a:rPr>
              <a:t>……</a:t>
            </a:r>
            <a:r>
              <a:rPr lang="zh-CN" altLang="en-US" sz="2800" kern="0" dirty="0">
                <a:solidFill>
                  <a:sysClr val="windowText" lastClr="000000"/>
                </a:solidFill>
                <a:latin typeface="黑体" panose="02010609060101010101" pitchFamily="49" charset="-122"/>
                <a:ea typeface="黑体" panose="02010609060101010101" pitchFamily="49" charset="-122"/>
              </a:rPr>
              <a:t>如果真不给你写信，你</a:t>
            </a:r>
            <a:r>
              <a:rPr lang="zh-CN" altLang="en-US" sz="2800" u="sng" kern="0" dirty="0">
                <a:solidFill>
                  <a:srgbClr val="FF0000"/>
                </a:solidFill>
                <a:latin typeface="黑体" panose="02010609060101010101" pitchFamily="49" charset="-122"/>
                <a:ea typeface="黑体" panose="02010609060101010101" pitchFamily="49" charset="-122"/>
              </a:rPr>
              <a:t>也不必担心</a:t>
            </a:r>
            <a:r>
              <a:rPr lang="zh-CN" altLang="en-US" sz="2800" kern="0" dirty="0">
                <a:solidFill>
                  <a:sysClr val="windowText" lastClr="000000"/>
                </a:solidFill>
                <a:latin typeface="黑体" panose="02010609060101010101" pitchFamily="49" charset="-122"/>
                <a:ea typeface="黑体" panose="02010609060101010101" pitchFamily="49" charset="-122"/>
              </a:rPr>
              <a:t>。</a:t>
            </a:r>
            <a:r>
              <a:rPr lang="en-US" altLang="zh-CN" sz="2800" kern="0" dirty="0">
                <a:solidFill>
                  <a:sysClr val="windowText" lastClr="000000"/>
                </a:solidFill>
                <a:latin typeface="黑体" panose="02010609060101010101" pitchFamily="49" charset="-122"/>
                <a:ea typeface="黑体" panose="02010609060101010101" pitchFamily="49" charset="-122"/>
              </a:rPr>
              <a:t>……</a:t>
            </a:r>
            <a:r>
              <a:rPr lang="zh-CN" altLang="en-US" sz="2800" kern="0" dirty="0">
                <a:solidFill>
                  <a:sysClr val="windowText" lastClr="000000"/>
                </a:solidFill>
                <a:latin typeface="黑体" panose="02010609060101010101" pitchFamily="49" charset="-122"/>
                <a:ea typeface="黑体" panose="02010609060101010101" pitchFamily="49" charset="-122"/>
              </a:rPr>
              <a:t>那时我们就可以一起快活地过日子了。</a:t>
            </a:r>
          </a:p>
        </p:txBody>
      </p:sp>
      <p:sp>
        <p:nvSpPr>
          <p:cNvPr id="6" name="TextBox 5"/>
          <p:cNvSpPr txBox="1"/>
          <p:nvPr/>
        </p:nvSpPr>
        <p:spPr>
          <a:xfrm>
            <a:off x="4799857" y="1628800"/>
            <a:ext cx="5649739" cy="1815882"/>
          </a:xfrm>
          <a:prstGeom prst="rect">
            <a:avLst/>
          </a:prstGeom>
          <a:noFill/>
        </p:spPr>
        <p:txBody>
          <a:bodyPr wrap="square" rtlCol="0">
            <a:spAutoFit/>
          </a:bodyPr>
          <a:lstStyle/>
          <a:p>
            <a:r>
              <a:rPr lang="zh-CN" altLang="en-US" sz="2800" kern="0" dirty="0">
                <a:solidFill>
                  <a:sysClr val="windowText" lastClr="000000"/>
                </a:solidFill>
                <a:latin typeface="黑体" panose="02010609060101010101" pitchFamily="49" charset="-122"/>
                <a:ea typeface="黑体" panose="02010609060101010101" pitchFamily="49" charset="-122"/>
              </a:rPr>
              <a:t>免得你担心我的健康，我身体很好，买卖也好，</a:t>
            </a:r>
            <a:r>
              <a:rPr lang="en-US" altLang="zh-CN" sz="2800" kern="0" dirty="0">
                <a:solidFill>
                  <a:sysClr val="windowText" lastClr="000000"/>
                </a:solidFill>
                <a:latin typeface="黑体" panose="02010609060101010101" pitchFamily="49" charset="-122"/>
                <a:ea typeface="黑体" panose="02010609060101010101" pitchFamily="49" charset="-122"/>
              </a:rPr>
              <a:t>……</a:t>
            </a:r>
            <a:r>
              <a:rPr lang="zh-CN" altLang="en-US" sz="2800" kern="0" dirty="0">
                <a:solidFill>
                  <a:sysClr val="windowText" lastClr="000000"/>
                </a:solidFill>
                <a:latin typeface="黑体" panose="02010609060101010101" pitchFamily="49" charset="-122"/>
                <a:ea typeface="黑体" panose="02010609060101010101" pitchFamily="49" charset="-122"/>
              </a:rPr>
              <a:t>如果真不给你写信，你也不必担心。</a:t>
            </a:r>
            <a:r>
              <a:rPr lang="en-US" altLang="zh-CN" sz="2800" kern="0" dirty="0">
                <a:solidFill>
                  <a:sysClr val="windowText" lastClr="000000"/>
                </a:solidFill>
                <a:latin typeface="黑体" panose="02010609060101010101" pitchFamily="49" charset="-122"/>
                <a:ea typeface="黑体" panose="02010609060101010101" pitchFamily="49" charset="-122"/>
              </a:rPr>
              <a:t>……</a:t>
            </a:r>
            <a:r>
              <a:rPr lang="zh-CN" altLang="en-US" sz="2800" kern="0" dirty="0">
                <a:solidFill>
                  <a:sysClr val="windowText" lastClr="000000"/>
                </a:solidFill>
                <a:latin typeface="黑体" panose="02010609060101010101" pitchFamily="49" charset="-122"/>
                <a:ea typeface="黑体" panose="02010609060101010101" pitchFamily="49" charset="-122"/>
              </a:rPr>
              <a:t>那时我们就可以一起快活地过日子了。</a:t>
            </a:r>
          </a:p>
        </p:txBody>
      </p:sp>
    </p:spTree>
    <p:extLst>
      <p:ext uri="{BB962C8B-B14F-4D97-AF65-F5344CB8AC3E}">
        <p14:creationId xmlns:p14="http://schemas.microsoft.com/office/powerpoint/2010/main" val="7396203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352" y="19610"/>
            <a:ext cx="3254399" cy="6858000"/>
          </a:xfrm>
          <a:prstGeom prst="rect">
            <a:avLst/>
          </a:prstGeom>
        </p:spPr>
      </p:pic>
      <p:sp>
        <p:nvSpPr>
          <p:cNvPr id="3" name="TextBox 2"/>
          <p:cNvSpPr txBox="1"/>
          <p:nvPr/>
        </p:nvSpPr>
        <p:spPr>
          <a:xfrm>
            <a:off x="6744072" y="188141"/>
            <a:ext cx="504056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认识“我”</a:t>
            </a:r>
            <a:r>
              <a:rPr lang="en-US" altLang="zh-CN" dirty="0"/>
              <a:t>——</a:t>
            </a:r>
            <a:r>
              <a:rPr lang="zh-CN" altLang="en-US" dirty="0"/>
              <a:t>若瑟夫</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
        <p:nvSpPr>
          <p:cNvPr id="4" name="TextBox 3"/>
          <p:cNvSpPr txBox="1"/>
          <p:nvPr/>
        </p:nvSpPr>
        <p:spPr>
          <a:xfrm>
            <a:off x="3719736" y="1027709"/>
            <a:ext cx="7848872" cy="2400657"/>
          </a:xfrm>
          <a:prstGeom prst="rect">
            <a:avLst/>
          </a:prstGeom>
          <a:noFill/>
        </p:spPr>
        <p:txBody>
          <a:bodyPr wrap="square" rtlCol="0">
            <a:spAutoFit/>
          </a:bodyPr>
          <a:lstStyle/>
          <a:p>
            <a:pPr>
              <a:lnSpc>
                <a:spcPts val="4500"/>
              </a:lnSpc>
            </a:pPr>
            <a:r>
              <a:rPr lang="zh-CN" altLang="en-US" sz="2800" dirty="0">
                <a:latin typeface="黑体" panose="02010609060101010101" pitchFamily="49" charset="-122"/>
                <a:ea typeface="黑体" panose="02010609060101010101" pitchFamily="49" charset="-122"/>
              </a:rPr>
              <a:t>    我</a:t>
            </a:r>
            <a:r>
              <a:rPr lang="zh-CN" altLang="en-US" sz="2800" dirty="0">
                <a:solidFill>
                  <a:srgbClr val="FF0000"/>
                </a:solidFill>
                <a:latin typeface="黑体" panose="02010609060101010101" pitchFamily="49" charset="-122"/>
                <a:ea typeface="黑体" panose="02010609060101010101" pitchFamily="49" charset="-122"/>
              </a:rPr>
              <a:t>看了看</a:t>
            </a:r>
            <a:r>
              <a:rPr lang="zh-CN" altLang="en-US" sz="2800" dirty="0">
                <a:latin typeface="黑体" panose="02010609060101010101" pitchFamily="49" charset="-122"/>
                <a:ea typeface="黑体" panose="02010609060101010101" pitchFamily="49" charset="-122"/>
              </a:rPr>
              <a:t>他的手，那是一只满是皱痕的水手的手。我</a:t>
            </a:r>
            <a:r>
              <a:rPr lang="zh-CN" altLang="en-US" sz="2800" dirty="0">
                <a:solidFill>
                  <a:srgbClr val="FF0000"/>
                </a:solidFill>
                <a:latin typeface="黑体" panose="02010609060101010101" pitchFamily="49" charset="-122"/>
                <a:ea typeface="黑体" panose="02010609060101010101" pitchFamily="49" charset="-122"/>
              </a:rPr>
              <a:t>又看了看</a:t>
            </a:r>
            <a:r>
              <a:rPr lang="zh-CN" altLang="en-US" sz="2800" dirty="0">
                <a:latin typeface="黑体" panose="02010609060101010101" pitchFamily="49" charset="-122"/>
                <a:ea typeface="黑体" panose="02010609060101010101" pitchFamily="49" charset="-122"/>
              </a:rPr>
              <a:t>他的脸，那是一张又老又穷苦的脸，满脸愁容，狼狈不堪。我心里默念道：</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这</a:t>
            </a:r>
            <a:r>
              <a:rPr lang="zh-CN" altLang="en-US" sz="2800" dirty="0">
                <a:solidFill>
                  <a:srgbClr val="FF0000"/>
                </a:solidFill>
                <a:latin typeface="黑体" panose="02010609060101010101" pitchFamily="49" charset="-122"/>
                <a:ea typeface="黑体" panose="02010609060101010101" pitchFamily="49" charset="-122"/>
              </a:rPr>
              <a:t>是我的</a:t>
            </a:r>
            <a:r>
              <a:rPr lang="zh-CN" altLang="en-US" sz="2800" u="sng" dirty="0">
                <a:solidFill>
                  <a:srgbClr val="FF0000"/>
                </a:solidFill>
                <a:latin typeface="黑体" panose="02010609060101010101" pitchFamily="49" charset="-122"/>
                <a:ea typeface="黑体" panose="02010609060101010101" pitchFamily="49" charset="-122"/>
              </a:rPr>
              <a:t>叔叔</a:t>
            </a:r>
            <a:r>
              <a:rPr lang="zh-CN" altLang="en-US" sz="2800" dirty="0">
                <a:solidFill>
                  <a:srgbClr val="FF0000"/>
                </a:solidFill>
                <a:latin typeface="黑体" panose="02010609060101010101" pitchFamily="49" charset="-122"/>
                <a:ea typeface="黑体" panose="02010609060101010101" pitchFamily="49" charset="-122"/>
              </a:rPr>
              <a:t>，父亲的</a:t>
            </a:r>
            <a:r>
              <a:rPr lang="zh-CN" altLang="en-US" sz="2800" u="sng" dirty="0">
                <a:solidFill>
                  <a:srgbClr val="FF0000"/>
                </a:solidFill>
                <a:latin typeface="黑体" panose="02010609060101010101" pitchFamily="49" charset="-122"/>
                <a:ea typeface="黑体" panose="02010609060101010101" pitchFamily="49" charset="-122"/>
              </a:rPr>
              <a:t>弟弟</a:t>
            </a:r>
            <a:r>
              <a:rPr lang="zh-CN" altLang="en-US" sz="2800" dirty="0">
                <a:solidFill>
                  <a:srgbClr val="FF0000"/>
                </a:solidFill>
                <a:latin typeface="黑体" panose="02010609060101010101" pitchFamily="49" charset="-122"/>
                <a:ea typeface="黑体" panose="02010609060101010101" pitchFamily="49" charset="-122"/>
              </a:rPr>
              <a:t>，我的</a:t>
            </a:r>
            <a:r>
              <a:rPr lang="zh-CN" altLang="en-US" sz="2800" u="sng" dirty="0">
                <a:solidFill>
                  <a:srgbClr val="FF0000"/>
                </a:solidFill>
                <a:latin typeface="黑体" panose="02010609060101010101" pitchFamily="49" charset="-122"/>
                <a:ea typeface="黑体" panose="02010609060101010101" pitchFamily="49" charset="-122"/>
              </a:rPr>
              <a:t>亲叔叔。</a:t>
            </a:r>
            <a:r>
              <a:rPr lang="en-US" altLang="zh-CN" sz="2800" dirty="0">
                <a:solidFill>
                  <a:srgbClr val="FF0000"/>
                </a:solidFill>
                <a:latin typeface="黑体" panose="02010609060101010101" pitchFamily="49" charset="-122"/>
                <a:ea typeface="黑体" panose="02010609060101010101" pitchFamily="49" charset="-122"/>
              </a:rPr>
              <a:t>"</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6" name="Text Box 4"/>
          <p:cNvSpPr txBox="1">
            <a:spLocks noChangeArrowheads="1"/>
          </p:cNvSpPr>
          <p:nvPr/>
        </p:nvSpPr>
        <p:spPr bwMode="auto">
          <a:xfrm>
            <a:off x="3143672" y="3428366"/>
            <a:ext cx="10009112" cy="353943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514350" marR="0" lvl="0" indent="-514350" defTabSz="914400" eaLnBrk="1" fontAlgn="auto" latinLnBrk="0" hangingPunct="1">
              <a:lnSpc>
                <a:spcPct val="100000"/>
              </a:lnSpc>
              <a:spcBef>
                <a:spcPct val="50000"/>
              </a:spcBef>
              <a:spcAft>
                <a:spcPts val="0"/>
              </a:spcAft>
              <a:buClrTx/>
              <a:buSzTx/>
              <a:buFontTx/>
              <a:buAutoNum type="arabicPeriod"/>
              <a:tabLst/>
              <a:defRPr/>
            </a:pP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lang="zh-CN" altLang="en-US" sz="3200" b="1" u="sng" kern="0" noProof="0" dirty="0">
                <a:solidFill>
                  <a:srgbClr val="FF0000"/>
                </a:solidFill>
                <a:ea typeface="楷体_GB2312" pitchFamily="49" charset="-122"/>
              </a:rPr>
              <a:t>看了看</a:t>
            </a:r>
            <a:r>
              <a:rPr kumimoji="0" lang="zh-CN" altLang="en-US" sz="3200" b="1" i="0" u="sng" strike="noStrike" kern="0" cap="none" spc="0" normalizeH="0" baseline="0" noProof="0" dirty="0">
                <a:ln>
                  <a:noFill/>
                </a:ln>
                <a:solidFill>
                  <a:srgbClr val="FF0000"/>
                </a:solidFill>
                <a:effectLst/>
                <a:uLnTx/>
                <a:uFillTx/>
                <a:ea typeface="楷体_GB2312" pitchFamily="49" charset="-122"/>
              </a:rPr>
              <a:t>”“</a:t>
            </a:r>
            <a:r>
              <a:rPr lang="zh-CN" altLang="en-US" sz="3200" b="1" u="sng" kern="0" dirty="0">
                <a:solidFill>
                  <a:srgbClr val="FF0000"/>
                </a:solidFill>
                <a:ea typeface="楷体_GB2312" pitchFamily="49" charset="-122"/>
              </a:rPr>
              <a:t>又看了看</a:t>
            </a:r>
            <a:r>
              <a:rPr kumimoji="0" lang="zh-CN" altLang="en-US" sz="3200" b="1" i="0" u="sng" strike="noStrike" kern="0" cap="none" spc="0" normalizeH="0" baseline="0" noProof="0" dirty="0">
                <a:ln>
                  <a:noFill/>
                </a:ln>
                <a:solidFill>
                  <a:srgbClr val="FF0000"/>
                </a:solidFill>
                <a:effectLst/>
                <a:uLnTx/>
                <a:uFillTx/>
                <a:ea typeface="楷体_GB2312" pitchFamily="49" charset="-122"/>
              </a:rPr>
              <a:t>”    </a:t>
            </a:r>
            <a:r>
              <a:rPr kumimoji="0" lang="zh-CN" altLang="en-US" sz="3200" b="1" i="0" u="sng" strike="noStrike" kern="0" cap="none" spc="0" normalizeH="0" noProof="0" dirty="0">
                <a:ln>
                  <a:noFill/>
                </a:ln>
                <a:solidFill>
                  <a:srgbClr val="FF0000"/>
                </a:solidFill>
                <a:effectLst/>
                <a:uLnTx/>
                <a:uFillTx/>
                <a:ea typeface="楷体_GB2312" pitchFamily="49" charset="-122"/>
              </a:rPr>
              <a:t>       </a:t>
            </a:r>
            <a:r>
              <a:rPr kumimoji="0" lang="zh-CN" altLang="en-US" sz="3200" b="1" i="0" u="sng" strike="noStrike" kern="0" cap="none" spc="0" normalizeH="0" baseline="0" noProof="0" dirty="0">
                <a:ln>
                  <a:noFill/>
                </a:ln>
                <a:solidFill>
                  <a:srgbClr val="FF0000"/>
                </a:solidFill>
                <a:effectLst/>
                <a:uLnTx/>
                <a:uFillTx/>
                <a:ea typeface="楷体_GB2312" pitchFamily="49" charset="-122"/>
              </a:rPr>
              <a:t>      </a:t>
            </a:r>
            <a:r>
              <a:rPr kumimoji="0" lang="zh-CN" altLang="en-US" sz="3200" b="1" i="0" u="sng" strike="noStrike" kern="0" cap="none" spc="0" normalizeH="0" baseline="0" noProof="0" dirty="0">
                <a:ln>
                  <a:noFill/>
                </a:ln>
                <a:solidFill>
                  <a:schemeClr val="tx2"/>
                </a:solidFill>
                <a:effectLst/>
                <a:uLnTx/>
                <a:uFillTx/>
                <a:latin typeface="楷体_GB2312" pitchFamily="49" charset="-122"/>
                <a:ea typeface="楷体_GB2312" pitchFamily="49" charset="-122"/>
              </a:rPr>
              <a:t> </a:t>
            </a: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词，</a:t>
            </a:r>
            <a:endParaRPr kumimoji="0" lang="en-US" altLang="zh-CN"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表现了</a:t>
            </a:r>
            <a:r>
              <a:rPr lang="zh-CN" altLang="en-US" sz="3200" b="1" kern="0" dirty="0">
                <a:solidFill>
                  <a:sysClr val="windowText" lastClr="000000"/>
                </a:solidFill>
                <a:latin typeface="楷体_GB2312" pitchFamily="49" charset="-122"/>
                <a:ea typeface="楷体_GB2312" pitchFamily="49" charset="-122"/>
              </a:rPr>
              <a:t>若瑟夫是个</a:t>
            </a:r>
            <a:r>
              <a:rPr lang="zh-CN" altLang="en-US" sz="3200" b="1" u="sng" kern="0" dirty="0">
                <a:solidFill>
                  <a:srgbClr val="FF0000"/>
                </a:solidFill>
                <a:ea typeface="楷体_GB2312" pitchFamily="49" charset="-122"/>
              </a:rPr>
              <a:t>关心他人                     </a:t>
            </a:r>
            <a:r>
              <a:rPr lang="zh-CN" altLang="en-US" sz="3200" b="1" kern="0" dirty="0">
                <a:solidFill>
                  <a:sysClr val="windowText" lastClr="000000"/>
                </a:solidFill>
                <a:latin typeface="楷体_GB2312" pitchFamily="49" charset="-122"/>
                <a:ea typeface="楷体_GB2312" pitchFamily="49" charset="-122"/>
              </a:rPr>
              <a:t>的人。</a:t>
            </a:r>
            <a:endParaRPr lang="en-US" altLang="zh-CN" sz="3200" b="1" kern="0" dirty="0">
              <a:solidFill>
                <a:sysClr val="windowText" lastClr="000000"/>
              </a:solidFill>
              <a:latin typeface="楷体_GB2312" pitchFamily="49" charset="-122"/>
              <a:ea typeface="楷体_GB2312" pitchFamily="49" charset="-122"/>
            </a:endParaRPr>
          </a:p>
          <a:p>
            <a:pPr lvl="0">
              <a:spcBef>
                <a:spcPct val="50000"/>
              </a:spcBef>
              <a:defRPr/>
            </a:pPr>
            <a:r>
              <a:rPr kumimoji="0" lang="en-US" altLang="zh-CN" sz="3200" b="1" i="0"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2.</a:t>
            </a:r>
            <a:r>
              <a:rPr lang="zh-CN" altLang="en-US" sz="3200" b="1" u="sng" kern="0" dirty="0">
                <a:solidFill>
                  <a:srgbClr val="FF0000"/>
                </a:solidFill>
                <a:ea typeface="楷体_GB2312" pitchFamily="49" charset="-122"/>
              </a:rPr>
              <a:t> “我的叔叔”“父亲的弟弟”“亲叔叔”  </a:t>
            </a:r>
            <a:r>
              <a:rPr lang="zh-CN" altLang="en-US" sz="3200" b="1" u="sng" kern="0" dirty="0">
                <a:solidFill>
                  <a:schemeClr val="tx2"/>
                </a:solidFill>
                <a:latin typeface="楷体_GB2312" pitchFamily="49" charset="-122"/>
                <a:ea typeface="楷体_GB2312" pitchFamily="49" charset="-122"/>
              </a:rPr>
              <a:t> </a:t>
            </a:r>
            <a:r>
              <a:rPr lang="zh-CN" altLang="en-US" sz="3200" b="1" kern="0" dirty="0">
                <a:solidFill>
                  <a:sysClr val="windowText" lastClr="000000"/>
                </a:solidFill>
                <a:latin typeface="楷体_GB2312" pitchFamily="49" charset="-122"/>
                <a:ea typeface="楷体_GB2312" pitchFamily="49" charset="-122"/>
              </a:rPr>
              <a:t>词，</a:t>
            </a:r>
            <a:endParaRPr lang="en-US" altLang="zh-CN" sz="3200" b="1" kern="0" dirty="0">
              <a:solidFill>
                <a:sysClr val="windowText" lastClr="000000"/>
              </a:solidFill>
              <a:latin typeface="楷体_GB2312" pitchFamily="49" charset="-122"/>
              <a:ea typeface="楷体_GB2312" pitchFamily="49" charset="-122"/>
            </a:endParaRPr>
          </a:p>
          <a:p>
            <a:pPr lvl="0">
              <a:spcBef>
                <a:spcPct val="50000"/>
              </a:spcBef>
              <a:defRPr/>
            </a:pPr>
            <a:r>
              <a:rPr lang="zh-CN" altLang="en-US" sz="3200" b="1" kern="0" dirty="0">
                <a:solidFill>
                  <a:sysClr val="windowText" lastClr="000000"/>
                </a:solidFill>
                <a:latin typeface="楷体_GB2312" pitchFamily="49" charset="-122"/>
                <a:ea typeface="楷体_GB2312" pitchFamily="49" charset="-122"/>
              </a:rPr>
              <a:t>表现了若瑟夫是个</a:t>
            </a:r>
            <a:r>
              <a:rPr lang="zh-CN" altLang="en-US" sz="3200" b="1" u="sng" kern="0" dirty="0">
                <a:solidFill>
                  <a:srgbClr val="FF0000"/>
                </a:solidFill>
                <a:ea typeface="楷体_GB2312" pitchFamily="49" charset="-122"/>
              </a:rPr>
              <a:t>纯真、善良                      </a:t>
            </a:r>
            <a:r>
              <a:rPr lang="zh-CN" altLang="en-US" sz="3200" b="1" kern="0" dirty="0">
                <a:solidFill>
                  <a:sysClr val="windowText" lastClr="000000"/>
                </a:solidFill>
                <a:latin typeface="楷体_GB2312" pitchFamily="49" charset="-122"/>
                <a:ea typeface="楷体_GB2312" pitchFamily="49" charset="-122"/>
              </a:rPr>
              <a:t>的人。</a:t>
            </a:r>
            <a:endParaRPr kumimoji="0" lang="zh-CN" altLang="en-US" sz="3200" b="1" i="0"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3200" b="1" i="0" u="none" strike="noStrike" kern="0" cap="none" spc="0" normalizeH="0" baseline="0" noProof="0" dirty="0">
                <a:ln>
                  <a:noFill/>
                </a:ln>
                <a:solidFill>
                  <a:sysClr val="windowText" lastClr="000000"/>
                </a:solidFill>
                <a:effectLst/>
                <a:uLnTx/>
                <a:uFillTx/>
                <a:latin typeface="楷体_GB2312" pitchFamily="49" charset="-122"/>
                <a:ea typeface="楷体_GB2312" pitchFamily="49" charset="-122"/>
              </a:rPr>
              <a:t> </a:t>
            </a:r>
            <a:endParaRPr kumimoji="0" lang="zh-CN" altLang="en-US" sz="3200" b="1" i="0" u="none" strike="noStrike" kern="0" cap="none" spc="0" normalizeH="0" baseline="0" noProof="0" dirty="0">
              <a:ln>
                <a:noFill/>
              </a:ln>
              <a:solidFill>
                <a:schemeClr val="tx2"/>
              </a:solidFill>
              <a:effectLst/>
              <a:uLnTx/>
              <a:uFillTx/>
              <a:latin typeface="楷体_GB2312" pitchFamily="49" charset="-122"/>
              <a:ea typeface="楷体_GB2312" pitchFamily="49" charset="-122"/>
            </a:endParaRPr>
          </a:p>
        </p:txBody>
      </p:sp>
    </p:spTree>
    <p:extLst>
      <p:ext uri="{BB962C8B-B14F-4D97-AF65-F5344CB8AC3E}">
        <p14:creationId xmlns:p14="http://schemas.microsoft.com/office/powerpoint/2010/main" val="3338166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344" y="0"/>
            <a:ext cx="3254399" cy="6858000"/>
          </a:xfrm>
          <a:prstGeom prst="rect">
            <a:avLst/>
          </a:prstGeom>
        </p:spPr>
      </p:pic>
      <p:sp>
        <p:nvSpPr>
          <p:cNvPr id="5" name="TextBox 4"/>
          <p:cNvSpPr txBox="1"/>
          <p:nvPr/>
        </p:nvSpPr>
        <p:spPr>
          <a:xfrm>
            <a:off x="5375921" y="4653136"/>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4" name="TextBox 3"/>
          <p:cNvSpPr txBox="1"/>
          <p:nvPr/>
        </p:nvSpPr>
        <p:spPr>
          <a:xfrm>
            <a:off x="4439816" y="2276872"/>
            <a:ext cx="7272808" cy="403187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3200" kern="0" dirty="0">
                <a:solidFill>
                  <a:sysClr val="windowText" lastClr="000000"/>
                </a:solidFill>
                <a:latin typeface="黑体" panose="02010609060101010101" pitchFamily="49" charset="-122"/>
                <a:ea typeface="黑体" panose="02010609060101010101" pitchFamily="49" charset="-122"/>
              </a:rPr>
              <a:t>1.</a:t>
            </a:r>
            <a:r>
              <a:rPr kumimoji="0" lang="zh-CN" altLang="zh-CN"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揭露了金钱至上的社会现实，反映了小市民的冷酷自私，漠视亲情，但也透露出挣扎在底层小市民的辛酸。</a:t>
            </a:r>
            <a:endParaRPr kumimoji="0" lang="en-US" altLang="zh-CN"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endParaRPr>
          </a:p>
          <a:p>
            <a:pPr marL="0" marR="0" lvl="0" indent="0" defTabSz="914400" eaLnBrk="1" fontAlgn="auto" latinLnBrk="0" hangingPunct="1">
              <a:lnSpc>
                <a:spcPct val="100000"/>
              </a:lnSpc>
              <a:spcBef>
                <a:spcPts val="0"/>
              </a:spcBef>
              <a:spcAft>
                <a:spcPts val="0"/>
              </a:spcAft>
              <a:buClrTx/>
              <a:buSzTx/>
              <a:buFontTx/>
              <a:buNone/>
              <a:tabLst/>
              <a:defRPr/>
            </a:pPr>
            <a:endParaRPr lang="en-US" altLang="zh-CN" sz="3200" kern="0" dirty="0">
              <a:solidFill>
                <a:sysClr val="windowText" lastClr="000000"/>
              </a:solidFill>
              <a:latin typeface="黑体" panose="02010609060101010101" pitchFamily="49" charset="-122"/>
              <a:ea typeface="黑体" panose="02010609060101010101" pitchFamily="49"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2.</a:t>
            </a:r>
            <a:r>
              <a:rPr kumimoji="0" lang="zh-CN" altLang="en-US" sz="3200" b="0" i="0" u="none"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呼吁人与人之间纯真美好的亲情。</a:t>
            </a:r>
            <a:endParaRPr kumimoji="0" lang="en-US" altLang="zh-CN" sz="3200" b="0" i="0" u="none"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defTabSz="914400" eaLnBrk="1" fontAlgn="auto" latinLnBrk="0" hangingPunct="1">
              <a:lnSpc>
                <a:spcPct val="100000"/>
              </a:lnSpc>
              <a:spcBef>
                <a:spcPts val="0"/>
              </a:spcBef>
              <a:spcAft>
                <a:spcPts val="0"/>
              </a:spcAft>
              <a:buClrTx/>
              <a:buSzTx/>
              <a:buFontTx/>
              <a:buNone/>
              <a:tabLst/>
              <a:defRPr/>
            </a:pPr>
            <a:endParaRPr lang="en-US" altLang="zh-CN" sz="3200" kern="0" dirty="0">
              <a:solidFill>
                <a:sysClr val="windowText" lastClr="000000"/>
              </a:solidFill>
              <a:latin typeface="黑体" panose="02010609060101010101" pitchFamily="49" charset="-122"/>
              <a:ea typeface="黑体" panose="02010609060101010101" pitchFamily="49"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3……</a:t>
            </a:r>
            <a:endParaRPr kumimoji="0" lang="zh-CN" altLang="zh-CN"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endParaRPr>
          </a:p>
        </p:txBody>
      </p:sp>
      <p:sp>
        <p:nvSpPr>
          <p:cNvPr id="3" name="TextBox 2"/>
          <p:cNvSpPr txBox="1"/>
          <p:nvPr/>
        </p:nvSpPr>
        <p:spPr>
          <a:xfrm>
            <a:off x="4439816" y="1268760"/>
            <a:ext cx="1877437" cy="76944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4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主旨：</a:t>
            </a:r>
          </a:p>
        </p:txBody>
      </p:sp>
    </p:spTree>
    <p:extLst>
      <p:ext uri="{BB962C8B-B14F-4D97-AF65-F5344CB8AC3E}">
        <p14:creationId xmlns:p14="http://schemas.microsoft.com/office/powerpoint/2010/main" val="186221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
        <p:nvSpPr>
          <p:cNvPr id="4" name="TextBox 3"/>
          <p:cNvSpPr txBox="1"/>
          <p:nvPr/>
        </p:nvSpPr>
        <p:spPr>
          <a:xfrm>
            <a:off x="4775946" y="1556792"/>
            <a:ext cx="6186309" cy="5078313"/>
          </a:xfrm>
          <a:prstGeom prst="rect">
            <a:avLst/>
          </a:prstGeom>
          <a:noFill/>
        </p:spPr>
        <p:txBody>
          <a:bodyPr wrap="none" rtlCol="0">
            <a:spAutoFit/>
          </a:bodyPr>
          <a:lstStyle/>
          <a:p>
            <a:r>
              <a:rPr lang="zh-CN" altLang="en-US" dirty="0"/>
              <a:t>莫泊桑生活的 </a:t>
            </a:r>
            <a:r>
              <a:rPr lang="en-US" altLang="zh-CN" dirty="0"/>
              <a:t>1</a:t>
            </a:r>
          </a:p>
          <a:p>
            <a:r>
              <a:rPr lang="en-US" altLang="zh-CN" dirty="0"/>
              <a:t>9 </a:t>
            </a:r>
            <a:r>
              <a:rPr lang="zh-CN" altLang="en-US" dirty="0"/>
              <a:t>世</a:t>
            </a:r>
          </a:p>
          <a:p>
            <a:r>
              <a:rPr lang="zh-CN" altLang="en-US" dirty="0"/>
              <a:t>纪后</a:t>
            </a:r>
          </a:p>
          <a:p>
            <a:r>
              <a:rPr lang="zh-CN" altLang="en-US" dirty="0"/>
              <a:t>期，逐步进入帝国主义阶段的资本主义已日益腐朽，阶级矛</a:t>
            </a:r>
          </a:p>
          <a:p>
            <a:r>
              <a:rPr lang="zh-CN" altLang="en-US" dirty="0"/>
              <a:t>盾和阶级斗争不断加剧，由中下层通过写作个人奋斗到社</a:t>
            </a:r>
          </a:p>
          <a:p>
            <a:r>
              <a:rPr lang="zh-CN" altLang="en-US" dirty="0"/>
              <a:t>会上层的他，从骨子里反感资产阶级的自私、虚伪</a:t>
            </a:r>
          </a:p>
          <a:p>
            <a:r>
              <a:rPr lang="zh-CN" altLang="en-US" dirty="0"/>
              <a:t>、堕落，同</a:t>
            </a:r>
          </a:p>
          <a:p>
            <a:r>
              <a:rPr lang="zh-CN" altLang="en-US" dirty="0"/>
              <a:t>时自身阶级的局限性又让他不愿意去相信、依赖无产阶级</a:t>
            </a:r>
          </a:p>
          <a:p>
            <a:r>
              <a:rPr lang="zh-CN" altLang="en-US" dirty="0"/>
              <a:t>（他的作品中对发生在身边的巴黎公社事件不置一词），这</a:t>
            </a:r>
          </a:p>
          <a:p>
            <a:r>
              <a:rPr lang="zh-CN" altLang="en-US" dirty="0"/>
              <a:t>就使他看不到社会前进的方向，满怀悲观失望，只能停留在</a:t>
            </a:r>
          </a:p>
          <a:p>
            <a:r>
              <a:rPr lang="zh-CN" altLang="en-US" dirty="0"/>
              <a:t>对资产阶级丑恶现实的揭露和批判上。高尔基曾指出批判</a:t>
            </a:r>
          </a:p>
          <a:p>
            <a:r>
              <a:rPr lang="zh-CN" altLang="en-US" dirty="0"/>
              <a:t>现实主义作家除揭发社会的恶习，描写家族传统、</a:t>
            </a:r>
          </a:p>
          <a:p>
            <a:r>
              <a:rPr lang="zh-CN" altLang="en-US" dirty="0"/>
              <a:t>宗教教条</a:t>
            </a:r>
          </a:p>
          <a:p>
            <a:r>
              <a:rPr lang="zh-CN" altLang="en-US" dirty="0"/>
              <a:t>和法规压制下的个人的“</a:t>
            </a:r>
          </a:p>
          <a:p>
            <a:r>
              <a:rPr lang="zh-CN" altLang="en-US" dirty="0"/>
              <a:t>生活和冒险”</a:t>
            </a:r>
          </a:p>
          <a:p>
            <a:r>
              <a:rPr lang="zh-CN" altLang="en-US" dirty="0"/>
              <a:t>外，不能够给人指出</a:t>
            </a:r>
          </a:p>
          <a:p>
            <a:r>
              <a:rPr lang="zh-CN" altLang="en-US" dirty="0"/>
              <a:t>一条出路，确属一针见血。</a:t>
            </a:r>
          </a:p>
          <a:p>
            <a:endParaRPr lang="zh-CN" altLang="en-US" dirty="0"/>
          </a:p>
        </p:txBody>
      </p:sp>
    </p:spTree>
    <p:extLst>
      <p:ext uri="{BB962C8B-B14F-4D97-AF65-F5344CB8AC3E}">
        <p14:creationId xmlns:p14="http://schemas.microsoft.com/office/powerpoint/2010/main" val="14060799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
        <p:nvSpPr>
          <p:cNvPr id="4" name="Rectangle 3"/>
          <p:cNvSpPr/>
          <p:nvPr/>
        </p:nvSpPr>
        <p:spPr>
          <a:xfrm>
            <a:off x="4789767" y="2390134"/>
            <a:ext cx="6096000" cy="2062103"/>
          </a:xfrm>
          <a:prstGeom prst="rect">
            <a:avLst/>
          </a:prstGeom>
        </p:spPr>
        <p:txBody>
          <a:bodyPr>
            <a:spAutoFit/>
          </a:bodyPr>
          <a:lstStyle/>
          <a:p>
            <a:pPr lvl="0"/>
            <a:r>
              <a:rPr lang="zh-CN" altLang="en-US" sz="3200" dirty="0">
                <a:solidFill>
                  <a:prstClr val="black"/>
                </a:solidFill>
                <a:latin typeface="黑体" panose="02010609060101010101" pitchFamily="49" charset="-122"/>
                <a:ea typeface="黑体" panose="02010609060101010101" pitchFamily="49" charset="-122"/>
              </a:rPr>
              <a:t> 他根据人物的性格特征去支配人物的言语行动，又通过人物的</a:t>
            </a:r>
            <a:r>
              <a:rPr lang="zh-CN" altLang="en-US" sz="3200" dirty="0">
                <a:solidFill>
                  <a:srgbClr val="FF0000"/>
                </a:solidFill>
                <a:latin typeface="黑体" panose="02010609060101010101" pitchFamily="49" charset="-122"/>
                <a:ea typeface="黑体" panose="02010609060101010101" pitchFamily="49" charset="-122"/>
              </a:rPr>
              <a:t>言语行动</a:t>
            </a:r>
            <a:r>
              <a:rPr lang="zh-CN" altLang="en-US" sz="3200" dirty="0">
                <a:solidFill>
                  <a:prstClr val="black"/>
                </a:solidFill>
                <a:latin typeface="黑体" panose="02010609060101010101" pitchFamily="49" charset="-122"/>
                <a:ea typeface="黑体" panose="02010609060101010101" pitchFamily="49" charset="-122"/>
              </a:rPr>
              <a:t>去反映人物的</a:t>
            </a:r>
            <a:r>
              <a:rPr lang="zh-CN" altLang="en-US" sz="3200" dirty="0">
                <a:solidFill>
                  <a:srgbClr val="FF0000"/>
                </a:solidFill>
                <a:latin typeface="黑体" panose="02010609060101010101" pitchFamily="49" charset="-122"/>
                <a:ea typeface="黑体" panose="02010609060101010101" pitchFamily="49" charset="-122"/>
              </a:rPr>
              <a:t>心理活动</a:t>
            </a:r>
            <a:r>
              <a:rPr lang="zh-CN" altLang="en-US" sz="3200" dirty="0">
                <a:solidFill>
                  <a:prstClr val="black"/>
                </a:solidFill>
                <a:latin typeface="黑体" panose="02010609060101010101" pitchFamily="49" charset="-122"/>
                <a:ea typeface="黑体" panose="02010609060101010101" pitchFamily="49" charset="-122"/>
              </a:rPr>
              <a:t>。</a:t>
            </a:r>
            <a:endParaRPr lang="en-US" altLang="zh-CN" sz="3200" dirty="0">
              <a:solidFill>
                <a:prstClr val="black"/>
              </a:solidFill>
              <a:latin typeface="黑体" panose="02010609060101010101" pitchFamily="49" charset="-122"/>
              <a:ea typeface="黑体" panose="02010609060101010101" pitchFamily="49" charset="-122"/>
            </a:endParaRPr>
          </a:p>
          <a:p>
            <a:pPr lvl="0"/>
            <a:r>
              <a:rPr lang="en-US" altLang="zh-CN" sz="3200" dirty="0">
                <a:solidFill>
                  <a:prstClr val="black"/>
                </a:solidFill>
                <a:latin typeface="黑体" panose="02010609060101010101" pitchFamily="49" charset="-122"/>
                <a:ea typeface="黑体" panose="02010609060101010101" pitchFamily="49" charset="-122"/>
              </a:rPr>
              <a:t> </a:t>
            </a:r>
            <a:endParaRPr lang="zh-CN" altLang="en-US" dirty="0"/>
          </a:p>
        </p:txBody>
      </p:sp>
    </p:spTree>
    <p:extLst>
      <p:ext uri="{BB962C8B-B14F-4D97-AF65-F5344CB8AC3E}">
        <p14:creationId xmlns:p14="http://schemas.microsoft.com/office/powerpoint/2010/main" val="13112652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344" y="116632"/>
            <a:ext cx="3254399" cy="6858000"/>
          </a:xfrm>
          <a:prstGeom prst="rect">
            <a:avLst/>
          </a:prstGeom>
        </p:spPr>
      </p:pic>
      <p:sp>
        <p:nvSpPr>
          <p:cNvPr id="5" name="TextBox 4"/>
          <p:cNvSpPr txBox="1"/>
          <p:nvPr/>
        </p:nvSpPr>
        <p:spPr>
          <a:xfrm>
            <a:off x="5375921" y="4653136"/>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4" name="TextBox 3"/>
          <p:cNvSpPr txBox="1"/>
          <p:nvPr/>
        </p:nvSpPr>
        <p:spPr>
          <a:xfrm>
            <a:off x="4583832" y="692696"/>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Text" lastClr="000000"/>
                </a:solidFill>
                <a:effectLst/>
                <a:uLnTx/>
                <a:uFillTx/>
              </a:rPr>
              <a:t>背景链接</a:t>
            </a:r>
          </a:p>
        </p:txBody>
      </p:sp>
    </p:spTree>
    <p:extLst>
      <p:ext uri="{BB962C8B-B14F-4D97-AF65-F5344CB8AC3E}">
        <p14:creationId xmlns:p14="http://schemas.microsoft.com/office/powerpoint/2010/main" val="31503371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
        <p:nvSpPr>
          <p:cNvPr id="4" name="Rectangle 3"/>
          <p:cNvSpPr/>
          <p:nvPr/>
        </p:nvSpPr>
        <p:spPr>
          <a:xfrm>
            <a:off x="5375921" y="2708920"/>
            <a:ext cx="6096000" cy="923330"/>
          </a:xfrm>
          <a:prstGeom prst="rect">
            <a:avLst/>
          </a:prstGeom>
        </p:spPr>
        <p:txBody>
          <a:bodyPr>
            <a:spAutoFit/>
          </a:bodyPr>
          <a:lstStyle/>
          <a:p>
            <a:r>
              <a:rPr lang="zh-CN" altLang="en-US" dirty="0">
                <a:solidFill>
                  <a:prstClr val="black"/>
                </a:solidFill>
              </a:rPr>
              <a:t>这篇小说所报写的小资产阶级日益贫闲的境遇和他们海外发财的幻想以及拜金主义的人和人的关系都清晰地反映着时代的面目。 </a:t>
            </a:r>
            <a:endParaRPr lang="zh-CN" altLang="en-US" dirty="0"/>
          </a:p>
        </p:txBody>
      </p:sp>
    </p:spTree>
    <p:extLst>
      <p:ext uri="{BB962C8B-B14F-4D97-AF65-F5344CB8AC3E}">
        <p14:creationId xmlns:p14="http://schemas.microsoft.com/office/powerpoint/2010/main" val="17176666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Tree>
    <p:extLst>
      <p:ext uri="{BB962C8B-B14F-4D97-AF65-F5344CB8AC3E}">
        <p14:creationId xmlns:p14="http://schemas.microsoft.com/office/powerpoint/2010/main" val="17557816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Tree>
    <p:extLst>
      <p:ext uri="{BB962C8B-B14F-4D97-AF65-F5344CB8AC3E}">
        <p14:creationId xmlns:p14="http://schemas.microsoft.com/office/powerpoint/2010/main" val="213058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Tree>
    <p:extLst>
      <p:ext uri="{BB962C8B-B14F-4D97-AF65-F5344CB8AC3E}">
        <p14:creationId xmlns:p14="http://schemas.microsoft.com/office/powerpoint/2010/main" val="21905465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Tree>
    <p:extLst>
      <p:ext uri="{BB962C8B-B14F-4D97-AF65-F5344CB8AC3E}">
        <p14:creationId xmlns:p14="http://schemas.microsoft.com/office/powerpoint/2010/main" val="28733091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Tree>
    <p:extLst>
      <p:ext uri="{BB962C8B-B14F-4D97-AF65-F5344CB8AC3E}">
        <p14:creationId xmlns:p14="http://schemas.microsoft.com/office/powerpoint/2010/main" val="11422425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r>
              <a:rPr lang="zh-CN" altLang="en-US" dirty="0"/>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endParaRPr lang="zh-CN" altLang="en-US" dirty="0"/>
          </a:p>
        </p:txBody>
      </p:sp>
    </p:spTree>
    <p:extLst>
      <p:ext uri="{BB962C8B-B14F-4D97-AF65-F5344CB8AC3E}">
        <p14:creationId xmlns:p14="http://schemas.microsoft.com/office/powerpoint/2010/main" val="25906713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6"/>
          <p:cNvSpPr txBox="1">
            <a:spLocks noChangeArrowheads="1"/>
          </p:cNvSpPr>
          <p:nvPr/>
        </p:nvSpPr>
        <p:spPr bwMode="auto">
          <a:xfrm>
            <a:off x="2628900" y="2453481"/>
            <a:ext cx="6934200" cy="2103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1pPr>
            <a:lvl2pPr marL="457200"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2pPr>
            <a:lvl3pPr marL="914400"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3pPr>
            <a:lvl4pPr marL="1371600"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4pPr>
            <a:lvl5pPr marL="1828800"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5pPr>
            <a:lvl6pPr marL="2286000" algn="l" defTabSz="914400" rtl="0" eaLnBrk="1" latinLnBrk="0" hangingPunct="1">
              <a:defRPr kumimoji="1" sz="5400" kern="1200">
                <a:solidFill>
                  <a:schemeClr val="tx1"/>
                </a:solidFill>
                <a:latin typeface="Times New Roman" panose="02020603050405020304" pitchFamily="18" charset="0"/>
                <a:ea typeface="华文新魏" panose="02010800040101010101" pitchFamily="2" charset="-122"/>
                <a:cs typeface="+mn-cs"/>
              </a:defRPr>
            </a:lvl6pPr>
            <a:lvl7pPr marL="2743200" algn="l" defTabSz="914400" rtl="0" eaLnBrk="1" latinLnBrk="0" hangingPunct="1">
              <a:defRPr kumimoji="1" sz="5400" kern="1200">
                <a:solidFill>
                  <a:schemeClr val="tx1"/>
                </a:solidFill>
                <a:latin typeface="Times New Roman" panose="02020603050405020304" pitchFamily="18" charset="0"/>
                <a:ea typeface="华文新魏" panose="02010800040101010101" pitchFamily="2" charset="-122"/>
                <a:cs typeface="+mn-cs"/>
              </a:defRPr>
            </a:lvl7pPr>
            <a:lvl8pPr marL="3200400" algn="l" defTabSz="914400" rtl="0" eaLnBrk="1" latinLnBrk="0" hangingPunct="1">
              <a:defRPr kumimoji="1" sz="5400" kern="1200">
                <a:solidFill>
                  <a:schemeClr val="tx1"/>
                </a:solidFill>
                <a:latin typeface="Times New Roman" panose="02020603050405020304" pitchFamily="18" charset="0"/>
                <a:ea typeface="华文新魏" panose="02010800040101010101" pitchFamily="2" charset="-122"/>
                <a:cs typeface="+mn-cs"/>
              </a:defRPr>
            </a:lvl8pPr>
            <a:lvl9pPr marL="3657600" algn="l" defTabSz="914400" rtl="0" eaLnBrk="1" latinLnBrk="0" hangingPunct="1">
              <a:defRPr kumimoji="1" sz="5400" kern="1200">
                <a:solidFill>
                  <a:schemeClr val="tx1"/>
                </a:solidFill>
                <a:latin typeface="Times New Roman" panose="02020603050405020304" pitchFamily="18" charset="0"/>
                <a:ea typeface="华文新魏" panose="02010800040101010101" pitchFamily="2" charset="-122"/>
                <a:cs typeface="+mn-cs"/>
              </a:defRPr>
            </a:lvl9pPr>
          </a:lstStyle>
          <a:p>
            <a:pPr>
              <a:defRPr/>
            </a:pPr>
            <a:r>
              <a:rPr lang="en-US" altLang="zh-CN" sz="2400">
                <a:solidFill>
                  <a:srgbClr val="000000"/>
                </a:solidFill>
                <a:ea typeface="宋体" panose="02010600030101010101" pitchFamily="2" charset="-122"/>
              </a:rPr>
              <a:t>     </a:t>
            </a:r>
            <a:r>
              <a:rPr lang="en-US" altLang="zh-CN" sz="2400">
                <a:solidFill>
                  <a:srgbClr val="3333CC"/>
                </a:solidFill>
                <a:ea typeface="宋体" panose="02010600030101010101" pitchFamily="2" charset="-122"/>
              </a:rPr>
              <a:t> </a:t>
            </a:r>
            <a:r>
              <a:rPr lang="en-US" altLang="zh-CN" sz="3200">
                <a:solidFill>
                  <a:srgbClr val="3333CC"/>
                </a:solidFill>
                <a:ea typeface="隶书" panose="02010509060101010101" pitchFamily="49" charset="-122"/>
              </a:rPr>
              <a:t>“</a:t>
            </a:r>
            <a:r>
              <a:rPr lang="zh-CN" altLang="en-US" sz="3200">
                <a:solidFill>
                  <a:srgbClr val="3333CC"/>
                </a:solidFill>
                <a:latin typeface="隶书" panose="02010509060101010101" pitchFamily="49" charset="-122"/>
                <a:ea typeface="隶书" panose="02010509060101010101" pitchFamily="49" charset="-122"/>
              </a:rPr>
              <a:t>读    的作品，有时是哭，有时</a:t>
            </a:r>
          </a:p>
          <a:p>
            <a:pPr>
              <a:defRPr/>
            </a:pPr>
            <a:r>
              <a:rPr lang="zh-CN" altLang="en-US" sz="3200">
                <a:solidFill>
                  <a:srgbClr val="3333CC"/>
                </a:solidFill>
                <a:latin typeface="隶书" panose="02010509060101010101" pitchFamily="49" charset="-122"/>
                <a:ea typeface="隶书" panose="02010509060101010101" pitchFamily="49" charset="-122"/>
              </a:rPr>
              <a:t>是笑，有时是让你哭笑不得，但永远是让人深思的。</a:t>
            </a:r>
            <a:r>
              <a:rPr lang="zh-CN" altLang="en-US" sz="3200">
                <a:solidFill>
                  <a:srgbClr val="3333CC"/>
                </a:solidFill>
                <a:ea typeface="隶书" panose="02010509060101010101" pitchFamily="49" charset="-122"/>
              </a:rPr>
              <a:t>”</a:t>
            </a:r>
            <a:endParaRPr lang="zh-CN" altLang="en-US" sz="3200">
              <a:solidFill>
                <a:srgbClr val="3333CC"/>
              </a:solidFill>
              <a:latin typeface="隶书" panose="02010509060101010101" pitchFamily="49" charset="-122"/>
              <a:ea typeface="隶书" panose="02010509060101010101" pitchFamily="49" charset="-122"/>
            </a:endParaRPr>
          </a:p>
          <a:p>
            <a:pPr>
              <a:defRPr/>
            </a:pPr>
            <a:r>
              <a:rPr lang="zh-CN" altLang="en-US" sz="2400">
                <a:solidFill>
                  <a:srgbClr val="3333CC"/>
                </a:solidFill>
                <a:ea typeface="宋体" panose="02010600030101010101" pitchFamily="2" charset="-122"/>
              </a:rPr>
              <a:t>                                               </a:t>
            </a:r>
            <a:r>
              <a:rPr lang="en-US" altLang="zh-CN" sz="3600" b="1">
                <a:solidFill>
                  <a:srgbClr val="3333CC"/>
                </a:solidFill>
                <a:ea typeface="隶书" panose="02010509060101010101" pitchFamily="49" charset="-122"/>
              </a:rPr>
              <a:t>———</a:t>
            </a:r>
            <a:r>
              <a:rPr lang="zh-CN" altLang="en-US" sz="3600" b="1">
                <a:solidFill>
                  <a:srgbClr val="3333CC"/>
                </a:solidFill>
                <a:ea typeface="隶书" panose="02010509060101010101" pitchFamily="49" charset="-122"/>
              </a:rPr>
              <a:t>左拉</a:t>
            </a:r>
          </a:p>
        </p:txBody>
      </p:sp>
      <p:sp>
        <p:nvSpPr>
          <p:cNvPr id="9" name="Text Box 8"/>
          <p:cNvSpPr txBox="1">
            <a:spLocks noChangeArrowheads="1"/>
          </p:cNvSpPr>
          <p:nvPr/>
        </p:nvSpPr>
        <p:spPr bwMode="auto">
          <a:xfrm>
            <a:off x="3771900" y="2301081"/>
            <a:ext cx="7620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zh-CN"/>
            </a:defPPr>
            <a:lvl1pPr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1pPr>
            <a:lvl2pPr marL="457200"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2pPr>
            <a:lvl3pPr marL="914400"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3pPr>
            <a:lvl4pPr marL="1371600"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4pPr>
            <a:lvl5pPr marL="1828800" algn="l" rtl="0" fontAlgn="base">
              <a:spcBef>
                <a:spcPct val="0"/>
              </a:spcBef>
              <a:spcAft>
                <a:spcPct val="0"/>
              </a:spcAft>
              <a:defRPr kumimoji="1" sz="5400" kern="1200">
                <a:solidFill>
                  <a:schemeClr val="tx1"/>
                </a:solidFill>
                <a:latin typeface="Times New Roman" panose="02020603050405020304" pitchFamily="18" charset="0"/>
                <a:ea typeface="华文新魏" panose="02010800040101010101" pitchFamily="2" charset="-122"/>
                <a:cs typeface="+mn-cs"/>
              </a:defRPr>
            </a:lvl5pPr>
            <a:lvl6pPr marL="2286000" algn="l" defTabSz="914400" rtl="0" eaLnBrk="1" latinLnBrk="0" hangingPunct="1">
              <a:defRPr kumimoji="1" sz="5400" kern="1200">
                <a:solidFill>
                  <a:schemeClr val="tx1"/>
                </a:solidFill>
                <a:latin typeface="Times New Roman" panose="02020603050405020304" pitchFamily="18" charset="0"/>
                <a:ea typeface="华文新魏" panose="02010800040101010101" pitchFamily="2" charset="-122"/>
                <a:cs typeface="+mn-cs"/>
              </a:defRPr>
            </a:lvl6pPr>
            <a:lvl7pPr marL="2743200" algn="l" defTabSz="914400" rtl="0" eaLnBrk="1" latinLnBrk="0" hangingPunct="1">
              <a:defRPr kumimoji="1" sz="5400" kern="1200">
                <a:solidFill>
                  <a:schemeClr val="tx1"/>
                </a:solidFill>
                <a:latin typeface="Times New Roman" panose="02020603050405020304" pitchFamily="18" charset="0"/>
                <a:ea typeface="华文新魏" panose="02010800040101010101" pitchFamily="2" charset="-122"/>
                <a:cs typeface="+mn-cs"/>
              </a:defRPr>
            </a:lvl7pPr>
            <a:lvl8pPr marL="3200400" algn="l" defTabSz="914400" rtl="0" eaLnBrk="1" latinLnBrk="0" hangingPunct="1">
              <a:defRPr kumimoji="1" sz="5400" kern="1200">
                <a:solidFill>
                  <a:schemeClr val="tx1"/>
                </a:solidFill>
                <a:latin typeface="Times New Roman" panose="02020603050405020304" pitchFamily="18" charset="0"/>
                <a:ea typeface="华文新魏" panose="02010800040101010101" pitchFamily="2" charset="-122"/>
                <a:cs typeface="+mn-cs"/>
              </a:defRPr>
            </a:lvl8pPr>
            <a:lvl9pPr marL="3657600" algn="l" defTabSz="914400" rtl="0" eaLnBrk="1" latinLnBrk="0" hangingPunct="1">
              <a:defRPr kumimoji="1" sz="5400" kern="1200">
                <a:solidFill>
                  <a:schemeClr val="tx1"/>
                </a:solidFill>
                <a:latin typeface="Times New Roman" panose="02020603050405020304" pitchFamily="18" charset="0"/>
                <a:ea typeface="华文新魏" panose="02010800040101010101" pitchFamily="2" charset="-122"/>
                <a:cs typeface="+mn-cs"/>
              </a:defRPr>
            </a:lvl9pPr>
          </a:lstStyle>
          <a:p>
            <a:pPr>
              <a:defRPr/>
            </a:pPr>
            <a:r>
              <a:rPr lang="zh-CN" altLang="en-US">
                <a:solidFill>
                  <a:srgbClr val="CC0000"/>
                </a:solidFill>
                <a:ea typeface="华文行楷" panose="02010800040101010101" pitchFamily="2" charset="-122"/>
              </a:rPr>
              <a:t>他</a:t>
            </a:r>
          </a:p>
        </p:txBody>
      </p:sp>
    </p:spTree>
    <p:extLst>
      <p:ext uri="{BB962C8B-B14F-4D97-AF65-F5344CB8AC3E}">
        <p14:creationId xmlns:p14="http://schemas.microsoft.com/office/powerpoint/2010/main" val="24019100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9776" y="1052736"/>
            <a:ext cx="5955476" cy="2308324"/>
          </a:xfrm>
          <a:prstGeom prst="rect">
            <a:avLst/>
          </a:prstGeom>
          <a:noFill/>
        </p:spPr>
        <p:txBody>
          <a:bodyPr wrap="none" rtlCol="0">
            <a:spAutoFit/>
          </a:bodyPr>
          <a:lstStyle/>
          <a:p>
            <a:pPr>
              <a:defRPr/>
            </a:pPr>
            <a:r>
              <a:rPr lang="zh-CN" altLang="en-US" kern="0" dirty="0">
                <a:solidFill>
                  <a:sysClr val="windowText" lastClr="000000"/>
                </a:solidFill>
              </a:rPr>
              <a:t>丛玲玲在</a:t>
            </a:r>
            <a:r>
              <a:rPr lang="en-US" altLang="zh-CN" kern="0" dirty="0">
                <a:solidFill>
                  <a:sysClr val="windowText" lastClr="000000"/>
                </a:solidFill>
              </a:rPr>
              <a:t>《</a:t>
            </a:r>
            <a:r>
              <a:rPr lang="zh-CN" altLang="en-US" kern="0" dirty="0">
                <a:solidFill>
                  <a:sysClr val="windowText" lastClr="000000"/>
                </a:solidFill>
              </a:rPr>
              <a:t>多</a:t>
            </a:r>
          </a:p>
          <a:p>
            <a:pPr>
              <a:defRPr/>
            </a:pPr>
            <a:r>
              <a:rPr lang="zh-CN" altLang="en-US" kern="0" dirty="0">
                <a:solidFill>
                  <a:sysClr val="windowText" lastClr="000000"/>
                </a:solidFill>
              </a:rPr>
              <a:t>元解读人物形象</a:t>
            </a:r>
            <a:r>
              <a:rPr lang="en-US" altLang="zh-CN" kern="0" dirty="0">
                <a:solidFill>
                  <a:sysClr val="windowText" lastClr="000000"/>
                </a:solidFill>
              </a:rPr>
              <a:t>——&lt;</a:t>
            </a:r>
            <a:r>
              <a:rPr lang="zh-CN" altLang="en-US" kern="0" dirty="0">
                <a:solidFill>
                  <a:sysClr val="windowText" lastClr="000000"/>
                </a:solidFill>
              </a:rPr>
              <a:t>我的叔叔于勒</a:t>
            </a:r>
            <a:r>
              <a:rPr lang="en-US" altLang="zh-CN" kern="0" dirty="0">
                <a:solidFill>
                  <a:sysClr val="windowText" lastClr="000000"/>
                </a:solidFill>
              </a:rPr>
              <a:t>&gt;</a:t>
            </a:r>
            <a:r>
              <a:rPr lang="zh-CN" altLang="en-US" kern="0" dirty="0">
                <a:solidFill>
                  <a:sysClr val="windowText" lastClr="000000"/>
                </a:solidFill>
              </a:rPr>
              <a:t>中的人物分析</a:t>
            </a:r>
            <a:r>
              <a:rPr lang="en-US" altLang="zh-CN" kern="0" dirty="0">
                <a:solidFill>
                  <a:sysClr val="windowText" lastClr="000000"/>
                </a:solidFill>
              </a:rPr>
              <a:t>》</a:t>
            </a:r>
            <a:r>
              <a:rPr lang="zh-CN" altLang="en-US" kern="0" dirty="0">
                <a:solidFill>
                  <a:sysClr val="windowText" lastClr="000000"/>
                </a:solidFill>
              </a:rPr>
              <a:t>中提</a:t>
            </a:r>
          </a:p>
          <a:p>
            <a:pPr>
              <a:defRPr/>
            </a:pPr>
            <a:r>
              <a:rPr lang="zh-CN" altLang="en-US" kern="0" dirty="0">
                <a:solidFill>
                  <a:sysClr val="windowText" lastClr="000000"/>
                </a:solidFill>
              </a:rPr>
              <a:t>出：解读人物在不同环境下的共性、解读人物在同一场景</a:t>
            </a:r>
          </a:p>
          <a:p>
            <a:pPr>
              <a:defRPr/>
            </a:pPr>
            <a:r>
              <a:rPr lang="zh-CN" altLang="en-US" kern="0" dirty="0">
                <a:solidFill>
                  <a:sysClr val="windowText" lastClr="000000"/>
                </a:solidFill>
              </a:rPr>
              <a:t>下的不同个性、解读人物在社会大背景下的多面性</a:t>
            </a:r>
          </a:p>
          <a:p>
            <a:pPr>
              <a:defRPr/>
            </a:pPr>
            <a:r>
              <a:rPr lang="en-US" altLang="zh-CN" kern="0" dirty="0">
                <a:solidFill>
                  <a:sysClr val="windowText" lastClr="000000"/>
                </a:solidFill>
              </a:rPr>
              <a:t>[2]</a:t>
            </a:r>
          </a:p>
          <a:p>
            <a:pPr>
              <a:defRPr/>
            </a:pPr>
            <a:r>
              <a:rPr lang="zh-CN" altLang="en-US" kern="0" dirty="0">
                <a:solidFill>
                  <a:sysClr val="windowText" lastClr="000000"/>
                </a:solidFill>
              </a:rPr>
              <a:t>。给人</a:t>
            </a:r>
          </a:p>
          <a:p>
            <a:pPr>
              <a:defRPr/>
            </a:pPr>
            <a:r>
              <a:rPr lang="zh-CN" altLang="en-US" kern="0" dirty="0">
                <a:solidFill>
                  <a:sysClr val="windowText" lastClr="000000"/>
                </a:solidFill>
              </a:rPr>
              <a:t>物分析有了新的启示，对存在的争议也有了新的看法。</a:t>
            </a:r>
          </a:p>
          <a:p>
            <a:pPr>
              <a:defRPr/>
            </a:pPr>
            <a:endParaRPr lang="zh-CN" altLang="en-US" kern="0" dirty="0">
              <a:solidFill>
                <a:sysClr val="windowText" lastClr="000000"/>
              </a:solidFill>
            </a:endParaRPr>
          </a:p>
        </p:txBody>
      </p:sp>
      <p:sp>
        <p:nvSpPr>
          <p:cNvPr id="8" name="Rectangle 5"/>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2" name="TextBox 11"/>
          <p:cNvSpPr txBox="1"/>
          <p:nvPr/>
        </p:nvSpPr>
        <p:spPr>
          <a:xfrm>
            <a:off x="3071665" y="4221088"/>
            <a:ext cx="5163593" cy="1477328"/>
          </a:xfrm>
          <a:prstGeom prst="rect">
            <a:avLst/>
          </a:prstGeom>
          <a:noFill/>
        </p:spPr>
        <p:txBody>
          <a:bodyPr wrap="none" rtlCol="0">
            <a:spAutoFit/>
          </a:bodyPr>
          <a:lstStyle/>
          <a:p>
            <a:r>
              <a:rPr lang="en-US" altLang="zh-CN"/>
              <a:t>a</a:t>
            </a:r>
            <a:r>
              <a:rPr lang="zh-CN" altLang="en-US"/>
              <a:t>、 于勒曾是一个挥霍家产误入歧途的青年；</a:t>
            </a:r>
          </a:p>
          <a:p>
            <a:endParaRPr lang="zh-CN" altLang="en-US"/>
          </a:p>
          <a:p>
            <a:r>
              <a:rPr lang="zh-CN" altLang="en-US"/>
              <a:t>    </a:t>
            </a:r>
            <a:r>
              <a:rPr lang="en-US" altLang="zh-CN"/>
              <a:t>b</a:t>
            </a:r>
            <a:r>
              <a:rPr lang="zh-CN" altLang="en-US"/>
              <a:t>、 于勒曾是一个经商暴富知恩图报的中年；</a:t>
            </a:r>
          </a:p>
          <a:p>
            <a:endParaRPr lang="zh-CN" altLang="en-US"/>
          </a:p>
          <a:p>
            <a:r>
              <a:rPr lang="zh-CN" altLang="en-US"/>
              <a:t>    </a:t>
            </a:r>
            <a:r>
              <a:rPr lang="en-US" altLang="zh-CN"/>
              <a:t>c</a:t>
            </a:r>
            <a:r>
              <a:rPr lang="zh-CN" altLang="en-US"/>
              <a:t>、 于勒最终是一个穷困潦倒铁骨铮铮的老年。</a:t>
            </a:r>
            <a:endParaRPr lang="zh-CN" altLang="en-US" dirty="0"/>
          </a:p>
        </p:txBody>
      </p:sp>
    </p:spTree>
    <p:extLst>
      <p:ext uri="{BB962C8B-B14F-4D97-AF65-F5344CB8AC3E}">
        <p14:creationId xmlns:p14="http://schemas.microsoft.com/office/powerpoint/2010/main" val="23628884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1584" y="1052737"/>
            <a:ext cx="6768752" cy="4524315"/>
          </a:xfrm>
          <a:prstGeom prst="rect">
            <a:avLst/>
          </a:prstGeom>
          <a:noFill/>
        </p:spPr>
        <p:txBody>
          <a:bodyPr wrap="square" rtlCol="0">
            <a:spAutoFit/>
          </a:bodyPr>
          <a:lstStyle/>
          <a:p>
            <a:r>
              <a:rPr lang="zh-CN" altLang="en-US" sz="3200" dirty="0"/>
              <a:t>解读人物在不同环境下的共性、</a:t>
            </a:r>
            <a:endParaRPr lang="en-US" altLang="zh-CN" sz="3200" dirty="0"/>
          </a:p>
          <a:p>
            <a:r>
              <a:rPr lang="zh-CN" altLang="en-US" sz="3200" dirty="0"/>
              <a:t>解读人物在同一场景下的不同个性、</a:t>
            </a:r>
            <a:endParaRPr lang="en-US" altLang="zh-CN" sz="3200" dirty="0"/>
          </a:p>
          <a:p>
            <a:r>
              <a:rPr lang="zh-CN" altLang="en-US" sz="3200" dirty="0"/>
              <a:t>解读人物在社会大背景下的多面性</a:t>
            </a:r>
            <a:endParaRPr lang="en-US" altLang="zh-CN" sz="3200" dirty="0"/>
          </a:p>
          <a:p>
            <a:endParaRPr lang="en-US" altLang="zh-CN" sz="3200" dirty="0"/>
          </a:p>
          <a:p>
            <a:r>
              <a:rPr lang="zh-CN" altLang="en-US" sz="3200" dirty="0"/>
              <a:t>在情节的发展中分析人物形象（情节）</a:t>
            </a:r>
            <a:endParaRPr lang="en-US" altLang="zh-CN" sz="3200" dirty="0"/>
          </a:p>
          <a:p>
            <a:r>
              <a:rPr lang="zh-CN" altLang="en-US" sz="3200" dirty="0"/>
              <a:t>在生动的人物描写中品味人物形象（人物）</a:t>
            </a:r>
            <a:endParaRPr lang="en-US" altLang="zh-CN" sz="3200" dirty="0"/>
          </a:p>
          <a:p>
            <a:r>
              <a:rPr lang="zh-CN" altLang="en-US" sz="3200" dirty="0"/>
              <a:t>在特定的环境中理解人物形象（环境）</a:t>
            </a:r>
          </a:p>
          <a:p>
            <a:endParaRPr lang="zh-CN" altLang="en-US" sz="3200" dirty="0"/>
          </a:p>
        </p:txBody>
      </p:sp>
    </p:spTree>
    <p:extLst>
      <p:ext uri="{BB962C8B-B14F-4D97-AF65-F5344CB8AC3E}">
        <p14:creationId xmlns:p14="http://schemas.microsoft.com/office/powerpoint/2010/main" val="14054593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901" y="0"/>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6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认识菲利普</a:t>
            </a:r>
          </a:p>
        </p:txBody>
      </p:sp>
      <p:sp>
        <p:nvSpPr>
          <p:cNvPr id="4" name="TextBox 3"/>
          <p:cNvSpPr txBox="1"/>
          <p:nvPr/>
        </p:nvSpPr>
        <p:spPr>
          <a:xfrm>
            <a:off x="5159896" y="1772816"/>
            <a:ext cx="5112568" cy="156966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        赞于勒</a:t>
            </a:r>
            <a:endParaRPr kumimoji="0" lang="en-US" altLang="zh-CN"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        盼于勒</a:t>
            </a:r>
          </a:p>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endParaRPr>
          </a:p>
        </p:txBody>
      </p:sp>
      <p:sp>
        <p:nvSpPr>
          <p:cNvPr id="5" name="TextBox 4"/>
          <p:cNvSpPr txBox="1"/>
          <p:nvPr/>
        </p:nvSpPr>
        <p:spPr>
          <a:xfrm>
            <a:off x="5375921" y="4653136"/>
            <a:ext cx="184731"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6" name="TextBox 5"/>
          <p:cNvSpPr txBox="1"/>
          <p:nvPr/>
        </p:nvSpPr>
        <p:spPr>
          <a:xfrm>
            <a:off x="4741464" y="3961287"/>
            <a:ext cx="5548314" cy="107721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sysClr val="windowText" lastClr="000000"/>
                </a:solidFill>
                <a:effectLst/>
                <a:uLnTx/>
                <a:uFillTx/>
                <a:latin typeface="+mn-ea"/>
              </a:rPr>
              <a:t>从</a:t>
            </a:r>
            <a:r>
              <a:rPr kumimoji="0" lang="en-US" altLang="zh-CN" sz="3200" b="1" i="0" u="sng" strike="noStrike" kern="0" cap="none" spc="0" normalizeH="0" baseline="0" noProof="0" dirty="0">
                <a:ln>
                  <a:noFill/>
                </a:ln>
                <a:solidFill>
                  <a:sysClr val="windowText" lastClr="000000"/>
                </a:solidFill>
                <a:effectLst/>
                <a:uLnTx/>
                <a:uFillTx/>
                <a:latin typeface="+mn-ea"/>
              </a:rPr>
              <a:t>     </a:t>
            </a:r>
            <a:r>
              <a:rPr kumimoji="0" lang="zh-CN" altLang="en-US" sz="3200" b="1" i="0" u="none" strike="noStrike" kern="0" cap="none" spc="0" normalizeH="0" baseline="0" noProof="0" dirty="0">
                <a:ln>
                  <a:noFill/>
                </a:ln>
                <a:solidFill>
                  <a:sysClr val="windowText" lastClr="000000"/>
                </a:solidFill>
                <a:effectLst/>
                <a:uLnTx/>
                <a:uFillTx/>
                <a:latin typeface="+mn-ea"/>
              </a:rPr>
              <a:t>这一</a:t>
            </a:r>
            <a:r>
              <a:rPr kumimoji="0" lang="zh-CN" altLang="en-US" sz="3200" b="1" i="0" u="none" strike="noStrike" kern="0" cap="none" spc="0" normalizeH="0" baseline="0" noProof="0" dirty="0">
                <a:ln>
                  <a:noFill/>
                </a:ln>
                <a:solidFill>
                  <a:srgbClr val="FF0000"/>
                </a:solidFill>
                <a:effectLst/>
                <a:uLnTx/>
                <a:uFillTx/>
                <a:latin typeface="+mn-ea"/>
              </a:rPr>
              <a:t>情节</a:t>
            </a:r>
            <a:r>
              <a:rPr kumimoji="0" lang="zh-CN" altLang="en-US" sz="3200" b="1" i="0" u="none" strike="noStrike" kern="0" cap="none" spc="0" normalizeH="0" baseline="0" noProof="0" dirty="0">
                <a:ln>
                  <a:noFill/>
                </a:ln>
                <a:solidFill>
                  <a:sysClr val="windowText" lastClr="000000"/>
                </a:solidFill>
                <a:effectLst/>
                <a:uLnTx/>
                <a:uFillTx/>
                <a:latin typeface="+mn-ea"/>
              </a:rPr>
              <a:t>中可以看出</a:t>
            </a:r>
            <a:endParaRPr kumimoji="0" lang="en-US" altLang="zh-CN" sz="3200" b="1" i="0" u="none" strike="noStrike" kern="0" cap="none" spc="0" normalizeH="0" baseline="0" noProof="0" dirty="0">
              <a:ln>
                <a:noFill/>
              </a:ln>
              <a:solidFill>
                <a:sysClr val="windowText" lastClr="000000"/>
              </a:solidFill>
              <a:effectLst/>
              <a:uLnTx/>
              <a:uFillTx/>
              <a:latin typeface="+mn-ea"/>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sysClr val="windowText" lastClr="000000"/>
                </a:solidFill>
                <a:effectLst/>
                <a:uLnTx/>
                <a:uFillTx/>
                <a:latin typeface="+mn-ea"/>
              </a:rPr>
              <a:t>菲利普</a:t>
            </a:r>
            <a:r>
              <a:rPr kumimoji="0" lang="en-US" altLang="zh-CN" sz="3200" b="1" i="0" u="none" strike="noStrike" kern="0" cap="none" spc="0" normalizeH="0" baseline="0" noProof="0" dirty="0">
                <a:ln>
                  <a:noFill/>
                </a:ln>
                <a:solidFill>
                  <a:sysClr val="windowText" lastClr="000000"/>
                </a:solidFill>
                <a:effectLst/>
                <a:uLnTx/>
                <a:uFillTx/>
                <a:latin typeface="+mn-ea"/>
              </a:rPr>
              <a:t>________________</a:t>
            </a:r>
            <a:endParaRPr kumimoji="0" lang="zh-CN" altLang="en-US" sz="3200" b="1" i="0" u="none" strike="noStrike" kern="0" cap="none" spc="0" normalizeH="0" baseline="0" noProof="0" dirty="0">
              <a:ln>
                <a:noFill/>
              </a:ln>
              <a:solidFill>
                <a:sysClr val="windowText" lastClr="000000"/>
              </a:solidFill>
              <a:effectLst/>
              <a:uLnTx/>
              <a:uFillTx/>
              <a:latin typeface="+mn-ea"/>
            </a:endParaRPr>
          </a:p>
        </p:txBody>
      </p:sp>
      <p:sp>
        <p:nvSpPr>
          <p:cNvPr id="7" name="TextBox 6"/>
          <p:cNvSpPr txBox="1"/>
          <p:nvPr/>
        </p:nvSpPr>
        <p:spPr>
          <a:xfrm>
            <a:off x="7039812" y="4489599"/>
            <a:ext cx="902811" cy="52322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势利</a:t>
            </a:r>
          </a:p>
        </p:txBody>
      </p:sp>
      <p:sp>
        <p:nvSpPr>
          <p:cNvPr id="8" name="TextBox 7"/>
          <p:cNvSpPr txBox="1"/>
          <p:nvPr/>
        </p:nvSpPr>
        <p:spPr>
          <a:xfrm>
            <a:off x="4311849" y="5532466"/>
            <a:ext cx="6340197" cy="461665"/>
          </a:xfrm>
          <a:prstGeom prst="rect">
            <a:avLst/>
          </a:prstGeom>
          <a:noFill/>
          <a:ln w="9525">
            <a:solidFill>
              <a:srgbClr val="C00000"/>
            </a:solidFill>
          </a:ln>
        </p:spPr>
        <p:txBody>
          <a:bodyPr wrap="square" rtlCol="0">
            <a:spAutoFit/>
          </a:bodyPr>
          <a:lstStyle>
            <a:defPPr>
              <a:defRPr lang="zh-CN"/>
            </a:defPPr>
            <a:lvl1pPr>
              <a:defRPr sz="2400">
                <a:latin typeface="黑体" panose="02010609060101010101" pitchFamily="49" charset="-122"/>
                <a:ea typeface="黑体" panose="02010609060101010101" pitchFamily="49"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方法总结：在</a:t>
            </a:r>
            <a:r>
              <a:rPr kumimoji="0" lang="zh-CN" altLang="en-US" sz="2400" b="0" i="0" u="sng" strike="noStrike" kern="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rPr>
              <a:t>故事情节的发展</a:t>
            </a:r>
            <a:r>
              <a:rPr kumimoji="0" lang="zh-CN" altLang="en-US" sz="2400" b="0" i="0" u="none" strike="noStrike" kern="0" cap="none" spc="0" normalizeH="0" baseline="0" noProof="0" dirty="0">
                <a:ln>
                  <a:noFill/>
                </a:ln>
                <a:solidFill>
                  <a:sysClr val="windowText" lastClr="000000"/>
                </a:solidFill>
                <a:effectLst/>
                <a:uLnTx/>
                <a:uFillTx/>
                <a:latin typeface="黑体" panose="02010609060101010101" pitchFamily="49" charset="-122"/>
                <a:ea typeface="黑体" panose="02010609060101010101" pitchFamily="49" charset="-122"/>
              </a:rPr>
              <a:t>中分析人物形象</a:t>
            </a:r>
          </a:p>
        </p:txBody>
      </p:sp>
      <p:sp>
        <p:nvSpPr>
          <p:cNvPr id="10" name="Rectangle 9"/>
          <p:cNvSpPr/>
          <p:nvPr/>
        </p:nvSpPr>
        <p:spPr>
          <a:xfrm>
            <a:off x="8078102" y="1972871"/>
            <a:ext cx="595035" cy="58477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a:t>
            </a: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12" name="Rectangle 11"/>
          <p:cNvSpPr/>
          <p:nvPr/>
        </p:nvSpPr>
        <p:spPr>
          <a:xfrm>
            <a:off x="8673137" y="1756070"/>
            <a:ext cx="1415772" cy="58477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遇于勒</a:t>
            </a: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14" name="Rectangle 13"/>
          <p:cNvSpPr/>
          <p:nvPr/>
        </p:nvSpPr>
        <p:spPr>
          <a:xfrm>
            <a:off x="8673137" y="2277981"/>
            <a:ext cx="1415772" cy="58477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躲于勒</a:t>
            </a: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16" name="Rectangle 15"/>
          <p:cNvSpPr/>
          <p:nvPr/>
        </p:nvSpPr>
        <p:spPr>
          <a:xfrm>
            <a:off x="4852766" y="2007763"/>
            <a:ext cx="1415772" cy="58477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赶于勒</a:t>
            </a: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18" name="Rectangle 17"/>
          <p:cNvSpPr/>
          <p:nvPr/>
        </p:nvSpPr>
        <p:spPr>
          <a:xfrm>
            <a:off x="6268538" y="2007763"/>
            <a:ext cx="595035" cy="584775"/>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a:t>
            </a:r>
            <a:endParaRPr kumimoji="0" lang="zh-CN" alt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652249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458" y="-7814"/>
            <a:ext cx="3254399" cy="6858000"/>
          </a:xfrm>
          <a:prstGeom prst="rect">
            <a:avLst/>
          </a:prstGeom>
        </p:spPr>
      </p:pic>
      <p:sp>
        <p:nvSpPr>
          <p:cNvPr id="3" name="TextBox 2"/>
          <p:cNvSpPr txBox="1"/>
          <p:nvPr/>
        </p:nvSpPr>
        <p:spPr>
          <a:xfrm>
            <a:off x="5807968" y="548681"/>
            <a:ext cx="2492990" cy="646331"/>
          </a:xfrm>
          <a:prstGeom prst="rect">
            <a:avLst/>
          </a:prstGeom>
          <a:noFill/>
        </p:spPr>
        <p:txBody>
          <a:bodyPr wrap="square" rtlCol="0">
            <a:spAutoFit/>
          </a:bodyPr>
          <a:lstStyle>
            <a:defPPr>
              <a:defRPr lang="zh-CN"/>
            </a:defPPr>
            <a:lvl1pPr>
              <a:defRPr sz="3600">
                <a:latin typeface="黑体" panose="02010609060101010101" pitchFamily="49" charset="-122"/>
                <a:ea typeface="黑体" panose="02010609060101010101" pitchFamily="49" charset="-122"/>
              </a:defRPr>
            </a:lvl1pPr>
          </a:lstStyle>
          <a:p>
            <a:pPr>
              <a:defRPr/>
            </a:pPr>
            <a:r>
              <a:rPr lang="zh-CN" altLang="en-US" kern="0" dirty="0">
                <a:solidFill>
                  <a:sysClr val="windowText" lastClr="000000"/>
                </a:solidFill>
              </a:rPr>
              <a:t>认识菲利普</a:t>
            </a:r>
          </a:p>
        </p:txBody>
      </p:sp>
      <p:sp>
        <p:nvSpPr>
          <p:cNvPr id="5" name="TextBox 4"/>
          <p:cNvSpPr txBox="1"/>
          <p:nvPr/>
        </p:nvSpPr>
        <p:spPr>
          <a:xfrm>
            <a:off x="5375921" y="4653136"/>
            <a:ext cx="184731" cy="369332"/>
          </a:xfrm>
          <a:prstGeom prst="rect">
            <a:avLst/>
          </a:prstGeom>
          <a:noFill/>
        </p:spPr>
        <p:txBody>
          <a:bodyPr wrap="none" rtlCol="0">
            <a:spAutoFit/>
          </a:bodyPr>
          <a:lstStyle/>
          <a:p>
            <a:pPr>
              <a:defRPr/>
            </a:pPr>
            <a:endParaRPr lang="zh-CN" altLang="en-US" kern="0" dirty="0">
              <a:solidFill>
                <a:sysClr val="windowText" lastClr="000000"/>
              </a:solidFill>
            </a:endParaRPr>
          </a:p>
        </p:txBody>
      </p:sp>
      <p:sp>
        <p:nvSpPr>
          <p:cNvPr id="6" name="TextBox 5"/>
          <p:cNvSpPr txBox="1"/>
          <p:nvPr/>
        </p:nvSpPr>
        <p:spPr>
          <a:xfrm>
            <a:off x="4413729" y="4310505"/>
            <a:ext cx="6135013" cy="584775"/>
          </a:xfrm>
          <a:prstGeom prst="rect">
            <a:avLst/>
          </a:prstGeom>
          <a:noFill/>
        </p:spPr>
        <p:txBody>
          <a:bodyPr wrap="none" rtlCol="0">
            <a:spAutoFit/>
          </a:bodyPr>
          <a:lstStyle/>
          <a:p>
            <a:pPr>
              <a:defRPr/>
            </a:pPr>
            <a:r>
              <a:rPr lang="zh-CN" altLang="en-US" sz="3200" b="1" kern="0" dirty="0">
                <a:solidFill>
                  <a:sysClr val="windowText" lastClr="000000"/>
                </a:solidFill>
                <a:latin typeface="+mn-ea"/>
              </a:rPr>
              <a:t>一个</a:t>
            </a:r>
            <a:r>
              <a:rPr lang="zh-CN" altLang="en-US" sz="3200" b="1" u="sng" kern="0" dirty="0">
                <a:solidFill>
                  <a:sysClr val="windowText" lastClr="000000"/>
                </a:solidFill>
                <a:latin typeface="+mn-ea"/>
              </a:rPr>
              <a:t>（            ）</a:t>
            </a:r>
            <a:r>
              <a:rPr lang="zh-CN" altLang="en-US" sz="3200" b="1" kern="0" dirty="0">
                <a:solidFill>
                  <a:sysClr val="windowText" lastClr="000000"/>
                </a:solidFill>
                <a:latin typeface="+mn-ea"/>
              </a:rPr>
              <a:t>的菲利普</a:t>
            </a:r>
          </a:p>
        </p:txBody>
      </p:sp>
      <p:sp>
        <p:nvSpPr>
          <p:cNvPr id="7" name="TextBox 6"/>
          <p:cNvSpPr txBox="1"/>
          <p:nvPr/>
        </p:nvSpPr>
        <p:spPr>
          <a:xfrm>
            <a:off x="4311138" y="5509177"/>
            <a:ext cx="6340197" cy="461665"/>
          </a:xfrm>
          <a:prstGeom prst="rect">
            <a:avLst/>
          </a:prstGeom>
          <a:noFill/>
          <a:ln w="9525">
            <a:solidFill>
              <a:srgbClr val="C00000"/>
            </a:solidFill>
          </a:ln>
        </p:spPr>
        <p:txBody>
          <a:bodyPr wrap="square" rtlCol="0">
            <a:spAutoFit/>
          </a:bodyPr>
          <a:lstStyle>
            <a:defPPr>
              <a:defRPr lang="zh-CN"/>
            </a:defPPr>
            <a:lvl1pPr>
              <a:defRPr sz="2400">
                <a:latin typeface="黑体" panose="02010609060101010101" pitchFamily="49" charset="-122"/>
                <a:ea typeface="黑体" panose="02010609060101010101" pitchFamily="49" charset="-122"/>
              </a:defRPr>
            </a:lvl1pPr>
          </a:lstStyle>
          <a:p>
            <a:pPr>
              <a:defRPr/>
            </a:pPr>
            <a:r>
              <a:rPr lang="zh-CN" altLang="en-US" kern="0" dirty="0">
                <a:solidFill>
                  <a:sysClr val="windowText" lastClr="000000"/>
                </a:solidFill>
              </a:rPr>
              <a:t>方法总结：在</a:t>
            </a:r>
            <a:r>
              <a:rPr lang="zh-CN" altLang="en-US" u="sng" kern="0" dirty="0">
                <a:solidFill>
                  <a:srgbClr val="FF0000"/>
                </a:solidFill>
              </a:rPr>
              <a:t>环境描写</a:t>
            </a:r>
            <a:r>
              <a:rPr lang="zh-CN" altLang="en-US" kern="0" dirty="0">
                <a:solidFill>
                  <a:sysClr val="windowText" lastClr="000000"/>
                </a:solidFill>
              </a:rPr>
              <a:t>中理解人物形象</a:t>
            </a:r>
          </a:p>
        </p:txBody>
      </p:sp>
      <p:sp>
        <p:nvSpPr>
          <p:cNvPr id="4" name="TextBox 3"/>
          <p:cNvSpPr txBox="1"/>
          <p:nvPr/>
        </p:nvSpPr>
        <p:spPr>
          <a:xfrm>
            <a:off x="4607206" y="1565219"/>
            <a:ext cx="6067502" cy="2246769"/>
          </a:xfrm>
          <a:prstGeom prst="rect">
            <a:avLst/>
          </a:prstGeom>
          <a:noFill/>
        </p:spPr>
        <p:txBody>
          <a:bodyPr wrap="square" rtlCol="0">
            <a:spAutoFit/>
          </a:bodyPr>
          <a:lstStyle/>
          <a:p>
            <a:r>
              <a:rPr lang="en-US" altLang="zh-CN" sz="2800" kern="0" dirty="0">
                <a:solidFill>
                  <a:sysClr val="windowText" lastClr="000000"/>
                </a:solidFill>
                <a:latin typeface="黑体" panose="02010609060101010101" pitchFamily="49" charset="-122"/>
                <a:ea typeface="黑体" panose="02010609060101010101" pitchFamily="49" charset="-122"/>
              </a:rPr>
              <a:t>1.</a:t>
            </a:r>
            <a:r>
              <a:rPr lang="zh-CN" altLang="en-US" sz="2800" kern="0" dirty="0">
                <a:solidFill>
                  <a:sysClr val="windowText" lastClr="000000"/>
                </a:solidFill>
                <a:latin typeface="黑体" panose="02010609060101010101" pitchFamily="49" charset="-122"/>
                <a:ea typeface="黑体" panose="02010609060101010101" pitchFamily="49" charset="-122"/>
              </a:rPr>
              <a:t>在一片</a:t>
            </a:r>
            <a:r>
              <a:rPr lang="zh-CN" altLang="en-US" sz="2800" kern="0" dirty="0">
                <a:solidFill>
                  <a:srgbClr val="FF0000"/>
                </a:solidFill>
                <a:latin typeface="黑体" panose="02010609060101010101" pitchFamily="49" charset="-122"/>
                <a:ea typeface="黑体" panose="02010609060101010101" pitchFamily="49" charset="-122"/>
              </a:rPr>
              <a:t>平静</a:t>
            </a:r>
            <a:r>
              <a:rPr lang="zh-CN" altLang="en-US" sz="2800" kern="0" dirty="0">
                <a:solidFill>
                  <a:sysClr val="windowText" lastClr="000000"/>
                </a:solidFill>
                <a:latin typeface="黑体" panose="02010609060101010101" pitchFamily="49" charset="-122"/>
                <a:ea typeface="黑体" panose="02010609060101010101" pitchFamily="49" charset="-122"/>
              </a:rPr>
              <a:t>的好似</a:t>
            </a:r>
            <a:r>
              <a:rPr lang="zh-CN" altLang="en-US" sz="2800" kern="0" dirty="0">
                <a:solidFill>
                  <a:srgbClr val="FF0000"/>
                </a:solidFill>
                <a:latin typeface="黑体" panose="02010609060101010101" pitchFamily="49" charset="-122"/>
                <a:ea typeface="黑体" panose="02010609060101010101" pitchFamily="49" charset="-122"/>
              </a:rPr>
              <a:t>绿色大理石桌面</a:t>
            </a:r>
            <a:r>
              <a:rPr lang="zh-CN" altLang="en-US" sz="2800" kern="0" dirty="0">
                <a:solidFill>
                  <a:sysClr val="windowText" lastClr="000000"/>
                </a:solidFill>
                <a:latin typeface="黑体" panose="02010609060101010101" pitchFamily="49" charset="-122"/>
                <a:ea typeface="黑体" panose="02010609060101010101" pitchFamily="49" charset="-122"/>
              </a:rPr>
              <a:t>的海上驶向远处。</a:t>
            </a:r>
            <a:endParaRPr lang="en-US" altLang="zh-CN" sz="2800" kern="0" dirty="0">
              <a:solidFill>
                <a:sysClr val="windowText" lastClr="000000"/>
              </a:solidFill>
              <a:latin typeface="黑体" panose="02010609060101010101" pitchFamily="49" charset="-122"/>
              <a:ea typeface="黑体" panose="02010609060101010101" pitchFamily="49" charset="-122"/>
            </a:endParaRPr>
          </a:p>
          <a:p>
            <a:endParaRPr lang="en-US" altLang="zh-CN" sz="2800" kern="0" dirty="0">
              <a:solidFill>
                <a:sysClr val="windowText" lastClr="000000"/>
              </a:solidFill>
              <a:latin typeface="黑体" panose="02010609060101010101" pitchFamily="49" charset="-122"/>
              <a:ea typeface="黑体" panose="02010609060101010101" pitchFamily="49" charset="-122"/>
            </a:endParaRPr>
          </a:p>
          <a:p>
            <a:r>
              <a:rPr lang="en-US" altLang="zh-CN" sz="2800" kern="0" dirty="0">
                <a:solidFill>
                  <a:sysClr val="windowText" lastClr="000000"/>
                </a:solidFill>
                <a:latin typeface="黑体" panose="02010609060101010101" pitchFamily="49" charset="-122"/>
                <a:ea typeface="黑体" panose="02010609060101010101" pitchFamily="49" charset="-122"/>
              </a:rPr>
              <a:t>2.</a:t>
            </a:r>
            <a:r>
              <a:rPr lang="zh-CN" altLang="en-US" sz="2800" kern="0" dirty="0">
                <a:solidFill>
                  <a:sysClr val="windowText" lastClr="000000"/>
                </a:solidFill>
                <a:latin typeface="黑体" panose="02010609060101010101" pitchFamily="49" charset="-122"/>
                <a:ea typeface="黑体" panose="02010609060101010101" pitchFamily="49" charset="-122"/>
              </a:rPr>
              <a:t>天边远处仿佛有一片</a:t>
            </a:r>
            <a:r>
              <a:rPr lang="zh-CN" altLang="en-US" sz="2800" kern="0" dirty="0">
                <a:solidFill>
                  <a:srgbClr val="FF0000"/>
                </a:solidFill>
                <a:latin typeface="黑体" panose="02010609060101010101" pitchFamily="49" charset="-122"/>
                <a:ea typeface="黑体" panose="02010609060101010101" pitchFamily="49" charset="-122"/>
              </a:rPr>
              <a:t>紫色的阴影</a:t>
            </a:r>
            <a:r>
              <a:rPr lang="zh-CN" altLang="en-US" sz="2800" kern="0" dirty="0">
                <a:solidFill>
                  <a:sysClr val="windowText" lastClr="000000"/>
                </a:solidFill>
                <a:latin typeface="黑体" panose="02010609060101010101" pitchFamily="49" charset="-122"/>
                <a:ea typeface="黑体" panose="02010609060101010101" pitchFamily="49" charset="-122"/>
              </a:rPr>
              <a:t>从海里钻出来。</a:t>
            </a:r>
          </a:p>
        </p:txBody>
      </p:sp>
    </p:spTree>
    <p:extLst>
      <p:ext uri="{BB962C8B-B14F-4D97-AF65-F5344CB8AC3E}">
        <p14:creationId xmlns:p14="http://schemas.microsoft.com/office/powerpoint/2010/main" val="3733780709"/>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1511</TotalTime>
  <Words>3378</Words>
  <Application>Microsoft Office PowerPoint</Application>
  <PresentationFormat>Widescreen</PresentationFormat>
  <Paragraphs>248</Paragraphs>
  <Slides>42</Slides>
  <Notes>26</Notes>
  <HiddenSlides>5</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42</vt:i4>
      </vt:variant>
    </vt:vector>
  </HeadingPairs>
  <TitlesOfParts>
    <vt:vector size="56" baseType="lpstr">
      <vt:lpstr>等线</vt:lpstr>
      <vt:lpstr>黑体</vt:lpstr>
      <vt:lpstr>华文行楷</vt:lpstr>
      <vt:lpstr>华文细黑</vt:lpstr>
      <vt:lpstr>楷体</vt:lpstr>
      <vt:lpstr>楷体_GB2312</vt:lpstr>
      <vt:lpstr>隶书</vt:lpstr>
      <vt:lpstr>宋体</vt:lpstr>
      <vt:lpstr>Arial</vt:lpstr>
      <vt:lpstr>Calibri</vt:lpstr>
      <vt:lpstr>Times New Roman</vt:lpstr>
      <vt:lpstr>Office 主题</vt:lpstr>
      <vt:lpstr>默认设计模板</vt:lpstr>
      <vt:lpstr>1_默认设计模板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dc:creator>
  <cp:lastModifiedBy>NAT</cp:lastModifiedBy>
  <cp:revision>89</cp:revision>
  <dcterms:created xsi:type="dcterms:W3CDTF">2016-10-06T08:15:32Z</dcterms:created>
  <dcterms:modified xsi:type="dcterms:W3CDTF">2016-10-12T02:24:48Z</dcterms:modified>
</cp:coreProperties>
</file>