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57"/>
  </p:notesMasterIdLst>
  <p:sldIdLst>
    <p:sldId id="257" r:id="rId3"/>
    <p:sldId id="351" r:id="rId4"/>
    <p:sldId id="349" r:id="rId5"/>
    <p:sldId id="350" r:id="rId6"/>
    <p:sldId id="353" r:id="rId7"/>
    <p:sldId id="352" r:id="rId8"/>
    <p:sldId id="342" r:id="rId9"/>
    <p:sldId id="336" r:id="rId10"/>
    <p:sldId id="337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343" r:id="rId19"/>
    <p:sldId id="274" r:id="rId20"/>
    <p:sldId id="275" r:id="rId21"/>
    <p:sldId id="276" r:id="rId22"/>
    <p:sldId id="284" r:id="rId23"/>
    <p:sldId id="285" r:id="rId24"/>
    <p:sldId id="286" r:id="rId25"/>
    <p:sldId id="287" r:id="rId26"/>
    <p:sldId id="338" r:id="rId27"/>
    <p:sldId id="296" r:id="rId28"/>
    <p:sldId id="297" r:id="rId29"/>
    <p:sldId id="298" r:id="rId30"/>
    <p:sldId id="358" r:id="rId31"/>
    <p:sldId id="341" r:id="rId32"/>
    <p:sldId id="299" r:id="rId33"/>
    <p:sldId id="340" r:id="rId34"/>
    <p:sldId id="339" r:id="rId35"/>
    <p:sldId id="301" r:id="rId36"/>
    <p:sldId id="302" r:id="rId37"/>
    <p:sldId id="303" r:id="rId38"/>
    <p:sldId id="307" r:id="rId39"/>
    <p:sldId id="347" r:id="rId40"/>
    <p:sldId id="348" r:id="rId41"/>
    <p:sldId id="308" r:id="rId42"/>
    <p:sldId id="309" r:id="rId43"/>
    <p:sldId id="310" r:id="rId44"/>
    <p:sldId id="311" r:id="rId45"/>
    <p:sldId id="312" r:id="rId46"/>
    <p:sldId id="313" r:id="rId47"/>
    <p:sldId id="314" r:id="rId48"/>
    <p:sldId id="316" r:id="rId49"/>
    <p:sldId id="318" r:id="rId50"/>
    <p:sldId id="319" r:id="rId51"/>
    <p:sldId id="322" r:id="rId52"/>
    <p:sldId id="354" r:id="rId53"/>
    <p:sldId id="355" r:id="rId54"/>
    <p:sldId id="356" r:id="rId55"/>
    <p:sldId id="357" r:id="rId5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7373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5CBDA-FE90-4DE6-ACF1-7932DE725FDD}" type="datetimeFigureOut">
              <a:rPr lang="zh-CN" altLang="en-US" smtClean="0"/>
              <a:pPr/>
              <a:t>2013/11/18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2EF1E-72DB-49A3-AA75-56DD5BE871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774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2EF1E-72DB-49A3-AA75-56DD5BE8716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4403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403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403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403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403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404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</p:grpSp>
      <p:sp>
        <p:nvSpPr>
          <p:cNvPr id="44041" name="Rectangle 9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4042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4043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8DBF1AC-C75B-49AB-B2B0-63754A07EAD7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404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404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CBFD17F-B754-45C0-AABC-D5DFC1EB8D4E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249ED93-87F5-4967-849F-B99A04D6B99D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2BDDFBA-792E-4561-9426-77EF20FEFF47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C0850C6-BA8A-4F5C-8FEA-2E6FA8A6C0AC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AEE4E4F-5A20-4FB0-A513-456042318F3E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937325D-A476-4333-84DE-CEC4CEF1EC4C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92FDED0-6D5B-419B-8493-A097E69ED719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8A1C599-5EA5-4223-9638-64469C942EB8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EC74D83-CD04-4FD0-ADD5-C95ADA8630FA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D7A5363-1B3B-44F0-9D03-2B810A6DBDAF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B2CC9AA-EBA7-46E1-9628-8E16E2EBB95F}" type="slidenum">
              <a:rPr lang="en-US" altLang="zh-CN" sz="1000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530820CF-B880-4189-942D-D702A7CBA730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l" rtl="0"/>
              <a:t>2013/11/18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0C913308-F349-4B6D-A68A-DD1791B4A57B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 algn="l" rtl="0"/>
            <a:endParaRPr lang="en-US" altLang="zh-CN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algn="ctr" rtl="0"/>
            <a:endParaRPr lang="en-US" altLang="zh-CN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 algn="r" rtl="0"/>
            <a:fld id="{1AB27F55-9FA1-4673-B0BF-996D377D482A}" type="slidenum">
              <a:rPr lang="en-US" altLang="zh-CN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algn="r" rtl="0"/>
              <a:t>‹#›</a:t>
            </a:fld>
            <a:endParaRPr lang="en-US" altLang="zh-CN" sz="1200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43011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3012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3013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3014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  <p:sp>
          <p:nvSpPr>
            <p:cNvPr id="43015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endParaRPr>
            </a:p>
          </p:txBody>
        </p:sp>
      </p:grpSp>
      <p:sp>
        <p:nvSpPr>
          <p:cNvPr id="4301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30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30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30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B97AC7FF-8094-45C6-9DB3-20C3A377659C}" type="slidenum">
              <a:rPr lang="en-US" altLang="zh-CN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3020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530820CF-B880-4189-942D-D702A7CBA730}" type="datetimeFigureOut">
              <a:rPr lang="zh-CN" alt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rtl="0"/>
              <a:t>2013/11/18</a:t>
            </a:fld>
            <a:endParaRPr lang="zh-CN" altLang="en-US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zh-CN" altLang="en-US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0C913308-F349-4B6D-A68A-DD1791B4A57B}" type="slidenum">
              <a:rPr lang="zh-CN" alt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  <a:cs typeface="+mn-cs"/>
              </a:rPr>
              <a:pPr rtl="0"/>
              <a:t>‹#›</a:t>
            </a:fld>
            <a:endParaRPr lang="zh-CN" altLang="en-US" kern="1200">
              <a:solidFill>
                <a:prstClr val="black">
                  <a:tint val="75000"/>
                </a:prstClr>
              </a:solidFill>
              <a:latin typeface="Calibri"/>
              <a:ea typeface="宋体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5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.baidu.com/i?ct=503316480&amp;z=653248852&amp;tn=baiduimagedetail&amp;word=&#22799;&#26126;&#32752;&amp;in=7" TargetMode="Externa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dittoli.blogchina.com/dittoli/3230459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2.shtvu.edu.cn/wxzl/gdwx/mzmj/sd_wtx.htm" TargetMode="Externa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孟子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0"/>
            <a:ext cx="4876800" cy="6858000"/>
          </a:xfrm>
          <a:prstGeom prst="rect">
            <a:avLst/>
          </a:prstGeom>
          <a:noFill/>
        </p:spPr>
      </p:pic>
      <p:pic>
        <p:nvPicPr>
          <p:cNvPr id="3075" name="Picture 3" descr="孟子2"/>
          <p:cNvPicPr>
            <a:picLocks noChangeAspect="1" noChangeArrowheads="1"/>
          </p:cNvPicPr>
          <p:nvPr/>
        </p:nvPicPr>
        <p:blipFill>
          <a:blip r:embed="rId4"/>
          <a:srcRect l="-2390" t="10275"/>
          <a:stretch>
            <a:fillRect/>
          </a:stretch>
        </p:blipFill>
        <p:spPr bwMode="auto">
          <a:xfrm>
            <a:off x="0" y="0"/>
            <a:ext cx="4191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96752"/>
            <a:ext cx="41044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latin typeface="华文中宋" pitchFamily="2" charset="-122"/>
                <a:ea typeface="华文中宋" pitchFamily="2" charset="-122"/>
              </a:rPr>
              <a:t>回忆与孟</a:t>
            </a:r>
            <a:endParaRPr lang="en-US" altLang="zh-CN" sz="7200" dirty="0" smtClean="0"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7200" dirty="0" smtClean="0">
                <a:latin typeface="华文中宋" pitchFamily="2" charset="-122"/>
                <a:ea typeface="华文中宋" pitchFamily="2" charset="-122"/>
              </a:rPr>
              <a:t>子相关知</a:t>
            </a:r>
            <a:endParaRPr lang="en-US" altLang="zh-CN" sz="7200" dirty="0" smtClean="0"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7200" dirty="0" smtClean="0">
                <a:latin typeface="华文中宋" pitchFamily="2" charset="-122"/>
                <a:ea typeface="华文中宋" pitchFamily="2" charset="-122"/>
              </a:rPr>
              <a:t>识。</a:t>
            </a:r>
            <a:endParaRPr lang="zh-CN" altLang="en-US" sz="7200" dirty="0"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3" name="Picture 3" descr="图片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3736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200">
                <a:ea typeface="华文行楷" pitchFamily="2" charset="-122"/>
              </a:rPr>
              <a:t>亚圣</a:t>
            </a:r>
            <a:r>
              <a:rPr lang="en-US" altLang="zh-CN" sz="4200">
                <a:ea typeface="华文行楷" pitchFamily="2" charset="-122"/>
              </a:rPr>
              <a:t>——</a:t>
            </a:r>
            <a:r>
              <a:rPr lang="zh-CN" altLang="en-US" sz="4200">
                <a:ea typeface="华文行楷" pitchFamily="2" charset="-122"/>
              </a:rPr>
              <a:t>孟子</a:t>
            </a:r>
          </a:p>
        </p:txBody>
      </p:sp>
      <p:sp>
        <p:nvSpPr>
          <p:cNvPr id="21094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55976" y="1484784"/>
            <a:ext cx="4100513" cy="453548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 dirty="0"/>
              <a:t>孟子（约公元前</a:t>
            </a:r>
            <a:r>
              <a:rPr lang="en-US" altLang="zh-CN" sz="2800" b="1" dirty="0"/>
              <a:t>372—289</a:t>
            </a:r>
            <a:r>
              <a:rPr lang="zh-CN" altLang="en-US" sz="2800" b="1" dirty="0"/>
              <a:t>），名轲，字子舆，</a:t>
            </a:r>
            <a:r>
              <a:rPr lang="zh-CN" altLang="en-US" sz="2800" b="1" dirty="0">
                <a:solidFill>
                  <a:srgbClr val="660066"/>
                </a:solidFill>
              </a:rPr>
              <a:t>战国时思想家、教育家。</a:t>
            </a:r>
            <a:r>
              <a:rPr lang="zh-CN" altLang="en-US" sz="2800" b="1" dirty="0"/>
              <a:t>与孔子并称</a:t>
            </a:r>
            <a:r>
              <a:rPr lang="zh-CN" altLang="en-US" sz="2800" b="1" dirty="0">
                <a:solidFill>
                  <a:srgbClr val="FF0000"/>
                </a:solidFill>
              </a:rPr>
              <a:t>“孔孟”</a:t>
            </a:r>
            <a:r>
              <a:rPr lang="zh-CN" altLang="en-US" sz="2800" b="1" dirty="0"/>
              <a:t>，他曾受业于子思的门人，是儒家思想的代表人物。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/>
              <a:t>孟轲发展了孔子的“礼治”和“德政”思想，提倡“王道”，主张“仁政”，并以此到齐、梁、鲁、邹、宋、滕等国游说诸侯。被后世尊为“</a:t>
            </a:r>
            <a:r>
              <a:rPr lang="zh-CN" altLang="en-US" sz="2800" b="1" dirty="0">
                <a:solidFill>
                  <a:srgbClr val="FF0000"/>
                </a:solidFill>
              </a:rPr>
              <a:t>亚圣</a:t>
            </a:r>
            <a:r>
              <a:rPr lang="zh-CN" altLang="en-US" sz="2800" b="1" dirty="0"/>
              <a:t>”。</a:t>
            </a:r>
            <a:endParaRPr lang="zh-CN" alt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altLang="zh-CN" sz="2800" dirty="0"/>
          </a:p>
        </p:txBody>
      </p:sp>
      <p:pic>
        <p:nvPicPr>
          <p:cNvPr id="210948" name="Picture 4" descr="mengzi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600200"/>
            <a:ext cx="3738563" cy="495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6" grpId="0" autoUpdateAnimBg="0"/>
      <p:bldP spid="21094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352800" cy="1020762"/>
          </a:xfrm>
        </p:spPr>
        <p:txBody>
          <a:bodyPr/>
          <a:lstStyle/>
          <a:p>
            <a:r>
              <a:rPr lang="zh-CN" altLang="en-US" sz="4600">
                <a:ea typeface="华文隶书" pitchFamily="2" charset="-122"/>
              </a:rPr>
              <a:t>孟子思想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6094413" cy="4530725"/>
          </a:xfrm>
        </p:spPr>
        <p:txBody>
          <a:bodyPr/>
          <a:lstStyle/>
          <a:p>
            <a:r>
              <a:rPr lang="zh-CN" altLang="en-US" sz="3600" b="1">
                <a:solidFill>
                  <a:srgbClr val="FF0000"/>
                </a:solidFill>
              </a:rPr>
              <a:t>民为贵，社稷次之，君为轻</a:t>
            </a:r>
          </a:p>
          <a:p>
            <a:r>
              <a:rPr lang="zh-CN" altLang="en-US" sz="3600" b="1"/>
              <a:t>坚信人性本善</a:t>
            </a:r>
          </a:p>
          <a:p>
            <a:r>
              <a:rPr lang="zh-CN" altLang="en-US" sz="3600" b="1"/>
              <a:t>后天教育至关重要</a:t>
            </a:r>
          </a:p>
          <a:p>
            <a:r>
              <a:rPr lang="zh-CN" altLang="en-US" sz="3600" b="1"/>
              <a:t>富贵不能淫，贫贱不能移，威武不能屈</a:t>
            </a:r>
            <a:r>
              <a:rPr lang="en-US" altLang="zh-CN" sz="3600" b="1"/>
              <a:t>——</a:t>
            </a:r>
            <a:r>
              <a:rPr lang="zh-CN" altLang="en-US" sz="3600" b="1"/>
              <a:t>此为真正的大丈夫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143000" y="1371600"/>
            <a:ext cx="68580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  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在人的一生中，要作出许许多多各种各样的选择，尤其是在</a:t>
            </a:r>
            <a:r>
              <a:rPr kumimoji="1" lang="zh-CN" altLang="en-US" sz="32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对待像生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和死这样重大的问题上，当我们必须作出非此即彼的选择的时候，这对任何人都是一个严肃的人生课题。我们今天学习的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《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鱼我所欲也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》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这篇课文告诉了我们应怎样作出选择。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486400" y="3657600"/>
            <a:ext cx="1752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隶书" pitchFamily="49" charset="-122"/>
                <a:cs typeface="+mn-cs"/>
              </a:rPr>
              <a:t>孟子</a:t>
            </a: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1905000" y="2057400"/>
            <a:ext cx="5181600" cy="15240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ln w="12700">
                  <a:solidFill>
                    <a:srgbClr val="993366"/>
                  </a:solidFill>
                  <a:miter lim="800000"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sy="50000" rotWithShape="0">
                    <a:srgbClr val="875B0D"/>
                  </a:outerShdw>
                </a:effectLst>
                <a:latin typeface="隶书"/>
                <a:ea typeface="隶书"/>
                <a:cs typeface="+mn-cs"/>
              </a:rPr>
              <a:t>鱼我所欲也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100" grpId="0" autoUpdateAnimBg="0"/>
      <p:bldP spid="41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228600" y="0"/>
            <a:ext cx="8610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FF9900"/>
                </a:solidFill>
                <a:latin typeface="华文中宋" pitchFamily="2" charset="-122"/>
                <a:ea typeface="华文中宋" pitchFamily="2" charset="-122"/>
              </a:rPr>
              <a:t>读准字音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81000" y="1752600"/>
            <a:ext cx="8610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dirty="0">
                <a:solidFill>
                  <a:srgbClr val="333399"/>
                </a:solidFill>
                <a:latin typeface="华文中宋" pitchFamily="2" charset="-122"/>
                <a:ea typeface="华文中宋" pitchFamily="2" charset="-122"/>
              </a:rPr>
              <a:t>恶          箪          </a:t>
            </a:r>
            <a:r>
              <a:rPr kumimoji="1" lang="zh-CN" altLang="en-US" sz="5400" dirty="0" smtClean="0">
                <a:solidFill>
                  <a:srgbClr val="333399"/>
                </a:solidFill>
                <a:latin typeface="华文中宋" pitchFamily="2" charset="-122"/>
                <a:ea typeface="华文中宋" pitchFamily="2" charset="-122"/>
              </a:rPr>
              <a:t>蹴</a:t>
            </a:r>
            <a:endParaRPr kumimoji="1" lang="zh-CN" altLang="en-US" sz="5400" dirty="0">
              <a:solidFill>
                <a:srgbClr val="333399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533400" y="3581400"/>
            <a:ext cx="1167144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dirty="0">
                <a:solidFill>
                  <a:srgbClr val="333399"/>
                </a:solidFill>
                <a:latin typeface="华文中宋" pitchFamily="2" charset="-122"/>
                <a:ea typeface="华文中宋" pitchFamily="2" charset="-122"/>
              </a:rPr>
              <a:t>乡            羹         </a:t>
            </a:r>
            <a:r>
              <a:rPr kumimoji="1" lang="zh-CN" altLang="en-US" sz="5400" dirty="0" smtClean="0">
                <a:solidFill>
                  <a:srgbClr val="333399"/>
                </a:solidFill>
                <a:latin typeface="华文中宋" pitchFamily="2" charset="-122"/>
                <a:ea typeface="华文中宋" pitchFamily="2" charset="-122"/>
              </a:rPr>
              <a:t>妾</a:t>
            </a:r>
            <a:endParaRPr kumimoji="1" lang="zh-CN" altLang="en-US" sz="5400" dirty="0">
              <a:solidFill>
                <a:srgbClr val="333399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81000" y="1676400"/>
            <a:ext cx="876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      </a:t>
            </a:r>
            <a:r>
              <a:rPr kumimoji="1" lang="en-US" altLang="zh-CN" sz="4800" dirty="0" err="1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wù</a:t>
            </a:r>
            <a:r>
              <a:rPr kumimoji="1" lang="en-US" altLang="zh-CN" sz="48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</a:t>
            </a:r>
            <a:r>
              <a:rPr kumimoji="1" lang="en-US" altLang="zh-CN" sz="4800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 </a:t>
            </a:r>
            <a:r>
              <a:rPr kumimoji="1" lang="en-US" altLang="zh-CN" sz="4800" dirty="0" err="1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dān</a:t>
            </a:r>
            <a:r>
              <a:rPr kumimoji="1" lang="en-US" altLang="zh-CN" sz="4800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      </a:t>
            </a:r>
            <a:r>
              <a:rPr kumimoji="1" lang="en-US" altLang="zh-CN" sz="4800" dirty="0" err="1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cù</a:t>
            </a:r>
            <a:endParaRPr kumimoji="1" lang="en-US" altLang="zh-CN" sz="4800" dirty="0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115616" y="2924944"/>
            <a:ext cx="867645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endParaRPr kumimoji="1" lang="en-US" altLang="zh-CN" sz="2400" dirty="0" smtClean="0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4400" dirty="0" err="1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xiàng</a:t>
            </a:r>
            <a:r>
              <a:rPr kumimoji="1" lang="en-US" altLang="zh-CN" sz="4400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        </a:t>
            </a:r>
            <a:r>
              <a:rPr kumimoji="1" lang="en-US" altLang="zh-CN" sz="4400" dirty="0" err="1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gēng</a:t>
            </a:r>
            <a:r>
              <a:rPr kumimoji="1" lang="en-US" altLang="zh-CN" sz="4400" dirty="0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  <a:r>
              <a:rPr kumimoji="1" lang="en-US" altLang="zh-CN" sz="4400" dirty="0" err="1" smtClean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qiè</a:t>
            </a:r>
            <a:endParaRPr kumimoji="1" lang="en-US" altLang="zh-CN" sz="4400" dirty="0">
              <a:solidFill>
                <a:srgbClr val="C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  <p:bldP spid="39939" grpId="0" autoUpdateAnimBg="0"/>
      <p:bldP spid="39940" grpId="0" autoUpdateAnimBg="0"/>
      <p:bldP spid="39941" grpId="0" autoUpdateAnimBg="0"/>
      <p:bldP spid="3994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268760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latin typeface="华文中宋" pitchFamily="2" charset="-122"/>
                <a:ea typeface="华文中宋" pitchFamily="2" charset="-122"/>
              </a:rPr>
              <a:t>听读课文，注意读音和节奏</a:t>
            </a:r>
            <a:endParaRPr lang="zh-CN" altLang="en-US" sz="4800" dirty="0"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4" name="zmj-3007-902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92280" y="5373216"/>
            <a:ext cx="504056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8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1143000" y="685800"/>
            <a:ext cx="70866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1600200" y="1447800"/>
            <a:ext cx="5943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39750" y="116632"/>
            <a:ext cx="8064500" cy="7663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800" b="1" kern="12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注意停顿</a:t>
            </a: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kern="1200" dirty="0" smtClean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如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使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人之所欲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莫甚于生，则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凡可以得生者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何不用也</a:t>
            </a:r>
            <a:r>
              <a:rPr kumimoji="1" lang="zh-CN" altLang="en-US" sz="4000" b="1" kern="1200" dirty="0" smtClean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？</a:t>
            </a:r>
            <a:endParaRPr kumimoji="1" lang="en-US" altLang="zh-CN" sz="4000" b="1" kern="1200" dirty="0" smtClean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4000" b="1" kern="1200" dirty="0" smtClean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kern="1200" dirty="0" smtClean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使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人之所恶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莫甚于死者，则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凡可以辟患者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何不为也</a:t>
            </a:r>
            <a:r>
              <a:rPr kumimoji="1" lang="zh-CN" altLang="en-US" sz="4000" b="1" kern="1200" dirty="0" smtClean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？</a:t>
            </a:r>
            <a:endParaRPr kumimoji="1" lang="en-US" altLang="zh-CN" sz="4000" b="1" kern="1200" dirty="0" smtClean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4000" b="1" kern="1200" dirty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kern="1200" dirty="0" smtClean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由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是则生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而有不用也，由是则可以辟患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/</a:t>
            </a:r>
            <a:r>
              <a:rPr kumimoji="1" lang="zh-CN" altLang="en-US" sz="4000" b="1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而有不为也。</a:t>
            </a:r>
            <a:endParaRPr kumimoji="1" lang="zh-CN" altLang="en-US" sz="4000" b="1" kern="1200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4000" b="1" kern="1200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4400" b="1" kern="1200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52400" y="1393825"/>
            <a:ext cx="8618538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  <a:endParaRPr kumimoji="1" lang="en-US" altLang="zh-CN" sz="4800" b="1" kern="1200" dirty="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呼尔</a:t>
            </a:r>
            <a:r>
              <a:rPr kumimoji="1" lang="en-US" altLang="zh-CN" sz="4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/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而与之，行道之人</a:t>
            </a:r>
            <a:r>
              <a:rPr kumimoji="1" lang="en-US" altLang="zh-CN" sz="4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/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弗受。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万钟</a:t>
            </a:r>
            <a:r>
              <a:rPr kumimoji="1" lang="en-US" altLang="zh-CN" sz="4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/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则不辩礼义</a:t>
            </a:r>
            <a:r>
              <a:rPr kumimoji="1" lang="en-US" altLang="zh-CN" sz="4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/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而受之。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今</a:t>
            </a:r>
            <a:r>
              <a:rPr kumimoji="1" lang="en-US" altLang="zh-CN" sz="4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/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为所识穷乏者</a:t>
            </a:r>
            <a:r>
              <a:rPr kumimoji="1" lang="en-US" altLang="zh-CN" sz="4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/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得我</a:t>
            </a:r>
            <a:r>
              <a:rPr kumimoji="1" lang="en-US" altLang="zh-CN" sz="4800" b="1" kern="1200" dirty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/</a:t>
            </a:r>
            <a:r>
              <a:rPr kumimoji="1" lang="zh-CN" altLang="en-US" sz="48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而为之。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51520" y="548680"/>
            <a:ext cx="867645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鱼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我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Times New Roman" pitchFamily="18" charset="0"/>
                <a:ea typeface="宋体" pitchFamily="2" charset="-122"/>
                <a:cs typeface="+mn-cs"/>
              </a:rPr>
              <a:t>所欲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也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;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熊掌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亦我所欲也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;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二者不可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Times New Roman" pitchFamily="18" charset="0"/>
                <a:ea typeface="宋体" pitchFamily="2" charset="-122"/>
                <a:cs typeface="+mn-cs"/>
              </a:rPr>
              <a:t>得兼</a:t>
            </a:r>
            <a:r>
              <a:rPr kumimoji="1" lang="en-US" altLang="zh-CN" sz="3200" b="1" kern="1200" dirty="0" smtClean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3200" b="1" dirty="0" smtClean="0">
              <a:solidFill>
                <a:srgbClr val="000066"/>
              </a:solidFill>
              <a:latin typeface="Times New Roman" pitchFamily="18" charset="0"/>
              <a:ea typeface="宋体" pitchFamily="2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舍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鱼而取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Times New Roman" pitchFamily="18" charset="0"/>
                <a:ea typeface="宋体" pitchFamily="2" charset="-122"/>
                <a:cs typeface="+mn-cs"/>
              </a:rPr>
              <a:t>熊掌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者也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.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1619672" y="2348880"/>
            <a:ext cx="648017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熊的脚掌</a:t>
            </a:r>
            <a:r>
              <a:rPr lang="en-US" altLang="zh-CN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,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是一种珍贵的食品。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7092280" y="1196752"/>
            <a:ext cx="309562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同时得到。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533400" y="4724400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鱼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是我所想要</a:t>
            </a:r>
            <a:r>
              <a:rPr lang="en-US" altLang="zh-CN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喜爱</a:t>
            </a:r>
            <a:r>
              <a:rPr lang="en-US" altLang="zh-CN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)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的东西，熊掌也是我所想要</a:t>
            </a:r>
            <a:r>
              <a:rPr lang="en-US" altLang="zh-CN" sz="28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lang="zh-CN" altLang="en-US" sz="28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喜爱</a:t>
            </a:r>
            <a:r>
              <a:rPr lang="en-US" altLang="zh-CN" sz="28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)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的东西，（如果）这两种东西不能同时得到，那么，我要舍掉鱼而选取熊掌。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619672" y="1196752"/>
            <a:ext cx="2590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所想要的。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utoUpdateAnimBg="0"/>
      <p:bldP spid="10248" grpId="0" autoUpdateAnimBg="0"/>
      <p:bldP spid="10249" grpId="0" autoUpdateAnimBg="0"/>
      <p:bldP spid="1025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914400" y="762000"/>
            <a:ext cx="776205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 </a:t>
            </a:r>
            <a:r>
              <a:rPr kumimoji="1" lang="zh-CN" altLang="en-US" sz="3200" b="1" kern="1200" dirty="0" smtClean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生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，亦我所欲也，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义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，亦我所欲也</a:t>
            </a:r>
            <a:r>
              <a:rPr kumimoji="1" lang="zh-CN" altLang="en-US" sz="32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，</a:t>
            </a:r>
            <a:endParaRPr kumimoji="1" lang="en-US" altLang="zh-CN" sz="3200" b="1" kern="1200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3200" b="1" kern="1200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二者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不可得兼，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舍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生而取义者也。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755576" y="1196752"/>
            <a:ext cx="144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生命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4067944" y="1268760"/>
            <a:ext cx="1752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正义</a:t>
            </a:r>
            <a:endParaRPr kumimoji="1" lang="zh-CN" altLang="en-US" sz="3200" b="1" kern="1200" dirty="0">
              <a:solidFill>
                <a:srgbClr val="FF0000"/>
              </a:solidFill>
              <a:latin typeface="Times New Roman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563888" y="2852936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舍弃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755576" y="4581128"/>
            <a:ext cx="8077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生命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是我所想要的东西，正义也是我所想要的东西，（如果）这两种东西不能同时得到，那么，我就要舍弃生命而选取正义。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11272" grpId="0" autoUpdateAnimBg="0"/>
      <p:bldP spid="11273" grpId="0" autoUpdateAnimBg="0"/>
      <p:bldP spid="11274" grpId="0" autoUpdateAnimBg="0"/>
      <p:bldP spid="1127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251520" y="762000"/>
            <a:ext cx="889248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生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亦我所欲，所欲有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甚于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生者，故不为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苟得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也</a:t>
            </a:r>
            <a:r>
              <a:rPr kumimoji="1" lang="zh-CN" altLang="en-US" sz="32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。</a:t>
            </a:r>
            <a:endParaRPr kumimoji="1" lang="en-US" altLang="zh-CN" sz="3200" b="1" kern="1200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3200" b="1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死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亦我所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恶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，所恶有甚于死者，故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患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有所不</a:t>
            </a:r>
            <a:r>
              <a:rPr kumimoji="1" lang="zh-CN" altLang="en-US" sz="3200" b="1" kern="1200" dirty="0">
                <a:solidFill>
                  <a:srgbClr val="FFC000"/>
                </a:solidFill>
                <a:latin typeface="宋体" pitchFamily="2" charset="-122"/>
                <a:ea typeface="宋体" pitchFamily="2" charset="-122"/>
                <a:cs typeface="+mn-cs"/>
              </a:rPr>
              <a:t>辟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也。</a:t>
            </a: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2195736" y="1196752"/>
            <a:ext cx="3744913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比</a:t>
            </a:r>
            <a:r>
              <a:rPr lang="en-US" altLang="zh-CN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……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更重要。</a:t>
            </a: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5148064" y="1340768"/>
            <a:ext cx="9477301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苟且得到</a:t>
            </a:r>
            <a:r>
              <a:rPr lang="en-US" altLang="zh-CN" sz="28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lang="zh-CN" altLang="en-US" sz="28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生存</a:t>
            </a:r>
            <a:r>
              <a:rPr lang="en-US" altLang="zh-CN" sz="28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)</a:t>
            </a:r>
            <a:r>
              <a:rPr lang="zh-CN" altLang="en-US" sz="28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，这里</a:t>
            </a:r>
            <a:endParaRPr lang="en-US" altLang="zh-CN" sz="2800" b="1" kern="1200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</a:t>
            </a:r>
            <a:r>
              <a:rPr lang="zh-CN" altLang="en-US" sz="2800" b="1" kern="1200" dirty="0" smtClean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28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苟且偷生</a:t>
            </a:r>
            <a:r>
              <a:rPr lang="zh-CN" altLang="en-US" sz="2800" b="1" kern="1200" dirty="0" smtClean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的意思。</a:t>
            </a:r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323528" y="2780928"/>
            <a:ext cx="5867400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 dirty="0" err="1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wù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，厌恶</a:t>
            </a: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</a:t>
            </a:r>
            <a:endParaRPr lang="en-US" altLang="zh-CN" sz="3200" b="1" kern="1200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与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欲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相反。</a:t>
            </a:r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5076056" y="2780928"/>
            <a:ext cx="356235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祸患，灾难。</a:t>
            </a:r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6019800" y="3212976"/>
            <a:ext cx="312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通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避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en-US" altLang="zh-CN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躲避</a:t>
            </a:r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304800" y="4221088"/>
            <a:ext cx="8763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生命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是我所想要的东西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</a:t>
            </a:r>
            <a:r>
              <a:rPr lang="en-US" altLang="zh-CN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然而</a:t>
            </a:r>
            <a:r>
              <a:rPr lang="en-US" altLang="zh-CN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)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所想要的东西有比生命更重要的，所以我不去做苟且偷生的事情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  <a:endParaRPr lang="en-US" altLang="zh-CN" sz="3200" b="1" kern="1200" dirty="0" smtClean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死亡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是我厌恶的事情，但所厌恶的事情有比死亡更为严重的，所以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有的祸患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我也不躲避。</a:t>
            </a:r>
            <a:endParaRPr kumimoji="1" lang="zh-CN" altLang="en-US" sz="2400" kern="1200" dirty="0">
              <a:solidFill>
                <a:srgbClr val="00206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" grpId="0" autoUpdateAnimBg="0"/>
      <p:bldP spid="12299" grpId="0" autoUpdateAnimBg="0"/>
      <p:bldP spid="12300" grpId="0" autoUpdateAnimBg="0"/>
      <p:bldP spid="12301" grpId="0" autoUpdateAnimBg="0"/>
      <p:bldP spid="1230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762000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如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使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人之所欲莫甚于生，则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凡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可以得生者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何不</a:t>
            </a:r>
            <a:r>
              <a:rPr kumimoji="1" lang="zh-CN" altLang="en-US" sz="3200" b="1" kern="1200" dirty="0" smtClean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用</a:t>
            </a:r>
            <a:endParaRPr kumimoji="1" lang="en-US" altLang="zh-CN" sz="3200" b="1" kern="1200" dirty="0" smtClean="0">
              <a:solidFill>
                <a:srgbClr val="FF6600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kern="1200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也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。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使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人之所恶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莫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甚于死者，则凡可以辟患者何不为也？</a:t>
            </a: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0" y="1268760"/>
            <a:ext cx="62642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假如，假使</a:t>
            </a: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  <a:endParaRPr lang="en-US" altLang="zh-CN" sz="3200" b="1" kern="1200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下文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使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义同。</a:t>
            </a: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6695182" y="1196752"/>
            <a:ext cx="2448818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有什么不可以使用的呢？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2843808" y="2780928"/>
            <a:ext cx="152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没有。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304800" y="3501008"/>
            <a:ext cx="88392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如果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人们所想要的东西没有比生命更重要的，那么，凡是可以保全生命的方法，有什么不可以使用的呢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？</a:t>
            </a:r>
            <a:endParaRPr lang="en-US" altLang="zh-CN" sz="3200" b="1" kern="1200" dirty="0" smtClean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如果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人们厌恶的事情没有比死亡更为严重的，那么，凡是可以躲避祸患的手段有什么不可以采用的呢？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88024" y="1340768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凡是</a:t>
            </a:r>
            <a:endParaRPr lang="zh-CN" altLang="en-US" sz="28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utoUpdateAnimBg="0"/>
      <p:bldP spid="13321" grpId="0" autoUpdateAnimBg="0"/>
      <p:bldP spid="13322" grpId="0" autoUpdateAnimBg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23528" y="838200"/>
            <a:ext cx="882047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 smtClean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由是</a:t>
            </a:r>
            <a:r>
              <a:rPr kumimoji="1" lang="zh-CN" altLang="en-US" sz="28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则生</a:t>
            </a:r>
            <a:r>
              <a:rPr kumimoji="1" lang="en-US" altLang="zh-CN" sz="28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//</a:t>
            </a:r>
            <a:r>
              <a:rPr kumimoji="1" lang="zh-CN" altLang="en-US" sz="28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而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有不用也；由是则可以避</a:t>
            </a:r>
            <a:r>
              <a:rPr kumimoji="1" lang="zh-CN" altLang="en-US" sz="28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患</a:t>
            </a:r>
            <a:r>
              <a:rPr kumimoji="1" lang="en-US" altLang="zh-CN" sz="28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//</a:t>
            </a:r>
            <a:r>
              <a:rPr kumimoji="1" lang="zh-CN" altLang="en-US" sz="28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而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有不为也</a:t>
            </a:r>
            <a:r>
              <a:rPr kumimoji="1" lang="zh-CN" altLang="en-US" sz="2800" b="1" kern="1200" dirty="0" smtClean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。</a:t>
            </a:r>
            <a:endParaRPr kumimoji="1" lang="en-US" altLang="zh-CN" sz="2800" b="1" kern="1200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2800" b="1" dirty="0" smtClean="0">
              <a:solidFill>
                <a:srgbClr val="000066"/>
              </a:solidFill>
              <a:latin typeface="宋体" pitchFamily="2" charset="-122"/>
              <a:ea typeface="宋体" pitchFamily="2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 smtClean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是</a:t>
            </a:r>
            <a:r>
              <a:rPr kumimoji="1" lang="zh-CN" altLang="en-US" sz="28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故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所欲有甚于生者，所恶有甚于死者。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1268760"/>
            <a:ext cx="374491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通过这种方法。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51520" y="2492896"/>
            <a:ext cx="40322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因此，由此可见。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97260" y="3645023"/>
            <a:ext cx="9073008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通过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这种方法去做就可以生存，然而却有人不采用它；按照这种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方法（去做），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就可以躲避祸患，然而却有人不采用它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  <a:endParaRPr lang="en-US" altLang="zh-CN" sz="3200" b="1" kern="1200" dirty="0" smtClean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由此可见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，他们所想要的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东西有比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生命更重要的，他们所厌恶的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事情有比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死亡更为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严重的。</a:t>
            </a:r>
            <a:endParaRPr lang="zh-CN" altLang="en-US" sz="3200" b="1" kern="1200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utoUpdateAnimBg="0"/>
      <p:bldP spid="1434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5536" y="980728"/>
            <a:ext cx="7986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非独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贤者有</a:t>
            </a:r>
            <a:r>
              <a:rPr kumimoji="1" lang="zh-CN" altLang="en-US" sz="28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是心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也，人皆有之，贤者能</a:t>
            </a:r>
            <a:r>
              <a:rPr kumimoji="1" lang="zh-CN" altLang="en-US" sz="2800" b="1" kern="1200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  <a:cs typeface="+mn-cs"/>
              </a:rPr>
              <a:t>勿丧</a:t>
            </a:r>
            <a:r>
              <a:rPr kumimoji="1" lang="zh-CN" altLang="en-US" sz="28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耳。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1628800"/>
            <a:ext cx="2303463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不仅仅。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6228184" y="1556792"/>
            <a:ext cx="36004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不丧失。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051720" y="1628800"/>
            <a:ext cx="2819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这种思想</a:t>
            </a:r>
            <a:r>
              <a:rPr lang="zh-CN" altLang="en-US" sz="36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0" y="4077072"/>
            <a:ext cx="8763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不仅</a:t>
            </a:r>
            <a:r>
              <a:rPr lang="en-US" altLang="zh-CN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lang="zh-CN" altLang="en-US" b="1" kern="1200" dirty="0" smtClean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有</a:t>
            </a:r>
            <a:r>
              <a:rPr lang="zh-CN" altLang="en-US" b="1" kern="1200" dirty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道德有才能的</a:t>
            </a:r>
            <a:r>
              <a:rPr lang="zh-CN" altLang="en-US" b="1" kern="1200" dirty="0" smtClean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人</a:t>
            </a:r>
            <a:r>
              <a:rPr lang="en-US" altLang="zh-CN" b="1" kern="1200" dirty="0" smtClean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)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贤人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有这种</a:t>
            </a:r>
            <a:r>
              <a:rPr kumimoji="1" lang="zh-CN" altLang="en-US" sz="3200" b="1" kern="1200" dirty="0">
                <a:solidFill>
                  <a:srgbClr val="00206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思想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，人人有这种</a:t>
            </a:r>
            <a:r>
              <a:rPr kumimoji="1" lang="zh-CN" altLang="en-US" sz="3200" b="1" kern="1200" dirty="0">
                <a:solidFill>
                  <a:srgbClr val="00206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思想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只不过</a:t>
            </a:r>
            <a:r>
              <a:rPr lang="en-US" altLang="zh-CN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lang="zh-CN" altLang="en-US" b="1" kern="1200" dirty="0" smtClean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有</a:t>
            </a:r>
            <a:r>
              <a:rPr lang="zh-CN" altLang="en-US" b="1" kern="1200" dirty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道德有才能的</a:t>
            </a:r>
            <a:r>
              <a:rPr lang="zh-CN" altLang="en-US" b="1" kern="1200" dirty="0" smtClean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人</a:t>
            </a:r>
            <a:r>
              <a:rPr lang="en-US" altLang="zh-CN" b="1" kern="1200" dirty="0" smtClean="0">
                <a:solidFill>
                  <a:srgbClr val="002060"/>
                </a:solidFill>
                <a:latin typeface="Arial" pitchFamily="34" charset="0"/>
                <a:ea typeface="宋体" pitchFamily="2" charset="-122"/>
                <a:cs typeface="+mn-cs"/>
              </a:rPr>
              <a:t>)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贤人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能够（操守这种品德）使它不丧失罢了。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utoUpdateAnimBg="0"/>
      <p:bldP spid="15368" grpId="0" autoUpdateAnimBg="0"/>
      <p:bldP spid="15370" grpId="0" autoUpdateAnimBg="0"/>
      <p:bldP spid="1537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685800"/>
            <a:ext cx="8915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   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一箪食，一豆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羹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，得之则生，弗得则死。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呼</a:t>
            </a:r>
            <a:r>
              <a:rPr kumimoji="1" lang="zh-CN" altLang="en-US" sz="3200" b="1" kern="1200" dirty="0" smtClean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尔</a:t>
            </a:r>
            <a:endParaRPr kumimoji="1" lang="en-US" altLang="zh-CN" sz="3200" b="1" kern="1200" dirty="0" smtClean="0">
              <a:solidFill>
                <a:srgbClr val="FF6600"/>
              </a:solidFill>
              <a:latin typeface="Arial Unicode MS" pitchFamily="34" charset="-122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dirty="0" smtClean="0">
              <a:solidFill>
                <a:srgbClr val="000066"/>
              </a:solidFill>
              <a:latin typeface="Arial Unicode MS" pitchFamily="34" charset="-122"/>
              <a:ea typeface="宋体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kern="1200" dirty="0" smtClean="0">
              <a:solidFill>
                <a:srgbClr val="000066"/>
              </a:solidFill>
              <a:latin typeface="Arial Unicode MS" pitchFamily="34" charset="-122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dirty="0" smtClean="0">
              <a:solidFill>
                <a:srgbClr val="000066"/>
              </a:solidFill>
              <a:latin typeface="Arial Unicode MS" pitchFamily="34" charset="-122"/>
              <a:ea typeface="宋体" pitchFamily="2" charset="-122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而与之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，行道之人弗受；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蹴尔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而与之，乞人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不屑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也。</a:t>
            </a:r>
            <a:endParaRPr kumimoji="1" lang="zh-CN" altLang="en-US" sz="3200" b="1" kern="1200" dirty="0">
              <a:solidFill>
                <a:srgbClr val="000066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755576" y="1268760"/>
            <a:ext cx="3600400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煮或蒸成的汁状</a:t>
            </a: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、</a:t>
            </a:r>
            <a:endParaRPr lang="en-US" altLang="zh-CN" sz="3200" b="1" kern="1200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糊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状、冻状的食品。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4716016" y="1196752"/>
            <a:ext cx="51816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没有礼貌地呼喝着给他吃。</a:t>
            </a: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4067944" y="3140968"/>
            <a:ext cx="2664296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用</a:t>
            </a: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脚踢。</a:t>
            </a:r>
            <a:endParaRPr lang="en-US" altLang="zh-CN" sz="3200" b="1" kern="1200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尔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，助词。</a:t>
            </a: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6948264" y="3212976"/>
            <a:ext cx="24384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因轻视而不肯接受。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228600" y="5091363"/>
            <a:ext cx="8915400" cy="176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lnSpc>
                <a:spcPct val="85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一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筐饭，一碗汤，得到它就可以活下去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，没有得到就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要死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，（然而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如果）吆喝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着给人吃，过路的饥民也不会接受；用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脚</a:t>
            </a:r>
            <a:r>
              <a:rPr lang="zh-CN" altLang="en-US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踢过去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给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人吃，乞丐也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不屑于接受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 autoUpdateAnimBg="0"/>
      <p:bldP spid="16393" grpId="0" autoUpdateAnimBg="0"/>
      <p:bldP spid="16394" grpId="0" autoUpdateAnimBg="0"/>
      <p:bldP spid="16395" grpId="0" autoUpdateAnimBg="0"/>
      <p:bldP spid="1639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                                 </a:t>
            </a:r>
            <a:r>
              <a:rPr kumimoji="1" lang="zh-CN" altLang="en-US" sz="24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嗟来之食 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《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礼记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·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檀弓下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》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：齐大饥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黔敖为食于路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以待饿而食之。有饿者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蒙袂辑屦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贸贸然来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.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黔敖左奉食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右执饮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曰：“嗟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!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来食”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!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扬其目而视之曰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:“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予唯不食嗟来之食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以至于斯也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!”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从而谢焉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终不食而死。</a:t>
            </a:r>
            <a:r>
              <a:rPr kumimoji="1" lang="en-US" altLang="zh-CN" sz="3600" b="1" kern="1200" dirty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……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3352800"/>
            <a:ext cx="914400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</a:t>
            </a:r>
            <a:r>
              <a:rPr kumimoji="1" lang="zh-CN" altLang="en-US" sz="2400" b="1" kern="1200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齐国有一次大荒年。有个名叫黔熬的人，大发善心，在大路边设一个舍饭摊，救济逃荒过路的难民。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有一个难民，用衣袖蒙着脸，拖着鞋，饿得眼睛都睁不开的样子，慢慢地走过来。黔见了，就左手拿着吃的，右手拿着喝的，向他嚷道；“嗟</a:t>
            </a:r>
            <a:r>
              <a:rPr kumimoji="1" lang="en-US" altLang="zh-CN" sz="2400" b="1" kern="1200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2400" b="1" kern="1200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来食！”（嗟，叹声。他是说：“啊哟哟，来吃吧！”）那人一听这话，顿时竖起眉毛，瞪着眼睛，说道：“我就是因为不吃‘嗟来食’，</a:t>
            </a:r>
            <a:r>
              <a:rPr kumimoji="1" lang="zh-CN" altLang="en-US" sz="2400" b="1" kern="1200" dirty="0" smtClean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才</a:t>
            </a:r>
            <a:r>
              <a:rPr kumimoji="1" lang="zh-CN" altLang="en-US" sz="2400" b="1" dirty="0" smtClean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弄</a:t>
            </a:r>
            <a:r>
              <a:rPr kumimoji="1" lang="zh-CN" altLang="en-US" sz="2400" b="1" kern="1200" dirty="0" smtClean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到</a:t>
            </a:r>
            <a:r>
              <a:rPr kumimoji="1" lang="zh-CN" altLang="en-US" sz="2400" b="1" kern="1200" dirty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+mn-cs"/>
              </a:rPr>
              <a:t>这般地步的！我不能接受你这种侮辱性的怜悯！”黔立刻向他道歉。但是他坚决不吃，终于饿死了。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81000" y="762000"/>
            <a:ext cx="82296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万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钟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则不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辩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礼义而受之，万钟于我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何加</a:t>
            </a:r>
            <a:r>
              <a:rPr kumimoji="1" lang="zh-CN" altLang="en-US" sz="3200" b="1" kern="1200" dirty="0">
                <a:latin typeface="Arial Unicode MS" pitchFamily="34" charset="-122"/>
                <a:ea typeface="宋体" pitchFamily="2" charset="-122"/>
                <a:cs typeface="+mn-cs"/>
              </a:rPr>
              <a:t>焉</a:t>
            </a:r>
            <a:r>
              <a:rPr kumimoji="1" lang="zh-CN" altLang="en-US" sz="3200" b="1" kern="1200" dirty="0" smtClean="0">
                <a:solidFill>
                  <a:srgbClr val="0000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！</a:t>
            </a:r>
            <a:endParaRPr kumimoji="1" lang="en-US" altLang="zh-CN" sz="3200" b="1" kern="1200" dirty="0" smtClean="0">
              <a:solidFill>
                <a:srgbClr val="000000"/>
              </a:solidFill>
              <a:latin typeface="Arial Unicode MS" pitchFamily="34" charset="-122"/>
              <a:ea typeface="宋体" pitchFamily="2" charset="-122"/>
              <a:cs typeface="+mn-cs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dirty="0" smtClean="0">
              <a:solidFill>
                <a:srgbClr val="000000"/>
              </a:solidFill>
              <a:latin typeface="Arial Unicode MS" pitchFamily="34" charset="-122"/>
              <a:ea typeface="宋体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endParaRPr kumimoji="1" lang="en-US" altLang="zh-CN" sz="3200" b="1" dirty="0" smtClean="0">
              <a:solidFill>
                <a:srgbClr val="000000"/>
              </a:solidFill>
              <a:latin typeface="Arial Unicode MS" pitchFamily="34" charset="-122"/>
              <a:ea typeface="宋体" pitchFamily="2" charset="-122"/>
            </a:endParaRPr>
          </a:p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 smtClean="0">
                <a:solidFill>
                  <a:srgbClr val="0000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为宫室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之美，妻妾之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奉</a:t>
            </a:r>
            <a:r>
              <a:rPr kumimoji="1" lang="zh-CN" altLang="en-US" sz="3200" b="1" kern="1200" dirty="0">
                <a:solidFill>
                  <a:srgbClr val="0000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，</a:t>
            </a:r>
            <a:r>
              <a:rPr kumimoji="1" lang="zh-CN" altLang="en-US" sz="3200" b="1" kern="1200" dirty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所识穷乏者</a:t>
            </a:r>
            <a:r>
              <a:rPr kumimoji="1" lang="zh-CN" altLang="en-US" sz="3200" b="1" kern="120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得</a:t>
            </a:r>
            <a:r>
              <a:rPr kumimoji="1" lang="zh-CN" altLang="en-US" sz="3200" b="1" kern="1200" smtClean="0">
                <a:solidFill>
                  <a:srgbClr val="FF6600"/>
                </a:solidFill>
                <a:latin typeface="Arial Unicode MS" pitchFamily="34" charset="-122"/>
                <a:ea typeface="宋体" pitchFamily="2" charset="-122"/>
                <a:cs typeface="+mn-cs"/>
              </a:rPr>
              <a:t>我与？</a:t>
            </a:r>
            <a:endParaRPr kumimoji="1" lang="zh-CN" altLang="en-US" sz="3200" b="1" kern="1200" dirty="0">
              <a:solidFill>
                <a:srgbClr val="FF6600"/>
              </a:solidFill>
              <a:latin typeface="Arial Unicode MS" pitchFamily="34" charset="-122"/>
              <a:ea typeface="宋体" pitchFamily="2" charset="-122"/>
              <a:cs typeface="+mn-cs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5004048" y="1268760"/>
            <a:ext cx="4752975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（有）什么益处。</a:t>
            </a: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3995936" y="2708920"/>
            <a:ext cx="17272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侍奉。</a:t>
            </a: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3284984"/>
            <a:ext cx="9144000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所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识穷乏者：所认识的贫穷的人</a:t>
            </a: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  <a:endParaRPr lang="en-US" altLang="zh-CN" sz="3200" b="1" kern="1200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得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，通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德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，恩惠，这里是感激的意思，动词</a:t>
            </a: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  <a:endParaRPr lang="en-US" altLang="zh-CN" sz="3200" b="1" kern="1200" dirty="0" smtClean="0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与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：通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欤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，语气词。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0" y="4581128"/>
            <a:ext cx="889248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万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钟的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俸禄不辨别是否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合乎礼义就接受了，那么，这万钟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的</a:t>
            </a:r>
            <a:r>
              <a:rPr lang="zh-CN" altLang="en-US" sz="3200" b="1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俸禄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对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我有什么益处呢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？</a:t>
            </a:r>
            <a:endParaRPr lang="en-US" altLang="zh-CN" sz="3200" b="1" kern="1200" dirty="0" smtClean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为了宫室的华美，为了妻妾的侍奉，为了熟识的穷人感激我吗？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1403648" y="1268760"/>
            <a:ext cx="3038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Arial Unicode MS" pitchFamily="34" charset="-122"/>
                <a:ea typeface="楷体_GB2312" pitchFamily="49" charset="-122"/>
                <a:cs typeface="+mn-cs"/>
              </a:rPr>
              <a:t>通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Arial Unicode MS" pitchFamily="34" charset="-122"/>
                <a:ea typeface="楷体_GB2312" pitchFamily="49" charset="-122"/>
                <a:cs typeface="+mn-cs"/>
              </a:rPr>
              <a:t>辨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Arial Unicode MS" pitchFamily="34" charset="-122"/>
                <a:ea typeface="楷体_GB2312" pitchFamily="49" charset="-122"/>
                <a:cs typeface="+mn-cs"/>
              </a:rPr>
              <a:t>，辨别。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utoUpdateAnimBg="0"/>
      <p:bldP spid="17416" grpId="0" autoUpdateAnimBg="0"/>
      <p:bldP spid="17417" grpId="0" autoUpdateAnimBg="0"/>
      <p:bldP spid="1741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685800"/>
            <a:ext cx="914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800" b="1" kern="120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   </a:t>
            </a:r>
            <a:r>
              <a:rPr kumimoji="1" lang="zh-CN" altLang="en-US" sz="2800" b="1" kern="120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乡为身死而不受，今为宫室之美为之；乡为身死而不受，今为妻妾之奉为之；乡为身死而不受，今为所识穷乏者得我而为之：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52400" y="1905000"/>
            <a:ext cx="5741988" cy="17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乡为身死而不受</a:t>
            </a:r>
            <a:r>
              <a:rPr lang="en-US" altLang="zh-CN" sz="32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:</a:t>
            </a:r>
          </a:p>
          <a:p>
            <a:pPr algn="l" rtl="0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3200" b="1" kern="120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今为宫室之美为之</a:t>
            </a:r>
            <a:r>
              <a:rPr lang="en-US" altLang="zh-CN" sz="32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: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2001838"/>
            <a:ext cx="8964613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            </a:t>
            </a:r>
            <a:r>
              <a:rPr lang="zh-CN" altLang="en-US" sz="32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乡，通</a:t>
            </a:r>
            <a:r>
              <a:rPr lang="zh-CN" altLang="en-US" sz="3200" b="1" kern="120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向</a:t>
            </a:r>
            <a:r>
              <a:rPr lang="zh-CN" altLang="en-US" sz="3200" b="1" kern="120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，以前。为，为（之）。全句：从前为了</a:t>
            </a:r>
            <a:r>
              <a:rPr lang="zh-CN" altLang="en-US" sz="3200" b="1" kern="120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礼义</a:t>
            </a:r>
            <a:r>
              <a:rPr lang="zh-CN" altLang="en-US" sz="3200" b="1" kern="120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宁死也不接受。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533400" y="3124200"/>
            <a:ext cx="86106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           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第一个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为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r>
              <a:rPr lang="en-US" altLang="zh-CN" sz="3200" b="1" kern="1200" dirty="0" err="1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wèi</a:t>
            </a:r>
            <a:r>
              <a:rPr lang="en-US" altLang="zh-CN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,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介词</a:t>
            </a:r>
            <a:r>
              <a:rPr lang="en-US" altLang="zh-CN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,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为了。第二个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为</a:t>
            </a:r>
            <a:r>
              <a:rPr lang="zh-CN" altLang="en-US" sz="3200" b="1" kern="1200" dirty="0">
                <a:solidFill>
                  <a:srgbClr val="FF0000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</a:t>
            </a:r>
            <a:r>
              <a:rPr lang="en-US" altLang="zh-CN" sz="3200" b="1" kern="1200" dirty="0" err="1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  <a:cs typeface="+mn-cs"/>
              </a:rPr>
              <a:t>wéi</a:t>
            </a:r>
            <a:r>
              <a:rPr lang="zh-CN" altLang="en-US" sz="3200" b="1" kern="1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，动词，这里是接受的意思。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118988" y="3683050"/>
            <a:ext cx="9319840" cy="3243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先前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（有人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）为了礼义宁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死也不肯接受，现在为了宫室的华美却接受了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；</a:t>
            </a:r>
            <a:endParaRPr lang="en-US" altLang="zh-CN" sz="3200" b="1" kern="1200" dirty="0" smtClean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先前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（有人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）为了礼义宁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死也不肯接受，现在为了妻妾的侍奉却接受了</a:t>
            </a: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；</a:t>
            </a:r>
            <a:endParaRPr lang="en-US" altLang="zh-CN" sz="3200" b="1" kern="1200" dirty="0" smtClean="0">
              <a:solidFill>
                <a:srgbClr val="00206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 dirty="0" smtClean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先前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（有人</a:t>
            </a:r>
            <a:r>
              <a:rPr lang="zh-CN" altLang="en-US" sz="3200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）为了礼义宁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死也不肯接受，现在为了熟识的穷人感激自己却接受了。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utoUpdateAnimBg="0"/>
      <p:bldP spid="18438" grpId="1"/>
      <p:bldP spid="18439" grpId="0" autoUpdateAnimBg="0"/>
      <p:bldP spid="18439" grpId="1"/>
      <p:bldP spid="1844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85800" y="1447800"/>
            <a:ext cx="4572000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是亦不可以已乎</a:t>
            </a:r>
            <a:r>
              <a:rPr lang="en-US" altLang="zh-CN" sz="36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:</a:t>
            </a:r>
          </a:p>
          <a:p>
            <a:pPr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en-US" altLang="zh-CN" sz="3600" b="1" kern="120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00"/>
                </a:solidFill>
                <a:latin typeface="Arial Unicode MS" pitchFamily="34" charset="-122"/>
                <a:ea typeface="楷体_GB2312" pitchFamily="49" charset="-122"/>
                <a:cs typeface="+mn-cs"/>
              </a:rPr>
              <a:t>之谓</a:t>
            </a:r>
            <a:r>
              <a:rPr kumimoji="1" lang="en-US" altLang="zh-CN" sz="3600" b="1" kern="1200">
                <a:solidFill>
                  <a:srgbClr val="000000"/>
                </a:solidFill>
                <a:latin typeface="Arial Unicode MS" pitchFamily="34" charset="-122"/>
                <a:ea typeface="楷体_GB2312" pitchFamily="49" charset="-122"/>
                <a:cs typeface="+mn-cs"/>
              </a:rPr>
              <a:t>:</a:t>
            </a:r>
          </a:p>
          <a:p>
            <a:pPr algn="l" rtl="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本心</a:t>
            </a:r>
            <a:r>
              <a:rPr lang="en-US" altLang="zh-CN" sz="3600" b="1" kern="12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: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90600" y="581025"/>
            <a:ext cx="7524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是亦不可以已乎？此之谓失其本心。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2438400" y="1371600"/>
            <a:ext cx="5937250" cy="1190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    </a:t>
            </a:r>
            <a:r>
              <a:rPr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是，此，这。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    已，停止，放弃。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1905000" y="3702050"/>
            <a:ext cx="658812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天性，天良。羞恶廉耻之心。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762000" y="5105400"/>
            <a:ext cx="7772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lang="zh-CN" altLang="en-US" sz="3200" b="1" kern="1200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这种做法不是可以让它停止吗？这就叫做丧失了人所固有的（羞恶廉耻的）本心。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2133600" y="2940050"/>
            <a:ext cx="5638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相当于</a:t>
            </a:r>
            <a:r>
              <a:rPr kumimoji="1" lang="zh-CN" altLang="en-US" sz="3600" b="1" kern="1200">
                <a:solidFill>
                  <a:srgbClr val="FF0000"/>
                </a:solidFill>
                <a:latin typeface="Times New Roman"/>
                <a:ea typeface="楷体_GB2312" pitchFamily="49" charset="-122"/>
                <a:cs typeface="+mn-cs"/>
              </a:rPr>
              <a:t>“</a:t>
            </a:r>
            <a:r>
              <a:rPr kumimoji="1"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称作</a:t>
            </a:r>
            <a:r>
              <a:rPr kumimoji="1" lang="zh-CN" altLang="en-US" sz="3600" b="1" kern="1200">
                <a:solidFill>
                  <a:srgbClr val="FF0000"/>
                </a:solidFill>
                <a:latin typeface="Times New Roman"/>
                <a:ea typeface="楷体_GB2312" pitchFamily="49" charset="-122"/>
                <a:cs typeface="+mn-cs"/>
              </a:rPr>
              <a:t>”“</a:t>
            </a:r>
            <a:r>
              <a:rPr kumimoji="1"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叫做</a:t>
            </a:r>
            <a:r>
              <a:rPr kumimoji="1" lang="zh-CN" altLang="en-US" sz="3600" b="1" kern="1200">
                <a:solidFill>
                  <a:srgbClr val="FF0000"/>
                </a:solidFill>
                <a:latin typeface="Times New Roman"/>
                <a:ea typeface="楷体_GB2312" pitchFamily="49" charset="-122"/>
                <a:cs typeface="+mn-cs"/>
              </a:rPr>
              <a:t>”</a:t>
            </a:r>
            <a:r>
              <a:rPr kumimoji="1"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r>
              <a:rPr lang="zh-CN" altLang="en-US" sz="3600" b="1" kern="12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utoUpdateAnimBg="0"/>
      <p:bldP spid="19463" grpId="0" autoUpdateAnimBg="0"/>
      <p:bldP spid="19464" grpId="0" autoUpdateAnimBg="0"/>
      <p:bldP spid="1946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539552" y="1124744"/>
            <a:ext cx="7391400" cy="120032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      </a:t>
            </a:r>
            <a:r>
              <a:rPr kumimoji="1" lang="zh-CN" altLang="en-US" sz="3600" b="1" kern="1200" dirty="0" smtClean="0">
                <a:solidFill>
                  <a:srgbClr val="00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第一段中“舍生取义”的观点是如何提出的？</a:t>
            </a:r>
            <a:endParaRPr kumimoji="1" lang="zh-CN" altLang="en-US" sz="3600" b="1" kern="1200" dirty="0">
              <a:solidFill>
                <a:srgbClr val="000000"/>
              </a:solidFill>
              <a:latin typeface="Times New Roman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1835696" y="3165326"/>
            <a:ext cx="6096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所欲：鱼、熊掌</a:t>
            </a:r>
          </a:p>
        </p:txBody>
      </p:sp>
      <p:sp>
        <p:nvSpPr>
          <p:cNvPr id="71687" name="Oval 7"/>
          <p:cNvSpPr>
            <a:spLocks noChangeArrowheads="1"/>
          </p:cNvSpPr>
          <p:nvPr/>
        </p:nvSpPr>
        <p:spPr bwMode="auto">
          <a:xfrm>
            <a:off x="3505200" y="2622600"/>
            <a:ext cx="2209800" cy="914400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4946650" y="3109962"/>
            <a:ext cx="2292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→</a:t>
            </a: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取熊掌 </a:t>
            </a: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457200" y="3109962"/>
            <a:ext cx="23574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设喻：</a:t>
            </a:r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533400" y="3795762"/>
            <a:ext cx="180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引出：</a:t>
            </a:r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4724400" y="3795762"/>
            <a:ext cx="205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→</a:t>
            </a: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取义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1828800" y="3795762"/>
            <a:ext cx="297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所欲：生、义</a:t>
            </a:r>
          </a:p>
        </p:txBody>
      </p:sp>
      <p:sp>
        <p:nvSpPr>
          <p:cNvPr id="71695" name="Text Box 15"/>
          <p:cNvSpPr txBox="1">
            <a:spLocks noChangeArrowheads="1"/>
          </p:cNvSpPr>
          <p:nvPr/>
        </p:nvSpPr>
        <p:spPr bwMode="auto">
          <a:xfrm>
            <a:off x="323528" y="476672"/>
            <a:ext cx="70678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dirty="0" smtClean="0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朗读课文第一段，思考问题：</a:t>
            </a:r>
            <a:endParaRPr kumimoji="1" lang="zh-CN" altLang="en-US" sz="4000" b="1" kern="1200" dirty="0">
              <a:solidFill>
                <a:srgbClr val="00206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 animBg="1" autoUpdateAnimBg="0"/>
      <p:bldP spid="71683" grpId="0" autoUpdateAnimBg="0"/>
      <p:bldP spid="71688" grpId="0" autoUpdateAnimBg="0"/>
      <p:bldP spid="71690" grpId="0" autoUpdateAnimBg="0"/>
      <p:bldP spid="71691" grpId="0" autoUpdateAnimBg="0"/>
      <p:bldP spid="71692" grpId="0" autoUpdateAnimBg="0"/>
      <p:bldP spid="7169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>
                <a:solidFill>
                  <a:schemeClr val="hlink"/>
                </a:solidFill>
              </a:rPr>
              <a:t>“</a:t>
            </a:r>
            <a:r>
              <a:rPr lang="zh-CN" altLang="en-US" b="1">
                <a:solidFill>
                  <a:schemeClr val="hlink"/>
                </a:solidFill>
              </a:rPr>
              <a:t>鱼”</a:t>
            </a:r>
            <a:r>
              <a:rPr lang="zh-CN" altLang="en-US" b="1"/>
              <a:t>比</a:t>
            </a:r>
            <a:r>
              <a:rPr lang="zh-CN" altLang="en-US" b="1">
                <a:solidFill>
                  <a:schemeClr val="hlink"/>
                </a:solidFill>
              </a:rPr>
              <a:t>“生”</a:t>
            </a:r>
            <a:r>
              <a:rPr lang="zh-CN" altLang="en-US" b="1"/>
              <a:t>    </a:t>
            </a:r>
            <a:r>
              <a:rPr lang="zh-CN" altLang="en-US" b="1">
                <a:solidFill>
                  <a:schemeClr val="hlink"/>
                </a:solidFill>
              </a:rPr>
              <a:t>“熊掌”</a:t>
            </a:r>
            <a:r>
              <a:rPr lang="zh-CN" altLang="en-US" b="1"/>
              <a:t>比</a:t>
            </a:r>
            <a:r>
              <a:rPr lang="zh-CN" altLang="en-US" b="1">
                <a:solidFill>
                  <a:schemeClr val="hlink"/>
                </a:solidFill>
              </a:rPr>
              <a:t>“义”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3250" y="1989138"/>
            <a:ext cx="8540750" cy="1016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zh-CN" altLang="en-US" b="1">
                <a:solidFill>
                  <a:schemeClr val="tx2"/>
                </a:solidFill>
              </a:rPr>
              <a:t>鱼和熊掌比较会有怎么样效果？</a:t>
            </a:r>
          </a:p>
          <a:p>
            <a:endParaRPr lang="en-US" altLang="zh-CN" b="1"/>
          </a:p>
        </p:txBody>
      </p:sp>
      <p:sp>
        <p:nvSpPr>
          <p:cNvPr id="53252" name="Line 4"/>
          <p:cNvSpPr>
            <a:spLocks noChangeShapeType="1"/>
          </p:cNvSpPr>
          <p:nvPr/>
        </p:nvSpPr>
        <p:spPr bwMode="auto">
          <a:xfrm>
            <a:off x="3132138" y="3284538"/>
            <a:ext cx="0" cy="1152525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971550" y="2636838"/>
            <a:ext cx="5257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t>熊掌是比鱼更为珍贵的食品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331913" y="4365625"/>
            <a:ext cx="5184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+mn-cs"/>
              </a:rPr>
              <a:t>道义比生命更为珍贵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827088" y="5229225"/>
            <a:ext cx="83169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400" b="1" kern="1200">
                <a:solidFill>
                  <a:srgbClr val="CC3300"/>
                </a:solidFill>
                <a:latin typeface="Arial" pitchFamily="34" charset="0"/>
                <a:ea typeface="宋体" pitchFamily="2" charset="-122"/>
                <a:cs typeface="+mn-cs"/>
              </a:rPr>
              <a:t>（用比喻提出观点）</a:t>
            </a:r>
            <a:r>
              <a:rPr lang="en-US" altLang="zh-CN" sz="4400" b="1" kern="1200">
                <a:solidFill>
                  <a:srgbClr val="CC3300"/>
                </a:solidFill>
                <a:latin typeface="Arial" pitchFamily="34" charset="0"/>
                <a:ea typeface="宋体" pitchFamily="2" charset="-122"/>
                <a:cs typeface="+mn-cs"/>
              </a:rPr>
              <a:t>:</a:t>
            </a:r>
            <a:r>
              <a:rPr lang="zh-CN" altLang="en-US" sz="4400" b="1" kern="1200">
                <a:solidFill>
                  <a:srgbClr val="CC3300"/>
                </a:solidFill>
                <a:latin typeface="Arial" pitchFamily="34" charset="0"/>
                <a:ea typeface="宋体" pitchFamily="2" charset="-122"/>
                <a:cs typeface="+mn-cs"/>
              </a:rPr>
              <a:t>舍生取义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457200" y="762000"/>
            <a:ext cx="7704138" cy="1190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文章开头写</a:t>
            </a:r>
            <a:r>
              <a:rPr lang="zh-CN" altLang="en-US" sz="3600" b="1" kern="1200">
                <a:solidFill>
                  <a:srgbClr val="000066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鱼</a:t>
            </a:r>
            <a:r>
              <a:rPr lang="zh-CN" altLang="en-US" sz="3600" b="1" kern="1200">
                <a:solidFill>
                  <a:srgbClr val="000066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和</a:t>
            </a:r>
            <a:r>
              <a:rPr lang="zh-CN" altLang="en-US" sz="3600" b="1" kern="1200">
                <a:solidFill>
                  <a:srgbClr val="000066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熊掌</a:t>
            </a:r>
            <a:r>
              <a:rPr lang="zh-CN" altLang="en-US" sz="3600" b="1" kern="1200">
                <a:solidFill>
                  <a:srgbClr val="000066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有什么作用？ 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609600" y="1752600"/>
            <a:ext cx="7921625" cy="4486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200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  <a:cs typeface="+mn-cs"/>
              </a:rPr>
              <a:t>    </a:t>
            </a:r>
            <a:r>
              <a:rPr lang="zh-CN" altLang="en-US" sz="3600" b="1" kern="1200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  <a:cs typeface="+mn-cs"/>
              </a:rPr>
              <a:t>鱼和熊掌两样东西的价值不同，鱼低贱而熊掌珍贵。二者不能同时得到，必然舍弃鱼而选取熊掌；同理，生命和正义的价值也不同．</a:t>
            </a:r>
            <a:r>
              <a:rPr lang="zh-CN" altLang="en-US" sz="3600" b="1" u="sng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正义要比生命重要得多，二者不能同时得到的情况下，必须舍弃生命选取正义。这里运用了比喻论证，提出了</a:t>
            </a:r>
            <a:r>
              <a:rPr lang="zh-CN" altLang="en-US" sz="3600" b="1" u="sng" kern="1200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“舍生取义”</a:t>
            </a:r>
            <a:r>
              <a:rPr lang="zh-CN" altLang="en-US" sz="3600" b="1" u="sng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的观点</a:t>
            </a:r>
            <a:r>
              <a:rPr lang="zh-CN" altLang="en-US" sz="3600" b="1" u="sng" kern="1200" dirty="0" smtClean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3600" b="1" u="sng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250825" y="1989138"/>
            <a:ext cx="88931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3200" kern="12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  <a:cs typeface="+mn-cs"/>
              </a:rPr>
              <a:t>  </a:t>
            </a:r>
            <a:r>
              <a:rPr kumimoji="1" lang="zh-CN" altLang="en-US" sz="4400" b="1" kern="1200" dirty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  <a:cs typeface="+mn-cs"/>
              </a:rPr>
              <a:t>文章是</a:t>
            </a:r>
            <a:r>
              <a:rPr kumimoji="1" lang="zh-CN" altLang="en-US" sz="4400" b="1" kern="1200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  <a:cs typeface="+mn-cs"/>
              </a:rPr>
              <a:t>怎样</a:t>
            </a:r>
            <a:r>
              <a:rPr kumimoji="1" lang="zh-CN" altLang="en-US" sz="4400" b="1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论证“舍生取义”这个观点的</a:t>
            </a:r>
            <a:r>
              <a:rPr kumimoji="1" lang="en-US" altLang="zh-CN" sz="4400" b="1" kern="1200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  <a:cs typeface="+mn-cs"/>
              </a:rPr>
              <a:t>?         </a:t>
            </a:r>
            <a:endParaRPr kumimoji="1" lang="en-US" altLang="zh-CN" sz="4400" b="1" kern="1200" dirty="0">
              <a:solidFill>
                <a:srgbClr val="FF0000"/>
              </a:solidFill>
              <a:latin typeface="华文隶书" pitchFamily="2" charset="-122"/>
              <a:ea typeface="华文隶书" pitchFamily="2" charset="-122"/>
              <a:cs typeface="+mn-cs"/>
            </a:endParaRP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6659563" y="3573463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7524750" y="2492375"/>
            <a:ext cx="5492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</a:t>
            </a:r>
            <a:endParaRPr kumimoji="1" lang="en-US" altLang="zh-CN" sz="2400" b="1" kern="120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8356600" y="2205038"/>
            <a:ext cx="549275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</a:t>
            </a:r>
            <a:endParaRPr kumimoji="1" lang="en-US" altLang="zh-CN" sz="3600" b="1" kern="1200">
              <a:solidFill>
                <a:srgbClr val="FF3300"/>
              </a:solidFill>
              <a:latin typeface="华文彩云" pitchFamily="2" charset="-122"/>
              <a:ea typeface="华文彩云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utoUpdateAnimBg="0"/>
      <p:bldP spid="56324" grpId="0" autoUpdateAnimBg="0"/>
      <p:bldP spid="56325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rgbClr val="002060"/>
                </a:solidFill>
                <a:latin typeface="+mj-ea"/>
                <a:ea typeface="+mj-ea"/>
              </a:rPr>
              <a:t>论证过程：</a:t>
            </a:r>
            <a:endParaRPr kumimoji="1" lang="zh-CN" altLang="en-US" sz="36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3581400" y="609600"/>
            <a:ext cx="3733800" cy="1066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2060"/>
                </a:solidFill>
                <a:latin typeface="+mj-ea"/>
                <a:ea typeface="+mj-ea"/>
              </a:rPr>
              <a:t>苏武把气节看的比生命还重</a:t>
            </a:r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3581400" y="1676400"/>
            <a:ext cx="3657600" cy="1066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2060"/>
                </a:solidFill>
                <a:latin typeface="+mj-ea"/>
                <a:ea typeface="+mj-ea"/>
              </a:rPr>
              <a:t>屈原宁死不与统治者同流合污</a:t>
            </a:r>
          </a:p>
        </p:txBody>
      </p:sp>
      <p:sp>
        <p:nvSpPr>
          <p:cNvPr id="142341" name="Text Box 5"/>
          <p:cNvSpPr txBox="1">
            <a:spLocks noChangeArrowheads="1"/>
          </p:cNvSpPr>
          <p:nvPr/>
        </p:nvSpPr>
        <p:spPr bwMode="auto">
          <a:xfrm>
            <a:off x="3581400" y="2849563"/>
            <a:ext cx="1828800" cy="1066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02060"/>
                </a:solidFill>
                <a:latin typeface="+mj-ea"/>
                <a:ea typeface="+mj-ea"/>
              </a:rPr>
              <a:t>不择手段求生</a:t>
            </a:r>
          </a:p>
        </p:txBody>
      </p:sp>
      <p:sp>
        <p:nvSpPr>
          <p:cNvPr id="142342" name="Text Box 6"/>
          <p:cNvSpPr txBox="1">
            <a:spLocks noChangeArrowheads="1"/>
          </p:cNvSpPr>
          <p:nvPr/>
        </p:nvSpPr>
        <p:spPr bwMode="auto">
          <a:xfrm>
            <a:off x="3581400" y="3962400"/>
            <a:ext cx="1828800" cy="1066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2060"/>
                </a:solidFill>
                <a:latin typeface="+mj-ea"/>
                <a:ea typeface="+mj-ea"/>
              </a:rPr>
              <a:t>不择手段避患</a:t>
            </a:r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6858000" y="2895600"/>
            <a:ext cx="2362200" cy="22860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2060"/>
                </a:solidFill>
                <a:latin typeface="+mj-ea"/>
                <a:ea typeface="+mj-ea"/>
              </a:rPr>
              <a:t>所欲有甚于生者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2060"/>
                </a:solidFill>
                <a:latin typeface="+mj-ea"/>
                <a:ea typeface="+mj-ea"/>
              </a:rPr>
              <a:t>所恶有甚于死者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65138" y="1143000"/>
            <a:ext cx="677862" cy="3733800"/>
            <a:chOff x="293" y="720"/>
            <a:chExt cx="427" cy="2352"/>
          </a:xfrm>
        </p:grpSpPr>
        <p:sp>
          <p:nvSpPr>
            <p:cNvPr id="142345" name="Text Box 9"/>
            <p:cNvSpPr txBox="1">
              <a:spLocks noChangeArrowheads="1"/>
            </p:cNvSpPr>
            <p:nvPr/>
          </p:nvSpPr>
          <p:spPr bwMode="auto">
            <a:xfrm>
              <a:off x="293" y="720"/>
              <a:ext cx="427" cy="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 dirty="0">
                  <a:solidFill>
                    <a:srgbClr val="002060"/>
                  </a:solidFill>
                  <a:latin typeface="+mj-ea"/>
                  <a:ea typeface="+mj-ea"/>
                </a:rPr>
                <a:t>正面</a:t>
              </a:r>
            </a:p>
          </p:txBody>
        </p:sp>
        <p:sp>
          <p:nvSpPr>
            <p:cNvPr id="142346" name="Text Box 10"/>
            <p:cNvSpPr txBox="1">
              <a:spLocks noChangeArrowheads="1"/>
            </p:cNvSpPr>
            <p:nvPr/>
          </p:nvSpPr>
          <p:spPr bwMode="auto">
            <a:xfrm>
              <a:off x="293" y="2208"/>
              <a:ext cx="427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002060"/>
                  </a:solidFill>
                  <a:latin typeface="+mj-ea"/>
                  <a:ea typeface="+mj-ea"/>
                </a:rPr>
                <a:t>反面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-98425" y="1447800"/>
            <a:ext cx="784225" cy="3582064"/>
            <a:chOff x="-62" y="912"/>
            <a:chExt cx="494" cy="2406"/>
          </a:xfrm>
        </p:grpSpPr>
        <p:sp>
          <p:nvSpPr>
            <p:cNvPr id="142348" name="Text Box 12"/>
            <p:cNvSpPr txBox="1">
              <a:spLocks noChangeArrowheads="1"/>
            </p:cNvSpPr>
            <p:nvPr/>
          </p:nvSpPr>
          <p:spPr bwMode="auto">
            <a:xfrm>
              <a:off x="-62" y="1920"/>
              <a:ext cx="446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3400" b="1">
                  <a:solidFill>
                    <a:srgbClr val="002060"/>
                  </a:solidFill>
                  <a:latin typeface="+mj-ea"/>
                  <a:ea typeface="+mj-ea"/>
                </a:rPr>
                <a:t>舍生取义</a:t>
              </a:r>
            </a:p>
          </p:txBody>
        </p:sp>
        <p:sp>
          <p:nvSpPr>
            <p:cNvPr id="142349" name="AutoShape 13"/>
            <p:cNvSpPr>
              <a:spLocks/>
            </p:cNvSpPr>
            <p:nvPr/>
          </p:nvSpPr>
          <p:spPr bwMode="auto">
            <a:xfrm>
              <a:off x="288" y="912"/>
              <a:ext cx="144" cy="2406"/>
            </a:xfrm>
            <a:prstGeom prst="leftBrace">
              <a:avLst>
                <a:gd name="adj1" fmla="val 175000"/>
                <a:gd name="adj2" fmla="val 50000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 b="1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990600" y="838200"/>
            <a:ext cx="152400" cy="3733800"/>
            <a:chOff x="624" y="528"/>
            <a:chExt cx="96" cy="2352"/>
          </a:xfrm>
        </p:grpSpPr>
        <p:sp>
          <p:nvSpPr>
            <p:cNvPr id="142351" name="AutoShape 15"/>
            <p:cNvSpPr>
              <a:spLocks/>
            </p:cNvSpPr>
            <p:nvPr/>
          </p:nvSpPr>
          <p:spPr bwMode="auto">
            <a:xfrm>
              <a:off x="624" y="528"/>
              <a:ext cx="96" cy="864"/>
            </a:xfrm>
            <a:prstGeom prst="leftBrace">
              <a:avLst>
                <a:gd name="adj1" fmla="val 75000"/>
                <a:gd name="adj2" fmla="val 50000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 b="1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  <p:sp>
          <p:nvSpPr>
            <p:cNvPr id="142352" name="AutoShape 16"/>
            <p:cNvSpPr>
              <a:spLocks/>
            </p:cNvSpPr>
            <p:nvPr/>
          </p:nvSpPr>
          <p:spPr bwMode="auto">
            <a:xfrm>
              <a:off x="624" y="2016"/>
              <a:ext cx="96" cy="864"/>
            </a:xfrm>
            <a:prstGeom prst="leftBrace">
              <a:avLst>
                <a:gd name="adj1" fmla="val 75000"/>
                <a:gd name="adj2" fmla="val 50000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sz="2400" b="1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1066800" y="2849564"/>
            <a:ext cx="2514600" cy="2133601"/>
            <a:chOff x="672" y="1795"/>
            <a:chExt cx="1584" cy="1344"/>
          </a:xfrm>
        </p:grpSpPr>
        <p:sp>
          <p:nvSpPr>
            <p:cNvPr id="142354" name="Text Box 18"/>
            <p:cNvSpPr txBox="1">
              <a:spLocks noChangeArrowheads="1"/>
            </p:cNvSpPr>
            <p:nvPr/>
          </p:nvSpPr>
          <p:spPr bwMode="auto">
            <a:xfrm>
              <a:off x="672" y="1795"/>
              <a:ext cx="1241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 dirty="0">
                  <a:solidFill>
                    <a:srgbClr val="002060"/>
                  </a:solidFill>
                  <a:latin typeface="+mj-ea"/>
                  <a:ea typeface="+mj-ea"/>
                </a:rPr>
                <a:t>所欲莫</a:t>
              </a:r>
              <a:r>
                <a:rPr kumimoji="1" lang="zh-CN" altLang="en-US" sz="3200" b="1" dirty="0" smtClean="0">
                  <a:solidFill>
                    <a:srgbClr val="002060"/>
                  </a:solidFill>
                  <a:latin typeface="+mj-ea"/>
                  <a:ea typeface="+mj-ea"/>
                </a:rPr>
                <a:t>甚于</a:t>
              </a:r>
              <a:r>
                <a:rPr kumimoji="1" lang="zh-CN" altLang="en-US" sz="3200" b="1" dirty="0">
                  <a:solidFill>
                    <a:srgbClr val="002060"/>
                  </a:solidFill>
                  <a:latin typeface="+mj-ea"/>
                  <a:ea typeface="+mj-ea"/>
                </a:rPr>
                <a:t>生</a:t>
              </a:r>
            </a:p>
          </p:txBody>
        </p:sp>
        <p:sp>
          <p:nvSpPr>
            <p:cNvPr id="142355" name="AutoShape 19"/>
            <p:cNvSpPr>
              <a:spLocks noChangeArrowheads="1"/>
            </p:cNvSpPr>
            <p:nvPr/>
          </p:nvSpPr>
          <p:spPr bwMode="auto">
            <a:xfrm>
              <a:off x="1864" y="1920"/>
              <a:ext cx="392" cy="240"/>
            </a:xfrm>
            <a:prstGeom prst="rightArrow">
              <a:avLst>
                <a:gd name="adj1" fmla="val 50000"/>
                <a:gd name="adj2" fmla="val 40833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  <p:sp>
          <p:nvSpPr>
            <p:cNvPr id="142356" name="Text Box 20"/>
            <p:cNvSpPr txBox="1">
              <a:spLocks noChangeArrowheads="1"/>
            </p:cNvSpPr>
            <p:nvPr/>
          </p:nvSpPr>
          <p:spPr bwMode="auto">
            <a:xfrm>
              <a:off x="672" y="2467"/>
              <a:ext cx="1234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 dirty="0">
                  <a:solidFill>
                    <a:srgbClr val="002060"/>
                  </a:solidFill>
                  <a:latin typeface="+mj-ea"/>
                  <a:ea typeface="+mj-ea"/>
                </a:rPr>
                <a:t>所恶莫甚于死</a:t>
              </a:r>
            </a:p>
          </p:txBody>
        </p:sp>
        <p:sp>
          <p:nvSpPr>
            <p:cNvPr id="142357" name="AutoShape 21"/>
            <p:cNvSpPr>
              <a:spLocks noChangeArrowheads="1"/>
            </p:cNvSpPr>
            <p:nvPr/>
          </p:nvSpPr>
          <p:spPr bwMode="auto">
            <a:xfrm>
              <a:off x="1855" y="2544"/>
              <a:ext cx="401" cy="240"/>
            </a:xfrm>
            <a:prstGeom prst="rightArrow">
              <a:avLst>
                <a:gd name="adj1" fmla="val 50000"/>
                <a:gd name="adj2" fmla="val 41771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990600" y="609600"/>
            <a:ext cx="2743200" cy="1646238"/>
            <a:chOff x="624" y="384"/>
            <a:chExt cx="1728" cy="1037"/>
          </a:xfrm>
        </p:grpSpPr>
        <p:grpSp>
          <p:nvGrpSpPr>
            <p:cNvPr id="7" name="Group 23"/>
            <p:cNvGrpSpPr>
              <a:grpSpLocks/>
            </p:cNvGrpSpPr>
            <p:nvPr/>
          </p:nvGrpSpPr>
          <p:grpSpPr bwMode="auto">
            <a:xfrm>
              <a:off x="624" y="384"/>
              <a:ext cx="1728" cy="365"/>
              <a:chOff x="624" y="384"/>
              <a:chExt cx="1728" cy="365"/>
            </a:xfrm>
          </p:grpSpPr>
          <p:sp>
            <p:nvSpPr>
              <p:cNvPr id="142360" name="Text Box 24"/>
              <p:cNvSpPr txBox="1">
                <a:spLocks noChangeArrowheads="1"/>
              </p:cNvSpPr>
              <p:nvPr/>
            </p:nvSpPr>
            <p:spPr bwMode="auto">
              <a:xfrm>
                <a:off x="624" y="384"/>
                <a:ext cx="1728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3200" b="1">
                    <a:solidFill>
                      <a:srgbClr val="002060"/>
                    </a:solidFill>
                    <a:latin typeface="+mj-ea"/>
                    <a:ea typeface="+mj-ea"/>
                  </a:rPr>
                  <a:t>所欲甚于生</a:t>
                </a:r>
              </a:p>
            </p:txBody>
          </p:sp>
          <p:sp>
            <p:nvSpPr>
              <p:cNvPr id="142361" name="AutoShape 25">
                <a:hlinkClick r:id="rId2" action="ppaction://hlinksldjump"/>
              </p:cNvPr>
              <p:cNvSpPr>
                <a:spLocks noChangeArrowheads="1"/>
              </p:cNvSpPr>
              <p:nvPr/>
            </p:nvSpPr>
            <p:spPr bwMode="auto">
              <a:xfrm>
                <a:off x="2016" y="528"/>
                <a:ext cx="288" cy="192"/>
              </a:xfrm>
              <a:prstGeom prst="rightArrow">
                <a:avLst>
                  <a:gd name="adj1" fmla="val 50000"/>
                  <a:gd name="adj2" fmla="val 37500"/>
                </a:avLst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>
                  <a:solidFill>
                    <a:srgbClr val="002060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8" name="Group 26"/>
            <p:cNvGrpSpPr>
              <a:grpSpLocks/>
            </p:cNvGrpSpPr>
            <p:nvPr/>
          </p:nvGrpSpPr>
          <p:grpSpPr bwMode="auto">
            <a:xfrm>
              <a:off x="624" y="1056"/>
              <a:ext cx="1728" cy="365"/>
              <a:chOff x="624" y="1056"/>
              <a:chExt cx="1728" cy="365"/>
            </a:xfrm>
          </p:grpSpPr>
          <p:sp>
            <p:nvSpPr>
              <p:cNvPr id="142363" name="Text Box 27"/>
              <p:cNvSpPr txBox="1">
                <a:spLocks noChangeArrowheads="1"/>
              </p:cNvSpPr>
              <p:nvPr/>
            </p:nvSpPr>
            <p:spPr bwMode="auto">
              <a:xfrm>
                <a:off x="624" y="1056"/>
                <a:ext cx="1728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3200" b="1">
                    <a:solidFill>
                      <a:srgbClr val="002060"/>
                    </a:solidFill>
                    <a:latin typeface="+mj-ea"/>
                    <a:ea typeface="+mj-ea"/>
                  </a:rPr>
                  <a:t>所恶甚于死</a:t>
                </a:r>
              </a:p>
            </p:txBody>
          </p:sp>
          <p:sp>
            <p:nvSpPr>
              <p:cNvPr id="142364" name="AutoShape 28"/>
              <p:cNvSpPr>
                <a:spLocks noChangeArrowheads="1"/>
              </p:cNvSpPr>
              <p:nvPr/>
            </p:nvSpPr>
            <p:spPr bwMode="auto">
              <a:xfrm>
                <a:off x="2016" y="1152"/>
                <a:ext cx="288" cy="240"/>
              </a:xfrm>
              <a:prstGeom prst="rightArrow">
                <a:avLst>
                  <a:gd name="adj1" fmla="val 50000"/>
                  <a:gd name="adj2" fmla="val 30000"/>
                </a:avLst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>
                  <a:solidFill>
                    <a:srgbClr val="002060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5334000" y="2971800"/>
            <a:ext cx="1676400" cy="2057400"/>
            <a:chOff x="3360" y="1872"/>
            <a:chExt cx="1056" cy="1296"/>
          </a:xfrm>
        </p:grpSpPr>
        <p:grpSp>
          <p:nvGrpSpPr>
            <p:cNvPr id="10" name="Group 30"/>
            <p:cNvGrpSpPr>
              <a:grpSpLocks/>
            </p:cNvGrpSpPr>
            <p:nvPr/>
          </p:nvGrpSpPr>
          <p:grpSpPr bwMode="auto">
            <a:xfrm>
              <a:off x="3456" y="2068"/>
              <a:ext cx="960" cy="812"/>
              <a:chOff x="3456" y="2068"/>
              <a:chExt cx="960" cy="812"/>
            </a:xfrm>
          </p:grpSpPr>
          <p:sp>
            <p:nvSpPr>
              <p:cNvPr id="142367" name="Text Box 31"/>
              <p:cNvSpPr txBox="1">
                <a:spLocks noChangeArrowheads="1"/>
              </p:cNvSpPr>
              <p:nvPr/>
            </p:nvSpPr>
            <p:spPr bwMode="auto">
              <a:xfrm>
                <a:off x="3456" y="2068"/>
                <a:ext cx="960" cy="8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lnSpc>
                    <a:spcPct val="140000"/>
                  </a:lnSpc>
                  <a:spcBef>
                    <a:spcPct val="50000"/>
                  </a:spcBef>
                </a:pPr>
                <a:r>
                  <a:rPr kumimoji="1" lang="zh-CN" altLang="en-US" sz="2800" b="1">
                    <a:solidFill>
                      <a:srgbClr val="002060"/>
                    </a:solidFill>
                    <a:latin typeface="+mj-ea"/>
                    <a:ea typeface="+mj-ea"/>
                  </a:rPr>
                  <a:t>有不用有不为</a:t>
                </a:r>
              </a:p>
            </p:txBody>
          </p:sp>
          <p:sp>
            <p:nvSpPr>
              <p:cNvPr id="142368" name="AutoShape 32">
                <a:hlinkClick r:id="rId3" action="ppaction://hlinksldjump"/>
              </p:cNvPr>
              <p:cNvSpPr>
                <a:spLocks noChangeArrowheads="1"/>
              </p:cNvSpPr>
              <p:nvPr/>
            </p:nvSpPr>
            <p:spPr bwMode="auto">
              <a:xfrm>
                <a:off x="3504" y="2448"/>
                <a:ext cx="864" cy="144"/>
              </a:xfrm>
              <a:prstGeom prst="rightArrow">
                <a:avLst>
                  <a:gd name="adj1" fmla="val 50000"/>
                  <a:gd name="adj2" fmla="val 150000"/>
                </a:avLst>
              </a:prstGeom>
              <a:solidFill>
                <a:srgbClr val="FF33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>
                  <a:solidFill>
                    <a:srgbClr val="002060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42369" name="AutoShape 33"/>
            <p:cNvSpPr>
              <a:spLocks/>
            </p:cNvSpPr>
            <p:nvPr/>
          </p:nvSpPr>
          <p:spPr bwMode="auto">
            <a:xfrm>
              <a:off x="3360" y="1872"/>
              <a:ext cx="144" cy="1296"/>
            </a:xfrm>
            <a:prstGeom prst="rightBrace">
              <a:avLst>
                <a:gd name="adj1" fmla="val 75000"/>
                <a:gd name="adj2" fmla="val 50000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34"/>
          <p:cNvGrpSpPr>
            <a:grpSpLocks/>
          </p:cNvGrpSpPr>
          <p:nvPr/>
        </p:nvGrpSpPr>
        <p:grpSpPr bwMode="auto">
          <a:xfrm>
            <a:off x="685800" y="5867395"/>
            <a:ext cx="8458200" cy="584200"/>
            <a:chOff x="432" y="3696"/>
            <a:chExt cx="5328" cy="368"/>
          </a:xfrm>
        </p:grpSpPr>
        <p:sp>
          <p:nvSpPr>
            <p:cNvPr id="142371" name="Text Box 35"/>
            <p:cNvSpPr txBox="1">
              <a:spLocks noChangeArrowheads="1"/>
            </p:cNvSpPr>
            <p:nvPr/>
          </p:nvSpPr>
          <p:spPr bwMode="auto">
            <a:xfrm>
              <a:off x="432" y="3696"/>
              <a:ext cx="5328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dirty="0">
                  <a:solidFill>
                    <a:srgbClr val="002060"/>
                  </a:solidFill>
                  <a:latin typeface="+mj-ea"/>
                  <a:ea typeface="+mj-ea"/>
                </a:rPr>
                <a:t>非独贤者        </a:t>
              </a:r>
              <a:r>
                <a:rPr kumimoji="1" lang="zh-CN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人</a:t>
              </a:r>
              <a:r>
                <a:rPr kumimoji="1" lang="zh-CN" altLang="en-US" sz="3200" dirty="0">
                  <a:solidFill>
                    <a:srgbClr val="002060"/>
                  </a:solidFill>
                  <a:latin typeface="+mj-ea"/>
                  <a:ea typeface="+mj-ea"/>
                </a:rPr>
                <a:t>皆有        </a:t>
              </a:r>
              <a:r>
                <a:rPr kumimoji="1" lang="zh-CN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贤者</a:t>
              </a:r>
              <a:r>
                <a:rPr kumimoji="1" lang="zh-CN" altLang="en-US" sz="3200" dirty="0">
                  <a:solidFill>
                    <a:srgbClr val="002060"/>
                  </a:solidFill>
                  <a:latin typeface="+mj-ea"/>
                  <a:ea typeface="+mj-ea"/>
                </a:rPr>
                <a:t>能勿丧</a:t>
              </a:r>
            </a:p>
          </p:txBody>
        </p:sp>
        <p:sp>
          <p:nvSpPr>
            <p:cNvPr id="142372" name="AutoShape 36"/>
            <p:cNvSpPr>
              <a:spLocks noChangeArrowheads="1"/>
            </p:cNvSpPr>
            <p:nvPr/>
          </p:nvSpPr>
          <p:spPr bwMode="auto">
            <a:xfrm>
              <a:off x="1584" y="3792"/>
              <a:ext cx="768" cy="192"/>
            </a:xfrm>
            <a:prstGeom prst="rightArrow">
              <a:avLst>
                <a:gd name="adj1" fmla="val 50000"/>
                <a:gd name="adj2" fmla="val 100000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  <p:sp>
          <p:nvSpPr>
            <p:cNvPr id="142373" name="AutoShape 37"/>
            <p:cNvSpPr>
              <a:spLocks noChangeArrowheads="1"/>
            </p:cNvSpPr>
            <p:nvPr/>
          </p:nvSpPr>
          <p:spPr bwMode="auto">
            <a:xfrm>
              <a:off x="3424" y="3748"/>
              <a:ext cx="768" cy="192"/>
            </a:xfrm>
            <a:prstGeom prst="rightArrow">
              <a:avLst>
                <a:gd name="adj1" fmla="val 50000"/>
                <a:gd name="adj2" fmla="val 100000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2374" name="Text Box 38"/>
          <p:cNvSpPr txBox="1">
            <a:spLocks noChangeArrowheads="1"/>
          </p:cNvSpPr>
          <p:nvPr/>
        </p:nvSpPr>
        <p:spPr bwMode="auto">
          <a:xfrm>
            <a:off x="7620000" y="1066800"/>
            <a:ext cx="1524000" cy="1066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02060"/>
                </a:solidFill>
                <a:latin typeface="+mj-ea"/>
                <a:ea typeface="+mj-ea"/>
              </a:rPr>
              <a:t>为义可以舍生</a:t>
            </a:r>
          </a:p>
        </p:txBody>
      </p:sp>
      <p:sp>
        <p:nvSpPr>
          <p:cNvPr id="142375" name="AutoShape 3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7086600" y="1447800"/>
            <a:ext cx="457200" cy="381000"/>
          </a:xfrm>
          <a:prstGeom prst="rightArrow">
            <a:avLst>
              <a:gd name="adj1" fmla="val 50000"/>
              <a:gd name="adj2" fmla="val 30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142376" name="WordArt 40"/>
          <p:cNvSpPr>
            <a:spLocks noChangeArrowheads="1" noChangeShapeType="1" noTextEdit="1"/>
          </p:cNvSpPr>
          <p:nvPr/>
        </p:nvSpPr>
        <p:spPr bwMode="auto">
          <a:xfrm rot="5400000">
            <a:off x="2095500" y="3543300"/>
            <a:ext cx="2057400" cy="609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200" i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+mj-ea"/>
                <a:ea typeface="+mj-ea"/>
              </a:rPr>
              <a:t>贪生怕死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4687" y="4841949"/>
            <a:ext cx="73644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人人都有本心。</a:t>
            </a:r>
            <a:endParaRPr lang="zh-CN" altLang="en-US" sz="66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圆角右箭头 12"/>
          <p:cNvSpPr/>
          <p:nvPr/>
        </p:nvSpPr>
        <p:spPr bwMode="auto">
          <a:xfrm rot="16200000">
            <a:off x="107504" y="4983166"/>
            <a:ext cx="1008112" cy="750090"/>
          </a:xfrm>
          <a:prstGeom prst="ben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 animBg="1" autoUpdateAnimBg="0"/>
      <p:bldP spid="142340" grpId="0" animBg="1" autoUpdateAnimBg="0"/>
      <p:bldP spid="142341" grpId="0" animBg="1" autoUpdateAnimBg="0"/>
      <p:bldP spid="142342" grpId="0" animBg="1" autoUpdateAnimBg="0"/>
      <p:bldP spid="142343" grpId="0" animBg="1" autoUpdateAnimBg="0"/>
      <p:bldP spid="142374" grpId="0" animBg="1" autoUpdateAnimBg="0"/>
      <p:bldP spid="142375" grpId="0" animBg="1"/>
      <p:bldP spid="142376" grpId="0" animBg="1"/>
      <p:bldP spid="12" grpId="0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1447800"/>
            <a:ext cx="7772400" cy="1143000"/>
          </a:xfrm>
        </p:spPr>
        <p:txBody>
          <a:bodyPr/>
          <a:lstStyle/>
          <a:p>
            <a:r>
              <a:rPr lang="zh-CN" altLang="en-US" sz="4200" b="1"/>
              <a:t>这里运用了什么论证方法？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838200" y="481724"/>
            <a:ext cx="6477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kern="12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提出主张</a:t>
            </a:r>
            <a:r>
              <a:rPr kumimoji="1" lang="en-US" altLang="zh-CN" sz="4000" kern="12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——</a:t>
            </a:r>
            <a:r>
              <a:rPr kumimoji="1" lang="zh-CN" altLang="en-US" sz="4000" kern="12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舍生取义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838200" y="1777124"/>
            <a:ext cx="8077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kern="12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正面分析舍生取义的原因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914400" y="2951430"/>
            <a:ext cx="54102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kern="120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假设推理，反面论证“义”的价值和作用</a:t>
            </a: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6400800" y="533400"/>
            <a:ext cx="2514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kern="1200" dirty="0">
                <a:solidFill>
                  <a:srgbClr val="C0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比喻论证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705600" y="2667000"/>
            <a:ext cx="2590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kern="1200" dirty="0">
                <a:solidFill>
                  <a:srgbClr val="C0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对比论证</a:t>
            </a:r>
          </a:p>
        </p:txBody>
      </p:sp>
      <p:sp>
        <p:nvSpPr>
          <p:cNvPr id="82951" name="AutoShape 7"/>
          <p:cNvSpPr>
            <a:spLocks/>
          </p:cNvSpPr>
          <p:nvPr/>
        </p:nvSpPr>
        <p:spPr bwMode="auto">
          <a:xfrm>
            <a:off x="6400800" y="2209800"/>
            <a:ext cx="381000" cy="1524000"/>
          </a:xfrm>
          <a:prstGeom prst="rightBrace">
            <a:avLst>
              <a:gd name="adj1" fmla="val 33333"/>
              <a:gd name="adj2" fmla="val 50000"/>
            </a:avLst>
          </a:prstGeom>
          <a:noFill/>
          <a:ln w="9525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C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82952" name="AutoShape 8"/>
          <p:cNvSpPr>
            <a:spLocks/>
          </p:cNvSpPr>
          <p:nvPr/>
        </p:nvSpPr>
        <p:spPr bwMode="auto">
          <a:xfrm>
            <a:off x="762000" y="838200"/>
            <a:ext cx="304800" cy="27432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C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0" y="620688"/>
            <a:ext cx="923330" cy="33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kern="12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第一部分</a:t>
            </a:r>
          </a:p>
        </p:txBody>
      </p:sp>
      <p:sp>
        <p:nvSpPr>
          <p:cNvPr id="82954" name="AutoShape 10"/>
          <p:cNvSpPr>
            <a:spLocks noChangeArrowheads="1"/>
          </p:cNvSpPr>
          <p:nvPr/>
        </p:nvSpPr>
        <p:spPr bwMode="auto">
          <a:xfrm rot="-2432677">
            <a:off x="304800" y="3962400"/>
            <a:ext cx="1143000" cy="1676400"/>
          </a:xfrm>
          <a:prstGeom prst="curvedRightArrow">
            <a:avLst>
              <a:gd name="adj1" fmla="val 29333"/>
              <a:gd name="adj2" fmla="val 5866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461665" y="4483100"/>
            <a:ext cx="880025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 smtClean="0">
                <a:solidFill>
                  <a:srgbClr val="C00000"/>
                </a:solidFill>
                <a:latin typeface="Times New Roman" pitchFamily="18" charset="0"/>
                <a:ea typeface="隶书" pitchFamily="49" charset="-122"/>
                <a:cs typeface="+mn-cs"/>
              </a:rPr>
              <a:t>人人都有本心，本心让人有</a:t>
            </a:r>
            <a:r>
              <a:rPr kumimoji="1" lang="zh-CN" altLang="en-US" sz="5400" kern="1200" dirty="0" smtClean="0">
                <a:solidFill>
                  <a:srgbClr val="C00000"/>
                </a:solidFill>
                <a:latin typeface="Times New Roman" pitchFamily="18" charset="0"/>
                <a:ea typeface="隶书" pitchFamily="49" charset="-122"/>
                <a:cs typeface="+mn-cs"/>
              </a:rPr>
              <a:t>“舍生取义”的</a:t>
            </a:r>
            <a:r>
              <a:rPr kumimoji="1" lang="zh-CN" altLang="en-US" sz="5400" kern="1200" dirty="0" smtClean="0">
                <a:solidFill>
                  <a:srgbClr val="C00000"/>
                </a:solidFill>
                <a:latin typeface="Times New Roman" pitchFamily="18" charset="0"/>
                <a:ea typeface="隶书" pitchFamily="49" charset="-122"/>
                <a:cs typeface="+mn-cs"/>
              </a:rPr>
              <a:t>力量。</a:t>
            </a:r>
            <a:r>
              <a:rPr kumimoji="1" lang="en-US" altLang="zh-CN" sz="5400" kern="1200" dirty="0" smtClean="0">
                <a:solidFill>
                  <a:srgbClr val="C00000"/>
                </a:solidFill>
                <a:latin typeface="Times New Roman" pitchFamily="18" charset="0"/>
                <a:ea typeface="隶书" pitchFamily="49" charset="-122"/>
                <a:cs typeface="+mn-cs"/>
              </a:rPr>
              <a:t> </a:t>
            </a:r>
            <a:endParaRPr kumimoji="1" lang="zh-CN" altLang="en-US" sz="5400" kern="1200" dirty="0">
              <a:solidFill>
                <a:srgbClr val="C00000"/>
              </a:solidFill>
              <a:latin typeface="Times New Roman" pitchFamily="18" charset="0"/>
              <a:ea typeface="隶书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 autoUpdateAnimBg="0"/>
      <p:bldP spid="82947" grpId="0" autoUpdateAnimBg="0"/>
      <p:bldP spid="82948" grpId="0" autoUpdateAnimBg="0"/>
      <p:bldP spid="82949" grpId="0" autoUpdateAnimBg="0"/>
      <p:bldP spid="82950" grpId="0" autoUpdateAnimBg="0"/>
      <p:bldP spid="82951" grpId="0" animBg="1"/>
      <p:bldP spid="82952" grpId="0" animBg="1"/>
      <p:bldP spid="82953" grpId="0" autoUpdateAnimBg="0"/>
      <p:bldP spid="82954" grpId="0" animBg="1"/>
      <p:bldP spid="82955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4419600" y="1828800"/>
            <a:ext cx="472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4000" b="1" kern="1200">
                <a:solidFill>
                  <a:srgbClr val="D9D8E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</a:t>
            </a:r>
            <a:endParaRPr kumimoji="1" lang="en-US" altLang="zh-CN" sz="5400" b="1" kern="1200">
              <a:solidFill>
                <a:srgbClr val="D9D8EC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468313" y="1412875"/>
            <a:ext cx="800100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b="1" kern="1200">
                <a:solidFill>
                  <a:srgbClr val="990033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孟子认为</a:t>
            </a:r>
            <a:r>
              <a:rPr kumimoji="1" lang="en-US" altLang="zh-CN" sz="5400" b="1" kern="1200">
                <a:solidFill>
                  <a:srgbClr val="990033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:</a:t>
            </a:r>
            <a:r>
              <a:rPr kumimoji="1" lang="zh-CN" altLang="en-US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每个人都具有这种本性</a:t>
            </a:r>
            <a:r>
              <a:rPr kumimoji="1" lang="en-US" altLang="zh-CN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, </a:t>
            </a:r>
            <a:r>
              <a:rPr kumimoji="1" lang="zh-CN" altLang="en-US" sz="5400" b="1" kern="1200">
                <a:solidFill>
                  <a:srgbClr val="FF33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人应保持这种本性</a:t>
            </a:r>
            <a:r>
              <a:rPr kumimoji="1" lang="zh-CN" altLang="en-US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。</a:t>
            </a:r>
            <a:endParaRPr kumimoji="1" lang="zh-CN" altLang="en-US" sz="5400" b="1" kern="1200">
              <a:solidFill>
                <a:srgbClr val="000000"/>
              </a:solidFill>
              <a:latin typeface="Times New Roman" pitchFamily="18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autoUpdateAnimBg="0"/>
      <p:bldP spid="58371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28800"/>
            <a:ext cx="9144000" cy="4572000"/>
          </a:xfrm>
          <a:noFill/>
          <a:ln/>
        </p:spPr>
        <p:txBody>
          <a:bodyPr/>
          <a:lstStyle/>
          <a:p>
            <a:r>
              <a:rPr lang="en-US" altLang="zh-CN" sz="2500" b="1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51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文中“所欲有甚于生者”中</a:t>
            </a:r>
            <a:r>
              <a:rPr lang="zh-CN" altLang="en-US" sz="51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“所欲”</a:t>
            </a:r>
            <a:r>
              <a:rPr lang="zh-CN" altLang="en-US" sz="51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可以指哪些事情？ “所恶有甚于死者”中</a:t>
            </a:r>
            <a:r>
              <a:rPr lang="zh-CN" altLang="en-US" sz="51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“所恶”</a:t>
            </a:r>
            <a:r>
              <a:rPr lang="zh-CN" altLang="en-US" sz="5100" dirty="0">
                <a:solidFill>
                  <a:srgbClr val="002060"/>
                </a:solidFill>
                <a:latin typeface="华文中宋" pitchFamily="2" charset="-122"/>
                <a:ea typeface="华文中宋" pitchFamily="2" charset="-122"/>
              </a:rPr>
              <a:t>可以指哪些事情？谈谈你的理解。</a:t>
            </a:r>
          </a:p>
        </p:txBody>
      </p:sp>
      <p:sp>
        <p:nvSpPr>
          <p:cNvPr id="78851" name="WordArt 3"/>
          <p:cNvSpPr>
            <a:spLocks noChangeArrowheads="1" noChangeShapeType="1" noTextEdit="1"/>
          </p:cNvSpPr>
          <p:nvPr/>
        </p:nvSpPr>
        <p:spPr bwMode="auto">
          <a:xfrm>
            <a:off x="457200" y="533400"/>
            <a:ext cx="25908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4426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0">
                <a:ln w="158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563972" dir="14049741" sx="125000" sy="125000" algn="tl" rotWithShape="0">
                    <a:srgbClr val="C7DFD3"/>
                  </a:outerShdw>
                </a:effectLst>
                <a:latin typeface="宋体"/>
                <a:ea typeface="宋体"/>
                <a:cs typeface="+mn-cs"/>
              </a:rPr>
              <a:t>思考讨论</a:t>
            </a:r>
          </a:p>
        </p:txBody>
      </p:sp>
    </p:spTree>
    <p:extLst>
      <p:ext uri="{BB962C8B-B14F-4D97-AF65-F5344CB8AC3E}">
        <p14:creationId xmlns:p14="http://schemas.microsoft.com/office/powerpoint/2010/main" val="12153033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900113" y="1493327"/>
            <a:ext cx="7416800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3600" b="1" dirty="0"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非独贤者有</a:t>
            </a:r>
            <a:r>
              <a:rPr lang="zh-CN" altLang="en-US" sz="3600" b="1" dirty="0" smtClean="0">
                <a:latin typeface="楷体_GB2312" pitchFamily="49" charset="-122"/>
                <a:ea typeface="楷体_GB2312" pitchFamily="49" charset="-122"/>
              </a:rPr>
              <a:t>是心也</a:t>
            </a:r>
            <a:r>
              <a:rPr lang="zh-CN" altLang="en-US" sz="3600" b="1" dirty="0" smtClean="0"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 dirty="0"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是心</a:t>
            </a:r>
            <a:r>
              <a:rPr lang="zh-CN" altLang="en-US" sz="3600" b="1" dirty="0"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指什么？ </a:t>
            </a: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539552" y="2957463"/>
            <a:ext cx="7416800" cy="1190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指恻隐之心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、羞恶之心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、恭敬之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心、是非之心等这些善心。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ltGray">
          <a:xfrm>
            <a:off x="533400" y="914400"/>
            <a:ext cx="8229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kern="12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第一层（从开头至“舍生而取义者也”）</a:t>
            </a:r>
            <a:r>
              <a:rPr kumimoji="1" lang="zh-CN" altLang="en-US" sz="3200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以鱼与熊掌不可得兼而取熊掌为喻，引出生与义不可得兼则“舍生取义”</a:t>
            </a:r>
            <a:r>
              <a:rPr kumimoji="1" lang="zh-CN" altLang="en-US" sz="3200" kern="1200" dirty="0" smtClean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的观点。</a:t>
            </a:r>
            <a:endParaRPr kumimoji="1" lang="zh-CN" altLang="en-US" sz="3200" kern="1200" dirty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33400" y="4221163"/>
            <a:ext cx="8077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kern="12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第三层（本段最后一句）</a:t>
            </a:r>
            <a:r>
              <a:rPr kumimoji="1" lang="zh-CN" altLang="en-US" sz="3200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回到“性善论”上，说明“舍生取义”的美德，本来人人都有，只不过贤人不使它丧失罢了。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0" y="0"/>
            <a:ext cx="47879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第一段的层次：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519113" y="2627313"/>
            <a:ext cx="82296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kern="12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第二层（从“生亦我所欲”至“是故所欲有甚于生者，所恶有甚于死者”）</a:t>
            </a:r>
            <a:r>
              <a:rPr kumimoji="1" lang="zh-CN" altLang="en-US" sz="3200" kern="1200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正反分析论证。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3200" kern="1200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  <p:bldP spid="22531" grpId="0" autoUpdateAnimBg="0"/>
      <p:bldP spid="2253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412776"/>
            <a:ext cx="6696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华文中宋" pitchFamily="2" charset="-122"/>
                <a:ea typeface="华文中宋" pitchFamily="2" charset="-122"/>
              </a:rPr>
              <a:t>读第二段，分析课文内容：</a:t>
            </a:r>
            <a:endParaRPr lang="zh-CN" altLang="en-US" sz="4400" dirty="0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Text Box 2"/>
          <p:cNvSpPr txBox="1">
            <a:spLocks noChangeArrowheads="1"/>
          </p:cNvSpPr>
          <p:nvPr/>
        </p:nvSpPr>
        <p:spPr bwMode="auto">
          <a:xfrm>
            <a:off x="0" y="836712"/>
            <a:ext cx="9144000" cy="1920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ctr">
              <a:spcBef>
                <a:spcPct val="50000"/>
              </a:spcBef>
            </a:pPr>
            <a:r>
              <a:rPr kumimoji="1" lang="en-US" altLang="zh-CN" sz="4000" dirty="0">
                <a:latin typeface="Times New Roman" pitchFamily="18" charset="0"/>
                <a:ea typeface="隶书" pitchFamily="49" charset="-122"/>
              </a:rPr>
              <a:t>        </a:t>
            </a:r>
            <a:r>
              <a:rPr kumimoji="1" lang="zh-CN" altLang="en-US" sz="4000" dirty="0">
                <a:solidFill>
                  <a:srgbClr val="000066"/>
                </a:solidFill>
                <a:latin typeface="Times New Roman" pitchFamily="18" charset="0"/>
                <a:ea typeface="隶书" pitchFamily="49" charset="-122"/>
              </a:rPr>
              <a:t>一箪食，一豆羹与万钟在数量上孰多孰少？在意义上呢？为什么会做出不同的选择？</a:t>
            </a:r>
          </a:p>
        </p:txBody>
      </p:sp>
      <p:sp>
        <p:nvSpPr>
          <p:cNvPr id="162819" name="Text Box 3"/>
          <p:cNvSpPr txBox="1">
            <a:spLocks noChangeArrowheads="1"/>
          </p:cNvSpPr>
          <p:nvPr/>
        </p:nvSpPr>
        <p:spPr bwMode="auto">
          <a:xfrm>
            <a:off x="1600200" y="2741712"/>
            <a:ext cx="2209800" cy="1190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ctr"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守义不辱         存有本心</a:t>
            </a:r>
          </a:p>
        </p:txBody>
      </p:sp>
      <p:sp>
        <p:nvSpPr>
          <p:cNvPr id="162820" name="Text Box 4"/>
          <p:cNvSpPr txBox="1">
            <a:spLocks noChangeArrowheads="1"/>
          </p:cNvSpPr>
          <p:nvPr/>
        </p:nvSpPr>
        <p:spPr bwMode="auto">
          <a:xfrm>
            <a:off x="4572000" y="2665512"/>
            <a:ext cx="2286000" cy="1190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fontAlgn="ctr">
              <a:spcBef>
                <a:spcPct val="50000"/>
              </a:spcBef>
            </a:pPr>
            <a:r>
              <a:rPr kumimoji="1" lang="zh-CN" altLang="en-US" sz="3600" b="1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见利忘义失去本心</a:t>
            </a:r>
          </a:p>
        </p:txBody>
      </p:sp>
      <p:sp>
        <p:nvSpPr>
          <p:cNvPr id="162821" name="AutoShape 5"/>
          <p:cNvSpPr>
            <a:spLocks noChangeArrowheads="1"/>
          </p:cNvSpPr>
          <p:nvPr/>
        </p:nvSpPr>
        <p:spPr bwMode="auto">
          <a:xfrm>
            <a:off x="3733800" y="3198912"/>
            <a:ext cx="838200" cy="228600"/>
          </a:xfrm>
          <a:prstGeom prst="leftRightArrow">
            <a:avLst>
              <a:gd name="adj1" fmla="val 50000"/>
              <a:gd name="adj2" fmla="val 73333"/>
            </a:avLst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 autoUpdateAnimBg="0"/>
      <p:bldP spid="162819" grpId="0" autoUpdateAnimBg="0"/>
      <p:bldP spid="162820" grpId="0" autoUpdateAnimBg="0"/>
      <p:bldP spid="1628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304800"/>
            <a:ext cx="72009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文中说得了</a:t>
            </a:r>
            <a:r>
              <a:rPr lang="zh-CN" altLang="en-US" sz="3600" b="1" kern="1200">
                <a:solidFill>
                  <a:srgbClr val="000066"/>
                </a:solidFill>
                <a:latin typeface="Arial"/>
                <a:ea typeface="楷体_GB2312" pitchFamily="49" charset="-122"/>
                <a:cs typeface="+mn-cs"/>
              </a:rPr>
              <a:t>“</a:t>
            </a: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万钟</a:t>
            </a:r>
            <a:r>
              <a:rPr lang="zh-CN" altLang="en-US" sz="3600" b="1" kern="1200">
                <a:solidFill>
                  <a:srgbClr val="000066"/>
                </a:solidFill>
                <a:latin typeface="Arial"/>
                <a:ea typeface="楷体_GB2312" pitchFamily="49" charset="-122"/>
                <a:cs typeface="+mn-cs"/>
              </a:rPr>
              <a:t>”</a:t>
            </a: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是为了什么？ 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1249363"/>
            <a:ext cx="9144000" cy="1128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为了“宫室之美”，为了“妻妾之奉”，为了“所识穷乏者得我”。</a:t>
            </a:r>
            <a:r>
              <a:rPr lang="zh-CN" altLang="en-US" sz="3600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2438400"/>
            <a:ext cx="669607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作者认为这种作法如何？ 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3200400"/>
            <a:ext cx="883920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kern="120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作者认为“此之谓失其本心”应当“可以止”。</a:t>
            </a:r>
            <a:r>
              <a:rPr lang="zh-CN" altLang="en-US" sz="3600" kern="120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3962400"/>
            <a:ext cx="9144000" cy="1190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作者列举了两种不同的人生观，赞扬了什么样的人，斥责了什么样的人？ 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5211763"/>
            <a:ext cx="9144000" cy="1128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kern="120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赞扬了那些重义轻生、舍生取义的人，斥责了那些苟且偷生、见利忘义的人。</a:t>
            </a:r>
            <a:r>
              <a:rPr lang="zh-CN" altLang="en-US" sz="3600" kern="120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utoUpdateAnimBg="0"/>
      <p:bldP spid="26628" grpId="0" autoUpdateAnimBg="0"/>
      <p:bldP spid="26628" grpId="1"/>
      <p:bldP spid="26629" grpId="0" autoUpdateAnimBg="0"/>
      <p:bldP spid="26630" grpId="0"/>
      <p:bldP spid="2663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539552" y="2420888"/>
            <a:ext cx="838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sz="3200" kern="1200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、人虽饥饿，仍将“义”看得重于生命，甚至宁死不食。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457200" y="3917950"/>
            <a:ext cx="8001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kern="120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zh-CN" altLang="en-US" sz="3200" kern="120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、以不辨礼义接受万钟为例，指出为物欲所蔽是丧失了羞耻之心，对自己没有好处。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3348038" y="184150"/>
            <a:ext cx="556736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>
                <a:solidFill>
                  <a:srgbClr val="990033"/>
                </a:solidFill>
                <a:latin typeface="Times New Roman" pitchFamily="18" charset="0"/>
                <a:ea typeface="隶书" pitchFamily="49" charset="-122"/>
                <a:cs typeface="+mn-cs"/>
              </a:rPr>
              <a:t>举例论证 点明中心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4000" b="1" kern="1200">
              <a:solidFill>
                <a:srgbClr val="990033"/>
              </a:solidFill>
              <a:latin typeface="Times New Roman" pitchFamily="18" charset="0"/>
              <a:ea typeface="隶书" pitchFamily="49" charset="-122"/>
              <a:cs typeface="+mn-cs"/>
            </a:endParaRP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304800" y="184150"/>
            <a:ext cx="5603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kern="1200">
                <a:solidFill>
                  <a:srgbClr val="990033"/>
                </a:solidFill>
                <a:latin typeface="Times New Roman" pitchFamily="18" charset="0"/>
                <a:ea typeface="隶书" pitchFamily="49" charset="-122"/>
                <a:cs typeface="+mn-cs"/>
              </a:rPr>
              <a:t>第二段</a:t>
            </a:r>
            <a:r>
              <a:rPr kumimoji="1" lang="en-US" altLang="zh-CN" sz="4000" b="1" kern="1200">
                <a:solidFill>
                  <a:srgbClr val="990033"/>
                </a:solidFill>
                <a:latin typeface="Times New Roman" pitchFamily="18" charset="0"/>
                <a:ea typeface="隶书" pitchFamily="49" charset="-122"/>
                <a:cs typeface="+mn-cs"/>
              </a:rPr>
              <a:t>——</a:t>
            </a:r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0" y="1341438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990033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举例说明</a:t>
            </a:r>
            <a:r>
              <a:rPr kumimoji="1" lang="zh-CN" altLang="en-US" sz="3600" b="1" kern="1200">
                <a:solidFill>
                  <a:srgbClr val="0000CC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物欲、生命、正义</a:t>
            </a:r>
            <a:r>
              <a:rPr kumimoji="1" lang="zh-CN" altLang="en-US" sz="3600" b="1" kern="1200">
                <a:solidFill>
                  <a:srgbClr val="990033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三者的关系：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 autoUpdateAnimBg="0"/>
      <p:bldP spid="83971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457200" y="1371600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正义</a:t>
            </a:r>
            <a:r>
              <a:rPr kumimoji="1" lang="en-US" altLang="zh-CN" sz="4400" b="1" kern="1200" dirty="0">
                <a:solidFill>
                  <a:srgbClr val="FF66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&gt;</a:t>
            </a:r>
            <a:r>
              <a:rPr kumimoji="1" lang="zh-CN" altLang="en-US" sz="4400" b="1" kern="1200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生命</a:t>
            </a:r>
            <a:endParaRPr kumimoji="1" lang="zh-CN" altLang="en-US" sz="4000" b="1" kern="1200" dirty="0">
              <a:solidFill>
                <a:srgbClr val="990033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81000" y="2209800"/>
            <a:ext cx="274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 kern="1200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正义</a:t>
            </a:r>
            <a:r>
              <a:rPr kumimoji="1" lang="en-US" altLang="zh-CN" sz="4400" b="1" kern="1200" dirty="0">
                <a:solidFill>
                  <a:srgbClr val="FF66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&gt;</a:t>
            </a:r>
            <a:r>
              <a:rPr kumimoji="1" lang="zh-CN" altLang="en-US" sz="4400" b="1" kern="1200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物欲</a:t>
            </a:r>
          </a:p>
        </p:txBody>
      </p:sp>
      <p:sp>
        <p:nvSpPr>
          <p:cNvPr id="84996" name="AutoShape 4"/>
          <p:cNvSpPr>
            <a:spLocks/>
          </p:cNvSpPr>
          <p:nvPr/>
        </p:nvSpPr>
        <p:spPr bwMode="auto">
          <a:xfrm>
            <a:off x="3124200" y="1828800"/>
            <a:ext cx="228600" cy="1143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9525">
            <a:solidFill>
              <a:srgbClr val="66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4419600" y="1828800"/>
            <a:ext cx="472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4000" b="1" kern="1200" dirty="0">
                <a:solidFill>
                  <a:srgbClr val="D9D8EC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</a:t>
            </a:r>
            <a:r>
              <a:rPr kumimoji="1" lang="zh-CN" altLang="en-US" sz="5400" b="1" kern="1200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正义</a:t>
            </a:r>
            <a:r>
              <a:rPr kumimoji="1" lang="en-US" altLang="zh-CN" sz="5400" b="1" kern="1200" dirty="0">
                <a:solidFill>
                  <a:srgbClr val="FF66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&gt;</a:t>
            </a:r>
            <a:r>
              <a:rPr kumimoji="1" lang="zh-CN" altLang="en-US" sz="5400" b="1" kern="1200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一切</a:t>
            </a: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457200" y="3810000"/>
            <a:ext cx="800100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中心：人应保持本性</a:t>
            </a:r>
            <a:r>
              <a:rPr kumimoji="1" lang="en-US" altLang="zh-CN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舍生取义</a:t>
            </a:r>
            <a:r>
              <a:rPr kumimoji="1" lang="en-US" altLang="zh-CN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;</a:t>
            </a:r>
            <a:r>
              <a:rPr kumimoji="1" lang="zh-CN" altLang="en-US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不顾礼义</a:t>
            </a:r>
            <a:r>
              <a:rPr kumimoji="1" lang="en-US" altLang="zh-CN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,</a:t>
            </a:r>
            <a:r>
              <a:rPr kumimoji="1" lang="zh-CN" altLang="en-US" sz="5400" b="1" kern="1200">
                <a:solidFill>
                  <a:srgbClr val="FF66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只求私欲是可耻的。</a:t>
            </a:r>
          </a:p>
        </p:txBody>
      </p:sp>
      <p:sp>
        <p:nvSpPr>
          <p:cNvPr id="84999" name="AutoShape 7"/>
          <p:cNvSpPr>
            <a:spLocks noChangeArrowheads="1"/>
          </p:cNvSpPr>
          <p:nvPr/>
        </p:nvSpPr>
        <p:spPr bwMode="auto">
          <a:xfrm>
            <a:off x="3429000" y="2057400"/>
            <a:ext cx="1066800" cy="685800"/>
          </a:xfrm>
          <a:prstGeom prst="notchedRightArrow">
            <a:avLst>
              <a:gd name="adj1" fmla="val 50000"/>
              <a:gd name="adj2" fmla="val 3888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 autoUpdateAnimBg="0"/>
      <p:bldP spid="84995" grpId="0" autoUpdateAnimBg="0"/>
      <p:bldP spid="84996" grpId="0" animBg="1"/>
      <p:bldP spid="84997" grpId="0" autoUpdateAnimBg="0"/>
      <p:bldP spid="84998" grpId="0" autoUpdateAnimBg="0"/>
      <p:bldP spid="8499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990600" y="1219200"/>
            <a:ext cx="1981200" cy="5794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FFFFFF"/>
                </a:solidFill>
                <a:latin typeface="Times New Roman" pitchFamily="18" charset="0"/>
                <a:ea typeface="宋体" pitchFamily="2" charset="-122"/>
                <a:cs typeface="+mn-cs"/>
              </a:rPr>
              <a:t>义存于心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152400" y="1905000"/>
            <a:ext cx="73342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举 例 论 证</a:t>
            </a:r>
          </a:p>
        </p:txBody>
      </p:sp>
      <p:sp>
        <p:nvSpPr>
          <p:cNvPr id="61444" name="Text Box 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143000" y="4648200"/>
            <a:ext cx="1828800" cy="5794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FFFFFF"/>
                </a:solidFill>
                <a:latin typeface="Times New Roman" pitchFamily="18" charset="0"/>
                <a:ea typeface="宋体" pitchFamily="2" charset="-122"/>
                <a:cs typeface="+mn-cs"/>
              </a:rPr>
              <a:t>失其本心</a:t>
            </a: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667000" y="12954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（正）</a:t>
            </a: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2667000" y="4724400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FFFF"/>
                </a:solidFill>
                <a:latin typeface="Times New Roman" pitchFamily="18" charset="0"/>
                <a:ea typeface="宋体" pitchFamily="2" charset="-122"/>
                <a:cs typeface="+mn-cs"/>
              </a:rPr>
              <a:t>（</a:t>
            </a:r>
            <a:r>
              <a:rPr kumimoji="1" lang="zh-CN" altLang="en-US" sz="24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反）</a:t>
            </a:r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auto">
          <a:xfrm>
            <a:off x="2667000" y="1905000"/>
            <a:ext cx="152400" cy="2667000"/>
          </a:xfrm>
          <a:prstGeom prst="downArrow">
            <a:avLst>
              <a:gd name="adj1" fmla="val 50000"/>
              <a:gd name="adj2" fmla="val 4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auto">
          <a:xfrm>
            <a:off x="2057400" y="2209800"/>
            <a:ext cx="67151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对 比 论 证</a:t>
            </a:r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3779838" y="981075"/>
            <a:ext cx="2133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+mn-cs"/>
              </a:rPr>
              <a:t>不受嗟来之食</a:t>
            </a:r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auto">
          <a:xfrm>
            <a:off x="3581400" y="1371600"/>
            <a:ext cx="228600" cy="2286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51" name="AutoShape 11"/>
          <p:cNvSpPr>
            <a:spLocks noChangeArrowheads="1"/>
          </p:cNvSpPr>
          <p:nvPr/>
        </p:nvSpPr>
        <p:spPr bwMode="auto">
          <a:xfrm>
            <a:off x="3581400" y="48006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52" name="Text Box 12"/>
          <p:cNvSpPr txBox="1">
            <a:spLocks noChangeArrowheads="1"/>
          </p:cNvSpPr>
          <p:nvPr/>
        </p:nvSpPr>
        <p:spPr bwMode="auto">
          <a:xfrm>
            <a:off x="6227763" y="765175"/>
            <a:ext cx="2667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FF3300"/>
                </a:solidFill>
                <a:latin typeface="黑体" pitchFamily="2" charset="-122"/>
                <a:ea typeface="黑体" pitchFamily="2" charset="-122"/>
                <a:cs typeface="+mn-cs"/>
              </a:rPr>
              <a:t>1</a:t>
            </a:r>
            <a:r>
              <a:rPr kumimoji="1" lang="zh-CN" altLang="en-US" sz="3200" b="1" kern="1200">
                <a:solidFill>
                  <a:srgbClr val="FF3300"/>
                </a:solidFill>
                <a:latin typeface="黑体" pitchFamily="2" charset="-122"/>
                <a:ea typeface="黑体" pitchFamily="2" charset="-122"/>
                <a:cs typeface="+mn-cs"/>
              </a:rPr>
              <a:t>、行道之人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FF3300"/>
                </a:solidFill>
                <a:latin typeface="黑体" pitchFamily="2" charset="-122"/>
                <a:ea typeface="黑体" pitchFamily="2" charset="-122"/>
                <a:cs typeface="+mn-cs"/>
              </a:rPr>
              <a:t>2</a:t>
            </a:r>
            <a:r>
              <a:rPr kumimoji="1" lang="zh-CN" altLang="en-US" sz="3200" b="1" kern="1200">
                <a:solidFill>
                  <a:srgbClr val="FF3300"/>
                </a:solidFill>
                <a:latin typeface="黑体" pitchFamily="2" charset="-122"/>
                <a:ea typeface="黑体" pitchFamily="2" charset="-122"/>
                <a:cs typeface="+mn-cs"/>
              </a:rPr>
              <a:t>、乞人</a:t>
            </a:r>
          </a:p>
        </p:txBody>
      </p:sp>
      <p:sp>
        <p:nvSpPr>
          <p:cNvPr id="61453" name="AutoShape 13"/>
          <p:cNvSpPr>
            <a:spLocks/>
          </p:cNvSpPr>
          <p:nvPr/>
        </p:nvSpPr>
        <p:spPr bwMode="auto">
          <a:xfrm>
            <a:off x="5795963" y="981075"/>
            <a:ext cx="304800" cy="914400"/>
          </a:xfrm>
          <a:prstGeom prst="leftBrace">
            <a:avLst>
              <a:gd name="adj1" fmla="val 25000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54" name="Text Box 14"/>
          <p:cNvSpPr txBox="1">
            <a:spLocks noChangeArrowheads="1"/>
          </p:cNvSpPr>
          <p:nvPr/>
        </p:nvSpPr>
        <p:spPr bwMode="auto">
          <a:xfrm>
            <a:off x="3810000" y="4221163"/>
            <a:ext cx="1752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20202"/>
                </a:solidFill>
                <a:latin typeface="Times New Roman" pitchFamily="18" charset="0"/>
                <a:ea typeface="宋体" pitchFamily="2" charset="-122"/>
                <a:cs typeface="+mn-cs"/>
              </a:rPr>
              <a:t>受万钟之禄</a:t>
            </a:r>
          </a:p>
        </p:txBody>
      </p:sp>
      <p:sp>
        <p:nvSpPr>
          <p:cNvPr id="61455" name="AutoShape 15"/>
          <p:cNvSpPr>
            <a:spLocks/>
          </p:cNvSpPr>
          <p:nvPr/>
        </p:nvSpPr>
        <p:spPr bwMode="auto">
          <a:xfrm>
            <a:off x="5410200" y="3810000"/>
            <a:ext cx="76200" cy="1981200"/>
          </a:xfrm>
          <a:prstGeom prst="leftBrace">
            <a:avLst>
              <a:gd name="adj1" fmla="val 216667"/>
              <a:gd name="adj2" fmla="val 50000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56" name="Text Box 16"/>
          <p:cNvSpPr txBox="1">
            <a:spLocks noChangeArrowheads="1"/>
          </p:cNvSpPr>
          <p:nvPr/>
        </p:nvSpPr>
        <p:spPr bwMode="auto">
          <a:xfrm>
            <a:off x="5508625" y="3789363"/>
            <a:ext cx="4176713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020202"/>
                </a:solidFill>
                <a:latin typeface="Times New Roman" pitchFamily="18" charset="0"/>
                <a:ea typeface="宋体" pitchFamily="2" charset="-122"/>
                <a:cs typeface="+mn-cs"/>
              </a:rPr>
              <a:t>1</a:t>
            </a:r>
            <a:r>
              <a:rPr kumimoji="1" lang="zh-CN" altLang="en-US" sz="3200" b="1" kern="1200">
                <a:solidFill>
                  <a:srgbClr val="020202"/>
                </a:solidFill>
                <a:latin typeface="Times New Roman" pitchFamily="18" charset="0"/>
                <a:ea typeface="宋体" pitchFamily="2" charset="-122"/>
                <a:cs typeface="+mn-cs"/>
              </a:rPr>
              <a:t>、宫室之美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020202"/>
                </a:solidFill>
                <a:latin typeface="Times New Roman" pitchFamily="18" charset="0"/>
                <a:ea typeface="宋体" pitchFamily="2" charset="-122"/>
                <a:cs typeface="+mn-cs"/>
              </a:rPr>
              <a:t>2</a:t>
            </a:r>
            <a:r>
              <a:rPr kumimoji="1" lang="zh-CN" altLang="en-US" sz="3200" b="1" kern="1200">
                <a:solidFill>
                  <a:srgbClr val="020202"/>
                </a:solidFill>
                <a:latin typeface="Times New Roman" pitchFamily="18" charset="0"/>
                <a:ea typeface="宋体" pitchFamily="2" charset="-122"/>
                <a:cs typeface="+mn-cs"/>
              </a:rPr>
              <a:t>、妻妾之奉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>
                <a:solidFill>
                  <a:srgbClr val="020202"/>
                </a:solidFill>
                <a:latin typeface="Times New Roman" pitchFamily="18" charset="0"/>
                <a:ea typeface="宋体" pitchFamily="2" charset="-122"/>
                <a:cs typeface="+mn-cs"/>
              </a:rPr>
              <a:t>3</a:t>
            </a:r>
            <a:r>
              <a:rPr kumimoji="1" lang="zh-CN" altLang="en-US" sz="3200" b="1" kern="1200">
                <a:solidFill>
                  <a:srgbClr val="020202"/>
                </a:solidFill>
                <a:latin typeface="Times New Roman" pitchFamily="18" charset="0"/>
                <a:ea typeface="宋体" pitchFamily="2" charset="-122"/>
                <a:cs typeface="+mn-cs"/>
              </a:rPr>
              <a:t>、所识穷乏者得我</a:t>
            </a:r>
          </a:p>
        </p:txBody>
      </p:sp>
      <p:sp>
        <p:nvSpPr>
          <p:cNvPr id="61457" name="AutoShape 17"/>
          <p:cNvSpPr>
            <a:spLocks/>
          </p:cNvSpPr>
          <p:nvPr/>
        </p:nvSpPr>
        <p:spPr bwMode="auto">
          <a:xfrm>
            <a:off x="838200" y="1600200"/>
            <a:ext cx="152400" cy="3200400"/>
          </a:xfrm>
          <a:prstGeom prst="leftBrace">
            <a:avLst>
              <a:gd name="adj1" fmla="val 175000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nimBg="1" autoUpdateAnimBg="0"/>
      <p:bldP spid="61443" grpId="0" autoUpdateAnimBg="0"/>
      <p:bldP spid="61444" grpId="0" animBg="1" autoUpdateAnimBg="0"/>
      <p:bldP spid="61445" grpId="0" autoUpdateAnimBg="0"/>
      <p:bldP spid="61446" grpId="0" autoUpdateAnimBg="0"/>
      <p:bldP spid="61447" grpId="0" animBg="1"/>
      <p:bldP spid="61448" grpId="0" autoUpdateAnimBg="0"/>
      <p:bldP spid="61449" grpId="0" autoUpdateAnimBg="0"/>
      <p:bldP spid="61450" grpId="0" animBg="1"/>
      <p:bldP spid="61451" grpId="0" animBg="1"/>
      <p:bldP spid="61452" grpId="0" autoUpdateAnimBg="0"/>
      <p:bldP spid="61453" grpId="0" animBg="1"/>
      <p:bldP spid="61454" grpId="0" autoUpdateAnimBg="0"/>
      <p:bldP spid="61455" grpId="0" animBg="1"/>
      <p:bldP spid="61456" grpId="0" autoUpdateAnimBg="0"/>
      <p:bldP spid="6145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381000" y="1066800"/>
            <a:ext cx="838200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400" b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　　恻隐之心，人皆有之；羞恶之心，人皆有之；恭敬之心，人皆有之；是非之心，人皆有之。恻隐之心，仁之端也；羞恶之心，义之端也；恭敬之心，礼之端也；是非之心，智之端也。人之有是四端也，犹其有四体也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374062" cy="1727200"/>
          </a:xfrm>
        </p:spPr>
        <p:txBody>
          <a:bodyPr/>
          <a:lstStyle/>
          <a:p>
            <a:r>
              <a:rPr lang="en-US" altLang="zh-CN" sz="3400" b="1">
                <a:solidFill>
                  <a:srgbClr val="000066"/>
                </a:solidFill>
              </a:rPr>
              <a:t/>
            </a:r>
            <a:br>
              <a:rPr lang="en-US" altLang="zh-CN" sz="3400" b="1">
                <a:solidFill>
                  <a:srgbClr val="000066"/>
                </a:solidFill>
              </a:rPr>
            </a:br>
            <a:r>
              <a:rPr lang="en-US" altLang="zh-CN" sz="3400" b="1">
                <a:solidFill>
                  <a:srgbClr val="000066"/>
                </a:solidFill>
              </a:rPr>
              <a:t/>
            </a:r>
            <a:br>
              <a:rPr lang="en-US" altLang="zh-CN" sz="3400" b="1">
                <a:solidFill>
                  <a:srgbClr val="000066"/>
                </a:solidFill>
              </a:rPr>
            </a:br>
            <a:r>
              <a:rPr lang="zh-CN" altLang="en-US" sz="3400" b="1">
                <a:solidFill>
                  <a:srgbClr val="000066"/>
                </a:solidFill>
              </a:rPr>
              <a:t>孟子主张</a:t>
            </a:r>
            <a:r>
              <a:rPr lang="zh-CN" altLang="en-US" sz="3400" b="1">
                <a:solidFill>
                  <a:schemeClr val="hlink"/>
                </a:solidFill>
              </a:rPr>
              <a:t>“性善论”</a:t>
            </a:r>
            <a:r>
              <a:rPr lang="zh-CN" altLang="en-US" sz="3400" b="1">
                <a:solidFill>
                  <a:srgbClr val="000066"/>
                </a:solidFill>
              </a:rPr>
              <a:t>，他认为人的本心是美好的，是善良的。</a:t>
            </a:r>
            <a:br>
              <a:rPr lang="zh-CN" altLang="en-US" sz="3400" b="1">
                <a:solidFill>
                  <a:srgbClr val="000066"/>
                </a:solidFill>
              </a:rPr>
            </a:br>
            <a:r>
              <a:rPr lang="zh-CN" altLang="en-US" sz="3400" b="1">
                <a:solidFill>
                  <a:srgbClr val="000066"/>
                </a:solidFill>
              </a:rPr>
              <a:t/>
            </a:r>
            <a:br>
              <a:rPr lang="zh-CN" altLang="en-US" sz="3400" b="1">
                <a:solidFill>
                  <a:srgbClr val="000066"/>
                </a:solidFill>
              </a:rPr>
            </a:br>
            <a:endParaRPr lang="zh-CN" altLang="en-US" sz="3400" b="1">
              <a:solidFill>
                <a:srgbClr val="000066"/>
              </a:solidFill>
            </a:endParaRP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468313" y="1916113"/>
            <a:ext cx="52800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它包括四种</a:t>
            </a:r>
            <a:r>
              <a:rPr lang="zh-CN" altLang="en-US" sz="4000" b="1" kern="1200">
                <a:solidFill>
                  <a:srgbClr val="6767FF"/>
                </a:solidFill>
                <a:latin typeface="宋体"/>
                <a:ea typeface="宋体" pitchFamily="2" charset="-122"/>
                <a:cs typeface="+mn-cs"/>
              </a:rPr>
              <a:t>“</a:t>
            </a:r>
            <a:r>
              <a:rPr lang="zh-CN" altLang="en-US" sz="4000" b="1" kern="1200">
                <a:solidFill>
                  <a:srgbClr val="6767FF"/>
                </a:solidFill>
                <a:latin typeface="Arial" pitchFamily="34" charset="0"/>
                <a:ea typeface="宋体" pitchFamily="2" charset="-122"/>
                <a:cs typeface="+mn-cs"/>
              </a:rPr>
              <a:t>本心</a:t>
            </a:r>
            <a:r>
              <a:rPr lang="zh-CN" altLang="en-US" sz="4000" b="1" kern="1200">
                <a:solidFill>
                  <a:srgbClr val="6767FF"/>
                </a:solidFill>
                <a:latin typeface="宋体"/>
                <a:ea typeface="宋体" pitchFamily="2" charset="-122"/>
                <a:cs typeface="+mn-cs"/>
              </a:rPr>
              <a:t>”</a:t>
            </a: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：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476375" y="2781300"/>
            <a:ext cx="5472113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恻隐之心，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FF0066"/>
                </a:solidFill>
                <a:latin typeface="Arial" pitchFamily="34" charset="0"/>
                <a:ea typeface="宋体" pitchFamily="2" charset="-122"/>
                <a:cs typeface="+mn-cs"/>
              </a:rPr>
              <a:t>羞恶之心</a:t>
            </a: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，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恭敬之心，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是非之心。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1908175" y="1196975"/>
            <a:ext cx="2951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zh-CN" altLang="zh-CN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4356100" y="2781300"/>
            <a:ext cx="1800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仁也；</a:t>
            </a: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4427538" y="3789363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zh-CN" altLang="zh-CN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4284663" y="3716338"/>
            <a:ext cx="24479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FF0066"/>
                </a:solidFill>
                <a:latin typeface="Arial" pitchFamily="34" charset="0"/>
                <a:ea typeface="宋体" pitchFamily="2" charset="-122"/>
                <a:cs typeface="+mn-cs"/>
              </a:rPr>
              <a:t>义</a:t>
            </a: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也；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4356100" y="4652963"/>
            <a:ext cx="17129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礼也；</a:t>
            </a:r>
          </a:p>
        </p:txBody>
      </p:sp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4356100" y="5516563"/>
            <a:ext cx="22320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智也。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11560" y="1412776"/>
            <a:ext cx="756084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+mn-cs"/>
              </a:rPr>
              <a:t>第一层：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举例论证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"/>
                <a:ea typeface="宋体" pitchFamily="2" charset="-122"/>
                <a:cs typeface="+mn-cs"/>
              </a:rPr>
              <a:t>“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义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"/>
                <a:ea typeface="宋体" pitchFamily="2" charset="-122"/>
                <a:cs typeface="+mn-cs"/>
              </a:rPr>
              <a:t>”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的存在。用类似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"/>
                <a:ea typeface="宋体" pitchFamily="2" charset="-122"/>
                <a:cs typeface="+mn-cs"/>
              </a:rPr>
              <a:t>“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不受嗟来之食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"/>
                <a:ea typeface="宋体" pitchFamily="2" charset="-122"/>
                <a:cs typeface="+mn-cs"/>
              </a:rPr>
              <a:t>”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的故事，阐明为人要辨别义和利，不应苟且偷生。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762000" y="3429000"/>
            <a:ext cx="74818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+mn-cs"/>
              </a:rPr>
              <a:t>第二层：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宋体" pitchFamily="2" charset="-122"/>
                <a:ea typeface="宋体" pitchFamily="2" charset="-122"/>
                <a:cs typeface="+mn-cs"/>
              </a:rPr>
              <a:t>直斥王侯贵族和追求功名利禄的士人不义而贵。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0" y="0"/>
            <a:ext cx="52197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b="1" kern="12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第二部分层次：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762000" y="838200"/>
            <a:ext cx="28733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b="1" kern="120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  <a:cs typeface="+mn-cs"/>
              </a:rPr>
              <a:t>小结：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990600" y="1828800"/>
            <a:ext cx="69342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kern="1200" dirty="0">
                <a:solidFill>
                  <a:srgbClr val="66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</a:t>
            </a:r>
            <a:r>
              <a:rPr kumimoji="1" lang="zh-CN" altLang="en-US" sz="3600" b="1" kern="1200" dirty="0">
                <a:solidFill>
                  <a:srgbClr val="66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第二部分举出实例，进一步论证“义”重于生命，并在篇末点题，指出不应该为物欲所蔽。“</a:t>
            </a:r>
            <a:r>
              <a:rPr kumimoji="1" lang="zh-CN" altLang="en-US" sz="3600" b="1" kern="1200" dirty="0">
                <a:solidFill>
                  <a:srgbClr val="660066"/>
                </a:solidFill>
                <a:latin typeface="Arial Unicode MS" pitchFamily="34" charset="-122"/>
                <a:ea typeface="宋体" pitchFamily="2" charset="-122"/>
                <a:cs typeface="+mn-cs"/>
              </a:rPr>
              <a:t>万钟则不辩礼义而受之</a:t>
            </a:r>
            <a:r>
              <a:rPr kumimoji="1" lang="zh-CN" altLang="en-US" sz="3600" b="1" kern="1200" dirty="0">
                <a:solidFill>
                  <a:srgbClr val="660066"/>
                </a:solidFill>
                <a:latin typeface="Times New Roman"/>
                <a:ea typeface="宋体" pitchFamily="2" charset="-122"/>
                <a:cs typeface="+mn-cs"/>
              </a:rPr>
              <a:t>”</a:t>
            </a:r>
            <a:r>
              <a:rPr kumimoji="1" lang="zh-CN" altLang="en-US" sz="3600" b="1" kern="1200" dirty="0">
                <a:solidFill>
                  <a:srgbClr val="66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的行为，对自己是没有好处的，因为它使人丧失了羞恶之心。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524000" y="1820863"/>
            <a:ext cx="419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zh-CN" altLang="zh-CN" sz="2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5867400" cy="5334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zh-CN" altLang="en-US" sz="2800" b="1" dirty="0">
                <a:solidFill>
                  <a:srgbClr val="000066"/>
                </a:solidFill>
                <a:ea typeface="华文行楷" pitchFamily="2" charset="-122"/>
              </a:rPr>
              <a:t>生</a:t>
            </a:r>
            <a:r>
              <a:rPr lang="en-US" altLang="zh-CN" sz="2800" b="1" dirty="0">
                <a:solidFill>
                  <a:srgbClr val="000066"/>
                </a:solidFill>
                <a:ea typeface="华文行楷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ea typeface="华文行楷" pitchFamily="2" charset="-122"/>
              </a:rPr>
              <a:t>有</a:t>
            </a:r>
            <a:r>
              <a:rPr lang="zh-CN" altLang="en-US" sz="2800" b="1" dirty="0">
                <a:solidFill>
                  <a:srgbClr val="000066"/>
                </a:solidFill>
                <a:ea typeface="华文行楷" pitchFamily="2" charset="-122"/>
              </a:rPr>
              <a:t>甚于生</a:t>
            </a:r>
            <a:r>
              <a:rPr lang="en-US" altLang="zh-CN" sz="2800" b="1" dirty="0">
                <a:solidFill>
                  <a:srgbClr val="000066"/>
                </a:solidFill>
                <a:ea typeface="华文行楷" pitchFamily="2" charset="-122"/>
              </a:rPr>
              <a:t>——</a:t>
            </a:r>
            <a:r>
              <a:rPr lang="zh-CN" altLang="en-US" sz="2800" b="1" dirty="0">
                <a:solidFill>
                  <a:srgbClr val="000066"/>
                </a:solidFill>
                <a:ea typeface="华文行楷" pitchFamily="2" charset="-122"/>
              </a:rPr>
              <a:t>不为苟得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85800" y="1447800"/>
            <a:ext cx="6781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20000"/>
              </a:spcBef>
              <a:spcAft>
                <a:spcPct val="0"/>
              </a:spcAft>
            </a:pPr>
            <a:r>
              <a:rPr kumimoji="1" lang="zh-CN" altLang="en-US" sz="2800" kern="1200" dirty="0">
                <a:solidFill>
                  <a:srgbClr val="000066"/>
                </a:solidFill>
                <a:latin typeface="华文行楷" pitchFamily="2" charset="-122"/>
                <a:ea typeface="华文行楷" pitchFamily="2" charset="-122"/>
                <a:cs typeface="+mn-cs"/>
              </a:rPr>
              <a:t>死</a:t>
            </a:r>
            <a:r>
              <a:rPr kumimoji="1" lang="en-US" altLang="zh-CN" sz="2800" kern="1200" dirty="0">
                <a:solidFill>
                  <a:srgbClr val="000066"/>
                </a:solidFill>
                <a:latin typeface="Times New Roman"/>
                <a:ea typeface="华文行楷" pitchFamily="2" charset="-122"/>
                <a:cs typeface="+mn-cs"/>
              </a:rPr>
              <a:t>——</a:t>
            </a:r>
            <a:r>
              <a:rPr kumimoji="1" lang="zh-CN" altLang="en-US" sz="2800" kern="1200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  <a:cs typeface="+mn-cs"/>
              </a:rPr>
              <a:t>有</a:t>
            </a:r>
            <a:r>
              <a:rPr kumimoji="1" lang="zh-CN" altLang="en-US" sz="2800" kern="1200" dirty="0">
                <a:solidFill>
                  <a:srgbClr val="000066"/>
                </a:solidFill>
                <a:latin typeface="华文行楷" pitchFamily="2" charset="-122"/>
                <a:ea typeface="华文行楷" pitchFamily="2" charset="-122"/>
                <a:cs typeface="+mn-cs"/>
              </a:rPr>
              <a:t>甚于死</a:t>
            </a:r>
            <a:r>
              <a:rPr kumimoji="1" lang="en-US" altLang="zh-CN" sz="2800" kern="1200" dirty="0">
                <a:solidFill>
                  <a:srgbClr val="000066"/>
                </a:solidFill>
                <a:latin typeface="Times New Roman"/>
                <a:ea typeface="华文行楷" pitchFamily="2" charset="-122"/>
                <a:cs typeface="+mn-cs"/>
              </a:rPr>
              <a:t>——</a:t>
            </a:r>
            <a:r>
              <a:rPr kumimoji="1" lang="zh-CN" altLang="en-US" sz="2800" kern="1200" dirty="0">
                <a:solidFill>
                  <a:srgbClr val="000066"/>
                </a:solidFill>
                <a:latin typeface="华文行楷" pitchFamily="2" charset="-122"/>
                <a:ea typeface="华文行楷" pitchFamily="2" charset="-122"/>
                <a:cs typeface="+mn-cs"/>
              </a:rPr>
              <a:t>有所不避 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38200" y="2438400"/>
            <a:ext cx="5486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所恶</a:t>
            </a:r>
            <a:r>
              <a:rPr kumimoji="1" lang="en-US" altLang="zh-CN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—</a:t>
            </a:r>
            <a:r>
              <a:rPr kumimoji="1" lang="zh-CN" altLang="en-US" sz="2800" b="1" kern="12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莫</a:t>
            </a:r>
            <a:r>
              <a:rPr kumimoji="1" lang="zh-CN" altLang="en-US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甚于死</a:t>
            </a:r>
            <a:r>
              <a:rPr kumimoji="1" lang="en-US" altLang="zh-CN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——</a:t>
            </a:r>
            <a:r>
              <a:rPr kumimoji="1" lang="zh-CN" altLang="en-US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何不为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838200" y="2057400"/>
            <a:ext cx="5562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所欲</a:t>
            </a:r>
            <a:r>
              <a:rPr kumimoji="1" lang="en-US" altLang="zh-CN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—</a:t>
            </a:r>
            <a:r>
              <a:rPr kumimoji="1" lang="zh-CN" altLang="en-US" sz="2800" b="1" kern="1200" dirty="0">
                <a:solidFill>
                  <a:srgbClr val="FF0000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莫</a:t>
            </a:r>
            <a:r>
              <a:rPr kumimoji="1" lang="zh-CN" altLang="en-US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甚于生</a:t>
            </a:r>
            <a:r>
              <a:rPr kumimoji="1" lang="en-US" altLang="zh-CN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——</a:t>
            </a:r>
            <a:r>
              <a:rPr kumimoji="1" lang="zh-CN" altLang="en-US" sz="2800" b="1" kern="1200" dirty="0">
                <a:solidFill>
                  <a:srgbClr val="0000FF"/>
                </a:solidFill>
                <a:latin typeface="Times New Roman" pitchFamily="18" charset="0"/>
                <a:ea typeface="华文隶书" pitchFamily="2" charset="-122"/>
                <a:cs typeface="+mn-cs"/>
              </a:rPr>
              <a:t>何不用</a:t>
            </a: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5562600" y="1066800"/>
            <a:ext cx="8382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zh-CN" sz="2400" b="1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6477000" y="9144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正面</a:t>
            </a:r>
          </a:p>
        </p:txBody>
      </p:sp>
      <p:sp>
        <p:nvSpPr>
          <p:cNvPr id="20489" name="AutoShape 9"/>
          <p:cNvSpPr>
            <a:spLocks noChangeArrowheads="1"/>
          </p:cNvSpPr>
          <p:nvPr/>
        </p:nvSpPr>
        <p:spPr bwMode="auto">
          <a:xfrm>
            <a:off x="5436096" y="2276872"/>
            <a:ext cx="838200" cy="304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zh-CN" sz="2400" b="1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6372200" y="2204864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0000FF"/>
                </a:solidFill>
                <a:latin typeface="Times New Roman" pitchFamily="18" charset="0"/>
                <a:ea typeface="宋体" pitchFamily="2" charset="-122"/>
                <a:cs typeface="+mn-cs"/>
              </a:rPr>
              <a:t>反面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7618413" y="1371600"/>
            <a:ext cx="611187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对比论证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304800" y="3352800"/>
            <a:ext cx="7362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由是避患→不为</a:t>
            </a:r>
            <a:r>
              <a:rPr kumimoji="1" lang="zh-CN" altLang="en-US" sz="24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（结果）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→有甚于死者</a:t>
            </a:r>
            <a:r>
              <a:rPr kumimoji="1" lang="zh-CN" altLang="en-US" sz="2400" b="1" kern="1200">
                <a:solidFill>
                  <a:srgbClr val="000066"/>
                </a:solidFill>
                <a:latin typeface="Arial" pitchFamily="34" charset="0"/>
                <a:ea typeface="宋体" pitchFamily="2" charset="-122"/>
                <a:cs typeface="+mn-cs"/>
              </a:rPr>
              <a:t>（原因）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685800" y="29718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由是则生→不用 （结果）→有甚于生者（原因）</a:t>
            </a:r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685800" y="1752600"/>
            <a:ext cx="0" cy="259080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cxnSp>
        <p:nvCxnSpPr>
          <p:cNvPr id="20495" name="AutoShape 15"/>
          <p:cNvCxnSpPr>
            <a:cxnSpLocks noChangeShapeType="1"/>
          </p:cNvCxnSpPr>
          <p:nvPr/>
        </p:nvCxnSpPr>
        <p:spPr bwMode="auto">
          <a:xfrm rot="5400000">
            <a:off x="-304800" y="4191000"/>
            <a:ext cx="1676400" cy="0"/>
          </a:xfrm>
          <a:prstGeom prst="straightConnector1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</p:cxnSp>
      <p:sp>
        <p:nvSpPr>
          <p:cNvPr id="20496" name="Line 16"/>
          <p:cNvSpPr>
            <a:spLocks noChangeShapeType="1"/>
          </p:cNvSpPr>
          <p:nvPr/>
        </p:nvSpPr>
        <p:spPr bwMode="auto">
          <a:xfrm>
            <a:off x="457200" y="3352800"/>
            <a:ext cx="152400" cy="167640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497" name="Line 17"/>
          <p:cNvSpPr>
            <a:spLocks noChangeShapeType="1"/>
          </p:cNvSpPr>
          <p:nvPr/>
        </p:nvSpPr>
        <p:spPr bwMode="auto">
          <a:xfrm>
            <a:off x="1600200" y="5105400"/>
            <a:ext cx="5334000" cy="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498" name="Line 18"/>
          <p:cNvSpPr>
            <a:spLocks noChangeShapeType="1"/>
          </p:cNvSpPr>
          <p:nvPr/>
        </p:nvSpPr>
        <p:spPr bwMode="auto">
          <a:xfrm>
            <a:off x="2438400" y="5334000"/>
            <a:ext cx="76200" cy="45720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499" name="AutoShape 19"/>
          <p:cNvSpPr>
            <a:spLocks noChangeArrowheads="1"/>
          </p:cNvSpPr>
          <p:nvPr/>
        </p:nvSpPr>
        <p:spPr bwMode="auto">
          <a:xfrm rot="5400000">
            <a:off x="-76200" y="2895600"/>
            <a:ext cx="1905000" cy="1143000"/>
          </a:xfrm>
          <a:custGeom>
            <a:avLst/>
            <a:gdLst>
              <a:gd name="G0" fmla="+- 16055 0 0"/>
              <a:gd name="G1" fmla="+- 19457 0 0"/>
              <a:gd name="G2" fmla="+- 9642 0 0"/>
              <a:gd name="G3" fmla="*/ 16055 1 2"/>
              <a:gd name="G4" fmla="+- G3 10800 0"/>
              <a:gd name="G5" fmla="+- 21600 16055 19457"/>
              <a:gd name="G6" fmla="+- 19457 9642 0"/>
              <a:gd name="G7" fmla="*/ G6 1 2"/>
              <a:gd name="G8" fmla="*/ 19457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9457 1 2"/>
              <a:gd name="G15" fmla="+- G5 0 G4"/>
              <a:gd name="G16" fmla="+- G0 0 G4"/>
              <a:gd name="G17" fmla="*/ G2 G15 G16"/>
              <a:gd name="T0" fmla="*/ 18828 w 21600"/>
              <a:gd name="T1" fmla="*/ 0 h 21600"/>
              <a:gd name="T2" fmla="*/ 16055 w 21600"/>
              <a:gd name="T3" fmla="*/ 9642 h 21600"/>
              <a:gd name="T4" fmla="*/ 0 w 21600"/>
              <a:gd name="T5" fmla="*/ 20902 h 21600"/>
              <a:gd name="T6" fmla="*/ 9729 w 21600"/>
              <a:gd name="T7" fmla="*/ 21600 h 21600"/>
              <a:gd name="T8" fmla="*/ 19457 w 21600"/>
              <a:gd name="T9" fmla="*/ 16153 h 21600"/>
              <a:gd name="T10" fmla="*/ 21600 w 21600"/>
              <a:gd name="T11" fmla="*/ 9642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828" y="0"/>
                </a:moveTo>
                <a:lnTo>
                  <a:pt x="16055" y="9642"/>
                </a:lnTo>
                <a:lnTo>
                  <a:pt x="18198" y="9642"/>
                </a:lnTo>
                <a:lnTo>
                  <a:pt x="18198" y="20202"/>
                </a:lnTo>
                <a:lnTo>
                  <a:pt x="0" y="20202"/>
                </a:lnTo>
                <a:lnTo>
                  <a:pt x="0" y="21600"/>
                </a:lnTo>
                <a:lnTo>
                  <a:pt x="19457" y="21600"/>
                </a:lnTo>
                <a:lnTo>
                  <a:pt x="19457" y="9642"/>
                </a:lnTo>
                <a:lnTo>
                  <a:pt x="21600" y="9642"/>
                </a:lnTo>
                <a:close/>
              </a:path>
            </a:pathLst>
          </a:cu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rot="10800000" vert="eaVert" anchor="ctr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zh-CN" sz="2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20500" name="Line 20"/>
          <p:cNvSpPr>
            <a:spLocks noChangeShapeType="1"/>
          </p:cNvSpPr>
          <p:nvPr/>
        </p:nvSpPr>
        <p:spPr bwMode="auto">
          <a:xfrm>
            <a:off x="4953000" y="5334000"/>
            <a:ext cx="0" cy="838200"/>
          </a:xfrm>
          <a:prstGeom prst="line">
            <a:avLst/>
          </a:prstGeom>
          <a:noFill/>
          <a:ln w="9525">
            <a:noFill/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01" name="AutoShape 21"/>
          <p:cNvSpPr>
            <a:spLocks/>
          </p:cNvSpPr>
          <p:nvPr/>
        </p:nvSpPr>
        <p:spPr bwMode="auto">
          <a:xfrm rot="10800000">
            <a:off x="457200" y="1371600"/>
            <a:ext cx="304800" cy="2438400"/>
          </a:xfrm>
          <a:prstGeom prst="rightBrace">
            <a:avLst>
              <a:gd name="adj1" fmla="val 66667"/>
              <a:gd name="adj2" fmla="val 50000"/>
            </a:avLst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1447800" y="3886200"/>
            <a:ext cx="480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990000"/>
                </a:solidFill>
                <a:latin typeface="Times New Roman" pitchFamily="18" charset="0"/>
                <a:ea typeface="宋体" pitchFamily="2" charset="-122"/>
                <a:cs typeface="+mn-cs"/>
              </a:rPr>
              <a:t>非独</a:t>
            </a:r>
            <a:r>
              <a:rPr kumimoji="1" lang="en-US" altLang="zh-CN" sz="2800" b="1" kern="1200">
                <a:solidFill>
                  <a:srgbClr val="990000"/>
                </a:solidFill>
                <a:latin typeface="Times New Roman" pitchFamily="18" charset="0"/>
                <a:ea typeface="宋体" pitchFamily="2" charset="-122"/>
                <a:cs typeface="+mn-cs"/>
              </a:rPr>
              <a:t>—</a:t>
            </a:r>
            <a:r>
              <a:rPr kumimoji="1" lang="zh-CN" altLang="en-US" sz="2800" b="1" kern="1200">
                <a:solidFill>
                  <a:srgbClr val="990000"/>
                </a:solidFill>
                <a:latin typeface="Times New Roman" pitchFamily="18" charset="0"/>
                <a:ea typeface="宋体" pitchFamily="2" charset="-122"/>
                <a:cs typeface="+mn-cs"/>
              </a:rPr>
              <a:t>皆有</a:t>
            </a:r>
            <a:r>
              <a:rPr kumimoji="1" lang="en-US" altLang="zh-CN" sz="2800" b="1" kern="1200">
                <a:solidFill>
                  <a:srgbClr val="990000"/>
                </a:solidFill>
                <a:latin typeface="Times New Roman" pitchFamily="18" charset="0"/>
                <a:ea typeface="宋体" pitchFamily="2" charset="-122"/>
                <a:cs typeface="+mn-cs"/>
              </a:rPr>
              <a:t>—</a:t>
            </a:r>
            <a:r>
              <a:rPr kumimoji="1" lang="zh-CN" altLang="en-US" sz="2800" b="1" kern="1200">
                <a:solidFill>
                  <a:srgbClr val="99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勿丧</a:t>
            </a:r>
          </a:p>
        </p:txBody>
      </p:sp>
      <p:sp>
        <p:nvSpPr>
          <p:cNvPr id="20503" name="Text Box 23"/>
          <p:cNvSpPr txBox="1">
            <a:spLocks noChangeArrowheads="1"/>
          </p:cNvSpPr>
          <p:nvPr/>
        </p:nvSpPr>
        <p:spPr bwMode="auto">
          <a:xfrm>
            <a:off x="5334000" y="3886200"/>
            <a:ext cx="381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009900"/>
                </a:solidFill>
                <a:latin typeface="Times New Roman" pitchFamily="18" charset="0"/>
                <a:ea typeface="宋体" pitchFamily="2" charset="-122"/>
                <a:cs typeface="+mn-cs"/>
              </a:rPr>
              <a:t>（人之初，性本善）</a:t>
            </a:r>
          </a:p>
        </p:txBody>
      </p:sp>
      <p:sp>
        <p:nvSpPr>
          <p:cNvPr id="20504" name="Text Box 24"/>
          <p:cNvSpPr txBox="1">
            <a:spLocks noChangeArrowheads="1"/>
          </p:cNvSpPr>
          <p:nvPr/>
        </p:nvSpPr>
        <p:spPr bwMode="auto">
          <a:xfrm>
            <a:off x="4343400" y="38862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rPr>
              <a:t>（层进）</a:t>
            </a:r>
          </a:p>
        </p:txBody>
      </p:sp>
      <p:sp>
        <p:nvSpPr>
          <p:cNvPr id="20505" name="Text Box 25"/>
          <p:cNvSpPr txBox="1">
            <a:spLocks noChangeArrowheads="1"/>
          </p:cNvSpPr>
          <p:nvPr/>
        </p:nvSpPr>
        <p:spPr bwMode="auto">
          <a:xfrm>
            <a:off x="533400" y="4800600"/>
            <a:ext cx="861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一箪、一豆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行道之人，乞人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弗受，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决定生命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</a:t>
            </a:r>
            <a:r>
              <a:rPr kumimoji="1" lang="zh-CN" altLang="en-US" sz="2400" b="1" kern="12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义存在</a:t>
            </a:r>
          </a:p>
        </p:txBody>
      </p:sp>
      <p:sp>
        <p:nvSpPr>
          <p:cNvPr id="20506" name="Text Box 26"/>
          <p:cNvSpPr txBox="1">
            <a:spLocks noChangeArrowheads="1"/>
          </p:cNvSpPr>
          <p:nvPr/>
        </p:nvSpPr>
        <p:spPr bwMode="auto">
          <a:xfrm>
            <a:off x="609600" y="5486400"/>
            <a:ext cx="853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万钟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——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王侯贵族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——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受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——</a:t>
            </a:r>
            <a:r>
              <a:rPr kumimoji="1" lang="zh-CN" altLang="en-US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决定宫室</a:t>
            </a:r>
            <a:r>
              <a:rPr kumimoji="1" lang="en-US" altLang="zh-CN" sz="2400" b="1" kern="1200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——</a:t>
            </a:r>
            <a:r>
              <a:rPr kumimoji="1" lang="zh-CN" altLang="en-US" sz="2400" b="1" kern="12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义丧失</a:t>
            </a:r>
          </a:p>
        </p:txBody>
      </p:sp>
      <p:sp>
        <p:nvSpPr>
          <p:cNvPr id="20507" name="AutoShape 27"/>
          <p:cNvSpPr>
            <a:spLocks/>
          </p:cNvSpPr>
          <p:nvPr/>
        </p:nvSpPr>
        <p:spPr bwMode="auto">
          <a:xfrm rot="10800000">
            <a:off x="457200" y="4876800"/>
            <a:ext cx="228600" cy="914400"/>
          </a:xfrm>
          <a:prstGeom prst="rightBrace">
            <a:avLst>
              <a:gd name="adj1" fmla="val 33333"/>
              <a:gd name="adj2" fmla="val 50000"/>
            </a:avLst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0508" name="AutoShape 28"/>
          <p:cNvSpPr>
            <a:spLocks noChangeArrowheads="1"/>
          </p:cNvSpPr>
          <p:nvPr/>
        </p:nvSpPr>
        <p:spPr bwMode="auto">
          <a:xfrm>
            <a:off x="8305800" y="2971800"/>
            <a:ext cx="533400" cy="1676400"/>
          </a:xfrm>
          <a:prstGeom prst="wedgeRoundRectCallout">
            <a:avLst>
              <a:gd name="adj1" fmla="val -149704"/>
              <a:gd name="adj2" fmla="val 75380"/>
              <a:gd name="adj3" fmla="val 16667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400" b="1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举例论证</a:t>
            </a:r>
          </a:p>
        </p:txBody>
      </p:sp>
      <p:sp>
        <p:nvSpPr>
          <p:cNvPr id="20509" name="AutoShape 29"/>
          <p:cNvSpPr>
            <a:spLocks noChangeArrowheads="1"/>
          </p:cNvSpPr>
          <p:nvPr/>
        </p:nvSpPr>
        <p:spPr bwMode="auto">
          <a:xfrm>
            <a:off x="8077200" y="1600200"/>
            <a:ext cx="838200" cy="838200"/>
          </a:xfrm>
          <a:prstGeom prst="wedgeEllipseCallout">
            <a:avLst>
              <a:gd name="adj1" fmla="val -43750"/>
              <a:gd name="adj2" fmla="val 7000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kumimoji="1" lang="zh-CN" altLang="zh-CN" sz="2400" kern="120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  <p:sp>
        <p:nvSpPr>
          <p:cNvPr id="20510" name="Rectangle 30"/>
          <p:cNvSpPr>
            <a:spLocks noChangeArrowheads="1"/>
          </p:cNvSpPr>
          <p:nvPr/>
        </p:nvSpPr>
        <p:spPr bwMode="auto">
          <a:xfrm>
            <a:off x="457200" y="0"/>
            <a:ext cx="7572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kern="1200" dirty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文章是怎样围绕论点逐层论述的</a:t>
            </a:r>
            <a:r>
              <a:rPr kumimoji="1" lang="en-US" altLang="zh-CN" sz="4000" b="1" kern="1200" dirty="0">
                <a:solidFill>
                  <a:srgbClr val="C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?</a:t>
            </a:r>
          </a:p>
        </p:txBody>
      </p:sp>
      <p:sp>
        <p:nvSpPr>
          <p:cNvPr id="20511" name="Text Box 31"/>
          <p:cNvSpPr txBox="1">
            <a:spLocks noChangeArrowheads="1"/>
          </p:cNvSpPr>
          <p:nvPr/>
        </p:nvSpPr>
        <p:spPr bwMode="auto">
          <a:xfrm>
            <a:off x="457200" y="5791200"/>
            <a:ext cx="86868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 dirty="0" smtClean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  <a:cs typeface="+mn-cs"/>
              </a:rPr>
              <a:t>进一步论证“义”重于生命，指出不应该为物欲所蔽。</a:t>
            </a:r>
            <a:endParaRPr kumimoji="1" lang="en-US" altLang="zh-CN" sz="2800" b="1" kern="1200" dirty="0" smtClean="0">
              <a:solidFill>
                <a:srgbClr val="660033"/>
              </a:solidFill>
              <a:latin typeface="Times New Roman" pitchFamily="18" charset="0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 smtClean="0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rPr>
              <a:t> </a:t>
            </a:r>
            <a:endParaRPr kumimoji="1" lang="zh-CN" altLang="en-US" sz="2800" b="1" kern="1200" dirty="0">
              <a:solidFill>
                <a:srgbClr val="FF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512" name="AutoShape 32"/>
          <p:cNvSpPr>
            <a:spLocks noChangeArrowheads="1"/>
          </p:cNvSpPr>
          <p:nvPr/>
        </p:nvSpPr>
        <p:spPr bwMode="auto">
          <a:xfrm rot="5400000">
            <a:off x="-304800" y="5562600"/>
            <a:ext cx="1066800" cy="304800"/>
          </a:xfrm>
          <a:prstGeom prst="curvedUpArrow">
            <a:avLst>
              <a:gd name="adj1" fmla="val 70000"/>
              <a:gd name="adj2" fmla="val 140000"/>
              <a:gd name="adj3" fmla="val 3333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solidFill>
                <a:srgbClr val="000000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  <p:bldP spid="20484" grpId="0" autoUpdateAnimBg="0"/>
      <p:bldP spid="20485" grpId="0" autoUpdateAnimBg="0"/>
      <p:bldP spid="20486" grpId="0" autoUpdateAnimBg="0"/>
      <p:bldP spid="20487" grpId="0" animBg="1" autoUpdateAnimBg="0"/>
      <p:bldP spid="20488" grpId="0" autoUpdateAnimBg="0"/>
      <p:bldP spid="20489" grpId="0" animBg="1" autoUpdateAnimBg="0"/>
      <p:bldP spid="20490" grpId="0" autoUpdateAnimBg="0"/>
      <p:bldP spid="20491" grpId="0" autoUpdateAnimBg="0"/>
      <p:bldP spid="20492" grpId="0" autoUpdateAnimBg="0"/>
      <p:bldP spid="20493" grpId="0" autoUpdateAnimBg="0"/>
      <p:bldP spid="20499" grpId="0" animBg="1" autoUpdateAnimBg="0"/>
      <p:bldP spid="20501" grpId="0" animBg="1"/>
      <p:bldP spid="20502" grpId="0" autoUpdateAnimBg="0"/>
      <p:bldP spid="20503" grpId="0" autoUpdateAnimBg="0"/>
      <p:bldP spid="20504" grpId="0" autoUpdateAnimBg="0"/>
      <p:bldP spid="20505" grpId="0" autoUpdateAnimBg="0"/>
      <p:bldP spid="20506" grpId="0" autoUpdateAnimBg="0"/>
      <p:bldP spid="20507" grpId="0" animBg="1"/>
      <p:bldP spid="20508" grpId="0" animBg="1" autoUpdateAnimBg="0"/>
      <p:bldP spid="20511" grpId="0" autoUpdateAnimBg="0"/>
      <p:bldP spid="205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ltGray">
          <a:xfrm>
            <a:off x="838200" y="2209800"/>
            <a:ext cx="7620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269875" algn="just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200" b="1" kern="12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rPr>
              <a:t>第一部分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提出</a:t>
            </a:r>
            <a:r>
              <a:rPr kumimoji="1" lang="zh-CN" altLang="en-US" sz="3200" b="1" kern="1200" dirty="0" smtClean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“人在任何时候都不要违背义，舍生取义是最高境界”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的中心论点，并说明“义”的美德就是人所固有的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, “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义” 重于生命。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04800" y="762000"/>
            <a:ext cx="5029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6000" b="1" kern="12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方正舒体" pitchFamily="2" charset="-122"/>
                <a:cs typeface="+mn-cs"/>
              </a:rPr>
              <a:t>分析结构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ltGray">
          <a:xfrm>
            <a:off x="914400" y="4038600"/>
            <a:ext cx="8153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200" b="1" kern="12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 </a:t>
            </a:r>
            <a:r>
              <a:rPr kumimoji="1" lang="zh-CN" altLang="en-US" sz="3200" b="1" kern="1200" dirty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+mn-cs"/>
              </a:rPr>
              <a:t>第二部分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  举例进一步论证“义” 重于生命，不能“见利忘义” </a:t>
            </a:r>
            <a:r>
              <a:rPr kumimoji="1" lang="en-US" altLang="zh-CN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,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否则就是失掉了人所固有</a:t>
            </a:r>
            <a:r>
              <a:rPr kumimoji="1" lang="zh-CN" altLang="en-US" sz="3200" b="1" kern="1200" dirty="0" smtClean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的本心（“</a:t>
            </a:r>
            <a:r>
              <a:rPr kumimoji="1" lang="zh-CN" altLang="en-US" sz="3200" b="1" kern="1200" dirty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羞恶之心</a:t>
            </a:r>
            <a:r>
              <a:rPr kumimoji="1" lang="zh-CN" altLang="en-US" sz="3200" b="1" kern="1200" dirty="0" smtClean="0">
                <a:solidFill>
                  <a:srgbClr val="000066"/>
                </a:solidFill>
                <a:latin typeface="Times New Roman" pitchFamily="18" charset="0"/>
                <a:ea typeface="宋体" pitchFamily="2" charset="-122"/>
                <a:cs typeface="+mn-cs"/>
              </a:rPr>
              <a:t>”）。</a:t>
            </a:r>
            <a:endParaRPr kumimoji="1" lang="zh-CN" altLang="en-US" sz="3200" b="1" kern="1200" dirty="0">
              <a:solidFill>
                <a:srgbClr val="000066"/>
              </a:solidFill>
              <a:latin typeface="Times New Roman" pitchFamily="18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  <p:bldP spid="21508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33400" y="228600"/>
            <a:ext cx="78486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lang="zh-CN" altLang="en-US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作者为了阐明自己的观点，用了哪些论证方法？试举例说明。 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28600" y="1492250"/>
            <a:ext cx="8915400" cy="5216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    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文章开头用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舍鱼而取熊掌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为喻，提出了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舍生而取义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的中心论点。接着论证这个论点：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    ⑴</a:t>
            </a:r>
            <a:r>
              <a:rPr lang="zh-CN" altLang="en-US" sz="2800" b="1" kern="1200" dirty="0">
                <a:solidFill>
                  <a:srgbClr val="0000CC"/>
                </a:solidFill>
                <a:latin typeface="宋体" pitchFamily="2" charset="-122"/>
                <a:ea typeface="宋体" pitchFamily="2" charset="-122"/>
                <a:cs typeface="+mn-cs"/>
              </a:rPr>
              <a:t>比喻论证</a:t>
            </a:r>
            <a:r>
              <a:rPr lang="en-US" altLang="zh-CN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: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文章一开始就用鱼和熊掌的比喻论对生与死的选择。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    ⑵</a:t>
            </a:r>
            <a:r>
              <a:rPr lang="zh-CN" altLang="en-US" sz="2800" b="1" kern="1200" dirty="0">
                <a:solidFill>
                  <a:srgbClr val="0000CC"/>
                </a:solidFill>
                <a:latin typeface="Arial" pitchFamily="34" charset="0"/>
                <a:ea typeface="宋体" pitchFamily="2" charset="-122"/>
                <a:cs typeface="+mn-cs"/>
              </a:rPr>
              <a:t>对比论证</a:t>
            </a:r>
            <a:r>
              <a:rPr lang="en-US" altLang="zh-CN" sz="2800" b="1" kern="1200" dirty="0">
                <a:solidFill>
                  <a:srgbClr val="0000CC"/>
                </a:solidFill>
                <a:latin typeface="Arial" pitchFamily="34" charset="0"/>
                <a:ea typeface="宋体" pitchFamily="2" charset="-122"/>
                <a:cs typeface="+mn-cs"/>
              </a:rPr>
              <a:t>: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从正反两面说明为什么要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舍生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：因为有的东西比生更可贵，有的东西比死更可恶。用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乡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与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今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的不同做法进行对比。  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    ⑶</a:t>
            </a:r>
            <a:r>
              <a:rPr lang="zh-CN" altLang="en-US" sz="2800" b="1" kern="1200" dirty="0">
                <a:solidFill>
                  <a:srgbClr val="0000CC"/>
                </a:solidFill>
                <a:latin typeface="宋体" pitchFamily="2" charset="-122"/>
                <a:ea typeface="宋体" pitchFamily="2" charset="-122"/>
                <a:cs typeface="+mn-cs"/>
              </a:rPr>
              <a:t>举例论证</a:t>
            </a:r>
            <a:r>
              <a:rPr lang="en-US" altLang="zh-CN" sz="2800" b="1" kern="1200" dirty="0">
                <a:solidFill>
                  <a:srgbClr val="0000CC"/>
                </a:solidFill>
                <a:latin typeface="宋体" pitchFamily="2" charset="-122"/>
                <a:ea typeface="宋体" pitchFamily="2" charset="-122"/>
                <a:cs typeface="+mn-cs"/>
              </a:rPr>
              <a:t>: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用事实论证义重于生的观点，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一箪食，一豆羹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虽然关乎生死，但是如果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呼尔而与之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蹴尔而与之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，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乞人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都会不屑一顾。对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万钟</a:t>
            </a:r>
            <a:r>
              <a:rPr lang="zh-CN" altLang="en-US" sz="2800" b="1" kern="1200" dirty="0">
                <a:solidFill>
                  <a:srgbClr val="660033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的态度又用事实从反面论证了义重于生的观点</a:t>
            </a:r>
            <a:r>
              <a:rPr lang="zh-CN" altLang="en-US" b="1" kern="1200" dirty="0">
                <a:solidFill>
                  <a:srgbClr val="660033"/>
                </a:solidFill>
                <a:latin typeface="Arial" pitchFamily="34" charset="0"/>
                <a:ea typeface="宋体" pitchFamily="2" charset="-122"/>
                <a:cs typeface="+mn-cs"/>
              </a:rPr>
              <a:t>。</a:t>
            </a:r>
            <a:endParaRPr lang="zh-CN" altLang="en-US" sz="2800" b="1" kern="1200" dirty="0">
              <a:solidFill>
                <a:srgbClr val="660033"/>
              </a:solidFill>
              <a:latin typeface="宋体" pitchFamily="2" charset="-122"/>
              <a:ea typeface="宋体" pitchFamily="2" charset="-122"/>
              <a:cs typeface="+mn-cs"/>
            </a:endParaRP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1200" dirty="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    </a:t>
            </a:r>
            <a:endParaRPr lang="zh-CN" altLang="en-US" sz="2800" b="1" kern="1200" dirty="0">
              <a:solidFill>
                <a:srgbClr val="0000CC"/>
              </a:solidFill>
              <a:latin typeface="宋体" pitchFamily="2" charset="-122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609600" y="0"/>
            <a:ext cx="4191000" cy="1098550"/>
          </a:xfrm>
          <a:prstGeom prst="rect">
            <a:avLst/>
          </a:prstGeom>
          <a:solidFill>
            <a:srgbClr val="0F737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66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隶书" pitchFamily="49" charset="-122"/>
                <a:cs typeface="+mn-cs"/>
              </a:rPr>
              <a:t>论证方法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685800" y="1295400"/>
            <a:ext cx="7696200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6600CC"/>
                </a:solidFill>
                <a:latin typeface="Times New Roman" pitchFamily="18" charset="0"/>
                <a:ea typeface="隶书" pitchFamily="49" charset="-122"/>
                <a:cs typeface="+mn-cs"/>
              </a:rPr>
              <a:t>比喻论证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6600CC"/>
                </a:solidFill>
                <a:latin typeface="Times New Roman" pitchFamily="18" charset="0"/>
                <a:ea typeface="隶书" pitchFamily="49" charset="-122"/>
                <a:cs typeface="+mn-cs"/>
              </a:rPr>
              <a:t>对比论证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6600CC"/>
                </a:solidFill>
                <a:latin typeface="Times New Roman" pitchFamily="18" charset="0"/>
                <a:ea typeface="隶书" pitchFamily="49" charset="-122"/>
                <a:cs typeface="+mn-cs"/>
              </a:rPr>
              <a:t>举例论证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 smtClean="0">
                <a:solidFill>
                  <a:srgbClr val="6600CC"/>
                </a:solidFill>
                <a:latin typeface="Times New Roman" pitchFamily="18" charset="0"/>
                <a:ea typeface="隶书" pitchFamily="49" charset="-122"/>
                <a:cs typeface="+mn-cs"/>
              </a:rPr>
              <a:t> </a:t>
            </a:r>
            <a:endParaRPr kumimoji="1" lang="zh-CN" altLang="en-US" sz="5400" kern="1200" dirty="0">
              <a:solidFill>
                <a:srgbClr val="6600CC"/>
              </a:solidFill>
              <a:latin typeface="Times New Roman" pitchFamily="18" charset="0"/>
              <a:ea typeface="隶书" pitchFamily="49" charset="-122"/>
              <a:cs typeface="+mn-cs"/>
            </a:endParaRP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5867400" y="914400"/>
            <a:ext cx="2819400" cy="4876800"/>
          </a:xfrm>
          <a:prstGeom prst="rect">
            <a:avLst/>
          </a:prstGeom>
          <a:solidFill>
            <a:srgbClr val="0F737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kern="12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6019800" y="1295400"/>
            <a:ext cx="2743200" cy="4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华文行楷" pitchFamily="2" charset="-122"/>
                <a:cs typeface="+mn-cs"/>
              </a:rPr>
              <a:t>深入浅出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华文行楷" pitchFamily="2" charset="-122"/>
                <a:cs typeface="+mn-cs"/>
              </a:rPr>
              <a:t>逻辑严密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华文行楷" pitchFamily="2" charset="-122"/>
                <a:cs typeface="+mn-cs"/>
              </a:rPr>
              <a:t>气势充沛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kern="1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华文行楷" pitchFamily="2" charset="-122"/>
                <a:cs typeface="+mn-cs"/>
              </a:rPr>
              <a:t>主题鲜明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nimBg="1" autoUpdateAnimBg="0"/>
      <p:bldP spid="69636" grpId="0" autoUpdateAnimBg="0"/>
      <p:bldP spid="69637" grpId="0" animBg="1"/>
      <p:bldP spid="69638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81000" y="655638"/>
            <a:ext cx="8280400" cy="15541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lang="zh-CN" altLang="en-US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课文中运用了许多两两相对的句子</a:t>
            </a:r>
            <a:r>
              <a:rPr lang="en-US" altLang="zh-CN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(</a:t>
            </a:r>
            <a:r>
              <a:rPr lang="zh-CN" altLang="en-US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骈句</a:t>
            </a:r>
            <a:r>
              <a:rPr lang="en-US" altLang="zh-CN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)</a:t>
            </a:r>
            <a:r>
              <a:rPr lang="zh-CN" altLang="en-US" sz="3200" b="1" kern="1200">
                <a:solidFill>
                  <a:srgbClr val="000066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，它们的句式相同，意思相近或相反，试找出两个这样的句子，说说这样写的好处。 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457200" y="2209800"/>
            <a:ext cx="8135938" cy="2528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    ⑴</a:t>
            </a:r>
            <a:r>
              <a:rPr lang="zh-CN" altLang="en-US" sz="3200" b="1" kern="120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生亦我所欲，所欲有甚于生者，故不为苟得也</a:t>
            </a:r>
            <a:r>
              <a:rPr lang="en-US" altLang="zh-CN" sz="3200" b="1" kern="120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;</a:t>
            </a:r>
            <a:r>
              <a:rPr lang="zh-CN" altLang="en-US" sz="3200" b="1" kern="120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死亦我所恶，所恶有甚于死者，故患有所不辟也。</a:t>
            </a:r>
          </a:p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1200">
                <a:solidFill>
                  <a:srgbClr val="660033"/>
                </a:solidFill>
                <a:latin typeface="宋体" pitchFamily="2" charset="-122"/>
                <a:ea typeface="宋体" pitchFamily="2" charset="-122"/>
                <a:cs typeface="+mn-cs"/>
              </a:rPr>
              <a:t>    ⑵呼尔而与之，行道之人弗受；蹴尔而与之，乞人不屑也。 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539750" y="4800600"/>
            <a:ext cx="7994650" cy="1554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kern="120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    </a:t>
            </a:r>
            <a:r>
              <a:rPr lang="zh-CN" altLang="en-US" sz="3200" b="1" kern="1200">
                <a:solidFill>
                  <a:srgbClr val="990033"/>
                </a:solidFill>
                <a:latin typeface="宋体" pitchFamily="2" charset="-122"/>
                <a:ea typeface="宋体" pitchFamily="2" charset="-122"/>
                <a:cs typeface="+mn-cs"/>
              </a:rPr>
              <a:t>第⑴句意思相反，第⑵句意思相近。这些句式使行文流畅，论证严密，语气连贯，气势恢弘。</a:t>
            </a:r>
            <a:r>
              <a:rPr lang="zh-CN" altLang="en-US" sz="3200" b="1" kern="120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utoUpdateAnimBg="0"/>
      <p:bldP spid="29700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81000" y="914400"/>
            <a:ext cx="8424863" cy="47894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    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孟子主张人性是善的，他认为人生而具有恻隐之心、羞恶之心、辞让之心、是非之心。只要不使这些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善心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丧失，就在道德方面具备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仁义礼智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。本文就是从这种理论出发，阐明了义重于生，义重于利和不义可耻的道理。提出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舍生取义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的主张。孟子认为，如果把生命看得比义更重要，就会做出各种不义的事情来。他对比了两种生死观，赞扬了那些重义轻生、舍生取义的人。斥责了那些苟且偷生。见利忘义的人。告诫人们要辨别义和利，不要失去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“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本心</a:t>
            </a:r>
            <a:r>
              <a:rPr lang="zh-CN" altLang="en-US" sz="2800" b="1" kern="1200" dirty="0">
                <a:solidFill>
                  <a:srgbClr val="660066"/>
                </a:solidFill>
                <a:latin typeface="Arial"/>
                <a:ea typeface="宋体" pitchFamily="2" charset="-122"/>
                <a:cs typeface="+mn-cs"/>
              </a:rPr>
              <a:t>”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。</a:t>
            </a:r>
            <a:r>
              <a:rPr lang="zh-CN" altLang="en-US" sz="2800" b="1" kern="12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  <a:cs typeface="+mn-cs"/>
              </a:rPr>
              <a:t>本文行文流畅，论证严密；引譬设喻，生动形象；排比铺陈，气势恢弘。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体现了</a:t>
            </a:r>
            <a:r>
              <a:rPr lang="en-US" altLang="zh-CN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《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孟子</a:t>
            </a:r>
            <a:r>
              <a:rPr lang="en-US" altLang="zh-CN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》</a:t>
            </a:r>
            <a:r>
              <a:rPr lang="zh-CN" altLang="en-US" sz="2800" b="1" kern="1200" dirty="0">
                <a:solidFill>
                  <a:srgbClr val="660066"/>
                </a:solidFill>
                <a:latin typeface="宋体" pitchFamily="2" charset="-122"/>
                <a:ea typeface="宋体" pitchFamily="2" charset="-122"/>
                <a:cs typeface="+mn-cs"/>
              </a:rPr>
              <a:t>一书的文笔特点。 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304800" y="-244475"/>
            <a:ext cx="4800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6000" b="1" kern="12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方正舒体" pitchFamily="2" charset="-122"/>
                <a:cs typeface="+mn-cs"/>
              </a:rPr>
              <a:t>总结全文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429000" y="457200"/>
            <a:ext cx="571500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富贵不能淫，贫贱不能移，威武不能屈，此之谓大丈夫。      </a:t>
            </a:r>
            <a:r>
              <a:rPr kumimoji="1" lang="en-US" altLang="zh-CN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(</a:t>
            </a:r>
            <a:r>
              <a:rPr kumimoji="1" lang="zh-CN" altLang="en-US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孟子</a:t>
            </a:r>
            <a:r>
              <a:rPr kumimoji="1" lang="en-US" altLang="zh-CN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)  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砍头不要紧，只要主义真。杀了夏明翰，还有后来人。     </a:t>
            </a:r>
            <a:r>
              <a:rPr kumimoji="1" lang="en-US" altLang="zh-CN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(</a:t>
            </a:r>
            <a:r>
              <a:rPr kumimoji="1" lang="zh-CN" altLang="en-US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夏明翰</a:t>
            </a:r>
            <a:r>
              <a:rPr kumimoji="1" lang="en-US" altLang="zh-CN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)  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3600" b="1" i="1" kern="12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            </a:t>
            </a:r>
          </a:p>
        </p:txBody>
      </p:sp>
      <p:pic>
        <p:nvPicPr>
          <p:cNvPr id="34820" name="Picture 4" descr="u=3767835287,1031293492&amp;gp=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33600"/>
            <a:ext cx="3429000" cy="47244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4800600" cy="59404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zh-CN" sz="5400" kern="1200" dirty="0">
                <a:solidFill>
                  <a:srgbClr val="00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   </a:t>
            </a:r>
            <a:r>
              <a:rPr kumimoji="1" lang="zh-CN" altLang="en-US" sz="6000" kern="12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自由颂   </a:t>
            </a:r>
            <a:r>
              <a:rPr kumimoji="1" lang="zh-CN" altLang="en-US" sz="3200" kern="12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裴多菲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生命诚可贵，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爱情价更高。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若为自由故，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  <a:cs typeface="+mn-cs"/>
              </a:rPr>
              <a:t>二者皆可抛。</a:t>
            </a:r>
          </a:p>
        </p:txBody>
      </p:sp>
      <p:pic>
        <p:nvPicPr>
          <p:cNvPr id="35843" name="Picture 3" descr="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9588" y="685800"/>
            <a:ext cx="3325812" cy="5943600"/>
          </a:xfrm>
          <a:prstGeom prst="rect">
            <a:avLst/>
          </a:prstGeom>
          <a:noFill/>
        </p:spPr>
      </p:pic>
      <p:sp>
        <p:nvSpPr>
          <p:cNvPr id="35845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altLang="zh-CN"/>
              <a:t>   </a:t>
            </a:r>
          </a:p>
        </p:txBody>
      </p:sp>
      <p:pic>
        <p:nvPicPr>
          <p:cNvPr id="35847" name="Picture 7" descr="phot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2600" y="1752600"/>
            <a:ext cx="3352800" cy="4038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0wentianxia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68763" cy="6480175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495800" y="2590800"/>
            <a:ext cx="46482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i="1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人生自古谁无死，留取丹心照汗青</a:t>
            </a:r>
            <a:r>
              <a:rPr kumimoji="1" lang="zh-CN" altLang="en-US" sz="4000" b="1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。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i="1" kern="120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+mn-cs"/>
              </a:rPr>
              <a:t>－－－文天祥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4400" b="1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</a:rPr>
              <a:t>知识归纳</a:t>
            </a:r>
            <a:br>
              <a:rPr kumimoji="1" lang="zh-CN" altLang="en-US" sz="4400" b="1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4400" b="1">
              <a:solidFill>
                <a:srgbClr val="99003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kumimoji="1" lang="en-US" altLang="zh-CN" sz="3700" b="1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1" lang="zh-CN" altLang="en-US" sz="3700" b="1" dirty="0">
                <a:solidFill>
                  <a:srgbClr val="990033"/>
                </a:solidFill>
                <a:latin typeface="楷体_GB2312" pitchFamily="49" charset="-122"/>
                <a:ea typeface="楷体_GB2312" pitchFamily="49" charset="-122"/>
              </a:rPr>
              <a:t>、通假字</a:t>
            </a:r>
          </a:p>
          <a:p>
            <a:pPr>
              <a:buNone/>
            </a:pPr>
            <a:r>
              <a:rPr kumimoji="1" lang="zh-CN" altLang="en-US" sz="3600" b="1" dirty="0">
                <a:solidFill>
                  <a:srgbClr val="990033"/>
                </a:solidFill>
              </a:rPr>
              <a:t>“辟”通“避”，躲避</a:t>
            </a:r>
          </a:p>
          <a:p>
            <a:pPr>
              <a:buNone/>
            </a:pPr>
            <a:r>
              <a:rPr kumimoji="1" lang="zh-CN" altLang="en-US" sz="3600" b="1" dirty="0">
                <a:solidFill>
                  <a:srgbClr val="990033"/>
                </a:solidFill>
              </a:rPr>
              <a:t> “辩”通“辨”，辨别</a:t>
            </a:r>
          </a:p>
          <a:p>
            <a:pPr>
              <a:buNone/>
            </a:pPr>
            <a:r>
              <a:rPr kumimoji="1" lang="zh-CN" altLang="en-US" sz="3600" b="1" dirty="0">
                <a:solidFill>
                  <a:srgbClr val="990033"/>
                </a:solidFill>
              </a:rPr>
              <a:t> </a:t>
            </a:r>
            <a:r>
              <a:rPr kumimoji="1" lang="zh-CN" altLang="en-US" sz="3600" b="1" dirty="0" smtClean="0">
                <a:solidFill>
                  <a:srgbClr val="990033"/>
                </a:solidFill>
              </a:rPr>
              <a:t>“得”</a:t>
            </a:r>
            <a:r>
              <a:rPr kumimoji="1" lang="zh-CN" altLang="en-US" sz="3600" b="1" dirty="0">
                <a:solidFill>
                  <a:srgbClr val="990033"/>
                </a:solidFill>
              </a:rPr>
              <a:t>通“德”，恩惠，这里是感激的意思</a:t>
            </a:r>
          </a:p>
          <a:p>
            <a:pPr>
              <a:buNone/>
            </a:pPr>
            <a:r>
              <a:rPr kumimoji="1" lang="zh-CN" altLang="en-US" sz="3600" b="1" dirty="0">
                <a:solidFill>
                  <a:srgbClr val="990033"/>
                </a:solidFill>
              </a:rPr>
              <a:t> </a:t>
            </a:r>
            <a:r>
              <a:rPr kumimoji="1" lang="zh-CN" altLang="en-US" sz="3600" b="1" dirty="0" smtClean="0">
                <a:solidFill>
                  <a:srgbClr val="990033"/>
                </a:solidFill>
              </a:rPr>
              <a:t>“与”</a:t>
            </a:r>
            <a:r>
              <a:rPr kumimoji="1" lang="zh-CN" altLang="en-US" sz="3600" b="1" dirty="0">
                <a:solidFill>
                  <a:srgbClr val="990033"/>
                </a:solidFill>
              </a:rPr>
              <a:t>通“欤”，语气助词</a:t>
            </a:r>
          </a:p>
          <a:p>
            <a:pPr>
              <a:buNone/>
            </a:pPr>
            <a:r>
              <a:rPr kumimoji="1" lang="zh-CN" altLang="en-US" sz="3600" b="1" dirty="0">
                <a:solidFill>
                  <a:srgbClr val="990033"/>
                </a:solidFill>
              </a:rPr>
              <a:t> </a:t>
            </a:r>
            <a:r>
              <a:rPr kumimoji="1" lang="zh-CN" altLang="en-US" sz="3600" b="1" dirty="0" smtClean="0">
                <a:solidFill>
                  <a:srgbClr val="990033"/>
                </a:solidFill>
              </a:rPr>
              <a:t>“乡”</a:t>
            </a:r>
            <a:r>
              <a:rPr kumimoji="1" lang="zh-CN" altLang="en-US" sz="3600" b="1" dirty="0">
                <a:solidFill>
                  <a:srgbClr val="990033"/>
                </a:solidFill>
              </a:rPr>
              <a:t>通“向”，从前</a:t>
            </a:r>
          </a:p>
          <a:p>
            <a:pPr>
              <a:buNone/>
            </a:pPr>
            <a:endParaRPr kumimoji="1" lang="zh-CN" altLang="en-US" sz="3600" b="1" dirty="0">
              <a:solidFill>
                <a:srgbClr val="990033"/>
              </a:solidFill>
            </a:endParaRPr>
          </a:p>
          <a:p>
            <a:pPr>
              <a:buNone/>
            </a:pPr>
            <a:endParaRPr lang="en-US" altLang="zh-CN" sz="3600" dirty="0">
              <a:solidFill>
                <a:srgbClr val="99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66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古今异义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r>
              <a:rPr lang="en-US" altLang="zh-CN" sz="2800" b="1"/>
              <a:t>1</a:t>
            </a:r>
            <a:r>
              <a:rPr lang="zh-CN" altLang="en-US" sz="2800" b="1"/>
              <a:t>．钟 </a:t>
            </a:r>
          </a:p>
          <a:p>
            <a:r>
              <a:rPr lang="zh-CN" altLang="en-US" sz="2800" b="1">
                <a:solidFill>
                  <a:srgbClr val="990033"/>
                </a:solidFill>
              </a:rPr>
              <a:t>古义：</a:t>
            </a:r>
            <a:r>
              <a:rPr lang="zh-CN" altLang="en-US" sz="2800" b="1"/>
              <a:t>一种量器 。</a:t>
            </a:r>
          </a:p>
          <a:p>
            <a:r>
              <a:rPr lang="zh-CN" altLang="en-US" sz="2800" b="1">
                <a:solidFill>
                  <a:srgbClr val="990033"/>
                </a:solidFill>
              </a:rPr>
              <a:t>今义：</a:t>
            </a:r>
            <a:r>
              <a:rPr lang="zh-CN" altLang="en-US" sz="2800" b="1"/>
              <a:t>计时的器具或中空的响器 。</a:t>
            </a:r>
          </a:p>
          <a:p>
            <a:r>
              <a:rPr lang="zh-CN" altLang="en-US" sz="2800" b="1"/>
              <a:t>例句：万钟则不辨礼义而受之 </a:t>
            </a:r>
          </a:p>
          <a:p>
            <a:r>
              <a:rPr lang="en-US" altLang="zh-CN" sz="2800" b="1"/>
              <a:t>2</a:t>
            </a:r>
            <a:r>
              <a:rPr lang="zh-CN" altLang="en-US" sz="2800" b="1"/>
              <a:t>．是 </a:t>
            </a:r>
          </a:p>
          <a:p>
            <a:r>
              <a:rPr lang="zh-CN" altLang="en-US" sz="2800" b="1">
                <a:solidFill>
                  <a:srgbClr val="990033"/>
                </a:solidFill>
              </a:rPr>
              <a:t>古义：</a:t>
            </a:r>
            <a:r>
              <a:rPr lang="zh-CN" altLang="en-US" sz="2800" b="1"/>
              <a:t>代词，这种 </a:t>
            </a:r>
          </a:p>
          <a:p>
            <a:r>
              <a:rPr lang="zh-CN" altLang="en-US" sz="2800" b="1">
                <a:solidFill>
                  <a:srgbClr val="990033"/>
                </a:solidFill>
              </a:rPr>
              <a:t>今义：</a:t>
            </a:r>
            <a:r>
              <a:rPr lang="zh-CN" altLang="en-US" sz="2800" b="1"/>
              <a:t>判断动词，是 </a:t>
            </a:r>
          </a:p>
          <a:p>
            <a:r>
              <a:rPr lang="zh-CN" altLang="en-US" sz="2800" b="1"/>
              <a:t>例句：非独贤者有是心也 </a:t>
            </a:r>
          </a:p>
          <a:p>
            <a:endParaRPr lang="en-US" altLang="zh-CN" sz="2800" b="1"/>
          </a:p>
        </p:txBody>
      </p:sp>
    </p:spTree>
    <p:extLst>
      <p:ext uri="{BB962C8B-B14F-4D97-AF65-F5344CB8AC3E}">
        <p14:creationId xmlns:p14="http://schemas.microsoft.com/office/powerpoint/2010/main" val="32297619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词类活用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497388"/>
          </a:xfrm>
        </p:spPr>
        <p:txBody>
          <a:bodyPr/>
          <a:lstStyle/>
          <a:p>
            <a:endParaRPr lang="en-US" altLang="zh-CN" b="1" dirty="0"/>
          </a:p>
          <a:p>
            <a:r>
              <a:rPr lang="zh-CN" altLang="en-US" b="1" dirty="0"/>
              <a:t>名词作动词    得：恩惠，这里是感激的意思。 </a:t>
            </a:r>
          </a:p>
          <a:p>
            <a:r>
              <a:rPr lang="zh-CN" altLang="en-US" b="1" dirty="0"/>
              <a:t>例句：所识穷乏者得我与</a:t>
            </a:r>
            <a:r>
              <a:rPr lang="zh-CN" altLang="en-US" dirty="0"/>
              <a:t> </a:t>
            </a:r>
          </a:p>
          <a:p>
            <a:endParaRPr lang="en-US" altLang="zh-CN" sz="3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7447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990033"/>
                </a:solidFill>
              </a:rPr>
              <a:t>特殊句式 </a:t>
            </a:r>
            <a:br>
              <a:rPr lang="zh-CN" altLang="en-US" b="1">
                <a:solidFill>
                  <a:srgbClr val="990033"/>
                </a:solidFill>
              </a:rPr>
            </a:br>
            <a:endParaRPr lang="zh-CN" altLang="en-US" b="1">
              <a:solidFill>
                <a:srgbClr val="990033"/>
              </a:solidFill>
            </a:endParaRP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US" altLang="zh-CN" sz="2800" b="1" dirty="0"/>
              <a:t>1</a:t>
            </a:r>
            <a:r>
              <a:rPr lang="zh-CN" altLang="en-US" sz="2800" b="1" dirty="0"/>
              <a:t>．判断句</a:t>
            </a:r>
            <a:r>
              <a:rPr lang="zh-CN" altLang="en-US" sz="2800" b="1" dirty="0">
                <a:solidFill>
                  <a:srgbClr val="990033"/>
                </a:solidFill>
              </a:rPr>
              <a:t> 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b="1" dirty="0">
                <a:solidFill>
                  <a:srgbClr val="990033"/>
                </a:solidFill>
              </a:rPr>
              <a:t>例句：鱼，我所欲也。“也”，判断句标志。 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b="1" dirty="0">
                <a:solidFill>
                  <a:srgbClr val="990033"/>
                </a:solidFill>
              </a:rPr>
              <a:t>译文：鱼，是我所喜爱的东西。</a:t>
            </a:r>
          </a:p>
          <a:p>
            <a:pPr>
              <a:lnSpc>
                <a:spcPct val="80000"/>
              </a:lnSpc>
              <a:buNone/>
            </a:pPr>
            <a:r>
              <a:rPr lang="en-US" altLang="zh-CN" b="1" dirty="0"/>
              <a:t>2</a:t>
            </a:r>
            <a:r>
              <a:rPr lang="zh-CN" altLang="en-US" b="1" dirty="0"/>
              <a:t>．省略句</a:t>
            </a:r>
            <a:r>
              <a:rPr lang="zh-CN" altLang="en-US" b="1" dirty="0">
                <a:solidFill>
                  <a:srgbClr val="990033"/>
                </a:solidFill>
              </a:rPr>
              <a:t> 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b="1" dirty="0">
                <a:solidFill>
                  <a:srgbClr val="990033"/>
                </a:solidFill>
              </a:rPr>
              <a:t>例句：乡为身死而不受。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b="1" dirty="0">
                <a:solidFill>
                  <a:srgbClr val="990033"/>
                </a:solidFill>
              </a:rPr>
              <a:t>“为”后面省略了介词的宾语“礼义”，“受”后面省略了宾语</a:t>
            </a:r>
            <a:r>
              <a:rPr lang="zh-CN" altLang="en-US" b="1" dirty="0" smtClean="0">
                <a:solidFill>
                  <a:srgbClr val="990033"/>
                </a:solidFill>
              </a:rPr>
              <a:t>“施舍” </a:t>
            </a:r>
            <a:endParaRPr lang="zh-CN" altLang="en-US" b="1" dirty="0">
              <a:solidFill>
                <a:srgbClr val="990033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b="1" dirty="0" smtClean="0">
                <a:solidFill>
                  <a:srgbClr val="990033"/>
                </a:solidFill>
              </a:rPr>
              <a:t> </a:t>
            </a:r>
            <a:endParaRPr lang="zh-CN" altLang="en-US" b="1" dirty="0">
              <a:solidFill>
                <a:srgbClr val="990033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en-US" altLang="zh-CN" sz="2800" b="1" dirty="0">
              <a:solidFill>
                <a:srgbClr val="99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3727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</p:bldLst>
  </p:timing>
</p:sld>
</file>

<file path=ppt/theme/theme1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3628</Words>
  <Application>Microsoft Office PowerPoint</Application>
  <PresentationFormat>全屏显示(4:3)</PresentationFormat>
  <Paragraphs>314</Paragraphs>
  <Slides>54</Slides>
  <Notes>1</Notes>
  <HiddenSlides>6</HiddenSlides>
  <MMClips>1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54</vt:i4>
      </vt:variant>
    </vt:vector>
  </HeadingPairs>
  <TitlesOfParts>
    <vt:vector size="56" baseType="lpstr">
      <vt:lpstr>Watermark</vt:lpstr>
      <vt:lpstr>Office 主题</vt:lpstr>
      <vt:lpstr>PowerPoint 演示文稿</vt:lpstr>
      <vt:lpstr>PowerPoint 演示文稿</vt:lpstr>
      <vt:lpstr>亚圣——孟子</vt:lpstr>
      <vt:lpstr>孟子思想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“鱼”比“生”    “熊掌”比“义”</vt:lpstr>
      <vt:lpstr>PowerPoint 演示文稿</vt:lpstr>
      <vt:lpstr>PowerPoint 演示文稿</vt:lpstr>
      <vt:lpstr>PowerPoint 演示文稿</vt:lpstr>
      <vt:lpstr>这里运用了什么论证方法？</vt:lpstr>
      <vt:lpstr>PowerPoint 演示文稿</vt:lpstr>
      <vt:lpstr>PowerPoint 演示文稿</vt:lpstr>
      <vt:lpstr>   文中“所欲有甚于生者”中“所欲”可以指哪些事情？ “所恶有甚于死者”中“所恶”可以指哪些事情？谈谈你的理解。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孟子主张“性善论”，他认为人的本心是美好的，是善良的。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</vt:lpstr>
      <vt:lpstr>PowerPoint 演示文稿</vt:lpstr>
      <vt:lpstr>知识归纳 </vt:lpstr>
      <vt:lpstr>古今异义</vt:lpstr>
      <vt:lpstr>词类活用</vt:lpstr>
      <vt:lpstr>特殊句式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nattapol</cp:lastModifiedBy>
  <cp:revision>65</cp:revision>
  <dcterms:modified xsi:type="dcterms:W3CDTF">2013-11-18T01:31:37Z</dcterms:modified>
</cp:coreProperties>
</file>