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50"/>
  </p:notesMasterIdLst>
  <p:sldIdLst>
    <p:sldId id="319" r:id="rId2"/>
    <p:sldId id="359" r:id="rId3"/>
    <p:sldId id="321" r:id="rId4"/>
    <p:sldId id="506" r:id="rId5"/>
    <p:sldId id="507" r:id="rId6"/>
    <p:sldId id="508" r:id="rId7"/>
    <p:sldId id="488" r:id="rId8"/>
    <p:sldId id="489" r:id="rId9"/>
    <p:sldId id="490" r:id="rId10"/>
    <p:sldId id="491" r:id="rId11"/>
    <p:sldId id="509" r:id="rId12"/>
    <p:sldId id="510" r:id="rId13"/>
    <p:sldId id="511" r:id="rId14"/>
    <p:sldId id="492" r:id="rId15"/>
    <p:sldId id="493" r:id="rId16"/>
    <p:sldId id="512" r:id="rId17"/>
    <p:sldId id="513" r:id="rId18"/>
    <p:sldId id="514" r:id="rId19"/>
    <p:sldId id="515" r:id="rId20"/>
    <p:sldId id="498" r:id="rId21"/>
    <p:sldId id="516" r:id="rId22"/>
    <p:sldId id="500" r:id="rId23"/>
    <p:sldId id="501" r:id="rId24"/>
    <p:sldId id="517" r:id="rId25"/>
    <p:sldId id="518" r:id="rId26"/>
    <p:sldId id="531" r:id="rId27"/>
    <p:sldId id="533" r:id="rId28"/>
    <p:sldId id="534" r:id="rId29"/>
    <p:sldId id="324" r:id="rId30"/>
    <p:sldId id="522" r:id="rId31"/>
    <p:sldId id="523" r:id="rId32"/>
    <p:sldId id="535" r:id="rId33"/>
    <p:sldId id="536" r:id="rId34"/>
    <p:sldId id="537" r:id="rId35"/>
    <p:sldId id="538" r:id="rId36"/>
    <p:sldId id="539" r:id="rId37"/>
    <p:sldId id="519" r:id="rId38"/>
    <p:sldId id="520" r:id="rId39"/>
    <p:sldId id="521" r:id="rId40"/>
    <p:sldId id="360" r:id="rId41"/>
    <p:sldId id="524" r:id="rId42"/>
    <p:sldId id="528" r:id="rId43"/>
    <p:sldId id="525" r:id="rId44"/>
    <p:sldId id="529" r:id="rId45"/>
    <p:sldId id="526" r:id="rId46"/>
    <p:sldId id="530" r:id="rId47"/>
    <p:sldId id="527" r:id="rId48"/>
    <p:sldId id="325" r:id="rId49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3300"/>
    <a:srgbClr val="FFFF99"/>
    <a:srgbClr val="FFFFCC"/>
    <a:srgbClr val="FFFF00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3676" autoAdjust="0"/>
  </p:normalViewPr>
  <p:slideViewPr>
    <p:cSldViewPr>
      <p:cViewPr varScale="1">
        <p:scale>
          <a:sx n="107" d="100"/>
          <a:sy n="107" d="100"/>
        </p:scale>
        <p:origin x="1734" y="102"/>
      </p:cViewPr>
      <p:guideLst>
        <p:guide orient="horz" pos="218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6062183E-CD30-4F1E-8358-AF5F3331096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C9E3C69-1648-4ADA-B91E-01F197B445D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655C6E82-73B6-4160-8748-89F8DEF3A78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69C66949-803C-402E-BFEF-B63502A4AD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2FC3324-7A05-4F62-BE5F-3F19BB5F492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816D30C-4753-470A-B527-92E504E8CD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buFont typeface="Arial" panose="020B0604020202020204" pitchFamily="34" charset="0"/>
              <a:buNone/>
              <a:defRPr sz="1200" noProof="1" dirty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133B943-EFC8-42A8-A07C-1FF5004B066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620E045-FF1B-4547-99AB-ED25F93D4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8537583-B701-4D50-80EE-C230FE954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ADF58003-1602-4717-9FC5-A68749611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B3B2F-9B29-4687-AE69-822D83FF158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9736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93B58E01-2975-4473-B220-8EC6F8C99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1310C70-F629-4944-9681-9B4BA1682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E8E99D4C-F3C9-4DAB-8060-E479FF869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82488-39D3-49E4-A6A3-ABA355D9152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66875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4A59E93-4441-4B46-AAB5-5BDE910F0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D28738C-F63F-4BD4-8043-C1AC5BB8C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3322439-5012-473C-94FE-BBBFF6BA2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E07AD-2E07-491E-B4AC-AC0C27FBD06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859145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3AA9647C-4103-458B-B67C-11A0390EF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8C037BD9-B055-4FEB-B210-9044987F4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D5425A4E-A211-4915-99EE-37F5435FD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C782B-80F3-4588-98D9-B187CC5BDC1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6341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C31D5430-2CB2-40B1-834B-267AD2272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43D14A8E-C57C-484F-8D3E-051BA9AF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C697556E-6670-42BF-A2F2-96BC19F94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D5140-ACC6-4CCD-BC42-78A1DAE9681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54992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2327DB42-1C3E-486E-9CB7-21DD71323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BBE863A1-8B02-4402-8F3C-3DEA3C82F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8A83EF6C-37E1-4C35-A1B2-9571F700E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94245-94EF-49CF-AE43-E2DC4D2BB03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58602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CA07A5A-5023-4480-B399-920431A78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17CE512-04BA-497F-B4E4-FC769F7A1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290401E1-A3F1-4E96-AF4B-03014837D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15FD8-973B-420F-AF45-A388B28BB32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90982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3EDB1B3A-5A57-4ED3-863C-57B339925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DAE1675D-B154-41C2-8E73-111CB82B7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5B120B2B-EC6F-4EAF-A231-AF289FF87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320E3-5C5E-405F-BBA7-EC99FAB6366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0211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E0438195-40F5-45CE-AE59-CCCD3ED8F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D7C3D2F9-885D-4374-8570-E511FA05C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9CDED44E-6DFC-46AE-BA1C-27A8BC7F0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2A2A5-93C3-4B79-A618-33B1BDD29C2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4747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8E52CDB9-3796-4443-8E43-257CD950D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6B65414-EB41-45FD-93F7-965E4BC77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537456B-5326-44EF-A403-1C19D2B55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BB9B9-DEA4-4B1A-BD9A-3F0333EBFD9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3579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C5118D8-7017-473B-B61A-8455AEFA4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E350925F-62D7-48D9-82FA-F2510FCE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A35236C3-B6D8-4114-BDE5-3D6BF600E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1059A-073B-42E5-842B-BECBF9D5583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079161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115C3F3-69E3-45B3-B79E-CA7633F866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7FBB025-2B1D-4392-9C9E-D4DD1585B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3DD877A-6F44-4E56-A682-FBD00FB9B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B7CFF744-FC8A-4615-83DC-14F1219955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7343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2612FEF-98C9-44FC-94C2-CD3314A80CE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70F2415-800F-4A05-A344-23507766B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3986053-24AF-4520-977B-D11B1CFE1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48CD4ADC-27D6-4CCB-A5C8-71F8BB6BE21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47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81FBFAA8-CE0B-4FBC-ACA5-294E7D3F2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0D06B4CE-D1BB-4AC1-8D8E-F2F984223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4AC927CB-D1EC-4692-88ED-53711DCE3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fld id="{5FB83AF4-1915-40A4-A2A1-D8849A1EBF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4557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046952F9-A311-4AB9-9009-EE35C1868C3B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BDC65FF6-C3DD-4F46-91D9-FE4C1054C5D6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C6418260-4349-4C8F-8FBD-01413887F751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E8BC3735-243E-42A7-8CC6-A497FDD13DB4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5A3BCE40-CB9B-40C7-A608-CB5474307F22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hangingPunct="1">
                <a:buFont typeface="Arial" panose="020B0604020202020204" pitchFamily="34" charset="0"/>
                <a:buNone/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8424770E-0945-48BB-8F45-696DC909D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0522487F-14EA-47E9-849D-89B71AEEB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5 Grammar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E1EE67B6-12DE-457F-B0F4-F487FC6D6E4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4D9A153F-6767-4119-B7B0-C5E11C63AEF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1C2DF6B5-281E-4866-8FEF-B58CB5953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E68EC7B3-79C9-4198-9B77-78C10DF0A3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788E407E-1BE0-412B-9051-24BF54D86F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hangingPunct="1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4C48F975-F953-43CF-89F5-1937F6A8812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2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B3201A6F-D7A7-4F6D-8F53-E8923D65B8E8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3203848" y="1700807"/>
            <a:ext cx="2160239" cy="576064"/>
          </a:xfrm>
          <a:solidFill>
            <a:srgbClr val="00B0F0">
              <a:alpha val="50000"/>
            </a:srgbClr>
          </a:solidFill>
          <a:ln>
            <a:miter lim="800000"/>
          </a:ln>
          <a:extLst/>
        </p:spPr>
        <p:txBody>
          <a:bodyPr>
            <a:noAutofit/>
          </a:bodyPr>
          <a:lstStyle/>
          <a:p>
            <a:pPr marL="0" indent="0" algn="ctr" eaLnBrk="1" hangingPunct="1">
              <a:buFont typeface="Wingdings 2" panose="05020102010507070707" pitchFamily="18" charset="2"/>
              <a:buNone/>
              <a:defRPr/>
            </a:pPr>
            <a:r>
              <a:rPr lang="en-US" altLang="zh-CN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cs typeface="Times New Roman" panose="02020603050405020304" pitchFamily="18" charset="0"/>
              </a:rPr>
              <a:t>Grammar</a:t>
            </a:r>
          </a:p>
        </p:txBody>
      </p:sp>
      <p:sp>
        <p:nvSpPr>
          <p:cNvPr id="6147" name="TextBox 4">
            <a:extLst>
              <a:ext uri="{FF2B5EF4-FFF2-40B4-BE49-F238E27FC236}">
                <a16:creationId xmlns:a16="http://schemas.microsoft.com/office/drawing/2014/main" id="{159BF4A9-1C02-4580-BF84-059B074558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406400"/>
            <a:ext cx="4032250" cy="646113"/>
          </a:xfrm>
          <a:prstGeom prst="rect">
            <a:avLst/>
          </a:pr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latin typeface="Times New Roman" panose="02020603050405020304" pitchFamily="18" charset="0"/>
                <a:ea typeface="微软雅黑" panose="020B0503020204020204" pitchFamily="34" charset="-122"/>
              </a:rPr>
              <a:t>Unit 5  Water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>
            <a:extLst>
              <a:ext uri="{FF2B5EF4-FFF2-40B4-BE49-F238E27FC236}">
                <a16:creationId xmlns:a16="http://schemas.microsoft.com/office/drawing/2014/main" id="{8F44E3DD-0F3D-4DE2-9288-6278F484490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>
            <a:extLst>
              <a:ext uri="{FF2B5EF4-FFF2-40B4-BE49-F238E27FC236}">
                <a16:creationId xmlns:a16="http://schemas.microsoft.com/office/drawing/2014/main" id="{10EB5837-8D3D-46F5-B2DC-39D1D164962A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>
            <a:extLst>
              <a:ext uri="{FF2B5EF4-FFF2-40B4-BE49-F238E27FC236}">
                <a16:creationId xmlns:a16="http://schemas.microsoft.com/office/drawing/2014/main" id="{EC752D3A-385C-401C-9755-C56D95CA99A3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>
            <a:extLst>
              <a:ext uri="{FF2B5EF4-FFF2-40B4-BE49-F238E27FC236}">
                <a16:creationId xmlns:a16="http://schemas.microsoft.com/office/drawing/2014/main" id="{1E5B0974-66F3-42FA-9489-854BD64853E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>
            <a:extLst>
              <a:ext uri="{FF2B5EF4-FFF2-40B4-BE49-F238E27FC236}">
                <a16:creationId xmlns:a16="http://schemas.microsoft.com/office/drawing/2014/main" id="{1B1AF350-167A-4E8A-AAB8-56AD7CE21A05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>
            <a:extLst>
              <a:ext uri="{FF2B5EF4-FFF2-40B4-BE49-F238E27FC236}">
                <a16:creationId xmlns:a16="http://schemas.microsoft.com/office/drawing/2014/main" id="{5AD27E30-0141-43F4-B630-48CB9A607DBE}"/>
              </a:ext>
            </a:extLst>
          </p:cNvPr>
          <p:cNvSpPr/>
          <p:nvPr/>
        </p:nvSpPr>
        <p:spPr>
          <a:xfrm rot="20563910" flipH="1">
            <a:off x="3276079" y="1919238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9" name="环形箭头 18">
            <a:extLst>
              <a:ext uri="{FF2B5EF4-FFF2-40B4-BE49-F238E27FC236}">
                <a16:creationId xmlns:a16="http://schemas.microsoft.com/office/drawing/2014/main" id="{E6840BDD-B986-4F2D-AF4D-92D468D5D5AD}"/>
              </a:ext>
            </a:extLst>
          </p:cNvPr>
          <p:cNvSpPr/>
          <p:nvPr/>
        </p:nvSpPr>
        <p:spPr>
          <a:xfrm rot="1326258">
            <a:off x="3806724" y="2819095"/>
            <a:ext cx="1625369" cy="1625372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环形箭头 19">
            <a:extLst>
              <a:ext uri="{FF2B5EF4-FFF2-40B4-BE49-F238E27FC236}">
                <a16:creationId xmlns:a16="http://schemas.microsoft.com/office/drawing/2014/main" id="{72BFBD33-A30B-4704-B3B8-04ECB082CB58}"/>
              </a:ext>
            </a:extLst>
          </p:cNvPr>
          <p:cNvSpPr/>
          <p:nvPr/>
        </p:nvSpPr>
        <p:spPr>
          <a:xfrm rot="20563910" flipH="1">
            <a:off x="3207644" y="3657009"/>
            <a:ext cx="1625372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空心弧 21">
            <a:extLst>
              <a:ext uri="{FF2B5EF4-FFF2-40B4-BE49-F238E27FC236}">
                <a16:creationId xmlns:a16="http://schemas.microsoft.com/office/drawing/2014/main" id="{91A58BB0-98A9-4F7B-B51D-687576BD3636}"/>
              </a:ext>
            </a:extLst>
          </p:cNvPr>
          <p:cNvSpPr/>
          <p:nvPr/>
        </p:nvSpPr>
        <p:spPr>
          <a:xfrm rot="3375582">
            <a:off x="3853678" y="4711581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" name="环形箭头 23">
            <a:extLst>
              <a:ext uri="{FF2B5EF4-FFF2-40B4-BE49-F238E27FC236}">
                <a16:creationId xmlns:a16="http://schemas.microsoft.com/office/drawing/2014/main" id="{565A8C9D-39DE-4D54-AC35-6248FC7F3949}"/>
              </a:ext>
            </a:extLst>
          </p:cNvPr>
          <p:cNvSpPr/>
          <p:nvPr/>
        </p:nvSpPr>
        <p:spPr>
          <a:xfrm rot="1326258">
            <a:off x="3792605" y="997453"/>
            <a:ext cx="1625369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A1066F1-8DB0-4849-9042-9534024019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AF8C4AD-AA21-4F6F-A8A7-7BFFB6665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5827EB-0AE0-4921-B208-9DE579F3A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C6E84CC-8351-4D63-8310-315F01EE9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0370381-CF11-4FD1-AB03-32737AF3D8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7195" name="TextBox 32">
            <a:extLst>
              <a:ext uri="{FF2B5EF4-FFF2-40B4-BE49-F238E27FC236}">
                <a16:creationId xmlns:a16="http://schemas.microsoft.com/office/drawing/2014/main" id="{DD19644C-C58D-4D9E-8E08-73CF83858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>
            <a:extLst>
              <a:ext uri="{FF2B5EF4-FFF2-40B4-BE49-F238E27FC236}">
                <a16:creationId xmlns:a16="http://schemas.microsoft.com/office/drawing/2014/main" id="{32653934-DF81-4134-8F2D-3A145D8E61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>
            <a:extLst>
              <a:ext uri="{FF2B5EF4-FFF2-40B4-BE49-F238E27FC236}">
                <a16:creationId xmlns:a16="http://schemas.microsoft.com/office/drawing/2014/main" id="{6E15151C-6E70-4441-9052-331E21DB29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>
            <a:extLst>
              <a:ext uri="{FF2B5EF4-FFF2-40B4-BE49-F238E27FC236}">
                <a16:creationId xmlns:a16="http://schemas.microsoft.com/office/drawing/2014/main" id="{7A22C080-DADF-4C5F-A6AD-DD31DEA8B4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>
            <a:extLst>
              <a:ext uri="{FF2B5EF4-FFF2-40B4-BE49-F238E27FC236}">
                <a16:creationId xmlns:a16="http://schemas.microsoft.com/office/drawing/2014/main" id="{63153148-0723-44F7-B4C7-40BF72FE1B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>
            <a:extLst>
              <a:ext uri="{FF2B5EF4-FFF2-40B4-BE49-F238E27FC236}">
                <a16:creationId xmlns:a16="http://schemas.microsoft.com/office/drawing/2014/main" id="{8204BCE3-CBF3-41DA-81EE-FFE4E177B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40C4EA91-597A-4542-973F-13BE6F80CF2A}"/>
              </a:ext>
            </a:extLst>
          </p:cNvPr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195" name="TextBox 4">
            <a:extLst>
              <a:ext uri="{FF2B5EF4-FFF2-40B4-BE49-F238E27FC236}">
                <a16:creationId xmlns:a16="http://schemas.microsoft.com/office/drawing/2014/main" id="{4FA4A9F1-6696-43AD-93AF-D265FA62C5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CE6B26C-C70D-43AE-82EB-023C241D9E2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87675" y="1357313"/>
            <a:ext cx="2070100" cy="411162"/>
          </a:xfrm>
        </p:spPr>
        <p:txBody>
          <a:bodyPr/>
          <a:lstStyle/>
          <a:p>
            <a:pPr eaLnBrk="1" hangingPunct="1"/>
            <a:r>
              <a:rPr lang="en-US" altLang="zh-CN" sz="3600" b="1">
                <a:solidFill>
                  <a:srgbClr val="0000FF"/>
                </a:solidFill>
              </a:rPr>
              <a:t>Discuss</a:t>
            </a:r>
          </a:p>
        </p:txBody>
      </p:sp>
      <p:sp>
        <p:nvSpPr>
          <p:cNvPr id="19460" name="Text Box 4">
            <a:extLst>
              <a:ext uri="{FF2B5EF4-FFF2-40B4-BE49-F238E27FC236}">
                <a16:creationId xmlns:a16="http://schemas.microsoft.com/office/drawing/2014/main" id="{4E327A6D-61C7-442F-9B78-8DC6510AC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057400"/>
            <a:ext cx="8382000" cy="2308225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可数名词：</a:t>
            </a:r>
            <a:r>
              <a:rPr lang="en-US" altLang="zh-CN" sz="3200">
                <a:latin typeface="Times New Roman" panose="02020603050405020304" pitchFamily="18" charset="0"/>
              </a:rPr>
              <a:t>apples, oranges, eggs, onions, pancakes, biscuits, potatoes</a:t>
            </a:r>
          </a:p>
          <a:p>
            <a:pPr eaLnBrk="1" hangingPunct="1">
              <a:spcBef>
                <a:spcPct val="50000"/>
              </a:spcBef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不可数名词：</a:t>
            </a:r>
            <a:r>
              <a:rPr lang="en-US" altLang="zh-CN" sz="3200">
                <a:latin typeface="Times New Roman" panose="02020603050405020304" pitchFamily="18" charset="0"/>
              </a:rPr>
              <a:t>milk, flour, beef, yogurt, orange juice, cheese, jam, honey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>
            <a:extLst>
              <a:ext uri="{FF2B5EF4-FFF2-40B4-BE49-F238E27FC236}">
                <a16:creationId xmlns:a16="http://schemas.microsoft.com/office/drawing/2014/main" id="{035895D7-EBD9-4CC2-BDD8-27042802945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3400" y="765175"/>
            <a:ext cx="8431213" cy="2735263"/>
          </a:xfrm>
          <a:ln w="28575">
            <a:solidFill>
              <a:srgbClr val="0066FF"/>
            </a:solidFill>
            <a:prstDash val="dashDot"/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S1: I have a lot of bananas. </a:t>
            </a:r>
            <a:r>
              <a:rPr lang="en-US" altLang="zh-CN" sz="3200">
                <a:solidFill>
                  <a:srgbClr val="FF3300"/>
                </a:solidFill>
              </a:rPr>
              <a:t>(Countable noun)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S2: I have a few bananas.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S3: Do you have many bananas?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S4: No, I have no bananas./ I don’t have many 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       bananas.</a:t>
            </a:r>
          </a:p>
        </p:txBody>
      </p:sp>
      <p:sp>
        <p:nvSpPr>
          <p:cNvPr id="10243" name="Rectangle 5">
            <a:extLst>
              <a:ext uri="{FF2B5EF4-FFF2-40B4-BE49-F238E27FC236}">
                <a16:creationId xmlns:a16="http://schemas.microsoft.com/office/drawing/2014/main" id="{8DA00A23-E49A-4467-A528-901B7F867D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735388"/>
            <a:ext cx="8431213" cy="2717800"/>
          </a:xfrm>
          <a:prstGeom prst="rect">
            <a:avLst/>
          </a:prstGeom>
          <a:noFill/>
          <a:ln w="28575">
            <a:solidFill>
              <a:srgbClr val="0066FF"/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342900" indent="-3429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S1: I have a lot of cooking oil. </a:t>
            </a:r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(Uncountable noun)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S2: I have a little cooking oil.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S3: Do you have much cooking oil?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S4: No, I have no cooking oil./ I don’t have much  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      cooking oil.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AB02A8D-9BC4-4B3D-A1E8-3A0698FCFA5A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267" name="TextBox 4">
            <a:extLst>
              <a:ext uri="{FF2B5EF4-FFF2-40B4-BE49-F238E27FC236}">
                <a16:creationId xmlns:a16="http://schemas.microsoft.com/office/drawing/2014/main" id="{0B49DF32-9EA7-4E54-8DB4-421FB6969E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D8115429-44CF-4707-BC03-845229D9C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73990" y="1696085"/>
            <a:ext cx="8795385" cy="5085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91" name="TextBox 3">
            <a:extLst>
              <a:ext uri="{FF2B5EF4-FFF2-40B4-BE49-F238E27FC236}">
                <a16:creationId xmlns:a16="http://schemas.microsoft.com/office/drawing/2014/main" id="{116DA288-9C98-4A1B-AB8E-7F397EF7BA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7263" y="498475"/>
            <a:ext cx="26797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>
                <a:solidFill>
                  <a:srgbClr val="7030A0"/>
                </a:solidFill>
                <a:latin typeface="Times New Roman" panose="02020603050405020304" pitchFamily="18" charset="0"/>
              </a:rPr>
              <a:t>Grammar</a:t>
            </a:r>
            <a:endParaRPr lang="zh-CN" altLang="en-US" sz="40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14A34DC-913D-4531-ADDC-C24F7998DB0A}"/>
              </a:ext>
            </a:extLst>
          </p:cNvPr>
          <p:cNvSpPr/>
          <p:nvPr/>
        </p:nvSpPr>
        <p:spPr>
          <a:xfrm>
            <a:off x="2071688" y="1071563"/>
            <a:ext cx="5529262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</a:rPr>
              <a:t>Talking about quantities</a:t>
            </a:r>
            <a:endParaRPr lang="zh-CN" altLang="en-US" sz="4000" b="1" dirty="0">
              <a:solidFill>
                <a:schemeClr val="accent4">
                  <a:lumMod val="75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23554" name="Picture 2" descr="http://fc03.deviantart.net/fs71/i/2011/151/a/f/a_lot_of_origami_stars_by_mellwerr-d3hpgis.jpg">
            <a:extLst>
              <a:ext uri="{FF2B5EF4-FFF2-40B4-BE49-F238E27FC236}">
                <a16:creationId xmlns:a16="http://schemas.microsoft.com/office/drawing/2014/main" id="{64657201-BD39-436F-81B9-D95CEEC66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2071688"/>
            <a:ext cx="5429250" cy="4071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C23712E4-B2DF-4CEE-8CE3-D73D363CF042}"/>
              </a:ext>
            </a:extLst>
          </p:cNvPr>
          <p:cNvSpPr/>
          <p:nvPr/>
        </p:nvSpPr>
        <p:spPr>
          <a:xfrm>
            <a:off x="642938" y="2071688"/>
            <a:ext cx="8429625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Do you know the differences between	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a lot of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,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a little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,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a few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,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(not) much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,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(not) many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, </a:t>
            </a:r>
            <a:r>
              <a:rPr lang="en-US" sz="4000" b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and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no</a:t>
            </a:r>
            <a:r>
              <a:rPr lang="en-US" sz="4000" b="1" i="1" dirty="0">
                <a:solidFill>
                  <a:schemeClr val="accent4">
                    <a:lumMod val="50000"/>
                  </a:schemeClr>
                </a:solidFill>
                <a:latin typeface="+mn-lt"/>
                <a:ea typeface="+mn-ea"/>
              </a:rPr>
              <a:t>?</a:t>
            </a:r>
            <a:endParaRPr lang="zh-CN" altLang="en-US" sz="4000" b="1" i="1" dirty="0">
              <a:solidFill>
                <a:schemeClr val="accent4">
                  <a:lumMod val="50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13315" name="图片 2" descr="002.gif">
            <a:extLst>
              <a:ext uri="{FF2B5EF4-FFF2-40B4-BE49-F238E27FC236}">
                <a16:creationId xmlns:a16="http://schemas.microsoft.com/office/drawing/2014/main" id="{B3F205E5-7A3C-4F81-808E-FC4F0F8BA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" y="4156075"/>
            <a:ext cx="2241550" cy="2438400"/>
          </a:xfrm>
          <a:prstGeom prst="rect">
            <a:avLst/>
          </a:prstGeom>
          <a:noFill/>
          <a:ln>
            <a:noFill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图片 4" descr="rubberduck.gif">
            <a:extLst>
              <a:ext uri="{FF2B5EF4-FFF2-40B4-BE49-F238E27FC236}">
                <a16:creationId xmlns:a16="http://schemas.microsoft.com/office/drawing/2014/main" id="{8AD628BF-85BE-43D9-820D-84AE36E6F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4214813"/>
            <a:ext cx="2176462" cy="2379662"/>
          </a:xfrm>
          <a:prstGeom prst="rect">
            <a:avLst/>
          </a:prstGeom>
          <a:noFill/>
          <a:ln>
            <a:noFill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矩形 1">
            <a:extLst>
              <a:ext uri="{FF2B5EF4-FFF2-40B4-BE49-F238E27FC236}">
                <a16:creationId xmlns:a16="http://schemas.microsoft.com/office/drawing/2014/main" id="{3B86ECBE-8160-4F13-90DC-9AD4C488A6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674688"/>
            <a:ext cx="7704137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800" b="1" dirty="0">
                <a:latin typeface="+mn-lt"/>
              </a:rPr>
              <a:t>Read the following sentences to understand “a lot of”, “a little”, “(not) much” and “how much”.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0C70B4D-09AA-424C-8E00-31124DF2D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11313"/>
            <a:ext cx="9144000" cy="42465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1252855" lvl="2" indent="-330200" eaLnBrk="1" hangingPunct="1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>
                <a:solidFill>
                  <a:srgbClr val="604A7B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How much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water is there on Earth?</a:t>
            </a:r>
            <a:endParaRPr lang="en-US" altLang="zh-CN" sz="3600" b="1" dirty="0">
              <a:latin typeface="+mn-lt"/>
            </a:endParaRPr>
          </a:p>
          <a:p>
            <a:pPr marL="1252855" lvl="2" indent="-330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>
                <a:solidFill>
                  <a:srgbClr val="77933C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There is </a:t>
            </a:r>
            <a:r>
              <a:rPr lang="en-US" altLang="zh-CN" sz="36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a lot of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water on Earth.</a:t>
            </a:r>
            <a:endParaRPr lang="en-US" altLang="zh-CN" sz="3600" b="1" dirty="0">
              <a:latin typeface="+mn-lt"/>
            </a:endParaRPr>
          </a:p>
          <a:p>
            <a:pPr marL="1252855" lvl="2" indent="-330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>
                <a:solidFill>
                  <a:srgbClr val="953735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How much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water is drinkable?</a:t>
            </a:r>
            <a:endParaRPr lang="en-US" altLang="zh-CN" sz="3600" b="1" dirty="0">
              <a:latin typeface="+mn-lt"/>
            </a:endParaRPr>
          </a:p>
          <a:p>
            <a:pPr marL="1252855" lvl="2" indent="-330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>
                <a:solidFill>
                  <a:srgbClr val="3760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Only</a:t>
            </a:r>
            <a:r>
              <a:rPr lang="en-US" altLang="zh-CN" sz="3600" b="1" dirty="0">
                <a:solidFill>
                  <a:srgbClr val="376092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a little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water is drinkable. </a:t>
            </a:r>
          </a:p>
          <a:p>
            <a:pPr marL="1252855" lvl="2" indent="-330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There is  </a:t>
            </a:r>
            <a:r>
              <a:rPr lang="en-US" altLang="zh-CN" sz="36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not much </a:t>
            </a:r>
            <a:r>
              <a:rPr lang="en-US" altLang="zh-CN" sz="3600" b="1" dirty="0">
                <a:latin typeface="+mn-lt"/>
                <a:cs typeface="Times New Roman" panose="02020603050405020304" pitchFamily="18" charset="0"/>
              </a:rPr>
              <a:t>fresh water.</a:t>
            </a:r>
            <a:endParaRPr lang="en-US" altLang="zh-CN" sz="3600" b="1" dirty="0">
              <a:latin typeface="+mn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矩形 1">
            <a:extLst>
              <a:ext uri="{FF2B5EF4-FFF2-40B4-BE49-F238E27FC236}">
                <a16:creationId xmlns:a16="http://schemas.microsoft.com/office/drawing/2014/main" id="{12C3D84D-E553-46E5-A89F-A15BFCAA36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746125"/>
            <a:ext cx="78486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sz="2800" b="1" dirty="0">
                <a:latin typeface="+mn-lt"/>
              </a:rPr>
              <a:t>Answer the following questions about quantities.</a:t>
            </a:r>
            <a:endParaRPr lang="zh-CN" altLang="en-US" sz="2800" b="1" dirty="0">
              <a:latin typeface="+mn-lt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59EDC37E-F724-4FB7-87DC-8340E316056A}"/>
              </a:ext>
            </a:extLst>
          </p:cNvPr>
          <p:cNvSpPr/>
          <p:nvPr/>
        </p:nvSpPr>
        <p:spPr>
          <a:xfrm>
            <a:off x="501650" y="1484313"/>
            <a:ext cx="8140700" cy="44338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CN" sz="3400" b="1" dirty="0">
                <a:solidFill>
                  <a:schemeClr val="accent4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1. How many books are there in your school?</a:t>
            </a:r>
            <a:endParaRPr lang="en-US" altLang="zh-CN" sz="3400" b="1" dirty="0">
              <a:solidFill>
                <a:schemeClr val="accent4">
                  <a:lumMod val="50000"/>
                </a:schemeClr>
              </a:solidFill>
              <a:latin typeface="+mn-lt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4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There are a lot of books.</a:t>
            </a:r>
            <a:endParaRPr lang="en-US" altLang="zh-CN" sz="3400" b="1" dirty="0">
              <a:solidFill>
                <a:srgbClr val="FF0000"/>
              </a:solidFill>
              <a:latin typeface="+mn-lt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400" b="1" dirty="0">
                <a:solidFill>
                  <a:schemeClr val="accent4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2. How many exercise books are there in your schoolbag?</a:t>
            </a:r>
            <a:endParaRPr lang="en-US" altLang="zh-CN" sz="3400" b="1" dirty="0">
              <a:solidFill>
                <a:schemeClr val="accent4">
                  <a:lumMod val="50000"/>
                </a:schemeClr>
              </a:solidFill>
              <a:latin typeface="+mn-lt"/>
              <a:cs typeface="宋体" panose="02010600030101010101" pitchFamily="2" charset="-122"/>
            </a:endParaRPr>
          </a:p>
          <a:p>
            <a:pPr>
              <a:lnSpc>
                <a:spcPct val="120000"/>
              </a:lnSpc>
              <a:defRPr/>
            </a:pPr>
            <a:r>
              <a:rPr lang="en-US" altLang="zh-CN" sz="34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There are a few (not many) </a:t>
            </a:r>
          </a:p>
          <a:p>
            <a:pPr>
              <a:lnSpc>
                <a:spcPct val="120000"/>
              </a:lnSpc>
              <a:defRPr/>
            </a:pPr>
            <a:r>
              <a:rPr lang="en-US" altLang="zh-CN" sz="3400" b="1" dirty="0">
                <a:solidFill>
                  <a:srgbClr val="FF0000"/>
                </a:solidFill>
                <a:latin typeface="+mn-lt"/>
                <a:cs typeface="Times New Roman" panose="02020603050405020304" pitchFamily="18" charset="0"/>
              </a:rPr>
              <a:t>exercise books.</a:t>
            </a:r>
            <a:endParaRPr lang="en-US" altLang="zh-CN" sz="3400" b="1" dirty="0">
              <a:solidFill>
                <a:srgbClr val="FF0000"/>
              </a:solidFill>
              <a:latin typeface="+mn-lt"/>
              <a:cs typeface="宋体" panose="02010600030101010101" pitchFamily="2" charset="-122"/>
            </a:endParaRPr>
          </a:p>
        </p:txBody>
      </p:sp>
      <p:pic>
        <p:nvPicPr>
          <p:cNvPr id="15364" name="图片 7" descr="books.gif">
            <a:extLst>
              <a:ext uri="{FF2B5EF4-FFF2-40B4-BE49-F238E27FC236}">
                <a16:creationId xmlns:a16="http://schemas.microsoft.com/office/drawing/2014/main" id="{E2026AC8-8BD0-40E2-B1EF-CA4DE0FBB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4572000"/>
            <a:ext cx="1311275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FD4DB4C1-60B5-4BEE-8B3B-89A7AD0A213A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387" name="TextBox 4">
            <a:extLst>
              <a:ext uri="{FF2B5EF4-FFF2-40B4-BE49-F238E27FC236}">
                <a16:creationId xmlns:a16="http://schemas.microsoft.com/office/drawing/2014/main" id="{25779449-7BDE-49AB-B057-6894F24B48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>
            <a:extLst>
              <a:ext uri="{FF2B5EF4-FFF2-40B4-BE49-F238E27FC236}">
                <a16:creationId xmlns:a16="http://schemas.microsoft.com/office/drawing/2014/main" id="{0A99FCBD-4AAA-48EC-8369-52ADB58E71A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3284538"/>
            <a:ext cx="8308975" cy="2881312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There is/’s    </a:t>
            </a:r>
            <a:r>
              <a:rPr lang="en-US" altLang="zh-CN" sz="3200" b="1" u="sng">
                <a:solidFill>
                  <a:srgbClr val="FF0000"/>
                </a:solidFill>
              </a:rPr>
              <a:t>a lot of/a little/not much/no</a:t>
            </a:r>
            <a:r>
              <a:rPr lang="en-US" altLang="zh-CN" sz="3200" b="1">
                <a:solidFill>
                  <a:srgbClr val="FF0000"/>
                </a:solidFill>
              </a:rPr>
              <a:t>            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water in this bottle.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There are     </a:t>
            </a:r>
            <a:r>
              <a:rPr lang="en-US" altLang="zh-CN" sz="3200" b="1" u="sng">
                <a:solidFill>
                  <a:srgbClr val="FF0000"/>
                </a:solidFill>
              </a:rPr>
              <a:t>a lot of/many/a few/not many/no</a:t>
            </a:r>
            <a:r>
              <a:rPr lang="en-US" altLang="zh-CN" sz="3200" b="1">
                <a:solidFill>
                  <a:srgbClr val="FF0000"/>
                </a:solidFill>
              </a:rPr>
              <a:t>   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200"/>
              <a:t>bottles of water </a:t>
            </a:r>
            <a:r>
              <a:rPr lang="zh-CN" altLang="en-US" sz="3200"/>
              <a:t>in the</a:t>
            </a:r>
            <a:r>
              <a:rPr lang="en-US" altLang="zh-CN" sz="3200"/>
              <a:t> fridge.</a:t>
            </a:r>
          </a:p>
        </p:txBody>
      </p:sp>
      <p:sp>
        <p:nvSpPr>
          <p:cNvPr id="17411" name="Text Box 4">
            <a:extLst>
              <a:ext uri="{FF2B5EF4-FFF2-40B4-BE49-F238E27FC236}">
                <a16:creationId xmlns:a16="http://schemas.microsoft.com/office/drawing/2014/main" id="{15E55658-446E-4A43-A51A-1394C98C49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908050"/>
            <a:ext cx="851535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>
                <a:latin typeface="Times New Roman" panose="02020603050405020304" pitchFamily="18" charset="0"/>
              </a:rPr>
              <a:t>We can use</a:t>
            </a:r>
            <a:r>
              <a:rPr lang="en-GB" altLang="en-US" sz="320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lot of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little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few, (not) much, (not) many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>
                <a:latin typeface="Times New Roman" panose="02020603050405020304" pitchFamily="18" charset="0"/>
              </a:rPr>
              <a:t>and</a:t>
            </a:r>
            <a:r>
              <a:rPr lang="en-GB" altLang="en-US" sz="320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no</a:t>
            </a:r>
            <a:r>
              <a:rPr lang="en-GB" altLang="en-US" sz="3200" i="1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>
                <a:latin typeface="Times New Roman" panose="02020603050405020304" pitchFamily="18" charset="0"/>
              </a:rPr>
              <a:t>to talk about quantities.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B1C1A7-D7CE-4CE0-B5EE-1875758C91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2009775"/>
            <a:ext cx="79930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我们用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lot of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little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,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a few, (not) much, (not) many</a:t>
            </a:r>
            <a:r>
              <a:rPr lang="en-GB" altLang="en-US" sz="32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GB" altLang="en-US" sz="320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no</a:t>
            </a:r>
            <a:r>
              <a:rPr lang="en-GB" altLang="en-US" sz="3200" i="1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>
                <a:latin typeface="Times New Roman" panose="02020603050405020304" pitchFamily="18" charset="0"/>
              </a:rPr>
              <a:t>谈论数量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624894DC-838F-4D67-9419-6ACB82AD54E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052513"/>
            <a:ext cx="8229600" cy="4389437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We use</a:t>
            </a:r>
            <a:r>
              <a:rPr lang="en-US" altLang="zh-CN" sz="3200" b="1">
                <a:solidFill>
                  <a:srgbClr val="0000CC"/>
                </a:solidFill>
              </a:rPr>
              <a:t> </a:t>
            </a:r>
            <a:r>
              <a:rPr lang="en-US" altLang="zh-CN" sz="3200" b="1" i="1">
                <a:solidFill>
                  <a:srgbClr val="FF0000"/>
                </a:solidFill>
              </a:rPr>
              <a:t>how many </a:t>
            </a:r>
            <a:r>
              <a:rPr lang="en-US" altLang="zh-CN" sz="3200" b="1"/>
              <a:t>and</a:t>
            </a:r>
            <a:r>
              <a:rPr lang="en-US" altLang="zh-CN" sz="3200" b="1">
                <a:solidFill>
                  <a:srgbClr val="0000CC"/>
                </a:solidFill>
              </a:rPr>
              <a:t> </a:t>
            </a:r>
            <a:r>
              <a:rPr lang="en-US" altLang="zh-CN" sz="3200" b="1" i="1">
                <a:solidFill>
                  <a:srgbClr val="FF0000"/>
                </a:solidFill>
              </a:rPr>
              <a:t>how much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3200" b="1"/>
              <a:t>to ask about </a:t>
            </a:r>
            <a:endParaRPr lang="en-US" altLang="zh-CN" sz="3200" b="1">
              <a:solidFill>
                <a:srgbClr val="0000CC"/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/>
              <a:t>quantities.</a:t>
            </a:r>
            <a:endParaRPr lang="en-US" altLang="zh-CN" sz="3200" b="1">
              <a:solidFill>
                <a:srgbClr val="0000CC"/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zh-CN" sz="3200" b="1">
              <a:solidFill>
                <a:srgbClr val="0000CC"/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endParaRPr lang="zh-CN" altLang="en-US" sz="3200" b="1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How much </a:t>
            </a:r>
            <a:r>
              <a:rPr lang="en-US" altLang="zh-CN" sz="3200"/>
              <a:t>water is there in this bottle?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How many </a:t>
            </a:r>
            <a:r>
              <a:rPr lang="en-US" altLang="zh-CN" sz="3200"/>
              <a:t>bottles of water are there in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the fridge?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endParaRPr lang="en-US" altLang="zh-CN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5B341A-BD59-4B8D-ABA1-B82DAD9A76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349500"/>
            <a:ext cx="75596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我们用</a:t>
            </a:r>
            <a:r>
              <a:rPr lang="en-US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how many 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 how much</a:t>
            </a:r>
            <a:r>
              <a:rPr lang="zh-CN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询问</a:t>
            </a:r>
            <a:r>
              <a:rPr lang="zh-CN" altLang="en-US" sz="3200">
                <a:latin typeface="Times New Roman" panose="02020603050405020304" pitchFamily="18" charset="0"/>
              </a:rPr>
              <a:t>数量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1">
            <a:extLst>
              <a:ext uri="{FF2B5EF4-FFF2-40B4-BE49-F238E27FC236}">
                <a16:creationId xmlns:a16="http://schemas.microsoft.com/office/drawing/2014/main" id="{0C896B0A-11B8-428B-AE65-DBBFDA9B11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628775"/>
            <a:ext cx="8353425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C8ADBF95-68AB-4ABB-8A34-66436A425F49}"/>
              </a:ext>
            </a:extLst>
          </p:cNvPr>
          <p:cNvSpPr/>
          <p:nvPr/>
        </p:nvSpPr>
        <p:spPr>
          <a:xfrm>
            <a:off x="827088" y="2565400"/>
            <a:ext cx="1441450" cy="2873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C399E2B-D428-49E1-8E36-409AC6C2FFDC}"/>
              </a:ext>
            </a:extLst>
          </p:cNvPr>
          <p:cNvSpPr/>
          <p:nvPr/>
        </p:nvSpPr>
        <p:spPr>
          <a:xfrm>
            <a:off x="6276975" y="2925763"/>
            <a:ext cx="1223963" cy="28733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3200"/>
          </a:p>
        </p:txBody>
      </p:sp>
      <p:sp>
        <p:nvSpPr>
          <p:cNvPr id="19461" name="TextBox 2">
            <a:extLst>
              <a:ext uri="{FF2B5EF4-FFF2-40B4-BE49-F238E27FC236}">
                <a16:creationId xmlns:a16="http://schemas.microsoft.com/office/drawing/2014/main" id="{EC305A98-C3F2-4593-AD01-F6A5E18E57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539750"/>
            <a:ext cx="35083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rgbClr val="7030A0"/>
                </a:solidFill>
                <a:latin typeface="Times New Roman" panose="02020603050405020304" pitchFamily="18" charset="0"/>
              </a:rPr>
              <a:t>Work out the rule</a:t>
            </a:r>
            <a:endParaRPr lang="zh-CN" altLang="en-US" sz="32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3894D7-FE61-4D1E-A64F-9818E17EA6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4437063"/>
            <a:ext cx="84963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how much, a little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(not) much</a:t>
            </a:r>
            <a:r>
              <a:rPr lang="zh-CN" altLang="en-US" sz="3200">
                <a:latin typeface="Times New Roman" panose="02020603050405020304" pitchFamily="18" charset="0"/>
              </a:rPr>
              <a:t>修饰不可数名词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how many, a few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(not) many</a:t>
            </a:r>
            <a:r>
              <a:rPr lang="zh-CN" altLang="en-US" sz="3200">
                <a:latin typeface="Times New Roman" panose="02020603050405020304" pitchFamily="18" charset="0"/>
              </a:rPr>
              <a:t>修饰可数名词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a lot of </a:t>
            </a:r>
            <a:r>
              <a:rPr lang="zh-CN" altLang="en-US" sz="3200">
                <a:latin typeface="Times New Roman" panose="02020603050405020304" pitchFamily="18" charset="0"/>
              </a:rPr>
              <a:t>和 </a:t>
            </a:r>
            <a:r>
              <a:rPr lang="en-US" altLang="zh-CN" sz="3200">
                <a:latin typeface="Times New Roman" panose="02020603050405020304" pitchFamily="18" charset="0"/>
              </a:rPr>
              <a:t>no</a:t>
            </a:r>
            <a:r>
              <a:rPr lang="zh-CN" altLang="en-US" sz="3200">
                <a:latin typeface="Times New Roman" panose="02020603050405020304" pitchFamily="18" charset="0"/>
              </a:rPr>
              <a:t>修饰可数和不可数名词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7">
            <a:extLst>
              <a:ext uri="{FF2B5EF4-FFF2-40B4-BE49-F238E27FC236}">
                <a16:creationId xmlns:a16="http://schemas.microsoft.com/office/drawing/2014/main" id="{AD03A1C0-E0CB-4227-A502-FA013FDA6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928813"/>
            <a:ext cx="844867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366FA62D-F24D-4C3D-86F8-279AD3DA2528}"/>
              </a:ext>
            </a:extLst>
          </p:cNvPr>
          <p:cNvSpPr txBox="1"/>
          <p:nvPr/>
        </p:nvSpPr>
        <p:spPr>
          <a:xfrm>
            <a:off x="2076450" y="922338"/>
            <a:ext cx="4443413" cy="64611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rgbClr val="7030A0"/>
                </a:solidFill>
                <a:latin typeface="+mn-lt"/>
                <a:ea typeface="+mj-ea"/>
              </a:rPr>
              <a:t>Things to remember</a:t>
            </a:r>
            <a:endParaRPr lang="zh-CN" altLang="en-US" sz="3600" b="1" dirty="0">
              <a:solidFill>
                <a:srgbClr val="7030A0"/>
              </a:solidFill>
              <a:latin typeface="+mn-lt"/>
              <a:ea typeface="+mj-e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6E3F2F-B2B1-4875-8F62-831493CF51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221163"/>
            <a:ext cx="54006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much</a:t>
            </a:r>
            <a:r>
              <a:rPr lang="zh-CN" altLang="en-US" sz="3200">
                <a:latin typeface="Times New Roman" panose="02020603050405020304" pitchFamily="18" charset="0"/>
              </a:rPr>
              <a:t>通常出现在否定句中。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>
            <a:extLst>
              <a:ext uri="{FF2B5EF4-FFF2-40B4-BE49-F238E27FC236}">
                <a16:creationId xmlns:a16="http://schemas.microsoft.com/office/drawing/2014/main" id="{ED4FEDB9-0BD9-4D2C-8B82-AAEB2D957778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514600"/>
            <a:ext cx="4038600" cy="28956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Q: Is there a lot of water in the pool?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A: No, there’s (1)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_______________.</a:t>
            </a: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EF563DAB-681B-4D39-B580-5EB43DF48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4727575"/>
            <a:ext cx="411480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no water in the pool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1508" name="Text Box 5">
            <a:extLst>
              <a:ext uri="{FF2B5EF4-FFF2-40B4-BE49-F238E27FC236}">
                <a16:creationId xmlns:a16="http://schemas.microsoft.com/office/drawing/2014/main" id="{62C4EACA-471F-4A6C-BDE8-F4B4E2B0F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838200"/>
            <a:ext cx="845820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200" b="1" i="1">
                <a:latin typeface="Times New Roman" panose="02020603050405020304" pitchFamily="18" charset="0"/>
              </a:rPr>
              <a:t>Look at the pictures below and on page 64. Then complete the questions and answers.</a:t>
            </a:r>
            <a:endParaRPr lang="en-US" altLang="zh-CN" sz="3200" b="1" i="1">
              <a:latin typeface="Times New Roman" panose="02020603050405020304" pitchFamily="18" charset="0"/>
            </a:endParaRPr>
          </a:p>
        </p:txBody>
      </p:sp>
      <p:pic>
        <p:nvPicPr>
          <p:cNvPr id="21509" name="Picture 6" descr="QQ截图20130131094724">
            <a:extLst>
              <a:ext uri="{FF2B5EF4-FFF2-40B4-BE49-F238E27FC236}">
                <a16:creationId xmlns:a16="http://schemas.microsoft.com/office/drawing/2014/main" id="{944E453E-13F0-4B36-9CC2-FB9606690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590800"/>
            <a:ext cx="4114800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6" descr="QQ截图20130131094732">
            <a:extLst>
              <a:ext uri="{FF2B5EF4-FFF2-40B4-BE49-F238E27FC236}">
                <a16:creationId xmlns:a16="http://schemas.microsoft.com/office/drawing/2014/main" id="{AC4DD5E1-8636-422F-9F6E-022AC3DEC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2244725"/>
            <a:ext cx="3597275" cy="272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>
            <a:extLst>
              <a:ext uri="{FF2B5EF4-FFF2-40B4-BE49-F238E27FC236}">
                <a16:creationId xmlns:a16="http://schemas.microsoft.com/office/drawing/2014/main" id="{A9507139-3DE7-47CD-990D-2A76DE0067B4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067175" y="765175"/>
            <a:ext cx="4778375" cy="5832475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Q: Is there a lot of water in the pool?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A: Yes, there’s (2)</a:t>
            </a:r>
            <a:r>
              <a:rPr lang="en-US" altLang="zh-CN" sz="3400" u="sng"/>
              <a:t>              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GB" altLang="en-US" sz="3400"/>
              <a:t>  _______________.</a:t>
            </a:r>
            <a:endParaRPr lang="en-US" altLang="zh-CN" sz="34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Q: (3) ________ water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    is there in the pool?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A: There are 157,500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     litres of water in the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/>
              <a:t>     pool. </a:t>
            </a:r>
          </a:p>
        </p:txBody>
      </p:sp>
      <p:sp>
        <p:nvSpPr>
          <p:cNvPr id="8196" name="Rectangle 4">
            <a:extLst>
              <a:ext uri="{FF2B5EF4-FFF2-40B4-BE49-F238E27FC236}">
                <a16:creationId xmlns:a16="http://schemas.microsoft.com/office/drawing/2014/main" id="{60EEFA87-8E44-4266-B0EE-0BCB6C7555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7150" y="2420938"/>
            <a:ext cx="5076825" cy="615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a lot of water</a:t>
            </a:r>
            <a:r>
              <a:rPr lang="en-GB" altLang="en-US" sz="3400" dirty="0">
                <a:solidFill>
                  <a:srgbClr val="FF0000"/>
                </a:solidFill>
                <a:latin typeface="+mn-lt"/>
              </a:rPr>
              <a:t> in the pool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E07CFA3E-1584-4AB9-A504-B3DA3B366C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6363" y="3065463"/>
            <a:ext cx="2438400" cy="615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How much</a:t>
            </a:r>
            <a:r>
              <a:rPr lang="en-GB" altLang="en-US" sz="3400" dirty="0">
                <a:solidFill>
                  <a:srgbClr val="FF0000"/>
                </a:solidFill>
                <a:latin typeface="+mn-lt"/>
              </a:rPr>
              <a:t> 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6" descr="QQ截图20130131094742">
            <a:extLst>
              <a:ext uri="{FF2B5EF4-FFF2-40B4-BE49-F238E27FC236}">
                <a16:creationId xmlns:a16="http://schemas.microsoft.com/office/drawing/2014/main" id="{98C4C266-8996-46C5-B8AA-AF1E7E507E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" y="2035175"/>
            <a:ext cx="3951288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>
            <a:extLst>
              <a:ext uri="{FF2B5EF4-FFF2-40B4-BE49-F238E27FC236}">
                <a16:creationId xmlns:a16="http://schemas.microsoft.com/office/drawing/2014/main" id="{7349EE8C-0A9B-4871-9121-9BAEBE2E8D4C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500563" y="404813"/>
            <a:ext cx="4186237" cy="5903912"/>
          </a:xfrm>
        </p:spPr>
        <p:txBody>
          <a:bodyPr/>
          <a:lstStyle/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Q: Are there many people in the pool?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A: Yes,(4)_________             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  ________________.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Q: (5)____________</a:t>
            </a:r>
            <a:r>
              <a:rPr lang="en-US" altLang="zh-CN" sz="3400" u="sng"/>
              <a:t>                       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    people are there in 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    the pool?</a:t>
            </a:r>
          </a:p>
          <a:p>
            <a:pPr eaLnBrk="1" hangingPunct="1">
              <a:lnSpc>
                <a:spcPct val="115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400"/>
              <a:t>A: There are 10 people in the pool. </a:t>
            </a:r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2269ED39-E01D-4881-B3F1-0831EA3568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1700213"/>
            <a:ext cx="4860925" cy="113982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                     there are </a:t>
            </a:r>
          </a:p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many people</a:t>
            </a:r>
            <a:r>
              <a:rPr lang="en-GB" altLang="en-US" sz="3400" dirty="0">
                <a:solidFill>
                  <a:srgbClr val="FF0000"/>
                </a:solidFill>
                <a:latin typeface="+mn-lt"/>
              </a:rPr>
              <a:t> in the pool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616E340A-344C-4B4E-BA3F-456B73F15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4525" y="2998788"/>
            <a:ext cx="2362200" cy="6159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How many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>
            <a:extLst>
              <a:ext uri="{FF2B5EF4-FFF2-40B4-BE49-F238E27FC236}">
                <a16:creationId xmlns:a16="http://schemas.microsoft.com/office/drawing/2014/main" id="{59C59398-A7E4-4C67-82AA-32E16E3A77F6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356100" y="919163"/>
            <a:ext cx="4330700" cy="5173662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Q: Are there many people in the pool?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A: (6)_____________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   ________________.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Q:(7)_____________________________</a:t>
            </a:r>
          </a:p>
          <a:p>
            <a:pPr eaLnBrk="1" hangingPunct="1">
              <a:lnSpc>
                <a:spcPct val="110000"/>
              </a:lnSpc>
              <a:buFont typeface="Wingdings 2" panose="05020102010507070707" pitchFamily="18" charset="2"/>
              <a:buNone/>
            </a:pPr>
            <a:r>
              <a:rPr lang="en-US" altLang="zh-CN" sz="3400"/>
              <a:t>A: There are only two people in the pool. </a:t>
            </a: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1D05D137-19EE-46BD-9829-92AEA0907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2205038"/>
            <a:ext cx="4859338" cy="11382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            No, there aren’t many people in the pool 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0B1870FC-38D2-4FFA-9831-0E61025D4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3438" y="3476625"/>
            <a:ext cx="4356100" cy="12430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       How many people</a:t>
            </a:r>
          </a:p>
          <a:p>
            <a:pPr eaLnBrk="1" hangingPunct="1">
              <a:spcBef>
                <a:spcPct val="20000"/>
              </a:spcBef>
              <a:defRPr/>
            </a:pPr>
            <a:r>
              <a:rPr lang="en-US" sz="3400" dirty="0">
                <a:solidFill>
                  <a:srgbClr val="FF0000"/>
                </a:solidFill>
                <a:latin typeface="+mn-lt"/>
              </a:rPr>
              <a:t>are there in the pool? </a:t>
            </a:r>
            <a:endParaRPr lang="zh-CN" altLang="en-US" sz="34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24581" name="Picture 6" descr="QQ截图20130131094752">
            <a:extLst>
              <a:ext uri="{FF2B5EF4-FFF2-40B4-BE49-F238E27FC236}">
                <a16:creationId xmlns:a16="http://schemas.microsoft.com/office/drawing/2014/main" id="{B95DB6FF-7F01-42AA-AE70-52D4926686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" y="2079625"/>
            <a:ext cx="3833813" cy="269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hdwallpapersarena.com/wp-content/uploads/2012/06/10784water_splash.jpg">
            <a:extLst>
              <a:ext uri="{FF2B5EF4-FFF2-40B4-BE49-F238E27FC236}">
                <a16:creationId xmlns:a16="http://schemas.microsoft.com/office/drawing/2014/main" id="{B710D595-0839-4517-AE48-BD60885F7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254375"/>
            <a:ext cx="7067550" cy="296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B4D1D062-71FB-4D9C-A111-31964623ED45}"/>
              </a:ext>
            </a:extLst>
          </p:cNvPr>
          <p:cNvSpPr/>
          <p:nvPr/>
        </p:nvSpPr>
        <p:spPr>
          <a:xfrm>
            <a:off x="827088" y="1196975"/>
            <a:ext cx="7315200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</a:rPr>
              <a:t>Learn about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too much, too many, too little, too few </a:t>
            </a:r>
            <a:r>
              <a:rPr lang="en-US" sz="4000" b="1" dirty="0">
                <a:solidFill>
                  <a:schemeClr val="accent4">
                    <a:lumMod val="75000"/>
                  </a:schemeClr>
                </a:solidFill>
                <a:latin typeface="+mn-lt"/>
                <a:ea typeface="+mn-ea"/>
              </a:rPr>
              <a:t>and</a:t>
            </a:r>
            <a:r>
              <a:rPr lang="en-US" sz="4000" b="1" i="1" dirty="0">
                <a:solidFill>
                  <a:srgbClr val="00B0F0"/>
                </a:solidFill>
                <a:latin typeface="+mn-lt"/>
                <a:ea typeface="+mn-ea"/>
              </a:rPr>
              <a:t> </a:t>
            </a:r>
            <a:r>
              <a:rPr lang="en-US" sz="4000" b="1" i="1" dirty="0">
                <a:solidFill>
                  <a:srgbClr val="FF0000"/>
                </a:solidFill>
                <a:latin typeface="+mn-lt"/>
                <a:ea typeface="+mn-ea"/>
              </a:rPr>
              <a:t>(not) enough</a:t>
            </a:r>
            <a:r>
              <a:rPr lang="en-US" sz="4000" b="1" i="1" dirty="0">
                <a:solidFill>
                  <a:srgbClr val="00B0F0"/>
                </a:solidFill>
                <a:latin typeface="+mn-lt"/>
                <a:ea typeface="+mn-ea"/>
              </a:rPr>
              <a:t>.</a:t>
            </a:r>
            <a:endParaRPr lang="zh-CN" altLang="en-US" sz="4000" b="1" i="1" dirty="0">
              <a:solidFill>
                <a:srgbClr val="00B0F0"/>
              </a:solidFill>
              <a:latin typeface="+mn-lt"/>
              <a:ea typeface="+mn-ea"/>
            </a:endParaRPr>
          </a:p>
        </p:txBody>
      </p:sp>
      <p:pic>
        <p:nvPicPr>
          <p:cNvPr id="25604" name="图片 6" descr="fish.gif">
            <a:extLst>
              <a:ext uri="{FF2B5EF4-FFF2-40B4-BE49-F238E27FC236}">
                <a16:creationId xmlns:a16="http://schemas.microsoft.com/office/drawing/2014/main" id="{528BFE65-6BDC-4BF6-8810-11802A70C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12211">
            <a:off x="7043738" y="5405438"/>
            <a:ext cx="1431925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>
            <a:extLst>
              <a:ext uri="{FF2B5EF4-FFF2-40B4-BE49-F238E27FC236}">
                <a16:creationId xmlns:a16="http://schemas.microsoft.com/office/drawing/2014/main" id="{A589CE1E-2CA9-4E7A-8ACE-1030EC9752A3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87338" y="620713"/>
            <a:ext cx="8388350" cy="14303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 b="1"/>
              <a:t>We can use</a:t>
            </a:r>
            <a:r>
              <a:rPr lang="en-US" altLang="zh-CN" sz="3200" b="1">
                <a:solidFill>
                  <a:srgbClr val="0000CC"/>
                </a:solidFill>
              </a:rPr>
              <a:t> </a:t>
            </a:r>
            <a:r>
              <a:rPr lang="en-US" altLang="zh-CN" sz="3200" b="1" i="1">
                <a:solidFill>
                  <a:srgbClr val="FF0000"/>
                </a:solidFill>
              </a:rPr>
              <a:t>too much, </a:t>
            </a:r>
            <a:r>
              <a:rPr lang="zh-CN" altLang="en-US" sz="3200" b="1" i="1">
                <a:solidFill>
                  <a:srgbClr val="FF0000"/>
                </a:solidFill>
              </a:rPr>
              <a:t>too many, </a:t>
            </a:r>
            <a:r>
              <a:rPr lang="en-US" altLang="zh-CN" sz="3200" b="1" i="1">
                <a:solidFill>
                  <a:srgbClr val="FF0000"/>
                </a:solidFill>
              </a:rPr>
              <a:t>too little, too 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 sz="3200" b="1" i="1">
                <a:solidFill>
                  <a:srgbClr val="FF0000"/>
                </a:solidFill>
              </a:rPr>
              <a:t>few  </a:t>
            </a:r>
            <a:r>
              <a:rPr lang="en-US" altLang="zh-CN" sz="3200" b="1"/>
              <a:t>and</a:t>
            </a:r>
            <a:r>
              <a:rPr lang="en-US" altLang="zh-CN" sz="3200" b="1">
                <a:solidFill>
                  <a:srgbClr val="0000CC"/>
                </a:solidFill>
              </a:rPr>
              <a:t> </a:t>
            </a:r>
            <a:r>
              <a:rPr lang="en-US" altLang="zh-CN" sz="3200" b="1" i="1">
                <a:solidFill>
                  <a:srgbClr val="FF0000"/>
                </a:solidFill>
              </a:rPr>
              <a:t>(not) enough</a:t>
            </a: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3200" b="1"/>
              <a:t>to talk about quantities.</a:t>
            </a:r>
            <a:endParaRPr lang="en-US" altLang="zh-CN" sz="3200" b="1" u="sng"/>
          </a:p>
        </p:txBody>
      </p:sp>
      <p:graphicFrame>
        <p:nvGraphicFramePr>
          <p:cNvPr id="11268" name="Group 4">
            <a:extLst>
              <a:ext uri="{FF2B5EF4-FFF2-40B4-BE49-F238E27FC236}">
                <a16:creationId xmlns:a16="http://schemas.microsoft.com/office/drawing/2014/main" id="{1A506EEE-593D-44EC-858D-DD0EDACDF787}"/>
              </a:ext>
            </a:extLst>
          </p:cNvPr>
          <p:cNvGraphicFramePr>
            <a:graphicFrameLocks noGrp="1"/>
          </p:cNvGraphicFramePr>
          <p:nvPr>
            <p:ph sz="half" idx="1"/>
          </p:nvPr>
        </p:nvGraphicFramePr>
        <p:xfrm>
          <a:off x="287338" y="2778125"/>
          <a:ext cx="8640762" cy="3711575"/>
        </p:xfrm>
        <a:graphic>
          <a:graphicData uri="http://schemas.openxmlformats.org/drawingml/2006/table">
            <a:tbl>
              <a:tblPr/>
              <a:tblGrid>
                <a:gridCol w="2802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80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02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91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Quantities</a:t>
                      </a:r>
                    </a:p>
                  </a:txBody>
                  <a:tcPr marL="91438" marR="91438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Examples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27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more than enough</a:t>
                      </a:r>
                    </a:p>
                  </a:txBody>
                  <a:tcPr marL="91438" marR="91438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too much water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too many oranges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not enough</a:t>
                      </a:r>
                    </a:p>
                  </a:txBody>
                  <a:tcPr marL="91438" marR="91438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too little milk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too few eggs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5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just right</a:t>
                      </a:r>
                    </a:p>
                  </a:txBody>
                  <a:tcPr marL="91438" marR="91438"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enough salt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宋体" panose="02010600030101010101" pitchFamily="2" charset="-122"/>
                        </a:rPr>
                        <a:t>enough onions</a:t>
                      </a:r>
                    </a:p>
                  </a:txBody>
                  <a:tcPr marL="91438" marR="91438"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4A864C6C-4D2E-45ED-A39B-956CE5E01D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700213"/>
            <a:ext cx="81375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我们用</a:t>
            </a:r>
            <a:r>
              <a:rPr lang="en-US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too much, too many, too little, too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few  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 (not) enough</a:t>
            </a:r>
            <a:r>
              <a:rPr lang="en-GB" altLang="en-US" sz="3200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en-GB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no</a:t>
            </a:r>
            <a:r>
              <a:rPr lang="en-GB" altLang="en-US" sz="3200" i="1">
                <a:solidFill>
                  <a:srgbClr val="0000CC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200">
                <a:latin typeface="Times New Roman" panose="02020603050405020304" pitchFamily="18" charset="0"/>
              </a:rPr>
              <a:t>谈论数量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9">
            <a:extLst>
              <a:ext uri="{FF2B5EF4-FFF2-40B4-BE49-F238E27FC236}">
                <a16:creationId xmlns:a16="http://schemas.microsoft.com/office/drawing/2014/main" id="{547490CB-BBD4-4AD4-AC4B-EADB68E11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" y="2103438"/>
            <a:ext cx="7561263" cy="171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3B1087B8-78DF-4747-BC99-763306847394}"/>
              </a:ext>
            </a:extLst>
          </p:cNvPr>
          <p:cNvSpPr/>
          <p:nvPr/>
        </p:nvSpPr>
        <p:spPr>
          <a:xfrm>
            <a:off x="5114925" y="2565400"/>
            <a:ext cx="1054100" cy="3587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5179ECBC-E0D5-47C1-8E52-35D2252CDCFF}"/>
              </a:ext>
            </a:extLst>
          </p:cNvPr>
          <p:cNvSpPr/>
          <p:nvPr/>
        </p:nvSpPr>
        <p:spPr>
          <a:xfrm>
            <a:off x="6243638" y="2924175"/>
            <a:ext cx="1296987" cy="2889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TextBox 2">
            <a:extLst>
              <a:ext uri="{FF2B5EF4-FFF2-40B4-BE49-F238E27FC236}">
                <a16:creationId xmlns:a16="http://schemas.microsoft.com/office/drawing/2014/main" id="{8CDA86B7-6DAE-4592-8189-1F76263B6267}"/>
              </a:ext>
            </a:extLst>
          </p:cNvPr>
          <p:cNvSpPr txBox="1"/>
          <p:nvPr/>
        </p:nvSpPr>
        <p:spPr>
          <a:xfrm>
            <a:off x="1960563" y="931863"/>
            <a:ext cx="3795712" cy="64611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rgbClr val="7030A0"/>
                </a:solidFill>
                <a:latin typeface="+mn-lt"/>
                <a:ea typeface="+mn-ea"/>
              </a:rPr>
              <a:t>Work out the rule</a:t>
            </a:r>
            <a:endParaRPr lang="zh-CN" altLang="en-US" sz="3600" b="1" dirty="0">
              <a:solidFill>
                <a:srgbClr val="7030A0"/>
              </a:solidFill>
              <a:latin typeface="+mn-lt"/>
              <a:ea typeface="+mn-e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78ED3A-9D94-4693-A0BD-98B9112B8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302125"/>
            <a:ext cx="74168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too many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too few</a:t>
            </a:r>
            <a:r>
              <a:rPr lang="zh-CN" altLang="en-US" sz="3200">
                <a:latin typeface="Times New Roman" panose="02020603050405020304" pitchFamily="18" charset="0"/>
              </a:rPr>
              <a:t>修饰可数名词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too much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too little</a:t>
            </a:r>
            <a:r>
              <a:rPr lang="zh-CN" altLang="en-US" sz="3200">
                <a:latin typeface="Times New Roman" panose="02020603050405020304" pitchFamily="18" charset="0"/>
              </a:rPr>
              <a:t>修饰不可数名词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not enough</a:t>
            </a:r>
            <a:r>
              <a:rPr lang="zh-CN" altLang="en-US" sz="3200">
                <a:latin typeface="Times New Roman" panose="02020603050405020304" pitchFamily="18" charset="0"/>
              </a:rPr>
              <a:t>修饰可数和不可数名词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7" grpId="0" bldLvl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>
            <a:extLst>
              <a:ext uri="{FF2B5EF4-FFF2-40B4-BE49-F238E27FC236}">
                <a16:creationId xmlns:a16="http://schemas.microsoft.com/office/drawing/2014/main" id="{D785601C-ED3E-449B-B465-67A3D98C6B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775" y="692150"/>
            <a:ext cx="8207375" cy="1570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eaLnBrk="1" hangingPunct="1">
              <a:tabLst>
                <a:tab pos="950595" algn="l"/>
              </a:tabLst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+mn-lt"/>
                <a:ea typeface="MS Gothic" panose="020B0609070205080204" pitchFamily="49" charset="-128"/>
              </a:rPr>
              <a:t>B</a:t>
            </a:r>
            <a:r>
              <a:rPr lang="en-US" altLang="zh-CN" sz="3200" b="1" i="1" dirty="0">
                <a:solidFill>
                  <a:srgbClr val="000000"/>
                </a:solidFill>
                <a:latin typeface="+mn-lt"/>
                <a:ea typeface="MS Gothic" panose="020B0609070205080204" pitchFamily="49" charset="-128"/>
              </a:rPr>
              <a:t> Dora and Jane want to cook orange beef. They are checking whether they have enough ingredients. Complete their conversations.</a:t>
            </a:r>
            <a:endParaRPr lang="en-US" altLang="zh-CN" sz="3200" b="1" i="1" dirty="0">
              <a:latin typeface="+mn-lt"/>
            </a:endParaRPr>
          </a:p>
        </p:txBody>
      </p:sp>
      <p:pic>
        <p:nvPicPr>
          <p:cNvPr id="28675" name="Picture 8">
            <a:extLst>
              <a:ext uri="{FF2B5EF4-FFF2-40B4-BE49-F238E27FC236}">
                <a16:creationId xmlns:a16="http://schemas.microsoft.com/office/drawing/2014/main" id="{7EF7D8A4-7D10-4BA8-9D7A-6917D97A8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73350"/>
            <a:ext cx="4592637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9">
            <a:extLst>
              <a:ext uri="{FF2B5EF4-FFF2-40B4-BE49-F238E27FC236}">
                <a16:creationId xmlns:a16="http://schemas.microsoft.com/office/drawing/2014/main" id="{112DA8C2-CD23-4B71-A411-393A74C76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038" y="2708275"/>
            <a:ext cx="2411412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67BF714A-76EF-41FB-9973-7612882A2D3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352800" y="685800"/>
            <a:ext cx="5715000" cy="54864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Dora:</a:t>
            </a:r>
            <a:r>
              <a:rPr lang="en-US" altLang="zh-CN" sz="2800"/>
              <a:t> Do we have </a:t>
            </a:r>
            <a:r>
              <a:rPr lang="zh-CN" altLang="en-US" sz="2800"/>
              <a:t>(1)___</a:t>
            </a:r>
            <a:r>
              <a:rPr lang="en-US" altLang="zh-CN" sz="2800"/>
              <a:t>__</a:t>
            </a:r>
            <a:r>
              <a:rPr lang="en-GB" altLang="en-US" sz="2800"/>
              <a:t>_</a:t>
            </a:r>
            <a:r>
              <a:rPr lang="en-US" altLang="zh-CN" sz="2800"/>
              <a:t>__beef, 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Jane?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Jane:</a:t>
            </a:r>
            <a:r>
              <a:rPr lang="en-US" altLang="zh-CN" sz="2800"/>
              <a:t> No, we don’t. We only have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200 grams.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Dora:</a:t>
            </a:r>
            <a:r>
              <a:rPr lang="en-US" altLang="zh-CN" sz="2800"/>
              <a:t> We need to buy some more  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 beef. (2)___________ onions  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/>
              <a:t>           do we have?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Jane:</a:t>
            </a:r>
            <a:r>
              <a:rPr lang="en-US" altLang="zh-CN" sz="2800"/>
              <a:t>  We don’t have any!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 b="1"/>
              <a:t>Dora</a:t>
            </a:r>
            <a:r>
              <a:rPr lang="zh-CN" altLang="en-US" sz="2800" b="1"/>
              <a:t> :</a:t>
            </a:r>
            <a:r>
              <a:rPr lang="zh-CN" altLang="en-US" sz="2800"/>
              <a:t> </a:t>
            </a:r>
            <a:r>
              <a:rPr lang="en-US" altLang="zh-CN" sz="2800"/>
              <a:t>Let’s buy two onions then.</a:t>
            </a:r>
            <a:endParaRPr lang="zh-CN" altLang="en-US" sz="2800"/>
          </a:p>
        </p:txBody>
      </p:sp>
      <p:sp>
        <p:nvSpPr>
          <p:cNvPr id="13315" name="Text Box 3">
            <a:extLst>
              <a:ext uri="{FF2B5EF4-FFF2-40B4-BE49-F238E27FC236}">
                <a16:creationId xmlns:a16="http://schemas.microsoft.com/office/drawing/2014/main" id="{632F6654-F54C-4AD8-BCF7-405A605BFC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692150"/>
            <a:ext cx="13017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enough</a:t>
            </a:r>
          </a:p>
        </p:txBody>
      </p:sp>
      <p:sp>
        <p:nvSpPr>
          <p:cNvPr id="13316" name="Text Box 4">
            <a:extLst>
              <a:ext uri="{FF2B5EF4-FFF2-40B4-BE49-F238E27FC236}">
                <a16:creationId xmlns:a16="http://schemas.microsoft.com/office/drawing/2014/main" id="{C49252E0-5920-4263-95B5-65A252986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525" y="3770313"/>
            <a:ext cx="21605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How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many</a:t>
            </a:r>
          </a:p>
        </p:txBody>
      </p:sp>
      <p:sp>
        <p:nvSpPr>
          <p:cNvPr id="29701" name="Text Box 5">
            <a:extLst>
              <a:ext uri="{FF2B5EF4-FFF2-40B4-BE49-F238E27FC236}">
                <a16:creationId xmlns:a16="http://schemas.microsoft.com/office/drawing/2014/main" id="{44EB8BEB-20C5-490F-999E-985E531E0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836613"/>
            <a:ext cx="3276600" cy="5478462"/>
          </a:xfrm>
          <a:prstGeom prst="rect">
            <a:avLst/>
          </a:prstGeom>
          <a:solidFill>
            <a:srgbClr val="CCFFCC"/>
          </a:solidFill>
          <a:ln w="9525">
            <a:solidFill>
              <a:srgbClr val="FF99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800">
                <a:solidFill>
                  <a:srgbClr val="3399FF"/>
                </a:solidFill>
                <a:latin typeface="Times New Roman" panose="02020603050405020304" pitchFamily="18" charset="0"/>
              </a:rPr>
              <a:t>Dora and Jane have: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orange juice   20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GB" altLang="en-US" sz="2800">
                <a:latin typeface="Times New Roman" panose="02020603050405020304" pitchFamily="18" charset="0"/>
              </a:rPr>
              <a:t>ml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sugar               5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GB" altLang="en-US" sz="2800">
                <a:latin typeface="Times New Roman" panose="02020603050405020304" pitchFamily="18" charset="0"/>
              </a:rPr>
              <a:t>g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cooking oil      100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GB" altLang="en-US" sz="2800">
                <a:latin typeface="Times New Roman" panose="02020603050405020304" pitchFamily="18" charset="0"/>
              </a:rPr>
              <a:t>ml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onions              0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beef                  200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GB" altLang="en-US" sz="2800">
                <a:latin typeface="Times New Roman" panose="02020603050405020304" pitchFamily="18" charset="0"/>
              </a:rPr>
              <a:t>g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sz="2800">
                <a:latin typeface="Times New Roman" panose="02020603050405020304" pitchFamily="18" charset="0"/>
              </a:rPr>
              <a:t>oranges           1</a:t>
            </a:r>
          </a:p>
          <a:p>
            <a:pPr eaLnBrk="1" hangingPunct="1">
              <a:spcBef>
                <a:spcPct val="50000"/>
              </a:spcBef>
            </a:pP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ldLvl="0"/>
      <p:bldP spid="13316" grpId="0" bldLvl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CC50DEAE-0989-48F9-9851-9EBAADA6258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09600"/>
            <a:ext cx="8153400" cy="5791200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Dora:</a:t>
            </a:r>
            <a:r>
              <a:rPr lang="en-US" altLang="zh-CN" sz="2800"/>
              <a:t> </a:t>
            </a:r>
            <a:r>
              <a:rPr lang="zh-CN" altLang="en-US" sz="2800"/>
              <a:t>(</a:t>
            </a:r>
            <a:r>
              <a:rPr lang="en-US" altLang="zh-CN" sz="2800"/>
              <a:t>3)_________ cooking oil do we have?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Jane:</a:t>
            </a:r>
            <a:r>
              <a:rPr lang="en-US" altLang="zh-CN" sz="2800"/>
              <a:t> We have 100 millilitres. That’s more than    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           enough. We shouldn’t add </a:t>
            </a:r>
            <a:r>
              <a:rPr lang="zh-CN" altLang="en-US" sz="2800"/>
              <a:t>(</a:t>
            </a:r>
            <a:r>
              <a:rPr lang="en-US" altLang="zh-CN" sz="2800"/>
              <a:t>4)_______</a:t>
            </a:r>
            <a:r>
              <a:rPr lang="en-US" altLang="zh-CN" sz="2800" u="sng"/>
              <a:t> </a:t>
            </a:r>
            <a:endParaRPr lang="en-US" altLang="zh-CN" sz="2800"/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           cooking oil.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Dora:</a:t>
            </a:r>
            <a:r>
              <a:rPr lang="en-US" altLang="zh-CN" sz="2800"/>
              <a:t> Do we need to buy any sugar?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Jane:</a:t>
            </a:r>
            <a:r>
              <a:rPr lang="en-US" altLang="zh-CN" sz="2800"/>
              <a:t> Yes, we do. We only have five grams. The dish 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          will be too sour if we add </a:t>
            </a:r>
            <a:r>
              <a:rPr lang="zh-CN" altLang="en-US" sz="2800"/>
              <a:t>(</a:t>
            </a:r>
            <a:r>
              <a:rPr lang="en-US" altLang="zh-CN" sz="2800"/>
              <a:t>5)______   sugar. By 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/>
              <a:t>          the way, we have </a:t>
            </a:r>
            <a:r>
              <a:rPr lang="zh-CN" altLang="en-US" sz="2800"/>
              <a:t>(</a:t>
            </a:r>
            <a:r>
              <a:rPr lang="en-US" altLang="zh-CN" sz="2800"/>
              <a:t>6)______   orange juice.</a:t>
            </a:r>
          </a:p>
          <a:p>
            <a:pPr eaLnBrk="1" hangingPunct="1">
              <a:lnSpc>
                <a:spcPct val="12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 b="1"/>
              <a:t>Dora:</a:t>
            </a:r>
            <a:r>
              <a:rPr lang="en-US" altLang="zh-CN" sz="2800"/>
              <a:t> Great! Let’s go to the supermarket now!</a:t>
            </a:r>
            <a:endParaRPr lang="zh-CN" altLang="en-US" sz="2800"/>
          </a:p>
        </p:txBody>
      </p:sp>
      <p:sp>
        <p:nvSpPr>
          <p:cNvPr id="14339" name="Text Box 3">
            <a:extLst>
              <a:ext uri="{FF2B5EF4-FFF2-40B4-BE49-F238E27FC236}">
                <a16:creationId xmlns:a16="http://schemas.microsoft.com/office/drawing/2014/main" id="{BE7D2182-BCFD-49D3-AC3F-01B96B6971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5638" y="673100"/>
            <a:ext cx="2286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How </a:t>
            </a: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much</a:t>
            </a:r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2877252C-6975-4FEE-AEB4-871D52574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2788" y="1728788"/>
            <a:ext cx="16002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too much</a:t>
            </a:r>
          </a:p>
        </p:txBody>
      </p:sp>
      <p:sp>
        <p:nvSpPr>
          <p:cNvPr id="14341" name="Text Box 5">
            <a:extLst>
              <a:ext uri="{FF2B5EF4-FFF2-40B4-BE49-F238E27FC236}">
                <a16:creationId xmlns:a16="http://schemas.microsoft.com/office/drawing/2014/main" id="{204FA2A9-DF5C-491C-A0E9-3A01CD8EDF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125" y="4064000"/>
            <a:ext cx="20431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too little</a:t>
            </a:r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id="{5D0B4A1C-472F-4B6A-889B-0E374DD8B8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4597400"/>
            <a:ext cx="1752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enough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ldLvl="0"/>
      <p:bldP spid="14340" grpId="0" bldLvl="0"/>
      <p:bldP spid="14341" grpId="0" bldLvl="0"/>
      <p:bldP spid="14342" grpId="0" bldLvl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4">
            <a:extLst>
              <a:ext uri="{FF2B5EF4-FFF2-40B4-BE49-F238E27FC236}">
                <a16:creationId xmlns:a16="http://schemas.microsoft.com/office/drawing/2014/main" id="{113EAE1F-4090-4B44-B3AE-DBACCFB795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1989138"/>
            <a:ext cx="63357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Let’s learn the useful expressions.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pic>
        <p:nvPicPr>
          <p:cNvPr id="31747" name="图片 5" descr="学习.jpg">
            <a:extLst>
              <a:ext uri="{FF2B5EF4-FFF2-40B4-BE49-F238E27FC236}">
                <a16:creationId xmlns:a16="http://schemas.microsoft.com/office/drawing/2014/main" id="{3B1EB1F2-EE19-4256-B2F0-207E5AC5D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550" y="2493963"/>
            <a:ext cx="4799013" cy="359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D359E6D9-EB98-44CD-994B-4BD553D9C4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420813"/>
            <a:ext cx="8064500" cy="427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AutoNum type="arabicPeriod"/>
            </a:pPr>
            <a:r>
              <a:rPr lang="en-US" altLang="zh-CN" sz="3400" b="1">
                <a:latin typeface="Times New Roman" panose="02020603050405020304" pitchFamily="18" charset="0"/>
              </a:rPr>
              <a:t>work out the rule    	</a:t>
            </a:r>
            <a:r>
              <a:rPr lang="zh-CN" altLang="en-US" sz="3400" b="1">
                <a:latin typeface="Times New Roman" panose="02020603050405020304" pitchFamily="18" charset="0"/>
              </a:rPr>
              <a:t>找出规律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pitchFamily="18" charset="0"/>
              </a:rPr>
              <a:t>     work out 			</a:t>
            </a:r>
            <a:r>
              <a:rPr lang="zh-CN" altLang="en-US" sz="3400" b="1">
                <a:latin typeface="Times New Roman" panose="02020603050405020304" pitchFamily="18" charset="0"/>
              </a:rPr>
              <a:t>找出，想出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pitchFamily="18" charset="0"/>
              </a:rPr>
              <a:t>						</a:t>
            </a:r>
            <a:r>
              <a:rPr lang="zh-CN" altLang="en-US" sz="3400" b="1">
                <a:latin typeface="Times New Roman" panose="02020603050405020304" pitchFamily="18" charset="0"/>
              </a:rPr>
              <a:t>计算，解决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We must work out a way to have a cheap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holiday.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我们必须想出一个省钱度假的办法。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I can’t work out this math questions.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我算不出这个数学题。</a:t>
            </a: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04A44CF6-CA7B-4820-8CB1-5ACC48FF3E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474663"/>
            <a:ext cx="3240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P63-65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7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57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>
            <a:extLst>
              <a:ext uri="{FF2B5EF4-FFF2-40B4-BE49-F238E27FC236}">
                <a16:creationId xmlns:a16="http://schemas.microsoft.com/office/drawing/2014/main" id="{615CFBFC-EBFF-411A-B228-736F1FD27F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995363"/>
            <a:ext cx="8064500" cy="505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pitchFamily="18" charset="0"/>
              </a:rPr>
              <a:t>2. enough	   adj. </a:t>
            </a:r>
            <a:r>
              <a:rPr lang="zh-CN" altLang="en-US" sz="3400" b="1">
                <a:latin typeface="Times New Roman" panose="02020603050405020304" pitchFamily="18" charset="0"/>
              </a:rPr>
              <a:t>足够的 （修饰名词，</a:t>
            </a:r>
            <a:r>
              <a:rPr lang="en-US" altLang="zh-CN" sz="3400" b="1">
                <a:latin typeface="Times New Roman" panose="02020603050405020304" pitchFamily="18" charset="0"/>
              </a:rPr>
              <a:t>				</a:t>
            </a:r>
            <a:r>
              <a:rPr lang="zh-CN" altLang="en-US" sz="3400" b="1">
                <a:latin typeface="Times New Roman" panose="02020603050405020304" pitchFamily="18" charset="0"/>
              </a:rPr>
              <a:t>常放名词前）</a:t>
            </a:r>
            <a:endParaRPr lang="en-US" altLang="zh-CN" sz="3400" b="1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 b="1">
                <a:latin typeface="Times New Roman" panose="02020603050405020304" pitchFamily="18" charset="0"/>
              </a:rPr>
              <a:t>			   adv. </a:t>
            </a:r>
            <a:r>
              <a:rPr lang="zh-CN" altLang="en-US" sz="3400" b="1">
                <a:latin typeface="Times New Roman" panose="02020603050405020304" pitchFamily="18" charset="0"/>
              </a:rPr>
              <a:t>足够地（修饰形容词、</a:t>
            </a:r>
            <a:r>
              <a:rPr lang="en-US" altLang="zh-CN" sz="3400" b="1">
                <a:latin typeface="Times New Roman" panose="02020603050405020304" pitchFamily="18" charset="0"/>
              </a:rPr>
              <a:t>			</a:t>
            </a:r>
            <a:r>
              <a:rPr lang="zh-CN" altLang="en-US" sz="3400" b="1">
                <a:latin typeface="Times New Roman" panose="02020603050405020304" pitchFamily="18" charset="0"/>
              </a:rPr>
              <a:t>副词或动词，放在其后）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I don’t have enough time for reading.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我没有足够的时间读书。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John is old enough to go to school.</a:t>
            </a:r>
          </a:p>
          <a:p>
            <a:pPr eaLnBrk="1" hangingPunct="1"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约翰足够大，可以上学了。</a:t>
            </a: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5CC262F9-075B-45BD-977A-54683A05FFBC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819" name="TextBox 4">
            <a:extLst>
              <a:ext uri="{FF2B5EF4-FFF2-40B4-BE49-F238E27FC236}">
                <a16:creationId xmlns:a16="http://schemas.microsoft.com/office/drawing/2014/main" id="{A8AEC378-E8DB-40F7-AA68-A7B95135C3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4075" y="3414713"/>
            <a:ext cx="51498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3">
            <a:extLst>
              <a:ext uri="{FF2B5EF4-FFF2-40B4-BE49-F238E27FC236}">
                <a16:creationId xmlns:a16="http://schemas.microsoft.com/office/drawing/2014/main" id="{1C5FCF23-E3FF-4D5F-BF6A-2EB0F661D7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260350"/>
            <a:ext cx="287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4000" b="1">
                <a:solidFill>
                  <a:srgbClr val="0000FF"/>
                </a:solidFill>
                <a:latin typeface="Comic Sans MS" panose="030F0702030302020204" pitchFamily="66" charset="0"/>
              </a:rPr>
              <a:t>Summary</a:t>
            </a:r>
            <a:endParaRPr lang="zh-CN" altLang="en-US" sz="4000" b="1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2CD54C34-9524-4BDA-8E33-CE10B80A63EF}"/>
              </a:ext>
            </a:extLst>
          </p:cNvPr>
          <p:cNvGraphicFramePr>
            <a:graphicFrameLocks noGrp="1"/>
          </p:cNvGraphicFramePr>
          <p:nvPr/>
        </p:nvGraphicFramePr>
        <p:xfrm>
          <a:off x="468313" y="1193800"/>
          <a:ext cx="8064500" cy="47561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2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3180">
                <a:tc>
                  <a:txBody>
                    <a:bodyPr/>
                    <a:lstStyle/>
                    <a:p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描述数量</a:t>
                      </a: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提问数量</a:t>
                      </a: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9038"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修饰可数</a:t>
                      </a:r>
                      <a:endParaRPr lang="en-US" altLang="zh-CN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名词</a:t>
                      </a: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(not) many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 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great / large /</a:t>
                      </a:r>
                    </a:p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small number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few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few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</a:p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many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few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how many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9038"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修饰不可</a:t>
                      </a:r>
                      <a:endParaRPr lang="en-US" altLang="zh-CN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数名词</a:t>
                      </a: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(not) much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great deal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</a:t>
                      </a:r>
                    </a:p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great / large / small amount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</a:t>
                      </a:r>
                    </a:p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little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little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much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little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how much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54895">
                <a:tc>
                  <a:txBody>
                    <a:bodyPr/>
                    <a:lstStyle/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既可修饰可数名词，</a:t>
                      </a:r>
                    </a:p>
                    <a:p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也可修饰不可数名词</a:t>
                      </a: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lot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lots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plenty of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some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</a:p>
                    <a:p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any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no</a:t>
                      </a:r>
                      <a:r>
                        <a:rPr lang="zh-CN" altLang="en-US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，</a:t>
                      </a:r>
                      <a:r>
                        <a:rPr lang="en-US" altLang="zh-CN" sz="24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(not) enough</a:t>
                      </a:r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4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5" marR="91435" marT="45732" marB="4573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36AD6646-8D92-45D4-8F8C-CCEAD0A0C3A8}"/>
              </a:ext>
            </a:extLst>
          </p:cNvPr>
          <p:cNvGraphicFramePr>
            <a:graphicFrameLocks noGrp="1"/>
          </p:cNvGraphicFramePr>
          <p:nvPr/>
        </p:nvGraphicFramePr>
        <p:xfrm>
          <a:off x="539750" y="2235200"/>
          <a:ext cx="8064500" cy="3779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441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81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66831">
                <a:tc>
                  <a:txBody>
                    <a:bodyPr/>
                    <a:lstStyle/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表示肯定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表示否定</a:t>
                      </a:r>
                    </a:p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181">
                <a:tc>
                  <a:txBody>
                    <a:bodyPr/>
                    <a:lstStyle/>
                    <a:p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意义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“一些；少许的”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“几乎没有的”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修饰可数</a:t>
                      </a:r>
                      <a:endParaRPr lang="en-US" altLang="zh-CN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名词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few</a:t>
                      </a:r>
                    </a:p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few</a:t>
                      </a:r>
                    </a:p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69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修饰不可数名词</a:t>
                      </a: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 little</a:t>
                      </a:r>
                    </a:p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little</a:t>
                      </a:r>
                    </a:p>
                    <a:p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6888" name="TextBox 2">
            <a:extLst>
              <a:ext uri="{FF2B5EF4-FFF2-40B4-BE49-F238E27FC236}">
                <a16:creationId xmlns:a16="http://schemas.microsoft.com/office/drawing/2014/main" id="{7751BCEB-ADBD-4F5A-A205-FDEB025A3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92150"/>
            <a:ext cx="8353425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a few</a:t>
            </a:r>
            <a:r>
              <a:rPr lang="zh-CN" altLang="en-US" sz="3200">
                <a:latin typeface="Times New Roman" panose="02020603050405020304" pitchFamily="18" charset="0"/>
              </a:rPr>
              <a:t>，</a:t>
            </a:r>
            <a:r>
              <a:rPr lang="en-US" altLang="zh-CN" sz="3200">
                <a:latin typeface="Times New Roman" panose="02020603050405020304" pitchFamily="18" charset="0"/>
              </a:rPr>
              <a:t>few</a:t>
            </a:r>
            <a:r>
              <a:rPr lang="zh-CN" altLang="en-US" sz="3200">
                <a:latin typeface="Times New Roman" panose="02020603050405020304" pitchFamily="18" charset="0"/>
              </a:rPr>
              <a:t>，</a:t>
            </a:r>
            <a:r>
              <a:rPr lang="en-US" altLang="zh-CN" sz="3200">
                <a:latin typeface="Times New Roman" panose="02020603050405020304" pitchFamily="18" charset="0"/>
              </a:rPr>
              <a:t>a little 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little </a:t>
            </a:r>
            <a:r>
              <a:rPr lang="zh-CN" altLang="en-US" sz="3200">
                <a:latin typeface="Times New Roman" panose="02020603050405020304" pitchFamily="18" charset="0"/>
              </a:rPr>
              <a:t>描述数量很少或几乎没有，数量的差别主要是主观上的，而不是实际数据上的。具体用法区别如下：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>
            <a:extLst>
              <a:ext uri="{FF2B5EF4-FFF2-40B4-BE49-F238E27FC236}">
                <a16:creationId xmlns:a16="http://schemas.microsoft.com/office/drawing/2014/main" id="{75DE7C97-C24F-47F5-989F-78B041ACBB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052513"/>
            <a:ext cx="8064500" cy="480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如：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There are a few people in the room.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房间里有几个人。（强调还有一些人）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There are few people in the room.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房间里没有几个人。（强调几乎没有人）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I have a little money.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我有一点点钱。（强调还有少许钱）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I have little money.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我快没钱了。（强调几乎没有钱）</a:t>
            </a: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EF9FAB53-6940-404C-9CCB-3BF6A883BB4F}"/>
              </a:ext>
            </a:extLst>
          </p:cNvPr>
          <p:cNvGraphicFramePr>
            <a:graphicFrameLocks noGrp="1"/>
          </p:cNvGraphicFramePr>
          <p:nvPr/>
        </p:nvGraphicFramePr>
        <p:xfrm>
          <a:off x="539750" y="2420938"/>
          <a:ext cx="8064500" cy="29416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2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0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44920">
                <a:tc>
                  <a:txBody>
                    <a:bodyPr/>
                    <a:lstStyle/>
                    <a:p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意义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“太多的”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“足够的”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“太少的”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修饰可数名词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many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few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34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修饰不可数名词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much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too little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50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既可修饰可数名词，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也可修饰不可数名词</a:t>
                      </a: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enough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 marT="45726" marB="457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8941" name="TextBox 2">
            <a:extLst>
              <a:ext uri="{FF2B5EF4-FFF2-40B4-BE49-F238E27FC236}">
                <a16:creationId xmlns:a16="http://schemas.microsoft.com/office/drawing/2014/main" id="{2AF08E9D-FA24-42D5-B1FC-957002EB81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850900"/>
            <a:ext cx="83534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too many</a:t>
            </a:r>
            <a:r>
              <a:rPr lang="zh-CN" altLang="en-US" sz="3200">
                <a:latin typeface="Times New Roman" panose="02020603050405020304" pitchFamily="18" charset="0"/>
              </a:rPr>
              <a:t>，</a:t>
            </a:r>
            <a:r>
              <a:rPr lang="en-US" altLang="zh-CN" sz="3200">
                <a:latin typeface="Times New Roman" panose="02020603050405020304" pitchFamily="18" charset="0"/>
              </a:rPr>
              <a:t>too few</a:t>
            </a:r>
            <a:r>
              <a:rPr lang="zh-CN" altLang="en-US" sz="3200">
                <a:latin typeface="Times New Roman" panose="02020603050405020304" pitchFamily="18" charset="0"/>
              </a:rPr>
              <a:t>，</a:t>
            </a:r>
            <a:r>
              <a:rPr lang="en-US" altLang="zh-CN" sz="3200">
                <a:latin typeface="Times New Roman" panose="02020603050405020304" pitchFamily="18" charset="0"/>
              </a:rPr>
              <a:t>too much</a:t>
            </a:r>
            <a:r>
              <a:rPr lang="zh-CN" altLang="en-US" sz="3200">
                <a:latin typeface="Times New Roman" panose="02020603050405020304" pitchFamily="18" charset="0"/>
              </a:rPr>
              <a:t>，</a:t>
            </a:r>
            <a:r>
              <a:rPr lang="en-US" altLang="zh-CN" sz="3200">
                <a:latin typeface="Times New Roman" panose="02020603050405020304" pitchFamily="18" charset="0"/>
              </a:rPr>
              <a:t>too little 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enough </a:t>
            </a:r>
            <a:r>
              <a:rPr lang="zh-CN" altLang="en-US" sz="3200">
                <a:latin typeface="Times New Roman" panose="02020603050405020304" pitchFamily="18" charset="0"/>
              </a:rPr>
              <a:t>描述数量是否足够。具体用法区别如下：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1">
            <a:extLst>
              <a:ext uri="{FF2B5EF4-FFF2-40B4-BE49-F238E27FC236}">
                <a16:creationId xmlns:a16="http://schemas.microsoft.com/office/drawing/2014/main" id="{AB7DF7C5-EB3A-4169-B814-89BBEEC75B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76388"/>
            <a:ext cx="8064500" cy="375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如：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There are too many books on the shelf.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架子上有太多书了。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There is too little bread in her fridge.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她的冰箱里面包太少了。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She doesn’t have enough pens.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她没有足够的钢笔。</a:t>
            </a: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853F28DF-AE7A-4074-B8E2-FC581955DEB6}"/>
              </a:ext>
            </a:extLst>
          </p:cNvPr>
          <p:cNvGraphicFramePr>
            <a:graphicFrameLocks noGrp="1"/>
          </p:cNvGraphicFramePr>
          <p:nvPr/>
        </p:nvGraphicFramePr>
        <p:xfrm>
          <a:off x="468313" y="1709738"/>
          <a:ext cx="8064500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2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2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some</a:t>
                      </a: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CN" altLang="en-US" sz="3200" b="0" i="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rPr>
                        <a:t>接可数名词复数形式或不可数名词</a:t>
                      </a: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="0" i="0" kern="120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rPr>
                        <a:t>一般用于肯定句或提建议的句子中</a:t>
                      </a: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any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接可数名词或不可数名词</a:t>
                      </a: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一般用于否定句或疑问句中</a:t>
                      </a:r>
                    </a:p>
                  </a:txBody>
                  <a:tcPr marL="91436" marR="9143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0976" name="TextBox 2">
            <a:extLst>
              <a:ext uri="{FF2B5EF4-FFF2-40B4-BE49-F238E27FC236}">
                <a16:creationId xmlns:a16="http://schemas.microsoft.com/office/drawing/2014/main" id="{81BCDE57-5442-48BD-A536-A4F7F592A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92150"/>
            <a:ext cx="83534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latin typeface="Times New Roman" panose="02020603050405020304" pitchFamily="18" charset="0"/>
              </a:rPr>
              <a:t>some</a:t>
            </a:r>
            <a:r>
              <a:rPr lang="zh-CN" altLang="en-US" sz="3200"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latin typeface="Times New Roman" panose="02020603050405020304" pitchFamily="18" charset="0"/>
              </a:rPr>
              <a:t>any</a:t>
            </a:r>
            <a:r>
              <a:rPr lang="zh-CN" altLang="en-US" sz="3200">
                <a:latin typeface="Times New Roman" panose="02020603050405020304" pitchFamily="18" charset="0"/>
              </a:rPr>
              <a:t>用在不同的句型中。具体用法区别如下：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D9D7A779-87CF-45AA-BCE5-0899EC34A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3908425"/>
            <a:ext cx="80645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如：</a:t>
            </a:r>
            <a:endParaRPr lang="en-US" altLang="zh-CN" sz="3200">
              <a:latin typeface="Times New Roman" panose="02020603050405020304" pitchFamily="18" charset="0"/>
            </a:endParaRPr>
          </a:p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Would you like some milk? </a:t>
            </a:r>
          </a:p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你想要些牛奶吗？</a:t>
            </a:r>
          </a:p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 never make any promises. </a:t>
            </a:r>
          </a:p>
          <a:p>
            <a:pPr eaLnBrk="1" hangingPunct="1">
              <a:lnSpc>
                <a:spcPts val="3538"/>
              </a:lnSpc>
              <a:buFont typeface="Wingdings 2" panose="05020102010507070707" pitchFamily="18" charset="2"/>
              <a:buNone/>
            </a:pPr>
            <a:r>
              <a:rPr lang="zh-CN" altLang="en-US" sz="3200">
                <a:latin typeface="Times New Roman" panose="02020603050405020304" pitchFamily="18" charset="0"/>
              </a:rPr>
              <a:t>我从来不做任何承诺。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>
            <a:extLst>
              <a:ext uri="{FF2B5EF4-FFF2-40B4-BE49-F238E27FC236}">
                <a16:creationId xmlns:a16="http://schemas.microsoft.com/office/drawing/2014/main" id="{B300D643-4702-471E-A1B0-FC042C627A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057275"/>
            <a:ext cx="8064500" cy="477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514350" indent="-5143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latin typeface="Times New Roman" panose="02020603050405020304" pitchFamily="18" charset="0"/>
              </a:rPr>
              <a:t>enough </a:t>
            </a:r>
            <a:r>
              <a:rPr lang="zh-CN" altLang="en-US" sz="3400">
                <a:latin typeface="Times New Roman" panose="02020603050405020304" pitchFamily="18" charset="0"/>
              </a:rPr>
              <a:t>意为“足够的；足够地”，可用于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可数名词复数形式或不可数名词之前，也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可用于动词、形容词或副词之后。如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足够的钱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zh-CN" altLang="en-US" sz="3400">
                <a:latin typeface="Times New Roman" panose="02020603050405020304" pitchFamily="18" charset="0"/>
              </a:rPr>
              <a:t>吃得足够多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400">
                <a:latin typeface="Times New Roman" panose="02020603050405020304" pitchFamily="18" charset="0"/>
              </a:rPr>
              <a:t>足够深</a:t>
            </a:r>
            <a:endParaRPr lang="en-US" altLang="zh-CN" sz="340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3400">
                <a:latin typeface="Times New Roman" panose="02020603050405020304" pitchFamily="18" charset="0"/>
              </a:rPr>
              <a:t>足够快 </a:t>
            </a:r>
            <a:endParaRPr lang="zh-CN" altLang="en-US" sz="3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BCC15C3-7601-4D0C-BCAD-FB20D0C0AE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9388" y="3121025"/>
            <a:ext cx="321945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    enough money</a:t>
            </a:r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44C98E66-BB91-4FE3-94E2-7D010550A8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8650" y="3813175"/>
            <a:ext cx="2649538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eat enough </a:t>
            </a:r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10C9846-8C59-4199-90A2-18257A1A3E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7463" y="4462463"/>
            <a:ext cx="3541712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      deep enough</a:t>
            </a:r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5C0D871-42B0-47E7-A7BF-31246E58F2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8650" y="5146675"/>
            <a:ext cx="232092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400">
                <a:solidFill>
                  <a:srgbClr val="FF0000"/>
                </a:solidFill>
                <a:latin typeface="Times New Roman" panose="02020603050405020304" pitchFamily="18" charset="0"/>
              </a:rPr>
              <a:t>fast enough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1">
            <a:extLst>
              <a:ext uri="{FF2B5EF4-FFF2-40B4-BE49-F238E27FC236}">
                <a16:creationId xmlns:a16="http://schemas.microsoft.com/office/drawing/2014/main" id="{070BD525-F01E-49EF-B05F-CB78C1FE0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773113"/>
            <a:ext cx="8893175" cy="1570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eaLnBrk="1" hangingPunct="1">
              <a:tabLst>
                <a:tab pos="950595" algn="l"/>
              </a:tabLst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+mn-lt"/>
                <a:ea typeface="MS Gothic" panose="020B0609070205080204" pitchFamily="49" charset="-128"/>
              </a:rPr>
              <a:t>Using the conversation between Dora and Jane as an example, choose a recipe and make a similar conversation.</a:t>
            </a:r>
            <a:endParaRPr lang="en-US" altLang="zh-CN" sz="3200" b="1" dirty="0">
              <a:latin typeface="+mn-lt"/>
            </a:endParaRPr>
          </a:p>
        </p:txBody>
      </p:sp>
      <p:pic>
        <p:nvPicPr>
          <p:cNvPr id="38914" name="Picture 2" descr="http://www.cscc.edu/update/images/Chefs.221.jpg">
            <a:extLst>
              <a:ext uri="{FF2B5EF4-FFF2-40B4-BE49-F238E27FC236}">
                <a16:creationId xmlns:a16="http://schemas.microsoft.com/office/drawing/2014/main" id="{A3349A25-B57D-4B5D-8C50-20C45427C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2336800"/>
            <a:ext cx="6157913" cy="4044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8">
            <a:extLst>
              <a:ext uri="{FF2B5EF4-FFF2-40B4-BE49-F238E27FC236}">
                <a16:creationId xmlns:a16="http://schemas.microsoft.com/office/drawing/2014/main" id="{5B58367F-2709-4C05-A964-E2FC74D771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065213"/>
            <a:ext cx="3887788" cy="44513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latin typeface="Times New Roman" panose="02020603050405020304" pitchFamily="18" charset="0"/>
              </a:rPr>
              <a:t>Ingredients for pizza toast 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en-US" altLang="zh-CN" sz="3200">
                <a:latin typeface="Times New Roman" panose="02020603050405020304" pitchFamily="18" charset="0"/>
              </a:rPr>
              <a:t>a few pieces of bread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three sausages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a piece of cheese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two green peppers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a tin of tomato sauce</a:t>
            </a:r>
          </a:p>
        </p:txBody>
      </p:sp>
      <p:sp>
        <p:nvSpPr>
          <p:cNvPr id="44035" name="Text Box 7">
            <a:extLst>
              <a:ext uri="{FF2B5EF4-FFF2-40B4-BE49-F238E27FC236}">
                <a16:creationId xmlns:a16="http://schemas.microsoft.com/office/drawing/2014/main" id="{0A544236-77C4-4E29-A81E-BA5139E1FD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7750" y="1341438"/>
            <a:ext cx="3714750" cy="3513137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latin typeface="Times New Roman" panose="02020603050405020304" pitchFamily="18" charset="0"/>
              </a:rPr>
              <a:t>You and your friend have: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a bag of bread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two sausages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two pieces of cheese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ten green peppers</a:t>
            </a:r>
          </a:p>
          <a:p>
            <a:r>
              <a:rPr lang="en-US" altLang="zh-CN" sz="3200">
                <a:latin typeface="Times New Roman" panose="02020603050405020304" pitchFamily="18" charset="0"/>
              </a:rPr>
              <a:t>no tomato sauce</a:t>
            </a:r>
          </a:p>
        </p:txBody>
      </p:sp>
      <p:sp>
        <p:nvSpPr>
          <p:cNvPr id="1030" name="Rectangle 9">
            <a:extLst>
              <a:ext uri="{FF2B5EF4-FFF2-40B4-BE49-F238E27FC236}">
                <a16:creationId xmlns:a16="http://schemas.microsoft.com/office/drawing/2014/main" id="{FE2828A0-FBD3-4D4A-973D-1A611B483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912938"/>
            <a:ext cx="1841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zh-CN" altLang="en-US" sz="3200">
              <a:latin typeface="+mn-lt"/>
            </a:endParaRPr>
          </a:p>
        </p:txBody>
      </p:sp>
      <p:sp>
        <p:nvSpPr>
          <p:cNvPr id="1031" name="Rectangle 10">
            <a:extLst>
              <a:ext uri="{FF2B5EF4-FFF2-40B4-BE49-F238E27FC236}">
                <a16:creationId xmlns:a16="http://schemas.microsoft.com/office/drawing/2014/main" id="{045B9F95-C8CF-460D-AEA1-EAED75915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841500"/>
            <a:ext cx="1841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zh-CN" altLang="en-US" sz="3200">
              <a:latin typeface="+mn-lt"/>
            </a:endParaRPr>
          </a:p>
        </p:txBody>
      </p:sp>
      <p:pic>
        <p:nvPicPr>
          <p:cNvPr id="44038" name="图片 3" descr="pizzaslice.gif">
            <a:extLst>
              <a:ext uri="{FF2B5EF4-FFF2-40B4-BE49-F238E27FC236}">
                <a16:creationId xmlns:a16="http://schemas.microsoft.com/office/drawing/2014/main" id="{93BF6A22-BA07-4D81-94BC-C71DE3F34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3142">
            <a:off x="6091238" y="4797425"/>
            <a:ext cx="241617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7">
            <a:extLst>
              <a:ext uri="{FF2B5EF4-FFF2-40B4-BE49-F238E27FC236}">
                <a16:creationId xmlns:a16="http://schemas.microsoft.com/office/drawing/2014/main" id="{413392AC-49F0-48FB-98F3-01862A6CE1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22488"/>
            <a:ext cx="1841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zh-CN" altLang="en-US" sz="3200">
              <a:latin typeface="+mn-lt"/>
            </a:endParaRPr>
          </a:p>
        </p:txBody>
      </p:sp>
      <p:sp>
        <p:nvSpPr>
          <p:cNvPr id="2053" name="Rectangle 9">
            <a:extLst>
              <a:ext uri="{FF2B5EF4-FFF2-40B4-BE49-F238E27FC236}">
                <a16:creationId xmlns:a16="http://schemas.microsoft.com/office/drawing/2014/main" id="{D68AD253-0E77-4811-83C5-3849475D60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22488"/>
            <a:ext cx="1841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zh-CN" altLang="en-US" sz="3200">
              <a:latin typeface="+mn-lt"/>
            </a:endParaRPr>
          </a:p>
        </p:txBody>
      </p:sp>
      <p:sp>
        <p:nvSpPr>
          <p:cNvPr id="2054" name="Rectangle 12">
            <a:extLst>
              <a:ext uri="{FF2B5EF4-FFF2-40B4-BE49-F238E27FC236}">
                <a16:creationId xmlns:a16="http://schemas.microsoft.com/office/drawing/2014/main" id="{4E2BDF5B-F06F-4A6A-96E2-9721BEF259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184400"/>
            <a:ext cx="18415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pPr eaLnBrk="1" hangingPunct="1">
              <a:defRPr/>
            </a:pPr>
            <a:endParaRPr lang="zh-CN" altLang="en-US" sz="3200">
              <a:latin typeface="+mn-lt"/>
            </a:endParaRPr>
          </a:p>
        </p:txBody>
      </p:sp>
      <p:graphicFrame>
        <p:nvGraphicFramePr>
          <p:cNvPr id="45061" name="Object 11">
            <a:extLst>
              <a:ext uri="{FF2B5EF4-FFF2-40B4-BE49-F238E27FC236}">
                <a16:creationId xmlns:a16="http://schemas.microsoft.com/office/drawing/2014/main" id="{EA339FAF-BE0E-41AD-BE05-D96260F5A8A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4813" y="4298950"/>
          <a:ext cx="1697037" cy="2443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4" r:id="rId3" imgW="2457143" imgH="3619048" progId="Paint.Picture">
                  <p:embed/>
                </p:oleObj>
              </mc:Choice>
              <mc:Fallback>
                <p:oleObj r:id="rId3" imgW="2457143" imgH="3619048" progId="Paint.Picture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813" y="4298950"/>
                        <a:ext cx="1697037" cy="2443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2" name="Text Box 10">
            <a:extLst>
              <a:ext uri="{FF2B5EF4-FFF2-40B4-BE49-F238E27FC236}">
                <a16:creationId xmlns:a16="http://schemas.microsoft.com/office/drawing/2014/main" id="{03F5A8F8-30E1-4BAC-9212-914CC0CFB5B4}"/>
              </a:ext>
            </a:extLst>
          </p:cNvPr>
          <p:cNvSpPr txBox="1">
            <a:spLocks noChangeArrowheads="1"/>
          </p:cNvSpPr>
          <p:nvPr/>
        </p:nvSpPr>
        <p:spPr bwMode="auto">
          <a:xfrm rot="-360000">
            <a:off x="1057275" y="725488"/>
            <a:ext cx="4046538" cy="3378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en-US" altLang="zh-CN" sz="3200" b="1">
                <a:latin typeface="Times New Roman" panose="02020603050405020304" pitchFamily="18" charset="0"/>
              </a:rPr>
              <a:t>Ingredients for cake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100 g sugar       	 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200 g flour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100 g butter         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100 g icing sugar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two eggs    some milk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some chocolate powder</a:t>
            </a:r>
          </a:p>
          <a:p>
            <a:pPr eaLnBrk="1" hangingPunct="1"/>
            <a:endParaRPr lang="en-US" altLang="zh-CN" sz="3200">
              <a:latin typeface="Times New Roman" panose="02020603050405020304" pitchFamily="18" charset="0"/>
            </a:endParaRPr>
          </a:p>
        </p:txBody>
      </p:sp>
      <p:sp>
        <p:nvSpPr>
          <p:cNvPr id="45063" name="Text Box 13">
            <a:extLst>
              <a:ext uri="{FF2B5EF4-FFF2-40B4-BE49-F238E27FC236}">
                <a16:creationId xmlns:a16="http://schemas.microsoft.com/office/drawing/2014/main" id="{DF0EC6D1-6CA1-4C13-BC4F-7B832F545A77}"/>
              </a:ext>
            </a:extLst>
          </p:cNvPr>
          <p:cNvSpPr txBox="1">
            <a:spLocks noChangeArrowheads="1"/>
          </p:cNvSpPr>
          <p:nvPr/>
        </p:nvSpPr>
        <p:spPr bwMode="auto">
          <a:xfrm rot="360000">
            <a:off x="5197475" y="1292225"/>
            <a:ext cx="3565525" cy="5276850"/>
          </a:xfrm>
          <a:prstGeom prst="rect">
            <a:avLst/>
          </a:prstGeom>
          <a:solidFill>
            <a:srgbClr val="FFCC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You and your friend have: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sugar        		50g         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flour        	       400g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butter       		   0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icing sugar       200g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eggs        	         10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milk                       0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chocolate</a:t>
            </a:r>
          </a:p>
          <a:p>
            <a:pPr algn="just" eaLnBrk="1" hangingPunct="1"/>
            <a:r>
              <a:rPr lang="en-US" altLang="zh-CN" sz="3200">
                <a:latin typeface="Times New Roman" panose="02020603050405020304" pitchFamily="18" charset="0"/>
              </a:rPr>
              <a:t>powder        a packet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6F54C0C-8DC8-4DD3-978E-76851A88E296}"/>
              </a:ext>
            </a:extLst>
          </p:cNvPr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083" name="TextBox 4">
            <a:extLst>
              <a:ext uri="{FF2B5EF4-FFF2-40B4-BE49-F238E27FC236}">
                <a16:creationId xmlns:a16="http://schemas.microsoft.com/office/drawing/2014/main" id="{6B52093C-2783-4612-80B4-AE2D12D83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3414713"/>
            <a:ext cx="3519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C55A2AC2-3D3B-42DC-A4C0-44F6B9608BE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00088" y="839788"/>
            <a:ext cx="7616825" cy="5037137"/>
          </a:xfrm>
        </p:spPr>
        <p:txBody>
          <a:bodyPr/>
          <a:lstStyle/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600"/>
              <a:t>I. </a:t>
            </a:r>
            <a:r>
              <a:rPr lang="zh-CN" altLang="en-US" sz="3600"/>
              <a:t>选用</a:t>
            </a:r>
            <a:r>
              <a:rPr lang="en-US" altLang="zh-CN" sz="3600"/>
              <a:t>much</a:t>
            </a:r>
            <a:r>
              <a:rPr lang="zh-CN" altLang="en-US" sz="3600"/>
              <a:t>、</a:t>
            </a:r>
            <a:r>
              <a:rPr lang="en-US" altLang="zh-CN" sz="3600"/>
              <a:t>many</a:t>
            </a:r>
            <a:r>
              <a:rPr lang="zh-CN" altLang="en-US" sz="3600"/>
              <a:t>、</a:t>
            </a:r>
            <a:r>
              <a:rPr lang="en-US" altLang="zh-CN" sz="3600"/>
              <a:t>few</a:t>
            </a:r>
            <a:r>
              <a:rPr lang="zh-CN" altLang="en-US" sz="3600"/>
              <a:t>、</a:t>
            </a:r>
            <a:r>
              <a:rPr lang="en-US" altLang="zh-CN" sz="3600"/>
              <a:t>a few</a:t>
            </a:r>
            <a:r>
              <a:rPr lang="zh-CN" altLang="en-US" sz="3600"/>
              <a:t>、</a:t>
            </a:r>
            <a:r>
              <a:rPr lang="en-US" altLang="zh-CN" sz="3600"/>
              <a:t>little</a:t>
            </a:r>
            <a:r>
              <a:rPr lang="zh-CN" altLang="en-US" sz="3600"/>
              <a:t>或</a:t>
            </a:r>
            <a:r>
              <a:rPr lang="en-US" altLang="zh-CN" sz="3600"/>
              <a:t>a little</a:t>
            </a:r>
            <a:r>
              <a:rPr lang="zh-CN" altLang="en-US" sz="3600"/>
              <a:t>填空。</a:t>
            </a: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/>
              <a:t>1. There are ________ buses in London.</a:t>
            </a: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/>
              <a:t>2. I haven’t got ________ time for study       </a:t>
            </a: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/>
              <a:t>    in recent days.</a:t>
            </a:r>
          </a:p>
          <a:p>
            <a:pPr marL="0" indent="0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/>
              <a:t>3. Please don’t make so ________noise.</a:t>
            </a:r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6C1A7F65-0C04-4A8A-AB11-3B5C868F0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76588" y="2335213"/>
            <a:ext cx="1211262" cy="646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many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E960497D-9928-4B78-A708-55E4298ECC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7163" y="3035300"/>
            <a:ext cx="1209675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5366" name="Rectangle 6">
            <a:extLst>
              <a:ext uri="{FF2B5EF4-FFF2-40B4-BE49-F238E27FC236}">
                <a16:creationId xmlns:a16="http://schemas.microsoft.com/office/drawing/2014/main" id="{9E134445-A629-4FBD-890D-D154B59BC8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5600" y="4437063"/>
            <a:ext cx="1209675" cy="646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 animBg="1"/>
      <p:bldP spid="15365" grpId="0" bldLvl="0" animBg="1"/>
      <p:bldP spid="15366" grpId="0" bldLvl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B8277E6A-01D0-4A48-A59D-83F9FEC8D94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609600"/>
            <a:ext cx="8229600" cy="5411788"/>
          </a:xfrm>
        </p:spPr>
        <p:txBody>
          <a:bodyPr/>
          <a:lstStyle/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4. There is still ___________ water in the </a:t>
            </a: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bottle. It’s enough for me to drink.</a:t>
            </a: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5. I don’t like ________ butter on my </a:t>
            </a: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bread. Just a little is OK.</a:t>
            </a: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6. Bob said that he had ________ money, </a:t>
            </a:r>
          </a:p>
          <a:p>
            <a:pPr eaLnBrk="1" hangingPunct="1">
              <a:lnSpc>
                <a:spcPct val="130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so he could not go anywhere.</a:t>
            </a:r>
            <a:endParaRPr lang="zh-CN" altLang="en-US" sz="3600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6D89974B-CD7E-449F-8611-C8DE4D772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3933825"/>
            <a:ext cx="175260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little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5367" name="Rectangle 7">
            <a:extLst>
              <a:ext uri="{FF2B5EF4-FFF2-40B4-BE49-F238E27FC236}">
                <a16:creationId xmlns:a16="http://schemas.microsoft.com/office/drawing/2014/main" id="{7094C84F-68A9-47D2-B6D6-0BE125FD9E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75" y="692150"/>
            <a:ext cx="273685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 / a little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5368" name="Rectangle 8">
            <a:extLst>
              <a:ext uri="{FF2B5EF4-FFF2-40B4-BE49-F238E27FC236}">
                <a16:creationId xmlns:a16="http://schemas.microsoft.com/office/drawing/2014/main" id="{282584B7-B610-443D-ABCD-74CFB655F0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3575" y="2276475"/>
            <a:ext cx="1211263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7" grpId="0"/>
      <p:bldP spid="1536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>
            <a:extLst>
              <a:ext uri="{FF2B5EF4-FFF2-40B4-BE49-F238E27FC236}">
                <a16:creationId xmlns:a16="http://schemas.microsoft.com/office/drawing/2014/main" id="{012A8130-A6D8-4A9E-81FA-8CC2408666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68363"/>
            <a:ext cx="8153400" cy="5440362"/>
          </a:xfrm>
        </p:spPr>
        <p:txBody>
          <a:bodyPr/>
          <a:lstStyle/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7. There are just very ________ films of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this sort.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8. There is only ________ tea left in the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teapot. I’ll go and make some.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9. Jane gave me ________ help with my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work. She is very kind.</a:t>
            </a: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06A84E5A-E478-45D4-B61F-C7861FA4D4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2363" y="876300"/>
            <a:ext cx="876300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few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4F1BA9A4-7F3A-42C2-A34E-CF2CA5833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2244725"/>
            <a:ext cx="1030288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little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32CA96C1-0C45-4E06-8BDF-E1FA632D67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8400" y="3756025"/>
            <a:ext cx="1209675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89" grpId="0"/>
      <p:bldP spid="1639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75D15F52-BC18-4118-9DA2-2415E37257A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68363"/>
            <a:ext cx="8362950" cy="5440362"/>
          </a:xfrm>
        </p:spPr>
        <p:txBody>
          <a:bodyPr/>
          <a:lstStyle/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10. There are ____ vegetables in the fridge.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  Let’s go and buy some peas, carrots and   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  cabbages.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11. How ________ kids are there in your 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  family?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12. How ________ juice is there in that</a:t>
            </a:r>
          </a:p>
          <a:p>
            <a:pPr eaLnBrk="1" hangingPunct="1">
              <a:lnSpc>
                <a:spcPct val="115000"/>
              </a:lnSpc>
              <a:buFont typeface="Wingdings 2" panose="05020102010507070707" pitchFamily="18" charset="2"/>
              <a:buNone/>
            </a:pPr>
            <a:r>
              <a:rPr lang="en-US" altLang="zh-CN" sz="3600"/>
              <a:t>      bottle?</a:t>
            </a:r>
            <a:endParaRPr lang="zh-CN" altLang="en-US" sz="3600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627F86F3-7B37-4E3F-B27F-1F34A82AE2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4548188"/>
            <a:ext cx="1524000" cy="6461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much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6391" name="Rectangle 7">
            <a:extLst>
              <a:ext uri="{FF2B5EF4-FFF2-40B4-BE49-F238E27FC236}">
                <a16:creationId xmlns:a16="http://schemas.microsoft.com/office/drawing/2014/main" id="{8DF77935-1EFC-4435-B821-E35C0AB345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803275"/>
            <a:ext cx="877887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few</a:t>
            </a:r>
            <a:endParaRPr lang="zh-CN" altLang="en-US" sz="36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6392" name="Rectangle 8">
            <a:extLst>
              <a:ext uri="{FF2B5EF4-FFF2-40B4-BE49-F238E27FC236}">
                <a16:creationId xmlns:a16="http://schemas.microsoft.com/office/drawing/2014/main" id="{E674F0CC-C39D-4B88-ADF4-7774494FF1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3035300"/>
            <a:ext cx="1209675" cy="6477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600" dirty="0">
                <a:solidFill>
                  <a:srgbClr val="FF0000"/>
                </a:solidFill>
                <a:latin typeface="+mn-lt"/>
              </a:rPr>
              <a:t>many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91" grpId="0"/>
      <p:bldP spid="1639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B461AE2C-5986-4BDD-88D2-D1CBEFC9244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620713"/>
            <a:ext cx="8229600" cy="5145087"/>
          </a:xfrm>
        </p:spPr>
        <p:txBody>
          <a:bodyPr/>
          <a:lstStyle/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 b="1"/>
              <a:t>II. </a:t>
            </a:r>
            <a:r>
              <a:rPr lang="zh-CN" altLang="en-US" sz="3200" b="1"/>
              <a:t>选择最佳答案填空。</a:t>
            </a:r>
            <a:endParaRPr lang="zh-CN" altLang="en-US" sz="3200"/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(   )1. Drinking ____ tea is bad for your health.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     </a:t>
            </a:r>
            <a:r>
              <a:rPr lang="zh-CN" altLang="en-US" sz="3200"/>
              <a:t> </a:t>
            </a:r>
            <a:r>
              <a:rPr lang="en-US" altLang="zh-CN" sz="3200"/>
              <a:t>A. too much  	B. too many  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	C. a few   		D. a little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endParaRPr lang="en-US" altLang="zh-CN" sz="3200"/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(   )2. You spent ____ time on the meaning</a:t>
            </a:r>
            <a:r>
              <a:rPr lang="zh-CN" altLang="en-US" sz="3200"/>
              <a:t>s</a:t>
            </a:r>
            <a:r>
              <a:rPr lang="en-US" altLang="zh-CN" sz="3200"/>
              <a:t> of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      the words so that you couldn’t understand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      the whole passage.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      A. too many 	B. too much	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	C. enough 		D. too little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0A1BB42D-6435-46F1-A4A0-752CD78CC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196975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8E2CD90D-886C-4E87-9793-9815439FC5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348038"/>
            <a:ext cx="458788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48B26409-8299-4887-AFA4-D9576D346B3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06400" y="631825"/>
            <a:ext cx="8229600" cy="6248400"/>
          </a:xfrm>
        </p:spPr>
        <p:txBody>
          <a:bodyPr/>
          <a:lstStyle/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(   )3. </a:t>
            </a:r>
            <a:r>
              <a:rPr lang="en-US" altLang="zh-CN" sz="3200" i="1"/>
              <a:t>Positive</a:t>
            </a:r>
            <a:r>
              <a:rPr lang="en-US" altLang="zh-CN" sz="3200"/>
              <a:t> (</a:t>
            </a:r>
            <a:r>
              <a:rPr lang="zh-CN" altLang="en-US" sz="3200"/>
              <a:t>积极的</a:t>
            </a:r>
            <a:r>
              <a:rPr lang="en-US" altLang="zh-CN" sz="3200"/>
              <a:t>) thinking alone is ____ to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     turn your life around and you should do it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         at the same time!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  	A. too much 	B. too many  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r>
              <a:rPr lang="en-US" altLang="zh-CN" sz="3200"/>
              <a:t>		C. enough 		D. not enough</a:t>
            </a:r>
          </a:p>
          <a:p>
            <a:pPr eaLnBrk="1" hangingPunct="1">
              <a:spcBef>
                <a:spcPct val="10000"/>
              </a:spcBef>
              <a:buFont typeface="Wingdings 2" panose="05020102010507070707" pitchFamily="18" charset="2"/>
              <a:buNone/>
            </a:pP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(   )4. There are ____ posts for so many people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          this year! We must fire some people.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		A. too little 	B. too many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		C. too few 		D. too much</a:t>
            </a:r>
            <a:endParaRPr lang="zh-CN" altLang="en-US" sz="3200"/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FE62F541-81B9-40EF-A9E3-A9CE062EE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31825"/>
            <a:ext cx="481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5242AE-2E4A-46F4-B629-415145777D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863" y="3983038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806BC379-2BAC-4E18-AAC5-57230C0242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81000" y="685800"/>
            <a:ext cx="8305800" cy="5440363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(   )5. Would you like </a:t>
            </a:r>
            <a:r>
              <a:rPr lang="zh-CN" altLang="en-US" sz="3200"/>
              <a:t>____</a:t>
            </a:r>
            <a:r>
              <a:rPr lang="en-US" altLang="zh-CN" sz="3200"/>
              <a:t>water?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		A. some 	B. many 	C. any 	D. much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zh-CN" sz="320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(   )6. They don’t have </a:t>
            </a:r>
            <a:r>
              <a:rPr lang="zh-CN" altLang="en-US" sz="3200"/>
              <a:t>＿＿</a:t>
            </a:r>
            <a:r>
              <a:rPr lang="en-US" altLang="zh-CN" sz="3200"/>
              <a:t>idea!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/>
              <a:t>		A. some 	B. many 	C. any 	D. a few</a:t>
            </a:r>
            <a:endParaRPr lang="zh-CN" altLang="en-US" sz="32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D9387A0E-86BB-4F79-8781-536A914E70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3068638"/>
            <a:ext cx="458788" cy="5857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</a:rPr>
              <a:t>C</a:t>
            </a:r>
            <a:endParaRPr lang="zh-CN" altLang="en-US" sz="32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8437" name="Rectangle 5">
            <a:extLst>
              <a:ext uri="{FF2B5EF4-FFF2-40B4-BE49-F238E27FC236}">
                <a16:creationId xmlns:a16="http://schemas.microsoft.com/office/drawing/2014/main" id="{B47289B1-F992-4721-A66F-10C8B8CA72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268413"/>
            <a:ext cx="481013" cy="5857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3200" dirty="0">
                <a:solidFill>
                  <a:srgbClr val="FF0000"/>
                </a:solidFill>
                <a:latin typeface="+mn-lt"/>
              </a:rPr>
              <a:t>A</a:t>
            </a:r>
            <a:endParaRPr lang="zh-CN" altLang="en-US" sz="32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F991997-F695-497F-97DF-FD7723E68520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275" name="TextBox 4">
            <a:extLst>
              <a:ext uri="{FF2B5EF4-FFF2-40B4-BE49-F238E27FC236}">
                <a16:creationId xmlns:a16="http://schemas.microsoft.com/office/drawing/2014/main" id="{DA36818E-989A-43DF-8065-EB626FEAF3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5 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U5 模板</Template>
  <TotalTime>0</TotalTime>
  <Words>1859</Words>
  <Application>Microsoft Office PowerPoint</Application>
  <PresentationFormat>全屏显示(4:3)</PresentationFormat>
  <Paragraphs>352</Paragraphs>
  <Slides>48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48</vt:i4>
      </vt:variant>
    </vt:vector>
  </HeadingPairs>
  <TitlesOfParts>
    <vt:vector size="59" baseType="lpstr">
      <vt:lpstr>Arial</vt:lpstr>
      <vt:lpstr>宋体</vt:lpstr>
      <vt:lpstr>Times New Roman</vt:lpstr>
      <vt:lpstr>Wingdings 2</vt:lpstr>
      <vt:lpstr>Calibri</vt:lpstr>
      <vt:lpstr>Comic Sans MS</vt:lpstr>
      <vt:lpstr>微软雅黑</vt:lpstr>
      <vt:lpstr>Bodoni MT Black</vt:lpstr>
      <vt:lpstr>MS Gothic</vt:lpstr>
      <vt:lpstr>U5 模板</vt:lpstr>
      <vt:lpstr>Bitmap Image</vt:lpstr>
      <vt:lpstr>PowerPoint 演示文稿</vt:lpstr>
      <vt:lpstr>PowerPoint 演示文稿</vt:lpstr>
      <vt:lpstr>PowerPoint 演示文稿</vt:lpstr>
      <vt:lpstr>Discuss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英语周报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Ma Jie</cp:lastModifiedBy>
  <cp:revision>22</cp:revision>
  <dcterms:created xsi:type="dcterms:W3CDTF">2016-12-27T05:50:41Z</dcterms:created>
  <dcterms:modified xsi:type="dcterms:W3CDTF">2019-01-12T02:49:21Z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