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heme/theme3.xml" ContentType="application/vnd.openxmlformats-officedocument.theme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notesSlides/notesSlide1.xml" ContentType="application/vnd.openxmlformats-officedocument.presentationml.notesSlide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notesSlides/notesSlide2.xml" ContentType="application/vnd.openxmlformats-officedocument.presentationml.notesSlide+xml"/>
  <Override PartName="/ppt/tags/tag138.xml" ContentType="application/vnd.openxmlformats-officedocument.presentationml.tags+xml"/>
  <Override PartName="/ppt/notesSlides/notesSlide3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notesSlides/notesSlide4.xml" ContentType="application/vnd.openxmlformats-officedocument.presentationml.notesSlide+xml"/>
  <Override PartName="/ppt/tags/tag14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10"/>
  </p:notesMasterIdLst>
  <p:sldIdLst>
    <p:sldId id="433" r:id="rId3"/>
    <p:sldId id="354" r:id="rId4"/>
    <p:sldId id="347" r:id="rId5"/>
    <p:sldId id="282" r:id="rId6"/>
    <p:sldId id="416" r:id="rId7"/>
    <p:sldId id="424" r:id="rId8"/>
    <p:sldId id="425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D90FB-1249-453A-B05F-3D35C4D1AF40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如果你心静如水。就能做到海纳百川，生生不息。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  <a:p>
            <a:r>
              <a:rPr lang="zh-CN" altLang="en-US">
                <a:sym typeface="+mn-ea"/>
              </a:rPr>
              <a:t>付出总有回报。你不知道你会在人生的的哪个时候 这个回报出现。如果你把他切成一小块一小块，每一块都有不如意。</a:t>
            </a:r>
            <a:endParaRPr lang="zh-CN" altLang="en-US"/>
          </a:p>
          <a:p>
            <a:r>
              <a:rPr lang="zh-CN" altLang="en-US"/>
              <a:t>这个（未知）世界很大很大，我们要去拥抱这种无限的可能性。不要被我们有限的认识所束缚住，限制了思想和行动，影响了情绪正常流动。</a:t>
            </a:r>
          </a:p>
          <a:p>
            <a:r>
              <a:rPr lang="zh-CN" altLang="en-US"/>
              <a:t>如果我们坚信它，就全然地投入就可以了。如果坚信后努力的行为换来不理想的结果，也并不代表这付出不值得你当初的信念与坚持。</a:t>
            </a:r>
          </a:p>
          <a:p>
            <a:r>
              <a:rPr lang="zh-CN" altLang="en-US"/>
              <a:t>在逆境面前，保持豁然的心态，尤为重要。</a:t>
            </a: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能够了解他人的人是有智慧的，能够了解自己的人是高明的。能够战胜他人的人是有力量的，能够战胜自我的人是真正的强者。比谁的心不起波澜，比谁能沉得住气，谁能坚持得下来，谁的心理更强大。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1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2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6.xml"/><Relationship Id="rId4" Type="http://schemas.openxmlformats.org/officeDocument/2006/relationships/tags" Target="../tags/tag55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0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6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76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6" Type="http://schemas.openxmlformats.org/officeDocument/2006/relationships/tags" Target="../tags/tag79.xml"/><Relationship Id="rId5" Type="http://schemas.openxmlformats.org/officeDocument/2006/relationships/tags" Target="../tags/tag78.xml"/><Relationship Id="rId4" Type="http://schemas.openxmlformats.org/officeDocument/2006/relationships/tags" Target="../tags/tag77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4.xml"/><Relationship Id="rId4" Type="http://schemas.openxmlformats.org/officeDocument/2006/relationships/tags" Target="../tags/tag83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87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93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04.xml"/><Relationship Id="rId3" Type="http://schemas.openxmlformats.org/officeDocument/2006/relationships/tags" Target="../tags/tag99.xml"/><Relationship Id="rId7" Type="http://schemas.openxmlformats.org/officeDocument/2006/relationships/tags" Target="../tags/tag103.xml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openxmlformats.org/officeDocument/2006/relationships/tags" Target="../tags/tag102.xml"/><Relationship Id="rId5" Type="http://schemas.openxmlformats.org/officeDocument/2006/relationships/tags" Target="../tags/tag101.xml"/><Relationship Id="rId4" Type="http://schemas.openxmlformats.org/officeDocument/2006/relationships/tags" Target="../tags/tag100.xml"/><Relationship Id="rId9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07.xml"/><Relationship Id="rId2" Type="http://schemas.openxmlformats.org/officeDocument/2006/relationships/tags" Target="../tags/tag106.xml"/><Relationship Id="rId1" Type="http://schemas.openxmlformats.org/officeDocument/2006/relationships/tags" Target="../tags/tag105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8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11.xml"/><Relationship Id="rId2" Type="http://schemas.openxmlformats.org/officeDocument/2006/relationships/tags" Target="../tags/tag110.xml"/><Relationship Id="rId1" Type="http://schemas.openxmlformats.org/officeDocument/2006/relationships/tags" Target="../tags/tag109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2.xml"/><Relationship Id="rId4" Type="http://schemas.openxmlformats.org/officeDocument/2006/relationships/tags" Target="../tags/tag12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26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129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28.xml"/><Relationship Id="rId1" Type="http://schemas.openxmlformats.org/officeDocument/2006/relationships/tags" Target="../tags/tag127.xml"/><Relationship Id="rId6" Type="http://schemas.openxmlformats.org/officeDocument/2006/relationships/tags" Target="../tags/tag132.xml"/><Relationship Id="rId5" Type="http://schemas.openxmlformats.org/officeDocument/2006/relationships/tags" Target="../tags/tag131.xml"/><Relationship Id="rId4" Type="http://schemas.openxmlformats.org/officeDocument/2006/relationships/tags" Target="../tags/tag13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919536" y="2636926"/>
            <a:ext cx="7200800" cy="1048866"/>
          </a:xfrm>
        </p:spPr>
        <p:txBody>
          <a:bodyPr wrap="square" anchor="b">
            <a:normAutofit/>
          </a:bodyPr>
          <a:lstStyle>
            <a:lvl1pPr algn="l">
              <a:lnSpc>
                <a:spcPct val="130000"/>
              </a:lnSpc>
              <a:defRPr sz="4400">
                <a:latin typeface="汉仪旗黑-85S" panose="00020600040101010101" pitchFamily="18" charset="-122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919536" y="3757565"/>
            <a:ext cx="7200800" cy="535531"/>
          </a:xfrm>
        </p:spPr>
        <p:txBody>
          <a:bodyPr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>
            <p:custDataLst>
              <p:tags r:id="rId6"/>
            </p:custDataLst>
          </p:nvPr>
        </p:nvCxnSpPr>
        <p:spPr>
          <a:xfrm>
            <a:off x="1991544" y="3717032"/>
            <a:ext cx="2531542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3712170" y="2780928"/>
            <a:ext cx="6128246" cy="1023515"/>
          </a:xfrm>
        </p:spPr>
        <p:txBody>
          <a:bodyPr anchor="b">
            <a:normAutofit/>
          </a:bodyPr>
          <a:lstStyle>
            <a:lvl1pPr>
              <a:lnSpc>
                <a:spcPct val="130000"/>
              </a:lnSpc>
              <a:defRPr sz="4000">
                <a:latin typeface="汉仪旗黑-85S" panose="00020600040101010101" pitchFamily="18" charset="-122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3712170" y="3861048"/>
            <a:ext cx="6128246" cy="461665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>
            <p:custDataLst>
              <p:tags r:id="rId6"/>
            </p:custDataLst>
          </p:nvPr>
        </p:nvCxnSpPr>
        <p:spPr>
          <a:xfrm>
            <a:off x="2135560" y="4277274"/>
            <a:ext cx="1146448" cy="0"/>
          </a:xfrm>
          <a:prstGeom prst="line">
            <a:avLst/>
          </a:prstGeom>
          <a:ln w="25400">
            <a:solidFill>
              <a:srgbClr val="EB19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260648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2021/7/9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488488" y="365125"/>
            <a:ext cx="865312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9506272" cy="581183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>
            <p:custDataLst>
              <p:tags r:id="rId1"/>
            </p:custDataLst>
          </p:nvPr>
        </p:nvCxnSpPr>
        <p:spPr>
          <a:xfrm>
            <a:off x="1991544" y="3717032"/>
            <a:ext cx="2531542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847528" y="2420894"/>
            <a:ext cx="7056784" cy="1229784"/>
          </a:xfrm>
        </p:spPr>
        <p:txBody>
          <a:bodyPr wrap="square" anchor="b" anchorCtr="0">
            <a:normAutofit/>
          </a:bodyPr>
          <a:lstStyle>
            <a:lvl1pPr>
              <a:lnSpc>
                <a:spcPct val="130000"/>
              </a:lnSpc>
              <a:defRPr sz="6000">
                <a:solidFill>
                  <a:schemeClr val="tx1">
                    <a:lumMod val="75000"/>
                    <a:lumOff val="2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sz="quarter" idx="13" hasCustomPrompt="1"/>
            <p:custDataLst>
              <p:tags r:id="rId6"/>
            </p:custDataLst>
          </p:nvPr>
        </p:nvSpPr>
        <p:spPr>
          <a:xfrm>
            <a:off x="1847874" y="3748087"/>
            <a:ext cx="7056438" cy="833038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3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 dirty="0"/>
              <a:t>编辑副标题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919536" y="2636926"/>
            <a:ext cx="7200800" cy="1048866"/>
          </a:xfrm>
        </p:spPr>
        <p:txBody>
          <a:bodyPr wrap="square" anchor="b">
            <a:normAutofit/>
          </a:bodyPr>
          <a:lstStyle>
            <a:lvl1pPr algn="l">
              <a:lnSpc>
                <a:spcPct val="130000"/>
              </a:lnSpc>
              <a:defRPr sz="4400">
                <a:latin typeface="汉仪旗黑-85S" panose="00020600040101010101" pitchFamily="18" charset="-122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919536" y="3757565"/>
            <a:ext cx="7200800" cy="535531"/>
          </a:xfrm>
        </p:spPr>
        <p:txBody>
          <a:bodyPr wrap="square">
            <a:normAutofit/>
          </a:bodyPr>
          <a:lstStyle>
            <a:lvl1pPr marL="0" indent="0" algn="l">
              <a:lnSpc>
                <a:spcPct val="130000"/>
              </a:lnSpc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>
            <p:custDataLst>
              <p:tags r:id="rId6"/>
            </p:custDataLst>
          </p:nvPr>
        </p:nvCxnSpPr>
        <p:spPr>
          <a:xfrm>
            <a:off x="1991544" y="3717032"/>
            <a:ext cx="2531542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3712170" y="2780928"/>
            <a:ext cx="6128246" cy="1023515"/>
          </a:xfrm>
        </p:spPr>
        <p:txBody>
          <a:bodyPr anchor="b">
            <a:normAutofit/>
          </a:bodyPr>
          <a:lstStyle>
            <a:lvl1pPr>
              <a:lnSpc>
                <a:spcPct val="130000"/>
              </a:lnSpc>
              <a:defRPr sz="4000">
                <a:latin typeface="汉仪旗黑-85S" panose="00020600040101010101" pitchFamily="18" charset="-122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3712170" y="3861048"/>
            <a:ext cx="6128246" cy="461665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>
            <p:custDataLst>
              <p:tags r:id="rId6"/>
            </p:custDataLst>
          </p:nvPr>
        </p:nvCxnSpPr>
        <p:spPr>
          <a:xfrm>
            <a:off x="2135560" y="4277274"/>
            <a:ext cx="1146448" cy="0"/>
          </a:xfrm>
          <a:prstGeom prst="line">
            <a:avLst/>
          </a:prstGeom>
          <a:ln w="25400">
            <a:solidFill>
              <a:srgbClr val="EB19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260648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2021/7/9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488488" y="365125"/>
            <a:ext cx="865312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9506272" cy="581183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>
            <p:custDataLst>
              <p:tags r:id="rId1"/>
            </p:custDataLst>
          </p:nvPr>
        </p:nvCxnSpPr>
        <p:spPr>
          <a:xfrm>
            <a:off x="1991544" y="3717032"/>
            <a:ext cx="2531542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847528" y="2420894"/>
            <a:ext cx="7056784" cy="1229784"/>
          </a:xfrm>
        </p:spPr>
        <p:txBody>
          <a:bodyPr wrap="square" anchor="b" anchorCtr="0">
            <a:normAutofit/>
          </a:bodyPr>
          <a:lstStyle>
            <a:lvl1pPr>
              <a:lnSpc>
                <a:spcPct val="130000"/>
              </a:lnSpc>
              <a:defRPr sz="6000">
                <a:solidFill>
                  <a:schemeClr val="tx1">
                    <a:lumMod val="75000"/>
                    <a:lumOff val="2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sz="quarter" idx="13" hasCustomPrompt="1"/>
            <p:custDataLst>
              <p:tags r:id="rId6"/>
            </p:custDataLst>
          </p:nvPr>
        </p:nvSpPr>
        <p:spPr>
          <a:xfrm>
            <a:off x="1847874" y="3748087"/>
            <a:ext cx="7056438" cy="833038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3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 dirty="0"/>
              <a:t>编辑副标题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7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67.xml"/><Relationship Id="rId18" Type="http://schemas.openxmlformats.org/officeDocument/2006/relationships/tags" Target="../tags/tag7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tags" Target="../tags/tag71.xml"/><Relationship Id="rId2" Type="http://schemas.openxmlformats.org/officeDocument/2006/relationships/slideLayout" Target="../slideLayouts/slideLayout13.xml"/><Relationship Id="rId16" Type="http://schemas.openxmlformats.org/officeDocument/2006/relationships/tags" Target="../tags/tag70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ags" Target="../tags/tag69.xml"/><Relationship Id="rId10" Type="http://schemas.openxmlformats.org/officeDocument/2006/relationships/slideLayout" Target="../slideLayouts/slideLayout21.xml"/><Relationship Id="rId19" Type="http://schemas.openxmlformats.org/officeDocument/2006/relationships/tags" Target="../tags/tag73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dministrator\桌面\复件 (4) 复件 4\ba8d822b65905f90.jpg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 rotWithShape="1">
          <a:blip r:embed="rId20"/>
          <a:srcRect/>
          <a:stretch>
            <a:fillRect/>
          </a:stretch>
        </p:blipFill>
        <p:spPr bwMode="auto">
          <a:xfrm>
            <a:off x="0" y="0"/>
            <a:ext cx="1919536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dministrator\桌面\复件 (4) 复件 4\ba8d822b65905f90.jpg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 rotWithShape="1">
          <a:blip r:embed="rId20"/>
          <a:srcRect/>
          <a:stretch>
            <a:fillRect/>
          </a:stretch>
        </p:blipFill>
        <p:spPr bwMode="auto">
          <a:xfrm>
            <a:off x="0" y="0"/>
            <a:ext cx="1919536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AC9EFA74-0CFD-4E68-B556-4E356F03407D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CA3047C9-F2F8-4837-80A4-86A81A76D6E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7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svg"/><Relationship Id="rId18" Type="http://schemas.openxmlformats.org/officeDocument/2006/relationships/image" Target="../media/image19.png"/><Relationship Id="rId3" Type="http://schemas.openxmlformats.org/officeDocument/2006/relationships/notesSlide" Target="../notesSlides/notesSlide3.xml"/><Relationship Id="rId21" Type="http://schemas.openxmlformats.org/officeDocument/2006/relationships/image" Target="../media/image22.svg"/><Relationship Id="rId7" Type="http://schemas.openxmlformats.org/officeDocument/2006/relationships/image" Target="../media/image10.svg"/><Relationship Id="rId12" Type="http://schemas.openxmlformats.org/officeDocument/2006/relationships/image" Target="../media/image15.png"/><Relationship Id="rId17" Type="http://schemas.openxmlformats.org/officeDocument/2006/relationships/image" Target="../media/image18.sv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tags" Target="../tags/tag138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5" Type="http://schemas.openxmlformats.org/officeDocument/2006/relationships/image" Target="../media/image5.svg"/><Relationship Id="rId23" Type="http://schemas.openxmlformats.org/officeDocument/2006/relationships/image" Target="../media/image24.svg"/><Relationship Id="rId10" Type="http://schemas.openxmlformats.org/officeDocument/2006/relationships/image" Target="../media/image13.png"/><Relationship Id="rId19" Type="http://schemas.openxmlformats.org/officeDocument/2006/relationships/image" Target="../media/image20.svg"/><Relationship Id="rId4" Type="http://schemas.openxmlformats.org/officeDocument/2006/relationships/image" Target="../media/image7.png"/><Relationship Id="rId9" Type="http://schemas.openxmlformats.org/officeDocument/2006/relationships/image" Target="../media/image12.svg"/><Relationship Id="rId14" Type="http://schemas.openxmlformats.org/officeDocument/2006/relationships/image" Target="../media/image4.png"/><Relationship Id="rId22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9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0.xml"/><Relationship Id="rId5" Type="http://schemas.openxmlformats.org/officeDocument/2006/relationships/image" Target="../media/image26.png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2059871" y="4045991"/>
            <a:ext cx="7200800" cy="1048866"/>
          </a:xfrm>
        </p:spPr>
        <p:txBody>
          <a:bodyPr>
            <a:normAutofit fontScale="90000"/>
          </a:bodyPr>
          <a:lstStyle/>
          <a:p>
            <a:br>
              <a:rPr lang="zh-CN" altLang="en-US" sz="7200">
                <a:solidFill>
                  <a:srgbClr val="002060"/>
                </a:solidFill>
                <a:latin typeface="华文行楷" panose="02010800040101010101" charset="-122"/>
                <a:ea typeface="华文行楷" panose="02010800040101010101" charset="-122"/>
                <a:sym typeface="+mn-ea"/>
              </a:rPr>
            </a:br>
            <a:br>
              <a:rPr lang="zh-CN" altLang="en-US" sz="7200">
                <a:solidFill>
                  <a:srgbClr val="002060"/>
                </a:solidFill>
                <a:latin typeface="华文行楷" panose="02010800040101010101" charset="-122"/>
                <a:ea typeface="华文行楷" panose="02010800040101010101" charset="-122"/>
                <a:sym typeface="+mn-ea"/>
              </a:rPr>
            </a:br>
            <a:br>
              <a:rPr lang="zh-CN" altLang="en-US" sz="7200">
                <a:solidFill>
                  <a:srgbClr val="002060"/>
                </a:solidFill>
                <a:latin typeface="华文行楷" panose="02010800040101010101" charset="-122"/>
                <a:ea typeface="华文行楷" panose="02010800040101010101" charset="-122"/>
                <a:sym typeface="+mn-ea"/>
              </a:rPr>
            </a:br>
            <a:r>
              <a:rPr lang="zh-CN" altLang="en-US" sz="7200">
                <a:solidFill>
                  <a:srgbClr val="002060"/>
                </a:solidFill>
                <a:latin typeface="华文行楷" panose="02010800040101010101" charset="-122"/>
                <a:ea typeface="华文行楷" panose="02010800040101010101" charset="-122"/>
                <a:sym typeface="+mn-ea"/>
              </a:rPr>
              <a:t>考前心理调适</a:t>
            </a:r>
            <a:br>
              <a:rPr lang="zh-CN" altLang="en-US" sz="8000">
                <a:solidFill>
                  <a:srgbClr val="002060"/>
                </a:solidFill>
                <a:latin typeface="华文行楷" panose="02010800040101010101" charset="-122"/>
                <a:ea typeface="华文行楷" panose="02010800040101010101" charset="-122"/>
                <a:sym typeface="+mn-ea"/>
              </a:rPr>
            </a:br>
            <a:r>
              <a:rPr lang="zh-CN" altLang="en-US" sz="8000">
                <a:solidFill>
                  <a:srgbClr val="002060"/>
                </a:solidFill>
                <a:latin typeface="华文行楷" panose="02010800040101010101" charset="-122"/>
                <a:ea typeface="华文行楷" panose="02010800040101010101" charset="-122"/>
                <a:sym typeface="+mn-ea"/>
              </a:rPr>
              <a:t>               </a:t>
            </a:r>
            <a:endParaRPr lang="zh-CN" altLang="en-US" sz="3110">
              <a:solidFill>
                <a:srgbClr val="002060"/>
              </a:solidFill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  <p:sp>
        <p:nvSpPr>
          <p:cNvPr id="8" name="副标题 7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9680575" y="5963920"/>
            <a:ext cx="1975485" cy="469900"/>
          </a:xfrm>
        </p:spPr>
        <p:txBody>
          <a:bodyPr>
            <a:normAutofit fontScale="80000"/>
          </a:bodyPr>
          <a:lstStyle/>
          <a:p>
            <a:r>
              <a:rPr lang="zh-CN" altLang="en-US" dirty="0"/>
              <a:t>心涯课  袁俏芸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画一画：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/>
              <a:t>想想目前最困扰你的一件事。</a:t>
            </a:r>
          </a:p>
          <a:p>
            <a:r>
              <a:rPr lang="zh-CN" altLang="en-US"/>
              <a:t>画一个黑色的点或线条把它表示出来。</a:t>
            </a:r>
          </a:p>
          <a:p>
            <a:pPr marL="0" indent="0">
              <a:buNone/>
            </a:pPr>
            <a:r>
              <a:rPr lang="zh-CN" altLang="en-US"/>
              <a:t> </a:t>
            </a:r>
            <a:endParaRPr lang="zh-CN" altLang="en-US" sz="2000">
              <a:solidFill>
                <a:schemeClr val="tx2"/>
              </a:solidFill>
            </a:endParaRPr>
          </a:p>
        </p:txBody>
      </p:sp>
      <p:pic>
        <p:nvPicPr>
          <p:cNvPr id="5" name="图片 4" descr="timg (7)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99910" y="3585210"/>
            <a:ext cx="5471160" cy="367792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2496185" y="4619625"/>
            <a:ext cx="299085" cy="30924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>
                <a:solidFill>
                  <a:schemeClr val="tx1"/>
                </a:solidFill>
              </a:rPr>
              <a:t>学会</a:t>
            </a:r>
            <a:r>
              <a:rPr lang="zh-CN" altLang="en-US" u="sng">
                <a:solidFill>
                  <a:schemeClr val="tx2"/>
                </a:solidFill>
              </a:rPr>
              <a:t>接纳</a:t>
            </a:r>
            <a:r>
              <a:rPr lang="zh-CN" altLang="en-US"/>
              <a:t>：</a:t>
            </a:r>
            <a:r>
              <a:rPr lang="zh-CN" altLang="en-US" sz="3200"/>
              <a:t>是一段经历最好的</a:t>
            </a:r>
            <a:r>
              <a:rPr lang="zh-CN" altLang="en-US" sz="4000"/>
              <a:t>成长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79805" y="2115185"/>
            <a:ext cx="10046970" cy="4361815"/>
          </a:xfrm>
        </p:spPr>
        <p:txBody>
          <a:bodyPr/>
          <a:lstStyle/>
          <a:p>
            <a:r>
              <a:rPr lang="zh-CN" altLang="en-US" dirty="0">
                <a:sym typeface="+mn-ea"/>
              </a:rPr>
              <a:t>接纳</a:t>
            </a:r>
            <a:r>
              <a:rPr lang="zh-CN" altLang="en-US" u="sng" dirty="0">
                <a:sym typeface="+mn-ea"/>
              </a:rPr>
              <a:t>既定的事实</a:t>
            </a:r>
            <a:endParaRPr lang="zh-CN" altLang="en-US" dirty="0">
              <a:solidFill>
                <a:srgbClr val="FF0000"/>
              </a:solidFill>
              <a:sym typeface="+mn-ea"/>
            </a:endParaRPr>
          </a:p>
          <a:p>
            <a:r>
              <a:rPr lang="zh-CN" altLang="en-US" dirty="0"/>
              <a:t>接纳</a:t>
            </a:r>
            <a:r>
              <a:rPr lang="zh-CN" altLang="en-US" u="sng" dirty="0"/>
              <a:t>不如意 </a:t>
            </a:r>
            <a:endParaRPr lang="en-US" altLang="zh-CN" u="sng" dirty="0"/>
          </a:p>
          <a:p>
            <a:r>
              <a:rPr lang="zh-CN" altLang="en-US" dirty="0"/>
              <a:t>接纳</a:t>
            </a:r>
            <a:r>
              <a:rPr lang="zh-CN" altLang="en-US" u="sng" dirty="0"/>
              <a:t>所有可能性</a:t>
            </a:r>
            <a:endParaRPr lang="zh-CN" altLang="en-US" sz="2000" dirty="0">
              <a:solidFill>
                <a:srgbClr val="FF0000"/>
              </a:solidFill>
            </a:endParaRPr>
          </a:p>
          <a:p>
            <a:pPr algn="l">
              <a:buClrTx/>
              <a:buSzTx/>
            </a:pPr>
            <a:r>
              <a:rPr lang="zh-CN" altLang="en-US" dirty="0"/>
              <a:t>关注</a:t>
            </a:r>
            <a:r>
              <a:rPr lang="zh-CN" altLang="en-US" u="sng" dirty="0"/>
              <a:t>当下我做的，投入它。</a:t>
            </a:r>
            <a:endParaRPr lang="zh-CN" altLang="en-US" sz="2000" dirty="0">
              <a:solidFill>
                <a:srgbClr val="FF0000"/>
              </a:solidFill>
            </a:endParaRPr>
          </a:p>
          <a:p>
            <a:r>
              <a:rPr lang="zh-CN" altLang="en-US" dirty="0"/>
              <a:t>保持</a:t>
            </a:r>
            <a:r>
              <a:rPr lang="zh-CN" altLang="en-US" u="sng" dirty="0"/>
              <a:t>内心平静</a:t>
            </a:r>
            <a:endParaRPr lang="zh-CN" altLang="en-US" dirty="0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648970" y="329311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CN" altLang="en-US"/>
          </a:p>
        </p:txBody>
      </p:sp>
      <p:pic>
        <p:nvPicPr>
          <p:cNvPr id="7" name="图片 6" descr="4459869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405" y="570865"/>
            <a:ext cx="914400" cy="9144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916795" y="4370070"/>
            <a:ext cx="2275205" cy="24257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2667000" y="2469515"/>
            <a:ext cx="1283970" cy="1240155"/>
          </a:xfrm>
          <a:prstGeom prst="ellipse">
            <a:avLst/>
          </a:prstGeom>
          <a:solidFill>
            <a:schemeClr val="tx2">
              <a:lumMod val="40000"/>
              <a:lumOff val="60000"/>
              <a:alpha val="28000"/>
            </a:schemeClr>
          </a:solidFill>
          <a:ln>
            <a:solidFill>
              <a:schemeClr val="tx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tx2"/>
                </a:solidFill>
              </a:rPr>
              <a:t>已知</a:t>
            </a:r>
          </a:p>
          <a:p>
            <a:pPr algn="ctr"/>
            <a:r>
              <a:rPr lang="zh-CN" altLang="en-US" b="1">
                <a:solidFill>
                  <a:schemeClr val="tx2"/>
                </a:solidFill>
              </a:rPr>
              <a:t>（经验）</a:t>
            </a:r>
          </a:p>
        </p:txBody>
      </p:sp>
      <p:sp>
        <p:nvSpPr>
          <p:cNvPr id="5" name="椭圆 4"/>
          <p:cNvSpPr/>
          <p:nvPr/>
        </p:nvSpPr>
        <p:spPr>
          <a:xfrm>
            <a:off x="3199765" y="1794510"/>
            <a:ext cx="3331210" cy="3374390"/>
          </a:xfrm>
          <a:prstGeom prst="ellipse">
            <a:avLst/>
          </a:prstGeom>
          <a:solidFill>
            <a:srgbClr val="FFC000">
              <a:alpha val="30000"/>
            </a:srgb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SzTx/>
              <a:buFontTx/>
            </a:pPr>
            <a:r>
              <a:rPr lang="zh-CN" altLang="en-US" b="1">
                <a:solidFill>
                  <a:srgbClr val="002060"/>
                </a:solidFill>
              </a:rPr>
              <a:t>未知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7740" y="245745"/>
            <a:ext cx="10515600" cy="1325563"/>
          </a:xfrm>
        </p:spPr>
        <p:txBody>
          <a:bodyPr/>
          <a:lstStyle/>
          <a:p>
            <a:pPr algn="l"/>
            <a:r>
              <a:rPr lang="zh-CN" sz="2800"/>
              <a:t>学会</a:t>
            </a:r>
            <a:r>
              <a:rPr lang="zh-CN" u="sng">
                <a:solidFill>
                  <a:schemeClr val="tx2"/>
                </a:solidFill>
                <a:latin typeface="华文新魏" panose="02010800040101010101" charset="-122"/>
                <a:ea typeface="华文新魏" panose="02010800040101010101" charset="-122"/>
              </a:rPr>
              <a:t>弹性思考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34695" y="5201920"/>
            <a:ext cx="12048490" cy="11010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/>
              <a:t>                                                     </a:t>
            </a:r>
          </a:p>
          <a:p>
            <a:pPr marL="0" indent="0">
              <a:buNone/>
            </a:pPr>
            <a:r>
              <a:rPr lang="zh-CN" altLang="en-US" sz="2000"/>
              <a:t>如，</a:t>
            </a:r>
            <a:r>
              <a:rPr lang="zh-CN" altLang="en-US" sz="2000">
                <a:solidFill>
                  <a:srgbClr val="FF0000"/>
                </a:solidFill>
              </a:rPr>
              <a:t>这次没考好</a:t>
            </a:r>
            <a:r>
              <a:rPr lang="en-US" altLang="zh-CN" sz="2000">
                <a:solidFill>
                  <a:srgbClr val="FF0000"/>
                </a:solidFill>
              </a:rPr>
              <a:t>/</a:t>
            </a:r>
            <a:r>
              <a:rPr lang="zh-CN" altLang="en-US" sz="2000">
                <a:solidFill>
                  <a:srgbClr val="FF0000"/>
                </a:solidFill>
              </a:rPr>
              <a:t>最近不在状态</a:t>
            </a:r>
            <a:r>
              <a:rPr lang="zh-CN" altLang="en-US"/>
              <a:t>                    </a:t>
            </a:r>
            <a:r>
              <a:rPr lang="zh-CN" altLang="en-US">
                <a:sym typeface="+mn-ea"/>
              </a:rPr>
              <a:t>  </a:t>
            </a:r>
            <a:r>
              <a:rPr lang="zh-CN" altLang="en-US"/>
              <a:t>                                                             </a:t>
            </a:r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706745" y="5871210"/>
            <a:ext cx="6010275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2000" b="1">
                <a:solidFill>
                  <a:srgbClr val="002060"/>
                </a:solidFill>
                <a:sym typeface="+mn-ea"/>
              </a:rPr>
              <a:t>   </a:t>
            </a:r>
            <a:r>
              <a:rPr sz="2000" b="1">
                <a:solidFill>
                  <a:schemeClr val="accent5">
                    <a:lumMod val="25000"/>
                  </a:schemeClr>
                </a:solidFill>
                <a:sym typeface="+mn-ea"/>
              </a:rPr>
              <a:t>我</a:t>
            </a:r>
            <a:r>
              <a:rPr lang="zh-CN" sz="2000" b="1">
                <a:solidFill>
                  <a:schemeClr val="accent5">
                    <a:lumMod val="25000"/>
                  </a:schemeClr>
                </a:solidFill>
                <a:sym typeface="+mn-ea"/>
              </a:rPr>
              <a:t>退步</a:t>
            </a:r>
            <a:r>
              <a:rPr sz="2000" b="1">
                <a:solidFill>
                  <a:schemeClr val="accent5">
                    <a:lumMod val="25000"/>
                  </a:schemeClr>
                </a:solidFill>
                <a:sym typeface="+mn-ea"/>
              </a:rPr>
              <a:t>了</a:t>
            </a:r>
            <a:r>
              <a:rPr lang="zh-CN" altLang="en-US" sz="2000" b="1">
                <a:solidFill>
                  <a:schemeClr val="accent5">
                    <a:lumMod val="25000"/>
                  </a:schemeClr>
                </a:solidFill>
                <a:sym typeface="+mn-ea"/>
              </a:rPr>
              <a:t>，努力白费了，没盼头了，让家人失望了 </a:t>
            </a:r>
            <a:r>
              <a:rPr lang="en-US" altLang="zh-CN" sz="2000" b="1">
                <a:solidFill>
                  <a:srgbClr val="002060"/>
                </a:solidFill>
                <a:sym typeface="+mn-ea"/>
              </a:rPr>
              <a:t>     </a:t>
            </a:r>
            <a:endParaRPr lang="zh-CN" altLang="en-US" sz="2000" b="1">
              <a:solidFill>
                <a:srgbClr val="002060"/>
              </a:solidFill>
              <a:sym typeface="+mn-ea"/>
            </a:endParaRPr>
          </a:p>
        </p:txBody>
      </p:sp>
      <p:sp>
        <p:nvSpPr>
          <p:cNvPr id="8" name="右箭头 7"/>
          <p:cNvSpPr/>
          <p:nvPr/>
        </p:nvSpPr>
        <p:spPr>
          <a:xfrm>
            <a:off x="4606290" y="6021070"/>
            <a:ext cx="1023620" cy="990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939790" y="5871210"/>
            <a:ext cx="554355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000" b="1">
                <a:solidFill>
                  <a:srgbClr val="002060"/>
                </a:solidFill>
                <a:sym typeface="+mn-ea"/>
              </a:rPr>
              <a:t>事情</a:t>
            </a:r>
            <a:r>
              <a:rPr lang="zh-CN" altLang="zh-CN" sz="2000" b="1">
                <a:solidFill>
                  <a:srgbClr val="002060"/>
                </a:solidFill>
                <a:sym typeface="+mn-ea"/>
              </a:rPr>
              <a:t>好的一面</a:t>
            </a:r>
            <a:r>
              <a:rPr lang="zh-CN" altLang="en-US" sz="2000" b="1">
                <a:solidFill>
                  <a:srgbClr val="002060"/>
                </a:solidFill>
                <a:sym typeface="+mn-ea"/>
              </a:rPr>
              <a:t>？事情对我的提示与意义在哪里？</a:t>
            </a:r>
          </a:p>
        </p:txBody>
      </p:sp>
      <p:pic>
        <p:nvPicPr>
          <p:cNvPr id="12" name="图片 11" descr="3481377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854190" y="2185670"/>
            <a:ext cx="523240" cy="523240"/>
          </a:xfrm>
          <a:prstGeom prst="rect">
            <a:avLst/>
          </a:prstGeom>
        </p:spPr>
      </p:pic>
      <p:pic>
        <p:nvPicPr>
          <p:cNvPr id="13" name="图片 12" descr="3481858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558155" y="1085850"/>
            <a:ext cx="381635" cy="381635"/>
          </a:xfrm>
          <a:prstGeom prst="rect">
            <a:avLst/>
          </a:prstGeom>
        </p:spPr>
      </p:pic>
      <p:pic>
        <p:nvPicPr>
          <p:cNvPr id="14" name="图片 13" descr="3476646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042785" y="2898775"/>
            <a:ext cx="381635" cy="381635"/>
          </a:xfrm>
          <a:prstGeom prst="rect">
            <a:avLst/>
          </a:prstGeom>
        </p:spPr>
      </p:pic>
      <p:pic>
        <p:nvPicPr>
          <p:cNvPr id="15" name="图片 14" descr="3494954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999605" y="3475990"/>
            <a:ext cx="501015" cy="501015"/>
          </a:xfrm>
          <a:prstGeom prst="rect">
            <a:avLst/>
          </a:prstGeom>
        </p:spPr>
      </p:pic>
      <p:pic>
        <p:nvPicPr>
          <p:cNvPr id="16" name="图片 15" descr="4459886"/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518275" y="1704340"/>
            <a:ext cx="481330" cy="481330"/>
          </a:xfrm>
          <a:prstGeom prst="rect">
            <a:avLst/>
          </a:prstGeom>
        </p:spPr>
      </p:pic>
      <p:pic>
        <p:nvPicPr>
          <p:cNvPr id="17" name="图片 16" descr="4459869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052820" y="1316355"/>
            <a:ext cx="478155" cy="478155"/>
          </a:xfrm>
          <a:prstGeom prst="rect">
            <a:avLst/>
          </a:prstGeom>
        </p:spPr>
      </p:pic>
      <p:pic>
        <p:nvPicPr>
          <p:cNvPr id="18" name="图片 17" descr="4459882"/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621780" y="4442460"/>
            <a:ext cx="661035" cy="661035"/>
          </a:xfrm>
          <a:prstGeom prst="rect">
            <a:avLst/>
          </a:prstGeom>
        </p:spPr>
      </p:pic>
      <p:pic>
        <p:nvPicPr>
          <p:cNvPr id="19" name="图片 18" descr="4459883"/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948170" y="4184650"/>
            <a:ext cx="334645" cy="334645"/>
          </a:xfrm>
          <a:prstGeom prst="rect">
            <a:avLst/>
          </a:prstGeom>
        </p:spPr>
      </p:pic>
      <p:pic>
        <p:nvPicPr>
          <p:cNvPr id="20" name="图片 19" descr="4459867"/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6178550" y="4948555"/>
            <a:ext cx="602615" cy="602615"/>
          </a:xfrm>
          <a:prstGeom prst="rect">
            <a:avLst/>
          </a:prstGeom>
        </p:spPr>
      </p:pic>
      <p:pic>
        <p:nvPicPr>
          <p:cNvPr id="21" name="图片 20" descr="4459868"/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4834890" y="749935"/>
            <a:ext cx="566420" cy="566420"/>
          </a:xfrm>
          <a:prstGeom prst="rect">
            <a:avLst/>
          </a:prstGeom>
        </p:spPr>
      </p:pic>
      <p:pic>
        <p:nvPicPr>
          <p:cNvPr id="22" name="图片 21" descr="4459869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5405" y="570865"/>
            <a:ext cx="914400" cy="914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6" grpId="1"/>
      <p:bldP spid="8" grpId="0" bldLvl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99310" y="1755775"/>
            <a:ext cx="7832090" cy="5032375"/>
          </a:xfrm>
          <a:prstGeom prst="rect">
            <a:avLst/>
          </a:prstGeom>
        </p:spPr>
      </p:pic>
      <p:sp>
        <p:nvSpPr>
          <p:cNvPr id="3" name="标题 1"/>
          <p:cNvSpPr>
            <a:spLocks noGrp="1"/>
          </p:cNvSpPr>
          <p:nvPr/>
        </p:nvSpPr>
        <p:spPr>
          <a:xfrm>
            <a:off x="1089660" y="42989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sz="2800"/>
              <a:t>养成</a:t>
            </a:r>
            <a:r>
              <a:rPr lang="zh-CN" sz="4400" u="sng">
                <a:solidFill>
                  <a:schemeClr val="tx2"/>
                </a:solidFill>
                <a:latin typeface="华文新魏" panose="02010800040101010101" charset="-122"/>
                <a:ea typeface="华文新魏" panose="02010800040101010101" charset="-122"/>
              </a:rPr>
              <a:t>成长</a:t>
            </a:r>
            <a:r>
              <a:rPr lang="zh-CN" u="sng">
                <a:solidFill>
                  <a:schemeClr val="tx2"/>
                </a:solidFill>
                <a:latin typeface="华文新魏" panose="02010800040101010101" charset="-122"/>
                <a:ea typeface="华文新魏" panose="02010800040101010101" charset="-122"/>
              </a:rPr>
              <a:t>思维习惯</a:t>
            </a:r>
          </a:p>
        </p:txBody>
      </p:sp>
      <p:pic>
        <p:nvPicPr>
          <p:cNvPr id="22" name="图片 21" descr="4459869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5260" y="770255"/>
            <a:ext cx="914400" cy="914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8950" y="25527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/>
              <a:t>    </a:t>
            </a:r>
            <a:r>
              <a:rPr lang="zh-CN" altLang="en-US" sz="5335">
                <a:solidFill>
                  <a:schemeClr val="tx2"/>
                </a:solidFill>
              </a:rPr>
              <a:t>心态</a:t>
            </a:r>
            <a:r>
              <a:rPr lang="zh-CN" altLang="en-US" sz="3110"/>
              <a:t>影响发挥</a:t>
            </a:r>
            <a:r>
              <a:rPr lang="zh-CN" altLang="en-US"/>
              <a:t>：</a:t>
            </a:r>
            <a:r>
              <a:rPr lang="en-US" altLang="zh-CN"/>
              <a:t> </a:t>
            </a:r>
            <a:r>
              <a:rPr lang="zh-CN" altLang="en-US" sz="4000">
                <a:solidFill>
                  <a:schemeClr val="tx2"/>
                </a:solidFill>
              </a:rPr>
              <a:t>一场</a:t>
            </a:r>
            <a:r>
              <a:rPr lang="zh-CN" altLang="en-US" sz="5335">
                <a:solidFill>
                  <a:schemeClr val="tx2"/>
                </a:solidFill>
              </a:rPr>
              <a:t>由内至外</a:t>
            </a:r>
            <a:r>
              <a:rPr lang="zh-CN" altLang="en-US" sz="4000">
                <a:solidFill>
                  <a:schemeClr val="tx2"/>
                </a:solidFill>
              </a:rPr>
              <a:t>的比拼</a:t>
            </a:r>
          </a:p>
        </p:txBody>
      </p:sp>
      <p:pic>
        <p:nvPicPr>
          <p:cNvPr id="4" name="图片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2175" y="1581150"/>
            <a:ext cx="5327015" cy="518668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图片 252931" descr="212816_2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6560" y="396875"/>
            <a:ext cx="6278880" cy="4709160"/>
          </a:xfrm>
          <a:prstGeom prst="rect">
            <a:avLst/>
          </a:prstGeom>
          <a:noFill/>
          <a:ln w="9525"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  <a:scene3d>
            <a:camera prst="isometricOffAxis2Left"/>
            <a:lightRig rig="threePt" dir="t"/>
          </a:scene3d>
        </p:spPr>
      </p:pic>
      <p:sp>
        <p:nvSpPr>
          <p:cNvPr id="4" name="标题 2"/>
          <p:cNvSpPr>
            <a:spLocks noGrp="1"/>
          </p:cNvSpPr>
          <p:nvPr>
            <p:custDataLst>
              <p:tags r:id="rId1"/>
            </p:custDataLst>
          </p:nvPr>
        </p:nvSpPr>
        <p:spPr>
          <a:xfrm rot="480000">
            <a:off x="3221990" y="4870450"/>
            <a:ext cx="6319520" cy="1240790"/>
          </a:xfrm>
          <a:prstGeom prst="rect">
            <a:avLst/>
          </a:prstGeom>
        </p:spPr>
        <p:txBody>
          <a:bodyPr vert="horz" wrap="square" lIns="91440" tIns="45720" rIns="91440" bIns="45720" rtlCol="0" anchor="b">
            <a:normAutofit fontScale="40000"/>
          </a:bodyPr>
          <a:lstStyle>
            <a:lvl1pPr algn="l" defTabSz="914400" rtl="0" eaLnBrk="1" latinLnBrk="0" hangingPunct="1">
              <a:lnSpc>
                <a:spcPct val="13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+mj-cs"/>
              </a:defRPr>
            </a:lvl1pPr>
          </a:lstStyle>
          <a:p>
            <a:r>
              <a:rPr lang="zh-CN" altLang="en-US" sz="7200">
                <a:solidFill>
                  <a:srgbClr val="002060"/>
                </a:solidFill>
                <a:latin typeface="华文行楷" panose="02010800040101010101" charset="-122"/>
                <a:ea typeface="华文行楷" panose="02010800040101010101" charset="-122"/>
                <a:sym typeface="+mn-ea"/>
              </a:rPr>
              <a:t>调整状态，你可以！一起奥力给！</a:t>
            </a:r>
            <a:endParaRPr lang="zh-CN" altLang="en-US" sz="8000" dirty="0">
              <a:solidFill>
                <a:srgbClr val="002060"/>
              </a:solidFill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BEAUTIFY_FLAG" val="#wm#"/>
  <p:tag name="KSO_WM_TEMPLATE_CATEGORY" val="custom"/>
  <p:tag name="KSO_WM_TEMPLATE_INDEX" val="2018457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BEAUTIFY_FLAG" val="#wm#"/>
  <p:tag name="KSO_WM_TEMPLATE_CATEGORY" val="custom"/>
  <p:tag name="KSO_WM_TEMPLATE_INDEX" val="2018457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TAG_VERSION" val="1.0"/>
  <p:tag name="KSO_WM_TEMPLATE_THUMBS_INDEX" val="1、5、9、12、16、21"/>
  <p:tag name="KSO_WM_BEAUTIFY_FLAG" val="#wm#"/>
  <p:tag name="KSO_WM_TEMPLATE_SUBCATEGORY" val="0"/>
  <p:tag name="KSO_WM_UNIT_SHOW_EDIT_AREA_INDICATION" val="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BEAUTIFY_FLAG" val="#wm#"/>
  <p:tag name="KSO_WM_TEMPLATE_CATEGORY" val="custom"/>
  <p:tag name="KSO_WM_TEMPLATE_INDEX" val="20184573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BEAUTIFY_FLAG" val="#wm#"/>
  <p:tag name="KSO_WM_TEMPLATE_CATEGORY" val="custom"/>
  <p:tag name="KSO_WM_TEMPLATE_INDEX" val="20184573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TAG_VERSION" val="1.0"/>
  <p:tag name="KSO_WM_TEMPLATE_THUMBS_INDEX" val="1、5、9、12、16、21"/>
  <p:tag name="KSO_WM_BEAUTIFY_FLAG" val="#wm#"/>
  <p:tag name="KSO_WM_TEMPLATE_SUBCATEGORY" val="0"/>
  <p:tag name="KSO_WM_UNIT_SHOW_EDIT_AREA_INDICATION" val="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TAG_VERSION" val="1.0"/>
  <p:tag name="KSO_WM_SLIDE_ID" val="custom20184573_1"/>
  <p:tag name="KSO_WM_SLIDE_INDEX" val="1"/>
  <p:tag name="KSO_WM_SLIDE_ITEM_CNT" val="0"/>
  <p:tag name="KSO_WM_SLIDE_LAYOUT" val="a_b"/>
  <p:tag name="KSO_WM_SLIDE_LAYOUT_CNT" val="1_1"/>
  <p:tag name="KSO_WM_SLIDE_TYPE" val="title"/>
  <p:tag name="KSO_WM_TEMPLATE_THUMBS_INDEX" val="1、5、9、12、16、21"/>
  <p:tag name="KSO_WM_BEAUTIFY_FLAG" val="#wm#"/>
  <p:tag name="KSO_WM_TEMPLATE_SUBCATEGORY" val="0"/>
  <p:tag name="KSO_WM_SLIDE_SUBTYPE" val="pureTxt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UNIT_TYPE" val="a"/>
  <p:tag name="KSO_WM_UNIT_INDEX" val="1"/>
  <p:tag name="KSO_WM_UNIT_ID" val="custom20184573_1*a*1"/>
  <p:tag name="KSO_WM_UNIT_LAYERLEVEL" val="1"/>
  <p:tag name="KSO_WM_UNIT_VALUE" val="13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低面简约红色商务通用"/>
  <p:tag name="KSO_WM_UNIT_NOCLEAR" val="0"/>
  <p:tag name="KSO_WM_UNIT_DIAGRAM_ISNUMVISUAL" val="0"/>
  <p:tag name="KSO_WM_UNIT_DIAGRAM_ISREFERUNIT" val="0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UNIT_TYPE" val="b"/>
  <p:tag name="KSO_WM_UNIT_INDEX" val="1"/>
  <p:tag name="KSO_WM_UNIT_ID" val="custom20184573_1*b*1"/>
  <p:tag name="KSO_WM_UNIT_LAYERLEVEL" val="1"/>
  <p:tag name="KSO_WM_UNIT_VALUE" val="27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点击此处添加副标题"/>
  <p:tag name="KSO_WM_UNIT_NOCLEAR" val="0"/>
  <p:tag name="KSO_WM_UNIT_DIAGRAM_ISNUMVISUAL" val="0"/>
  <p:tag name="KSO_WM_UNIT_DIAGRAM_ISREFERUNIT" val="0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3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3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3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3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3"/>
  <p:tag name="KSO_WM_UNIT_TYPE" val="a"/>
  <p:tag name="KSO_WM_UNIT_INDEX" val="1"/>
  <p:tag name="KSO_WM_UNIT_ID" val="custom20184573_1*a*1"/>
  <p:tag name="KSO_WM_UNIT_LAYERLEVEL" val="1"/>
  <p:tag name="KSO_WM_UNIT_VALUE" val="13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低面简约红色商务通用"/>
  <p:tag name="KSO_WM_UNIT_NOCLEAR" val="0"/>
  <p:tag name="KSO_WM_UNIT_DIAGRAM_ISNUMVISUAL" val="0"/>
  <p:tag name="KSO_WM_UNIT_DIAGRAM_ISREFERUNIT" val="0"/>
</p:tagLst>
</file>

<file path=ppt/theme/theme1.xml><?xml version="1.0" encoding="utf-8"?>
<a:theme xmlns:a="http://schemas.openxmlformats.org/drawingml/2006/main" name="自定义设计方案">
  <a:themeElements>
    <a:clrScheme name="20184573">
      <a:dk1>
        <a:srgbClr val="000000"/>
      </a:dk1>
      <a:lt1>
        <a:sysClr val="window" lastClr="FFFFFF"/>
      </a:lt1>
      <a:dk2>
        <a:srgbClr val="EB193E"/>
      </a:dk2>
      <a:lt2>
        <a:srgbClr val="FFFFFF"/>
      </a:lt2>
      <a:accent1>
        <a:srgbClr val="CB2E2E"/>
      </a:accent1>
      <a:accent2>
        <a:srgbClr val="F9C3C1"/>
      </a:accent2>
      <a:accent3>
        <a:srgbClr val="F6CFCA"/>
      </a:accent3>
      <a:accent4>
        <a:srgbClr val="F6C4B5"/>
      </a:accent4>
      <a:accent5>
        <a:srgbClr val="F1E0CE"/>
      </a:accent5>
      <a:accent6>
        <a:srgbClr val="DDAD95"/>
      </a:accent6>
      <a:hlink>
        <a:srgbClr val="658BD5"/>
      </a:hlink>
      <a:folHlink>
        <a:srgbClr val="A16AA5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20184573">
      <a:dk1>
        <a:srgbClr val="000000"/>
      </a:dk1>
      <a:lt1>
        <a:sysClr val="window" lastClr="FFFFFF"/>
      </a:lt1>
      <a:dk2>
        <a:srgbClr val="EB193E"/>
      </a:dk2>
      <a:lt2>
        <a:srgbClr val="FFFFFF"/>
      </a:lt2>
      <a:accent1>
        <a:srgbClr val="CB2E2E"/>
      </a:accent1>
      <a:accent2>
        <a:srgbClr val="F9C3C1"/>
      </a:accent2>
      <a:accent3>
        <a:srgbClr val="F6CFCA"/>
      </a:accent3>
      <a:accent4>
        <a:srgbClr val="F6C4B5"/>
      </a:accent4>
      <a:accent5>
        <a:srgbClr val="F1E0CE"/>
      </a:accent5>
      <a:accent6>
        <a:srgbClr val="DDAD95"/>
      </a:accent6>
      <a:hlink>
        <a:srgbClr val="658BD5"/>
      </a:hlink>
      <a:folHlink>
        <a:srgbClr val="A16AA5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361</Words>
  <Application>Microsoft Office PowerPoint</Application>
  <PresentationFormat>宽屏</PresentationFormat>
  <Paragraphs>32</Paragraphs>
  <Slides>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汉仪旗黑-85S</vt:lpstr>
      <vt:lpstr>华文行楷</vt:lpstr>
      <vt:lpstr>华文新魏</vt:lpstr>
      <vt:lpstr>微软雅黑</vt:lpstr>
      <vt:lpstr>Arial</vt:lpstr>
      <vt:lpstr>Calibri</vt:lpstr>
      <vt:lpstr>自定义设计方案</vt:lpstr>
      <vt:lpstr>1_自定义设计方案</vt:lpstr>
      <vt:lpstr>   考前心理调适                </vt:lpstr>
      <vt:lpstr>画一画：</vt:lpstr>
      <vt:lpstr>学会接纳：是一段经历最好的成长</vt:lpstr>
      <vt:lpstr>学会弹性思考</vt:lpstr>
      <vt:lpstr>PowerPoint 演示文稿</vt:lpstr>
      <vt:lpstr>    心态影响发挥： 一场由内至外的比拼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调整状态，你可以                ——期末考前心理调适</dc:title>
  <dc:creator>lenovo</dc:creator>
  <cp:lastModifiedBy>admin</cp:lastModifiedBy>
  <cp:revision>18</cp:revision>
  <dcterms:created xsi:type="dcterms:W3CDTF">2019-03-28T02:31:00Z</dcterms:created>
  <dcterms:modified xsi:type="dcterms:W3CDTF">2021-07-09T09:08:04Z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2052-11.1.0.9926</vt:lpwstr>
  </property>
</Properties>
</file>