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4"/>
  </p:notesMasterIdLst>
  <p:sldIdLst>
    <p:sldId id="329" r:id="rId2"/>
    <p:sldId id="320" r:id="rId3"/>
    <p:sldId id="321" r:id="rId4"/>
    <p:sldId id="322" r:id="rId5"/>
    <p:sldId id="318" r:id="rId6"/>
    <p:sldId id="276" r:id="rId7"/>
    <p:sldId id="323" r:id="rId8"/>
    <p:sldId id="309" r:id="rId9"/>
    <p:sldId id="257" r:id="rId10"/>
    <p:sldId id="283" r:id="rId11"/>
    <p:sldId id="284" r:id="rId12"/>
    <p:sldId id="285" r:id="rId13"/>
    <p:sldId id="263" r:id="rId14"/>
    <p:sldId id="304" r:id="rId15"/>
    <p:sldId id="313" r:id="rId16"/>
    <p:sldId id="315" r:id="rId17"/>
    <p:sldId id="266" r:id="rId18"/>
    <p:sldId id="260" r:id="rId19"/>
    <p:sldId id="324" r:id="rId20"/>
    <p:sldId id="293" r:id="rId21"/>
    <p:sldId id="325" r:id="rId22"/>
    <p:sldId id="326" r:id="rId23"/>
    <p:sldId id="327" r:id="rId24"/>
    <p:sldId id="328" r:id="rId25"/>
    <p:sldId id="294" r:id="rId26"/>
    <p:sldId id="301" r:id="rId27"/>
    <p:sldId id="265" r:id="rId28"/>
    <p:sldId id="295" r:id="rId29"/>
    <p:sldId id="297" r:id="rId30"/>
    <p:sldId id="330" r:id="rId31"/>
    <p:sldId id="299" r:id="rId32"/>
    <p:sldId id="300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006600"/>
    <a:srgbClr val="6600CC"/>
    <a:srgbClr val="6600FF"/>
    <a:srgbClr val="669900"/>
    <a:srgbClr val="0000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3" d="100"/>
          <a:sy n="83" d="100"/>
        </p:scale>
        <p:origin x="-2430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3BCA79C6-9839-4F8A-9BC9-D5BA51FE1D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995710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7680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680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grpSp>
          <p:nvGrpSpPr>
            <p:cNvPr id="7680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7680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7681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13C9665-62A1-4DB7-9CDA-084A38AE607C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681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682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8B7D6D-EEE4-4980-9AC3-A6131CF3A3B0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9B048D-2788-4278-88CA-03146BC3ABC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E493B5-D587-4550-8E0A-E473BDFAFA2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9EDBD6-54ED-401E-83D7-2D3CA4DA32A8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535C0A-61B6-4F4E-92CC-922D158425D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B239D0-EC21-42E3-8155-18F4EA59744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3C7BD7-0D38-4DBF-A72A-F88C68F08307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AD47D0-0324-4F0F-B8B3-DA3D5F987EF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3C6B1F-D6C9-468B-AC36-8DCB0C55DED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31A46C-A649-48A1-91EA-FAF950DCD2D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2182F45-54BF-456B-8726-B63F1856D9F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B0D178C-F838-401A-9F45-E86FACCA824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5828-76FE-45DE-86F6-85312425C56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6824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endParaRPr lang="en-US" altLang="zh-CN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fld id="{68F6E126-3EFF-4F10-B3DE-64E2EA15EB63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7578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578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7579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579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transition spd="slow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12" Type="http://schemas.openxmlformats.org/officeDocument/2006/relationships/image" Target="../media/image9.gif"/><Relationship Id="rId2" Type="http://schemas.openxmlformats.org/officeDocument/2006/relationships/audio" Target="file:///I:\KwDownload\song\&#30000;&#38663;-&#38752;&#36817;&#25105;.mp3" TargetMode="External"/><Relationship Id="rId1" Type="http://schemas.openxmlformats.org/officeDocument/2006/relationships/audio" Target="file:///H:\&#37329;&#23646;&#26448;&#26009;&#65288;&#29579;&#27946;&#21360;&#65289;\track16-&#26216;&#27468;.mp3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21512;&#37329;&#19982;&#32431;&#37329;&#23646;&#30340;&#20809;&#27901;&#12289;&#39068;&#33394;&#12289;&#30828;&#24230;&#30340;&#23545;&#27604;.rm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45143200682513566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74162">
            <a:off x="7315200" y="2057400"/>
            <a:ext cx="1676400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39" name="track16-晨歌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5638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0" name="Picture 4" descr="pic_2178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486400"/>
            <a:ext cx="24384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1" name="Picture 5" descr="52hx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7600"/>
            <a:ext cx="14478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2" name="Picture 6" descr="pic_2178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10491">
            <a:off x="6562725" y="5019675"/>
            <a:ext cx="97155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3" name="Picture 7" descr="pic_2177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5410200"/>
            <a:ext cx="2133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4" name="WordArt 8"/>
          <p:cNvSpPr>
            <a:spLocks noChangeArrowheads="1" noChangeShapeType="1" noTextEdit="1"/>
          </p:cNvSpPr>
          <p:nvPr/>
        </p:nvSpPr>
        <p:spPr bwMode="auto">
          <a:xfrm>
            <a:off x="1066800" y="381000"/>
            <a:ext cx="6705600" cy="15668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8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第八单元 金属和金属材料</a:t>
            </a:r>
          </a:p>
        </p:txBody>
      </p:sp>
      <p:pic>
        <p:nvPicPr>
          <p:cNvPr id="65545" name="Picture 9" descr="Gears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493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6" name="WordArt 10"/>
          <p:cNvSpPr>
            <a:spLocks noChangeArrowheads="1" noChangeShapeType="1" noTextEdit="1"/>
          </p:cNvSpPr>
          <p:nvPr/>
        </p:nvSpPr>
        <p:spPr bwMode="auto">
          <a:xfrm>
            <a:off x="1905000" y="2819400"/>
            <a:ext cx="5067300" cy="838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6600" b="1" kern="1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/>
                <a:ea typeface="黑体"/>
              </a:rPr>
              <a:t>课题</a:t>
            </a:r>
            <a:r>
              <a:rPr lang="en-US" altLang="zh-CN" sz="6600" b="1" kern="1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/>
                <a:ea typeface="黑体"/>
              </a:rPr>
              <a:t>1  </a:t>
            </a:r>
            <a:r>
              <a:rPr lang="zh-CN" altLang="en-US" sz="6600" b="1" kern="1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/>
                <a:ea typeface="黑体"/>
              </a:rPr>
              <a:t>金属材料</a:t>
            </a:r>
          </a:p>
        </p:txBody>
      </p:sp>
      <p:pic>
        <p:nvPicPr>
          <p:cNvPr id="6554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352800"/>
            <a:ext cx="16954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8" name="田震-靠近我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172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9" name="Picture 13" descr="GIF-476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0"/>
            <a:ext cx="12255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954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022" fill="hold"/>
                                        <p:tgtEl>
                                          <p:spTgt spid="655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89022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58239" fill="hold"/>
                                        <p:tgtEl>
                                          <p:spTgt spid="655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539"/>
                </p:tgtEl>
              </p:cMediaNode>
            </p:audio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548"/>
                </p:tgtEl>
              </p:cMediaNode>
            </p:audio>
          </p:childTnLst>
        </p:cTn>
      </p:par>
    </p:tnLst>
    <p:bldLst>
      <p:bldP spid="655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0"/>
            <a:ext cx="2674938" cy="581025"/>
          </a:xfrm>
        </p:spPr>
        <p:txBody>
          <a:bodyPr/>
          <a:lstStyle/>
          <a:p>
            <a:r>
              <a:rPr lang="zh-CN" altLang="en-US" sz="4000" b="1" smtClean="0">
                <a:solidFill>
                  <a:srgbClr val="FF0000"/>
                </a:solidFill>
              </a:rPr>
              <a:t>温故知新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692150"/>
            <a:ext cx="7524750" cy="720725"/>
          </a:xfrm>
        </p:spPr>
        <p:txBody>
          <a:bodyPr/>
          <a:lstStyle/>
          <a:p>
            <a:r>
              <a:rPr lang="en-US" altLang="zh-CN" sz="4000" b="1" smtClean="0"/>
              <a:t>1</a:t>
            </a:r>
            <a:r>
              <a:rPr lang="zh-CN" altLang="en-US" sz="4000" b="1" smtClean="0"/>
              <a:t>、元素分为哪几类？</a:t>
            </a:r>
          </a:p>
        </p:txBody>
      </p:sp>
      <p:sp>
        <p:nvSpPr>
          <p:cNvPr id="71685" name="Rectangle 5"/>
          <p:cNvSpPr>
            <a:spLocks noGrp="1" noChangeArrowheads="1"/>
          </p:cNvSpPr>
          <p:nvPr>
            <p:ph sz="quarter" idx="3"/>
          </p:nvPr>
        </p:nvSpPr>
        <p:spPr>
          <a:xfrm>
            <a:off x="0" y="2205038"/>
            <a:ext cx="9467850" cy="719137"/>
          </a:xfrm>
        </p:spPr>
        <p:txBody>
          <a:bodyPr/>
          <a:lstStyle/>
          <a:p>
            <a:r>
              <a:rPr lang="en-US" altLang="zh-CN" sz="4000" b="1" smtClean="0">
                <a:latin typeface="宋体" charset="-122"/>
              </a:rPr>
              <a:t>2</a:t>
            </a:r>
            <a:r>
              <a:rPr lang="zh-CN" altLang="en-US" sz="4000" b="1" smtClean="0">
                <a:latin typeface="宋体" charset="-122"/>
              </a:rPr>
              <a:t>、什么叫物理性质？什么叫化学性质？</a:t>
            </a:r>
          </a:p>
          <a:p>
            <a:endParaRPr lang="zh-CN" altLang="en-US" sz="4000" b="1" smtClean="0">
              <a:latin typeface="宋体" charset="-122"/>
            </a:endParaRP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0" y="1412875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Garamond" pitchFamily="18" charset="0"/>
              </a:rPr>
              <a:t>金属元素、非金属元素和稀有气体元素。</a:t>
            </a:r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0" y="3108325"/>
            <a:ext cx="91440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Garamond" pitchFamily="18" charset="0"/>
              </a:rPr>
              <a:t>物质不需要发生化学变化就表现出来的性质叫做物理性质。颜色、状态、气味、硬度、熔点、沸点、密度等都是物理性质。物质在化学变化中表现出来的性质叫做化学性质</a:t>
            </a:r>
            <a:r>
              <a:rPr lang="en-US" altLang="zh-CN" sz="4000" b="1">
                <a:latin typeface="Garamond" pitchFamily="18" charset="0"/>
              </a:rPr>
              <a:t>.</a:t>
            </a:r>
            <a:r>
              <a:rPr lang="zh-CN" altLang="en-US" sz="4000" b="1">
                <a:latin typeface="Garamond" pitchFamily="18" charset="0"/>
              </a:rPr>
              <a:t>例如</a:t>
            </a:r>
            <a:r>
              <a:rPr lang="en-US" altLang="zh-CN" sz="4000" b="1">
                <a:latin typeface="Garamond" pitchFamily="18" charset="0"/>
              </a:rPr>
              <a:t>,</a:t>
            </a:r>
            <a:r>
              <a:rPr lang="zh-CN" altLang="en-US" sz="4000" b="1">
                <a:latin typeface="Garamond" pitchFamily="18" charset="0"/>
              </a:rPr>
              <a:t>可燃性  还原性  氧化性等</a:t>
            </a:r>
          </a:p>
        </p:txBody>
      </p:sp>
    </p:spTree>
    <p:extLst>
      <p:ext uri="{BB962C8B-B14F-4D97-AF65-F5344CB8AC3E}">
        <p14:creationId xmlns:p14="http://schemas.microsoft.com/office/powerpoint/2010/main" val="207241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8" grpId="0"/>
      <p:bldP spid="7168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27474" y="116632"/>
            <a:ext cx="2674938" cy="581025"/>
          </a:xfrm>
        </p:spPr>
        <p:txBody>
          <a:bodyPr/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温故知新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0" y="1052513"/>
            <a:ext cx="9144000" cy="863600"/>
          </a:xfrm>
        </p:spPr>
        <p:txBody>
          <a:bodyPr/>
          <a:lstStyle/>
          <a:p>
            <a:r>
              <a:rPr lang="en-US" altLang="zh-CN" sz="4000" b="1" smtClean="0"/>
              <a:t>3</a:t>
            </a:r>
            <a:r>
              <a:rPr lang="zh-CN" altLang="en-US" sz="4000" b="1" smtClean="0"/>
              <a:t>、性质和用途有什么关系？</a:t>
            </a:r>
          </a:p>
          <a:p>
            <a:endParaRPr lang="zh-CN" altLang="en-US" sz="4000" b="1" smtClean="0"/>
          </a:p>
        </p:txBody>
      </p:sp>
      <p:sp>
        <p:nvSpPr>
          <p:cNvPr id="80902" name="Rectangle 6"/>
          <p:cNvSpPr>
            <a:spLocks noGrp="1" noChangeArrowheads="1"/>
          </p:cNvSpPr>
          <p:nvPr>
            <p:ph sz="quarter" idx="4"/>
          </p:nvPr>
        </p:nvSpPr>
        <p:spPr>
          <a:xfrm>
            <a:off x="0" y="3068638"/>
            <a:ext cx="9144000" cy="792162"/>
          </a:xfrm>
        </p:spPr>
        <p:txBody>
          <a:bodyPr/>
          <a:lstStyle/>
          <a:p>
            <a:r>
              <a:rPr lang="en-US" altLang="zh-CN" sz="4000" b="1" smtClean="0"/>
              <a:t>4</a:t>
            </a:r>
            <a:r>
              <a:rPr lang="zh-CN" altLang="en-US" sz="4000" b="1" smtClean="0"/>
              <a:t>、什么叫纯净物？什么叫混合物？</a:t>
            </a: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611188" y="2060575"/>
            <a:ext cx="8064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Garamond" pitchFamily="18" charset="0"/>
              </a:rPr>
              <a:t>性质决定用途，用途反映了性质。</a:t>
            </a:r>
          </a:p>
        </p:txBody>
      </p: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0" y="4005263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Garamond" pitchFamily="18" charset="0"/>
              </a:rPr>
              <a:t>只由一种物质组成的物质叫做纯净物，由两种或多种物质混合而成的物质叫做混合物。</a:t>
            </a:r>
          </a:p>
        </p:txBody>
      </p:sp>
    </p:spTree>
    <p:extLst>
      <p:ext uri="{BB962C8B-B14F-4D97-AF65-F5344CB8AC3E}">
        <p14:creationId xmlns:p14="http://schemas.microsoft.com/office/powerpoint/2010/main" val="345901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7" grpId="0"/>
      <p:bldP spid="8090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55875" y="0"/>
            <a:ext cx="4114800" cy="922338"/>
          </a:xfrm>
        </p:spPr>
        <p:txBody>
          <a:bodyPr/>
          <a:lstStyle/>
          <a:p>
            <a:r>
              <a:rPr lang="zh-CN" altLang="en-US" b="1" smtClean="0">
                <a:solidFill>
                  <a:srgbClr val="0000FF"/>
                </a:solidFill>
              </a:rPr>
              <a:t>金属材料</a:t>
            </a:r>
          </a:p>
        </p:txBody>
      </p:sp>
      <p:sp>
        <p:nvSpPr>
          <p:cNvPr id="81923" name="Text Box 3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1241425"/>
            <a:ext cx="9144000" cy="5616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kumimoji="1" lang="zh-CN" altLang="en-US" sz="4000" b="1" dirty="0" smtClean="0">
                <a:solidFill>
                  <a:srgbClr val="0000FF"/>
                </a:solidFill>
              </a:rPr>
              <a:t>历史学家把人类历史划分为</a:t>
            </a:r>
            <a:r>
              <a:rPr kumimoji="1" lang="zh-CN" altLang="en-US" sz="4000" b="1" u="sng" dirty="0" smtClean="0">
                <a:solidFill>
                  <a:srgbClr val="FF3300"/>
                </a:solidFill>
              </a:rPr>
              <a:t>石器时代</a:t>
            </a:r>
            <a:r>
              <a:rPr kumimoji="1" lang="zh-CN" altLang="en-US" sz="4000" b="1" u="sng" dirty="0" smtClean="0">
                <a:solidFill>
                  <a:srgbClr val="0000FF"/>
                </a:solidFill>
              </a:rPr>
              <a:t>、</a:t>
            </a:r>
            <a:r>
              <a:rPr kumimoji="1" lang="zh-CN" altLang="en-US" sz="4000" b="1" u="sng" dirty="0" smtClean="0">
                <a:solidFill>
                  <a:srgbClr val="000066"/>
                </a:solidFill>
              </a:rPr>
              <a:t>青铜器时代</a:t>
            </a:r>
            <a:r>
              <a:rPr kumimoji="1" lang="zh-CN" altLang="en-US" sz="4000" b="1" u="sng" dirty="0" smtClean="0">
                <a:solidFill>
                  <a:srgbClr val="0000FF"/>
                </a:solidFill>
              </a:rPr>
              <a:t>、</a:t>
            </a:r>
            <a:r>
              <a:rPr kumimoji="1" lang="zh-CN" altLang="en-US" sz="4000" b="1" u="sng" dirty="0" smtClean="0">
                <a:solidFill>
                  <a:srgbClr val="33CC33"/>
                </a:solidFill>
              </a:rPr>
              <a:t>铁器时代</a:t>
            </a:r>
            <a:r>
              <a:rPr kumimoji="1" lang="zh-CN" altLang="en-US" sz="4000" b="1" u="sng" dirty="0" smtClean="0">
                <a:solidFill>
                  <a:srgbClr val="0000FF"/>
                </a:solidFill>
              </a:rPr>
              <a:t>和</a:t>
            </a:r>
            <a:r>
              <a:rPr kumimoji="1" lang="zh-CN" altLang="en-US" sz="4000" b="1" u="sng" dirty="0" smtClean="0"/>
              <a:t>高分子时代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等。</a:t>
            </a:r>
          </a:p>
          <a:p>
            <a:pPr>
              <a:lnSpc>
                <a:spcPct val="90000"/>
              </a:lnSpc>
            </a:pPr>
            <a:r>
              <a:rPr kumimoji="1" lang="zh-CN" altLang="en-US" sz="4000" b="1" dirty="0" smtClean="0">
                <a:solidFill>
                  <a:srgbClr val="0000FF"/>
                </a:solidFill>
              </a:rPr>
              <a:t>从化学成分上划分，材料可以分为</a:t>
            </a:r>
            <a:r>
              <a:rPr kumimoji="1" lang="zh-CN" altLang="en-US" sz="4000" b="1" dirty="0" smtClean="0"/>
              <a:t>金属材料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、</a:t>
            </a:r>
            <a:r>
              <a:rPr kumimoji="1" lang="zh-CN" altLang="en-US" sz="4000" b="1" dirty="0" smtClean="0">
                <a:solidFill>
                  <a:srgbClr val="FF3300"/>
                </a:solidFill>
              </a:rPr>
              <a:t>非金属材料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、</a:t>
            </a:r>
            <a:r>
              <a:rPr kumimoji="1" lang="zh-CN" altLang="en-US" sz="4000" b="1" dirty="0" smtClean="0">
                <a:solidFill>
                  <a:schemeClr val="bg2"/>
                </a:solidFill>
              </a:rPr>
              <a:t>有机材料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及</a:t>
            </a:r>
            <a:r>
              <a:rPr kumimoji="1" lang="zh-CN" altLang="en-US" sz="4000" b="1" dirty="0" smtClean="0">
                <a:solidFill>
                  <a:srgbClr val="C00000"/>
                </a:solidFill>
              </a:rPr>
              <a:t>复合材料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等四大类。</a:t>
            </a:r>
          </a:p>
          <a:p>
            <a:pPr>
              <a:lnSpc>
                <a:spcPct val="90000"/>
              </a:lnSpc>
            </a:pPr>
            <a:r>
              <a:rPr kumimoji="1" lang="zh-CN" altLang="en-US" sz="4000" b="1" dirty="0" smtClean="0">
                <a:solidFill>
                  <a:srgbClr val="0000FF"/>
                </a:solidFill>
              </a:rPr>
              <a:t>金属材料包括</a:t>
            </a:r>
            <a:r>
              <a:rPr kumimoji="1" lang="zh-CN" altLang="en-US" sz="4000" b="1" dirty="0" smtClean="0">
                <a:solidFill>
                  <a:srgbClr val="FF3300"/>
                </a:solidFill>
              </a:rPr>
              <a:t>纯金属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和</a:t>
            </a:r>
            <a:r>
              <a:rPr kumimoji="1" lang="zh-CN" altLang="en-US" sz="4000" b="1" dirty="0" smtClean="0">
                <a:solidFill>
                  <a:srgbClr val="000066"/>
                </a:solidFill>
              </a:rPr>
              <a:t>合金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。</a:t>
            </a:r>
          </a:p>
          <a:p>
            <a:pPr>
              <a:lnSpc>
                <a:spcPct val="90000"/>
              </a:lnSpc>
            </a:pPr>
            <a:r>
              <a:rPr kumimoji="1" lang="zh-CN" altLang="en-US" sz="4000" b="1" dirty="0" smtClean="0">
                <a:solidFill>
                  <a:srgbClr val="0000FF"/>
                </a:solidFill>
              </a:rPr>
              <a:t>现在世界上产量最大的依次为</a:t>
            </a:r>
            <a:r>
              <a:rPr kumimoji="1" lang="zh-CN" altLang="en-US" sz="4000" b="1" dirty="0" smtClean="0">
                <a:solidFill>
                  <a:srgbClr val="000066"/>
                </a:solidFill>
              </a:rPr>
              <a:t>铁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、</a:t>
            </a:r>
            <a:r>
              <a:rPr kumimoji="1" lang="zh-CN" altLang="en-US" sz="4000" b="1" dirty="0" smtClean="0">
                <a:solidFill>
                  <a:srgbClr val="FF3300"/>
                </a:solidFill>
              </a:rPr>
              <a:t>铝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和</a:t>
            </a:r>
            <a:r>
              <a:rPr kumimoji="1" lang="zh-CN" altLang="en-US" sz="4000" b="1" dirty="0" smtClean="0">
                <a:solidFill>
                  <a:srgbClr val="000066"/>
                </a:solidFill>
              </a:rPr>
              <a:t>铜</a:t>
            </a:r>
            <a:r>
              <a:rPr kumimoji="1" lang="zh-CN" altLang="en-US" sz="4000" b="1" dirty="0" smtClean="0">
                <a:solidFill>
                  <a:srgbClr val="0000FF"/>
                </a:solidFill>
              </a:rPr>
              <a:t>。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None/>
            </a:pPr>
            <a:endParaRPr kumimoji="1" lang="zh-CN" altLang="en-US" sz="40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4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785794"/>
            <a:ext cx="884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提问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你在日常生活中接触到的金属制品还有哪些？</a:t>
            </a:r>
            <a:endParaRPr lang="zh-CN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643042" y="1500174"/>
            <a:ext cx="5234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它们</a:t>
            </a:r>
            <a:r>
              <a:rPr lang="zh-CN" altLang="en-US" sz="2800" dirty="0" smtClean="0">
                <a:solidFill>
                  <a:srgbClr val="FF0000"/>
                </a:solidFill>
              </a:rPr>
              <a:t>主要</a:t>
            </a:r>
            <a:r>
              <a:rPr lang="zh-CN" altLang="en-US" sz="2800" dirty="0" smtClean="0">
                <a:solidFill>
                  <a:srgbClr val="0000FF"/>
                </a:solidFill>
              </a:rPr>
              <a:t>是用什么金属制成的？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42" y="2143116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铁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1736" y="2143116"/>
            <a:ext cx="134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、铜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6182" y="2143116"/>
            <a:ext cx="1624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、铝等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71472" y="3357562"/>
            <a:ext cx="3143272" cy="2961995"/>
            <a:chOff x="571472" y="3357562"/>
            <a:chExt cx="3143272" cy="2961995"/>
          </a:xfrm>
        </p:grpSpPr>
        <p:pic>
          <p:nvPicPr>
            <p:cNvPr id="7" name="图片 6" descr="untitled.bmp"/>
            <p:cNvPicPr>
              <a:picLocks noChangeAspect="1"/>
            </p:cNvPicPr>
            <p:nvPr/>
          </p:nvPicPr>
          <p:blipFill>
            <a:blip r:embed="rId2"/>
            <a:srcRect l="9374" t="18750" r="8125" b="23124"/>
            <a:stretch>
              <a:fillRect/>
            </a:stretch>
          </p:blipFill>
          <p:spPr>
            <a:xfrm>
              <a:off x="571472" y="3357562"/>
              <a:ext cx="3143272" cy="2214578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785786" y="5857892"/>
              <a:ext cx="1928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金算盘</a:t>
              </a:r>
              <a:endParaRPr lang="zh-CN" altLang="en-US" dirty="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9058" y="2714620"/>
            <a:ext cx="1785950" cy="3604937"/>
            <a:chOff x="3929058" y="2714620"/>
            <a:chExt cx="1785950" cy="3604937"/>
          </a:xfrm>
        </p:grpSpPr>
        <p:pic>
          <p:nvPicPr>
            <p:cNvPr id="8" name="图片 7" descr="金钥匙.jpg"/>
            <p:cNvPicPr>
              <a:picLocks noChangeAspect="1"/>
            </p:cNvPicPr>
            <p:nvPr/>
          </p:nvPicPr>
          <p:blipFill>
            <a:blip r:embed="rId3"/>
            <a:srcRect l="26042" t="5208" r="27083" b="3125"/>
            <a:stretch>
              <a:fillRect/>
            </a:stretch>
          </p:blipFill>
          <p:spPr>
            <a:xfrm>
              <a:off x="4000496" y="2714620"/>
              <a:ext cx="1643886" cy="321471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929058" y="5857892"/>
              <a:ext cx="17859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金钥匙</a:t>
              </a:r>
              <a:endParaRPr lang="zh-CN" altLang="en-US" dirty="0"/>
            </a:p>
          </p:txBody>
        </p:sp>
      </p:grpSp>
      <p:pic>
        <p:nvPicPr>
          <p:cNvPr id="11" name="图片 10" descr="金马桶.jpg"/>
          <p:cNvPicPr>
            <a:picLocks noChangeAspect="1"/>
          </p:cNvPicPr>
          <p:nvPr/>
        </p:nvPicPr>
        <p:blipFill>
          <a:blip r:embed="rId4" cstate="print"/>
          <a:srcRect l="5367" t="3125" r="3972" b="3125"/>
          <a:stretch>
            <a:fillRect/>
          </a:stretch>
        </p:blipFill>
        <p:spPr>
          <a:xfrm>
            <a:off x="6357950" y="2857496"/>
            <a:ext cx="2218547" cy="3071834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155450" y="101575"/>
            <a:ext cx="218430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>
                <a:latin typeface="宋体" pitchFamily="2" charset="-122"/>
              </a:rPr>
              <a:t>【</a:t>
            </a:r>
            <a:r>
              <a:rPr kumimoji="1" lang="zh-CN" altLang="en-US" sz="2800" dirty="0" smtClean="0">
                <a:latin typeface="宋体" pitchFamily="2" charset="-122"/>
              </a:rPr>
              <a:t>中考题</a:t>
            </a:r>
            <a:r>
              <a:rPr kumimoji="1" lang="en-US" altLang="zh-CN" sz="2800" dirty="0" smtClean="0">
                <a:latin typeface="宋体" pitchFamily="2" charset="-122"/>
              </a:rPr>
              <a:t>】</a:t>
            </a:r>
            <a:endParaRPr kumimoji="1" lang="zh-CN" altLang="en-US" sz="2800" dirty="0">
              <a:latin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4050" y="620688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铁、铝、铜是日常生活中使用最广泛的金属。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）上述三种金属中，人类最早大规模冶炼和使用的是铜，最晚的是铝，原因是</a:t>
            </a:r>
            <a:r>
              <a:rPr lang="en-US" altLang="zh-CN" dirty="0"/>
              <a:t>________</a:t>
            </a:r>
            <a:r>
              <a:rPr lang="zh-CN" altLang="en-US" dirty="0"/>
              <a:t>（填序号）。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．三者在地壳中的含量，铜元素最高，铝元素最低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．三者的金属活动性，铜元素最弱，铝元素最强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．在自然界中，铜元素主要以单质形式存在，铝元素以化合物形式存在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）常温下一些金属的物理性质数据如下：</a:t>
            </a:r>
          </a:p>
          <a:p>
            <a:r>
              <a:rPr lang="zh-CN" altLang="en-US" dirty="0"/>
              <a:t>金属单质	</a:t>
            </a:r>
            <a:r>
              <a:rPr lang="zh-CN" altLang="en-US" dirty="0" smtClean="0"/>
              <a:t>   铜</a:t>
            </a:r>
            <a:r>
              <a:rPr lang="zh-CN" altLang="en-US" dirty="0"/>
              <a:t>	</a:t>
            </a:r>
            <a:r>
              <a:rPr lang="zh-CN" altLang="en-US" dirty="0" smtClean="0"/>
              <a:t>      铝</a:t>
            </a:r>
            <a:r>
              <a:rPr lang="zh-CN" altLang="en-US" dirty="0"/>
              <a:t>	</a:t>
            </a:r>
            <a:r>
              <a:rPr lang="zh-CN" altLang="en-US" dirty="0" smtClean="0"/>
              <a:t>           锌</a:t>
            </a:r>
            <a:r>
              <a:rPr lang="zh-CN" altLang="en-US" dirty="0"/>
              <a:t>	</a:t>
            </a:r>
            <a:r>
              <a:rPr lang="zh-CN" altLang="en-US" dirty="0" smtClean="0"/>
              <a:t>       铁</a:t>
            </a:r>
            <a:r>
              <a:rPr lang="zh-CN" altLang="en-US" dirty="0"/>
              <a:t>	</a:t>
            </a:r>
            <a:r>
              <a:rPr lang="zh-CN" altLang="en-US" dirty="0" smtClean="0"/>
              <a:t>       铅</a:t>
            </a:r>
            <a:endParaRPr lang="zh-CN" altLang="en-US" dirty="0"/>
          </a:p>
          <a:p>
            <a:r>
              <a:rPr lang="zh-CN" altLang="en-US" dirty="0" smtClean="0"/>
              <a:t>导电性</a:t>
            </a:r>
            <a:r>
              <a:rPr lang="zh-CN" altLang="en-US" dirty="0"/>
              <a:t>	</a:t>
            </a:r>
            <a:r>
              <a:rPr lang="zh-CN" altLang="en-US" dirty="0" smtClean="0"/>
              <a:t>  </a:t>
            </a:r>
            <a:r>
              <a:rPr lang="en-US" altLang="zh-CN" dirty="0" smtClean="0"/>
              <a:t>99</a:t>
            </a:r>
            <a:r>
              <a:rPr lang="en-US" altLang="zh-CN" dirty="0"/>
              <a:t>	</a:t>
            </a:r>
            <a:r>
              <a:rPr lang="en-US" altLang="zh-CN" dirty="0" smtClean="0"/>
              <a:t>     61</a:t>
            </a:r>
            <a:r>
              <a:rPr lang="en-US" altLang="zh-CN" dirty="0"/>
              <a:t>	</a:t>
            </a:r>
            <a:r>
              <a:rPr lang="en-US" altLang="zh-CN" dirty="0" smtClean="0"/>
              <a:t>           27</a:t>
            </a:r>
            <a:r>
              <a:rPr lang="en-US" altLang="zh-CN" dirty="0"/>
              <a:t>	</a:t>
            </a:r>
            <a:r>
              <a:rPr lang="en-US" altLang="zh-CN" dirty="0" smtClean="0"/>
              <a:t>      17</a:t>
            </a:r>
            <a:r>
              <a:rPr lang="en-US" altLang="zh-CN" dirty="0"/>
              <a:t>	</a:t>
            </a:r>
            <a:r>
              <a:rPr lang="en-US" altLang="zh-CN" dirty="0" smtClean="0"/>
              <a:t>       7.9</a:t>
            </a:r>
            <a:endParaRPr lang="en-US" altLang="zh-CN" dirty="0"/>
          </a:p>
          <a:p>
            <a:r>
              <a:rPr lang="zh-CN" altLang="en-US" dirty="0"/>
              <a:t>密度</a:t>
            </a:r>
            <a:r>
              <a:rPr lang="en-US" altLang="zh-CN" dirty="0"/>
              <a:t>/(</a:t>
            </a:r>
            <a:r>
              <a:rPr lang="en-US" altLang="zh-CN" dirty="0" smtClean="0"/>
              <a:t>g•cm-3)8.92       2.70</a:t>
            </a:r>
            <a:r>
              <a:rPr lang="en-US" altLang="zh-CN" dirty="0"/>
              <a:t>	</a:t>
            </a:r>
            <a:r>
              <a:rPr lang="en-US" altLang="zh-CN" dirty="0" smtClean="0"/>
              <a:t> 7.14</a:t>
            </a:r>
            <a:r>
              <a:rPr lang="en-US" altLang="zh-CN" dirty="0"/>
              <a:t>	</a:t>
            </a:r>
            <a:r>
              <a:rPr lang="en-US" altLang="zh-CN" dirty="0" smtClean="0"/>
              <a:t>    7.86     11.3</a:t>
            </a:r>
            <a:endParaRPr lang="en-US" altLang="zh-CN" dirty="0"/>
          </a:p>
          <a:p>
            <a:r>
              <a:rPr lang="zh-CN" altLang="en-US" dirty="0"/>
              <a:t>熔点</a:t>
            </a:r>
            <a:r>
              <a:rPr lang="en-US" altLang="zh-CN" dirty="0"/>
              <a:t>/℃	1083	</a:t>
            </a:r>
            <a:r>
              <a:rPr lang="en-US" altLang="zh-CN" dirty="0" smtClean="0"/>
              <a:t>    660</a:t>
            </a:r>
            <a:r>
              <a:rPr lang="en-US" altLang="zh-CN" dirty="0"/>
              <a:t>	</a:t>
            </a:r>
            <a:r>
              <a:rPr lang="en-US" altLang="zh-CN" dirty="0" smtClean="0"/>
              <a:t>          419 </a:t>
            </a:r>
            <a:r>
              <a:rPr lang="en-US" altLang="zh-CN" dirty="0"/>
              <a:t>	</a:t>
            </a:r>
            <a:r>
              <a:rPr lang="en-US" altLang="zh-CN" dirty="0" smtClean="0"/>
              <a:t>   1535    328</a:t>
            </a:r>
            <a:endParaRPr lang="en-US" altLang="zh-CN" dirty="0"/>
          </a:p>
          <a:p>
            <a:r>
              <a:rPr lang="zh-CN" altLang="en-US" dirty="0" smtClean="0"/>
              <a:t>硬度     </a:t>
            </a:r>
            <a:r>
              <a:rPr lang="zh-CN" altLang="en-US" dirty="0"/>
              <a:t>	</a:t>
            </a:r>
            <a:r>
              <a:rPr lang="en-US" altLang="zh-CN" dirty="0"/>
              <a:t>2.5~3	</a:t>
            </a:r>
            <a:r>
              <a:rPr lang="en-US" altLang="zh-CN" dirty="0" smtClean="0"/>
              <a:t>   2~2.9</a:t>
            </a:r>
            <a:r>
              <a:rPr lang="en-US" altLang="zh-CN" dirty="0"/>
              <a:t>	2.5	</a:t>
            </a:r>
            <a:r>
              <a:rPr lang="en-US" altLang="zh-CN" dirty="0" smtClean="0"/>
              <a:t>  4~5      1.5</a:t>
            </a:r>
            <a:endParaRPr lang="en-US" altLang="zh-CN" dirty="0"/>
          </a:p>
          <a:p>
            <a:r>
              <a:rPr lang="zh-CN" altLang="en-US" dirty="0"/>
              <a:t>分析上述数据，碎石用的大锤常用铁制而不用铝制，原因是</a:t>
            </a:r>
          </a:p>
          <a:p>
            <a:r>
              <a:rPr lang="en-US" altLang="zh-CN" dirty="0" smtClean="0"/>
              <a:t>_______________________________________________</a:t>
            </a:r>
            <a:r>
              <a:rPr lang="zh-CN" altLang="en-US" dirty="0"/>
              <a:t>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59832" y="1196752"/>
            <a:ext cx="5549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</a:rPr>
              <a:t>B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7601" y="5805264"/>
            <a:ext cx="58448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solidFill>
                  <a:srgbClr val="FF0000"/>
                </a:solidFill>
              </a:rPr>
              <a:t>铁的硬度大而且密度也大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323528" y="332656"/>
            <a:ext cx="79914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1】</a:t>
            </a:r>
            <a:r>
              <a:rPr lang="zh-CN" altLang="en-US" sz="2800" dirty="0"/>
              <a:t>为什么</a:t>
            </a:r>
            <a:r>
              <a:rPr lang="zh-CN" altLang="en-US" sz="2800" dirty="0">
                <a:solidFill>
                  <a:srgbClr val="FF0000"/>
                </a:solidFill>
              </a:rPr>
              <a:t>利用比铜和铁晚得多</a:t>
            </a:r>
            <a:r>
              <a:rPr lang="zh-CN" altLang="en-US" sz="2800" dirty="0">
                <a:solidFill>
                  <a:srgbClr val="0000FF"/>
                </a:solidFill>
              </a:rPr>
              <a:t>的铝</a:t>
            </a:r>
            <a:r>
              <a:rPr lang="zh-CN" altLang="en-US" sz="2800" dirty="0"/>
              <a:t>，在</a:t>
            </a:r>
            <a:r>
              <a:rPr lang="zh-CN" altLang="en-US" sz="2800" dirty="0" smtClean="0"/>
              <a:t>现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</a:t>
            </a:r>
            <a:r>
              <a:rPr lang="zh-CN" altLang="en-US" sz="2800" dirty="0" smtClean="0"/>
              <a:t>今世界上的</a:t>
            </a:r>
            <a:r>
              <a:rPr lang="zh-CN" altLang="en-US" sz="2800" dirty="0"/>
              <a:t>年产量却能排名第二？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857356" y="1312487"/>
            <a:ext cx="32147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1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</a:t>
            </a:r>
            <a:r>
              <a:rPr lang="zh-CN" altLang="en-US" sz="2800" dirty="0">
                <a:solidFill>
                  <a:srgbClr val="0000FF"/>
                </a:solidFill>
              </a:rPr>
              <a:t>具有密度</a:t>
            </a:r>
            <a:r>
              <a:rPr lang="zh-CN" altLang="en-US" sz="2800" dirty="0" smtClean="0">
                <a:solidFill>
                  <a:srgbClr val="0000FF"/>
                </a:solidFill>
              </a:rPr>
              <a:t>小</a:t>
            </a:r>
            <a:endParaRPr lang="zh-CN" altLang="en-US" sz="2800" dirty="0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1859648" y="1988840"/>
            <a:ext cx="3571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2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、铝抗腐蚀性能好</a:t>
            </a:r>
            <a:endParaRPr lang="zh-CN" altLang="en-US" sz="2800" dirty="0"/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747381" y="3501008"/>
            <a:ext cx="71437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常温下，铝与氧气反应表面生成一层致密的氧化铝薄膜，从而阻止铝进一步氧化。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755576" y="2636912"/>
            <a:ext cx="15937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思考</a:t>
            </a:r>
            <a:r>
              <a:rPr lang="en-US" altLang="zh-CN" dirty="0" smtClean="0"/>
              <a:t>2】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538858" y="2646110"/>
            <a:ext cx="3897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为什么铝</a:t>
            </a:r>
            <a:r>
              <a:rPr lang="zh-CN" altLang="en-US" dirty="0">
                <a:solidFill>
                  <a:srgbClr val="0000FF"/>
                </a:solidFill>
              </a:rPr>
              <a:t>抗腐蚀性能</a:t>
            </a:r>
            <a:r>
              <a:rPr lang="zh-CN" altLang="en-US" dirty="0" smtClean="0">
                <a:solidFill>
                  <a:srgbClr val="0000FF"/>
                </a:solidFill>
              </a:rPr>
              <a:t>好呢？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48968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3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8537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latin typeface="+mn-ea"/>
                <a:ea typeface="+mn-ea"/>
              </a:rPr>
              <a:t>【</a:t>
            </a:r>
            <a:r>
              <a:rPr kumimoji="1" lang="zh-CN" altLang="en-US" sz="2800" dirty="0" smtClean="0">
                <a:latin typeface="+mn-ea"/>
                <a:ea typeface="+mn-ea"/>
              </a:rPr>
              <a:t>思考</a:t>
            </a:r>
            <a:r>
              <a:rPr kumimoji="1" lang="en-US" altLang="zh-CN" sz="2800" dirty="0" smtClean="0">
                <a:latin typeface="+mn-ea"/>
                <a:ea typeface="+mn-ea"/>
              </a:rPr>
              <a:t>3】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应用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（即用途）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非常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广泛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你</a:t>
            </a:r>
            <a:r>
              <a:rPr lang="zh-CN" altLang="en-US" sz="2800" dirty="0">
                <a:latin typeface="+mn-ea"/>
                <a:ea typeface="+mn-ea"/>
              </a:rPr>
              <a:t>知道</a:t>
            </a:r>
            <a:r>
              <a:rPr lang="zh-CN" altLang="en-US" sz="2800" dirty="0" smtClean="0">
                <a:latin typeface="+mn-ea"/>
                <a:ea typeface="+mn-ea"/>
              </a:rPr>
              <a:t>它们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214282" y="1500174"/>
            <a:ext cx="856516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指导阅读</a:t>
            </a:r>
            <a:r>
              <a:rPr lang="en-US" altLang="zh-CN" sz="2800" dirty="0"/>
              <a:t>】</a:t>
            </a:r>
            <a:r>
              <a:rPr lang="zh-CN" altLang="en-US" sz="2800" dirty="0"/>
              <a:t>请阅读教材</a:t>
            </a:r>
            <a:r>
              <a:rPr lang="en-US" altLang="zh-CN" sz="2800" dirty="0"/>
              <a:t>P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 </a:t>
            </a:r>
            <a:r>
              <a:rPr lang="zh-CN" altLang="en-US" sz="2800" dirty="0"/>
              <a:t>图</a:t>
            </a:r>
            <a:r>
              <a:rPr lang="en-US" altLang="zh-CN" sz="2800" dirty="0"/>
              <a:t>8-3 </a:t>
            </a:r>
            <a:r>
              <a:rPr lang="zh-CN" altLang="en-US" sz="2800" dirty="0"/>
              <a:t>和第</a:t>
            </a:r>
            <a:r>
              <a:rPr lang="en-US" altLang="zh-CN" sz="2800" dirty="0"/>
              <a:t>1</a:t>
            </a:r>
            <a:r>
              <a:rPr lang="zh-CN" altLang="en-US" sz="2800" dirty="0"/>
              <a:t>自然段，</a:t>
            </a:r>
            <a:r>
              <a:rPr lang="zh-CN" altLang="en-US" sz="2800" dirty="0" smtClean="0"/>
              <a:t>归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</a:t>
            </a:r>
            <a:r>
              <a:rPr lang="zh-CN" altLang="en-US" sz="2800" dirty="0" smtClean="0"/>
              <a:t>纳出金属</a:t>
            </a:r>
            <a:r>
              <a:rPr lang="zh-CN" altLang="en-US" sz="2800" dirty="0"/>
              <a:t>具有的一些物理性质</a:t>
            </a:r>
            <a:r>
              <a:rPr lang="zh-CN" altLang="en-US" sz="2800" dirty="0">
                <a:solidFill>
                  <a:srgbClr val="FF0000"/>
                </a:solidFill>
              </a:rPr>
              <a:t>（共性）</a:t>
            </a:r>
            <a:r>
              <a:rPr lang="zh-CN" altLang="en-US" sz="2800" dirty="0"/>
              <a:t>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039816" y="2428868"/>
            <a:ext cx="7532712" cy="3590921"/>
            <a:chOff x="1039816" y="2428868"/>
            <a:chExt cx="7532712" cy="3590921"/>
          </a:xfrm>
        </p:grpSpPr>
        <p:pic>
          <p:nvPicPr>
            <p:cNvPr id="106519" name="Picture 23" descr="8-3-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39816" y="2616193"/>
              <a:ext cx="1772217" cy="1551363"/>
            </a:xfrm>
            <a:prstGeom prst="rect">
              <a:avLst/>
            </a:prstGeom>
            <a:noFill/>
          </p:spPr>
        </p:pic>
        <p:pic>
          <p:nvPicPr>
            <p:cNvPr id="106520" name="Picture 24" descr="8-3-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0616" y="2428868"/>
              <a:ext cx="1894764" cy="1683337"/>
            </a:xfrm>
            <a:prstGeom prst="rect">
              <a:avLst/>
            </a:prstGeom>
            <a:noFill/>
          </p:spPr>
        </p:pic>
        <p:pic>
          <p:nvPicPr>
            <p:cNvPr id="106521" name="Picture 25" descr="8-3-3"/>
            <p:cNvPicPr>
              <a:picLocks noChangeAspect="1" noChangeArrowheads="1"/>
            </p:cNvPicPr>
            <p:nvPr/>
          </p:nvPicPr>
          <p:blipFill>
            <a:blip r:embed="rId4" cstate="print"/>
            <a:srcRect t="7086"/>
            <a:stretch>
              <a:fillRect/>
            </a:stretch>
          </p:blipFill>
          <p:spPr bwMode="auto">
            <a:xfrm>
              <a:off x="6583367" y="2573331"/>
              <a:ext cx="1613310" cy="1589070"/>
            </a:xfrm>
            <a:prstGeom prst="rect">
              <a:avLst/>
            </a:prstGeom>
            <a:noFill/>
          </p:spPr>
        </p:pic>
        <p:pic>
          <p:nvPicPr>
            <p:cNvPr id="106522" name="Picture 26" descr="8-3-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39817" y="4683102"/>
              <a:ext cx="2076564" cy="1329163"/>
            </a:xfrm>
            <a:prstGeom prst="rect">
              <a:avLst/>
            </a:prstGeom>
            <a:noFill/>
          </p:spPr>
        </p:pic>
        <p:pic>
          <p:nvPicPr>
            <p:cNvPr id="106523" name="Picture 27" descr="8-3-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552828" y="4381156"/>
              <a:ext cx="2079668" cy="1638633"/>
            </a:xfrm>
            <a:prstGeom prst="rect">
              <a:avLst/>
            </a:prstGeom>
            <a:noFill/>
          </p:spPr>
        </p:pic>
        <p:pic>
          <p:nvPicPr>
            <p:cNvPr id="106524" name="Picture 28" descr="8-3-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438904" y="4513702"/>
              <a:ext cx="2133624" cy="1506087"/>
            </a:xfrm>
            <a:prstGeom prst="rect">
              <a:avLst/>
            </a:prstGeom>
            <a:noFill/>
          </p:spPr>
        </p:pic>
      </p:grp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258820" y="6089712"/>
            <a:ext cx="8813774" cy="55399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3000" dirty="0" smtClean="0">
                <a:solidFill>
                  <a:schemeClr val="bg1"/>
                </a:solidFill>
              </a:rPr>
              <a:t>有金属光泽</a:t>
            </a:r>
            <a:r>
              <a:rPr lang="zh-CN" altLang="en-US" sz="3000" dirty="0">
                <a:solidFill>
                  <a:schemeClr val="bg1"/>
                </a:solidFill>
              </a:rPr>
              <a:t>、能导电、能导热、有延展性、能弯曲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  <p:bldP spid="1025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Rectangle 40"/>
          <p:cNvSpPr>
            <a:spLocks noChangeArrowheads="1"/>
          </p:cNvSpPr>
          <p:nvPr/>
        </p:nvSpPr>
        <p:spPr bwMode="auto">
          <a:xfrm>
            <a:off x="801688" y="3119438"/>
            <a:ext cx="800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(1)</a:t>
            </a:r>
            <a:r>
              <a:rPr lang="zh-CN" altLang="en-US" sz="2800" dirty="0">
                <a:latin typeface="宋体" pitchFamily="2" charset="-122"/>
              </a:rPr>
              <a:t>常温下大多数金属为</a:t>
            </a:r>
            <a:r>
              <a:rPr lang="en-US" altLang="zh-CN" sz="2800" dirty="0">
                <a:latin typeface="宋体" pitchFamily="2" charset="-122"/>
              </a:rPr>
              <a:t>_____</a:t>
            </a:r>
            <a:r>
              <a:rPr lang="zh-CN" altLang="en-US" sz="2800" dirty="0">
                <a:latin typeface="宋体" pitchFamily="2" charset="-122"/>
              </a:rPr>
              <a:t>体（</a:t>
            </a:r>
            <a:r>
              <a:rPr lang="zh-CN" altLang="en-US" sz="2800" u="sng" dirty="0">
                <a:latin typeface="宋体" pitchFamily="2" charset="-122"/>
              </a:rPr>
              <a:t>    </a:t>
            </a:r>
            <a:r>
              <a:rPr lang="zh-CN" altLang="en-US" sz="2800" dirty="0">
                <a:latin typeface="宋体" pitchFamily="2" charset="-122"/>
              </a:rPr>
              <a:t>为液体）。</a:t>
            </a:r>
          </a:p>
        </p:txBody>
      </p:sp>
      <p:sp>
        <p:nvSpPr>
          <p:cNvPr id="1065" name="Rectangle 41"/>
          <p:cNvSpPr>
            <a:spLocks noChangeArrowheads="1"/>
          </p:cNvSpPr>
          <p:nvPr/>
        </p:nvSpPr>
        <p:spPr bwMode="auto">
          <a:xfrm>
            <a:off x="768350" y="3808422"/>
            <a:ext cx="5695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(2)</a:t>
            </a:r>
            <a:r>
              <a:rPr lang="zh-CN" altLang="en-US" sz="2800">
                <a:latin typeface="宋体" pitchFamily="2" charset="-122"/>
              </a:rPr>
              <a:t>大多数金属的颜色为</a:t>
            </a:r>
            <a:r>
              <a:rPr lang="en-US" altLang="zh-CN" sz="2800">
                <a:latin typeface="宋体" pitchFamily="2" charset="-122"/>
              </a:rPr>
              <a:t>______</a:t>
            </a:r>
            <a:r>
              <a:rPr lang="zh-CN" altLang="en-US" sz="2800">
                <a:latin typeface="宋体" pitchFamily="2" charset="-122"/>
              </a:rPr>
              <a:t>色；</a:t>
            </a:r>
          </a:p>
        </p:txBody>
      </p:sp>
      <p:sp>
        <p:nvSpPr>
          <p:cNvPr id="1066" name="Rectangle 42"/>
          <p:cNvSpPr>
            <a:spLocks noChangeArrowheads="1"/>
          </p:cNvSpPr>
          <p:nvPr/>
        </p:nvSpPr>
        <p:spPr bwMode="auto">
          <a:xfrm>
            <a:off x="1306513" y="4410085"/>
            <a:ext cx="7337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latin typeface="宋体" pitchFamily="2" charset="-122"/>
              </a:rPr>
              <a:t>但铜为</a:t>
            </a:r>
            <a:r>
              <a:rPr lang="zh-CN" altLang="en-US" sz="2800" u="sng">
                <a:latin typeface="宋体" pitchFamily="2" charset="-122"/>
              </a:rPr>
              <a:t>     </a:t>
            </a:r>
            <a:r>
              <a:rPr lang="zh-CN" altLang="en-US" sz="2800">
                <a:latin typeface="宋体" pitchFamily="2" charset="-122"/>
              </a:rPr>
              <a:t>色，金为</a:t>
            </a:r>
            <a:r>
              <a:rPr lang="zh-CN" altLang="en-US" sz="2800" u="sng">
                <a:latin typeface="宋体" pitchFamily="2" charset="-122"/>
              </a:rPr>
              <a:t>    </a:t>
            </a:r>
            <a:r>
              <a:rPr lang="zh-CN" altLang="en-US" sz="2800">
                <a:latin typeface="宋体" pitchFamily="2" charset="-122"/>
              </a:rPr>
              <a:t>色，铁粉为</a:t>
            </a:r>
            <a:r>
              <a:rPr lang="zh-CN" altLang="en-US" sz="2800" u="sng">
                <a:latin typeface="宋体" pitchFamily="2" charset="-122"/>
              </a:rPr>
              <a:t>   </a:t>
            </a:r>
            <a:r>
              <a:rPr lang="zh-CN" altLang="en-US" sz="2800">
                <a:latin typeface="宋体" pitchFamily="2" charset="-122"/>
              </a:rPr>
              <a:t>色。</a:t>
            </a:r>
          </a:p>
        </p:txBody>
      </p:sp>
      <p:sp>
        <p:nvSpPr>
          <p:cNvPr id="1067" name="Text Box 43"/>
          <p:cNvSpPr txBox="1">
            <a:spLocks noChangeArrowheads="1"/>
          </p:cNvSpPr>
          <p:nvPr/>
        </p:nvSpPr>
        <p:spPr bwMode="auto">
          <a:xfrm>
            <a:off x="4789488" y="312578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固</a:t>
            </a:r>
          </a:p>
        </p:txBody>
      </p:sp>
      <p:sp>
        <p:nvSpPr>
          <p:cNvPr id="1068" name="Rectangle 44"/>
          <p:cNvSpPr>
            <a:spLocks noChangeArrowheads="1"/>
          </p:cNvSpPr>
          <p:nvPr/>
        </p:nvSpPr>
        <p:spPr bwMode="auto">
          <a:xfrm>
            <a:off x="6262688" y="3073400"/>
            <a:ext cx="541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汞</a:t>
            </a:r>
          </a:p>
        </p:txBody>
      </p:sp>
      <p:sp>
        <p:nvSpPr>
          <p:cNvPr id="1069" name="Text Box 45"/>
          <p:cNvSpPr txBox="1">
            <a:spLocks noChangeArrowheads="1"/>
          </p:cNvSpPr>
          <p:nvPr/>
        </p:nvSpPr>
        <p:spPr bwMode="auto">
          <a:xfrm>
            <a:off x="4775211" y="3763972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银</a:t>
            </a:r>
            <a:r>
              <a:rPr lang="zh-CN" altLang="en-US" sz="2800" dirty="0">
                <a:solidFill>
                  <a:srgbClr val="FF0000"/>
                </a:solidFill>
              </a:rPr>
              <a:t>白</a:t>
            </a:r>
          </a:p>
        </p:txBody>
      </p:sp>
      <p:sp>
        <p:nvSpPr>
          <p:cNvPr id="1070" name="Text Box 46"/>
          <p:cNvSpPr txBox="1">
            <a:spLocks noChangeArrowheads="1"/>
          </p:cNvSpPr>
          <p:nvPr/>
        </p:nvSpPr>
        <p:spPr bwMode="auto">
          <a:xfrm>
            <a:off x="2484438" y="439262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紫红</a:t>
            </a:r>
          </a:p>
        </p:txBody>
      </p:sp>
      <p:sp>
        <p:nvSpPr>
          <p:cNvPr id="1071" name="Text Box 47"/>
          <p:cNvSpPr txBox="1">
            <a:spLocks noChangeArrowheads="1"/>
          </p:cNvSpPr>
          <p:nvPr/>
        </p:nvSpPr>
        <p:spPr bwMode="auto">
          <a:xfrm>
            <a:off x="4862513" y="439579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黄</a:t>
            </a:r>
          </a:p>
        </p:txBody>
      </p:sp>
      <p:sp>
        <p:nvSpPr>
          <p:cNvPr id="1072" name="Text Box 48"/>
          <p:cNvSpPr txBox="1">
            <a:spLocks noChangeArrowheads="1"/>
          </p:cNvSpPr>
          <p:nvPr/>
        </p:nvSpPr>
        <p:spPr bwMode="auto">
          <a:xfrm>
            <a:off x="7281887" y="4392623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黑</a:t>
            </a:r>
          </a:p>
        </p:txBody>
      </p:sp>
      <p:sp>
        <p:nvSpPr>
          <p:cNvPr id="1073" name="Rectangle 49"/>
          <p:cNvSpPr>
            <a:spLocks noChangeArrowheads="1"/>
          </p:cNvSpPr>
          <p:nvPr/>
        </p:nvSpPr>
        <p:spPr bwMode="auto">
          <a:xfrm>
            <a:off x="323850" y="2349500"/>
            <a:ext cx="23034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/>
              <a:t>金属的</a:t>
            </a:r>
            <a:r>
              <a:rPr lang="zh-CN" altLang="en-US" sz="2800" dirty="0">
                <a:solidFill>
                  <a:srgbClr val="FF0000"/>
                </a:solidFill>
              </a:rPr>
              <a:t>特性</a:t>
            </a:r>
            <a:r>
              <a:rPr lang="zh-CN" altLang="en-US" sz="2800" dirty="0"/>
              <a:t>：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752478" y="5195903"/>
            <a:ext cx="7748612" cy="95410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chemeClr val="bg1"/>
                </a:solidFill>
              </a:rPr>
              <a:t>**</a:t>
            </a:r>
            <a:r>
              <a:rPr lang="zh-CN" altLang="en-US" sz="2800" dirty="0" smtClean="0">
                <a:solidFill>
                  <a:schemeClr val="bg1"/>
                </a:solidFill>
              </a:rPr>
              <a:t>金属的导电性</a:t>
            </a:r>
            <a:r>
              <a:rPr lang="zh-CN" altLang="en-US" sz="2800" dirty="0">
                <a:solidFill>
                  <a:schemeClr val="bg1"/>
                </a:solidFill>
              </a:rPr>
              <a:t>、导热性、密度、熔点、硬度</a:t>
            </a:r>
            <a:r>
              <a:rPr lang="zh-CN" altLang="en-US" sz="2800" dirty="0" smtClean="0">
                <a:solidFill>
                  <a:schemeClr val="bg1"/>
                </a:solidFill>
              </a:rPr>
              <a:t>等存在较大的差异 </a:t>
            </a:r>
            <a:r>
              <a:rPr lang="en-US" altLang="zh-CN" sz="2800" dirty="0">
                <a:solidFill>
                  <a:schemeClr val="bg1"/>
                </a:solidFill>
              </a:rPr>
              <a:t>!!!</a:t>
            </a: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49783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latin typeface="+mn-ea"/>
                <a:ea typeface="+mn-ea"/>
              </a:rPr>
              <a:t>【</a:t>
            </a:r>
            <a:r>
              <a:rPr kumimoji="1" lang="zh-CN" altLang="en-US" sz="2800" dirty="0" smtClean="0">
                <a:latin typeface="+mn-ea"/>
                <a:ea typeface="+mn-ea"/>
              </a:rPr>
              <a:t>思考</a:t>
            </a:r>
            <a:r>
              <a:rPr kumimoji="1" lang="en-US" altLang="zh-CN" sz="2800" dirty="0" smtClean="0">
                <a:latin typeface="+mn-ea"/>
                <a:ea typeface="+mn-ea"/>
              </a:rPr>
              <a:t>3】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应用非常广泛</a:t>
            </a:r>
            <a:r>
              <a:rPr lang="zh-CN" altLang="en-US" sz="2800" dirty="0">
                <a:latin typeface="+mn-ea"/>
                <a:ea typeface="+mn-ea"/>
              </a:rPr>
              <a:t>，你知道</a:t>
            </a:r>
            <a:r>
              <a:rPr lang="zh-CN" altLang="en-US" sz="2800" dirty="0" smtClean="0">
                <a:latin typeface="+mn-ea"/>
                <a:ea typeface="+mn-ea"/>
              </a:rPr>
              <a:t>它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258820" y="1571612"/>
            <a:ext cx="8813774" cy="55399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3000" dirty="0" smtClean="0">
                <a:solidFill>
                  <a:schemeClr val="bg1"/>
                </a:solidFill>
              </a:rPr>
              <a:t>有金属光泽</a:t>
            </a:r>
            <a:r>
              <a:rPr lang="zh-CN" altLang="en-US" sz="3000" dirty="0">
                <a:solidFill>
                  <a:schemeClr val="bg1"/>
                </a:solidFill>
              </a:rPr>
              <a:t>、能导电、能导热、有延展性、能弯曲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" grpId="0"/>
      <p:bldP spid="1065" grpId="0"/>
      <p:bldP spid="1066" grpId="0"/>
      <p:bldP spid="1067" grpId="0"/>
      <p:bldP spid="1068" grpId="0"/>
      <p:bldP spid="1069" grpId="0"/>
      <p:bldP spid="1070" grpId="0"/>
      <p:bldP spid="1071" grpId="0"/>
      <p:bldP spid="1072" grpId="0"/>
      <p:bldP spid="1025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46" name="Group 58"/>
          <p:cNvGraphicFramePr>
            <a:graphicFrameLocks noGrp="1"/>
          </p:cNvGraphicFramePr>
          <p:nvPr>
            <p:ph idx="1"/>
          </p:nvPr>
        </p:nvGraphicFramePr>
        <p:xfrm>
          <a:off x="142875" y="690563"/>
          <a:ext cx="8893175" cy="4120524"/>
        </p:xfrm>
        <a:graphic>
          <a:graphicData uri="http://schemas.openxmlformats.org/drawingml/2006/table">
            <a:tbl>
              <a:tblPr/>
              <a:tblGrid>
                <a:gridCol w="2592388"/>
                <a:gridCol w="6300787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物理性质比较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导电性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以银的导电性为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银　 铜　 金　  铝　 锌　 铁 　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100   99      74       61      27      17      7.9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密度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/(g·cm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-3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金　  铅　 银　 铜　 铁　 锌　  铝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19.3   11.3   10.5   8.92   7.86   7.14     2.7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钨　 铁　  铜　 金　 银　  铝 　锡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3410  1535  1083  1064    962    660    232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低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以金刚石的硬度为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 铬　铁　 银 　 铜　  金　  铝　 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9     4-5   2.5-4   2.5-3   2.5-3    2-2.9   1.5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grpSp>
        <p:nvGrpSpPr>
          <p:cNvPr id="63519" name="Group 31"/>
          <p:cNvGrpSpPr>
            <a:grpSpLocks/>
          </p:cNvGrpSpPr>
          <p:nvPr/>
        </p:nvGrpSpPr>
        <p:grpSpPr bwMode="auto">
          <a:xfrm>
            <a:off x="3417888" y="1563688"/>
            <a:ext cx="5292725" cy="107950"/>
            <a:chOff x="2154" y="3816"/>
            <a:chExt cx="3334" cy="90"/>
          </a:xfrm>
        </p:grpSpPr>
        <p:sp>
          <p:nvSpPr>
            <p:cNvPr id="63520" name="AutoShape 32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1" name="Rectangle 33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2" name="Group 34"/>
          <p:cNvGrpSpPr>
            <a:grpSpLocks/>
          </p:cNvGrpSpPr>
          <p:nvPr/>
        </p:nvGrpSpPr>
        <p:grpSpPr bwMode="auto">
          <a:xfrm>
            <a:off x="3346450" y="3436938"/>
            <a:ext cx="5292725" cy="107950"/>
            <a:chOff x="2154" y="3816"/>
            <a:chExt cx="3334" cy="90"/>
          </a:xfrm>
        </p:grpSpPr>
        <p:sp>
          <p:nvSpPr>
            <p:cNvPr id="63523" name="AutoShape 35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4" name="Rectangle 36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5" name="Group 37"/>
          <p:cNvGrpSpPr>
            <a:grpSpLocks/>
          </p:cNvGrpSpPr>
          <p:nvPr/>
        </p:nvGrpSpPr>
        <p:grpSpPr bwMode="auto">
          <a:xfrm>
            <a:off x="3346450" y="4300538"/>
            <a:ext cx="5292725" cy="107950"/>
            <a:chOff x="2154" y="3816"/>
            <a:chExt cx="3334" cy="90"/>
          </a:xfrm>
        </p:grpSpPr>
        <p:sp>
          <p:nvSpPr>
            <p:cNvPr id="63526" name="AutoShape 38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7" name="Rectangle 39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8" name="Group 40"/>
          <p:cNvGrpSpPr>
            <a:grpSpLocks/>
          </p:cNvGrpSpPr>
          <p:nvPr/>
        </p:nvGrpSpPr>
        <p:grpSpPr bwMode="auto">
          <a:xfrm>
            <a:off x="3382963" y="2428875"/>
            <a:ext cx="5292725" cy="107950"/>
            <a:chOff x="2154" y="3816"/>
            <a:chExt cx="3334" cy="90"/>
          </a:xfrm>
        </p:grpSpPr>
        <p:sp>
          <p:nvSpPr>
            <p:cNvPr id="63529" name="AutoShape 41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30" name="Rectangle 42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63541" name="Rectangle 53"/>
          <p:cNvSpPr>
            <a:spLocks noChangeArrowheads="1"/>
          </p:cNvSpPr>
          <p:nvPr/>
        </p:nvSpPr>
        <p:spPr bwMode="auto">
          <a:xfrm>
            <a:off x="2771775" y="5059363"/>
            <a:ext cx="399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表</a:t>
            </a:r>
            <a:r>
              <a:rPr lang="en-US" altLang="zh-CN"/>
              <a:t>8-1</a:t>
            </a:r>
            <a:r>
              <a:rPr lang="zh-CN" altLang="en-US"/>
              <a:t>：一些金属的物理性质</a:t>
            </a:r>
          </a:p>
        </p:txBody>
      </p:sp>
      <p:sp>
        <p:nvSpPr>
          <p:cNvPr id="63542" name="Text Box 54"/>
          <p:cNvSpPr txBox="1">
            <a:spLocks noChangeArrowheads="1"/>
          </p:cNvSpPr>
          <p:nvPr/>
        </p:nvSpPr>
        <p:spPr bwMode="auto">
          <a:xfrm>
            <a:off x="376238" y="5559425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6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1531938"/>
            <a:ext cx="82804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Times New Roman" pitchFamily="18" charset="0"/>
              </a:rPr>
              <a:t>1</a:t>
            </a:r>
            <a:r>
              <a:rPr kumimoji="1" lang="zh-CN" altLang="en-US" sz="2600">
                <a:latin typeface="Times New Roman" pitchFamily="18" charset="0"/>
              </a:rPr>
              <a:t>、为什么菜刀、镰刀、锤子等用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铁</a:t>
            </a:r>
            <a:r>
              <a:rPr kumimoji="1" lang="zh-CN" altLang="en-US" sz="2600">
                <a:latin typeface="Times New Roman" pitchFamily="18" charset="0"/>
              </a:rPr>
              <a:t>制而不用铝制？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971550" y="1977086"/>
            <a:ext cx="4814896" cy="4924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因为铁的硬度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铝的硬度大。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931833" y="3454400"/>
            <a:ext cx="388937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因为铜的价格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银的便宜，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931833" y="3957638"/>
            <a:ext cx="76327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（另：铜的密度比银的小，若长距离高架，不易</a:t>
            </a:r>
            <a:r>
              <a:rPr kumimoji="1" lang="zh-CN" altLang="en-US" sz="2600" dirty="0" smtClean="0">
                <a:solidFill>
                  <a:srgbClr val="0000FF"/>
                </a:solidFill>
                <a:latin typeface="Times New Roman" pitchFamily="18" charset="0"/>
              </a:rPr>
              <a:t>被自身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重量拉断）</a:t>
            </a:r>
          </a:p>
        </p:txBody>
      </p:sp>
      <p:sp>
        <p:nvSpPr>
          <p:cNvPr id="65546" name="Rectangle 10"/>
          <p:cNvSpPr>
            <a:spLocks noChangeArrowheads="1"/>
          </p:cNvSpPr>
          <p:nvPr/>
        </p:nvSpPr>
        <p:spPr bwMode="auto">
          <a:xfrm>
            <a:off x="357158" y="4800305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/>
              <a:t>3</a:t>
            </a:r>
            <a:r>
              <a:rPr kumimoji="1" lang="zh-CN" altLang="en-US" sz="2600" dirty="0"/>
              <a:t>、为什么灯泡里的灯丝用钨制而不用锡制？如果用</a:t>
            </a:r>
            <a:r>
              <a:rPr kumimoji="1" lang="zh-CN" altLang="en-US" sz="2600" dirty="0" smtClean="0"/>
              <a:t>锡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 </a:t>
            </a:r>
            <a:r>
              <a:rPr kumimoji="1" lang="zh-CN" altLang="en-US" sz="2600" dirty="0" smtClean="0"/>
              <a:t>制的话</a:t>
            </a:r>
            <a:r>
              <a:rPr kumimoji="1" lang="zh-CN" altLang="en-US" sz="2600" dirty="0"/>
              <a:t>，可能出现什么情况？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896908" y="5643578"/>
            <a:ext cx="673258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因为钨的熔点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锡的高，不易被熔断。</a:t>
            </a:r>
          </a:p>
        </p:txBody>
      </p:sp>
      <p:sp>
        <p:nvSpPr>
          <p:cNvPr id="65548" name="Rectangle 12"/>
          <p:cNvSpPr>
            <a:spLocks noChangeArrowheads="1"/>
          </p:cNvSpPr>
          <p:nvPr/>
        </p:nvSpPr>
        <p:spPr bwMode="auto">
          <a:xfrm>
            <a:off x="931833" y="6151267"/>
            <a:ext cx="655019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若用锡来制灯丝的话，灯丝很容易熔断了。</a:t>
            </a: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4796159" y="3429000"/>
            <a:ext cx="42049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00FF"/>
                </a:solidFill>
              </a:rPr>
              <a:t>且铜的导电性仅次于银的；</a:t>
            </a:r>
          </a:p>
        </p:txBody>
      </p:sp>
      <p:sp>
        <p:nvSpPr>
          <p:cNvPr id="12" name="Text Box 54"/>
          <p:cNvSpPr txBox="1">
            <a:spLocks noChangeArrowheads="1"/>
          </p:cNvSpPr>
          <p:nvPr/>
        </p:nvSpPr>
        <p:spPr bwMode="auto">
          <a:xfrm>
            <a:off x="376238" y="546067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357158" y="2500306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 smtClean="0"/>
              <a:t>2</a:t>
            </a:r>
            <a:r>
              <a:rPr kumimoji="1" lang="zh-CN" altLang="en-US" sz="2600" dirty="0" smtClean="0"/>
              <a:t>、</a:t>
            </a:r>
            <a:r>
              <a:rPr kumimoji="1" lang="zh-CN" altLang="en-US" sz="2600" dirty="0" smtClean="0">
                <a:latin typeface="Times New Roman" pitchFamily="18" charset="0"/>
              </a:rPr>
              <a:t>银的导电性比铜好，为什么电线一般用铜制而不用</a:t>
            </a:r>
            <a:endParaRPr kumimoji="1" lang="en-US" altLang="zh-CN" sz="2600" dirty="0" smtClean="0">
              <a:latin typeface="Times New Roman" pitchFamily="18" charset="0"/>
            </a:endParaRPr>
          </a:p>
          <a:p>
            <a:r>
              <a:rPr kumimoji="1" lang="en-US" altLang="zh-CN" sz="2600" dirty="0" smtClean="0">
                <a:latin typeface="Times New Roman" pitchFamily="18" charset="0"/>
              </a:rPr>
              <a:t>       </a:t>
            </a:r>
            <a:r>
              <a:rPr kumimoji="1" lang="zh-CN" altLang="en-US" sz="2600" dirty="0" smtClean="0">
                <a:latin typeface="Times New Roman" pitchFamily="18" charset="0"/>
              </a:rPr>
              <a:t>银制</a:t>
            </a:r>
            <a:r>
              <a:rPr kumimoji="1" lang="zh-CN" altLang="en-US" sz="2600" dirty="0" smtClean="0"/>
              <a:t>？</a:t>
            </a:r>
            <a:endParaRPr kumimoji="1" lang="zh-CN" altLang="en-US" sz="2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/>
      <p:bldP spid="65542" grpId="0"/>
      <p:bldP spid="65543" grpId="0"/>
      <p:bldP spid="65546" grpId="0"/>
      <p:bldP spid="65547" grpId="0"/>
      <p:bldP spid="65548" grpId="0"/>
      <p:bldP spid="65550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000100" y="2336482"/>
            <a:ext cx="23352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铬比铁耐腐蚀</a:t>
            </a:r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68313" y="1484313"/>
            <a:ext cx="835342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600" dirty="0"/>
              <a:t>4</a:t>
            </a:r>
            <a:r>
              <a:rPr kumimoji="1" lang="zh-CN" altLang="en-US" sz="2600" dirty="0"/>
              <a:t>、为什么有的铁制品如水龙头等要镀铬？如果</a:t>
            </a:r>
            <a:r>
              <a:rPr kumimoji="1" lang="zh-CN" altLang="en-US" sz="2600" dirty="0" smtClean="0"/>
              <a:t>镀金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</a:t>
            </a:r>
            <a:r>
              <a:rPr kumimoji="1" lang="zh-CN" altLang="en-US" sz="2600" dirty="0" smtClean="0"/>
              <a:t>怎么样</a:t>
            </a:r>
            <a:r>
              <a:rPr kumimoji="1" lang="zh-CN" altLang="en-US" sz="2600" dirty="0"/>
              <a:t>？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3046387" y="2336482"/>
            <a:ext cx="147002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、耐磨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4084612" y="2336482"/>
            <a:ext cx="154305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、美观。</a:t>
            </a:r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1030262" y="2865119"/>
            <a:ext cx="219483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金比铁耐腐蚀</a:t>
            </a:r>
          </a:p>
        </p:txBody>
      </p:sp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3035275" y="2865119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、美观</a:t>
            </a: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4113187" y="2839719"/>
            <a:ext cx="487505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 dirty="0">
                <a:solidFill>
                  <a:srgbClr val="0000FF"/>
                </a:solidFill>
              </a:rPr>
              <a:t>，但价格比铁的</a:t>
            </a:r>
            <a:r>
              <a:rPr kumimoji="1" lang="zh-CN" altLang="en-US" sz="2600" dirty="0" smtClean="0">
                <a:solidFill>
                  <a:srgbClr val="0000FF"/>
                </a:solidFill>
              </a:rPr>
              <a:t>贵，且不耐磨。</a:t>
            </a:r>
            <a:endParaRPr kumimoji="1" lang="zh-CN" altLang="en-US" sz="2600" dirty="0">
              <a:solidFill>
                <a:srgbClr val="0000FF"/>
              </a:solidFill>
            </a:endParaRPr>
          </a:p>
        </p:txBody>
      </p:sp>
      <p:sp>
        <p:nvSpPr>
          <p:cNvPr id="19" name="Text Box 54"/>
          <p:cNvSpPr txBox="1">
            <a:spLocks noChangeArrowheads="1"/>
          </p:cNvSpPr>
          <p:nvPr/>
        </p:nvSpPr>
        <p:spPr bwMode="auto">
          <a:xfrm>
            <a:off x="376238" y="546067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2928926" y="4286256"/>
            <a:ext cx="3214710" cy="1384995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考虑</a:t>
            </a: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物质的用途时</a:t>
            </a:r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endParaRPr kumimoji="1" lang="en-US" altLang="zh-CN" sz="2800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首先</a:t>
            </a: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要考虑物质</a:t>
            </a:r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的</a:t>
            </a:r>
            <a:endParaRPr kumimoji="1" lang="en-US" altLang="zh-CN" sz="2800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kumimoji="1" lang="en-US" altLang="zh-CN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_____</a:t>
            </a: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；</a:t>
            </a: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2998784" y="5120358"/>
            <a:ext cx="1073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ahoma" pitchFamily="34" charset="0"/>
                <a:ea typeface="华文中宋" pitchFamily="2" charset="-122"/>
              </a:rPr>
              <a:t>性质</a:t>
            </a:r>
          </a:p>
        </p:txBody>
      </p:sp>
      <p:sp>
        <p:nvSpPr>
          <p:cNvPr id="23" name="矩形 22"/>
          <p:cNvSpPr/>
          <p:nvPr/>
        </p:nvSpPr>
        <p:spPr>
          <a:xfrm>
            <a:off x="357158" y="3424566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归纳</a:t>
            </a:r>
            <a:r>
              <a:rPr kumimoji="1" lang="en-US" altLang="zh-CN" sz="28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4" name="AutoShape 18"/>
          <p:cNvSpPr>
            <a:spLocks noChangeArrowheads="1"/>
          </p:cNvSpPr>
          <p:nvPr/>
        </p:nvSpPr>
        <p:spPr bwMode="auto">
          <a:xfrm rot="1715690">
            <a:off x="1415444" y="4125160"/>
            <a:ext cx="1171575" cy="542925"/>
          </a:xfrm>
          <a:prstGeom prst="wedgeRoundRectCallout">
            <a:avLst>
              <a:gd name="adj1" fmla="val 229345"/>
              <a:gd name="adj2" fmla="val -225201"/>
              <a:gd name="adj3" fmla="val 16667"/>
            </a:avLst>
          </a:prstGeom>
          <a:gradFill rotWithShape="0">
            <a:gsLst>
              <a:gs pos="0">
                <a:srgbClr val="FF0000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dirty="0">
                <a:latin typeface="Times New Roman" pitchFamily="18" charset="0"/>
              </a:rPr>
              <a:t>价格</a:t>
            </a:r>
          </a:p>
        </p:txBody>
      </p:sp>
      <p:sp>
        <p:nvSpPr>
          <p:cNvPr id="25" name="AutoShape 19"/>
          <p:cNvSpPr>
            <a:spLocks noChangeArrowheads="1"/>
          </p:cNvSpPr>
          <p:nvPr/>
        </p:nvSpPr>
        <p:spPr bwMode="auto">
          <a:xfrm rot="2927068">
            <a:off x="7029243" y="3295037"/>
            <a:ext cx="757237" cy="1368425"/>
          </a:xfrm>
          <a:prstGeom prst="wedgeRoundRectCallout">
            <a:avLst>
              <a:gd name="adj1" fmla="val -128878"/>
              <a:gd name="adj2" fmla="val 145650"/>
              <a:gd name="adj3" fmla="val 16667"/>
            </a:avLst>
          </a:prstGeom>
          <a:solidFill>
            <a:srgbClr val="CC99FF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>
                <a:latin typeface="Times New Roman" pitchFamily="18" charset="0"/>
              </a:rPr>
              <a:t>是否</a:t>
            </a:r>
          </a:p>
          <a:p>
            <a:pPr algn="ctr"/>
            <a:r>
              <a:rPr kumimoji="1" lang="zh-CN" altLang="en-US">
                <a:latin typeface="Times New Roman" pitchFamily="18" charset="0"/>
              </a:rPr>
              <a:t>美观</a:t>
            </a:r>
          </a:p>
        </p:txBody>
      </p:sp>
      <p:sp>
        <p:nvSpPr>
          <p:cNvPr id="26" name="AutoShape 20"/>
          <p:cNvSpPr>
            <a:spLocks noChangeArrowheads="1"/>
          </p:cNvSpPr>
          <p:nvPr/>
        </p:nvSpPr>
        <p:spPr bwMode="auto">
          <a:xfrm rot="2384079">
            <a:off x="4414838" y="3344829"/>
            <a:ext cx="731837" cy="719137"/>
          </a:xfrm>
          <a:prstGeom prst="wedgeRoundRectCallout">
            <a:avLst>
              <a:gd name="adj1" fmla="val 95635"/>
              <a:gd name="adj2" fmla="val 6957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dirty="0">
                <a:latin typeface="Times New Roman" pitchFamily="18" charset="0"/>
              </a:rPr>
              <a:t>资源</a:t>
            </a:r>
          </a:p>
        </p:txBody>
      </p:sp>
      <p:sp>
        <p:nvSpPr>
          <p:cNvPr id="27" name="AutoShape 21"/>
          <p:cNvSpPr>
            <a:spLocks noChangeArrowheads="1"/>
          </p:cNvSpPr>
          <p:nvPr/>
        </p:nvSpPr>
        <p:spPr bwMode="auto">
          <a:xfrm rot="1312771">
            <a:off x="765020" y="4856163"/>
            <a:ext cx="1366837" cy="1514475"/>
          </a:xfrm>
          <a:prstGeom prst="wedgeEllipseCallout">
            <a:avLst>
              <a:gd name="adj1" fmla="val 217263"/>
              <a:gd name="adj2" fmla="val -147343"/>
            </a:avLst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使用是</a:t>
            </a:r>
          </a:p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否便利</a:t>
            </a:r>
          </a:p>
        </p:txBody>
      </p:sp>
      <p:sp>
        <p:nvSpPr>
          <p:cNvPr id="28" name="AutoShape 22"/>
          <p:cNvSpPr>
            <a:spLocks noChangeArrowheads="1"/>
          </p:cNvSpPr>
          <p:nvPr/>
        </p:nvSpPr>
        <p:spPr bwMode="auto">
          <a:xfrm rot="1113662">
            <a:off x="4571185" y="5624853"/>
            <a:ext cx="1565275" cy="1198562"/>
          </a:xfrm>
          <a:prstGeom prst="wedgeEllipseCallout">
            <a:avLst>
              <a:gd name="adj1" fmla="val -53142"/>
              <a:gd name="adj2" fmla="val -11081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废料是否</a:t>
            </a:r>
          </a:p>
          <a:p>
            <a:pPr algn="ctr"/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易于回收</a:t>
            </a:r>
          </a:p>
        </p:txBody>
      </p:sp>
      <p:sp>
        <p:nvSpPr>
          <p:cNvPr id="29" name="AutoShape 23"/>
          <p:cNvSpPr>
            <a:spLocks noChangeArrowheads="1"/>
          </p:cNvSpPr>
          <p:nvPr/>
        </p:nvSpPr>
        <p:spPr bwMode="auto">
          <a:xfrm rot="17972888">
            <a:off x="6675938" y="5300663"/>
            <a:ext cx="1857375" cy="1008062"/>
          </a:xfrm>
          <a:prstGeom prst="wedgeEllipseCallout">
            <a:avLst>
              <a:gd name="adj1" fmla="val -16376"/>
              <a:gd name="adj2" fmla="val -267555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dirty="0">
                <a:solidFill>
                  <a:schemeClr val="bg1"/>
                </a:solidFill>
                <a:latin typeface="Times New Roman" pitchFamily="18" charset="0"/>
              </a:rPr>
              <a:t>对环境</a:t>
            </a:r>
          </a:p>
          <a:p>
            <a:pPr algn="ctr"/>
            <a:r>
              <a:rPr kumimoji="1" lang="zh-CN" altLang="en-US" dirty="0">
                <a:solidFill>
                  <a:schemeClr val="bg1"/>
                </a:solidFill>
                <a:latin typeface="Times New Roman" pitchFamily="18" charset="0"/>
              </a:rPr>
              <a:t>的影响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70" grpId="0"/>
      <p:bldP spid="66571" grpId="0"/>
      <p:bldP spid="66572" grpId="0"/>
      <p:bldP spid="66573" grpId="0"/>
      <p:bldP spid="66574" grpId="0"/>
      <p:bldP spid="20" grpId="0" animBg="1"/>
      <p:bldP spid="22" grpId="0"/>
      <p:bldP spid="23" grpId="0"/>
      <p:bldP spid="24" grpId="0" animBg="1" autoUpdateAnimBg="0"/>
      <p:bldP spid="25" grpId="0" animBg="1" autoUpdateAnimBg="0"/>
      <p:bldP spid="26" grpId="0" animBg="1" autoUpdateAnimBg="0"/>
      <p:bldP spid="27" grpId="0" animBg="1" autoUpdateAnimBg="0"/>
      <p:bldP spid="28" grpId="0" animBg="1" autoUpdateAnimBg="0"/>
      <p:bldP spid="29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8" name="Text Box 88"/>
          <p:cNvSpPr txBox="1">
            <a:spLocks noChangeArrowheads="1"/>
          </p:cNvSpPr>
          <p:nvPr/>
        </p:nvSpPr>
        <p:spPr bwMode="auto">
          <a:xfrm>
            <a:off x="1782763" y="2514600"/>
            <a:ext cx="5362575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1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、地壳中含量最高的金属元素：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、人体中含量最高的金属元素：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、目前世界年产量最高的金属：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4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、导电、导热最好的金属：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5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、硬度最高的金属：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6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：熔点最高的金属：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7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：熔点最低的金属：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8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：密度最大的金属：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9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：密度最小的金属：</a:t>
            </a:r>
          </a:p>
        </p:txBody>
      </p:sp>
      <p:sp>
        <p:nvSpPr>
          <p:cNvPr id="41049" name="Text Box 89"/>
          <p:cNvSpPr txBox="1">
            <a:spLocks noChangeArrowheads="1"/>
          </p:cNvSpPr>
          <p:nvPr/>
        </p:nvSpPr>
        <p:spPr bwMode="auto">
          <a:xfrm>
            <a:off x="790575" y="2781300"/>
            <a:ext cx="611188" cy="34734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Times New Roman" pitchFamily="18" charset="0"/>
              </a:rPr>
              <a:t>资料卡片：金属之最</a:t>
            </a:r>
          </a:p>
        </p:txBody>
      </p:sp>
      <p:sp>
        <p:nvSpPr>
          <p:cNvPr id="41050" name="Text Box 90"/>
          <p:cNvSpPr txBox="1">
            <a:spLocks noChangeArrowheads="1"/>
          </p:cNvSpPr>
          <p:nvPr/>
        </p:nvSpPr>
        <p:spPr bwMode="auto">
          <a:xfrm>
            <a:off x="7018338" y="2514600"/>
            <a:ext cx="539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Al</a:t>
            </a:r>
          </a:p>
        </p:txBody>
      </p:sp>
      <p:sp>
        <p:nvSpPr>
          <p:cNvPr id="41051" name="Text Box 91"/>
          <p:cNvSpPr txBox="1">
            <a:spLocks noChangeArrowheads="1"/>
          </p:cNvSpPr>
          <p:nvPr/>
        </p:nvSpPr>
        <p:spPr bwMode="auto">
          <a:xfrm>
            <a:off x="7018338" y="2946400"/>
            <a:ext cx="619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Ca</a:t>
            </a:r>
          </a:p>
        </p:txBody>
      </p:sp>
      <p:sp>
        <p:nvSpPr>
          <p:cNvPr id="41052" name="Text Box 92"/>
          <p:cNvSpPr txBox="1">
            <a:spLocks noChangeArrowheads="1"/>
          </p:cNvSpPr>
          <p:nvPr/>
        </p:nvSpPr>
        <p:spPr bwMode="auto">
          <a:xfrm>
            <a:off x="7018338" y="3363913"/>
            <a:ext cx="558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Fe</a:t>
            </a:r>
          </a:p>
        </p:txBody>
      </p:sp>
      <p:sp>
        <p:nvSpPr>
          <p:cNvPr id="41053" name="Text Box 93"/>
          <p:cNvSpPr txBox="1">
            <a:spLocks noChangeArrowheads="1"/>
          </p:cNvSpPr>
          <p:nvPr/>
        </p:nvSpPr>
        <p:spPr bwMode="auto">
          <a:xfrm>
            <a:off x="7054850" y="3795713"/>
            <a:ext cx="619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Ag</a:t>
            </a:r>
          </a:p>
        </p:txBody>
      </p:sp>
      <p:sp>
        <p:nvSpPr>
          <p:cNvPr id="41054" name="Text Box 94"/>
          <p:cNvSpPr txBox="1">
            <a:spLocks noChangeArrowheads="1"/>
          </p:cNvSpPr>
          <p:nvPr/>
        </p:nvSpPr>
        <p:spPr bwMode="auto">
          <a:xfrm>
            <a:off x="5218113" y="4252913"/>
            <a:ext cx="598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Cr</a:t>
            </a:r>
          </a:p>
        </p:txBody>
      </p:sp>
      <p:sp>
        <p:nvSpPr>
          <p:cNvPr id="41055" name="Text Box 95"/>
          <p:cNvSpPr txBox="1">
            <a:spLocks noChangeArrowheads="1"/>
          </p:cNvSpPr>
          <p:nvPr/>
        </p:nvSpPr>
        <p:spPr bwMode="auto">
          <a:xfrm>
            <a:off x="5233988" y="4675188"/>
            <a:ext cx="539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</a:t>
            </a:r>
          </a:p>
        </p:txBody>
      </p:sp>
      <p:sp>
        <p:nvSpPr>
          <p:cNvPr id="41056" name="Text Box 96"/>
          <p:cNvSpPr txBox="1">
            <a:spLocks noChangeArrowheads="1"/>
          </p:cNvSpPr>
          <p:nvPr/>
        </p:nvSpPr>
        <p:spPr bwMode="auto">
          <a:xfrm>
            <a:off x="5218113" y="5092700"/>
            <a:ext cx="638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Hg</a:t>
            </a:r>
          </a:p>
        </p:txBody>
      </p:sp>
      <p:sp>
        <p:nvSpPr>
          <p:cNvPr id="41057" name="Text Box 97"/>
          <p:cNvSpPr txBox="1">
            <a:spLocks noChangeArrowheads="1"/>
          </p:cNvSpPr>
          <p:nvPr/>
        </p:nvSpPr>
        <p:spPr bwMode="auto">
          <a:xfrm>
            <a:off x="5218113" y="5502275"/>
            <a:ext cx="1225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Os</a:t>
            </a:r>
          </a:p>
        </p:txBody>
      </p:sp>
      <p:sp>
        <p:nvSpPr>
          <p:cNvPr id="41058" name="Text Box 98"/>
          <p:cNvSpPr txBox="1">
            <a:spLocks noChangeArrowheads="1"/>
          </p:cNvSpPr>
          <p:nvPr/>
        </p:nvSpPr>
        <p:spPr bwMode="auto">
          <a:xfrm>
            <a:off x="5218113" y="5956300"/>
            <a:ext cx="5191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</a:t>
            </a:r>
          </a:p>
        </p:txBody>
      </p:sp>
      <p:sp>
        <p:nvSpPr>
          <p:cNvPr id="41060" name="Text Box 100"/>
          <p:cNvSpPr txBox="1">
            <a:spLocks noChangeArrowheads="1"/>
          </p:cNvSpPr>
          <p:nvPr/>
        </p:nvSpPr>
        <p:spPr bwMode="auto">
          <a:xfrm>
            <a:off x="179388" y="1685925"/>
            <a:ext cx="4032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宋体" pitchFamily="2" charset="-122"/>
              </a:rPr>
              <a:t>一、几种重要的金属</a:t>
            </a:r>
          </a:p>
        </p:txBody>
      </p:sp>
      <p:sp>
        <p:nvSpPr>
          <p:cNvPr id="41061" name="WordArt 101"/>
          <p:cNvSpPr>
            <a:spLocks noChangeArrowheads="1" noChangeShapeType="1" noTextEdit="1"/>
          </p:cNvSpPr>
          <p:nvPr/>
        </p:nvSpPr>
        <p:spPr bwMode="auto">
          <a:xfrm>
            <a:off x="2051050" y="476250"/>
            <a:ext cx="47371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1   </a:t>
            </a:r>
            <a:r>
              <a:rPr lang="zh-CN" altLang="en-US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0" grpId="0"/>
      <p:bldP spid="41051" grpId="0"/>
      <p:bldP spid="41052" grpId="0"/>
      <p:bldP spid="41053" grpId="0"/>
      <p:bldP spid="41054" grpId="0"/>
      <p:bldP spid="41055" grpId="0"/>
      <p:bldP spid="41056" grpId="0"/>
      <p:bldP spid="41057" grpId="0"/>
      <p:bldP spid="410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炊具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9700"/>
            <a:ext cx="9144000" cy="4729163"/>
          </a:xfrm>
          <a:prstGeom prst="rect">
            <a:avLst/>
          </a:prstGeom>
          <a:noFill/>
        </p:spPr>
      </p:pic>
      <p:sp>
        <p:nvSpPr>
          <p:cNvPr id="98313" name="AutoShape 9"/>
          <p:cNvSpPr>
            <a:spLocks noChangeArrowheads="1"/>
          </p:cNvSpPr>
          <p:nvPr/>
        </p:nvSpPr>
        <p:spPr bwMode="auto">
          <a:xfrm>
            <a:off x="214282" y="285728"/>
            <a:ext cx="1150937" cy="649288"/>
          </a:xfrm>
          <a:prstGeom prst="wedgeRoundRectCallout">
            <a:avLst>
              <a:gd name="adj1" fmla="val 579780"/>
              <a:gd name="adj2" fmla="val 558212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合金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7429520" y="4286256"/>
            <a:ext cx="1285884" cy="52322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</a:rPr>
              <a:t>不锈钢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</a:endParaRP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857356" y="5661025"/>
            <a:ext cx="21971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itchFamily="49" charset="-122"/>
              </a:rPr>
              <a:t>铁、铬、镍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-71470" y="5013325"/>
            <a:ext cx="9201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想一想</a:t>
            </a:r>
            <a:r>
              <a:rPr lang="en-US" altLang="zh-CN" sz="2800" dirty="0"/>
              <a:t>】</a:t>
            </a:r>
            <a:r>
              <a:rPr lang="zh-CN" altLang="en-US" sz="2800" dirty="0"/>
              <a:t>你知道这些不锈钢制品中含有的</a:t>
            </a:r>
            <a:r>
              <a:rPr lang="zh-CN" altLang="en-US" sz="2800" dirty="0">
                <a:solidFill>
                  <a:srgbClr val="FF0000"/>
                </a:solidFill>
              </a:rPr>
              <a:t>主要金属</a:t>
            </a:r>
            <a:r>
              <a:rPr lang="zh-CN" altLang="en-US" sz="2800" dirty="0"/>
              <a:t>吗？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3" grpId="0" animBg="1"/>
      <p:bldP spid="983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u=3970254290,1059481262&amp;fm=21&amp;gp=0"/>
          <p:cNvPicPr>
            <a:picLocks noChangeAspect="1" noChangeArrowheads="1" noCrop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3779838" y="1196975"/>
            <a:ext cx="47529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1403350" y="3644900"/>
            <a:ext cx="6983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600"/>
              <a:t>铝合金门窗                  记忆合金眼镜框</a:t>
            </a:r>
          </a:p>
        </p:txBody>
      </p:sp>
      <p:pic>
        <p:nvPicPr>
          <p:cNvPr id="110597" name="Picture 5" descr="u=218259138,3170992861&amp;fm=23&amp;gp=0"/>
          <p:cNvPicPr>
            <a:picLocks noChangeAspect="1" noChangeArrowheads="1"/>
          </p:cNvPicPr>
          <p:nvPr/>
        </p:nvPicPr>
        <p:blipFill>
          <a:blip r:embed="rId3"/>
          <a:srcRect t="5867"/>
          <a:stretch>
            <a:fillRect/>
          </a:stretch>
        </p:blipFill>
        <p:spPr bwMode="auto">
          <a:xfrm>
            <a:off x="971550" y="1198563"/>
            <a:ext cx="251936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8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110599" name="Rectangle 5"/>
          <p:cNvSpPr>
            <a:spLocks/>
          </p:cNvSpPr>
          <p:nvPr/>
        </p:nvSpPr>
        <p:spPr bwMode="auto">
          <a:xfrm>
            <a:off x="323850" y="3860800"/>
            <a:ext cx="90725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altLang="zh-CN" sz="2800" dirty="0">
                <a:latin typeface="宋体" pitchFamily="2" charset="-122"/>
              </a:rPr>
              <a:t>1.</a:t>
            </a:r>
            <a:r>
              <a:rPr lang="zh-CN" altLang="en-US" sz="2800" dirty="0">
                <a:latin typeface="宋体" pitchFamily="2" charset="-122"/>
              </a:rPr>
              <a:t>阅读教材</a:t>
            </a:r>
            <a:r>
              <a:rPr lang="en-US" altLang="zh-CN" sz="2800" dirty="0">
                <a:latin typeface="宋体" pitchFamily="2" charset="-122"/>
              </a:rPr>
              <a:t>4-5</a:t>
            </a:r>
            <a:r>
              <a:rPr lang="zh-CN" altLang="en-US" sz="2800" dirty="0">
                <a:latin typeface="宋体" pitchFamily="2" charset="-122"/>
              </a:rPr>
              <a:t>页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en-US" altLang="zh-CN" sz="2800" dirty="0">
                <a:latin typeface="宋体" pitchFamily="2" charset="-122"/>
              </a:rPr>
              <a:t>2.</a:t>
            </a:r>
            <a:r>
              <a:rPr lang="zh-CN" altLang="en-US" sz="2800" dirty="0">
                <a:latin typeface="宋体" pitchFamily="2" charset="-122"/>
              </a:rPr>
              <a:t>阅读新型合金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）耐热合金：常用于制造喷气式飞机的发动机叶片。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）储氢合金：（</a:t>
            </a:r>
            <a:r>
              <a:rPr lang="en-US" altLang="zh-CN" sz="2800" dirty="0" err="1">
                <a:latin typeface="宋体" pitchFamily="2" charset="-122"/>
              </a:rPr>
              <a:t>Ti~Fe</a:t>
            </a:r>
            <a:r>
              <a:rPr lang="en-US" altLang="zh-CN" sz="2800" dirty="0">
                <a:latin typeface="宋体" pitchFamily="2" charset="-122"/>
              </a:rPr>
              <a:t>, </a:t>
            </a:r>
            <a:r>
              <a:rPr lang="en-US" altLang="zh-CN" sz="2800" dirty="0" err="1">
                <a:latin typeface="宋体" pitchFamily="2" charset="-122"/>
              </a:rPr>
              <a:t>La~Ni</a:t>
            </a:r>
            <a:r>
              <a:rPr lang="zh-CN" altLang="en-US" sz="2800" dirty="0">
                <a:latin typeface="宋体" pitchFamily="2" charset="-122"/>
              </a:rPr>
              <a:t>）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     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室温下吸收氢气速度快，放出氢气快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1130300" y="2060575"/>
            <a:ext cx="72739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、什么是合金？常见的合金有哪些？</a:t>
            </a:r>
          </a:p>
          <a:p>
            <a:pPr>
              <a:buClr>
                <a:schemeClr val="bg2"/>
              </a:buClr>
              <a:buSzPct val="75000"/>
            </a:pPr>
            <a:endParaRPr lang="zh-CN" altLang="en-US" sz="2800" dirty="0">
              <a:latin typeface="宋体" pitchFamily="2" charset="-122"/>
            </a:endParaRPr>
          </a:p>
          <a:p>
            <a:pPr>
              <a:buClr>
                <a:schemeClr val="bg2"/>
              </a:buClr>
              <a:buSzPct val="75000"/>
            </a:pPr>
            <a:endParaRPr lang="zh-CN" altLang="en-US" sz="2800" dirty="0">
              <a:latin typeface="宋体" pitchFamily="2" charset="-122"/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2.</a:t>
            </a:r>
            <a:r>
              <a:rPr lang="zh-CN" altLang="en-US" sz="2800" dirty="0">
                <a:latin typeface="宋体" pitchFamily="2" charset="-122"/>
              </a:rPr>
              <a:t>我们在生活中见到的金属制品是纯金属多</a:t>
            </a:r>
            <a:r>
              <a:rPr lang="en-US" altLang="zh-CN" sz="2800" dirty="0" smtClean="0">
                <a:latin typeface="宋体" pitchFamily="2" charset="-122"/>
              </a:rPr>
              <a:t>?</a:t>
            </a: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 smtClean="0">
                <a:latin typeface="宋体" pitchFamily="2" charset="-122"/>
              </a:rPr>
              <a:t>  </a:t>
            </a:r>
            <a:r>
              <a:rPr lang="zh-CN" altLang="en-US" sz="2800" dirty="0" smtClean="0">
                <a:latin typeface="宋体" pitchFamily="2" charset="-122"/>
              </a:rPr>
              <a:t>还是</a:t>
            </a:r>
            <a:r>
              <a:rPr lang="zh-CN" altLang="en-US" sz="2800" dirty="0">
                <a:latin typeface="宋体" pitchFamily="2" charset="-122"/>
              </a:rPr>
              <a:t>合金多？ </a:t>
            </a:r>
          </a:p>
          <a:p>
            <a:pPr>
              <a:buClr>
                <a:schemeClr val="bg2"/>
              </a:buClr>
              <a:buSzPct val="75000"/>
            </a:pPr>
            <a:endParaRPr lang="zh-CN" altLang="en-US" sz="2800" dirty="0">
              <a:latin typeface="宋体" pitchFamily="2" charset="-122"/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3.</a:t>
            </a:r>
            <a:r>
              <a:rPr lang="zh-CN" altLang="en-US" sz="2800" dirty="0">
                <a:latin typeface="宋体" pitchFamily="2" charset="-122"/>
              </a:rPr>
              <a:t>合金与纯金属有什么不同呢？</a:t>
            </a:r>
          </a:p>
          <a:p>
            <a:pPr>
              <a:buClr>
                <a:schemeClr val="bg2"/>
              </a:buClr>
              <a:buSzPct val="75000"/>
            </a:pPr>
            <a:endParaRPr lang="en-US" altLang="zh-CN" sz="2800" dirty="0">
              <a:latin typeface="宋体" pitchFamily="2" charset="-122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844932" y="3789363"/>
            <a:ext cx="1727200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800" dirty="0">
                <a:solidFill>
                  <a:srgbClr val="FF0000"/>
                </a:solidFill>
              </a:rPr>
              <a:t>合金多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116013" y="1844675"/>
            <a:ext cx="7885143" cy="138499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1.</a:t>
            </a:r>
            <a:r>
              <a:rPr lang="zh-CN" altLang="en-US" sz="2800" dirty="0"/>
              <a:t>合金是</a:t>
            </a:r>
            <a:r>
              <a:rPr lang="zh-CN" altLang="en-US" sz="2800" dirty="0">
                <a:solidFill>
                  <a:srgbClr val="FF0000"/>
                </a:solidFill>
              </a:rPr>
              <a:t>在金属中</a:t>
            </a:r>
            <a:r>
              <a:rPr lang="zh-CN" altLang="en-US" sz="2800" dirty="0">
                <a:solidFill>
                  <a:srgbClr val="0000FF"/>
                </a:solidFill>
              </a:rPr>
              <a:t>加热熔合</a:t>
            </a:r>
            <a:r>
              <a:rPr lang="zh-CN" altLang="en-US" sz="2800" dirty="0">
                <a:solidFill>
                  <a:srgbClr val="FF0000"/>
                </a:solidFill>
              </a:rPr>
              <a:t>某些金属</a:t>
            </a:r>
            <a:r>
              <a:rPr lang="zh-CN" altLang="en-US" sz="2800" dirty="0" smtClean="0">
                <a:solidFill>
                  <a:srgbClr val="FF0000"/>
                </a:solidFill>
              </a:rPr>
              <a:t>或者非金属，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rgbClr val="FF0000"/>
                </a:solidFill>
              </a:rPr>
              <a:t>              </a:t>
            </a:r>
            <a:r>
              <a:rPr lang="zh-CN" altLang="en-US" sz="2800" dirty="0" smtClean="0">
                <a:solidFill>
                  <a:srgbClr val="FF0000"/>
                </a:solidFill>
              </a:rPr>
              <a:t>形成具有金属特征的</a:t>
            </a:r>
            <a:r>
              <a:rPr lang="zh-CN" altLang="en-US" sz="2800" dirty="0" smtClean="0">
                <a:solidFill>
                  <a:srgbClr val="006600"/>
                </a:solidFill>
              </a:rPr>
              <a:t>混合物</a:t>
            </a:r>
            <a:r>
              <a:rPr lang="zh-CN" altLang="en-US" sz="2800" dirty="0" smtClean="0">
                <a:solidFill>
                  <a:srgbClr val="FF0000"/>
                </a:solidFill>
              </a:rPr>
              <a:t>。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rgbClr val="FF0000"/>
                </a:solidFill>
              </a:rPr>
              <a:t>    </a:t>
            </a:r>
            <a:r>
              <a:rPr lang="zh-CN" altLang="en-US" sz="2800" dirty="0" smtClean="0"/>
              <a:t>常见</a:t>
            </a:r>
            <a:r>
              <a:rPr lang="zh-CN" altLang="en-US" sz="2800" dirty="0"/>
              <a:t>的合金有</a:t>
            </a:r>
            <a:r>
              <a:rPr lang="zh-CN" altLang="en-US" sz="2800" dirty="0">
                <a:solidFill>
                  <a:srgbClr val="0000FF"/>
                </a:solidFill>
              </a:rPr>
              <a:t>生铁、钢、铝合金、黄铜</a:t>
            </a:r>
            <a:r>
              <a:rPr lang="zh-CN" altLang="en-US" sz="2800" dirty="0"/>
              <a:t>等。</a:t>
            </a:r>
          </a:p>
        </p:txBody>
      </p:sp>
      <p:pic>
        <p:nvPicPr>
          <p:cNvPr id="112646" name="Picture 6" descr="8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3938588"/>
            <a:ext cx="2122487" cy="2730500"/>
          </a:xfrm>
          <a:prstGeom prst="rect">
            <a:avLst/>
          </a:prstGeom>
          <a:noFill/>
        </p:spPr>
      </p:pic>
      <p:pic>
        <p:nvPicPr>
          <p:cNvPr id="112647" name="Picture 7" descr="图8-4 宝石中的金属离子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0955" y="142852"/>
            <a:ext cx="1457325" cy="1584325"/>
          </a:xfrm>
          <a:prstGeom prst="rect">
            <a:avLst/>
          </a:prstGeom>
          <a:noFill/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49266" y="638160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  <p:bldP spid="1639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60" name="Group 4"/>
          <p:cNvGrpSpPr>
            <a:grpSpLocks/>
          </p:cNvGrpSpPr>
          <p:nvPr/>
        </p:nvGrpSpPr>
        <p:grpSpPr bwMode="auto">
          <a:xfrm>
            <a:off x="6300788" y="315913"/>
            <a:ext cx="2519362" cy="2611235"/>
            <a:chOff x="2789" y="1764"/>
            <a:chExt cx="2767" cy="2676"/>
          </a:xfrm>
        </p:grpSpPr>
        <p:sp>
          <p:nvSpPr>
            <p:cNvPr id="45061" name="Text Box 5"/>
            <p:cNvSpPr txBox="1">
              <a:spLocks noChangeArrowheads="1"/>
            </p:cNvSpPr>
            <p:nvPr/>
          </p:nvSpPr>
          <p:spPr bwMode="auto">
            <a:xfrm>
              <a:off x="3199" y="3783"/>
              <a:ext cx="2223" cy="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1800" dirty="0">
                  <a:latin typeface="Arial Narrow" pitchFamily="34" charset="0"/>
                </a:rPr>
                <a:t>图</a:t>
              </a:r>
              <a:r>
                <a:rPr kumimoji="1" lang="en-US" altLang="zh-CN" sz="1800" dirty="0">
                  <a:latin typeface="Arial Narrow" pitchFamily="34" charset="0"/>
                </a:rPr>
                <a:t>8</a:t>
              </a:r>
              <a:r>
                <a:rPr kumimoji="1" lang="zh-CN" altLang="en-US" sz="1800" dirty="0">
                  <a:latin typeface="Arial Narrow" pitchFamily="34" charset="0"/>
                </a:rPr>
                <a:t>－</a:t>
              </a:r>
              <a:r>
                <a:rPr kumimoji="1" lang="en-US" altLang="zh-CN" sz="1800" dirty="0">
                  <a:latin typeface="Arial Narrow" pitchFamily="34" charset="0"/>
                </a:rPr>
                <a:t>5  </a:t>
              </a:r>
              <a:r>
                <a:rPr kumimoji="1" lang="zh-CN" altLang="en-US" sz="1800" dirty="0">
                  <a:latin typeface="Arial Narrow" pitchFamily="34" charset="0"/>
                </a:rPr>
                <a:t>比较合金和纯金属的硬度</a:t>
              </a:r>
            </a:p>
          </p:txBody>
        </p:sp>
        <p:pic>
          <p:nvPicPr>
            <p:cNvPr id="45062" name="Picture 6" descr="pic_21782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/>
            <a:srcRect t="8426" b="7593"/>
            <a:stretch>
              <a:fillRect/>
            </a:stretch>
          </p:blipFill>
          <p:spPr bwMode="auto">
            <a:xfrm>
              <a:off x="2789" y="1764"/>
              <a:ext cx="2767" cy="2057"/>
            </a:xfrm>
            <a:prstGeom prst="rect">
              <a:avLst/>
            </a:prstGeom>
            <a:noFill/>
          </p:spPr>
        </p:pic>
      </p:grp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60375" y="1196975"/>
            <a:ext cx="6127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【</a:t>
            </a:r>
            <a:r>
              <a:rPr lang="zh-CN" altLang="en-US">
                <a:latin typeface="Times New Roman" pitchFamily="18" charset="0"/>
              </a:rPr>
              <a:t>实验</a:t>
            </a:r>
            <a:r>
              <a:rPr lang="en-US" altLang="zh-CN">
                <a:latin typeface="Times New Roman" pitchFamily="18" charset="0"/>
              </a:rPr>
              <a:t>8</a:t>
            </a:r>
            <a:r>
              <a:rPr lang="zh-CN" altLang="en-US">
                <a:latin typeface="Times New Roman" pitchFamily="18" charset="0"/>
              </a:rPr>
              <a:t>－</a:t>
            </a:r>
            <a:r>
              <a:rPr lang="en-US" altLang="zh-CN">
                <a:latin typeface="Times New Roman" pitchFamily="18" charset="0"/>
              </a:rPr>
              <a:t>1】  </a:t>
            </a:r>
            <a:r>
              <a:rPr lang="zh-CN" altLang="en-US">
                <a:latin typeface="Times New Roman" pitchFamily="18" charset="0"/>
              </a:rPr>
              <a:t>比较黄铜片（铜锌合金）和</a:t>
            </a:r>
          </a:p>
          <a:p>
            <a:r>
              <a:rPr lang="zh-CN" altLang="en-US">
                <a:latin typeface="Times New Roman" pitchFamily="18" charset="0"/>
              </a:rPr>
              <a:t>  铜片、硬铝片（铝合金）和铝片的光泽和</a:t>
            </a:r>
          </a:p>
          <a:p>
            <a:r>
              <a:rPr lang="zh-CN" altLang="en-US">
                <a:latin typeface="Times New Roman" pitchFamily="18" charset="0"/>
              </a:rPr>
              <a:t>  颜色；将它们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互相刻画</a:t>
            </a:r>
            <a:r>
              <a:rPr lang="zh-CN" altLang="en-US">
                <a:latin typeface="Times New Roman" pitchFamily="18" charset="0"/>
              </a:rPr>
              <a:t>，比较它们的硬度。</a:t>
            </a:r>
          </a:p>
        </p:txBody>
      </p:sp>
      <p:graphicFrame>
        <p:nvGraphicFramePr>
          <p:cNvPr id="45149" name="Group 93"/>
          <p:cNvGraphicFramePr>
            <a:graphicFrameLocks noGrp="1"/>
          </p:cNvGraphicFramePr>
          <p:nvPr/>
        </p:nvGraphicFramePr>
        <p:xfrm>
          <a:off x="827088" y="3070225"/>
          <a:ext cx="7137400" cy="3102864"/>
        </p:xfrm>
        <a:graphic>
          <a:graphicData uri="http://schemas.openxmlformats.org/drawingml/2006/table">
            <a:tbl>
              <a:tblPr/>
              <a:tblGrid>
                <a:gridCol w="1708150"/>
                <a:gridCol w="1481137"/>
                <a:gridCol w="1223963"/>
                <a:gridCol w="1223962"/>
                <a:gridCol w="1500188"/>
              </a:tblGrid>
              <a:tr h="4365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黄铜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光泽与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颜色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130" name="Text Box 74"/>
          <p:cNvSpPr txBox="1">
            <a:spLocks noChangeArrowheads="1"/>
          </p:cNvSpPr>
          <p:nvPr/>
        </p:nvSpPr>
        <p:spPr bwMode="auto">
          <a:xfrm>
            <a:off x="2590800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黄色</a:t>
            </a: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959225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紫红色</a:t>
            </a: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5256213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623050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3227388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黄铜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铜</a:t>
            </a: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5891213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硬铝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铝</a:t>
            </a: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2555875" y="563721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合金的硬度一般大于其成分金属的硬度</a:t>
            </a:r>
          </a:p>
        </p:txBody>
      </p:sp>
      <p:sp>
        <p:nvSpPr>
          <p:cNvPr id="45148" name="AutoShape 9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5148263" y="2565400"/>
            <a:ext cx="936625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15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45151" name="Text Box 9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0" grpId="0"/>
      <p:bldP spid="45135" grpId="0"/>
      <p:bldP spid="45136" grpId="0"/>
      <p:bldP spid="45138" grpId="0"/>
      <p:bldP spid="45140" grpId="0"/>
      <p:bldP spid="45141" grpId="0"/>
      <p:bldP spid="451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8" name="Group 122"/>
          <p:cNvGraphicFramePr>
            <a:graphicFrameLocks noGrp="1"/>
          </p:cNvGraphicFramePr>
          <p:nvPr/>
        </p:nvGraphicFramePr>
        <p:xfrm>
          <a:off x="323850" y="1285860"/>
          <a:ext cx="8320117" cy="2155829"/>
        </p:xfrm>
        <a:graphic>
          <a:graphicData uri="http://schemas.openxmlformats.org/drawingml/2006/table">
            <a:tbl>
              <a:tblPr/>
              <a:tblGrid>
                <a:gridCol w="1349769"/>
                <a:gridCol w="863507"/>
                <a:gridCol w="802940"/>
                <a:gridCol w="806401"/>
                <a:gridCol w="856584"/>
                <a:gridCol w="1443215"/>
                <a:gridCol w="2197701"/>
              </a:tblGrid>
              <a:tr h="5152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纯金属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152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焊锡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武德合金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3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启示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312" name="Text Box 96"/>
          <p:cNvSpPr txBox="1">
            <a:spLocks noChangeArrowheads="1"/>
          </p:cNvSpPr>
          <p:nvPr/>
        </p:nvSpPr>
        <p:spPr bwMode="auto">
          <a:xfrm>
            <a:off x="1763713" y="2918470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合金的熔点一般小于其成分金属的熔点</a:t>
            </a:r>
          </a:p>
        </p:txBody>
      </p:sp>
      <p:sp>
        <p:nvSpPr>
          <p:cNvPr id="9318" name="Text Box 102"/>
          <p:cNvSpPr txBox="1">
            <a:spLocks noChangeArrowheads="1"/>
          </p:cNvSpPr>
          <p:nvPr/>
        </p:nvSpPr>
        <p:spPr bwMode="auto">
          <a:xfrm>
            <a:off x="142844" y="158430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【</a:t>
            </a:r>
            <a:r>
              <a:rPr lang="zh-CN" altLang="en-US" sz="2800" dirty="0">
                <a:latin typeface="Times New Roman" pitchFamily="18" charset="0"/>
              </a:rPr>
              <a:t>讨论</a:t>
            </a:r>
            <a:r>
              <a:rPr lang="en-US" altLang="zh-CN" sz="2800" dirty="0">
                <a:latin typeface="Times New Roman" pitchFamily="18" charset="0"/>
              </a:rPr>
              <a:t>】</a:t>
            </a:r>
          </a:p>
        </p:txBody>
      </p:sp>
      <p:sp>
        <p:nvSpPr>
          <p:cNvPr id="9320" name="AutoShape 104"/>
          <p:cNvSpPr>
            <a:spLocks noChangeArrowheads="1"/>
          </p:cNvSpPr>
          <p:nvPr/>
        </p:nvSpPr>
        <p:spPr bwMode="auto">
          <a:xfrm>
            <a:off x="4572000" y="620713"/>
            <a:ext cx="2232025" cy="504825"/>
          </a:xfrm>
          <a:prstGeom prst="wedgeEllipseCallout">
            <a:avLst>
              <a:gd name="adj1" fmla="val 1729"/>
              <a:gd name="adj2" fmla="val 210786"/>
            </a:avLst>
          </a:prstGeom>
          <a:solidFill>
            <a:srgbClr val="0000FF">
              <a:alpha val="96001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焊接金属</a:t>
            </a:r>
            <a:r>
              <a:rPr lang="zh-CN" altLang="en-US" b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321" name="AutoShape 105"/>
          <p:cNvSpPr>
            <a:spLocks noChangeArrowheads="1"/>
          </p:cNvSpPr>
          <p:nvPr/>
        </p:nvSpPr>
        <p:spPr bwMode="auto">
          <a:xfrm>
            <a:off x="7164388" y="549275"/>
            <a:ext cx="1584325" cy="736585"/>
          </a:xfrm>
          <a:prstGeom prst="wedgeEllipseCallout">
            <a:avLst>
              <a:gd name="adj1" fmla="val -24643"/>
              <a:gd name="adj2" fmla="val 139383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保险丝</a:t>
            </a:r>
            <a:r>
              <a:rPr lang="zh-CN" altLang="en-US" b="0" dirty="0" smtClean="0">
                <a:solidFill>
                  <a:schemeClr val="bg1"/>
                </a:solidFill>
              </a:rPr>
              <a:t> </a:t>
            </a:r>
            <a:endParaRPr lang="zh-CN" altLang="en-US" b="0" dirty="0">
              <a:solidFill>
                <a:schemeClr val="bg1"/>
              </a:solidFill>
            </a:endParaRPr>
          </a:p>
        </p:txBody>
      </p:sp>
      <p:sp>
        <p:nvSpPr>
          <p:cNvPr id="9333" name="Text Box 117"/>
          <p:cNvSpPr txBox="1">
            <a:spLocks noChangeArrowheads="1"/>
          </p:cNvSpPr>
          <p:nvPr/>
        </p:nvSpPr>
        <p:spPr bwMode="auto">
          <a:xfrm>
            <a:off x="285720" y="3571876"/>
            <a:ext cx="84770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另，改变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</a:rPr>
              <a:t>合金的组成和含量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，可以使合金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</a:rPr>
              <a:t>具有许多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        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</a:rPr>
              <a:t>优良的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物理、化学性能，更适合于不同的用途。</a:t>
            </a:r>
          </a:p>
        </p:txBody>
      </p:sp>
      <p:sp>
        <p:nvSpPr>
          <p:cNvPr id="9335" name="Text Box 119"/>
          <p:cNvSpPr txBox="1">
            <a:spLocks noChangeArrowheads="1"/>
          </p:cNvSpPr>
          <p:nvPr/>
        </p:nvSpPr>
        <p:spPr bwMode="auto">
          <a:xfrm>
            <a:off x="142844" y="4500570"/>
            <a:ext cx="8119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</a:rPr>
              <a:t>【</a:t>
            </a:r>
            <a:r>
              <a:rPr lang="zh-CN" altLang="en-US" sz="2800" dirty="0" smtClean="0">
                <a:latin typeface="Times New Roman" pitchFamily="18" charset="0"/>
              </a:rPr>
              <a:t>归纳</a:t>
            </a:r>
            <a:r>
              <a:rPr lang="en-US" altLang="zh-CN" sz="2800" dirty="0" smtClean="0">
                <a:latin typeface="Times New Roman" pitchFamily="18" charset="0"/>
              </a:rPr>
              <a:t>】</a:t>
            </a:r>
            <a:r>
              <a:rPr lang="zh-CN" altLang="en-US" sz="2800" dirty="0" smtClean="0">
                <a:latin typeface="Times New Roman" pitchFamily="18" charset="0"/>
              </a:rPr>
              <a:t>合金优良的</a:t>
            </a:r>
            <a:r>
              <a:rPr lang="zh-CN" altLang="en-US" sz="2800" dirty="0">
                <a:latin typeface="Times New Roman" pitchFamily="18" charset="0"/>
              </a:rPr>
              <a:t>性质（与其成分金属对比）：</a:t>
            </a:r>
          </a:p>
        </p:txBody>
      </p:sp>
      <p:sp>
        <p:nvSpPr>
          <p:cNvPr id="9336" name="Text Box 120"/>
          <p:cNvSpPr txBox="1">
            <a:spLocks noChangeArrowheads="1"/>
          </p:cNvSpPr>
          <p:nvPr/>
        </p:nvSpPr>
        <p:spPr bwMode="auto">
          <a:xfrm>
            <a:off x="1110854" y="4941888"/>
            <a:ext cx="755527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熔点低，密度小，强度和硬度大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，抗</a:t>
            </a:r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腐蚀性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能好。</a:t>
            </a:r>
            <a:endParaRPr lang="zh-CN" altLang="en-US" sz="26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9337" name="Text Box 121"/>
          <p:cNvSpPr txBox="1">
            <a:spLocks noChangeArrowheads="1"/>
          </p:cNvSpPr>
          <p:nvPr/>
        </p:nvSpPr>
        <p:spPr bwMode="auto">
          <a:xfrm>
            <a:off x="142844" y="5373688"/>
            <a:ext cx="889538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>
                <a:latin typeface="Times New Roman" pitchFamily="18" charset="0"/>
              </a:rPr>
              <a:t>【</a:t>
            </a:r>
            <a:r>
              <a:rPr lang="zh-CN" altLang="en-US" sz="2600" dirty="0">
                <a:latin typeface="Times New Roman" pitchFamily="18" charset="0"/>
              </a:rPr>
              <a:t>想一想</a:t>
            </a:r>
            <a:r>
              <a:rPr lang="en-US" altLang="zh-CN" sz="2600" dirty="0">
                <a:latin typeface="Times New Roman" pitchFamily="18" charset="0"/>
              </a:rPr>
              <a:t>】</a:t>
            </a:r>
            <a:r>
              <a:rPr lang="zh-CN" altLang="en-US" sz="2600" dirty="0">
                <a:latin typeface="Times New Roman" pitchFamily="18" charset="0"/>
              </a:rPr>
              <a:t>为什么日常使用的金属材料，大多数都是合金？</a:t>
            </a:r>
          </a:p>
        </p:txBody>
      </p:sp>
      <p:sp>
        <p:nvSpPr>
          <p:cNvPr id="9339" name="Text Box 123"/>
          <p:cNvSpPr txBox="1">
            <a:spLocks noChangeArrowheads="1"/>
          </p:cNvSpPr>
          <p:nvPr/>
        </p:nvSpPr>
        <p:spPr bwMode="auto">
          <a:xfrm>
            <a:off x="1041929" y="5876925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合金的很多性能优于组成它们的金属。</a:t>
            </a:r>
          </a:p>
        </p:txBody>
      </p:sp>
      <p:sp>
        <p:nvSpPr>
          <p:cNvPr id="934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  <p:sp>
        <p:nvSpPr>
          <p:cNvPr id="9341" name="Text Box 12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2" grpId="0"/>
      <p:bldP spid="9320" grpId="0" animBg="1"/>
      <p:bldP spid="9321" grpId="0" animBg="1"/>
      <p:bldP spid="9333" grpId="0"/>
      <p:bldP spid="9335" grpId="0"/>
      <p:bldP spid="9336" grpId="0"/>
      <p:bldP spid="9337" grpId="0"/>
      <p:bldP spid="93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9" name="Rectangle 17"/>
          <p:cNvSpPr>
            <a:spLocks noChangeArrowheads="1"/>
          </p:cNvSpPr>
          <p:nvPr/>
        </p:nvSpPr>
        <p:spPr bwMode="auto">
          <a:xfrm>
            <a:off x="574675" y="1196975"/>
            <a:ext cx="77588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比一比</a:t>
            </a:r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】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生铁与钢的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组成和性质有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什么不同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？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graphicFrame>
        <p:nvGraphicFramePr>
          <p:cNvPr id="79967" name="Group 95"/>
          <p:cNvGraphicFramePr>
            <a:graphicFrameLocks noGrp="1"/>
          </p:cNvGraphicFramePr>
          <p:nvPr/>
        </p:nvGraphicFramePr>
        <p:xfrm>
          <a:off x="936625" y="1857364"/>
          <a:ext cx="7594600" cy="2052768"/>
        </p:xfrm>
        <a:graphic>
          <a:graphicData uri="http://schemas.openxmlformats.org/drawingml/2006/table">
            <a:tbl>
              <a:tblPr/>
              <a:tblGrid>
                <a:gridCol w="1619250"/>
                <a:gridCol w="2808288"/>
                <a:gridCol w="3167062"/>
              </a:tblGrid>
              <a:tr h="341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钢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生铁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含碳量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其它元素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9911" name="Text Box 39"/>
          <p:cNvSpPr txBox="1">
            <a:spLocks noChangeArrowheads="1"/>
          </p:cNvSpPr>
          <p:nvPr/>
        </p:nvSpPr>
        <p:spPr bwMode="auto">
          <a:xfrm>
            <a:off x="6286512" y="2285992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2%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～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4.3%</a:t>
            </a:r>
          </a:p>
        </p:txBody>
      </p:sp>
      <p:sp>
        <p:nvSpPr>
          <p:cNvPr id="79912" name="Text Box 40"/>
          <p:cNvSpPr txBox="1">
            <a:spLocks noChangeArrowheads="1"/>
          </p:cNvSpPr>
          <p:nvPr/>
        </p:nvSpPr>
        <p:spPr bwMode="auto">
          <a:xfrm>
            <a:off x="3143240" y="2289164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0.03%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～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2%</a:t>
            </a:r>
          </a:p>
        </p:txBody>
      </p:sp>
      <p:sp>
        <p:nvSpPr>
          <p:cNvPr id="79913" name="Text Box 41"/>
          <p:cNvSpPr txBox="1">
            <a:spLocks noChangeArrowheads="1"/>
          </p:cNvSpPr>
          <p:nvPr/>
        </p:nvSpPr>
        <p:spPr bwMode="auto">
          <a:xfrm>
            <a:off x="5643570" y="2757486"/>
            <a:ext cx="26661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硅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(Si)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、锰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</a:t>
            </a:r>
            <a:r>
              <a:rPr lang="en-US" altLang="zh-CN" dirty="0" err="1" smtClean="0">
                <a:solidFill>
                  <a:srgbClr val="0000FF"/>
                </a:solidFill>
                <a:latin typeface="宋体" pitchFamily="2" charset="-122"/>
              </a:rPr>
              <a:t>Mn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等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79914" name="Text Box 42"/>
          <p:cNvSpPr txBox="1">
            <a:spLocks noChangeArrowheads="1"/>
          </p:cNvSpPr>
          <p:nvPr/>
        </p:nvSpPr>
        <p:spPr bwMode="auto">
          <a:xfrm>
            <a:off x="2571736" y="2768589"/>
            <a:ext cx="26661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铬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(Cr)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、镍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(Ni)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等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79964" name="Rectangle 92"/>
          <p:cNvSpPr>
            <a:spLocks noChangeArrowheads="1"/>
          </p:cNvSpPr>
          <p:nvPr/>
        </p:nvSpPr>
        <p:spPr bwMode="auto">
          <a:xfrm>
            <a:off x="2627313" y="3328976"/>
            <a:ext cx="585929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solidFill>
                  <a:srgbClr val="FF0000"/>
                </a:solidFill>
              </a:rPr>
              <a:t>钢比生铁硬度大、抗腐蚀性好、有较强的韧性</a:t>
            </a:r>
          </a:p>
        </p:txBody>
      </p:sp>
      <p:sp>
        <p:nvSpPr>
          <p:cNvPr id="79968" name="Rectangle 96"/>
          <p:cNvSpPr>
            <a:spLocks noChangeArrowheads="1"/>
          </p:cNvSpPr>
          <p:nvPr/>
        </p:nvSpPr>
        <p:spPr bwMode="auto">
          <a:xfrm>
            <a:off x="2052656" y="4926013"/>
            <a:ext cx="5162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主要是因为钢</a:t>
            </a:r>
            <a:r>
              <a:rPr lang="zh-CN" altLang="en-US" sz="2800" dirty="0">
                <a:solidFill>
                  <a:srgbClr val="0000FF"/>
                </a:solidFill>
              </a:rPr>
              <a:t>含碳量</a:t>
            </a:r>
            <a:r>
              <a:rPr lang="zh-CN" altLang="en-US" sz="2800" dirty="0">
                <a:solidFill>
                  <a:srgbClr val="FF0000"/>
                </a:solidFill>
              </a:rPr>
              <a:t>比生铁少。</a:t>
            </a:r>
          </a:p>
        </p:txBody>
      </p:sp>
      <p:sp>
        <p:nvSpPr>
          <p:cNvPr id="10" name="矩形 9"/>
          <p:cNvSpPr/>
          <p:nvPr/>
        </p:nvSpPr>
        <p:spPr>
          <a:xfrm>
            <a:off x="571472" y="4191664"/>
            <a:ext cx="6429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思考</a:t>
            </a:r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3】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为什么钢的性能优于生铁？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2027" y="5786454"/>
            <a:ext cx="8759129" cy="523220"/>
          </a:xfrm>
          <a:prstGeom prst="rect">
            <a:avLst/>
          </a:prstGeom>
          <a:solidFill>
            <a:srgbClr val="FF0000"/>
          </a:solidFill>
          <a:ln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**改变合金的组成，使得合金性能也会随之发生改变。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160390" y="427534"/>
            <a:ext cx="30139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/>
              <a:t>常见的合金</a:t>
            </a:r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25400939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9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9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9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9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9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79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11" grpId="0" autoUpdateAnimBg="0"/>
      <p:bldP spid="79912" grpId="0" autoUpdateAnimBg="0"/>
      <p:bldP spid="79913" grpId="0" autoUpdateAnimBg="0"/>
      <p:bldP spid="79914" grpId="0" autoUpdateAnimBg="0"/>
      <p:bldP spid="79964" grpId="0"/>
      <p:bldP spid="79968" grpId="0"/>
      <p:bldP spid="10" grpId="0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89000"/>
            <a:ext cx="8229600" cy="13716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13000"/>
            <a:ext cx="8229600" cy="3886200"/>
          </a:xfrm>
        </p:spPr>
        <p:txBody>
          <a:bodyPr/>
          <a:lstStyle/>
          <a:p>
            <a:endParaRPr lang="zh-CN" altLang="zh-CN"/>
          </a:p>
        </p:txBody>
      </p:sp>
      <p:pic>
        <p:nvPicPr>
          <p:cNvPr id="81924" name="Picture 4" descr="未命名"/>
          <p:cNvPicPr>
            <a:picLocks noChangeAspect="1" noChangeArrowheads="1"/>
          </p:cNvPicPr>
          <p:nvPr/>
        </p:nvPicPr>
        <p:blipFill>
          <a:blip r:embed="rId2"/>
          <a:srcRect b="8220"/>
          <a:stretch>
            <a:fillRect/>
          </a:stretch>
        </p:blipFill>
        <p:spPr bwMode="auto">
          <a:xfrm>
            <a:off x="179388" y="692150"/>
            <a:ext cx="8713787" cy="5761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25" name="Oval 5"/>
          <p:cNvSpPr>
            <a:spLocks noChangeArrowheads="1"/>
          </p:cNvSpPr>
          <p:nvPr/>
        </p:nvSpPr>
        <p:spPr bwMode="auto">
          <a:xfrm>
            <a:off x="250825" y="5876925"/>
            <a:ext cx="1152525" cy="504825"/>
          </a:xfrm>
          <a:prstGeom prst="ellipse">
            <a:avLst/>
          </a:prstGeom>
          <a:noFill/>
          <a:ln w="349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00" y="3157538"/>
            <a:ext cx="1189037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165418" y="3700463"/>
            <a:ext cx="1152525" cy="504825"/>
          </a:xfrm>
          <a:prstGeom prst="ellipse">
            <a:avLst/>
          </a:prstGeom>
          <a:noFill/>
          <a:ln w="349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:\ico\黄铜壁灯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0"/>
            <a:ext cx="297180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 descr="H:\ico\黄铜打火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0"/>
            <a:ext cx="2667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 descr="H:\ico\黄铜烛台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886200"/>
            <a:ext cx="25146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 descr="H:\ico\黄铜水嘴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657600"/>
            <a:ext cx="2667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1600200" y="28194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>
                <a:latin typeface="宋体" charset="-122"/>
              </a:rPr>
              <a:t>黄铜壁灯</a:t>
            </a:r>
            <a:r>
              <a:rPr lang="zh-CN" altLang="en-US" sz="2400"/>
              <a:t> </a:t>
            </a: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5562600" y="2819400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>
                <a:latin typeface="宋体" charset="-122"/>
              </a:rPr>
              <a:t>黄铜打火机</a:t>
            </a:r>
            <a:r>
              <a:rPr lang="zh-CN" altLang="en-US" sz="1400"/>
              <a:t> </a:t>
            </a:r>
            <a:endParaRPr lang="zh-CN" altLang="en-US" sz="2400"/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1600200" y="62484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>
                <a:latin typeface="宋体" charset="-122"/>
              </a:rPr>
              <a:t>黄铜烛台</a:t>
            </a:r>
            <a:r>
              <a:rPr lang="zh-CN" altLang="en-US" sz="2400"/>
              <a:t> 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5867400" y="62484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>
                <a:latin typeface="宋体" charset="-122"/>
              </a:rPr>
              <a:t>黄铜水嘴</a:t>
            </a:r>
            <a:r>
              <a:rPr lang="zh-CN" altLang="en-US" sz="2400"/>
              <a:t> </a:t>
            </a:r>
          </a:p>
        </p:txBody>
      </p:sp>
      <p:sp>
        <p:nvSpPr>
          <p:cNvPr id="31754" name="AutoShape 10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05800" y="6248400"/>
            <a:ext cx="685800" cy="381000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1200">
                <a:solidFill>
                  <a:srgbClr val="0000FF"/>
                </a:solidFill>
              </a:rPr>
              <a:t>后退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333251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:\ico\焊锡丝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6200"/>
            <a:ext cx="5181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H:\ico\焊锡条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76600"/>
            <a:ext cx="51816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77200" y="6248400"/>
            <a:ext cx="685800" cy="381000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1200">
                <a:solidFill>
                  <a:srgbClr val="0000FF"/>
                </a:solidFill>
              </a:rPr>
              <a:t>后退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84677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:\ico\铝合金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752600"/>
            <a:ext cx="21336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H:\ico\铝锅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"/>
            <a:ext cx="2286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 descr="H:\ico\飞机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657600"/>
            <a:ext cx="38100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 descr="H:\ico\飞机歼-8I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619500"/>
            <a:ext cx="41148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6" descr="H:\ico\登陆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685800"/>
            <a:ext cx="2057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7" descr="H:\ico\卷烟铝铂纸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650" y="228600"/>
            <a:ext cx="30607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0" name="AutoShape 8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05800" y="6248400"/>
            <a:ext cx="685800" cy="381000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1200">
                <a:solidFill>
                  <a:srgbClr val="0000FF"/>
                </a:solidFill>
              </a:rPr>
              <a:t>后退</a:t>
            </a:r>
            <a:endParaRPr lang="zh-CN" altLang="en-US" sz="2400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3048000" y="2420938"/>
            <a:ext cx="5867400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/>
              <a:t>         </a:t>
            </a:r>
            <a:r>
              <a:rPr lang="zh-CN" altLang="en-US"/>
              <a:t>世界</a:t>
            </a:r>
            <a:r>
              <a:rPr lang="zh-CN" altLang="en-US">
                <a:solidFill>
                  <a:srgbClr val="FF3399"/>
                </a:solidFill>
              </a:rPr>
              <a:t>铝</a:t>
            </a:r>
            <a:r>
              <a:rPr lang="zh-CN" altLang="en-US"/>
              <a:t>的年产量仅次于铁，居第二位。铝有较好的延展性可制成</a:t>
            </a:r>
            <a:r>
              <a:rPr lang="en-US" altLang="zh-CN"/>
              <a:t>0.01mm</a:t>
            </a:r>
            <a:r>
              <a:rPr lang="zh-CN" altLang="en-US"/>
              <a:t>的铝箔，用于</a:t>
            </a:r>
            <a:r>
              <a:rPr lang="zh-CN" altLang="en-US">
                <a:solidFill>
                  <a:srgbClr val="0000FF"/>
                </a:solidFill>
              </a:rPr>
              <a:t>包装香烟、糖果</a:t>
            </a:r>
            <a:r>
              <a:rPr lang="zh-CN" altLang="en-US"/>
              <a:t>；铝的</a:t>
            </a:r>
            <a:r>
              <a:rPr lang="zh-CN" altLang="en-US">
                <a:solidFill>
                  <a:srgbClr val="FF3399"/>
                </a:solidFill>
              </a:rPr>
              <a:t>密度小和具有抗腐蚀</a:t>
            </a:r>
            <a:r>
              <a:rPr lang="zh-CN" altLang="en-US"/>
              <a:t>等优良性能，铝及其合金在</a:t>
            </a:r>
            <a:r>
              <a:rPr lang="zh-CN" altLang="en-US">
                <a:solidFill>
                  <a:srgbClr val="0000FF"/>
                </a:solidFill>
              </a:rPr>
              <a:t>电线电缆工业</a:t>
            </a:r>
            <a:r>
              <a:rPr lang="zh-CN" altLang="en-US"/>
              <a:t>、</a:t>
            </a:r>
            <a:r>
              <a:rPr lang="zh-CN" altLang="en-US">
                <a:solidFill>
                  <a:srgbClr val="0000FF"/>
                </a:solidFill>
              </a:rPr>
              <a:t>飞机、汽车等制造业</a:t>
            </a:r>
            <a:r>
              <a:rPr lang="zh-CN" altLang="en-US"/>
              <a:t>有广泛的用途</a:t>
            </a:r>
          </a:p>
          <a:p>
            <a:pPr eaLnBrk="0" hangingPunct="0"/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071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:\ico\pic_217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862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H:\ico\刘海若装上钛合金颅骨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29000"/>
            <a:ext cx="2819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4" descr="H:\ico\刘海若装上钛合金颅骨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505200"/>
            <a:ext cx="2209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 descr="H:\ico\钛金属腕表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22325"/>
            <a:ext cx="28194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1066800" y="6172200"/>
            <a:ext cx="7696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400">
                <a:latin typeface="宋体" charset="-122"/>
              </a:rPr>
              <a:t>  </a:t>
            </a:r>
            <a:r>
              <a:rPr lang="zh-CN" altLang="en-US" sz="2000">
                <a:latin typeface="宋体" charset="-122"/>
              </a:rPr>
              <a:t>钛合金与人体有很好的</a:t>
            </a:r>
            <a:r>
              <a:rPr lang="zh-CN" altLang="en-US" sz="2000">
                <a:latin typeface="Times New Roman" pitchFamily="18" charset="0"/>
              </a:rPr>
              <a:t>“</a:t>
            </a:r>
            <a:r>
              <a:rPr lang="zh-CN" altLang="en-US" sz="2000">
                <a:latin typeface="宋体" charset="-122"/>
              </a:rPr>
              <a:t>相容性</a:t>
            </a:r>
            <a:r>
              <a:rPr lang="zh-CN" altLang="en-US" sz="2000">
                <a:latin typeface="Times New Roman" pitchFamily="18" charset="0"/>
              </a:rPr>
              <a:t>”</a:t>
            </a:r>
            <a:r>
              <a:rPr lang="zh-CN" altLang="en-US" sz="2000">
                <a:latin typeface="宋体" charset="-122"/>
              </a:rPr>
              <a:t>，因此可用来制造</a:t>
            </a:r>
            <a:r>
              <a:rPr lang="zh-CN" altLang="en-US" sz="2000">
                <a:solidFill>
                  <a:srgbClr val="FF3399"/>
                </a:solidFill>
                <a:latin typeface="宋体" charset="-122"/>
              </a:rPr>
              <a:t>人造骨</a:t>
            </a:r>
            <a:r>
              <a:rPr lang="zh-CN" altLang="en-US" sz="2000"/>
              <a:t>  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3352800" y="431800"/>
            <a:ext cx="57912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zh-CN" sz="2400">
                <a:solidFill>
                  <a:srgbClr val="FF3399"/>
                </a:solidFill>
              </a:rPr>
              <a:t>      </a:t>
            </a:r>
            <a:r>
              <a:rPr lang="zh-CN" altLang="en-US" sz="2400">
                <a:solidFill>
                  <a:srgbClr val="FF3399"/>
                </a:solidFill>
              </a:rPr>
              <a:t>钛和钛合金</a:t>
            </a:r>
            <a:r>
              <a:rPr lang="zh-CN" altLang="en-US" sz="2400"/>
              <a:t>被认为是</a:t>
            </a:r>
            <a:r>
              <a:rPr lang="en-US" altLang="zh-CN" sz="2400"/>
              <a:t>21</a:t>
            </a:r>
            <a:r>
              <a:rPr lang="zh-CN" altLang="en-US" sz="2400"/>
              <a:t>世纪的重要材料，它具有很多优良的性能，如</a:t>
            </a:r>
            <a:r>
              <a:rPr lang="zh-CN" altLang="en-US" sz="2400" b="1">
                <a:solidFill>
                  <a:srgbClr val="C00000"/>
                </a:solidFill>
              </a:rPr>
              <a:t>熔点高、密度小、可塑性好、易于加工、机械性能好</a:t>
            </a:r>
            <a:r>
              <a:rPr lang="zh-CN" altLang="en-US" sz="2400"/>
              <a:t>等。尤其是抗腐蚀性能非常好，即使把它们放在海水中数年，取出后仍光亮如新，其抗腐蚀性能远优于不锈钢，因此被广泛</a:t>
            </a:r>
            <a:r>
              <a:rPr lang="zh-CN" altLang="en-US" sz="2400" b="1">
                <a:solidFill>
                  <a:srgbClr val="C00000"/>
                </a:solidFill>
              </a:rPr>
              <a:t>用于火箭、导弹、航天飞机船舶、化工和通讯设备等</a:t>
            </a:r>
          </a:p>
          <a:p>
            <a:pPr eaLnBrk="0" hangingPunct="0"/>
            <a:endParaRPr lang="en-US" altLang="zh-CN" sz="2400">
              <a:solidFill>
                <a:srgbClr val="FF3399"/>
              </a:solidFill>
            </a:endParaRPr>
          </a:p>
        </p:txBody>
      </p:sp>
      <p:sp>
        <p:nvSpPr>
          <p:cNvPr id="35848" name="Text Box 9"/>
          <p:cNvSpPr txBox="1">
            <a:spLocks noChangeArrowheads="1"/>
          </p:cNvSpPr>
          <p:nvPr/>
        </p:nvSpPr>
        <p:spPr bwMode="auto">
          <a:xfrm>
            <a:off x="0" y="2787650"/>
            <a:ext cx="29495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66FF66"/>
                </a:solidFill>
                <a:ea typeface="隶书" pitchFamily="49" charset="-122"/>
              </a:rPr>
              <a:t>钛金属腕表</a:t>
            </a:r>
          </a:p>
        </p:txBody>
      </p:sp>
    </p:spTree>
    <p:extLst>
      <p:ext uri="{BB962C8B-B14F-4D97-AF65-F5344CB8AC3E}">
        <p14:creationId xmlns:p14="http://schemas.microsoft.com/office/powerpoint/2010/main" val="417622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2" y="428604"/>
            <a:ext cx="2757478" cy="1371600"/>
          </a:xfrm>
        </p:spPr>
        <p:txBody>
          <a:bodyPr/>
          <a:lstStyle/>
          <a:p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【</a:t>
            </a:r>
            <a:r>
              <a:rPr lang="zh-CN" altLang="en-US" sz="4800" b="1" dirty="0" smtClean="0">
                <a:solidFill>
                  <a:srgbClr val="FF0000"/>
                </a:solidFill>
                <a:ea typeface="黑体" pitchFamily="49" charset="-122"/>
              </a:rPr>
              <a:t>小结</a:t>
            </a:r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】</a:t>
            </a:r>
            <a:endParaRPr lang="zh-CN" altLang="en-US" sz="4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82947" name="Line 3"/>
          <p:cNvSpPr>
            <a:spLocks noChangeShapeType="1"/>
          </p:cNvSpPr>
          <p:nvPr/>
        </p:nvSpPr>
        <p:spPr bwMode="auto">
          <a:xfrm>
            <a:off x="2381278" y="4292600"/>
            <a:ext cx="1152525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6413528" y="4292600"/>
            <a:ext cx="1008062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452715" y="3789363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342090" y="3716338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3965603" y="836613"/>
            <a:ext cx="2303462" cy="701675"/>
          </a:xfrm>
          <a:prstGeom prst="rect">
            <a:avLst/>
          </a:prstGeom>
          <a:solidFill>
            <a:srgbClr val="FFFF9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4000">
                <a:solidFill>
                  <a:srgbClr val="CC0000"/>
                </a:solidFill>
                <a:latin typeface="黑体" pitchFamily="49" charset="-122"/>
              </a:rPr>
              <a:t>金属材料</a:t>
            </a:r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 flipV="1">
            <a:off x="4613303" y="1989138"/>
            <a:ext cx="0" cy="144462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3" name="Line 9"/>
          <p:cNvSpPr>
            <a:spLocks noChangeShapeType="1"/>
          </p:cNvSpPr>
          <p:nvPr/>
        </p:nvSpPr>
        <p:spPr bwMode="auto">
          <a:xfrm flipV="1">
            <a:off x="4613303" y="2133600"/>
            <a:ext cx="73025" cy="71438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4" name="Line 10"/>
          <p:cNvSpPr>
            <a:spLocks noChangeShapeType="1"/>
          </p:cNvSpPr>
          <p:nvPr/>
        </p:nvSpPr>
        <p:spPr bwMode="auto">
          <a:xfrm flipV="1">
            <a:off x="5765828" y="1916113"/>
            <a:ext cx="142875" cy="21590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2381278" y="2349500"/>
            <a:ext cx="1728787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纯金属</a:t>
            </a: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5694390" y="2349500"/>
            <a:ext cx="1368425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合金</a:t>
            </a:r>
          </a:p>
        </p:txBody>
      </p:sp>
      <p:sp>
        <p:nvSpPr>
          <p:cNvPr id="82957" name="Text Box 13"/>
          <p:cNvSpPr txBox="1">
            <a:spLocks noChangeArrowheads="1"/>
          </p:cNvSpPr>
          <p:nvPr/>
        </p:nvSpPr>
        <p:spPr bwMode="auto">
          <a:xfrm>
            <a:off x="122875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526100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3460778" y="3860800"/>
            <a:ext cx="1150937" cy="641350"/>
          </a:xfrm>
          <a:prstGeom prst="rect">
            <a:avLst/>
          </a:prstGeom>
          <a:solidFill>
            <a:srgbClr val="99CC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7421590" y="3860800"/>
            <a:ext cx="1150938" cy="641350"/>
          </a:xfrm>
          <a:prstGeom prst="rect">
            <a:avLst/>
          </a:prstGeom>
          <a:solidFill>
            <a:schemeClr val="folHlink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1" name="Text Box 17"/>
          <p:cNvSpPr txBox="1">
            <a:spLocks noChangeArrowheads="1"/>
          </p:cNvSpPr>
          <p:nvPr/>
        </p:nvSpPr>
        <p:spPr bwMode="auto">
          <a:xfrm>
            <a:off x="581053" y="5300663"/>
            <a:ext cx="1150937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共性</a:t>
            </a:r>
          </a:p>
        </p:txBody>
      </p:sp>
      <p:sp>
        <p:nvSpPr>
          <p:cNvPr id="82962" name="Text Box 18"/>
          <p:cNvSpPr txBox="1">
            <a:spLocks noChangeArrowheads="1"/>
          </p:cNvSpPr>
          <p:nvPr/>
        </p:nvSpPr>
        <p:spPr bwMode="auto">
          <a:xfrm>
            <a:off x="2452715" y="5300663"/>
            <a:ext cx="1150938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特性</a:t>
            </a:r>
          </a:p>
        </p:txBody>
      </p:sp>
      <p:sp>
        <p:nvSpPr>
          <p:cNvPr id="82963" name="Line 19"/>
          <p:cNvSpPr>
            <a:spLocks noChangeShapeType="1"/>
          </p:cNvSpPr>
          <p:nvPr/>
        </p:nvSpPr>
        <p:spPr bwMode="auto">
          <a:xfrm flipH="1">
            <a:off x="1949478" y="2997200"/>
            <a:ext cx="10795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4" name="Line 20"/>
          <p:cNvSpPr>
            <a:spLocks noChangeShapeType="1"/>
          </p:cNvSpPr>
          <p:nvPr/>
        </p:nvSpPr>
        <p:spPr bwMode="auto">
          <a:xfrm flipH="1">
            <a:off x="3533803" y="1557338"/>
            <a:ext cx="1152525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5" name="Line 21"/>
          <p:cNvSpPr>
            <a:spLocks noChangeShapeType="1"/>
          </p:cNvSpPr>
          <p:nvPr/>
        </p:nvSpPr>
        <p:spPr bwMode="auto">
          <a:xfrm flipH="1">
            <a:off x="869978" y="4508500"/>
            <a:ext cx="1079500" cy="719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6" name="Line 22"/>
          <p:cNvSpPr>
            <a:spLocks noChangeShapeType="1"/>
          </p:cNvSpPr>
          <p:nvPr/>
        </p:nvSpPr>
        <p:spPr bwMode="auto">
          <a:xfrm flipH="1">
            <a:off x="5405465" y="2997200"/>
            <a:ext cx="1008063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7" name="Line 23"/>
          <p:cNvSpPr>
            <a:spLocks noChangeShapeType="1"/>
          </p:cNvSpPr>
          <p:nvPr/>
        </p:nvSpPr>
        <p:spPr bwMode="auto">
          <a:xfrm>
            <a:off x="3244878" y="2997200"/>
            <a:ext cx="865187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8" name="Line 24"/>
          <p:cNvSpPr>
            <a:spLocks noChangeShapeType="1"/>
          </p:cNvSpPr>
          <p:nvPr/>
        </p:nvSpPr>
        <p:spPr bwMode="auto">
          <a:xfrm>
            <a:off x="5118128" y="1557338"/>
            <a:ext cx="1150937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9" name="Line 25"/>
          <p:cNvSpPr>
            <a:spLocks noChangeShapeType="1"/>
          </p:cNvSpPr>
          <p:nvPr/>
        </p:nvSpPr>
        <p:spPr bwMode="auto">
          <a:xfrm>
            <a:off x="6629428" y="2997200"/>
            <a:ext cx="1008062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0" name="Line 26"/>
          <p:cNvSpPr>
            <a:spLocks noChangeShapeType="1"/>
          </p:cNvSpPr>
          <p:nvPr/>
        </p:nvSpPr>
        <p:spPr bwMode="auto">
          <a:xfrm>
            <a:off x="2093940" y="4508500"/>
            <a:ext cx="8636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1" name="AutoShape 27"/>
          <p:cNvSpPr>
            <a:spLocks noChangeArrowheads="1"/>
          </p:cNvSpPr>
          <p:nvPr/>
        </p:nvSpPr>
        <p:spPr bwMode="auto">
          <a:xfrm>
            <a:off x="5332441" y="4929198"/>
            <a:ext cx="3311525" cy="1323975"/>
          </a:xfrm>
          <a:prstGeom prst="wedgeRoundRectCallout">
            <a:avLst>
              <a:gd name="adj1" fmla="val 35966"/>
              <a:gd name="adj2" fmla="val -83124"/>
              <a:gd name="adj3" fmla="val 16667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dirty="0">
                <a:solidFill>
                  <a:srgbClr val="0000CC"/>
                </a:solidFill>
                <a:latin typeface="Comic Sans MS" pitchFamily="66" charset="0"/>
              </a:rPr>
              <a:t>价格、资源、美观、使用便利、回收、环保等多种因素。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10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  <p:bldP spid="82948" grpId="0" animBg="1"/>
      <p:bldP spid="82949" grpId="0"/>
      <p:bldP spid="82950" grpId="0"/>
      <p:bldP spid="82955" grpId="0" animBg="1"/>
      <p:bldP spid="82956" grpId="0" animBg="1"/>
      <p:bldP spid="82957" grpId="0" animBg="1"/>
      <p:bldP spid="82958" grpId="0" animBg="1"/>
      <p:bldP spid="82959" grpId="0" animBg="1"/>
      <p:bldP spid="82960" grpId="0" animBg="1"/>
      <p:bldP spid="82961" grpId="0" animBg="1"/>
      <p:bldP spid="82962" grpId="0" animBg="1"/>
      <p:bldP spid="82963" grpId="0" animBg="1"/>
      <p:bldP spid="82964" grpId="0" animBg="1"/>
      <p:bldP spid="82965" grpId="0" animBg="1"/>
      <p:bldP spid="82966" grpId="0" animBg="1"/>
      <p:bldP spid="82967" grpId="0" animBg="1"/>
      <p:bldP spid="82968" grpId="0" animBg="1"/>
      <p:bldP spid="82969" grpId="0" animBg="1"/>
      <p:bldP spid="82970" grpId="0" animBg="1"/>
      <p:bldP spid="8297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95288" y="1268413"/>
            <a:ext cx="8353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、制造飞机和制造机器底座，对所用金属的</a:t>
            </a:r>
          </a:p>
          <a:p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   密度和硬度会有什么要求？ </a:t>
            </a: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5288" y="4643438"/>
            <a:ext cx="8353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、电炉丝是用金属钨制成的，你认为它利用</a:t>
            </a:r>
          </a:p>
          <a:p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了</a:t>
            </a: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钨的哪些性质？ </a:t>
            </a:r>
          </a:p>
        </p:txBody>
      </p:sp>
      <p:graphicFrame>
        <p:nvGraphicFramePr>
          <p:cNvPr id="92164" name="Group 4"/>
          <p:cNvGraphicFramePr>
            <a:graphicFrameLocks noGrp="1"/>
          </p:cNvGraphicFramePr>
          <p:nvPr/>
        </p:nvGraphicFramePr>
        <p:xfrm>
          <a:off x="611188" y="2565400"/>
          <a:ext cx="7704137" cy="1798320"/>
        </p:xfrm>
        <a:graphic>
          <a:graphicData uri="http://schemas.openxmlformats.org/drawingml/2006/table">
            <a:tbl>
              <a:tblPr/>
              <a:tblGrid>
                <a:gridCol w="2951162"/>
                <a:gridCol w="2184400"/>
                <a:gridCol w="2568575"/>
              </a:tblGrid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密度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硬度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制造飞机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制造机器底座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2182" name="Rectangle 22"/>
          <p:cNvSpPr>
            <a:spLocks noChangeArrowheads="1"/>
          </p:cNvSpPr>
          <p:nvPr/>
        </p:nvSpPr>
        <p:spPr bwMode="auto">
          <a:xfrm>
            <a:off x="179388" y="5734050"/>
            <a:ext cx="6553200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Tahoma" pitchFamily="34" charset="0"/>
                <a:ea typeface="华文中宋" pitchFamily="2" charset="-122"/>
              </a:rPr>
              <a:t>导电性、导热性、熔点高</a:t>
            </a:r>
          </a:p>
        </p:txBody>
      </p:sp>
      <p:grpSp>
        <p:nvGrpSpPr>
          <p:cNvPr id="92183" name="Group 23"/>
          <p:cNvGrpSpPr>
            <a:grpSpLocks/>
          </p:cNvGrpSpPr>
          <p:nvPr/>
        </p:nvGrpSpPr>
        <p:grpSpPr bwMode="auto">
          <a:xfrm>
            <a:off x="4211638" y="3141663"/>
            <a:ext cx="3429000" cy="1323975"/>
            <a:chOff x="2640" y="1632"/>
            <a:chExt cx="2160" cy="714"/>
          </a:xfrm>
        </p:grpSpPr>
        <p:sp>
          <p:nvSpPr>
            <p:cNvPr id="92184" name="Text Box 24"/>
            <p:cNvSpPr txBox="1">
              <a:spLocks noChangeArrowheads="1"/>
            </p:cNvSpPr>
            <p:nvPr/>
          </p:nvSpPr>
          <p:spPr bwMode="auto">
            <a:xfrm>
              <a:off x="2640" y="1632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小</a:t>
              </a:r>
            </a:p>
          </p:txBody>
        </p:sp>
        <p:sp>
          <p:nvSpPr>
            <p:cNvPr id="92185" name="Text Box 25"/>
            <p:cNvSpPr txBox="1">
              <a:spLocks noChangeArrowheads="1"/>
            </p:cNvSpPr>
            <p:nvPr/>
          </p:nvSpPr>
          <p:spPr bwMode="auto">
            <a:xfrm>
              <a:off x="4224" y="1632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大</a:t>
              </a:r>
            </a:p>
          </p:txBody>
        </p:sp>
        <p:sp>
          <p:nvSpPr>
            <p:cNvPr id="92186" name="Text Box 26"/>
            <p:cNvSpPr txBox="1">
              <a:spLocks noChangeArrowheads="1"/>
            </p:cNvSpPr>
            <p:nvPr/>
          </p:nvSpPr>
          <p:spPr bwMode="auto">
            <a:xfrm>
              <a:off x="4224" y="1968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大</a:t>
              </a:r>
            </a:p>
          </p:txBody>
        </p:sp>
        <p:sp>
          <p:nvSpPr>
            <p:cNvPr id="92187" name="Text Box 27"/>
            <p:cNvSpPr txBox="1">
              <a:spLocks noChangeArrowheads="1"/>
            </p:cNvSpPr>
            <p:nvPr/>
          </p:nvSpPr>
          <p:spPr bwMode="auto">
            <a:xfrm>
              <a:off x="2640" y="1968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大</a:t>
              </a:r>
            </a:p>
          </p:txBody>
        </p:sp>
      </p:grpSp>
      <p:sp>
        <p:nvSpPr>
          <p:cNvPr id="92189" name="Text Box 29"/>
          <p:cNvSpPr txBox="1">
            <a:spLocks noChangeArrowheads="1"/>
          </p:cNvSpPr>
          <p:nvPr/>
        </p:nvSpPr>
        <p:spPr bwMode="auto">
          <a:xfrm>
            <a:off x="395288" y="617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学以致用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"/>
                                        <p:tgtEl>
                                          <p:spTgt spid="9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2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023938" y="1720850"/>
            <a:ext cx="74501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、下列物质中属于金属材料的是：（             ）</a:t>
            </a:r>
          </a:p>
          <a:p>
            <a:endParaRPr lang="zh-CN" altLang="en-US">
              <a:latin typeface="Times New Roman" pitchFamily="18" charset="0"/>
            </a:endParaRPr>
          </a:p>
          <a:p>
            <a:r>
              <a:rPr lang="zh-CN" altLang="en-US">
                <a:latin typeface="Times New Roman" pitchFamily="18" charset="0"/>
              </a:rPr>
              <a:t>      </a:t>
            </a:r>
            <a:r>
              <a:rPr lang="en-US" altLang="zh-CN">
                <a:latin typeface="Times New Roman" pitchFamily="18" charset="0"/>
              </a:rPr>
              <a:t>A</a:t>
            </a:r>
            <a:r>
              <a:rPr lang="zh-CN" altLang="en-US">
                <a:latin typeface="Times New Roman" pitchFamily="18" charset="0"/>
              </a:rPr>
              <a:t>、钢            </a:t>
            </a:r>
            <a:r>
              <a:rPr lang="en-US" altLang="zh-CN">
                <a:latin typeface="Times New Roman" pitchFamily="18" charset="0"/>
              </a:rPr>
              <a:t>B</a:t>
            </a:r>
            <a:r>
              <a:rPr lang="zh-CN" altLang="en-US">
                <a:latin typeface="Times New Roman" pitchFamily="18" charset="0"/>
              </a:rPr>
              <a:t>、铝            </a:t>
            </a:r>
            <a:r>
              <a:rPr lang="en-US" altLang="zh-CN">
                <a:latin typeface="Times New Roman" pitchFamily="18" charset="0"/>
              </a:rPr>
              <a:t>C</a:t>
            </a:r>
            <a:r>
              <a:rPr lang="zh-CN" altLang="en-US">
                <a:latin typeface="Times New Roman" pitchFamily="18" charset="0"/>
              </a:rPr>
              <a:t>、氧化铁         </a:t>
            </a:r>
            <a:r>
              <a:rPr lang="en-US" altLang="zh-CN">
                <a:latin typeface="Times New Roman" pitchFamily="18" charset="0"/>
              </a:rPr>
              <a:t>D</a:t>
            </a:r>
            <a:r>
              <a:rPr lang="zh-CN" altLang="en-US">
                <a:latin typeface="Times New Roman" pitchFamily="18" charset="0"/>
              </a:rPr>
              <a:t>、 石墨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971550" y="3305175"/>
            <a:ext cx="63563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2</a:t>
            </a:r>
            <a:r>
              <a:rPr lang="zh-CN" altLang="en-US">
                <a:latin typeface="Times New Roman" pitchFamily="18" charset="0"/>
              </a:rPr>
              <a:t>、下列各物质属于纯净物的是：（               ）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A</a:t>
            </a:r>
            <a:r>
              <a:rPr lang="zh-CN" altLang="en-US" sz="2000">
                <a:latin typeface="Times New Roman" pitchFamily="18" charset="0"/>
              </a:rPr>
              <a:t>、钱币、青铜像                       </a:t>
            </a:r>
            <a:r>
              <a:rPr lang="en-US" altLang="zh-CN" sz="2000">
                <a:latin typeface="Times New Roman" pitchFamily="18" charset="0"/>
              </a:rPr>
              <a:t>B</a:t>
            </a:r>
            <a:r>
              <a:rPr lang="zh-CN" altLang="en-US" sz="2000">
                <a:latin typeface="Times New Roman" pitchFamily="18" charset="0"/>
              </a:rPr>
              <a:t>、不锈钢、生铁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C</a:t>
            </a:r>
            <a:r>
              <a:rPr lang="zh-CN" altLang="en-US" sz="2000">
                <a:latin typeface="Times New Roman" pitchFamily="18" charset="0"/>
              </a:rPr>
              <a:t>、</a:t>
            </a:r>
            <a:r>
              <a:rPr lang="en-US" altLang="zh-CN" sz="2000">
                <a:latin typeface="Times New Roman" pitchFamily="18" charset="0"/>
              </a:rPr>
              <a:t>24K</a:t>
            </a:r>
            <a:r>
              <a:rPr lang="zh-CN" altLang="en-US" sz="2000">
                <a:latin typeface="Times New Roman" pitchFamily="18" charset="0"/>
              </a:rPr>
              <a:t>金戒指、氧化铜            </a:t>
            </a:r>
            <a:r>
              <a:rPr lang="en-US" altLang="zh-CN" sz="2000">
                <a:latin typeface="Times New Roman" pitchFamily="18" charset="0"/>
              </a:rPr>
              <a:t>D</a:t>
            </a:r>
            <a:r>
              <a:rPr lang="zh-CN" altLang="en-US" sz="2000">
                <a:latin typeface="Times New Roman" pitchFamily="18" charset="0"/>
              </a:rPr>
              <a:t>、 大理石、盐酸</a:t>
            </a:r>
          </a:p>
          <a:p>
            <a:r>
              <a:rPr lang="zh-CN" altLang="en-US">
                <a:latin typeface="Times New Roman" pitchFamily="18" charset="0"/>
              </a:rPr>
              <a:t> 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180138" y="1700213"/>
            <a:ext cx="912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183313" y="328453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876550" y="908050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达标自查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692150"/>
            <a:ext cx="8497888" cy="20891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3</a:t>
            </a:r>
            <a:r>
              <a:rPr lang="zh-CN" altLang="en-US" sz="2400" b="1">
                <a:latin typeface="宋体" pitchFamily="2" charset="-122"/>
              </a:rPr>
              <a:t>．下列生活用品中，由金属材料制成的（     　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、塑料袋    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、玻璃杯    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、瓷碗   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、铁锅</a:t>
            </a:r>
          </a:p>
          <a:p>
            <a:pPr>
              <a:buFont typeface="Wingdings" pitchFamily="2" charset="2"/>
              <a:buNone/>
            </a:pPr>
            <a:endParaRPr lang="zh-CN" altLang="en-US" sz="2400" b="1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4</a:t>
            </a:r>
            <a:r>
              <a:rPr lang="zh-CN" altLang="en-US" sz="2400" b="1">
                <a:latin typeface="宋体" pitchFamily="2" charset="-122"/>
              </a:rPr>
              <a:t>．地壳中含量最多的两种金属元素是（      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 </a:t>
            </a:r>
            <a:r>
              <a:rPr lang="zh-CN" altLang="en-US" sz="2400" b="1">
                <a:latin typeface="宋体" pitchFamily="2" charset="-122"/>
              </a:rPr>
              <a:t>、镁、铝    </a:t>
            </a:r>
            <a:r>
              <a:rPr lang="en-US" altLang="zh-CN" sz="2400" b="1">
                <a:latin typeface="宋体" pitchFamily="2" charset="-122"/>
              </a:rPr>
              <a:t>B </a:t>
            </a:r>
            <a:r>
              <a:rPr lang="zh-CN" altLang="en-US" sz="2400" b="1">
                <a:latin typeface="宋体" pitchFamily="2" charset="-122"/>
              </a:rPr>
              <a:t>、铝      </a:t>
            </a:r>
            <a:r>
              <a:rPr lang="en-US" altLang="zh-CN" sz="2400" b="1">
                <a:latin typeface="宋体" pitchFamily="2" charset="-122"/>
              </a:rPr>
              <a:t>C </a:t>
            </a:r>
            <a:r>
              <a:rPr lang="zh-CN" altLang="en-US" sz="2400" b="1">
                <a:latin typeface="宋体" pitchFamily="2" charset="-122"/>
              </a:rPr>
              <a:t>、钙、钠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、铝、铁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443663" y="61753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6011863" y="198596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323850" y="3213100"/>
            <a:ext cx="85693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5</a:t>
            </a:r>
            <a:r>
              <a:rPr lang="zh-CN" altLang="en-US">
                <a:latin typeface="宋体" pitchFamily="2" charset="-122"/>
              </a:rPr>
              <a:t>．人类使用金属的历史，由早到晚的顺序是（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．铁→铜→铝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．铝→铜→铁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．铜→铁→铝  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．铜→铝→铁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zh-CN" altLang="en-US">
              <a:latin typeface="宋体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6</a:t>
            </a:r>
            <a:r>
              <a:rPr lang="zh-CN" altLang="en-US">
                <a:latin typeface="宋体" pitchFamily="2" charset="-122"/>
              </a:rPr>
              <a:t>．下列物质中，不属于合金的是（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．水银 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．青铜 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</a:t>
            </a:r>
            <a:r>
              <a:rPr lang="en-US" altLang="zh-CN">
                <a:latin typeface="宋体" pitchFamily="2" charset="-122"/>
              </a:rPr>
              <a:t>18K</a:t>
            </a:r>
            <a:r>
              <a:rPr lang="zh-CN" altLang="en-US">
                <a:latin typeface="宋体" pitchFamily="2" charset="-122"/>
              </a:rPr>
              <a:t>白金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．焊锡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7019925" y="312578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5435600" y="492601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7" grpId="0"/>
      <p:bldP spid="8397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323850" y="692150"/>
            <a:ext cx="8351838" cy="308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、下列铝制品的用途主要是利用了铝的哪个性质？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  </a:t>
            </a:r>
            <a:r>
              <a:rPr lang="en-US" altLang="zh-CN">
                <a:latin typeface="宋体" pitchFamily="2" charset="-122"/>
              </a:rPr>
              <a:t>A.</a:t>
            </a:r>
            <a:r>
              <a:rPr lang="zh-CN" altLang="en-US">
                <a:latin typeface="宋体" pitchFamily="2" charset="-122"/>
              </a:rPr>
              <a:t>导热性   </a:t>
            </a:r>
            <a:r>
              <a:rPr lang="en-US" altLang="zh-CN">
                <a:latin typeface="宋体" pitchFamily="2" charset="-122"/>
              </a:rPr>
              <a:t>B.</a:t>
            </a:r>
            <a:r>
              <a:rPr lang="zh-CN" altLang="en-US">
                <a:latin typeface="宋体" pitchFamily="2" charset="-122"/>
              </a:rPr>
              <a:t>导电性   </a:t>
            </a:r>
            <a:r>
              <a:rPr lang="en-US" altLang="zh-CN">
                <a:latin typeface="宋体" pitchFamily="2" charset="-122"/>
              </a:rPr>
              <a:t>C.</a:t>
            </a:r>
            <a:r>
              <a:rPr lang="zh-CN" altLang="en-US">
                <a:latin typeface="宋体" pitchFamily="2" charset="-122"/>
              </a:rPr>
              <a:t>延展性    </a:t>
            </a:r>
            <a:r>
              <a:rPr lang="en-US" altLang="zh-CN">
                <a:latin typeface="宋体" pitchFamily="2" charset="-122"/>
              </a:rPr>
              <a:t>D.</a:t>
            </a:r>
            <a:r>
              <a:rPr lang="zh-CN" altLang="en-US">
                <a:latin typeface="宋体" pitchFamily="2" charset="-122"/>
              </a:rPr>
              <a:t>密度较小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　铝锅烧饭（    ）　　铝锭压成铝箔（     ） 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  硬铝制飞机（    ）　　铝线作电缆（     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8</a:t>
            </a:r>
            <a:r>
              <a:rPr lang="zh-CN" altLang="en-US">
                <a:latin typeface="宋体" pitchFamily="2" charset="-122"/>
              </a:rPr>
              <a:t>、判断正误：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）合金一定是混合物（     ）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）金属常温下都是固态的（     ）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700338" y="1484313"/>
            <a:ext cx="7921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445250" y="15573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060700" y="2060575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6445250" y="19891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4716463" y="2852738"/>
            <a:ext cx="863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√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5292725" y="3284538"/>
            <a:ext cx="792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×</a:t>
            </a: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250825" y="3892550"/>
            <a:ext cx="7993063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152400"/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9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、具有密度小，抗腐蚀性能好，广泛应用于航天飞机、  </a:t>
            </a:r>
          </a:p>
          <a:p>
            <a:pPr indent="15240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船舶、化工等方面的一种新型金属材料是（    ）</a:t>
            </a:r>
            <a:endParaRPr kumimoji="1" lang="zh-CN" altLang="en-US">
              <a:latin typeface="宋体" pitchFamily="2" charset="-122"/>
            </a:endParaRP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A.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铝和铝合金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B.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钛和钛合金  </a:t>
            </a: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C.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铁和铁合金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D.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铬和铬合金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6946900" y="426878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/>
      <p:bldP spid="86022" grpId="0"/>
      <p:bldP spid="86023" grpId="0"/>
      <p:bldP spid="86024" grpId="0"/>
      <p:bldP spid="86025" grpId="0"/>
      <p:bldP spid="860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476250"/>
            <a:ext cx="8280400" cy="590391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zh-CN" sz="3600" dirty="0" smtClean="0"/>
              <a:t>10</a:t>
            </a:r>
            <a:r>
              <a:rPr lang="zh-CN" altLang="en-US" sz="3600" dirty="0" smtClean="0"/>
              <a:t>．制取合金常用的方法是将两种或多种金属加热到某一温度，使其全部熔化，再冷却成合金。根据下表数据判断（其他条件均满足），下列合金不宜采用上述方法制取的是 （    ）</a:t>
            </a:r>
          </a:p>
          <a:p>
            <a:pPr>
              <a:lnSpc>
                <a:spcPct val="90000"/>
              </a:lnSpc>
            </a:pPr>
            <a:endParaRPr lang="zh-CN" altLang="en-US" sz="3600" dirty="0" smtClean="0"/>
          </a:p>
          <a:p>
            <a:pPr>
              <a:lnSpc>
                <a:spcPct val="90000"/>
              </a:lnSpc>
            </a:pPr>
            <a:endParaRPr lang="zh-CN" altLang="en-US" sz="3600" dirty="0" smtClean="0"/>
          </a:p>
          <a:p>
            <a:pPr>
              <a:lnSpc>
                <a:spcPct val="90000"/>
              </a:lnSpc>
            </a:pPr>
            <a:endParaRPr lang="zh-CN" altLang="en-US" sz="3600" dirty="0" smtClean="0"/>
          </a:p>
          <a:p>
            <a:pPr>
              <a:lnSpc>
                <a:spcPct val="90000"/>
              </a:lnSpc>
            </a:pPr>
            <a:endParaRPr lang="zh-CN" altLang="en-US" sz="3600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3600" dirty="0" smtClean="0"/>
              <a:t>   </a:t>
            </a:r>
            <a:r>
              <a:rPr lang="en-US" altLang="zh-CN" sz="3600" dirty="0" smtClean="0"/>
              <a:t>A</a:t>
            </a:r>
            <a:r>
              <a:rPr lang="zh-CN" altLang="en-US" sz="3600" dirty="0" smtClean="0"/>
              <a:t>．</a:t>
            </a:r>
            <a:r>
              <a:rPr lang="en-US" altLang="zh-CN" sz="3600" dirty="0" smtClean="0"/>
              <a:t>Fe—Cu</a:t>
            </a:r>
            <a:r>
              <a:rPr lang="zh-CN" altLang="en-US" sz="3600" dirty="0" smtClean="0"/>
              <a:t>合金    </a:t>
            </a:r>
            <a:r>
              <a:rPr lang="en-US" altLang="zh-CN" sz="3600" dirty="0" smtClean="0"/>
              <a:t>B</a:t>
            </a:r>
            <a:r>
              <a:rPr lang="zh-CN" altLang="en-US" sz="3600" dirty="0" smtClean="0"/>
              <a:t>．</a:t>
            </a:r>
            <a:r>
              <a:rPr lang="en-US" altLang="zh-CN" sz="3600" dirty="0" smtClean="0"/>
              <a:t>Mg—Na</a:t>
            </a:r>
            <a:r>
              <a:rPr lang="zh-CN" altLang="en-US" sz="3600" dirty="0" smtClean="0"/>
              <a:t>合金      </a:t>
            </a:r>
            <a:r>
              <a:rPr lang="en-US" altLang="zh-CN" sz="3600" dirty="0" smtClean="0"/>
              <a:t>C</a:t>
            </a:r>
            <a:r>
              <a:rPr lang="zh-CN" altLang="en-US" sz="3600" dirty="0" smtClean="0"/>
              <a:t>．</a:t>
            </a:r>
            <a:r>
              <a:rPr lang="en-US" altLang="zh-CN" sz="3600" dirty="0" smtClean="0"/>
              <a:t>Na—Al</a:t>
            </a:r>
            <a:r>
              <a:rPr lang="zh-CN" altLang="en-US" sz="3600" dirty="0" smtClean="0"/>
              <a:t>合金     </a:t>
            </a:r>
            <a:r>
              <a:rPr lang="en-US" altLang="zh-CN" sz="3600" dirty="0" smtClean="0"/>
              <a:t>D</a:t>
            </a:r>
            <a:r>
              <a:rPr lang="zh-CN" altLang="en-US" sz="3600" dirty="0" smtClean="0"/>
              <a:t>．</a:t>
            </a:r>
            <a:r>
              <a:rPr lang="en-US" altLang="zh-CN" sz="3600" dirty="0" smtClean="0"/>
              <a:t>Na—Cu</a:t>
            </a:r>
            <a:r>
              <a:rPr lang="zh-CN" altLang="en-US" sz="3600" dirty="0" smtClean="0"/>
              <a:t>合金</a:t>
            </a:r>
          </a:p>
        </p:txBody>
      </p:sp>
      <p:graphicFrame>
        <p:nvGraphicFramePr>
          <p:cNvPr id="67587" name="Group 3"/>
          <p:cNvGraphicFramePr>
            <a:graphicFrameLocks noGrp="1"/>
          </p:cNvGraphicFramePr>
          <p:nvPr>
            <p:ph sz="half" idx="2"/>
          </p:nvPr>
        </p:nvGraphicFramePr>
        <p:xfrm>
          <a:off x="676275" y="3709988"/>
          <a:ext cx="7712075" cy="1590676"/>
        </p:xfrm>
        <a:graphic>
          <a:graphicData uri="http://schemas.openxmlformats.org/drawingml/2006/table">
            <a:tbl>
              <a:tblPr/>
              <a:tblGrid>
                <a:gridCol w="1649413"/>
                <a:gridCol w="920750"/>
                <a:gridCol w="1285875"/>
                <a:gridCol w="1282700"/>
                <a:gridCol w="1287462"/>
                <a:gridCol w="1285875"/>
              </a:tblGrid>
              <a:tr h="56038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金属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Na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Mg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Al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Cu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Fe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熔点（℃）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97.5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649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660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1083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1535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沸点（℃）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883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1090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2467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2567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2750</a:t>
                      </a:r>
                      <a:endParaRPr kumimoji="0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617" name="Text Box 33"/>
          <p:cNvSpPr txBox="1">
            <a:spLocks noChangeArrowheads="1"/>
          </p:cNvSpPr>
          <p:nvPr/>
        </p:nvSpPr>
        <p:spPr bwMode="auto">
          <a:xfrm>
            <a:off x="6823075" y="2420938"/>
            <a:ext cx="9890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78345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17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1873250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altLang="zh-CN" sz="2000" b="1" dirty="0" smtClean="0">
                <a:latin typeface="宋体" pitchFamily="2" charset="-122"/>
              </a:rPr>
              <a:t>11</a:t>
            </a:r>
            <a:r>
              <a:rPr lang="zh-CN" altLang="en-US" sz="2000" b="1" dirty="0" smtClean="0"/>
              <a:t>、</a:t>
            </a:r>
            <a:r>
              <a:rPr lang="zh-CN" altLang="en-US" sz="2000" b="1" dirty="0"/>
              <a:t>环顾你家里的日常生活用品，它们有很多都是由金属材料制成的。  </a:t>
            </a:r>
            <a:br>
              <a:rPr lang="zh-CN" altLang="en-US" sz="2000" b="1" dirty="0"/>
            </a:br>
            <a:r>
              <a:rPr lang="zh-CN" altLang="en-US" sz="2000" b="1" dirty="0"/>
              <a:t>     例如：</a:t>
            </a:r>
            <a:br>
              <a:rPr lang="zh-CN" altLang="en-US" sz="2000" b="1" dirty="0"/>
            </a:br>
            <a:r>
              <a:rPr lang="zh-CN" altLang="en-US" sz="2000" b="1" dirty="0"/>
              <a:t>     体温计中的液体是</a:t>
            </a:r>
            <a:r>
              <a:rPr lang="en-US" altLang="zh-CN" sz="2000" b="1" dirty="0"/>
              <a:t>______ </a:t>
            </a:r>
            <a:r>
              <a:rPr lang="zh-CN" altLang="en-US" sz="2000" b="1" dirty="0"/>
              <a:t>， 作导线的一般是</a:t>
            </a:r>
            <a:r>
              <a:rPr lang="en-US" altLang="zh-CN" sz="2000" b="1" dirty="0"/>
              <a:t>______</a:t>
            </a:r>
            <a:br>
              <a:rPr lang="en-US" altLang="zh-CN" sz="2000" b="1" dirty="0"/>
            </a:br>
            <a:r>
              <a:rPr lang="en-US" altLang="zh-CN" sz="2000" b="1" dirty="0"/>
              <a:t>     </a:t>
            </a:r>
            <a:r>
              <a:rPr lang="zh-CN" altLang="en-US" sz="2000" b="1" dirty="0"/>
              <a:t>水龙头表面镀的金属一般是</a:t>
            </a:r>
            <a:r>
              <a:rPr lang="en-US" altLang="zh-CN" sz="2000" b="1" dirty="0"/>
              <a:t>______</a:t>
            </a:r>
            <a:r>
              <a:rPr lang="zh-CN" altLang="en-US" sz="2000" b="1" dirty="0"/>
              <a:t>， 炒菜的锅一般是</a:t>
            </a:r>
            <a:r>
              <a:rPr lang="en-US" altLang="zh-CN" sz="2000" b="1" dirty="0"/>
              <a:t>_______</a:t>
            </a:r>
            <a:br>
              <a:rPr lang="en-US" altLang="zh-CN" sz="2000" b="1" dirty="0"/>
            </a:br>
            <a:r>
              <a:rPr lang="en-US" altLang="zh-CN" sz="2000" b="1" dirty="0"/>
              <a:t>     </a:t>
            </a:r>
            <a:r>
              <a:rPr lang="zh-CN" altLang="en-US" sz="2000" b="1" dirty="0"/>
              <a:t>灯泡的灯丝是</a:t>
            </a:r>
            <a:r>
              <a:rPr lang="en-US" altLang="zh-CN" sz="2000" b="1" dirty="0"/>
              <a:t>______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3203575" y="1268413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汞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084888" y="1268413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铜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4211638" y="1701800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铬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7235825" y="1628775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铁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700338" y="2060575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钨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755650" y="4833938"/>
            <a:ext cx="80645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这种金属的表面有一层氧化物保护层，试设想这种金属的</a:t>
            </a:r>
          </a:p>
          <a:p>
            <a:endParaRPr lang="zh-CN" altLang="en-US">
              <a:solidFill>
                <a:schemeClr val="tx2"/>
              </a:solidFill>
              <a:latin typeface="宋体" pitchFamily="2" charset="-122"/>
            </a:endParaRPr>
          </a:p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可能用途有</a:t>
            </a:r>
            <a:r>
              <a:rPr lang="zh-CN" altLang="en-US">
                <a:latin typeface="宋体" pitchFamily="2" charset="-122"/>
              </a:rPr>
              <a:t>＿＿＿＿＿＿＿＿＿＿＿＿＿＿＿＿＿＿＿．</a:t>
            </a:r>
            <a:r>
              <a:rPr lang="zh-CN" altLang="en-US" u="sng">
                <a:solidFill>
                  <a:schemeClr val="tx2"/>
                </a:solidFill>
                <a:latin typeface="宋体" pitchFamily="2" charset="-122"/>
              </a:rPr>
              <a:t> 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2555875" y="5473700"/>
            <a:ext cx="5545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炊具、手术刀、电线、</a:t>
            </a:r>
            <a:r>
              <a:rPr lang="zh-CN" altLang="en-US">
                <a:solidFill>
                  <a:srgbClr val="FF0000"/>
                </a:solidFill>
              </a:rPr>
              <a:t>飞机、轮船等</a:t>
            </a:r>
          </a:p>
        </p:txBody>
      </p:sp>
      <p:graphicFrame>
        <p:nvGraphicFramePr>
          <p:cNvPr id="88105" name="Group 41"/>
          <p:cNvGraphicFramePr>
            <a:graphicFrameLocks noGrp="1"/>
          </p:cNvGraphicFramePr>
          <p:nvPr/>
        </p:nvGraphicFramePr>
        <p:xfrm>
          <a:off x="611188" y="3429000"/>
          <a:ext cx="8250237" cy="1042988"/>
        </p:xfrm>
        <a:graphic>
          <a:graphicData uri="http://schemas.openxmlformats.org/drawingml/2006/table">
            <a:tbl>
              <a:tblPr/>
              <a:tblGrid>
                <a:gridCol w="1368425"/>
                <a:gridCol w="1223962"/>
                <a:gridCol w="1511300"/>
                <a:gridCol w="1368425"/>
                <a:gridCol w="1368425"/>
                <a:gridCol w="1409700"/>
              </a:tblGrid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熔点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密度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强度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导电性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导热性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抗腐蚀性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2500℃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3g/cm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与钢相似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优异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100" name="Rectangle 36"/>
          <p:cNvSpPr>
            <a:spLocks noChangeArrowheads="1"/>
          </p:cNvSpPr>
          <p:nvPr/>
        </p:nvSpPr>
        <p:spPr bwMode="auto">
          <a:xfrm>
            <a:off x="395288" y="2792413"/>
            <a:ext cx="7234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12. </a:t>
            </a:r>
            <a:r>
              <a:rPr lang="zh-CN" altLang="en-US" dirty="0">
                <a:latin typeface="宋体" pitchFamily="2" charset="-122"/>
              </a:rPr>
              <a:t>科学家发现了一种新金属，它的一些性质如下：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069" grpId="0"/>
      <p:bldP spid="88070" grpId="0"/>
      <p:bldP spid="88071" grpId="0"/>
      <p:bldP spid="88072" grpId="0"/>
      <p:bldP spid="8807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909638"/>
            <a:ext cx="8496300" cy="719137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 dirty="0" smtClean="0">
                <a:latin typeface="宋体" pitchFamily="2" charset="-122"/>
              </a:rPr>
              <a:t>13</a:t>
            </a:r>
            <a:r>
              <a:rPr lang="zh-CN" altLang="en-US" sz="2400" b="1" dirty="0" smtClean="0">
                <a:latin typeface="宋体" pitchFamily="2" charset="-122"/>
              </a:rPr>
              <a:t>．</a:t>
            </a:r>
            <a:r>
              <a:rPr lang="zh-CN" altLang="en-US" sz="2400" b="1" dirty="0">
                <a:latin typeface="宋体" pitchFamily="2" charset="-122"/>
              </a:rPr>
              <a:t>日常使用的金属材料多数属于合金。下表列出了一些常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 dirty="0">
                <a:latin typeface="宋体" pitchFamily="2" charset="-122"/>
              </a:rPr>
              <a:t>    见合金的主要成分、性能和用途：</a:t>
            </a:r>
          </a:p>
        </p:txBody>
      </p:sp>
      <p:graphicFrame>
        <p:nvGraphicFramePr>
          <p:cNvPr id="89117" name="Group 29"/>
          <p:cNvGraphicFramePr>
            <a:graphicFrameLocks noGrp="1"/>
          </p:cNvGraphicFramePr>
          <p:nvPr>
            <p:ph sz="half" idx="2"/>
          </p:nvPr>
        </p:nvGraphicFramePr>
        <p:xfrm>
          <a:off x="611188" y="1857375"/>
          <a:ext cx="8064500" cy="2582545"/>
        </p:xfrm>
        <a:graphic>
          <a:graphicData uri="http://schemas.openxmlformats.org/drawingml/2006/table">
            <a:tbl>
              <a:tblPr/>
              <a:tblGrid>
                <a:gridCol w="1041400"/>
                <a:gridCol w="3379787"/>
                <a:gridCol w="3643313"/>
              </a:tblGrid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合金的主要性能及用途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主要成分及纯金属的性能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焊锡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183℃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、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焊接金属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锡：熔点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232℃  </a:t>
                      </a:r>
                      <a:endParaRPr kumimoji="1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铅：熔点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327℃</a:t>
                      </a:r>
                      <a:endParaRPr kumimoji="1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硬铝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强度和硬度好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门窗、飞机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铝、铜、镁等。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硬度小，质软。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抗腐蚀性好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炊具、医疗器械、反应釜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铁、铬、镍等。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纯铁抗锈蚀性不如不锈钢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114" name="Text Box 26"/>
          <p:cNvSpPr txBox="1">
            <a:spLocks noChangeArrowheads="1"/>
          </p:cNvSpPr>
          <p:nvPr/>
        </p:nvSpPr>
        <p:spPr bwMode="auto">
          <a:xfrm>
            <a:off x="323850" y="4760913"/>
            <a:ext cx="8569325" cy="1260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由上表可以推断，与组成合金的纯金属相比，合金的优点一般有（填</a:t>
            </a:r>
            <a:r>
              <a:rPr kumimoji="1" lang="zh-CN" altLang="en-US">
                <a:latin typeface="Comic Sans MS" pitchFamily="66" charset="0"/>
              </a:rPr>
              <a:t>序号）</a:t>
            </a:r>
            <a:r>
              <a:rPr kumimoji="1" lang="zh-CN" altLang="en-US" u="sng">
                <a:latin typeface="Comic Sans MS" pitchFamily="66" charset="0"/>
              </a:rPr>
              <a:t> </a:t>
            </a:r>
            <a:r>
              <a:rPr kumimoji="1" lang="zh-CN" altLang="en-US" u="sng">
                <a:latin typeface="宋体" pitchFamily="2" charset="-122"/>
              </a:rPr>
              <a:t>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①强度更低  ②硬度更高  ③熔点更高  ④抗腐蚀性更好</a:t>
            </a:r>
          </a:p>
        </p:txBody>
      </p:sp>
      <p:sp>
        <p:nvSpPr>
          <p:cNvPr id="89115" name="Text Box 27"/>
          <p:cNvSpPr txBox="1">
            <a:spLocks noChangeArrowheads="1"/>
          </p:cNvSpPr>
          <p:nvPr/>
        </p:nvSpPr>
        <p:spPr bwMode="auto">
          <a:xfrm>
            <a:off x="2916238" y="5132388"/>
            <a:ext cx="12239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Comic Sans MS" pitchFamily="66" charset="0"/>
              </a:rPr>
              <a:t>② ④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15" grpId="0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3335</TotalTime>
  <Words>2316</Words>
  <Application>Microsoft Office PowerPoint</Application>
  <PresentationFormat>全屏显示(4:3)</PresentationFormat>
  <Paragraphs>385</Paragraphs>
  <Slides>32</Slides>
  <Notes>0</Notes>
  <HiddenSlides>0</HiddenSlides>
  <MMClips>2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Pixel</vt:lpstr>
      <vt:lpstr>PowerPoint 演示文稿</vt:lpstr>
      <vt:lpstr>温故知新</vt:lpstr>
      <vt:lpstr>温故知新</vt:lpstr>
      <vt:lpstr>金属材料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【小结】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11、环顾你家里的日常生活用品，它们有很多都是由金属材料制成的。        例如：      体温计中的液体是______ ， 作导线的一般是______      水龙头表面镀的金属一般是______， 炒菜的锅一般是_______      灯泡的灯丝是______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T4900</cp:lastModifiedBy>
  <cp:revision>265</cp:revision>
  <dcterms:created xsi:type="dcterms:W3CDTF">2004-01-15T01:23:36Z</dcterms:created>
  <dcterms:modified xsi:type="dcterms:W3CDTF">2019-02-21T08:45:49Z</dcterms:modified>
</cp:coreProperties>
</file>