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Lst>
  <p:sldIdLst>
    <p:sldId id="257" r:id="rId2"/>
    <p:sldId id="275" r:id="rId3"/>
    <p:sldId id="304" r:id="rId4"/>
    <p:sldId id="276" r:id="rId5"/>
    <p:sldId id="303" r:id="rId6"/>
    <p:sldId id="268" r:id="rId7"/>
    <p:sldId id="277" r:id="rId8"/>
    <p:sldId id="278" r:id="rId9"/>
    <p:sldId id="279" r:id="rId10"/>
    <p:sldId id="281" r:id="rId11"/>
    <p:sldId id="283" r:id="rId12"/>
    <p:sldId id="284" r:id="rId13"/>
    <p:sldId id="272" r:id="rId14"/>
    <p:sldId id="286" r:id="rId15"/>
    <p:sldId id="289" r:id="rId16"/>
    <p:sldId id="290" r:id="rId17"/>
    <p:sldId id="291" r:id="rId18"/>
    <p:sldId id="292" r:id="rId19"/>
    <p:sldId id="293" r:id="rId20"/>
    <p:sldId id="296" r:id="rId21"/>
    <p:sldId id="299" r:id="rId22"/>
  </p:sldIdLst>
  <p:sldSz cx="9144000" cy="6858000" type="screen4x3"/>
  <p:notesSz cx="6858000" cy="9144000"/>
  <p:defaultTextStyle>
    <a:defPPr>
      <a:defRPr lang="zh-CN"/>
    </a:defPPr>
    <a:lvl1pPr algn="l" rtl="0" fontAlgn="base">
      <a:spcBef>
        <a:spcPct val="0"/>
      </a:spcBef>
      <a:spcAft>
        <a:spcPct val="0"/>
      </a:spcAft>
      <a:defRPr sz="2400" b="1" kern="1200">
        <a:solidFill>
          <a:schemeClr val="tx1"/>
        </a:solidFill>
        <a:latin typeface="宋体" charset="-122"/>
        <a:ea typeface="宋体" charset="-122"/>
        <a:cs typeface="+mn-cs"/>
      </a:defRPr>
    </a:lvl1pPr>
    <a:lvl2pPr marL="457200" algn="l" rtl="0" fontAlgn="base">
      <a:spcBef>
        <a:spcPct val="0"/>
      </a:spcBef>
      <a:spcAft>
        <a:spcPct val="0"/>
      </a:spcAft>
      <a:defRPr sz="2400" b="1" kern="1200">
        <a:solidFill>
          <a:schemeClr val="tx1"/>
        </a:solidFill>
        <a:latin typeface="宋体" charset="-122"/>
        <a:ea typeface="宋体" charset="-122"/>
        <a:cs typeface="+mn-cs"/>
      </a:defRPr>
    </a:lvl2pPr>
    <a:lvl3pPr marL="914400" algn="l" rtl="0" fontAlgn="base">
      <a:spcBef>
        <a:spcPct val="0"/>
      </a:spcBef>
      <a:spcAft>
        <a:spcPct val="0"/>
      </a:spcAft>
      <a:defRPr sz="2400" b="1" kern="1200">
        <a:solidFill>
          <a:schemeClr val="tx1"/>
        </a:solidFill>
        <a:latin typeface="宋体" charset="-122"/>
        <a:ea typeface="宋体" charset="-122"/>
        <a:cs typeface="+mn-cs"/>
      </a:defRPr>
    </a:lvl3pPr>
    <a:lvl4pPr marL="1371600" algn="l" rtl="0" fontAlgn="base">
      <a:spcBef>
        <a:spcPct val="0"/>
      </a:spcBef>
      <a:spcAft>
        <a:spcPct val="0"/>
      </a:spcAft>
      <a:defRPr sz="2400" b="1" kern="1200">
        <a:solidFill>
          <a:schemeClr val="tx1"/>
        </a:solidFill>
        <a:latin typeface="宋体" charset="-122"/>
        <a:ea typeface="宋体" charset="-122"/>
        <a:cs typeface="+mn-cs"/>
      </a:defRPr>
    </a:lvl4pPr>
    <a:lvl5pPr marL="1828800" algn="l" rtl="0" fontAlgn="base">
      <a:spcBef>
        <a:spcPct val="0"/>
      </a:spcBef>
      <a:spcAft>
        <a:spcPct val="0"/>
      </a:spcAft>
      <a:defRPr sz="2400" b="1" kern="1200">
        <a:solidFill>
          <a:schemeClr val="tx1"/>
        </a:solidFill>
        <a:latin typeface="宋体" charset="-122"/>
        <a:ea typeface="宋体" charset="-122"/>
        <a:cs typeface="+mn-cs"/>
      </a:defRPr>
    </a:lvl5pPr>
    <a:lvl6pPr marL="2286000" algn="l" defTabSz="914400" rtl="0" eaLnBrk="1" latinLnBrk="0" hangingPunct="1">
      <a:defRPr sz="2400" b="1" kern="1200">
        <a:solidFill>
          <a:schemeClr val="tx1"/>
        </a:solidFill>
        <a:latin typeface="宋体" charset="-122"/>
        <a:ea typeface="宋体" charset="-122"/>
        <a:cs typeface="+mn-cs"/>
      </a:defRPr>
    </a:lvl6pPr>
    <a:lvl7pPr marL="2743200" algn="l" defTabSz="914400" rtl="0" eaLnBrk="1" latinLnBrk="0" hangingPunct="1">
      <a:defRPr sz="2400" b="1" kern="1200">
        <a:solidFill>
          <a:schemeClr val="tx1"/>
        </a:solidFill>
        <a:latin typeface="宋体" charset="-122"/>
        <a:ea typeface="宋体" charset="-122"/>
        <a:cs typeface="+mn-cs"/>
      </a:defRPr>
    </a:lvl7pPr>
    <a:lvl8pPr marL="3200400" algn="l" defTabSz="914400" rtl="0" eaLnBrk="1" latinLnBrk="0" hangingPunct="1">
      <a:defRPr sz="2400" b="1" kern="1200">
        <a:solidFill>
          <a:schemeClr val="tx1"/>
        </a:solidFill>
        <a:latin typeface="宋体" charset="-122"/>
        <a:ea typeface="宋体" charset="-122"/>
        <a:cs typeface="+mn-cs"/>
      </a:defRPr>
    </a:lvl8pPr>
    <a:lvl9pPr marL="3657600" algn="l" defTabSz="914400" rtl="0" eaLnBrk="1" latinLnBrk="0" hangingPunct="1">
      <a:defRPr sz="2400" b="1" kern="1200">
        <a:solidFill>
          <a:schemeClr val="tx1"/>
        </a:solidFill>
        <a:latin typeface="宋体" charset="-122"/>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0000FF"/>
    <a:srgbClr val="FFFF00"/>
    <a:srgbClr val="66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524"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39938" name="Group 2"/>
          <p:cNvGrpSpPr>
            <a:grpSpLocks/>
          </p:cNvGrpSpPr>
          <p:nvPr/>
        </p:nvGrpSpPr>
        <p:grpSpPr bwMode="auto">
          <a:xfrm>
            <a:off x="0" y="2438400"/>
            <a:ext cx="9009063" cy="1052513"/>
            <a:chOff x="0" y="1536"/>
            <a:chExt cx="5675" cy="663"/>
          </a:xfrm>
        </p:grpSpPr>
        <p:grpSp>
          <p:nvGrpSpPr>
            <p:cNvPr id="39939" name="Group 3"/>
            <p:cNvGrpSpPr>
              <a:grpSpLocks/>
            </p:cNvGrpSpPr>
            <p:nvPr/>
          </p:nvGrpSpPr>
          <p:grpSpPr bwMode="auto">
            <a:xfrm>
              <a:off x="183" y="1604"/>
              <a:ext cx="448" cy="299"/>
              <a:chOff x="720" y="336"/>
              <a:chExt cx="624" cy="432"/>
            </a:xfrm>
          </p:grpSpPr>
          <p:sp>
            <p:nvSpPr>
              <p:cNvPr id="39940" name="Rectangle 4"/>
              <p:cNvSpPr>
                <a:spLocks noChangeArrowheads="1"/>
              </p:cNvSpPr>
              <p:nvPr/>
            </p:nvSpPr>
            <p:spPr bwMode="auto">
              <a:xfrm>
                <a:off x="720" y="336"/>
                <a:ext cx="384" cy="432"/>
              </a:xfrm>
              <a:prstGeom prst="rect">
                <a:avLst/>
              </a:prstGeom>
              <a:solidFill>
                <a:schemeClr val="folHlink"/>
              </a:solidFill>
              <a:ln w="9525">
                <a:noFill/>
                <a:miter lim="800000"/>
                <a:headEnd/>
                <a:tailEnd/>
              </a:ln>
              <a:effectLst/>
            </p:spPr>
            <p:txBody>
              <a:bodyPr wrap="none" anchor="ctr"/>
              <a:lstStyle/>
              <a:p>
                <a:endParaRPr lang="zh-CN" altLang="en-US"/>
              </a:p>
            </p:txBody>
          </p:sp>
          <p:sp>
            <p:nvSpPr>
              <p:cNvPr id="39941"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endParaRPr lang="zh-CN" altLang="en-US"/>
              </a:p>
            </p:txBody>
          </p:sp>
        </p:grpSp>
        <p:grpSp>
          <p:nvGrpSpPr>
            <p:cNvPr id="39942" name="Group 6"/>
            <p:cNvGrpSpPr>
              <a:grpSpLocks/>
            </p:cNvGrpSpPr>
            <p:nvPr/>
          </p:nvGrpSpPr>
          <p:grpSpPr bwMode="auto">
            <a:xfrm>
              <a:off x="261" y="1870"/>
              <a:ext cx="465" cy="299"/>
              <a:chOff x="912" y="2640"/>
              <a:chExt cx="672" cy="432"/>
            </a:xfrm>
          </p:grpSpPr>
          <p:sp>
            <p:nvSpPr>
              <p:cNvPr id="39943" name="Rectangle 7"/>
              <p:cNvSpPr>
                <a:spLocks noChangeArrowheads="1"/>
              </p:cNvSpPr>
              <p:nvPr/>
            </p:nvSpPr>
            <p:spPr bwMode="auto">
              <a:xfrm>
                <a:off x="912" y="2640"/>
                <a:ext cx="384" cy="432"/>
              </a:xfrm>
              <a:prstGeom prst="rect">
                <a:avLst/>
              </a:prstGeom>
              <a:solidFill>
                <a:schemeClr val="accent2"/>
              </a:solidFill>
              <a:ln w="9525">
                <a:noFill/>
                <a:miter lim="800000"/>
                <a:headEnd/>
                <a:tailEnd/>
              </a:ln>
              <a:effectLst/>
            </p:spPr>
            <p:txBody>
              <a:bodyPr wrap="none" anchor="ctr"/>
              <a:lstStyle/>
              <a:p>
                <a:endParaRPr lang="zh-CN" altLang="en-US"/>
              </a:p>
            </p:txBody>
          </p:sp>
          <p:sp>
            <p:nvSpPr>
              <p:cNvPr id="39944"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endParaRPr lang="zh-CN" altLang="en-US"/>
              </a:p>
            </p:txBody>
          </p:sp>
        </p:grpSp>
        <p:sp>
          <p:nvSpPr>
            <p:cNvPr id="39945"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endParaRPr lang="zh-CN" altLang="en-US"/>
            </a:p>
          </p:txBody>
        </p:sp>
        <p:sp>
          <p:nvSpPr>
            <p:cNvPr id="39946" name="Rectangle 10"/>
            <p:cNvSpPr>
              <a:spLocks noChangeArrowheads="1"/>
            </p:cNvSpPr>
            <p:nvPr/>
          </p:nvSpPr>
          <p:spPr bwMode="auto">
            <a:xfrm>
              <a:off x="400" y="1536"/>
              <a:ext cx="20" cy="663"/>
            </a:xfrm>
            <a:prstGeom prst="rect">
              <a:avLst/>
            </a:prstGeom>
            <a:solidFill>
              <a:schemeClr val="bg2"/>
            </a:solidFill>
            <a:ln w="9525">
              <a:noFill/>
              <a:miter lim="800000"/>
              <a:headEnd/>
              <a:tailEnd/>
            </a:ln>
            <a:effectLst/>
          </p:spPr>
          <p:txBody>
            <a:bodyPr wrap="none" anchor="ctr"/>
            <a:lstStyle/>
            <a:p>
              <a:endParaRPr lang="zh-CN" altLang="en-US"/>
            </a:p>
          </p:txBody>
        </p:sp>
        <p:sp>
          <p:nvSpPr>
            <p:cNvPr id="39947"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zh-CN" altLang="en-US"/>
            </a:p>
          </p:txBody>
        </p:sp>
      </p:grpSp>
      <p:sp>
        <p:nvSpPr>
          <p:cNvPr id="39948" name="Rectangle 12"/>
          <p:cNvSpPr>
            <a:spLocks noGrp="1" noChangeArrowheads="1"/>
          </p:cNvSpPr>
          <p:nvPr>
            <p:ph type="ctrTitle"/>
          </p:nvPr>
        </p:nvSpPr>
        <p:spPr>
          <a:xfrm>
            <a:off x="990600" y="1676400"/>
            <a:ext cx="7772400" cy="1462088"/>
          </a:xfrm>
        </p:spPr>
        <p:txBody>
          <a:bodyPr/>
          <a:lstStyle>
            <a:lvl1pPr>
              <a:defRPr/>
            </a:lvl1pPr>
          </a:lstStyle>
          <a:p>
            <a:r>
              <a:rPr lang="zh-CN" altLang="en-US"/>
              <a:t>单击此处编辑母版标题样式</a:t>
            </a:r>
          </a:p>
        </p:txBody>
      </p:sp>
      <p:sp>
        <p:nvSpPr>
          <p:cNvPr id="399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CN" altLang="en-US"/>
              <a:t>单击此处编辑母版副标题样式</a:t>
            </a:r>
          </a:p>
        </p:txBody>
      </p:sp>
      <p:sp>
        <p:nvSpPr>
          <p:cNvPr id="39950" name="Rectangle 14"/>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endParaRPr lang="en-US" altLang="zh-CN"/>
          </a:p>
        </p:txBody>
      </p:sp>
      <p:sp>
        <p:nvSpPr>
          <p:cNvPr id="39951" name="Rectangle 15"/>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US" altLang="zh-CN"/>
          </a:p>
        </p:txBody>
      </p:sp>
      <p:sp>
        <p:nvSpPr>
          <p:cNvPr id="39952" name="Rectangle 16"/>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6FF8B082-34BE-486F-A4B4-B49624F740E8}" type="slidenum">
              <a:rPr lang="en-US" altLang="zh-CN"/>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63395FA-0945-489E-9C01-4CCEB0D945DD}" type="slidenum">
              <a:rPr lang="en-US" altLang="zh-CN"/>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FEC45AC-50B0-4893-A8B3-BEE1141D21CA}" type="slidenum">
              <a:rPr lang="en-US" altLang="zh-CN"/>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F6720CFB-643A-49A3-8BB9-3F40645F3B3E}" type="slidenum">
              <a:rPr lang="en-US" altLang="zh-CN"/>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59247D18-34D8-4A48-B199-3EF1800F2A1B}" type="slidenum">
              <a:rPr lang="en-US" altLang="zh-CN"/>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0430FF00-7680-4790-AD39-629CEC79AA02}" type="slidenum">
              <a:rPr lang="en-US" altLang="zh-CN"/>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47001A55-0A77-40A6-8ADB-0D2594088188}" type="slidenum">
              <a:rPr lang="en-US" altLang="zh-CN"/>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6E23FB6D-D47E-41D0-8477-3530AA299DB5}" type="slidenum">
              <a:rPr lang="en-US" altLang="zh-CN"/>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D0F5CC8-30F2-4618-AAA6-6D46FA5167B1}" type="slidenum">
              <a:rPr lang="en-US" altLang="zh-CN"/>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3E3C7314-804A-4D25-A107-4C34C23BA228}" type="slidenum">
              <a:rPr lang="en-US" altLang="zh-CN"/>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04050" y="214313"/>
            <a:ext cx="1951038" cy="59182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150938" y="214313"/>
            <a:ext cx="5700712" cy="59182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2474687-69E2-4DF4-A928-5D363CA9327B}" type="slidenum">
              <a:rPr lang="en-US" altLang="zh-CN"/>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ChangeArrowheads="1"/>
          </p:cNvSpPr>
          <p:nvPr/>
        </p:nvSpPr>
        <p:spPr bwMode="ltGray">
          <a:xfrm>
            <a:off x="417513" y="1098550"/>
            <a:ext cx="438150" cy="474663"/>
          </a:xfrm>
          <a:prstGeom prst="rect">
            <a:avLst/>
          </a:prstGeom>
          <a:solidFill>
            <a:schemeClr val="accent2"/>
          </a:soli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15"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16" name="Rectangle 4"/>
          <p:cNvSpPr>
            <a:spLocks noChangeArrowheads="1"/>
          </p:cNvSpPr>
          <p:nvPr/>
        </p:nvSpPr>
        <p:spPr bwMode="ltGray">
          <a:xfrm>
            <a:off x="541338" y="1520825"/>
            <a:ext cx="422275" cy="474663"/>
          </a:xfrm>
          <a:prstGeom prst="rect">
            <a:avLst/>
          </a:prstGeom>
          <a:solidFill>
            <a:schemeClr val="folHlink"/>
          </a:soli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17"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18"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19" name="Rectangle 7"/>
          <p:cNvSpPr>
            <a:spLocks noChangeArrowheads="1"/>
          </p:cNvSpPr>
          <p:nvPr/>
        </p:nvSpPr>
        <p:spPr bwMode="gray">
          <a:xfrm>
            <a:off x="762000" y="990600"/>
            <a:ext cx="31750" cy="1052513"/>
          </a:xfrm>
          <a:prstGeom prst="rect">
            <a:avLst/>
          </a:prstGeom>
          <a:solidFill>
            <a:schemeClr val="bg2"/>
          </a:soli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20"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38921" name="Rectangle 9"/>
          <p:cNvSpPr>
            <a:spLocks noGrp="1" noChangeArrowheads="1"/>
          </p:cNvSpPr>
          <p:nvPr>
            <p:ph type="title"/>
          </p:nvPr>
        </p:nvSpPr>
        <p:spPr bwMode="auto">
          <a:xfrm>
            <a:off x="1150938" y="214313"/>
            <a:ext cx="7793037" cy="14620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38922" name="Rectangle 10"/>
          <p:cNvSpPr>
            <a:spLocks noGrp="1" noChangeArrowheads="1"/>
          </p:cNvSpPr>
          <p:nvPr>
            <p:ph type="body" idx="1"/>
          </p:nvPr>
        </p:nvSpPr>
        <p:spPr bwMode="auto">
          <a:xfrm>
            <a:off x="1182688" y="2017713"/>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38923" name="Rectangle 11"/>
          <p:cNvSpPr>
            <a:spLocks noGrp="1" noChangeArrowheads="1"/>
          </p:cNvSpPr>
          <p:nvPr>
            <p:ph type="dt" sz="half" idx="2"/>
          </p:nvPr>
        </p:nvSpPr>
        <p:spPr bwMode="auto">
          <a:xfrm>
            <a:off x="11620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b="0">
                <a:latin typeface="+mn-lt"/>
              </a:defRPr>
            </a:lvl1pPr>
          </a:lstStyle>
          <a:p>
            <a:endParaRPr lang="en-US" altLang="zh-CN"/>
          </a:p>
        </p:txBody>
      </p:sp>
      <p:sp>
        <p:nvSpPr>
          <p:cNvPr id="38924" name="Rectangle 12"/>
          <p:cNvSpPr>
            <a:spLocks noGrp="1" noChangeArrowheads="1"/>
          </p:cNvSpPr>
          <p:nvPr>
            <p:ph type="ftr" sz="quarter" idx="3"/>
          </p:nvPr>
        </p:nvSpPr>
        <p:spPr bwMode="auto">
          <a:xfrm>
            <a:off x="36576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b="0">
                <a:latin typeface="+mn-lt"/>
              </a:defRPr>
            </a:lvl1pPr>
          </a:lstStyle>
          <a:p>
            <a:endParaRPr lang="en-US" altLang="zh-CN"/>
          </a:p>
        </p:txBody>
      </p:sp>
      <p:sp>
        <p:nvSpPr>
          <p:cNvPr id="38925" name="Rectangle 13"/>
          <p:cNvSpPr>
            <a:spLocks noGrp="1" noChangeArrowheads="1"/>
          </p:cNvSpPr>
          <p:nvPr>
            <p:ph type="sldNum" sz="quarter" idx="4"/>
          </p:nvPr>
        </p:nvSpPr>
        <p:spPr bwMode="auto">
          <a:xfrm>
            <a:off x="70421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0">
                <a:latin typeface="+mn-lt"/>
              </a:defRPr>
            </a:lvl1pPr>
          </a:lstStyle>
          <a:p>
            <a:fld id="{1BBD4B0C-B9D7-4184-BECA-67938BE1DC4B}"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ahoma" pitchFamily="34" charset="0"/>
          <a:ea typeface="宋体" charset="-122"/>
        </a:defRPr>
      </a:lvl2pPr>
      <a:lvl3pPr algn="l" rtl="0" fontAlgn="base">
        <a:spcBef>
          <a:spcPct val="0"/>
        </a:spcBef>
        <a:spcAft>
          <a:spcPct val="0"/>
        </a:spcAft>
        <a:defRPr sz="4400">
          <a:solidFill>
            <a:schemeClr val="tx2"/>
          </a:solidFill>
          <a:latin typeface="Tahoma" pitchFamily="34" charset="0"/>
          <a:ea typeface="宋体" charset="-122"/>
        </a:defRPr>
      </a:lvl3pPr>
      <a:lvl4pPr algn="l" rtl="0" fontAlgn="base">
        <a:spcBef>
          <a:spcPct val="0"/>
        </a:spcBef>
        <a:spcAft>
          <a:spcPct val="0"/>
        </a:spcAft>
        <a:defRPr sz="4400">
          <a:solidFill>
            <a:schemeClr val="tx2"/>
          </a:solidFill>
          <a:latin typeface="Tahoma" pitchFamily="34" charset="0"/>
          <a:ea typeface="宋体" charset="-122"/>
        </a:defRPr>
      </a:lvl4pPr>
      <a:lvl5pPr algn="l" rtl="0" fontAlgn="base">
        <a:spcBef>
          <a:spcPct val="0"/>
        </a:spcBef>
        <a:spcAft>
          <a:spcPct val="0"/>
        </a:spcAft>
        <a:defRPr sz="4400">
          <a:solidFill>
            <a:schemeClr val="tx2"/>
          </a:solidFill>
          <a:latin typeface="Tahoma" pitchFamily="34" charset="0"/>
          <a:ea typeface="宋体" charset="-122"/>
        </a:defRPr>
      </a:lvl5pPr>
      <a:lvl6pPr marL="457200" algn="l" rtl="0" fontAlgn="base">
        <a:spcBef>
          <a:spcPct val="0"/>
        </a:spcBef>
        <a:spcAft>
          <a:spcPct val="0"/>
        </a:spcAft>
        <a:defRPr sz="4400">
          <a:solidFill>
            <a:schemeClr val="tx2"/>
          </a:solidFill>
          <a:latin typeface="Tahoma" pitchFamily="34" charset="0"/>
          <a:ea typeface="宋体" charset="-122"/>
        </a:defRPr>
      </a:lvl6pPr>
      <a:lvl7pPr marL="914400" algn="l" rtl="0" fontAlgn="base">
        <a:spcBef>
          <a:spcPct val="0"/>
        </a:spcBef>
        <a:spcAft>
          <a:spcPct val="0"/>
        </a:spcAft>
        <a:defRPr sz="4400">
          <a:solidFill>
            <a:schemeClr val="tx2"/>
          </a:solidFill>
          <a:latin typeface="Tahoma" pitchFamily="34" charset="0"/>
          <a:ea typeface="宋体" charset="-122"/>
        </a:defRPr>
      </a:lvl7pPr>
      <a:lvl8pPr marL="1371600" algn="l" rtl="0" fontAlgn="base">
        <a:spcBef>
          <a:spcPct val="0"/>
        </a:spcBef>
        <a:spcAft>
          <a:spcPct val="0"/>
        </a:spcAft>
        <a:defRPr sz="4400">
          <a:solidFill>
            <a:schemeClr val="tx2"/>
          </a:solidFill>
          <a:latin typeface="Tahoma" pitchFamily="34" charset="0"/>
          <a:ea typeface="宋体" charset="-122"/>
        </a:defRPr>
      </a:lvl8pPr>
      <a:lvl9pPr marL="1828800" algn="l" rtl="0" fontAlgn="base">
        <a:spcBef>
          <a:spcPct val="0"/>
        </a:spcBef>
        <a:spcAft>
          <a:spcPct val="0"/>
        </a:spcAft>
        <a:defRPr sz="4400">
          <a:solidFill>
            <a:schemeClr val="tx2"/>
          </a:solidFill>
          <a:latin typeface="Tahoma" pitchFamily="34" charset="0"/>
          <a:ea typeface="宋体" charset="-122"/>
        </a:defRPr>
      </a:lvl9pPr>
    </p:titleStyle>
    <p:bodyStyle>
      <a:lvl1pPr marL="342900" indent="-342900" algn="l" rtl="0" fontAlgn="base">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itchFamily="2" charset="2"/>
        <a:buChar char="n"/>
        <a:defRPr sz="2800">
          <a:solidFill>
            <a:schemeClr val="tx1"/>
          </a:solidFill>
          <a:latin typeface="+mn-lt"/>
          <a:ea typeface="+mn-ea"/>
        </a:defRPr>
      </a:lvl2pPr>
      <a:lvl3pPr marL="1143000" indent="-228600" algn="l" rtl="0" fontAlgn="base">
        <a:spcBef>
          <a:spcPct val="20000"/>
        </a:spcBef>
        <a:spcAft>
          <a:spcPct val="0"/>
        </a:spcAft>
        <a:buClr>
          <a:schemeClr val="folHlink"/>
        </a:buClr>
        <a:buSzPct val="50000"/>
        <a:buFont typeface="Wingdings" pitchFamily="2" charset="2"/>
        <a:buChar char="n"/>
        <a:defRPr sz="2400">
          <a:solidFill>
            <a:schemeClr val="tx1"/>
          </a:solidFill>
          <a:latin typeface="+mn-lt"/>
          <a:ea typeface="+mn-ea"/>
        </a:defRPr>
      </a:lvl3pPr>
      <a:lvl4pPr marL="1600200" indent="-228600" algn="l" rtl="0" fontAlgn="base">
        <a:spcBef>
          <a:spcPct val="20000"/>
        </a:spcBef>
        <a:spcAft>
          <a:spcPct val="0"/>
        </a:spcAft>
        <a:buClr>
          <a:schemeClr val="accent2"/>
        </a:buClr>
        <a:buSzPct val="55000"/>
        <a:buFont typeface="Wingdings" pitchFamily="2" charset="2"/>
        <a:buChar char="n"/>
        <a:defRPr sz="2000">
          <a:solidFill>
            <a:schemeClr val="tx1"/>
          </a:solidFill>
          <a:latin typeface="+mn-lt"/>
          <a:ea typeface="+mn-ea"/>
        </a:defRPr>
      </a:lvl4pPr>
      <a:lvl5pPr marL="20574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descr="第二单元 题图（图）"/>
          <p:cNvPicPr>
            <a:picLocks noChangeAspect="1" noChangeArrowheads="1"/>
          </p:cNvPicPr>
          <p:nvPr/>
        </p:nvPicPr>
        <p:blipFill>
          <a:blip r:embed="rId2"/>
          <a:srcRect b="10132"/>
          <a:stretch>
            <a:fillRect/>
          </a:stretch>
        </p:blipFill>
        <p:spPr bwMode="auto">
          <a:xfrm>
            <a:off x="0" y="0"/>
            <a:ext cx="9144000" cy="6858000"/>
          </a:xfrm>
          <a:prstGeom prst="rect">
            <a:avLst/>
          </a:prstGeom>
          <a:noFill/>
        </p:spPr>
      </p:pic>
      <p:sp>
        <p:nvSpPr>
          <p:cNvPr id="3075" name="Text Box 3"/>
          <p:cNvSpPr txBox="1">
            <a:spLocks noChangeArrowheads="1"/>
          </p:cNvSpPr>
          <p:nvPr/>
        </p:nvSpPr>
        <p:spPr bwMode="auto">
          <a:xfrm>
            <a:off x="2776538" y="1514475"/>
            <a:ext cx="4100512" cy="762000"/>
          </a:xfrm>
          <a:prstGeom prst="rect">
            <a:avLst/>
          </a:prstGeom>
          <a:noFill/>
          <a:ln w="9525">
            <a:noFill/>
            <a:miter lim="800000"/>
            <a:headEnd type="none" w="sm" len="sm"/>
            <a:tailEnd type="none" w="sm" len="sm"/>
          </a:ln>
          <a:effectLst/>
        </p:spPr>
        <p:txBody>
          <a:bodyPr>
            <a:spAutoFit/>
          </a:bodyPr>
          <a:lstStyle/>
          <a:p>
            <a:pPr>
              <a:spcBef>
                <a:spcPct val="50000"/>
              </a:spcBef>
            </a:pPr>
            <a:r>
              <a:rPr kumimoji="1" lang="zh-CN" altLang="en-US" sz="4400">
                <a:solidFill>
                  <a:schemeClr val="hlink"/>
                </a:solidFill>
                <a:latin typeface="Times New Roman" pitchFamily="18" charset="0"/>
              </a:rPr>
              <a:t>课题</a:t>
            </a:r>
            <a:r>
              <a:rPr kumimoji="1" lang="en-US" altLang="zh-CN" sz="4400">
                <a:solidFill>
                  <a:schemeClr val="hlink"/>
                </a:solidFill>
                <a:latin typeface="Times New Roman" pitchFamily="18" charset="0"/>
              </a:rPr>
              <a:t>1   </a:t>
            </a:r>
            <a:r>
              <a:rPr kumimoji="1" lang="zh-CN" altLang="en-US" sz="4400">
                <a:solidFill>
                  <a:schemeClr val="hlink"/>
                </a:solidFill>
                <a:latin typeface="Times New Roman" pitchFamily="18" charset="0"/>
              </a:rPr>
              <a:t>空     气</a:t>
            </a:r>
          </a:p>
        </p:txBody>
      </p:sp>
      <p:sp>
        <p:nvSpPr>
          <p:cNvPr id="3078" name="Text Box 6"/>
          <p:cNvSpPr txBox="1">
            <a:spLocks noChangeArrowheads="1"/>
          </p:cNvSpPr>
          <p:nvPr/>
        </p:nvSpPr>
        <p:spPr bwMode="auto">
          <a:xfrm>
            <a:off x="3954463" y="2708275"/>
            <a:ext cx="1409700" cy="457200"/>
          </a:xfrm>
          <a:prstGeom prst="rect">
            <a:avLst/>
          </a:prstGeom>
          <a:noFill/>
          <a:ln w="9525">
            <a:noFill/>
            <a:miter lim="800000"/>
            <a:headEnd/>
            <a:tailEnd/>
          </a:ln>
          <a:effectLst/>
        </p:spPr>
        <p:txBody>
          <a:bodyPr wrap="none">
            <a:spAutoFit/>
          </a:bodyPr>
          <a:lstStyle/>
          <a:p>
            <a:r>
              <a:rPr lang="zh-CN" altLang="en-US">
                <a:solidFill>
                  <a:srgbClr val="FFFF00"/>
                </a:solidFill>
                <a:latin typeface="Tahoma" pitchFamily="34" charset="0"/>
              </a:rPr>
              <a:t>第二课时</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Rot="1" noChangeArrowheads="1"/>
          </p:cNvSpPr>
          <p:nvPr/>
        </p:nvSpPr>
        <p:spPr bwMode="auto">
          <a:xfrm>
            <a:off x="323850" y="1341438"/>
            <a:ext cx="8496300" cy="5256212"/>
          </a:xfrm>
          <a:prstGeom prst="rect">
            <a:avLst/>
          </a:prstGeom>
          <a:gradFill rotWithShape="0">
            <a:gsLst>
              <a:gs pos="0">
                <a:srgbClr val="CCFFCC"/>
              </a:gs>
              <a:gs pos="50000">
                <a:schemeClr val="bg1"/>
              </a:gs>
              <a:gs pos="100000">
                <a:srgbClr val="CCFFCC"/>
              </a:gs>
            </a:gsLst>
            <a:lin ang="18900000" scaled="1"/>
          </a:gradFill>
          <a:ln w="9525">
            <a:noFill/>
            <a:miter lim="800000"/>
            <a:headEnd/>
            <a:tailEnd/>
          </a:ln>
          <a:effectLst/>
        </p:spPr>
        <p:txBody>
          <a:bodyPr/>
          <a:lstStyle/>
          <a:p>
            <a:pPr marL="342900" indent="-342900">
              <a:lnSpc>
                <a:spcPct val="125000"/>
              </a:lnSpc>
              <a:spcBef>
                <a:spcPct val="20000"/>
              </a:spcBef>
            </a:pPr>
            <a:r>
              <a:rPr kumimoji="1" lang="en-US" altLang="zh-CN" sz="3200">
                <a:latin typeface="Times New Roman" pitchFamily="18" charset="0"/>
              </a:rPr>
              <a:t>    </a:t>
            </a:r>
            <a:r>
              <a:rPr kumimoji="1" lang="zh-CN" altLang="en-US" sz="3200">
                <a:solidFill>
                  <a:schemeClr val="hlink"/>
                </a:solidFill>
                <a:latin typeface="Times New Roman" pitchFamily="18" charset="0"/>
              </a:rPr>
              <a:t>空气的组成</a:t>
            </a:r>
            <a:r>
              <a:rPr kumimoji="1" lang="zh-CN" altLang="en-US" sz="3200">
                <a:latin typeface="Times New Roman" pitchFamily="18" charset="0"/>
              </a:rPr>
              <a:t>在通常情况下是</a:t>
            </a:r>
            <a:r>
              <a:rPr kumimoji="1" lang="zh-CN" altLang="en-US" sz="3200">
                <a:solidFill>
                  <a:schemeClr val="hlink"/>
                </a:solidFill>
                <a:latin typeface="Times New Roman" pitchFamily="18" charset="0"/>
              </a:rPr>
              <a:t>相对稳定</a:t>
            </a:r>
            <a:r>
              <a:rPr kumimoji="1" lang="zh-CN" altLang="en-US" sz="3200">
                <a:latin typeface="Times New Roman" pitchFamily="18" charset="0"/>
              </a:rPr>
              <a:t>的，在下列情况下，空气的组成会不会发生改变呢？请你</a:t>
            </a:r>
            <a:r>
              <a:rPr kumimoji="1" lang="zh-CN" altLang="en-US" sz="3200">
                <a:solidFill>
                  <a:schemeClr val="hlink"/>
                </a:solidFill>
                <a:latin typeface="Times New Roman" pitchFamily="18" charset="0"/>
              </a:rPr>
              <a:t>比较</a:t>
            </a:r>
            <a:r>
              <a:rPr kumimoji="1" lang="zh-CN" altLang="en-US" sz="3200">
                <a:latin typeface="Times New Roman" pitchFamily="18" charset="0"/>
              </a:rPr>
              <a:t>以下场所空气中氧气的含量：</a:t>
            </a:r>
          </a:p>
          <a:p>
            <a:pPr marL="342900" indent="-342900">
              <a:lnSpc>
                <a:spcPct val="125000"/>
              </a:lnSpc>
              <a:spcBef>
                <a:spcPct val="20000"/>
              </a:spcBef>
            </a:pPr>
            <a:r>
              <a:rPr kumimoji="1" lang="zh-CN" altLang="en-US" sz="3200">
                <a:latin typeface="Times New Roman" pitchFamily="18" charset="0"/>
              </a:rPr>
              <a:t>   （</a:t>
            </a:r>
            <a:r>
              <a:rPr kumimoji="1" lang="en-US" altLang="zh-CN" sz="3200">
                <a:latin typeface="Times New Roman" pitchFamily="18" charset="0"/>
              </a:rPr>
              <a:t>1</a:t>
            </a:r>
            <a:r>
              <a:rPr kumimoji="1" lang="zh-CN" altLang="en-US" sz="3200">
                <a:latin typeface="Times New Roman" pitchFamily="18" charset="0"/>
              </a:rPr>
              <a:t>）正在上课教室内</a:t>
            </a:r>
            <a:r>
              <a:rPr kumimoji="1" lang="zh-CN" altLang="en-US" sz="3200" u="sng">
                <a:latin typeface="Times New Roman" pitchFamily="18" charset="0"/>
              </a:rPr>
              <a:t>          </a:t>
            </a:r>
            <a:r>
              <a:rPr kumimoji="1" lang="zh-CN" altLang="en-US" sz="3200">
                <a:latin typeface="Times New Roman" pitchFamily="18" charset="0"/>
              </a:rPr>
              <a:t>操场</a:t>
            </a:r>
          </a:p>
          <a:p>
            <a:pPr marL="342900" indent="-342900">
              <a:lnSpc>
                <a:spcPct val="125000"/>
              </a:lnSpc>
              <a:spcBef>
                <a:spcPct val="20000"/>
              </a:spcBef>
            </a:pPr>
            <a:r>
              <a:rPr kumimoji="1" lang="zh-CN" altLang="en-US" sz="3200">
                <a:latin typeface="Times New Roman" pitchFamily="18" charset="0"/>
              </a:rPr>
              <a:t>	（</a:t>
            </a:r>
            <a:r>
              <a:rPr kumimoji="1" lang="en-US" altLang="zh-CN" sz="3200">
                <a:latin typeface="Times New Roman" pitchFamily="18" charset="0"/>
              </a:rPr>
              <a:t>2</a:t>
            </a:r>
            <a:r>
              <a:rPr kumimoji="1" lang="zh-CN" altLang="en-US" sz="3200">
                <a:latin typeface="Times New Roman" pitchFamily="18" charset="0"/>
              </a:rPr>
              <a:t>）厨房</a:t>
            </a:r>
            <a:r>
              <a:rPr kumimoji="1" lang="zh-CN" altLang="en-US" sz="3200" u="sng">
                <a:latin typeface="Times New Roman" pitchFamily="18" charset="0"/>
              </a:rPr>
              <a:t>          </a:t>
            </a:r>
            <a:r>
              <a:rPr kumimoji="1" lang="zh-CN" altLang="en-US" sz="3200">
                <a:latin typeface="Times New Roman" pitchFamily="18" charset="0"/>
              </a:rPr>
              <a:t>阳台</a:t>
            </a:r>
          </a:p>
          <a:p>
            <a:pPr marL="342900" indent="-342900">
              <a:lnSpc>
                <a:spcPct val="125000"/>
              </a:lnSpc>
              <a:spcBef>
                <a:spcPct val="20000"/>
              </a:spcBef>
            </a:pPr>
            <a:r>
              <a:rPr kumimoji="1" lang="zh-CN" altLang="en-US" sz="3200">
                <a:latin typeface="Times New Roman" pitchFamily="18" charset="0"/>
              </a:rPr>
              <a:t>	（</a:t>
            </a:r>
            <a:r>
              <a:rPr kumimoji="1" lang="en-US" altLang="zh-CN" sz="3200">
                <a:latin typeface="Times New Roman" pitchFamily="18" charset="0"/>
              </a:rPr>
              <a:t>3</a:t>
            </a:r>
            <a:r>
              <a:rPr kumimoji="1" lang="zh-CN" altLang="en-US" sz="3200">
                <a:latin typeface="Times New Roman" pitchFamily="18" charset="0"/>
              </a:rPr>
              <a:t>）白天的森林</a:t>
            </a:r>
            <a:r>
              <a:rPr kumimoji="1" lang="zh-CN" altLang="en-US" sz="3200" u="sng">
                <a:latin typeface="Times New Roman" pitchFamily="18" charset="0"/>
              </a:rPr>
              <a:t>             </a:t>
            </a:r>
            <a:r>
              <a:rPr kumimoji="1" lang="zh-CN" altLang="en-US" sz="3200">
                <a:latin typeface="Times New Roman" pitchFamily="18" charset="0"/>
              </a:rPr>
              <a:t>夜晚的森林</a:t>
            </a:r>
          </a:p>
          <a:p>
            <a:pPr marL="342900" indent="-342900">
              <a:lnSpc>
                <a:spcPct val="125000"/>
              </a:lnSpc>
              <a:spcBef>
                <a:spcPct val="20000"/>
              </a:spcBef>
            </a:pPr>
            <a:r>
              <a:rPr kumimoji="1" lang="zh-CN" altLang="en-US" sz="3200">
                <a:latin typeface="Times New Roman" pitchFamily="18" charset="0"/>
              </a:rPr>
              <a:t>	  说说你的理由。</a:t>
            </a:r>
          </a:p>
        </p:txBody>
      </p:sp>
      <p:sp>
        <p:nvSpPr>
          <p:cNvPr id="41987" name="Rectangle 3" descr="小网格"/>
          <p:cNvSpPr>
            <a:spLocks noRot="1" noChangeArrowheads="1"/>
          </p:cNvSpPr>
          <p:nvPr/>
        </p:nvSpPr>
        <p:spPr bwMode="auto">
          <a:xfrm>
            <a:off x="3581400" y="228600"/>
            <a:ext cx="1905000" cy="968375"/>
          </a:xfrm>
          <a:prstGeom prst="rect">
            <a:avLst/>
          </a:prstGeom>
          <a:pattFill prst="smGrid">
            <a:fgClr>
              <a:srgbClr val="99FF99"/>
            </a:fgClr>
            <a:bgClr>
              <a:schemeClr val="bg1"/>
            </a:bgClr>
          </a:pattFill>
          <a:ln w="9525">
            <a:noFill/>
            <a:miter lim="800000"/>
            <a:headEnd/>
            <a:tailEnd/>
          </a:ln>
          <a:effectLst/>
        </p:spPr>
        <p:txBody>
          <a:bodyPr anchor="ctr"/>
          <a:lstStyle/>
          <a:p>
            <a:pPr algn="ctr"/>
            <a:r>
              <a:rPr kumimoji="1" lang="zh-CN" altLang="en-US" sz="4400">
                <a:solidFill>
                  <a:srgbClr val="0000FF"/>
                </a:solidFill>
                <a:latin typeface="Times New Roman" pitchFamily="18" charset="0"/>
              </a:rPr>
              <a:t>想一想</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descr="图2-5　氧气的用途"/>
          <p:cNvPicPr>
            <a:picLocks noChangeAspect="1" noChangeArrowheads="1"/>
          </p:cNvPicPr>
          <p:nvPr/>
        </p:nvPicPr>
        <p:blipFill>
          <a:blip r:embed="rId2"/>
          <a:srcRect/>
          <a:stretch>
            <a:fillRect/>
          </a:stretch>
        </p:blipFill>
        <p:spPr bwMode="auto">
          <a:xfrm>
            <a:off x="3851275" y="2136775"/>
            <a:ext cx="5184775" cy="4029075"/>
          </a:xfrm>
          <a:prstGeom prst="rect">
            <a:avLst/>
          </a:prstGeom>
          <a:noFill/>
        </p:spPr>
      </p:pic>
      <p:sp>
        <p:nvSpPr>
          <p:cNvPr id="72709" name="Text Box 5"/>
          <p:cNvSpPr txBox="1">
            <a:spLocks noChangeArrowheads="1"/>
          </p:cNvSpPr>
          <p:nvPr/>
        </p:nvSpPr>
        <p:spPr bwMode="auto">
          <a:xfrm>
            <a:off x="1314450" y="1120775"/>
            <a:ext cx="5562600" cy="579438"/>
          </a:xfrm>
          <a:prstGeom prst="rect">
            <a:avLst/>
          </a:prstGeom>
          <a:gradFill rotWithShape="0">
            <a:gsLst>
              <a:gs pos="0">
                <a:schemeClr val="accent1"/>
              </a:gs>
              <a:gs pos="50000">
                <a:schemeClr val="bg1"/>
              </a:gs>
              <a:gs pos="100000">
                <a:schemeClr val="accent1"/>
              </a:gs>
            </a:gsLst>
            <a:lin ang="5400000" scaled="1"/>
          </a:gradFill>
          <a:ln w="9525">
            <a:noFill/>
            <a:miter lim="800000"/>
            <a:headEnd/>
            <a:tailEnd/>
          </a:ln>
          <a:effectLst/>
        </p:spPr>
        <p:txBody>
          <a:bodyPr>
            <a:spAutoFit/>
          </a:bodyPr>
          <a:lstStyle/>
          <a:p>
            <a:pPr>
              <a:spcBef>
                <a:spcPct val="50000"/>
              </a:spcBef>
            </a:pPr>
            <a:r>
              <a:rPr kumimoji="1" lang="zh-CN" altLang="en-US" sz="3200">
                <a:latin typeface="Times New Roman" pitchFamily="18" charset="0"/>
              </a:rPr>
              <a:t>二、空气是一种宝贵的资源</a:t>
            </a:r>
          </a:p>
        </p:txBody>
      </p:sp>
      <p:sp>
        <p:nvSpPr>
          <p:cNvPr id="72710" name="Text Box 6"/>
          <p:cNvSpPr txBox="1">
            <a:spLocks noChangeArrowheads="1"/>
          </p:cNvSpPr>
          <p:nvPr/>
        </p:nvSpPr>
        <p:spPr bwMode="auto">
          <a:xfrm>
            <a:off x="395288" y="2060575"/>
            <a:ext cx="2111375" cy="457200"/>
          </a:xfrm>
          <a:prstGeom prst="rect">
            <a:avLst/>
          </a:prstGeom>
          <a:noFill/>
          <a:ln w="9525">
            <a:noFill/>
            <a:miter lim="800000"/>
            <a:headEnd/>
            <a:tailEnd/>
          </a:ln>
          <a:effectLst/>
        </p:spPr>
        <p:txBody>
          <a:bodyPr wrap="none">
            <a:spAutoFit/>
          </a:bodyPr>
          <a:lstStyle/>
          <a:p>
            <a:r>
              <a:rPr lang="en-US" altLang="zh-CN">
                <a:solidFill>
                  <a:schemeClr val="tx2"/>
                </a:solidFill>
                <a:latin typeface="Tahoma" pitchFamily="34" charset="0"/>
              </a:rPr>
              <a:t>1</a:t>
            </a:r>
            <a:r>
              <a:rPr lang="zh-CN" altLang="en-US">
                <a:solidFill>
                  <a:schemeClr val="tx2"/>
                </a:solidFill>
                <a:latin typeface="Tahoma" pitchFamily="34" charset="0"/>
              </a:rPr>
              <a:t>、氧气  </a:t>
            </a:r>
            <a:r>
              <a:rPr lang="en-US" altLang="zh-CN">
                <a:solidFill>
                  <a:schemeClr val="tx2"/>
                </a:solidFill>
                <a:latin typeface="Tahoma" pitchFamily="34" charset="0"/>
              </a:rPr>
              <a:t>(O</a:t>
            </a:r>
            <a:r>
              <a:rPr lang="en-US" altLang="zh-CN" baseline="-25000">
                <a:solidFill>
                  <a:schemeClr val="tx2"/>
                </a:solidFill>
                <a:latin typeface="Tahoma" pitchFamily="34" charset="0"/>
              </a:rPr>
              <a:t>2</a:t>
            </a:r>
            <a:r>
              <a:rPr lang="en-US" altLang="zh-CN">
                <a:solidFill>
                  <a:schemeClr val="tx2"/>
                </a:solidFill>
                <a:latin typeface="Tahoma" pitchFamily="34" charset="0"/>
              </a:rPr>
              <a:t>)</a:t>
            </a:r>
          </a:p>
        </p:txBody>
      </p:sp>
      <p:sp>
        <p:nvSpPr>
          <p:cNvPr id="72711" name="Text Box 7"/>
          <p:cNvSpPr txBox="1">
            <a:spLocks noChangeArrowheads="1"/>
          </p:cNvSpPr>
          <p:nvPr/>
        </p:nvSpPr>
        <p:spPr bwMode="auto">
          <a:xfrm>
            <a:off x="468313" y="5132388"/>
            <a:ext cx="2447925" cy="457200"/>
          </a:xfrm>
          <a:prstGeom prst="rect">
            <a:avLst/>
          </a:prstGeom>
          <a:noFill/>
          <a:ln w="9525">
            <a:noFill/>
            <a:miter lim="800000"/>
            <a:headEnd/>
            <a:tailEnd/>
          </a:ln>
          <a:effectLst/>
        </p:spPr>
        <p:txBody>
          <a:bodyPr>
            <a:spAutoFit/>
          </a:bodyPr>
          <a:lstStyle/>
          <a:p>
            <a:r>
              <a:rPr lang="en-US" altLang="zh-CN">
                <a:solidFill>
                  <a:schemeClr val="hlink"/>
                </a:solidFill>
              </a:rPr>
              <a:t>④</a:t>
            </a:r>
            <a:r>
              <a:rPr lang="zh-CN" altLang="en-US">
                <a:solidFill>
                  <a:schemeClr val="hlink"/>
                </a:solidFill>
              </a:rPr>
              <a:t>化工生产</a:t>
            </a:r>
          </a:p>
        </p:txBody>
      </p:sp>
      <p:sp>
        <p:nvSpPr>
          <p:cNvPr id="72712" name="Rectangle 8"/>
          <p:cNvSpPr>
            <a:spLocks noChangeArrowheads="1"/>
          </p:cNvSpPr>
          <p:nvPr/>
        </p:nvSpPr>
        <p:spPr bwMode="auto">
          <a:xfrm>
            <a:off x="468313" y="2708275"/>
            <a:ext cx="3270250" cy="457200"/>
          </a:xfrm>
          <a:prstGeom prst="rect">
            <a:avLst/>
          </a:prstGeom>
          <a:noFill/>
          <a:ln w="9525">
            <a:noFill/>
            <a:miter lim="800000"/>
            <a:headEnd/>
            <a:tailEnd/>
          </a:ln>
          <a:effectLst/>
        </p:spPr>
        <p:txBody>
          <a:bodyPr>
            <a:spAutoFit/>
          </a:bodyPr>
          <a:lstStyle/>
          <a:p>
            <a:r>
              <a:rPr lang="en-US" altLang="zh-CN">
                <a:solidFill>
                  <a:schemeClr val="hlink"/>
                </a:solidFill>
              </a:rPr>
              <a:t>①</a:t>
            </a:r>
            <a:r>
              <a:rPr lang="zh-CN" altLang="en-US">
                <a:solidFill>
                  <a:schemeClr val="hlink"/>
                </a:solidFill>
              </a:rPr>
              <a:t>用于供给呼吸，</a:t>
            </a:r>
          </a:p>
        </p:txBody>
      </p:sp>
      <p:sp>
        <p:nvSpPr>
          <p:cNvPr id="72713" name="Rectangle 9"/>
          <p:cNvSpPr>
            <a:spLocks noChangeArrowheads="1"/>
          </p:cNvSpPr>
          <p:nvPr/>
        </p:nvSpPr>
        <p:spPr bwMode="auto">
          <a:xfrm>
            <a:off x="457200" y="4027488"/>
            <a:ext cx="2317750" cy="457200"/>
          </a:xfrm>
          <a:prstGeom prst="rect">
            <a:avLst/>
          </a:prstGeom>
          <a:noFill/>
          <a:ln w="9525">
            <a:noFill/>
            <a:miter lim="800000"/>
            <a:headEnd/>
            <a:tailEnd/>
          </a:ln>
          <a:effectLst/>
        </p:spPr>
        <p:txBody>
          <a:bodyPr wrap="none">
            <a:spAutoFit/>
          </a:bodyPr>
          <a:lstStyle/>
          <a:p>
            <a:r>
              <a:rPr lang="en-US" altLang="zh-CN">
                <a:solidFill>
                  <a:schemeClr val="hlink"/>
                </a:solidFill>
              </a:rPr>
              <a:t>②</a:t>
            </a:r>
            <a:r>
              <a:rPr lang="zh-CN" altLang="en-US">
                <a:solidFill>
                  <a:schemeClr val="hlink"/>
                </a:solidFill>
              </a:rPr>
              <a:t>用于支持燃烧</a:t>
            </a:r>
          </a:p>
        </p:txBody>
      </p:sp>
      <p:sp>
        <p:nvSpPr>
          <p:cNvPr id="72714" name="Rectangle 10"/>
          <p:cNvSpPr>
            <a:spLocks noChangeArrowheads="1"/>
          </p:cNvSpPr>
          <p:nvPr/>
        </p:nvSpPr>
        <p:spPr bwMode="auto">
          <a:xfrm>
            <a:off x="468313" y="4556125"/>
            <a:ext cx="2927350" cy="457200"/>
          </a:xfrm>
          <a:prstGeom prst="rect">
            <a:avLst/>
          </a:prstGeom>
          <a:noFill/>
          <a:ln w="9525">
            <a:noFill/>
            <a:miter lim="800000"/>
            <a:headEnd/>
            <a:tailEnd/>
          </a:ln>
          <a:effectLst/>
        </p:spPr>
        <p:txBody>
          <a:bodyPr wrap="none">
            <a:spAutoFit/>
          </a:bodyPr>
          <a:lstStyle/>
          <a:p>
            <a:r>
              <a:rPr lang="en-US" altLang="zh-CN">
                <a:solidFill>
                  <a:schemeClr val="hlink"/>
                </a:solidFill>
              </a:rPr>
              <a:t>③</a:t>
            </a:r>
            <a:r>
              <a:rPr lang="zh-CN" altLang="en-US">
                <a:solidFill>
                  <a:schemeClr val="hlink"/>
                </a:solidFill>
              </a:rPr>
              <a:t>炼钢、气焊、气割</a:t>
            </a:r>
          </a:p>
        </p:txBody>
      </p:sp>
      <p:sp>
        <p:nvSpPr>
          <p:cNvPr id="72715" name="Rectangle 11"/>
          <p:cNvSpPr>
            <a:spLocks noChangeArrowheads="1"/>
          </p:cNvSpPr>
          <p:nvPr/>
        </p:nvSpPr>
        <p:spPr bwMode="auto">
          <a:xfrm>
            <a:off x="468313" y="2708275"/>
            <a:ext cx="4572000" cy="1187450"/>
          </a:xfrm>
          <a:prstGeom prst="rect">
            <a:avLst/>
          </a:prstGeom>
          <a:noFill/>
          <a:ln w="9525">
            <a:noFill/>
            <a:miter lim="800000"/>
            <a:headEnd/>
            <a:tailEnd/>
          </a:ln>
          <a:effectLst/>
        </p:spPr>
        <p:txBody>
          <a:bodyPr>
            <a:spAutoFit/>
          </a:bodyPr>
          <a:lstStyle/>
          <a:p>
            <a:r>
              <a:rPr lang="en-US" altLang="zh-CN">
                <a:solidFill>
                  <a:srgbClr val="0000FF"/>
                </a:solidFill>
              </a:rPr>
              <a:t>               </a:t>
            </a:r>
            <a:r>
              <a:rPr lang="zh-CN" altLang="en-US">
                <a:solidFill>
                  <a:srgbClr val="0000FF"/>
                </a:solidFill>
              </a:rPr>
              <a:t>如：</a:t>
            </a:r>
          </a:p>
          <a:p>
            <a:r>
              <a:rPr lang="zh-CN" altLang="en-US">
                <a:solidFill>
                  <a:srgbClr val="0000FF"/>
                </a:solidFill>
              </a:rPr>
              <a:t>  动植物呼吸、医疗急 </a:t>
            </a:r>
          </a:p>
          <a:p>
            <a:r>
              <a:rPr lang="zh-CN" altLang="en-US">
                <a:solidFill>
                  <a:srgbClr val="0000FF"/>
                </a:solidFill>
              </a:rPr>
              <a:t>  救、宇宙航行、潜水</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72710"/>
                                        </p:tgtEl>
                                        <p:attrNameLst>
                                          <p:attrName>style.visibility</p:attrName>
                                        </p:attrNameLst>
                                      </p:cBhvr>
                                      <p:to>
                                        <p:strVal val="visible"/>
                                      </p:to>
                                    </p:set>
                                    <p:set>
                                      <p:cBhvr>
                                        <p:cTn id="7" dur="455" fill="hold">
                                          <p:stCondLst>
                                            <p:cond delay="0"/>
                                          </p:stCondLst>
                                        </p:cTn>
                                        <p:tgtEl>
                                          <p:spTgt spid="72710"/>
                                        </p:tgtEl>
                                        <p:attrNameLst>
                                          <p:attrName>style.rotation</p:attrName>
                                        </p:attrNameLst>
                                      </p:cBhvr>
                                      <p:to>
                                        <p:strVal val="-45.0"/>
                                      </p:to>
                                    </p:set>
                                    <p:anim calcmode="lin" valueType="num">
                                      <p:cBhvr>
                                        <p:cTn id="8" dur="455" fill="hold">
                                          <p:stCondLst>
                                            <p:cond delay="455"/>
                                          </p:stCondLst>
                                        </p:cTn>
                                        <p:tgtEl>
                                          <p:spTgt spid="72710"/>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72710"/>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72710"/>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72710"/>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nodeType="clickEffect">
                                  <p:stCondLst>
                                    <p:cond delay="0"/>
                                  </p:stCondLst>
                                  <p:childTnLst>
                                    <p:set>
                                      <p:cBhvr>
                                        <p:cTn id="15" dur="1" fill="hold">
                                          <p:stCondLst>
                                            <p:cond delay="0"/>
                                          </p:stCondLst>
                                        </p:cTn>
                                        <p:tgtEl>
                                          <p:spTgt spid="72708"/>
                                        </p:tgtEl>
                                        <p:attrNameLst>
                                          <p:attrName>style.visibility</p:attrName>
                                        </p:attrNameLst>
                                      </p:cBhvr>
                                      <p:to>
                                        <p:strVal val="visible"/>
                                      </p:to>
                                    </p:set>
                                    <p:animEffect transition="in" filter="diamond(in)">
                                      <p:cBhvr>
                                        <p:cTn id="16" dur="2000"/>
                                        <p:tgtEl>
                                          <p:spTgt spid="72708"/>
                                        </p:tgtEl>
                                      </p:cBhvr>
                                    </p:animEffect>
                                  </p:childTnLst>
                                </p:cTn>
                              </p:par>
                            </p:childTnLst>
                          </p:cTn>
                        </p:par>
                      </p:childTnLst>
                    </p:cTn>
                  </p:par>
                  <p:par>
                    <p:cTn id="17" fill="hold">
                      <p:stCondLst>
                        <p:cond delay="indefinite"/>
                      </p:stCondLst>
                      <p:childTnLst>
                        <p:par>
                          <p:cTn id="18" fill="hold">
                            <p:stCondLst>
                              <p:cond delay="0"/>
                            </p:stCondLst>
                            <p:childTnLst>
                              <p:par>
                                <p:cTn id="19" presetID="13" presetClass="entr" presetSubtype="16" fill="hold" grpId="0" nodeType="clickEffect">
                                  <p:stCondLst>
                                    <p:cond delay="0"/>
                                  </p:stCondLst>
                                  <p:childTnLst>
                                    <p:set>
                                      <p:cBhvr>
                                        <p:cTn id="20" dur="1" fill="hold">
                                          <p:stCondLst>
                                            <p:cond delay="0"/>
                                          </p:stCondLst>
                                        </p:cTn>
                                        <p:tgtEl>
                                          <p:spTgt spid="72712"/>
                                        </p:tgtEl>
                                        <p:attrNameLst>
                                          <p:attrName>style.visibility</p:attrName>
                                        </p:attrNameLst>
                                      </p:cBhvr>
                                      <p:to>
                                        <p:strVal val="visible"/>
                                      </p:to>
                                    </p:set>
                                    <p:animEffect transition="in" filter="plus(in)">
                                      <p:cBhvr>
                                        <p:cTn id="21" dur="2000"/>
                                        <p:tgtEl>
                                          <p:spTgt spid="72712"/>
                                        </p:tgtEl>
                                      </p:cBhvr>
                                    </p:animEffect>
                                  </p:childTnLst>
                                </p:cTn>
                              </p:par>
                            </p:childTnLst>
                          </p:cTn>
                        </p:par>
                      </p:childTnLst>
                    </p:cTn>
                  </p:par>
                  <p:par>
                    <p:cTn id="22" fill="hold">
                      <p:stCondLst>
                        <p:cond delay="indefinite"/>
                      </p:stCondLst>
                      <p:childTnLst>
                        <p:par>
                          <p:cTn id="23" fill="hold">
                            <p:stCondLst>
                              <p:cond delay="0"/>
                            </p:stCondLst>
                            <p:childTnLst>
                              <p:par>
                                <p:cTn id="24" presetID="8" presetClass="entr" presetSubtype="16" fill="hold" grpId="0" nodeType="clickEffect">
                                  <p:stCondLst>
                                    <p:cond delay="0"/>
                                  </p:stCondLst>
                                  <p:childTnLst>
                                    <p:set>
                                      <p:cBhvr>
                                        <p:cTn id="25" dur="1" fill="hold">
                                          <p:stCondLst>
                                            <p:cond delay="0"/>
                                          </p:stCondLst>
                                        </p:cTn>
                                        <p:tgtEl>
                                          <p:spTgt spid="72715"/>
                                        </p:tgtEl>
                                        <p:attrNameLst>
                                          <p:attrName>style.visibility</p:attrName>
                                        </p:attrNameLst>
                                      </p:cBhvr>
                                      <p:to>
                                        <p:strVal val="visible"/>
                                      </p:to>
                                    </p:set>
                                    <p:animEffect transition="in" filter="diamond(in)">
                                      <p:cBhvr>
                                        <p:cTn id="26" dur="2000"/>
                                        <p:tgtEl>
                                          <p:spTgt spid="72715"/>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grpId="0" nodeType="clickEffect">
                                  <p:stCondLst>
                                    <p:cond delay="0"/>
                                  </p:stCondLst>
                                  <p:childTnLst>
                                    <p:set>
                                      <p:cBhvr>
                                        <p:cTn id="30" dur="1" fill="hold">
                                          <p:stCondLst>
                                            <p:cond delay="0"/>
                                          </p:stCondLst>
                                        </p:cTn>
                                        <p:tgtEl>
                                          <p:spTgt spid="72713"/>
                                        </p:tgtEl>
                                        <p:attrNameLst>
                                          <p:attrName>style.visibility</p:attrName>
                                        </p:attrNameLst>
                                      </p:cBhvr>
                                      <p:to>
                                        <p:strVal val="visible"/>
                                      </p:to>
                                    </p:set>
                                    <p:animEffect transition="in" filter="wheel(4)">
                                      <p:cBhvr>
                                        <p:cTn id="31" dur="2000"/>
                                        <p:tgtEl>
                                          <p:spTgt spid="72713"/>
                                        </p:tgtEl>
                                      </p:cBhvr>
                                    </p:animEffect>
                                  </p:childTnLst>
                                </p:cTn>
                              </p:par>
                            </p:childTnLst>
                          </p:cTn>
                        </p:par>
                      </p:childTnLst>
                    </p:cTn>
                  </p:par>
                  <p:par>
                    <p:cTn id="32" fill="hold">
                      <p:stCondLst>
                        <p:cond delay="indefinite"/>
                      </p:stCondLst>
                      <p:childTnLst>
                        <p:par>
                          <p:cTn id="33" fill="hold">
                            <p:stCondLst>
                              <p:cond delay="0"/>
                            </p:stCondLst>
                            <p:childTnLst>
                              <p:par>
                                <p:cTn id="34" presetID="4" presetClass="entr" presetSubtype="16" fill="hold" grpId="0" nodeType="clickEffect">
                                  <p:stCondLst>
                                    <p:cond delay="0"/>
                                  </p:stCondLst>
                                  <p:childTnLst>
                                    <p:set>
                                      <p:cBhvr>
                                        <p:cTn id="35" dur="1" fill="hold">
                                          <p:stCondLst>
                                            <p:cond delay="0"/>
                                          </p:stCondLst>
                                        </p:cTn>
                                        <p:tgtEl>
                                          <p:spTgt spid="72714"/>
                                        </p:tgtEl>
                                        <p:attrNameLst>
                                          <p:attrName>style.visibility</p:attrName>
                                        </p:attrNameLst>
                                      </p:cBhvr>
                                      <p:to>
                                        <p:strVal val="visible"/>
                                      </p:to>
                                    </p:set>
                                    <p:animEffect transition="in" filter="box(in)">
                                      <p:cBhvr>
                                        <p:cTn id="36" dur="500"/>
                                        <p:tgtEl>
                                          <p:spTgt spid="72714"/>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grpId="0" nodeType="clickEffect">
                                  <p:stCondLst>
                                    <p:cond delay="0"/>
                                  </p:stCondLst>
                                  <p:childTnLst>
                                    <p:set>
                                      <p:cBhvr>
                                        <p:cTn id="40" dur="1" fill="hold">
                                          <p:stCondLst>
                                            <p:cond delay="0"/>
                                          </p:stCondLst>
                                        </p:cTn>
                                        <p:tgtEl>
                                          <p:spTgt spid="72711"/>
                                        </p:tgtEl>
                                        <p:attrNameLst>
                                          <p:attrName>style.visibility</p:attrName>
                                        </p:attrNameLst>
                                      </p:cBhvr>
                                      <p:to>
                                        <p:strVal val="visible"/>
                                      </p:to>
                                    </p:set>
                                    <p:animEffect transition="in" filter="circle(in)">
                                      <p:cBhvr>
                                        <p:cTn id="41" dur="2000"/>
                                        <p:tgtEl>
                                          <p:spTgt spid="727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10" grpId="0"/>
      <p:bldP spid="72711" grpId="0"/>
      <p:bldP spid="72712" grpId="0"/>
      <p:bldP spid="72713" grpId="0"/>
      <p:bldP spid="72714" grpId="0"/>
      <p:bldP spid="727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N_173"/>
          <p:cNvPicPr>
            <a:picLocks noChangeAspect="1" noChangeArrowheads="1"/>
          </p:cNvPicPr>
          <p:nvPr/>
        </p:nvPicPr>
        <p:blipFill>
          <a:blip r:embed="rId2"/>
          <a:srcRect/>
          <a:stretch>
            <a:fillRect/>
          </a:stretch>
        </p:blipFill>
        <p:spPr bwMode="auto">
          <a:xfrm>
            <a:off x="7010400" y="0"/>
            <a:ext cx="1847850" cy="1619250"/>
          </a:xfrm>
          <a:prstGeom prst="rect">
            <a:avLst/>
          </a:prstGeom>
          <a:noFill/>
        </p:spPr>
      </p:pic>
      <p:sp>
        <p:nvSpPr>
          <p:cNvPr id="43011" name="Text Box 3" descr="绿色大理石"/>
          <p:cNvSpPr txBox="1">
            <a:spLocks noChangeArrowheads="1"/>
          </p:cNvSpPr>
          <p:nvPr/>
        </p:nvSpPr>
        <p:spPr bwMode="auto">
          <a:xfrm>
            <a:off x="533400" y="533400"/>
            <a:ext cx="3200400" cy="609600"/>
          </a:xfrm>
          <a:prstGeom prst="rect">
            <a:avLst/>
          </a:prstGeom>
          <a:blipFill dpi="0" rotWithShape="0">
            <a:blip r:embed="rId3"/>
            <a:srcRect/>
            <a:tile tx="0" ty="0" sx="100000" sy="100000" flip="none" algn="tl"/>
          </a:blipFill>
          <a:ln w="9525">
            <a:noFill/>
            <a:miter lim="800000"/>
            <a:headEnd/>
            <a:tailEnd/>
          </a:ln>
          <a:effectLst/>
        </p:spPr>
        <p:txBody>
          <a:bodyPr>
            <a:spAutoFit/>
          </a:bodyPr>
          <a:lstStyle/>
          <a:p>
            <a:pPr>
              <a:spcBef>
                <a:spcPct val="50000"/>
              </a:spcBef>
            </a:pPr>
            <a:r>
              <a:rPr kumimoji="1" lang="en-US" altLang="zh-CN" sz="3200" b="0">
                <a:latin typeface="Times New Roman" pitchFamily="18" charset="0"/>
              </a:rPr>
              <a:t> </a:t>
            </a:r>
            <a:r>
              <a:rPr kumimoji="1" lang="en-US" altLang="zh-CN" sz="3400">
                <a:solidFill>
                  <a:schemeClr val="bg1"/>
                </a:solidFill>
                <a:latin typeface="Times New Roman" pitchFamily="18" charset="0"/>
              </a:rPr>
              <a:t>O</a:t>
            </a:r>
            <a:r>
              <a:rPr kumimoji="1" lang="en-US" altLang="zh-CN" sz="3400" baseline="-25000">
                <a:solidFill>
                  <a:schemeClr val="bg1"/>
                </a:solidFill>
                <a:latin typeface="Times New Roman" pitchFamily="18" charset="0"/>
              </a:rPr>
              <a:t>2 </a:t>
            </a:r>
            <a:r>
              <a:rPr kumimoji="1" lang="zh-CN" altLang="en-US" sz="3400">
                <a:solidFill>
                  <a:schemeClr val="bg1"/>
                </a:solidFill>
                <a:latin typeface="Times New Roman" pitchFamily="18" charset="0"/>
              </a:rPr>
              <a:t>与</a:t>
            </a:r>
            <a:r>
              <a:rPr kumimoji="1" lang="en-US" altLang="zh-CN" sz="3400">
                <a:solidFill>
                  <a:schemeClr val="bg1"/>
                </a:solidFill>
                <a:latin typeface="Times New Roman" pitchFamily="18" charset="0"/>
              </a:rPr>
              <a:t>O</a:t>
            </a:r>
            <a:r>
              <a:rPr kumimoji="1" lang="en-US" altLang="zh-CN" sz="3400" baseline="-25000">
                <a:solidFill>
                  <a:schemeClr val="bg1"/>
                </a:solidFill>
                <a:latin typeface="Times New Roman" pitchFamily="18" charset="0"/>
              </a:rPr>
              <a:t>3</a:t>
            </a:r>
            <a:r>
              <a:rPr kumimoji="1" lang="en-US" altLang="zh-CN" sz="3400">
                <a:solidFill>
                  <a:schemeClr val="bg1"/>
                </a:solidFill>
                <a:latin typeface="Times New Roman" pitchFamily="18" charset="0"/>
              </a:rPr>
              <a:t>(</a:t>
            </a:r>
            <a:r>
              <a:rPr kumimoji="1" lang="zh-CN" altLang="en-US" sz="3400">
                <a:solidFill>
                  <a:schemeClr val="bg1"/>
                </a:solidFill>
                <a:latin typeface="Times New Roman" pitchFamily="18" charset="0"/>
              </a:rPr>
              <a:t>臭氧</a:t>
            </a:r>
            <a:r>
              <a:rPr kumimoji="1" lang="en-US" altLang="zh-CN" sz="3400">
                <a:solidFill>
                  <a:schemeClr val="bg1"/>
                </a:solidFill>
                <a:latin typeface="Times New Roman" pitchFamily="18" charset="0"/>
              </a:rPr>
              <a:t>)</a:t>
            </a:r>
            <a:endParaRPr kumimoji="1" lang="en-US" altLang="zh-CN" sz="3400" baseline="-25000">
              <a:solidFill>
                <a:schemeClr val="bg1"/>
              </a:solidFill>
              <a:latin typeface="Times New Roman" pitchFamily="18" charset="0"/>
            </a:endParaRPr>
          </a:p>
        </p:txBody>
      </p:sp>
      <p:sp>
        <p:nvSpPr>
          <p:cNvPr id="43012" name="Text Box 4" descr="荷花"/>
          <p:cNvSpPr txBox="1">
            <a:spLocks noChangeArrowheads="1"/>
          </p:cNvSpPr>
          <p:nvPr/>
        </p:nvSpPr>
        <p:spPr bwMode="auto">
          <a:xfrm>
            <a:off x="827088" y="1773238"/>
            <a:ext cx="2667000" cy="519112"/>
          </a:xfrm>
          <a:prstGeom prst="rect">
            <a:avLst/>
          </a:prstGeom>
          <a:blipFill dpi="0" rotWithShape="0">
            <a:blip r:embed="rId4"/>
            <a:srcRect/>
            <a:stretch>
              <a:fillRect/>
            </a:stretch>
          </a:blipFill>
          <a:ln w="9525">
            <a:noFill/>
            <a:miter lim="800000"/>
            <a:headEnd/>
            <a:tailEnd/>
          </a:ln>
          <a:effectLst/>
        </p:spPr>
        <p:txBody>
          <a:bodyPr>
            <a:spAutoFit/>
          </a:bodyPr>
          <a:lstStyle/>
          <a:p>
            <a:pPr>
              <a:spcBef>
                <a:spcPct val="50000"/>
              </a:spcBef>
            </a:pPr>
            <a:r>
              <a:rPr kumimoji="1" lang="en-US" altLang="zh-CN" b="0">
                <a:solidFill>
                  <a:schemeClr val="accent2"/>
                </a:solidFill>
                <a:latin typeface="Times New Roman" pitchFamily="18" charset="0"/>
              </a:rPr>
              <a:t>     </a:t>
            </a:r>
            <a:r>
              <a:rPr kumimoji="1" lang="zh-CN" altLang="en-US" sz="2800">
                <a:solidFill>
                  <a:schemeClr val="accent2"/>
                </a:solidFill>
                <a:effectLst>
                  <a:outerShdw blurRad="38100" dist="38100" dir="2700000" algn="tl">
                    <a:srgbClr val="C0C0C0"/>
                  </a:outerShdw>
                </a:effectLst>
                <a:latin typeface="Times New Roman" pitchFamily="18" charset="0"/>
              </a:rPr>
              <a:t>臭氧空洞</a:t>
            </a:r>
          </a:p>
        </p:txBody>
      </p:sp>
      <p:sp>
        <p:nvSpPr>
          <p:cNvPr id="43013" name="Text Box 5" descr="竖虚线"/>
          <p:cNvSpPr txBox="1">
            <a:spLocks noChangeArrowheads="1"/>
          </p:cNvSpPr>
          <p:nvPr/>
        </p:nvSpPr>
        <p:spPr bwMode="auto">
          <a:xfrm>
            <a:off x="4643438" y="1752600"/>
            <a:ext cx="2592387" cy="641350"/>
          </a:xfrm>
          <a:prstGeom prst="rect">
            <a:avLst/>
          </a:prstGeom>
          <a:pattFill prst="dashVert">
            <a:fgClr>
              <a:schemeClr val="accent1"/>
            </a:fgClr>
            <a:bgClr>
              <a:schemeClr val="bg1"/>
            </a:bgClr>
          </a:pattFill>
          <a:ln w="9525">
            <a:noFill/>
            <a:miter lim="800000"/>
            <a:headEnd/>
            <a:tailEnd/>
          </a:ln>
          <a:effectLst/>
        </p:spPr>
        <p:txBody>
          <a:bodyPr>
            <a:spAutoFit/>
          </a:bodyPr>
          <a:lstStyle/>
          <a:p>
            <a:pPr>
              <a:spcBef>
                <a:spcPct val="50000"/>
              </a:spcBef>
            </a:pPr>
            <a:r>
              <a:rPr kumimoji="1" lang="en-US" altLang="zh-CN" b="0">
                <a:latin typeface="黑体" pitchFamily="2" charset="-122"/>
                <a:ea typeface="黑体" pitchFamily="2" charset="-122"/>
              </a:rPr>
              <a:t>   </a:t>
            </a:r>
            <a:r>
              <a:rPr kumimoji="1" lang="zh-CN" altLang="en-US" sz="3600">
                <a:solidFill>
                  <a:srgbClr val="FF0066"/>
                </a:solidFill>
                <a:latin typeface="黑体" pitchFamily="2" charset="-122"/>
                <a:ea typeface="黑体" pitchFamily="2" charset="-122"/>
              </a:rPr>
              <a:t>氟里昂</a:t>
            </a:r>
          </a:p>
        </p:txBody>
      </p:sp>
      <p:sp>
        <p:nvSpPr>
          <p:cNvPr id="43014" name="Text Box 6" descr="点式菱形"/>
          <p:cNvSpPr txBox="1">
            <a:spLocks noChangeArrowheads="1"/>
          </p:cNvSpPr>
          <p:nvPr/>
        </p:nvSpPr>
        <p:spPr bwMode="auto">
          <a:xfrm>
            <a:off x="609600" y="2743200"/>
            <a:ext cx="7315200" cy="1416050"/>
          </a:xfrm>
          <a:prstGeom prst="rect">
            <a:avLst/>
          </a:prstGeom>
          <a:pattFill prst="dotDmnd">
            <a:fgClr>
              <a:srgbClr val="FF9900"/>
            </a:fgClr>
            <a:bgClr>
              <a:schemeClr val="bg1"/>
            </a:bgClr>
          </a:pattFill>
          <a:ln w="9525">
            <a:noFill/>
            <a:miter lim="800000"/>
            <a:headEnd/>
            <a:tailEnd/>
          </a:ln>
          <a:effectLst/>
        </p:spPr>
        <p:txBody>
          <a:bodyPr>
            <a:spAutoFit/>
          </a:bodyPr>
          <a:lstStyle/>
          <a:p>
            <a:pPr>
              <a:spcBef>
                <a:spcPct val="50000"/>
              </a:spcBef>
            </a:pPr>
            <a:r>
              <a:rPr kumimoji="1" lang="en-US" altLang="zh-CN" b="0">
                <a:latin typeface="Times New Roman" pitchFamily="18" charset="0"/>
              </a:rPr>
              <a:t>          </a:t>
            </a:r>
            <a:r>
              <a:rPr kumimoji="1" lang="zh-CN" altLang="en-US" sz="2900">
                <a:solidFill>
                  <a:srgbClr val="990000"/>
                </a:solidFill>
                <a:latin typeface="Times New Roman" pitchFamily="18" charset="0"/>
              </a:rPr>
              <a:t>臭氧层能吸收太阳辐射中的大部分紫外线，从而保护了人类和其他生物，免受紫外线的伤害。</a:t>
            </a:r>
          </a:p>
        </p:txBody>
      </p:sp>
      <p:sp>
        <p:nvSpPr>
          <p:cNvPr id="43015" name="Text Box 7"/>
          <p:cNvSpPr txBox="1">
            <a:spLocks noChangeArrowheads="1"/>
          </p:cNvSpPr>
          <p:nvPr/>
        </p:nvSpPr>
        <p:spPr bwMode="auto">
          <a:xfrm>
            <a:off x="1219200" y="4191000"/>
            <a:ext cx="5867400" cy="519113"/>
          </a:xfrm>
          <a:prstGeom prst="rect">
            <a:avLst/>
          </a:prstGeom>
          <a:gradFill rotWithShape="0">
            <a:gsLst>
              <a:gs pos="0">
                <a:srgbClr val="8488C4"/>
              </a:gs>
              <a:gs pos="53000">
                <a:srgbClr val="D4DEFF"/>
              </a:gs>
              <a:gs pos="83000">
                <a:srgbClr val="D4DEFF"/>
              </a:gs>
              <a:gs pos="100000">
                <a:srgbClr val="96AB94"/>
              </a:gs>
            </a:gsLst>
            <a:lin ang="5400000" scaled="1"/>
          </a:gradFill>
          <a:ln w="9525">
            <a:noFill/>
            <a:miter lim="800000"/>
            <a:headEnd/>
            <a:tailEnd/>
          </a:ln>
          <a:effectLst/>
        </p:spPr>
        <p:txBody>
          <a:bodyPr>
            <a:spAutoFit/>
          </a:bodyPr>
          <a:lstStyle/>
          <a:p>
            <a:pPr algn="ctr"/>
            <a:r>
              <a:rPr kumimoji="1" lang="zh-CN" altLang="en-US" sz="2800">
                <a:solidFill>
                  <a:srgbClr val="FF0066"/>
                </a:solidFill>
                <a:latin typeface="Times New Roman" pitchFamily="18" charset="0"/>
                <a:ea typeface="黑体" pitchFamily="2" charset="-122"/>
              </a:rPr>
              <a:t>宇航员为什么要穿宇宙服？</a:t>
            </a:r>
            <a:endParaRPr kumimoji="1" lang="zh-CN" altLang="en-US" sz="2800" b="0">
              <a:solidFill>
                <a:srgbClr val="FF0066"/>
              </a:solidFill>
              <a:latin typeface="Times New Roman" pitchFamily="18" charset="0"/>
              <a:ea typeface="黑体" pitchFamily="2" charset="-122"/>
            </a:endParaRPr>
          </a:p>
        </p:txBody>
      </p:sp>
      <p:sp>
        <p:nvSpPr>
          <p:cNvPr id="43016" name="Text Box 8"/>
          <p:cNvSpPr txBox="1">
            <a:spLocks noChangeArrowheads="1"/>
          </p:cNvSpPr>
          <p:nvPr/>
        </p:nvSpPr>
        <p:spPr bwMode="auto">
          <a:xfrm>
            <a:off x="228600" y="4876800"/>
            <a:ext cx="8382000" cy="1800225"/>
          </a:xfrm>
          <a:prstGeom prst="rect">
            <a:avLst/>
          </a:prstGeom>
          <a:gradFill rotWithShape="0">
            <a:gsLst>
              <a:gs pos="0">
                <a:srgbClr val="99FFCC"/>
              </a:gs>
              <a:gs pos="50000">
                <a:schemeClr val="bg1"/>
              </a:gs>
              <a:gs pos="100000">
                <a:srgbClr val="99FFCC"/>
              </a:gs>
            </a:gsLst>
            <a:lin ang="5400000" scaled="1"/>
          </a:gradFill>
          <a:ln w="9525">
            <a:noFill/>
            <a:miter lim="800000"/>
            <a:headEnd/>
            <a:tailEnd/>
          </a:ln>
          <a:effectLst/>
        </p:spPr>
        <p:txBody>
          <a:bodyPr>
            <a:spAutoFit/>
          </a:bodyPr>
          <a:lstStyle/>
          <a:p>
            <a:r>
              <a:rPr kumimoji="1" lang="en-US" altLang="zh-CN" sz="2800" b="0"/>
              <a:t>  </a:t>
            </a:r>
            <a:r>
              <a:rPr kumimoji="1" lang="zh-CN" altLang="en-US" sz="2800"/>
              <a:t>如果宇航员身着西装遨游太空，他们是无法生存的。其主要原因是特殊的宇宙服能抵挡太阳强紫外线和其它高能宇宙射线的伤害，而西装自然抵挡不住。</a:t>
            </a:r>
            <a:endParaRPr kumimoji="1" lang="zh-CN" altLang="en-US" sz="2800">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additive="base">
                                        <p:cTn id="7" dur="500" fill="hold"/>
                                        <p:tgtEl>
                                          <p:spTgt spid="43010"/>
                                        </p:tgtEl>
                                        <p:attrNameLst>
                                          <p:attrName>ppt_x</p:attrName>
                                        </p:attrNameLst>
                                      </p:cBhvr>
                                      <p:tavLst>
                                        <p:tav tm="0">
                                          <p:val>
                                            <p:strVal val="0-#ppt_w/2"/>
                                          </p:val>
                                        </p:tav>
                                        <p:tav tm="100000">
                                          <p:val>
                                            <p:strVal val="#ppt_x"/>
                                          </p:val>
                                        </p:tav>
                                      </p:tavLst>
                                    </p:anim>
                                    <p:anim calcmode="lin" valueType="num">
                                      <p:cBhvr additive="base">
                                        <p:cTn id="8" dur="500" fill="hold"/>
                                        <p:tgtEl>
                                          <p:spTgt spid="430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3011"/>
                                        </p:tgtEl>
                                        <p:attrNameLst>
                                          <p:attrName>style.visibility</p:attrName>
                                        </p:attrNameLst>
                                      </p:cBhvr>
                                      <p:to>
                                        <p:strVal val="visible"/>
                                      </p:to>
                                    </p:set>
                                    <p:anim calcmode="lin" valueType="num">
                                      <p:cBhvr additive="base">
                                        <p:cTn id="13" dur="500" fill="hold"/>
                                        <p:tgtEl>
                                          <p:spTgt spid="43011"/>
                                        </p:tgtEl>
                                        <p:attrNameLst>
                                          <p:attrName>ppt_x</p:attrName>
                                        </p:attrNameLst>
                                      </p:cBhvr>
                                      <p:tavLst>
                                        <p:tav tm="0">
                                          <p:val>
                                            <p:strVal val="0-#ppt_w/2"/>
                                          </p:val>
                                        </p:tav>
                                        <p:tav tm="100000">
                                          <p:val>
                                            <p:strVal val="#ppt_x"/>
                                          </p:val>
                                        </p:tav>
                                      </p:tavLst>
                                    </p:anim>
                                    <p:anim calcmode="lin" valueType="num">
                                      <p:cBhvr additive="base">
                                        <p:cTn id="14" dur="500" fill="hold"/>
                                        <p:tgtEl>
                                          <p:spTgt spid="4301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3012"/>
                                        </p:tgtEl>
                                        <p:attrNameLst>
                                          <p:attrName>style.visibility</p:attrName>
                                        </p:attrNameLst>
                                      </p:cBhvr>
                                      <p:to>
                                        <p:strVal val="visible"/>
                                      </p:to>
                                    </p:set>
                                    <p:anim calcmode="lin" valueType="num">
                                      <p:cBhvr additive="base">
                                        <p:cTn id="19" dur="500" fill="hold"/>
                                        <p:tgtEl>
                                          <p:spTgt spid="43012"/>
                                        </p:tgtEl>
                                        <p:attrNameLst>
                                          <p:attrName>ppt_x</p:attrName>
                                        </p:attrNameLst>
                                      </p:cBhvr>
                                      <p:tavLst>
                                        <p:tav tm="0">
                                          <p:val>
                                            <p:strVal val="0-#ppt_w/2"/>
                                          </p:val>
                                        </p:tav>
                                        <p:tav tm="100000">
                                          <p:val>
                                            <p:strVal val="#ppt_x"/>
                                          </p:val>
                                        </p:tav>
                                      </p:tavLst>
                                    </p:anim>
                                    <p:anim calcmode="lin" valueType="num">
                                      <p:cBhvr additive="base">
                                        <p:cTn id="20" dur="500" fill="hold"/>
                                        <p:tgtEl>
                                          <p:spTgt spid="4301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43013"/>
                                        </p:tgtEl>
                                        <p:attrNameLst>
                                          <p:attrName>style.visibility</p:attrName>
                                        </p:attrNameLst>
                                      </p:cBhvr>
                                      <p:to>
                                        <p:strVal val="visible"/>
                                      </p:to>
                                    </p:set>
                                    <p:animEffect transition="in" filter="dissolve">
                                      <p:cBhvr>
                                        <p:cTn id="25" dur="500"/>
                                        <p:tgtEl>
                                          <p:spTgt spid="43013"/>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43014"/>
                                        </p:tgtEl>
                                        <p:attrNameLst>
                                          <p:attrName>style.visibility</p:attrName>
                                        </p:attrNameLst>
                                      </p:cBhvr>
                                      <p:to>
                                        <p:strVal val="visible"/>
                                      </p:to>
                                    </p:set>
                                    <p:animEffect transition="in" filter="blinds(horizontal)">
                                      <p:cBhvr>
                                        <p:cTn id="30" dur="500"/>
                                        <p:tgtEl>
                                          <p:spTgt spid="43014"/>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43015"/>
                                        </p:tgtEl>
                                        <p:attrNameLst>
                                          <p:attrName>style.visibility</p:attrName>
                                        </p:attrNameLst>
                                      </p:cBhvr>
                                      <p:to>
                                        <p:strVal val="visible"/>
                                      </p:to>
                                    </p:set>
                                    <p:animEffect transition="in" filter="checkerboard(across)">
                                      <p:cBhvr>
                                        <p:cTn id="35" dur="500"/>
                                        <p:tgtEl>
                                          <p:spTgt spid="43015"/>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43016"/>
                                        </p:tgtEl>
                                        <p:attrNameLst>
                                          <p:attrName>style.visibility</p:attrName>
                                        </p:attrNameLst>
                                      </p:cBhvr>
                                      <p:to>
                                        <p:strVal val="visible"/>
                                      </p:to>
                                    </p:set>
                                    <p:anim calcmode="lin" valueType="num">
                                      <p:cBhvr additive="base">
                                        <p:cTn id="40" dur="500" fill="hold"/>
                                        <p:tgtEl>
                                          <p:spTgt spid="43016"/>
                                        </p:tgtEl>
                                        <p:attrNameLst>
                                          <p:attrName>ppt_x</p:attrName>
                                        </p:attrNameLst>
                                      </p:cBhvr>
                                      <p:tavLst>
                                        <p:tav tm="0">
                                          <p:val>
                                            <p:strVal val="0-#ppt_w/2"/>
                                          </p:val>
                                        </p:tav>
                                        <p:tav tm="100000">
                                          <p:val>
                                            <p:strVal val="#ppt_x"/>
                                          </p:val>
                                        </p:tav>
                                      </p:tavLst>
                                    </p:anim>
                                    <p:anim calcmode="lin" valueType="num">
                                      <p:cBhvr additive="base">
                                        <p:cTn id="41" dur="500" fill="hold"/>
                                        <p:tgtEl>
                                          <p:spTgt spid="430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animBg="1" autoUpdateAnimBg="0"/>
      <p:bldP spid="43012" grpId="0" animBg="1" autoUpdateAnimBg="0"/>
      <p:bldP spid="43013" grpId="0" animBg="1" autoUpdateAnimBg="0"/>
      <p:bldP spid="43014" grpId="0" animBg="1" autoUpdateAnimBg="0"/>
      <p:bldP spid="43015" grpId="0" animBg="1" autoUpdateAnimBg="0"/>
      <p:bldP spid="43016"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r>
              <a:rPr lang="zh-CN" altLang="en-US" b="1"/>
              <a:t>臭氧层空洞是由于</a:t>
            </a:r>
            <a:br>
              <a:rPr lang="zh-CN" altLang="en-US" b="1"/>
            </a:br>
            <a:r>
              <a:rPr lang="zh-CN" altLang="en-US" b="1"/>
              <a:t>氟利昂和大气污染引起的</a:t>
            </a:r>
          </a:p>
        </p:txBody>
      </p:sp>
      <p:pic>
        <p:nvPicPr>
          <p:cNvPr id="71683" name="Picture 3" descr="1993年观测到得臭氧洞"/>
          <p:cNvPicPr>
            <a:picLocks noChangeAspect="1" noChangeArrowheads="1"/>
          </p:cNvPicPr>
          <p:nvPr/>
        </p:nvPicPr>
        <p:blipFill>
          <a:blip r:embed="rId2"/>
          <a:srcRect/>
          <a:stretch>
            <a:fillRect/>
          </a:stretch>
        </p:blipFill>
        <p:spPr bwMode="auto">
          <a:xfrm>
            <a:off x="2743200" y="2133600"/>
            <a:ext cx="3924300" cy="388937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Text Box 5"/>
          <p:cNvSpPr txBox="1">
            <a:spLocks noChangeArrowheads="1"/>
          </p:cNvSpPr>
          <p:nvPr/>
        </p:nvSpPr>
        <p:spPr bwMode="auto">
          <a:xfrm>
            <a:off x="1166813" y="2179638"/>
            <a:ext cx="2111375" cy="457200"/>
          </a:xfrm>
          <a:prstGeom prst="rect">
            <a:avLst/>
          </a:prstGeom>
          <a:noFill/>
          <a:ln w="9525">
            <a:noFill/>
            <a:miter lim="800000"/>
            <a:headEnd/>
            <a:tailEnd/>
          </a:ln>
          <a:effectLst/>
        </p:spPr>
        <p:txBody>
          <a:bodyPr wrap="none">
            <a:spAutoFit/>
          </a:bodyPr>
          <a:lstStyle/>
          <a:p>
            <a:r>
              <a:rPr lang="en-US" altLang="zh-CN">
                <a:solidFill>
                  <a:srgbClr val="0000FF"/>
                </a:solidFill>
                <a:latin typeface="Tahoma" pitchFamily="34" charset="0"/>
              </a:rPr>
              <a:t>2</a:t>
            </a:r>
            <a:r>
              <a:rPr lang="zh-CN" altLang="en-US">
                <a:solidFill>
                  <a:srgbClr val="0000FF"/>
                </a:solidFill>
                <a:latin typeface="Tahoma" pitchFamily="34" charset="0"/>
              </a:rPr>
              <a:t>、氮气  </a:t>
            </a:r>
            <a:r>
              <a:rPr lang="en-US" altLang="zh-CN">
                <a:solidFill>
                  <a:srgbClr val="0000FF"/>
                </a:solidFill>
                <a:latin typeface="Tahoma" pitchFamily="34" charset="0"/>
              </a:rPr>
              <a:t>(N</a:t>
            </a:r>
            <a:r>
              <a:rPr lang="en-US" altLang="zh-CN" baseline="-25000">
                <a:solidFill>
                  <a:srgbClr val="0000FF"/>
                </a:solidFill>
                <a:latin typeface="Tahoma" pitchFamily="34" charset="0"/>
              </a:rPr>
              <a:t>2</a:t>
            </a:r>
            <a:r>
              <a:rPr lang="en-US" altLang="zh-CN">
                <a:solidFill>
                  <a:srgbClr val="0000FF"/>
                </a:solidFill>
                <a:latin typeface="Tahoma" pitchFamily="34" charset="0"/>
              </a:rPr>
              <a:t>)</a:t>
            </a:r>
          </a:p>
        </p:txBody>
      </p:sp>
      <p:sp>
        <p:nvSpPr>
          <p:cNvPr id="27658" name="Text Box 10"/>
          <p:cNvSpPr txBox="1">
            <a:spLocks noChangeArrowheads="1"/>
          </p:cNvSpPr>
          <p:nvPr/>
        </p:nvSpPr>
        <p:spPr bwMode="auto">
          <a:xfrm>
            <a:off x="1314450" y="1120775"/>
            <a:ext cx="5562600" cy="579438"/>
          </a:xfrm>
          <a:prstGeom prst="rect">
            <a:avLst/>
          </a:prstGeom>
          <a:gradFill rotWithShape="0">
            <a:gsLst>
              <a:gs pos="0">
                <a:schemeClr val="accent1"/>
              </a:gs>
              <a:gs pos="50000">
                <a:schemeClr val="bg1"/>
              </a:gs>
              <a:gs pos="100000">
                <a:schemeClr val="accent1"/>
              </a:gs>
            </a:gsLst>
            <a:lin ang="5400000" scaled="1"/>
          </a:gradFill>
          <a:ln w="9525">
            <a:noFill/>
            <a:miter lim="800000"/>
            <a:headEnd/>
            <a:tailEnd/>
          </a:ln>
          <a:effectLst/>
        </p:spPr>
        <p:txBody>
          <a:bodyPr>
            <a:spAutoFit/>
          </a:bodyPr>
          <a:lstStyle/>
          <a:p>
            <a:pPr>
              <a:spcBef>
                <a:spcPct val="50000"/>
              </a:spcBef>
            </a:pPr>
            <a:r>
              <a:rPr kumimoji="1" lang="zh-CN" altLang="en-US" sz="3200">
                <a:latin typeface="Times New Roman" pitchFamily="18" charset="0"/>
              </a:rPr>
              <a:t>二、空气是一种宝贵的资源</a:t>
            </a:r>
          </a:p>
        </p:txBody>
      </p:sp>
      <p:pic>
        <p:nvPicPr>
          <p:cNvPr id="27659" name="Picture 11" descr="图2-6　氮气用于磁悬浮列车、化工原料、食品充氮防腐等"/>
          <p:cNvPicPr>
            <a:picLocks noChangeAspect="1" noChangeArrowheads="1"/>
          </p:cNvPicPr>
          <p:nvPr/>
        </p:nvPicPr>
        <p:blipFill>
          <a:blip r:embed="rId2"/>
          <a:srcRect/>
          <a:stretch>
            <a:fillRect/>
          </a:stretch>
        </p:blipFill>
        <p:spPr bwMode="auto">
          <a:xfrm>
            <a:off x="611188" y="2987675"/>
            <a:ext cx="7993062" cy="2962275"/>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Picture 3" descr="氮气的用途"/>
          <p:cNvPicPr>
            <a:picLocks noChangeAspect="1" noChangeArrowheads="1"/>
          </p:cNvPicPr>
          <p:nvPr/>
        </p:nvPicPr>
        <p:blipFill>
          <a:blip r:embed="rId2"/>
          <a:srcRect/>
          <a:stretch>
            <a:fillRect/>
          </a:stretch>
        </p:blipFill>
        <p:spPr bwMode="auto">
          <a:xfrm>
            <a:off x="360363" y="44450"/>
            <a:ext cx="8459787" cy="4238625"/>
          </a:xfrm>
          <a:prstGeom prst="rect">
            <a:avLst/>
          </a:prstGeom>
          <a:noFill/>
        </p:spPr>
      </p:pic>
      <p:sp>
        <p:nvSpPr>
          <p:cNvPr id="44038" name="Text Box 6"/>
          <p:cNvSpPr txBox="1">
            <a:spLocks noChangeArrowheads="1"/>
          </p:cNvSpPr>
          <p:nvPr/>
        </p:nvSpPr>
        <p:spPr bwMode="auto">
          <a:xfrm>
            <a:off x="706438" y="4437063"/>
            <a:ext cx="5060950" cy="457200"/>
          </a:xfrm>
          <a:prstGeom prst="rect">
            <a:avLst/>
          </a:prstGeom>
          <a:noFill/>
          <a:ln w="9525">
            <a:noFill/>
            <a:miter lim="800000"/>
            <a:headEnd/>
            <a:tailEnd/>
          </a:ln>
          <a:effectLst/>
        </p:spPr>
        <p:txBody>
          <a:bodyPr wrap="none">
            <a:spAutoFit/>
          </a:bodyPr>
          <a:lstStyle/>
          <a:p>
            <a:r>
              <a:rPr lang="en-US" altLang="zh-CN">
                <a:solidFill>
                  <a:srgbClr val="0000FF"/>
                </a:solidFill>
              </a:rPr>
              <a:t>①</a:t>
            </a:r>
            <a:r>
              <a:rPr lang="zh-CN" altLang="en-US">
                <a:solidFill>
                  <a:srgbClr val="0000FF"/>
                </a:solidFill>
              </a:rPr>
              <a:t>作保护气，填充灯泡和食品包装，</a:t>
            </a:r>
          </a:p>
        </p:txBody>
      </p:sp>
      <p:sp>
        <p:nvSpPr>
          <p:cNvPr id="44039" name="Rectangle 7"/>
          <p:cNvSpPr>
            <a:spLocks noChangeArrowheads="1"/>
          </p:cNvSpPr>
          <p:nvPr/>
        </p:nvSpPr>
        <p:spPr bwMode="auto">
          <a:xfrm>
            <a:off x="684213" y="6092825"/>
            <a:ext cx="4572000" cy="457200"/>
          </a:xfrm>
          <a:prstGeom prst="rect">
            <a:avLst/>
          </a:prstGeom>
          <a:noFill/>
          <a:ln w="9525">
            <a:noFill/>
            <a:miter lim="800000"/>
            <a:headEnd/>
            <a:tailEnd/>
          </a:ln>
          <a:effectLst/>
        </p:spPr>
        <p:txBody>
          <a:bodyPr>
            <a:spAutoFit/>
          </a:bodyPr>
          <a:lstStyle/>
          <a:p>
            <a:r>
              <a:rPr lang="en-US" altLang="zh-CN">
                <a:solidFill>
                  <a:srgbClr val="0000FF"/>
                </a:solidFill>
              </a:rPr>
              <a:t>④</a:t>
            </a:r>
            <a:r>
              <a:rPr lang="zh-CN" altLang="en-US">
                <a:solidFill>
                  <a:srgbClr val="0000FF"/>
                </a:solidFill>
              </a:rPr>
              <a:t>制硝酸和化肥的重要原料，</a:t>
            </a:r>
          </a:p>
        </p:txBody>
      </p:sp>
      <p:sp>
        <p:nvSpPr>
          <p:cNvPr id="44040" name="Rectangle 8"/>
          <p:cNvSpPr>
            <a:spLocks noChangeArrowheads="1"/>
          </p:cNvSpPr>
          <p:nvPr/>
        </p:nvSpPr>
        <p:spPr bwMode="auto">
          <a:xfrm>
            <a:off x="684213" y="5013325"/>
            <a:ext cx="2622550" cy="457200"/>
          </a:xfrm>
          <a:prstGeom prst="rect">
            <a:avLst/>
          </a:prstGeom>
          <a:noFill/>
          <a:ln w="9525">
            <a:noFill/>
            <a:miter lim="800000"/>
            <a:headEnd/>
            <a:tailEnd/>
          </a:ln>
          <a:effectLst/>
        </p:spPr>
        <p:txBody>
          <a:bodyPr wrap="none">
            <a:spAutoFit/>
          </a:bodyPr>
          <a:lstStyle/>
          <a:p>
            <a:r>
              <a:rPr lang="en-US" altLang="zh-CN">
                <a:solidFill>
                  <a:srgbClr val="0000FF"/>
                </a:solidFill>
              </a:rPr>
              <a:t>②</a:t>
            </a:r>
            <a:r>
              <a:rPr lang="zh-CN" altLang="en-US">
                <a:solidFill>
                  <a:srgbClr val="0000FF"/>
                </a:solidFill>
              </a:rPr>
              <a:t>医疗冷冻麻醉，</a:t>
            </a:r>
          </a:p>
        </p:txBody>
      </p:sp>
      <p:sp>
        <p:nvSpPr>
          <p:cNvPr id="44041" name="Rectangle 9"/>
          <p:cNvSpPr>
            <a:spLocks noChangeArrowheads="1"/>
          </p:cNvSpPr>
          <p:nvPr/>
        </p:nvSpPr>
        <p:spPr bwMode="auto">
          <a:xfrm>
            <a:off x="684213" y="5564188"/>
            <a:ext cx="4451350" cy="457200"/>
          </a:xfrm>
          <a:prstGeom prst="rect">
            <a:avLst/>
          </a:prstGeom>
          <a:noFill/>
          <a:ln w="9525">
            <a:noFill/>
            <a:miter lim="800000"/>
            <a:headEnd/>
            <a:tailEnd/>
          </a:ln>
          <a:effectLst/>
        </p:spPr>
        <p:txBody>
          <a:bodyPr wrap="none">
            <a:spAutoFit/>
          </a:bodyPr>
          <a:lstStyle/>
          <a:p>
            <a:r>
              <a:rPr lang="en-US" altLang="zh-CN">
                <a:solidFill>
                  <a:srgbClr val="0000FF"/>
                </a:solidFill>
              </a:rPr>
              <a:t>③</a:t>
            </a:r>
            <a:r>
              <a:rPr lang="zh-CN" altLang="en-US">
                <a:solidFill>
                  <a:srgbClr val="0000FF"/>
                </a:solidFill>
              </a:rPr>
              <a:t>制造低温环境显示超导性能。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4038"/>
                                        </p:tgtEl>
                                        <p:attrNameLst>
                                          <p:attrName>style.visibility</p:attrName>
                                        </p:attrNameLst>
                                      </p:cBhvr>
                                      <p:to>
                                        <p:strVal val="visible"/>
                                      </p:to>
                                    </p:set>
                                    <p:animEffect transition="in" filter="wedge">
                                      <p:cBhvr>
                                        <p:cTn id="7" dur="2000"/>
                                        <p:tgtEl>
                                          <p:spTgt spid="44038"/>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44040"/>
                                        </p:tgtEl>
                                        <p:attrNameLst>
                                          <p:attrName>style.visibility</p:attrName>
                                        </p:attrNameLst>
                                      </p:cBhvr>
                                      <p:to>
                                        <p:strVal val="visible"/>
                                      </p:to>
                                    </p:set>
                                    <p:animEffect transition="in" filter="plus(in)">
                                      <p:cBhvr>
                                        <p:cTn id="12" dur="2000"/>
                                        <p:tgtEl>
                                          <p:spTgt spid="44040"/>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4041"/>
                                        </p:tgtEl>
                                        <p:attrNameLst>
                                          <p:attrName>style.visibility</p:attrName>
                                        </p:attrNameLst>
                                      </p:cBhvr>
                                      <p:to>
                                        <p:strVal val="visible"/>
                                      </p:to>
                                    </p:set>
                                    <p:animEffect transition="in" filter="circle(in)">
                                      <p:cBhvr>
                                        <p:cTn id="17" dur="2000"/>
                                        <p:tgtEl>
                                          <p:spTgt spid="44041"/>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44039"/>
                                        </p:tgtEl>
                                        <p:attrNameLst>
                                          <p:attrName>style.visibility</p:attrName>
                                        </p:attrNameLst>
                                      </p:cBhvr>
                                      <p:to>
                                        <p:strVal val="visible"/>
                                      </p:to>
                                    </p:set>
                                    <p:animEffect transition="in" filter="box(in)">
                                      <p:cBhvr>
                                        <p:cTn id="22" dur="500"/>
                                        <p:tgtEl>
                                          <p:spTgt spid="440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8" grpId="0"/>
      <p:bldP spid="44039" grpId="0"/>
      <p:bldP spid="44040" grpId="0"/>
      <p:bldP spid="4404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1104900" y="2676525"/>
            <a:ext cx="7537450" cy="822325"/>
          </a:xfrm>
          <a:prstGeom prst="rect">
            <a:avLst/>
          </a:prstGeom>
          <a:noFill/>
          <a:ln w="9525">
            <a:noFill/>
            <a:miter lim="800000"/>
            <a:headEnd/>
            <a:tailEnd/>
          </a:ln>
          <a:effectLst/>
        </p:spPr>
        <p:txBody>
          <a:bodyPr wrap="none">
            <a:spAutoFit/>
          </a:bodyPr>
          <a:lstStyle/>
          <a:p>
            <a:r>
              <a:rPr lang="zh-CN" altLang="en-US">
                <a:solidFill>
                  <a:srgbClr val="0000FF"/>
                </a:solidFill>
                <a:latin typeface="Tahoma" pitchFamily="34" charset="0"/>
              </a:rPr>
              <a:t>在测定空气中氧气含量的实验中，集气瓶内剩下的气体</a:t>
            </a:r>
          </a:p>
          <a:p>
            <a:r>
              <a:rPr lang="zh-CN" altLang="en-US">
                <a:solidFill>
                  <a:srgbClr val="0000FF"/>
                </a:solidFill>
                <a:latin typeface="Tahoma" pitchFamily="34" charset="0"/>
              </a:rPr>
              <a:t>主要是什么？结合实验和日常生活经验进行讨论。</a:t>
            </a:r>
          </a:p>
        </p:txBody>
      </p:sp>
      <p:sp>
        <p:nvSpPr>
          <p:cNvPr id="45059" name="Text Box 3"/>
          <p:cNvSpPr txBox="1">
            <a:spLocks noChangeArrowheads="1"/>
          </p:cNvSpPr>
          <p:nvPr/>
        </p:nvSpPr>
        <p:spPr bwMode="auto">
          <a:xfrm>
            <a:off x="404813" y="3690938"/>
            <a:ext cx="8650287" cy="457200"/>
          </a:xfrm>
          <a:prstGeom prst="rect">
            <a:avLst/>
          </a:prstGeom>
          <a:noFill/>
          <a:ln w="9525">
            <a:noFill/>
            <a:miter lim="800000"/>
            <a:headEnd/>
            <a:tailEnd/>
          </a:ln>
          <a:effectLst/>
        </p:spPr>
        <p:txBody>
          <a:bodyPr wrap="none">
            <a:spAutoFit/>
          </a:bodyPr>
          <a:lstStyle/>
          <a:p>
            <a:r>
              <a:rPr lang="en-US" altLang="zh-CN">
                <a:solidFill>
                  <a:srgbClr val="0000FF"/>
                </a:solidFill>
                <a:latin typeface="Tahoma" pitchFamily="34" charset="0"/>
              </a:rPr>
              <a:t>1</a:t>
            </a:r>
            <a:r>
              <a:rPr lang="zh-CN" altLang="en-US">
                <a:solidFill>
                  <a:srgbClr val="0000FF"/>
                </a:solidFill>
                <a:latin typeface="Tahoma" pitchFamily="34" charset="0"/>
              </a:rPr>
              <a:t>、燃烧的着红磷熄灭了，这种现象说明氮气能不能支持燃烧？</a:t>
            </a:r>
          </a:p>
        </p:txBody>
      </p:sp>
      <p:sp>
        <p:nvSpPr>
          <p:cNvPr id="45060" name="Rectangle 4"/>
          <p:cNvSpPr>
            <a:spLocks noChangeArrowheads="1"/>
          </p:cNvSpPr>
          <p:nvPr/>
        </p:nvSpPr>
        <p:spPr bwMode="auto">
          <a:xfrm>
            <a:off x="611188" y="2028825"/>
            <a:ext cx="2736850" cy="519113"/>
          </a:xfrm>
          <a:prstGeom prst="rect">
            <a:avLst/>
          </a:prstGeom>
          <a:noFill/>
          <a:ln w="9525">
            <a:noFill/>
            <a:miter lim="800000"/>
            <a:headEnd/>
            <a:tailEnd/>
          </a:ln>
          <a:effectLst/>
        </p:spPr>
        <p:txBody>
          <a:bodyPr>
            <a:spAutoFit/>
          </a:bodyPr>
          <a:lstStyle/>
          <a:p>
            <a:r>
              <a:rPr lang="zh-CN" altLang="en-US" sz="2800">
                <a:solidFill>
                  <a:srgbClr val="0000FF"/>
                </a:solidFill>
                <a:latin typeface="Tahoma" pitchFamily="34" charset="0"/>
              </a:rPr>
              <a:t>讨论：</a:t>
            </a:r>
            <a:r>
              <a:rPr lang="en-US" altLang="zh-CN" sz="2800">
                <a:solidFill>
                  <a:srgbClr val="0000FF"/>
                </a:solidFill>
                <a:latin typeface="Tahoma" pitchFamily="34" charset="0"/>
              </a:rPr>
              <a:t>P</a:t>
            </a:r>
            <a:r>
              <a:rPr lang="en-US" altLang="zh-CN" sz="2800" baseline="-25000">
                <a:solidFill>
                  <a:srgbClr val="0000FF"/>
                </a:solidFill>
                <a:latin typeface="Tahoma" pitchFamily="34" charset="0"/>
              </a:rPr>
              <a:t>29</a:t>
            </a:r>
            <a:endParaRPr lang="en-US" altLang="zh-CN" sz="2800">
              <a:solidFill>
                <a:srgbClr val="0000FF"/>
              </a:solidFill>
              <a:latin typeface="Tahoma" pitchFamily="34" charset="0"/>
            </a:endParaRPr>
          </a:p>
        </p:txBody>
      </p:sp>
      <p:sp>
        <p:nvSpPr>
          <p:cNvPr id="45061" name="Text Box 5"/>
          <p:cNvSpPr txBox="1">
            <a:spLocks noChangeArrowheads="1"/>
          </p:cNvSpPr>
          <p:nvPr/>
        </p:nvSpPr>
        <p:spPr bwMode="auto">
          <a:xfrm>
            <a:off x="395288" y="4194175"/>
            <a:ext cx="8302625" cy="822325"/>
          </a:xfrm>
          <a:prstGeom prst="rect">
            <a:avLst/>
          </a:prstGeom>
          <a:noFill/>
          <a:ln w="9525">
            <a:noFill/>
            <a:miter lim="800000"/>
            <a:headEnd/>
            <a:tailEnd/>
          </a:ln>
          <a:effectLst/>
        </p:spPr>
        <p:txBody>
          <a:bodyPr wrap="none">
            <a:spAutoFit/>
          </a:bodyPr>
          <a:lstStyle/>
          <a:p>
            <a:r>
              <a:rPr lang="en-US" altLang="zh-CN">
                <a:solidFill>
                  <a:srgbClr val="0000FF"/>
                </a:solidFill>
                <a:latin typeface="Tahoma" pitchFamily="34" charset="0"/>
              </a:rPr>
              <a:t>2</a:t>
            </a:r>
            <a:r>
              <a:rPr lang="zh-CN" altLang="en-US">
                <a:solidFill>
                  <a:srgbClr val="0000FF"/>
                </a:solidFill>
                <a:latin typeface="Tahoma" pitchFamily="34" charset="0"/>
              </a:rPr>
              <a:t>、集气瓶内的水平面上升一定的高度后，还能继续上升吗？</a:t>
            </a:r>
          </a:p>
          <a:p>
            <a:r>
              <a:rPr lang="zh-CN" altLang="en-US">
                <a:solidFill>
                  <a:srgbClr val="0000FF"/>
                </a:solidFill>
                <a:latin typeface="Tahoma" pitchFamily="34" charset="0"/>
              </a:rPr>
              <a:t>      这种现象能不能说明氮气不易溶于水？</a:t>
            </a:r>
          </a:p>
        </p:txBody>
      </p:sp>
      <p:sp>
        <p:nvSpPr>
          <p:cNvPr id="45063" name="Text Box 7"/>
          <p:cNvSpPr txBox="1">
            <a:spLocks noChangeArrowheads="1"/>
          </p:cNvSpPr>
          <p:nvPr/>
        </p:nvSpPr>
        <p:spPr bwMode="auto">
          <a:xfrm>
            <a:off x="395288" y="5059363"/>
            <a:ext cx="8607425" cy="822325"/>
          </a:xfrm>
          <a:prstGeom prst="rect">
            <a:avLst/>
          </a:prstGeom>
          <a:noFill/>
          <a:ln w="9525">
            <a:noFill/>
            <a:miter lim="800000"/>
            <a:headEnd/>
            <a:tailEnd/>
          </a:ln>
          <a:effectLst/>
        </p:spPr>
        <p:txBody>
          <a:bodyPr wrap="none">
            <a:spAutoFit/>
          </a:bodyPr>
          <a:lstStyle/>
          <a:p>
            <a:r>
              <a:rPr lang="en-US" altLang="zh-CN">
                <a:solidFill>
                  <a:srgbClr val="0000FF"/>
                </a:solidFill>
                <a:latin typeface="Tahoma" pitchFamily="34" charset="0"/>
              </a:rPr>
              <a:t>3</a:t>
            </a:r>
            <a:r>
              <a:rPr lang="zh-CN" altLang="en-US">
                <a:solidFill>
                  <a:srgbClr val="0000FF"/>
                </a:solidFill>
                <a:latin typeface="Tahoma" pitchFamily="34" charset="0"/>
              </a:rPr>
              <a:t>、通过日常生活对空气的观察及上面的讨论，请你归纳</a:t>
            </a:r>
            <a:r>
              <a:rPr lang="zh-CN" altLang="en-US">
                <a:solidFill>
                  <a:schemeClr val="hlink"/>
                </a:solidFill>
                <a:latin typeface="Tahoma" pitchFamily="34" charset="0"/>
              </a:rPr>
              <a:t>氮气的</a:t>
            </a:r>
          </a:p>
          <a:p>
            <a:r>
              <a:rPr lang="zh-CN" altLang="en-US">
                <a:solidFill>
                  <a:schemeClr val="hlink"/>
                </a:solidFill>
                <a:latin typeface="Tahoma" pitchFamily="34" charset="0"/>
              </a:rPr>
              <a:t>      性质。</a:t>
            </a:r>
          </a:p>
        </p:txBody>
      </p:sp>
      <p:sp>
        <p:nvSpPr>
          <p:cNvPr id="45070" name="Text Box 14"/>
          <p:cNvSpPr txBox="1">
            <a:spLocks noChangeArrowheads="1"/>
          </p:cNvSpPr>
          <p:nvPr/>
        </p:nvSpPr>
        <p:spPr bwMode="auto">
          <a:xfrm>
            <a:off x="1314450" y="1120775"/>
            <a:ext cx="5562600" cy="579438"/>
          </a:xfrm>
          <a:prstGeom prst="rect">
            <a:avLst/>
          </a:prstGeom>
          <a:gradFill rotWithShape="0">
            <a:gsLst>
              <a:gs pos="0">
                <a:schemeClr val="accent1"/>
              </a:gs>
              <a:gs pos="50000">
                <a:schemeClr val="bg1"/>
              </a:gs>
              <a:gs pos="100000">
                <a:schemeClr val="accent1"/>
              </a:gs>
            </a:gsLst>
            <a:lin ang="5400000" scaled="1"/>
          </a:gradFill>
          <a:ln w="9525">
            <a:noFill/>
            <a:miter lim="800000"/>
            <a:headEnd/>
            <a:tailEnd/>
          </a:ln>
          <a:effectLst/>
        </p:spPr>
        <p:txBody>
          <a:bodyPr>
            <a:spAutoFit/>
          </a:bodyPr>
          <a:lstStyle/>
          <a:p>
            <a:pPr>
              <a:spcBef>
                <a:spcPct val="50000"/>
              </a:spcBef>
            </a:pPr>
            <a:r>
              <a:rPr kumimoji="1" lang="zh-CN" altLang="en-US" sz="3200">
                <a:latin typeface="Times New Roman" pitchFamily="18" charset="0"/>
              </a:rPr>
              <a:t>二、空气是一种宝贵的资源</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plus(in)">
                                      <p:cBhvr>
                                        <p:cTn id="7" dur="2000"/>
                                        <p:tgtEl>
                                          <p:spTgt spid="45059"/>
                                        </p:tgtEl>
                                      </p:cBhvr>
                                    </p:animEffect>
                                  </p:childTnLst>
                                </p:cTn>
                              </p:par>
                            </p:childTnLst>
                          </p:cTn>
                        </p:par>
                      </p:childTnLst>
                    </p:cTn>
                  </p:par>
                  <p:par>
                    <p:cTn id="8" fill="hold">
                      <p:stCondLst>
                        <p:cond delay="indefinite"/>
                      </p:stCondLst>
                      <p:childTnLst>
                        <p:par>
                          <p:cTn id="9" fill="hold">
                            <p:stCondLst>
                              <p:cond delay="0"/>
                            </p:stCondLst>
                            <p:childTnLst>
                              <p:par>
                                <p:cTn id="10" presetID="50" presetClass="entr" presetSubtype="0" decel="100000" fill="hold" grpId="0" nodeType="clickEffect">
                                  <p:stCondLst>
                                    <p:cond delay="0"/>
                                  </p:stCondLst>
                                  <p:childTnLst>
                                    <p:set>
                                      <p:cBhvr>
                                        <p:cTn id="11" dur="1" fill="hold">
                                          <p:stCondLst>
                                            <p:cond delay="0"/>
                                          </p:stCondLst>
                                        </p:cTn>
                                        <p:tgtEl>
                                          <p:spTgt spid="45061"/>
                                        </p:tgtEl>
                                        <p:attrNameLst>
                                          <p:attrName>style.visibility</p:attrName>
                                        </p:attrNameLst>
                                      </p:cBhvr>
                                      <p:to>
                                        <p:strVal val="visible"/>
                                      </p:to>
                                    </p:set>
                                    <p:anim calcmode="lin" valueType="num">
                                      <p:cBhvr>
                                        <p:cTn id="12" dur="1000" fill="hold"/>
                                        <p:tgtEl>
                                          <p:spTgt spid="45061"/>
                                        </p:tgtEl>
                                        <p:attrNameLst>
                                          <p:attrName>ppt_w</p:attrName>
                                        </p:attrNameLst>
                                      </p:cBhvr>
                                      <p:tavLst>
                                        <p:tav tm="0">
                                          <p:val>
                                            <p:strVal val="#ppt_w+.3"/>
                                          </p:val>
                                        </p:tav>
                                        <p:tav tm="100000">
                                          <p:val>
                                            <p:strVal val="#ppt_w"/>
                                          </p:val>
                                        </p:tav>
                                      </p:tavLst>
                                    </p:anim>
                                    <p:anim calcmode="lin" valueType="num">
                                      <p:cBhvr>
                                        <p:cTn id="13" dur="1000" fill="hold"/>
                                        <p:tgtEl>
                                          <p:spTgt spid="45061"/>
                                        </p:tgtEl>
                                        <p:attrNameLst>
                                          <p:attrName>ppt_h</p:attrName>
                                        </p:attrNameLst>
                                      </p:cBhvr>
                                      <p:tavLst>
                                        <p:tav tm="0">
                                          <p:val>
                                            <p:strVal val="#ppt_h"/>
                                          </p:val>
                                        </p:tav>
                                        <p:tav tm="100000">
                                          <p:val>
                                            <p:strVal val="#ppt_h"/>
                                          </p:val>
                                        </p:tav>
                                      </p:tavLst>
                                    </p:anim>
                                    <p:animEffect transition="in" filter="fade">
                                      <p:cBhvr>
                                        <p:cTn id="14" dur="1000"/>
                                        <p:tgtEl>
                                          <p:spTgt spid="45061"/>
                                        </p:tgtEl>
                                      </p:cBhvr>
                                    </p:animEffect>
                                  </p:childTnLst>
                                </p:cTn>
                              </p:par>
                            </p:childTnLst>
                          </p:cTn>
                        </p:par>
                      </p:childTnLst>
                    </p:cTn>
                  </p:par>
                  <p:par>
                    <p:cTn id="15" fill="hold">
                      <p:stCondLst>
                        <p:cond delay="indefinite"/>
                      </p:stCondLst>
                      <p:childTnLst>
                        <p:par>
                          <p:cTn id="16" fill="hold">
                            <p:stCondLst>
                              <p:cond delay="0"/>
                            </p:stCondLst>
                            <p:childTnLst>
                              <p:par>
                                <p:cTn id="17" presetID="38" presetClass="entr" presetSubtype="0" accel="50000" fill="hold" grpId="0" nodeType="clickEffect">
                                  <p:stCondLst>
                                    <p:cond delay="0"/>
                                  </p:stCondLst>
                                  <p:iterate type="lt">
                                    <p:tmPct val="50000"/>
                                  </p:iterate>
                                  <p:childTnLst>
                                    <p:set>
                                      <p:cBhvr>
                                        <p:cTn id="18" dur="1" fill="hold">
                                          <p:stCondLst>
                                            <p:cond delay="0"/>
                                          </p:stCondLst>
                                        </p:cTn>
                                        <p:tgtEl>
                                          <p:spTgt spid="45063"/>
                                        </p:tgtEl>
                                        <p:attrNameLst>
                                          <p:attrName>style.visibility</p:attrName>
                                        </p:attrNameLst>
                                      </p:cBhvr>
                                      <p:to>
                                        <p:strVal val="visible"/>
                                      </p:to>
                                    </p:set>
                                    <p:set>
                                      <p:cBhvr>
                                        <p:cTn id="19" dur="455" fill="hold">
                                          <p:stCondLst>
                                            <p:cond delay="0"/>
                                          </p:stCondLst>
                                        </p:cTn>
                                        <p:tgtEl>
                                          <p:spTgt spid="45063"/>
                                        </p:tgtEl>
                                        <p:attrNameLst>
                                          <p:attrName>style.rotation</p:attrName>
                                        </p:attrNameLst>
                                      </p:cBhvr>
                                      <p:to>
                                        <p:strVal val="-45.0"/>
                                      </p:to>
                                    </p:set>
                                    <p:anim calcmode="lin" valueType="num">
                                      <p:cBhvr>
                                        <p:cTn id="20" dur="455" fill="hold">
                                          <p:stCondLst>
                                            <p:cond delay="455"/>
                                          </p:stCondLst>
                                        </p:cTn>
                                        <p:tgtEl>
                                          <p:spTgt spid="45063"/>
                                        </p:tgtEl>
                                        <p:attrNameLst>
                                          <p:attrName>style.rotation</p:attrName>
                                        </p:attrNameLst>
                                      </p:cBhvr>
                                      <p:tavLst>
                                        <p:tav tm="0">
                                          <p:val>
                                            <p:fltVal val="-45"/>
                                          </p:val>
                                        </p:tav>
                                        <p:tav tm="69900">
                                          <p:val>
                                            <p:fltVal val="45"/>
                                          </p:val>
                                        </p:tav>
                                        <p:tav tm="100000">
                                          <p:val>
                                            <p:fltVal val="0"/>
                                          </p:val>
                                        </p:tav>
                                      </p:tavLst>
                                    </p:anim>
                                    <p:anim calcmode="lin" valueType="num">
                                      <p:cBhvr>
                                        <p:cTn id="21" dur="455" fill="hold">
                                          <p:stCondLst>
                                            <p:cond delay="0"/>
                                          </p:stCondLst>
                                        </p:cTn>
                                        <p:tgtEl>
                                          <p:spTgt spid="45063"/>
                                        </p:tgtEl>
                                        <p:attrNameLst>
                                          <p:attrName>ppt_y</p:attrName>
                                        </p:attrNameLst>
                                      </p:cBhvr>
                                      <p:tavLst>
                                        <p:tav tm="0">
                                          <p:val>
                                            <p:strVal val="#ppt_y-1"/>
                                          </p:val>
                                        </p:tav>
                                        <p:tav tm="100000">
                                          <p:val>
                                            <p:strVal val="#ppt_y-(0.354*#ppt_w-0.172*#ppt_h)"/>
                                          </p:val>
                                        </p:tav>
                                      </p:tavLst>
                                    </p:anim>
                                    <p:anim calcmode="lin" valueType="num">
                                      <p:cBhvr>
                                        <p:cTn id="22" dur="156" decel="50000" autoRev="1" fill="hold">
                                          <p:stCondLst>
                                            <p:cond delay="455"/>
                                          </p:stCondLst>
                                        </p:cTn>
                                        <p:tgtEl>
                                          <p:spTgt spid="45063"/>
                                        </p:tgtEl>
                                        <p:attrNameLst>
                                          <p:attrName>ppt_y</p:attrName>
                                        </p:attrNameLst>
                                      </p:cBhvr>
                                      <p:tavLst>
                                        <p:tav tm="0">
                                          <p:val>
                                            <p:strVal val="#ppt_y-(0.354*#ppt_w-0.172*#ppt_h)"/>
                                          </p:val>
                                        </p:tav>
                                        <p:tav tm="100000">
                                          <p:val>
                                            <p:strVal val="#ppt_y-(0.354*#ppt_w-0.172*#ppt_h)-#ppt_h/2"/>
                                          </p:val>
                                        </p:tav>
                                      </p:tavLst>
                                    </p:anim>
                                    <p:anim calcmode="lin" valueType="num">
                                      <p:cBhvr>
                                        <p:cTn id="23" dur="136" fill="hold">
                                          <p:stCondLst>
                                            <p:cond delay="864"/>
                                          </p:stCondLst>
                                        </p:cTn>
                                        <p:tgtEl>
                                          <p:spTgt spid="45063"/>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P spid="45061" grpId="0"/>
      <p:bldP spid="4506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1187450" y="1196975"/>
            <a:ext cx="4249738" cy="579438"/>
          </a:xfrm>
          <a:prstGeom prst="rect">
            <a:avLst/>
          </a:prstGeom>
          <a:noFill/>
          <a:ln w="9525">
            <a:noFill/>
            <a:miter lim="800000"/>
            <a:headEnd/>
            <a:tailEnd/>
          </a:ln>
          <a:effectLst/>
        </p:spPr>
        <p:txBody>
          <a:bodyPr>
            <a:spAutoFit/>
          </a:bodyPr>
          <a:lstStyle/>
          <a:p>
            <a:pPr algn="ctr">
              <a:spcBef>
                <a:spcPct val="50000"/>
              </a:spcBef>
            </a:pPr>
            <a:r>
              <a:rPr kumimoji="1" lang="en-US" altLang="zh-CN" sz="3200">
                <a:solidFill>
                  <a:srgbClr val="0000FF"/>
                </a:solidFill>
              </a:rPr>
              <a:t>a</a:t>
            </a:r>
            <a:r>
              <a:rPr kumimoji="1" lang="zh-CN" altLang="en-US" sz="3200">
                <a:solidFill>
                  <a:srgbClr val="0000FF"/>
                </a:solidFill>
              </a:rPr>
              <a:t>、氮气的物理性质</a:t>
            </a:r>
          </a:p>
        </p:txBody>
      </p:sp>
      <p:sp>
        <p:nvSpPr>
          <p:cNvPr id="46083" name="Text Box 3"/>
          <p:cNvSpPr txBox="1">
            <a:spLocks noChangeArrowheads="1"/>
          </p:cNvSpPr>
          <p:nvPr/>
        </p:nvSpPr>
        <p:spPr bwMode="auto">
          <a:xfrm>
            <a:off x="304800" y="2192338"/>
            <a:ext cx="914400" cy="519112"/>
          </a:xfrm>
          <a:prstGeom prst="rect">
            <a:avLst/>
          </a:prstGeom>
          <a:gradFill rotWithShape="0">
            <a:gsLst>
              <a:gs pos="0">
                <a:srgbClr val="FEE7F2"/>
              </a:gs>
              <a:gs pos="8999">
                <a:srgbClr val="FBD49C"/>
              </a:gs>
              <a:gs pos="19500">
                <a:srgbClr val="FBA97D"/>
              </a:gs>
              <a:gs pos="32000">
                <a:srgbClr val="FAC77D"/>
              </a:gs>
              <a:gs pos="41001">
                <a:srgbClr val="FEE7F2"/>
              </a:gs>
              <a:gs pos="50000">
                <a:srgbClr val="FBEAC7"/>
              </a:gs>
              <a:gs pos="59000">
                <a:srgbClr val="FEE7F2"/>
              </a:gs>
              <a:gs pos="68000">
                <a:srgbClr val="FAC77D"/>
              </a:gs>
              <a:gs pos="80500">
                <a:srgbClr val="FBA97D"/>
              </a:gs>
              <a:gs pos="91001">
                <a:srgbClr val="FBD49C"/>
              </a:gs>
              <a:gs pos="100000">
                <a:srgbClr val="FEE7F2"/>
              </a:gs>
            </a:gsLst>
            <a:lin ang="5400000" scaled="1"/>
          </a:gradFill>
          <a:ln w="9525">
            <a:noFill/>
            <a:miter lim="800000"/>
            <a:headEnd/>
            <a:tailEnd/>
          </a:ln>
          <a:effectLst/>
        </p:spPr>
        <p:txBody>
          <a:bodyPr>
            <a:spAutoFit/>
          </a:bodyPr>
          <a:lstStyle/>
          <a:p>
            <a:pPr>
              <a:spcBef>
                <a:spcPct val="50000"/>
              </a:spcBef>
            </a:pPr>
            <a:r>
              <a:rPr kumimoji="1" lang="zh-CN" altLang="en-US" sz="2800">
                <a:latin typeface="Times New Roman" pitchFamily="18" charset="0"/>
              </a:rPr>
              <a:t>颜色</a:t>
            </a:r>
          </a:p>
        </p:txBody>
      </p:sp>
      <p:sp>
        <p:nvSpPr>
          <p:cNvPr id="46084" name="Text Box 4"/>
          <p:cNvSpPr txBox="1">
            <a:spLocks noChangeArrowheads="1"/>
          </p:cNvSpPr>
          <p:nvPr/>
        </p:nvSpPr>
        <p:spPr bwMode="auto">
          <a:xfrm>
            <a:off x="1143000" y="2725738"/>
            <a:ext cx="990600" cy="519112"/>
          </a:xfrm>
          <a:prstGeom prst="rect">
            <a:avLst/>
          </a:prstGeom>
          <a:gradFill rotWithShape="0">
            <a:gsLst>
              <a:gs pos="0">
                <a:srgbClr val="96AB94"/>
              </a:gs>
              <a:gs pos="17000">
                <a:srgbClr val="D4DEFF"/>
              </a:gs>
              <a:gs pos="47000">
                <a:srgbClr val="D4DEFF"/>
              </a:gs>
              <a:gs pos="100000">
                <a:srgbClr val="8488C4"/>
              </a:gs>
            </a:gsLst>
            <a:lin ang="5400000" scaled="1"/>
          </a:gradFill>
          <a:ln w="9525">
            <a:noFill/>
            <a:miter lim="800000"/>
            <a:headEnd/>
            <a:tailEnd/>
          </a:ln>
          <a:effectLst/>
        </p:spPr>
        <p:txBody>
          <a:bodyPr>
            <a:spAutoFit/>
          </a:bodyPr>
          <a:lstStyle/>
          <a:p>
            <a:pPr>
              <a:spcBef>
                <a:spcPct val="50000"/>
              </a:spcBef>
            </a:pPr>
            <a:r>
              <a:rPr kumimoji="1" lang="zh-CN" altLang="en-US" sz="2800">
                <a:latin typeface="Times New Roman" pitchFamily="18" charset="0"/>
              </a:rPr>
              <a:t>状态</a:t>
            </a:r>
          </a:p>
        </p:txBody>
      </p:sp>
      <p:sp>
        <p:nvSpPr>
          <p:cNvPr id="46085" name="Text Box 5"/>
          <p:cNvSpPr txBox="1">
            <a:spLocks noChangeArrowheads="1"/>
          </p:cNvSpPr>
          <p:nvPr/>
        </p:nvSpPr>
        <p:spPr bwMode="auto">
          <a:xfrm>
            <a:off x="2286000" y="3182938"/>
            <a:ext cx="914400" cy="519112"/>
          </a:xfrm>
          <a:prstGeom prst="rect">
            <a:avLst/>
          </a:prstGeom>
          <a:gradFill rotWithShape="0">
            <a:gsLst>
              <a:gs pos="0">
                <a:schemeClr val="accent1"/>
              </a:gs>
              <a:gs pos="50000">
                <a:schemeClr val="bg1"/>
              </a:gs>
              <a:gs pos="100000">
                <a:schemeClr val="accent1"/>
              </a:gs>
            </a:gsLst>
            <a:lin ang="18900000" scaled="1"/>
          </a:gradFill>
          <a:ln w="9525">
            <a:noFill/>
            <a:miter lim="800000"/>
            <a:headEnd/>
            <a:tailEnd/>
          </a:ln>
          <a:effectLst/>
        </p:spPr>
        <p:txBody>
          <a:bodyPr>
            <a:spAutoFit/>
          </a:bodyPr>
          <a:lstStyle/>
          <a:p>
            <a:pPr>
              <a:spcBef>
                <a:spcPct val="50000"/>
              </a:spcBef>
            </a:pPr>
            <a:r>
              <a:rPr kumimoji="1" lang="zh-CN" altLang="en-US" sz="2800">
                <a:latin typeface="Times New Roman" pitchFamily="18" charset="0"/>
              </a:rPr>
              <a:t>气味</a:t>
            </a:r>
          </a:p>
        </p:txBody>
      </p:sp>
      <p:sp>
        <p:nvSpPr>
          <p:cNvPr id="46086" name="Text Box 6" descr="新闻纸"/>
          <p:cNvSpPr txBox="1">
            <a:spLocks noChangeArrowheads="1"/>
          </p:cNvSpPr>
          <p:nvPr/>
        </p:nvSpPr>
        <p:spPr bwMode="auto">
          <a:xfrm>
            <a:off x="3124200" y="3792538"/>
            <a:ext cx="914400" cy="519112"/>
          </a:xfrm>
          <a:prstGeom prst="rect">
            <a:avLst/>
          </a:prstGeom>
          <a:blipFill dpi="0" rotWithShape="0">
            <a:blip r:embed="rId2"/>
            <a:srcRect/>
            <a:tile tx="0" ty="0" sx="100000" sy="100000" flip="none" algn="tl"/>
          </a:blipFill>
          <a:ln w="9525">
            <a:noFill/>
            <a:miter lim="800000"/>
            <a:headEnd/>
            <a:tailEnd/>
          </a:ln>
          <a:effectLst/>
        </p:spPr>
        <p:txBody>
          <a:bodyPr>
            <a:spAutoFit/>
          </a:bodyPr>
          <a:lstStyle/>
          <a:p>
            <a:pPr>
              <a:spcBef>
                <a:spcPct val="50000"/>
              </a:spcBef>
            </a:pPr>
            <a:r>
              <a:rPr kumimoji="1" lang="zh-CN" altLang="en-US" sz="2800">
                <a:latin typeface="Times New Roman" pitchFamily="18" charset="0"/>
              </a:rPr>
              <a:t>熔点</a:t>
            </a:r>
          </a:p>
        </p:txBody>
      </p:sp>
      <p:sp>
        <p:nvSpPr>
          <p:cNvPr id="46087" name="Text Box 7" descr="编织物"/>
          <p:cNvSpPr txBox="1">
            <a:spLocks noChangeArrowheads="1"/>
          </p:cNvSpPr>
          <p:nvPr/>
        </p:nvSpPr>
        <p:spPr bwMode="auto">
          <a:xfrm>
            <a:off x="4114800" y="4173538"/>
            <a:ext cx="914400" cy="519112"/>
          </a:xfrm>
          <a:prstGeom prst="rect">
            <a:avLst/>
          </a:prstGeom>
          <a:blipFill dpi="0" rotWithShape="0">
            <a:blip r:embed="rId3"/>
            <a:srcRect/>
            <a:tile tx="0" ty="0" sx="100000" sy="100000" flip="none" algn="tl"/>
          </a:blipFill>
          <a:ln w="9525">
            <a:noFill/>
            <a:miter lim="800000"/>
            <a:headEnd/>
            <a:tailEnd/>
          </a:ln>
          <a:effectLst/>
        </p:spPr>
        <p:txBody>
          <a:bodyPr>
            <a:spAutoFit/>
          </a:bodyPr>
          <a:lstStyle/>
          <a:p>
            <a:pPr>
              <a:spcBef>
                <a:spcPct val="50000"/>
              </a:spcBef>
            </a:pPr>
            <a:r>
              <a:rPr kumimoji="1" lang="zh-CN" altLang="en-US" sz="2800">
                <a:solidFill>
                  <a:schemeClr val="bg1"/>
                </a:solidFill>
                <a:latin typeface="Times New Roman" pitchFamily="18" charset="0"/>
              </a:rPr>
              <a:t>沸点</a:t>
            </a:r>
          </a:p>
        </p:txBody>
      </p:sp>
      <p:sp>
        <p:nvSpPr>
          <p:cNvPr id="46088" name="Text Box 8"/>
          <p:cNvSpPr txBox="1">
            <a:spLocks noChangeArrowheads="1"/>
          </p:cNvSpPr>
          <p:nvPr/>
        </p:nvSpPr>
        <p:spPr bwMode="auto">
          <a:xfrm>
            <a:off x="5148263" y="3644900"/>
            <a:ext cx="990600" cy="519113"/>
          </a:xfrm>
          <a:prstGeom prst="rect">
            <a:avLst/>
          </a:prstGeom>
          <a:gradFill rotWithShape="0">
            <a:gsLst>
              <a:gs pos="0">
                <a:srgbClr val="55261C"/>
              </a:gs>
              <a:gs pos="3000">
                <a:srgbClr val="EBDAD4"/>
              </a:gs>
              <a:gs pos="14499">
                <a:srgbClr val="C0524E"/>
              </a:gs>
              <a:gs pos="21000">
                <a:srgbClr val="80302D"/>
              </a:gs>
              <a:gs pos="22000">
                <a:srgbClr val="9C6563"/>
              </a:gs>
              <a:gs pos="24000">
                <a:srgbClr val="FFFFFF"/>
              </a:gs>
              <a:gs pos="39500">
                <a:srgbClr val="83A7C3"/>
              </a:gs>
              <a:gs pos="43500">
                <a:srgbClr val="768FB9"/>
              </a:gs>
              <a:gs pos="46000">
                <a:srgbClr val="83A7C3"/>
              </a:gs>
              <a:gs pos="50000">
                <a:srgbClr val="DCEBF5"/>
              </a:gs>
              <a:gs pos="54000">
                <a:srgbClr val="83A7C3"/>
              </a:gs>
              <a:gs pos="56500">
                <a:srgbClr val="768FB9"/>
              </a:gs>
              <a:gs pos="60501">
                <a:srgbClr val="83A7C3"/>
              </a:gs>
              <a:gs pos="76000">
                <a:srgbClr val="FFFFFF"/>
              </a:gs>
              <a:gs pos="78000">
                <a:srgbClr val="9C6563"/>
              </a:gs>
              <a:gs pos="79000">
                <a:srgbClr val="80302D"/>
              </a:gs>
              <a:gs pos="85501">
                <a:srgbClr val="C0524E"/>
              </a:gs>
              <a:gs pos="97000">
                <a:srgbClr val="EBDAD4"/>
              </a:gs>
              <a:gs pos="100000">
                <a:srgbClr val="55261C"/>
              </a:gs>
            </a:gsLst>
            <a:lin ang="18900000" scaled="1"/>
          </a:gradFill>
          <a:ln w="9525">
            <a:noFill/>
            <a:miter lim="800000"/>
            <a:headEnd/>
            <a:tailEnd/>
          </a:ln>
          <a:effectLst/>
        </p:spPr>
        <p:txBody>
          <a:bodyPr>
            <a:spAutoFit/>
          </a:bodyPr>
          <a:lstStyle/>
          <a:p>
            <a:pPr>
              <a:spcBef>
                <a:spcPct val="50000"/>
              </a:spcBef>
            </a:pPr>
            <a:r>
              <a:rPr kumimoji="1" lang="zh-CN" altLang="en-US" sz="2800">
                <a:solidFill>
                  <a:srgbClr val="993366"/>
                </a:solidFill>
                <a:latin typeface="Times New Roman" pitchFamily="18" charset="0"/>
              </a:rPr>
              <a:t>硬度</a:t>
            </a:r>
          </a:p>
        </p:txBody>
      </p:sp>
      <p:sp>
        <p:nvSpPr>
          <p:cNvPr id="46089" name="Text Box 9"/>
          <p:cNvSpPr txBox="1">
            <a:spLocks noChangeArrowheads="1"/>
          </p:cNvSpPr>
          <p:nvPr/>
        </p:nvSpPr>
        <p:spPr bwMode="auto">
          <a:xfrm>
            <a:off x="6156325" y="2981325"/>
            <a:ext cx="914400" cy="519113"/>
          </a:xfrm>
          <a:prstGeom prst="rect">
            <a:avLst/>
          </a:prstGeom>
          <a:gradFill rotWithShape="0">
            <a:gsLst>
              <a:gs pos="0">
                <a:srgbClr val="FFCCFF"/>
              </a:gs>
              <a:gs pos="50000">
                <a:srgbClr val="FFFFCC"/>
              </a:gs>
              <a:gs pos="100000">
                <a:srgbClr val="FFCCFF"/>
              </a:gs>
            </a:gsLst>
            <a:lin ang="5400000" scaled="1"/>
          </a:gradFill>
          <a:ln w="9525">
            <a:noFill/>
            <a:miter lim="800000"/>
            <a:headEnd/>
            <a:tailEnd/>
          </a:ln>
          <a:effectLst/>
        </p:spPr>
        <p:txBody>
          <a:bodyPr>
            <a:spAutoFit/>
          </a:bodyPr>
          <a:lstStyle/>
          <a:p>
            <a:pPr>
              <a:spcBef>
                <a:spcPct val="50000"/>
              </a:spcBef>
            </a:pPr>
            <a:r>
              <a:rPr kumimoji="1" lang="zh-CN" altLang="en-US" sz="2800">
                <a:latin typeface="Times New Roman" pitchFamily="18" charset="0"/>
              </a:rPr>
              <a:t>密度</a:t>
            </a:r>
          </a:p>
        </p:txBody>
      </p:sp>
      <p:sp>
        <p:nvSpPr>
          <p:cNvPr id="46090" name="Text Box 10"/>
          <p:cNvSpPr txBox="1">
            <a:spLocks noChangeArrowheads="1"/>
          </p:cNvSpPr>
          <p:nvPr/>
        </p:nvSpPr>
        <p:spPr bwMode="auto">
          <a:xfrm>
            <a:off x="6948488" y="2333625"/>
            <a:ext cx="1981200" cy="519113"/>
          </a:xfrm>
          <a:prstGeom prst="rect">
            <a:avLst/>
          </a:prstGeom>
          <a:gradFill rotWithShape="0">
            <a:gsLst>
              <a:gs pos="0">
                <a:schemeClr val="bg1"/>
              </a:gs>
              <a:gs pos="50000">
                <a:srgbClr val="CCCCFF"/>
              </a:gs>
              <a:gs pos="100000">
                <a:schemeClr val="bg1"/>
              </a:gs>
            </a:gsLst>
            <a:lin ang="2700000" scaled="1"/>
          </a:gradFill>
          <a:ln w="9525">
            <a:noFill/>
            <a:miter lim="800000"/>
            <a:headEnd/>
            <a:tailEnd/>
          </a:ln>
          <a:effectLst/>
        </p:spPr>
        <p:txBody>
          <a:bodyPr>
            <a:spAutoFit/>
          </a:bodyPr>
          <a:lstStyle/>
          <a:p>
            <a:pPr>
              <a:spcBef>
                <a:spcPct val="50000"/>
              </a:spcBef>
            </a:pPr>
            <a:r>
              <a:rPr kumimoji="1" lang="zh-CN" altLang="en-US" sz="2800">
                <a:latin typeface="Times New Roman" pitchFamily="18" charset="0"/>
              </a:rPr>
              <a:t>是否溶于水</a:t>
            </a:r>
          </a:p>
        </p:txBody>
      </p:sp>
      <p:sp>
        <p:nvSpPr>
          <p:cNvPr id="46096" name="Text Box 16"/>
          <p:cNvSpPr txBox="1">
            <a:spLocks noChangeArrowheads="1"/>
          </p:cNvSpPr>
          <p:nvPr/>
        </p:nvSpPr>
        <p:spPr bwMode="auto">
          <a:xfrm>
            <a:off x="2971800" y="1524000"/>
            <a:ext cx="2057400" cy="457200"/>
          </a:xfrm>
          <a:prstGeom prst="rect">
            <a:avLst/>
          </a:prstGeom>
          <a:noFill/>
          <a:ln w="9525">
            <a:noFill/>
            <a:miter lim="800000"/>
            <a:headEnd/>
            <a:tailEnd/>
          </a:ln>
          <a:effectLst/>
        </p:spPr>
        <p:txBody>
          <a:bodyPr>
            <a:spAutoFit/>
          </a:bodyPr>
          <a:lstStyle/>
          <a:p>
            <a:pPr>
              <a:spcBef>
                <a:spcPct val="50000"/>
              </a:spcBef>
            </a:pPr>
            <a:endParaRPr kumimoji="1" lang="zh-CN" altLang="zh-CN" b="0">
              <a:latin typeface="Times New Roman" pitchFamily="18" charset="0"/>
            </a:endParaRPr>
          </a:p>
        </p:txBody>
      </p:sp>
      <p:sp>
        <p:nvSpPr>
          <p:cNvPr id="46097" name="Text Box 17"/>
          <p:cNvSpPr txBox="1">
            <a:spLocks noChangeArrowheads="1"/>
          </p:cNvSpPr>
          <p:nvPr/>
        </p:nvSpPr>
        <p:spPr bwMode="auto">
          <a:xfrm>
            <a:off x="323850" y="3284538"/>
            <a:ext cx="898525" cy="519112"/>
          </a:xfrm>
          <a:prstGeom prst="rect">
            <a:avLst/>
          </a:prstGeom>
          <a:solidFill>
            <a:srgbClr val="66CCFF"/>
          </a:solidFill>
          <a:ln w="9525">
            <a:noFill/>
            <a:miter lim="800000"/>
            <a:headEnd/>
            <a:tailEnd/>
          </a:ln>
          <a:effectLst/>
        </p:spPr>
        <p:txBody>
          <a:bodyPr wrap="none">
            <a:spAutoFit/>
          </a:bodyPr>
          <a:lstStyle/>
          <a:p>
            <a:r>
              <a:rPr kumimoji="1" lang="zh-CN" altLang="en-US" sz="2800">
                <a:latin typeface="Times New Roman" pitchFamily="18" charset="0"/>
              </a:rPr>
              <a:t>无色</a:t>
            </a:r>
          </a:p>
        </p:txBody>
      </p:sp>
      <p:sp>
        <p:nvSpPr>
          <p:cNvPr id="46098" name="Text Box 18"/>
          <p:cNvSpPr txBox="1">
            <a:spLocks noChangeArrowheads="1"/>
          </p:cNvSpPr>
          <p:nvPr/>
        </p:nvSpPr>
        <p:spPr bwMode="auto">
          <a:xfrm>
            <a:off x="1042988" y="3846513"/>
            <a:ext cx="990600" cy="519112"/>
          </a:xfrm>
          <a:prstGeom prst="rect">
            <a:avLst/>
          </a:prstGeom>
          <a:solidFill>
            <a:srgbClr val="66CCFF"/>
          </a:solidFill>
          <a:ln w="9525">
            <a:noFill/>
            <a:miter lim="800000"/>
            <a:headEnd/>
            <a:tailEnd/>
          </a:ln>
          <a:effectLst/>
        </p:spPr>
        <p:txBody>
          <a:bodyPr>
            <a:spAutoFit/>
          </a:bodyPr>
          <a:lstStyle/>
          <a:p>
            <a:pPr>
              <a:spcBef>
                <a:spcPct val="50000"/>
              </a:spcBef>
            </a:pPr>
            <a:r>
              <a:rPr kumimoji="1" lang="zh-CN" altLang="en-US" sz="2800">
                <a:latin typeface="Times New Roman" pitchFamily="18" charset="0"/>
              </a:rPr>
              <a:t>气态</a:t>
            </a:r>
          </a:p>
        </p:txBody>
      </p:sp>
      <p:sp>
        <p:nvSpPr>
          <p:cNvPr id="46099" name="Text Box 19"/>
          <p:cNvSpPr txBox="1">
            <a:spLocks noChangeArrowheads="1"/>
          </p:cNvSpPr>
          <p:nvPr/>
        </p:nvSpPr>
        <p:spPr bwMode="auto">
          <a:xfrm>
            <a:off x="1979613" y="4422775"/>
            <a:ext cx="914400" cy="519113"/>
          </a:xfrm>
          <a:prstGeom prst="rect">
            <a:avLst/>
          </a:prstGeom>
          <a:solidFill>
            <a:srgbClr val="66CCFF"/>
          </a:solidFill>
          <a:ln w="9525">
            <a:noFill/>
            <a:miter lim="800000"/>
            <a:headEnd/>
            <a:tailEnd/>
          </a:ln>
          <a:effectLst/>
        </p:spPr>
        <p:txBody>
          <a:bodyPr>
            <a:spAutoFit/>
          </a:bodyPr>
          <a:lstStyle/>
          <a:p>
            <a:pPr>
              <a:spcBef>
                <a:spcPct val="50000"/>
              </a:spcBef>
            </a:pPr>
            <a:r>
              <a:rPr kumimoji="1" lang="zh-CN" altLang="en-US" sz="2800">
                <a:latin typeface="Times New Roman" pitchFamily="18" charset="0"/>
              </a:rPr>
              <a:t>无味</a:t>
            </a:r>
          </a:p>
        </p:txBody>
      </p:sp>
      <p:sp>
        <p:nvSpPr>
          <p:cNvPr id="46100" name="Text Box 20"/>
          <p:cNvSpPr txBox="1">
            <a:spLocks noChangeArrowheads="1"/>
          </p:cNvSpPr>
          <p:nvPr/>
        </p:nvSpPr>
        <p:spPr bwMode="auto">
          <a:xfrm>
            <a:off x="6227763" y="4005263"/>
            <a:ext cx="1752600" cy="519112"/>
          </a:xfrm>
          <a:prstGeom prst="rect">
            <a:avLst/>
          </a:prstGeom>
          <a:solidFill>
            <a:srgbClr val="66CCFF"/>
          </a:solidFill>
          <a:ln w="9525">
            <a:noFill/>
            <a:miter lim="800000"/>
            <a:headEnd/>
            <a:tailEnd/>
          </a:ln>
          <a:effectLst/>
        </p:spPr>
        <p:txBody>
          <a:bodyPr>
            <a:spAutoFit/>
          </a:bodyPr>
          <a:lstStyle/>
          <a:p>
            <a:pPr>
              <a:spcBef>
                <a:spcPct val="50000"/>
              </a:spcBef>
            </a:pPr>
            <a:r>
              <a:rPr kumimoji="1" lang="en-US" altLang="zh-CN" sz="2800">
                <a:solidFill>
                  <a:srgbClr val="0000CC"/>
                </a:solidFill>
                <a:latin typeface="Times New Roman" pitchFamily="18" charset="0"/>
              </a:rPr>
              <a:t>1.251g/L</a:t>
            </a:r>
          </a:p>
        </p:txBody>
      </p:sp>
      <p:sp>
        <p:nvSpPr>
          <p:cNvPr id="46101" name="Text Box 21"/>
          <p:cNvSpPr txBox="1">
            <a:spLocks noChangeArrowheads="1"/>
          </p:cNvSpPr>
          <p:nvPr/>
        </p:nvSpPr>
        <p:spPr bwMode="auto">
          <a:xfrm>
            <a:off x="2555875" y="5013325"/>
            <a:ext cx="1584325" cy="503238"/>
          </a:xfrm>
          <a:prstGeom prst="rect">
            <a:avLst/>
          </a:prstGeom>
          <a:solidFill>
            <a:srgbClr val="66CCFF"/>
          </a:solidFill>
          <a:ln w="9525">
            <a:noFill/>
            <a:miter lim="800000"/>
            <a:headEnd/>
            <a:tailEnd/>
          </a:ln>
          <a:effectLst/>
        </p:spPr>
        <p:txBody>
          <a:bodyPr>
            <a:spAutoFit/>
          </a:bodyPr>
          <a:lstStyle/>
          <a:p>
            <a:pPr>
              <a:spcBef>
                <a:spcPct val="50000"/>
              </a:spcBef>
            </a:pPr>
            <a:r>
              <a:rPr kumimoji="1" lang="en-US" altLang="zh-CN" sz="2700">
                <a:solidFill>
                  <a:srgbClr val="0000CC"/>
                </a:solidFill>
                <a:latin typeface="Times New Roman" pitchFamily="18" charset="0"/>
              </a:rPr>
              <a:t>-209.9℃</a:t>
            </a:r>
          </a:p>
        </p:txBody>
      </p:sp>
      <p:sp>
        <p:nvSpPr>
          <p:cNvPr id="46103" name="Text Box 23"/>
          <p:cNvSpPr txBox="1">
            <a:spLocks noChangeArrowheads="1"/>
          </p:cNvSpPr>
          <p:nvPr/>
        </p:nvSpPr>
        <p:spPr bwMode="auto">
          <a:xfrm>
            <a:off x="3851275" y="5589588"/>
            <a:ext cx="1584325" cy="503237"/>
          </a:xfrm>
          <a:prstGeom prst="rect">
            <a:avLst/>
          </a:prstGeom>
          <a:solidFill>
            <a:srgbClr val="66CCFF"/>
          </a:solidFill>
          <a:ln w="9525">
            <a:noFill/>
            <a:miter lim="800000"/>
            <a:headEnd/>
            <a:tailEnd/>
          </a:ln>
          <a:effectLst/>
        </p:spPr>
        <p:txBody>
          <a:bodyPr>
            <a:spAutoFit/>
          </a:bodyPr>
          <a:lstStyle/>
          <a:p>
            <a:pPr>
              <a:spcBef>
                <a:spcPct val="50000"/>
              </a:spcBef>
            </a:pPr>
            <a:r>
              <a:rPr kumimoji="1" lang="en-US" altLang="zh-CN" sz="2700">
                <a:solidFill>
                  <a:srgbClr val="0000CC"/>
                </a:solidFill>
                <a:latin typeface="Times New Roman" pitchFamily="18" charset="0"/>
              </a:rPr>
              <a:t>-195.8 ℃</a:t>
            </a:r>
          </a:p>
        </p:txBody>
      </p:sp>
      <p:sp>
        <p:nvSpPr>
          <p:cNvPr id="46104" name="Text Box 24"/>
          <p:cNvSpPr txBox="1">
            <a:spLocks noChangeArrowheads="1"/>
          </p:cNvSpPr>
          <p:nvPr/>
        </p:nvSpPr>
        <p:spPr bwMode="auto">
          <a:xfrm>
            <a:off x="7688263" y="3284538"/>
            <a:ext cx="1276350" cy="519112"/>
          </a:xfrm>
          <a:prstGeom prst="rect">
            <a:avLst/>
          </a:prstGeom>
          <a:solidFill>
            <a:srgbClr val="66CCFF"/>
          </a:solidFill>
          <a:ln w="9525">
            <a:noFill/>
            <a:miter lim="800000"/>
            <a:headEnd/>
            <a:tailEnd/>
          </a:ln>
          <a:effectLst/>
        </p:spPr>
        <p:txBody>
          <a:bodyPr>
            <a:spAutoFit/>
          </a:bodyPr>
          <a:lstStyle/>
          <a:p>
            <a:pPr algn="ctr">
              <a:spcBef>
                <a:spcPct val="50000"/>
              </a:spcBef>
            </a:pPr>
            <a:r>
              <a:rPr kumimoji="1" lang="zh-CN" altLang="en-US" sz="2800">
                <a:solidFill>
                  <a:srgbClr val="0000CC"/>
                </a:solidFill>
                <a:latin typeface="Times New Roman" pitchFamily="18" charset="0"/>
              </a:rPr>
              <a:t>难溶</a:t>
            </a:r>
          </a:p>
        </p:txBody>
      </p:sp>
      <p:grpSp>
        <p:nvGrpSpPr>
          <p:cNvPr id="46110" name="Group 30"/>
          <p:cNvGrpSpPr>
            <a:grpSpLocks/>
          </p:cNvGrpSpPr>
          <p:nvPr/>
        </p:nvGrpSpPr>
        <p:grpSpPr bwMode="auto">
          <a:xfrm>
            <a:off x="6084888" y="4652963"/>
            <a:ext cx="2622550" cy="1033462"/>
            <a:chOff x="3833" y="2931"/>
            <a:chExt cx="1652" cy="651"/>
          </a:xfrm>
        </p:grpSpPr>
        <p:sp>
          <p:nvSpPr>
            <p:cNvPr id="46105" name="Line 25"/>
            <p:cNvSpPr>
              <a:spLocks noChangeShapeType="1"/>
            </p:cNvSpPr>
            <p:nvPr/>
          </p:nvSpPr>
          <p:spPr bwMode="auto">
            <a:xfrm>
              <a:off x="4422" y="2931"/>
              <a:ext cx="0" cy="363"/>
            </a:xfrm>
            <a:prstGeom prst="line">
              <a:avLst/>
            </a:prstGeom>
            <a:noFill/>
            <a:ln w="22225">
              <a:solidFill>
                <a:schemeClr val="hlink"/>
              </a:solidFill>
              <a:round/>
              <a:headEnd/>
              <a:tailEnd type="triangle" w="med" len="med"/>
            </a:ln>
            <a:effectLst/>
          </p:spPr>
          <p:txBody>
            <a:bodyPr/>
            <a:lstStyle/>
            <a:p>
              <a:endParaRPr lang="zh-CN" altLang="en-US"/>
            </a:p>
          </p:txBody>
        </p:sp>
        <p:sp>
          <p:nvSpPr>
            <p:cNvPr id="46106" name="Text Box 26"/>
            <p:cNvSpPr txBox="1">
              <a:spLocks noChangeArrowheads="1"/>
            </p:cNvSpPr>
            <p:nvPr/>
          </p:nvSpPr>
          <p:spPr bwMode="auto">
            <a:xfrm>
              <a:off x="3833" y="3294"/>
              <a:ext cx="1652" cy="288"/>
            </a:xfrm>
            <a:prstGeom prst="rect">
              <a:avLst/>
            </a:prstGeom>
            <a:noFill/>
            <a:ln w="9525">
              <a:noFill/>
              <a:miter lim="800000"/>
              <a:headEnd/>
              <a:tailEnd/>
            </a:ln>
            <a:effectLst/>
          </p:spPr>
          <p:txBody>
            <a:bodyPr wrap="none">
              <a:spAutoFit/>
            </a:bodyPr>
            <a:lstStyle/>
            <a:p>
              <a:r>
                <a:rPr lang="zh-CN" altLang="en-US">
                  <a:solidFill>
                    <a:schemeClr val="hlink"/>
                  </a:solidFill>
                </a:rPr>
                <a:t>比空气密度的略小</a:t>
              </a:r>
            </a:p>
          </p:txBody>
        </p:sp>
      </p:grpSp>
      <p:grpSp>
        <p:nvGrpSpPr>
          <p:cNvPr id="46109" name="Group 29"/>
          <p:cNvGrpSpPr>
            <a:grpSpLocks/>
          </p:cNvGrpSpPr>
          <p:nvPr/>
        </p:nvGrpSpPr>
        <p:grpSpPr bwMode="auto">
          <a:xfrm>
            <a:off x="1849438" y="5516563"/>
            <a:ext cx="635000" cy="720725"/>
            <a:chOff x="1165" y="3475"/>
            <a:chExt cx="400" cy="454"/>
          </a:xfrm>
        </p:grpSpPr>
        <p:sp>
          <p:nvSpPr>
            <p:cNvPr id="46107" name="AutoShape 27"/>
            <p:cNvSpPr>
              <a:spLocks/>
            </p:cNvSpPr>
            <p:nvPr/>
          </p:nvSpPr>
          <p:spPr bwMode="auto">
            <a:xfrm>
              <a:off x="1519" y="3475"/>
              <a:ext cx="46" cy="454"/>
            </a:xfrm>
            <a:prstGeom prst="leftBrace">
              <a:avLst>
                <a:gd name="adj1" fmla="val 82246"/>
                <a:gd name="adj2" fmla="val 50000"/>
              </a:avLst>
            </a:prstGeom>
            <a:noFill/>
            <a:ln w="34925">
              <a:solidFill>
                <a:srgbClr val="FF0000"/>
              </a:solidFill>
              <a:round/>
              <a:headEnd/>
              <a:tailEnd/>
            </a:ln>
            <a:effectLst/>
          </p:spPr>
          <p:txBody>
            <a:bodyPr wrap="none" anchor="ctr"/>
            <a:lstStyle/>
            <a:p>
              <a:endParaRPr lang="zh-CN" altLang="en-US"/>
            </a:p>
          </p:txBody>
        </p:sp>
        <p:sp>
          <p:nvSpPr>
            <p:cNvPr id="46108" name="Text Box 28"/>
            <p:cNvSpPr txBox="1">
              <a:spLocks noChangeArrowheads="1"/>
            </p:cNvSpPr>
            <p:nvPr/>
          </p:nvSpPr>
          <p:spPr bwMode="auto">
            <a:xfrm>
              <a:off x="1165" y="3521"/>
              <a:ext cx="309" cy="288"/>
            </a:xfrm>
            <a:prstGeom prst="rect">
              <a:avLst/>
            </a:prstGeom>
            <a:noFill/>
            <a:ln w="9525">
              <a:noFill/>
              <a:miter lim="800000"/>
              <a:headEnd/>
              <a:tailEnd/>
            </a:ln>
            <a:effectLst/>
          </p:spPr>
          <p:txBody>
            <a:bodyPr wrap="none">
              <a:spAutoFit/>
            </a:bodyPr>
            <a:lstStyle/>
            <a:p>
              <a:r>
                <a:rPr lang="zh-CN" altLang="en-US">
                  <a:solidFill>
                    <a:schemeClr val="hlink"/>
                  </a:solidFill>
                </a:rPr>
                <a:t>低</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6097"/>
                                        </p:tgtEl>
                                        <p:attrNameLst>
                                          <p:attrName>style.visibility</p:attrName>
                                        </p:attrNameLst>
                                      </p:cBhvr>
                                      <p:to>
                                        <p:strVal val="visible"/>
                                      </p:to>
                                    </p:set>
                                    <p:animEffect transition="in" filter="diamond(in)">
                                      <p:cBhvr>
                                        <p:cTn id="7" dur="2000"/>
                                        <p:tgtEl>
                                          <p:spTgt spid="4609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6098"/>
                                        </p:tgtEl>
                                        <p:attrNameLst>
                                          <p:attrName>style.visibility</p:attrName>
                                        </p:attrNameLst>
                                      </p:cBhvr>
                                      <p:to>
                                        <p:strVal val="visible"/>
                                      </p:to>
                                    </p:set>
                                    <p:animEffect transition="in" filter="checkerboard(across)">
                                      <p:cBhvr>
                                        <p:cTn id="12" dur="500"/>
                                        <p:tgtEl>
                                          <p:spTgt spid="46098"/>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6099"/>
                                        </p:tgtEl>
                                        <p:attrNameLst>
                                          <p:attrName>style.visibility</p:attrName>
                                        </p:attrNameLst>
                                      </p:cBhvr>
                                      <p:to>
                                        <p:strVal val="visible"/>
                                      </p:to>
                                    </p:set>
                                    <p:animEffect transition="in" filter="wedge">
                                      <p:cBhvr>
                                        <p:cTn id="17" dur="2000"/>
                                        <p:tgtEl>
                                          <p:spTgt spid="46099"/>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6101"/>
                                        </p:tgtEl>
                                        <p:attrNameLst>
                                          <p:attrName>style.visibility</p:attrName>
                                        </p:attrNameLst>
                                      </p:cBhvr>
                                      <p:to>
                                        <p:strVal val="visible"/>
                                      </p:to>
                                    </p:set>
                                    <p:animEffect transition="in" filter="circle(in)">
                                      <p:cBhvr>
                                        <p:cTn id="22" dur="2000"/>
                                        <p:tgtEl>
                                          <p:spTgt spid="46101"/>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46103"/>
                                        </p:tgtEl>
                                        <p:attrNameLst>
                                          <p:attrName>style.visibility</p:attrName>
                                        </p:attrNameLst>
                                      </p:cBhvr>
                                      <p:to>
                                        <p:strVal val="visible"/>
                                      </p:to>
                                    </p:set>
                                    <p:animEffect transition="in" filter="diamond(in)">
                                      <p:cBhvr>
                                        <p:cTn id="27" dur="2000"/>
                                        <p:tgtEl>
                                          <p:spTgt spid="46103"/>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nodeType="clickEffect">
                                  <p:stCondLst>
                                    <p:cond delay="0"/>
                                  </p:stCondLst>
                                  <p:childTnLst>
                                    <p:set>
                                      <p:cBhvr>
                                        <p:cTn id="31" dur="1" fill="hold">
                                          <p:stCondLst>
                                            <p:cond delay="0"/>
                                          </p:stCondLst>
                                        </p:cTn>
                                        <p:tgtEl>
                                          <p:spTgt spid="46109"/>
                                        </p:tgtEl>
                                        <p:attrNameLst>
                                          <p:attrName>style.visibility</p:attrName>
                                        </p:attrNameLst>
                                      </p:cBhvr>
                                      <p:to>
                                        <p:strVal val="visible"/>
                                      </p:to>
                                    </p:set>
                                    <p:animEffect transition="in" filter="wheel(4)">
                                      <p:cBhvr>
                                        <p:cTn id="32" dur="2000"/>
                                        <p:tgtEl>
                                          <p:spTgt spid="4610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6100"/>
                                        </p:tgtEl>
                                        <p:attrNameLst>
                                          <p:attrName>style.visibility</p:attrName>
                                        </p:attrNameLst>
                                      </p:cBhvr>
                                      <p:to>
                                        <p:strVal val="visible"/>
                                      </p:to>
                                    </p:set>
                                    <p:animEffect transition="in" filter="blinds(horizontal)">
                                      <p:cBhvr>
                                        <p:cTn id="37" dur="500"/>
                                        <p:tgtEl>
                                          <p:spTgt spid="46100"/>
                                        </p:tgtEl>
                                      </p:cBhvr>
                                    </p:animEffect>
                                  </p:childTnLst>
                                </p:cTn>
                              </p:par>
                            </p:childTnLst>
                          </p:cTn>
                        </p:par>
                      </p:childTnLst>
                    </p:cTn>
                  </p:par>
                  <p:par>
                    <p:cTn id="38" fill="hold">
                      <p:stCondLst>
                        <p:cond delay="indefinite"/>
                      </p:stCondLst>
                      <p:childTnLst>
                        <p:par>
                          <p:cTn id="39" fill="hold">
                            <p:stCondLst>
                              <p:cond delay="0"/>
                            </p:stCondLst>
                            <p:childTnLst>
                              <p:par>
                                <p:cTn id="40" presetID="20" presetClass="entr" presetSubtype="0" fill="hold" nodeType="clickEffect">
                                  <p:stCondLst>
                                    <p:cond delay="0"/>
                                  </p:stCondLst>
                                  <p:childTnLst>
                                    <p:set>
                                      <p:cBhvr>
                                        <p:cTn id="41" dur="1" fill="hold">
                                          <p:stCondLst>
                                            <p:cond delay="0"/>
                                          </p:stCondLst>
                                        </p:cTn>
                                        <p:tgtEl>
                                          <p:spTgt spid="46110"/>
                                        </p:tgtEl>
                                        <p:attrNameLst>
                                          <p:attrName>style.visibility</p:attrName>
                                        </p:attrNameLst>
                                      </p:cBhvr>
                                      <p:to>
                                        <p:strVal val="visible"/>
                                      </p:to>
                                    </p:set>
                                    <p:animEffect transition="in" filter="wedge">
                                      <p:cBhvr>
                                        <p:cTn id="42" dur="2000"/>
                                        <p:tgtEl>
                                          <p:spTgt spid="46110"/>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4" fill="hold" grpId="0" nodeType="clickEffect">
                                  <p:stCondLst>
                                    <p:cond delay="0"/>
                                  </p:stCondLst>
                                  <p:childTnLst>
                                    <p:set>
                                      <p:cBhvr>
                                        <p:cTn id="46" dur="1" fill="hold">
                                          <p:stCondLst>
                                            <p:cond delay="0"/>
                                          </p:stCondLst>
                                        </p:cTn>
                                        <p:tgtEl>
                                          <p:spTgt spid="46104"/>
                                        </p:tgtEl>
                                        <p:attrNameLst>
                                          <p:attrName>style.visibility</p:attrName>
                                        </p:attrNameLst>
                                      </p:cBhvr>
                                      <p:to>
                                        <p:strVal val="visible"/>
                                      </p:to>
                                    </p:set>
                                    <p:animEffect transition="in" filter="wheel(4)">
                                      <p:cBhvr>
                                        <p:cTn id="47" dur="2000"/>
                                        <p:tgtEl>
                                          <p:spTgt spid="46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97" grpId="0" animBg="1"/>
      <p:bldP spid="46098" grpId="0" animBg="1"/>
      <p:bldP spid="46099" grpId="0" animBg="1"/>
      <p:bldP spid="46100" grpId="0" animBg="1"/>
      <p:bldP spid="46101" grpId="0" animBg="1"/>
      <p:bldP spid="46103" grpId="0" animBg="1"/>
      <p:bldP spid="4610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6" name="Group 8"/>
          <p:cNvGrpSpPr>
            <a:grpSpLocks/>
          </p:cNvGrpSpPr>
          <p:nvPr/>
        </p:nvGrpSpPr>
        <p:grpSpPr bwMode="auto">
          <a:xfrm>
            <a:off x="323850" y="4292600"/>
            <a:ext cx="7343775" cy="889000"/>
            <a:chOff x="476" y="3550"/>
            <a:chExt cx="4626" cy="560"/>
          </a:xfrm>
        </p:grpSpPr>
        <p:sp>
          <p:nvSpPr>
            <p:cNvPr id="48137" name="Text Box 9"/>
            <p:cNvSpPr txBox="1">
              <a:spLocks noChangeArrowheads="1"/>
            </p:cNvSpPr>
            <p:nvPr/>
          </p:nvSpPr>
          <p:spPr bwMode="auto">
            <a:xfrm>
              <a:off x="476" y="3550"/>
              <a:ext cx="1274" cy="288"/>
            </a:xfrm>
            <a:prstGeom prst="rect">
              <a:avLst/>
            </a:prstGeom>
            <a:noFill/>
            <a:ln w="9525">
              <a:noFill/>
              <a:miter lim="800000"/>
              <a:headEnd/>
              <a:tailEnd/>
            </a:ln>
            <a:effectLst/>
          </p:spPr>
          <p:txBody>
            <a:bodyPr wrap="none">
              <a:spAutoFit/>
            </a:bodyPr>
            <a:lstStyle/>
            <a:p>
              <a:r>
                <a:rPr lang="en-US" altLang="zh-CN">
                  <a:solidFill>
                    <a:srgbClr val="0000FF"/>
                  </a:solidFill>
                  <a:latin typeface="Tahoma" pitchFamily="34" charset="0"/>
                </a:rPr>
                <a:t>『</a:t>
              </a:r>
              <a:r>
                <a:rPr lang="zh-CN" altLang="en-US">
                  <a:solidFill>
                    <a:srgbClr val="0000FF"/>
                  </a:solidFill>
                  <a:latin typeface="Tahoma" pitchFamily="34" charset="0"/>
                </a:rPr>
                <a:t>课堂作业</a:t>
              </a:r>
              <a:r>
                <a:rPr lang="en-US" altLang="zh-CN">
                  <a:solidFill>
                    <a:srgbClr val="0000FF"/>
                  </a:solidFill>
                  <a:latin typeface="Tahoma" pitchFamily="34" charset="0"/>
                </a:rPr>
                <a:t>』</a:t>
              </a:r>
            </a:p>
          </p:txBody>
        </p:sp>
        <p:sp>
          <p:nvSpPr>
            <p:cNvPr id="48138" name="Text Box 10"/>
            <p:cNvSpPr txBox="1">
              <a:spLocks noChangeArrowheads="1"/>
            </p:cNvSpPr>
            <p:nvPr/>
          </p:nvSpPr>
          <p:spPr bwMode="auto">
            <a:xfrm>
              <a:off x="567" y="3822"/>
              <a:ext cx="4535" cy="288"/>
            </a:xfrm>
            <a:prstGeom prst="rect">
              <a:avLst/>
            </a:prstGeom>
            <a:noFill/>
            <a:ln w="9525">
              <a:noFill/>
              <a:miter lim="800000"/>
              <a:headEnd/>
              <a:tailEnd/>
            </a:ln>
            <a:effectLst/>
          </p:spPr>
          <p:txBody>
            <a:bodyPr>
              <a:spAutoFit/>
            </a:bodyPr>
            <a:lstStyle/>
            <a:p>
              <a:r>
                <a:rPr lang="zh-CN" altLang="en-US">
                  <a:solidFill>
                    <a:srgbClr val="0000FF"/>
                  </a:solidFill>
                  <a:latin typeface="Tahoma" pitchFamily="34" charset="0"/>
                </a:rPr>
                <a:t>根据你所学知识以及生活常识，请描述</a:t>
              </a:r>
              <a:r>
                <a:rPr lang="en-US" altLang="zh-CN">
                  <a:solidFill>
                    <a:srgbClr val="0000FF"/>
                  </a:solidFill>
                  <a:latin typeface="Tahoma" pitchFamily="34" charset="0"/>
                </a:rPr>
                <a:t>O</a:t>
              </a:r>
              <a:r>
                <a:rPr lang="en-US" altLang="zh-CN" baseline="-25000">
                  <a:solidFill>
                    <a:srgbClr val="0000FF"/>
                  </a:solidFill>
                  <a:latin typeface="Tahoma" pitchFamily="34" charset="0"/>
                </a:rPr>
                <a:t>2</a:t>
              </a:r>
              <a:r>
                <a:rPr lang="zh-CN" altLang="en-US">
                  <a:solidFill>
                    <a:srgbClr val="0000FF"/>
                  </a:solidFill>
                  <a:latin typeface="Tahoma" pitchFamily="34" charset="0"/>
                </a:rPr>
                <a:t>的性质？</a:t>
              </a:r>
            </a:p>
          </p:txBody>
        </p:sp>
      </p:grpSp>
      <p:sp>
        <p:nvSpPr>
          <p:cNvPr id="48139" name="Text Box 11"/>
          <p:cNvSpPr txBox="1">
            <a:spLocks noChangeArrowheads="1"/>
          </p:cNvSpPr>
          <p:nvPr/>
        </p:nvSpPr>
        <p:spPr bwMode="auto">
          <a:xfrm>
            <a:off x="1116013" y="3254375"/>
            <a:ext cx="7499350" cy="822325"/>
          </a:xfrm>
          <a:prstGeom prst="rect">
            <a:avLst/>
          </a:prstGeom>
          <a:noFill/>
          <a:ln w="9525">
            <a:noFill/>
            <a:miter lim="800000"/>
            <a:headEnd/>
            <a:tailEnd/>
          </a:ln>
          <a:effectLst/>
        </p:spPr>
        <p:txBody>
          <a:bodyPr wrap="none">
            <a:spAutoFit/>
          </a:bodyPr>
          <a:lstStyle/>
          <a:p>
            <a:r>
              <a:rPr lang="zh-CN" altLang="en-US">
                <a:solidFill>
                  <a:schemeClr val="hlink"/>
                </a:solidFill>
                <a:latin typeface="Tahoma" pitchFamily="34" charset="0"/>
              </a:rPr>
              <a:t>氮气是一种无色无味的气体，难溶于水，密度比空气的</a:t>
            </a:r>
          </a:p>
          <a:p>
            <a:r>
              <a:rPr lang="zh-CN" altLang="en-US">
                <a:solidFill>
                  <a:schemeClr val="hlink"/>
                </a:solidFill>
                <a:latin typeface="Tahoma" pitchFamily="34" charset="0"/>
              </a:rPr>
              <a:t>略小，熔沸点低。</a:t>
            </a:r>
          </a:p>
        </p:txBody>
      </p:sp>
      <p:sp>
        <p:nvSpPr>
          <p:cNvPr id="48140" name="Text Box 12"/>
          <p:cNvSpPr txBox="1">
            <a:spLocks noChangeArrowheads="1"/>
          </p:cNvSpPr>
          <p:nvPr/>
        </p:nvSpPr>
        <p:spPr bwMode="auto">
          <a:xfrm>
            <a:off x="3627438" y="3613150"/>
            <a:ext cx="4473575" cy="457200"/>
          </a:xfrm>
          <a:prstGeom prst="rect">
            <a:avLst/>
          </a:prstGeom>
          <a:noFill/>
          <a:ln w="9525">
            <a:noFill/>
            <a:miter lim="800000"/>
            <a:headEnd/>
            <a:tailEnd/>
          </a:ln>
          <a:effectLst/>
        </p:spPr>
        <p:txBody>
          <a:bodyPr wrap="none">
            <a:spAutoFit/>
          </a:bodyPr>
          <a:lstStyle/>
          <a:p>
            <a:r>
              <a:rPr lang="zh-CN" altLang="en-US">
                <a:solidFill>
                  <a:srgbClr val="660066"/>
                </a:solidFill>
                <a:latin typeface="Tahoma" pitchFamily="34" charset="0"/>
              </a:rPr>
              <a:t>氮气不支持燃烧，也不能燃烧。</a:t>
            </a:r>
          </a:p>
        </p:txBody>
      </p:sp>
      <p:sp>
        <p:nvSpPr>
          <p:cNvPr id="48142" name="Text Box 14"/>
          <p:cNvSpPr txBox="1">
            <a:spLocks noChangeArrowheads="1"/>
          </p:cNvSpPr>
          <p:nvPr/>
        </p:nvSpPr>
        <p:spPr bwMode="auto">
          <a:xfrm>
            <a:off x="827088" y="1196975"/>
            <a:ext cx="4249737" cy="579438"/>
          </a:xfrm>
          <a:prstGeom prst="rect">
            <a:avLst/>
          </a:prstGeom>
          <a:noFill/>
          <a:ln w="9525">
            <a:noFill/>
            <a:miter lim="800000"/>
            <a:headEnd/>
            <a:tailEnd/>
          </a:ln>
          <a:effectLst/>
        </p:spPr>
        <p:txBody>
          <a:bodyPr>
            <a:spAutoFit/>
          </a:bodyPr>
          <a:lstStyle/>
          <a:p>
            <a:pPr algn="ctr">
              <a:spcBef>
                <a:spcPct val="50000"/>
              </a:spcBef>
            </a:pPr>
            <a:r>
              <a:rPr kumimoji="1" lang="en-US" altLang="zh-CN" sz="3200">
                <a:solidFill>
                  <a:srgbClr val="0000FF"/>
                </a:solidFill>
              </a:rPr>
              <a:t>b</a:t>
            </a:r>
            <a:r>
              <a:rPr kumimoji="1" lang="zh-CN" altLang="en-US" sz="3200">
                <a:solidFill>
                  <a:srgbClr val="0000FF"/>
                </a:solidFill>
              </a:rPr>
              <a:t>、氮气的化学性质</a:t>
            </a:r>
          </a:p>
        </p:txBody>
      </p:sp>
      <p:sp>
        <p:nvSpPr>
          <p:cNvPr id="48143" name="Text Box 15"/>
          <p:cNvSpPr txBox="1">
            <a:spLocks noChangeArrowheads="1"/>
          </p:cNvSpPr>
          <p:nvPr/>
        </p:nvSpPr>
        <p:spPr bwMode="auto">
          <a:xfrm>
            <a:off x="1177925" y="1916113"/>
            <a:ext cx="4473575" cy="457200"/>
          </a:xfrm>
          <a:prstGeom prst="rect">
            <a:avLst/>
          </a:prstGeom>
          <a:noFill/>
          <a:ln w="9525">
            <a:noFill/>
            <a:miter lim="800000"/>
            <a:headEnd/>
            <a:tailEnd/>
          </a:ln>
          <a:effectLst/>
        </p:spPr>
        <p:txBody>
          <a:bodyPr wrap="none">
            <a:spAutoFit/>
          </a:bodyPr>
          <a:lstStyle/>
          <a:p>
            <a:r>
              <a:rPr lang="zh-CN" altLang="en-US">
                <a:solidFill>
                  <a:srgbClr val="660066"/>
                </a:solidFill>
                <a:latin typeface="Tahoma" pitchFamily="34" charset="0"/>
              </a:rPr>
              <a:t>氮气不支持燃烧，也不能燃烧。</a:t>
            </a:r>
          </a:p>
        </p:txBody>
      </p:sp>
      <p:sp>
        <p:nvSpPr>
          <p:cNvPr id="48144" name="Text Box 16"/>
          <p:cNvSpPr txBox="1">
            <a:spLocks noChangeArrowheads="1"/>
          </p:cNvSpPr>
          <p:nvPr/>
        </p:nvSpPr>
        <p:spPr bwMode="auto">
          <a:xfrm>
            <a:off x="5508625" y="1916113"/>
            <a:ext cx="3248025" cy="457200"/>
          </a:xfrm>
          <a:prstGeom prst="rect">
            <a:avLst/>
          </a:prstGeom>
          <a:noFill/>
          <a:ln w="9525">
            <a:noFill/>
            <a:miter lim="800000"/>
            <a:headEnd/>
            <a:tailEnd/>
          </a:ln>
          <a:effectLst/>
        </p:spPr>
        <p:txBody>
          <a:bodyPr wrap="none">
            <a:spAutoFit/>
          </a:bodyPr>
          <a:lstStyle/>
          <a:p>
            <a:r>
              <a:rPr lang="zh-CN" altLang="en-US">
                <a:solidFill>
                  <a:schemeClr val="hlink"/>
                </a:solidFill>
                <a:latin typeface="Tahoma" pitchFamily="34" charset="0"/>
              </a:rPr>
              <a:t>（或化学性质不活泼）</a:t>
            </a:r>
          </a:p>
        </p:txBody>
      </p:sp>
      <p:sp>
        <p:nvSpPr>
          <p:cNvPr id="48145" name="Text Box 17"/>
          <p:cNvSpPr txBox="1">
            <a:spLocks noChangeArrowheads="1"/>
          </p:cNvSpPr>
          <p:nvPr/>
        </p:nvSpPr>
        <p:spPr bwMode="auto">
          <a:xfrm>
            <a:off x="376238" y="2611438"/>
            <a:ext cx="6311900" cy="457200"/>
          </a:xfrm>
          <a:prstGeom prst="rect">
            <a:avLst/>
          </a:prstGeom>
          <a:noFill/>
          <a:ln w="9525">
            <a:noFill/>
            <a:miter lim="800000"/>
            <a:headEnd/>
            <a:tailEnd/>
          </a:ln>
          <a:effectLst/>
        </p:spPr>
        <p:txBody>
          <a:bodyPr wrap="none">
            <a:spAutoFit/>
          </a:bodyPr>
          <a:lstStyle/>
          <a:p>
            <a:r>
              <a:rPr lang="en-US" altLang="zh-CN"/>
              <a:t>【</a:t>
            </a:r>
            <a:r>
              <a:rPr lang="zh-CN" altLang="en-US"/>
              <a:t>小结</a:t>
            </a:r>
            <a:r>
              <a:rPr lang="en-US" altLang="zh-CN"/>
              <a:t>】</a:t>
            </a:r>
            <a:r>
              <a:rPr lang="zh-CN" altLang="en-US"/>
              <a:t>用一段连贯的文字描述氮气的性质。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8143"/>
                                        </p:tgtEl>
                                        <p:attrNameLst>
                                          <p:attrName>style.visibility</p:attrName>
                                        </p:attrNameLst>
                                      </p:cBhvr>
                                      <p:to>
                                        <p:strVal val="visible"/>
                                      </p:to>
                                    </p:set>
                                    <p:animEffect transition="in" filter="checkerboard(across)">
                                      <p:cBhvr>
                                        <p:cTn id="7" dur="500"/>
                                        <p:tgtEl>
                                          <p:spTgt spid="4814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8144"/>
                                        </p:tgtEl>
                                        <p:attrNameLst>
                                          <p:attrName>style.visibility</p:attrName>
                                        </p:attrNameLst>
                                      </p:cBhvr>
                                      <p:to>
                                        <p:strVal val="visible"/>
                                      </p:to>
                                    </p:set>
                                    <p:animEffect transition="in" filter="diamond(in)">
                                      <p:cBhvr>
                                        <p:cTn id="12" dur="2000"/>
                                        <p:tgtEl>
                                          <p:spTgt spid="4814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8145"/>
                                        </p:tgtEl>
                                        <p:attrNameLst>
                                          <p:attrName>style.visibility</p:attrName>
                                        </p:attrNameLst>
                                      </p:cBhvr>
                                      <p:to>
                                        <p:strVal val="visible"/>
                                      </p:to>
                                    </p:set>
                                    <p:animEffect transition="in" filter="blinds(horizontal)">
                                      <p:cBhvr>
                                        <p:cTn id="17" dur="500"/>
                                        <p:tgtEl>
                                          <p:spTgt spid="48145"/>
                                        </p:tgtEl>
                                      </p:cBhvr>
                                    </p:animEffect>
                                  </p:childTnLst>
                                </p:cTn>
                              </p:par>
                            </p:childTnLst>
                          </p:cTn>
                        </p:par>
                      </p:childTnLst>
                    </p:cTn>
                  </p:par>
                  <p:par>
                    <p:cTn id="18" fill="hold">
                      <p:stCondLst>
                        <p:cond delay="indefinite"/>
                      </p:stCondLst>
                      <p:childTnLst>
                        <p:par>
                          <p:cTn id="19" fill="hold">
                            <p:stCondLst>
                              <p:cond delay="0"/>
                            </p:stCondLst>
                            <p:childTnLst>
                              <p:par>
                                <p:cTn id="20" presetID="13" presetClass="entr" presetSubtype="16" fill="hold" grpId="0" nodeType="clickEffect">
                                  <p:stCondLst>
                                    <p:cond delay="0"/>
                                  </p:stCondLst>
                                  <p:childTnLst>
                                    <p:set>
                                      <p:cBhvr>
                                        <p:cTn id="21" dur="1" fill="hold">
                                          <p:stCondLst>
                                            <p:cond delay="0"/>
                                          </p:stCondLst>
                                        </p:cTn>
                                        <p:tgtEl>
                                          <p:spTgt spid="48139"/>
                                        </p:tgtEl>
                                        <p:attrNameLst>
                                          <p:attrName>style.visibility</p:attrName>
                                        </p:attrNameLst>
                                      </p:cBhvr>
                                      <p:to>
                                        <p:strVal val="visible"/>
                                      </p:to>
                                    </p:set>
                                    <p:animEffect transition="in" filter="plus(in)">
                                      <p:cBhvr>
                                        <p:cTn id="22" dur="2000"/>
                                        <p:tgtEl>
                                          <p:spTgt spid="4813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8140"/>
                                        </p:tgtEl>
                                        <p:attrNameLst>
                                          <p:attrName>style.visibility</p:attrName>
                                        </p:attrNameLst>
                                      </p:cBhvr>
                                      <p:to>
                                        <p:strVal val="visible"/>
                                      </p:to>
                                    </p:set>
                                    <p:animEffect transition="in" filter="checkerboard(across)">
                                      <p:cBhvr>
                                        <p:cTn id="27" dur="500"/>
                                        <p:tgtEl>
                                          <p:spTgt spid="48140"/>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48136"/>
                                        </p:tgtEl>
                                        <p:attrNameLst>
                                          <p:attrName>style.visibility</p:attrName>
                                        </p:attrNameLst>
                                      </p:cBhvr>
                                      <p:to>
                                        <p:strVal val="visible"/>
                                      </p:to>
                                    </p:set>
                                    <p:animEffect transition="in" filter="circle(in)">
                                      <p:cBhvr>
                                        <p:cTn id="32" dur="2000"/>
                                        <p:tgtEl>
                                          <p:spTgt spid="48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9" grpId="0"/>
      <p:bldP spid="48140" grpId="0"/>
      <p:bldP spid="48143" grpId="0"/>
      <p:bldP spid="48144" grpId="0"/>
      <p:bldP spid="4814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2"/>
          <p:cNvSpPr txBox="1">
            <a:spLocks noChangeArrowheads="1"/>
          </p:cNvSpPr>
          <p:nvPr/>
        </p:nvSpPr>
        <p:spPr bwMode="auto">
          <a:xfrm>
            <a:off x="663575" y="2205038"/>
            <a:ext cx="6126163" cy="457200"/>
          </a:xfrm>
          <a:prstGeom prst="rect">
            <a:avLst/>
          </a:prstGeom>
          <a:noFill/>
          <a:ln w="9525">
            <a:noFill/>
            <a:miter lim="800000"/>
            <a:headEnd/>
            <a:tailEnd/>
          </a:ln>
          <a:effectLst/>
        </p:spPr>
        <p:txBody>
          <a:bodyPr wrap="none">
            <a:spAutoFit/>
          </a:bodyPr>
          <a:lstStyle/>
          <a:p>
            <a:r>
              <a:rPr lang="en-US" altLang="zh-CN">
                <a:solidFill>
                  <a:srgbClr val="0000FF"/>
                </a:solidFill>
                <a:latin typeface="Tahoma" pitchFamily="34" charset="0"/>
              </a:rPr>
              <a:t>3</a:t>
            </a:r>
            <a:r>
              <a:rPr lang="zh-CN" altLang="en-US">
                <a:solidFill>
                  <a:srgbClr val="0000FF"/>
                </a:solidFill>
                <a:latin typeface="Tahoma" pitchFamily="34" charset="0"/>
              </a:rPr>
              <a:t>、稀有气体 </a:t>
            </a:r>
            <a:r>
              <a:rPr lang="en-US" altLang="zh-CN">
                <a:solidFill>
                  <a:srgbClr val="0000FF"/>
                </a:solidFill>
                <a:latin typeface="Tahoma" pitchFamily="34" charset="0"/>
              </a:rPr>
              <a:t>(He</a:t>
            </a:r>
            <a:r>
              <a:rPr lang="zh-CN" altLang="en-US">
                <a:solidFill>
                  <a:srgbClr val="0000FF"/>
                </a:solidFill>
                <a:latin typeface="Tahoma" pitchFamily="34" charset="0"/>
              </a:rPr>
              <a:t>、</a:t>
            </a:r>
            <a:r>
              <a:rPr lang="en-US" altLang="zh-CN">
                <a:solidFill>
                  <a:srgbClr val="0000FF"/>
                </a:solidFill>
                <a:latin typeface="Tahoma" pitchFamily="34" charset="0"/>
              </a:rPr>
              <a:t>Ne</a:t>
            </a:r>
            <a:r>
              <a:rPr lang="zh-CN" altLang="en-US">
                <a:solidFill>
                  <a:srgbClr val="0000FF"/>
                </a:solidFill>
                <a:latin typeface="Tahoma" pitchFamily="34" charset="0"/>
              </a:rPr>
              <a:t>、</a:t>
            </a:r>
            <a:r>
              <a:rPr lang="en-US" altLang="zh-CN">
                <a:solidFill>
                  <a:srgbClr val="0000FF"/>
                </a:solidFill>
                <a:latin typeface="Tahoma" pitchFamily="34" charset="0"/>
              </a:rPr>
              <a:t>Ar</a:t>
            </a:r>
            <a:r>
              <a:rPr lang="zh-CN" altLang="en-US">
                <a:solidFill>
                  <a:srgbClr val="0000FF"/>
                </a:solidFill>
                <a:latin typeface="Tahoma" pitchFamily="34" charset="0"/>
              </a:rPr>
              <a:t>、</a:t>
            </a:r>
            <a:r>
              <a:rPr lang="en-US" altLang="zh-CN">
                <a:solidFill>
                  <a:srgbClr val="0000FF"/>
                </a:solidFill>
                <a:latin typeface="Tahoma" pitchFamily="34" charset="0"/>
              </a:rPr>
              <a:t>Kr</a:t>
            </a:r>
            <a:r>
              <a:rPr lang="zh-CN" altLang="en-US">
                <a:solidFill>
                  <a:srgbClr val="0000FF"/>
                </a:solidFill>
                <a:latin typeface="Tahoma" pitchFamily="34" charset="0"/>
              </a:rPr>
              <a:t>、</a:t>
            </a:r>
            <a:r>
              <a:rPr lang="en-US" altLang="zh-CN">
                <a:solidFill>
                  <a:srgbClr val="0000FF"/>
                </a:solidFill>
                <a:latin typeface="Tahoma" pitchFamily="34" charset="0"/>
              </a:rPr>
              <a:t>Xe</a:t>
            </a:r>
            <a:r>
              <a:rPr lang="zh-CN" altLang="en-US">
                <a:solidFill>
                  <a:srgbClr val="0000FF"/>
                </a:solidFill>
                <a:latin typeface="Tahoma" pitchFamily="34" charset="0"/>
              </a:rPr>
              <a:t>、</a:t>
            </a:r>
            <a:r>
              <a:rPr lang="en-US" altLang="zh-CN">
                <a:solidFill>
                  <a:srgbClr val="0000FF"/>
                </a:solidFill>
                <a:latin typeface="Tahoma" pitchFamily="34" charset="0"/>
              </a:rPr>
              <a:t>Rn)</a:t>
            </a:r>
          </a:p>
        </p:txBody>
      </p:sp>
      <p:sp>
        <p:nvSpPr>
          <p:cNvPr id="50181" name="Text Box 5"/>
          <p:cNvSpPr txBox="1">
            <a:spLocks noChangeArrowheads="1"/>
          </p:cNvSpPr>
          <p:nvPr/>
        </p:nvSpPr>
        <p:spPr bwMode="auto">
          <a:xfrm>
            <a:off x="1314450" y="1120775"/>
            <a:ext cx="5562600" cy="579438"/>
          </a:xfrm>
          <a:prstGeom prst="rect">
            <a:avLst/>
          </a:prstGeom>
          <a:gradFill rotWithShape="0">
            <a:gsLst>
              <a:gs pos="0">
                <a:schemeClr val="accent1"/>
              </a:gs>
              <a:gs pos="50000">
                <a:schemeClr val="bg1"/>
              </a:gs>
              <a:gs pos="100000">
                <a:schemeClr val="accent1"/>
              </a:gs>
            </a:gsLst>
            <a:lin ang="5400000" scaled="1"/>
          </a:gradFill>
          <a:ln w="9525">
            <a:noFill/>
            <a:miter lim="800000"/>
            <a:headEnd/>
            <a:tailEnd/>
          </a:ln>
          <a:effectLst/>
        </p:spPr>
        <p:txBody>
          <a:bodyPr>
            <a:spAutoFit/>
          </a:bodyPr>
          <a:lstStyle/>
          <a:p>
            <a:pPr>
              <a:spcBef>
                <a:spcPct val="50000"/>
              </a:spcBef>
            </a:pPr>
            <a:r>
              <a:rPr kumimoji="1" lang="zh-CN" altLang="en-US" sz="3200">
                <a:latin typeface="Times New Roman" pitchFamily="18" charset="0"/>
              </a:rPr>
              <a:t>二、空气是一种宝贵的资源</a:t>
            </a:r>
          </a:p>
        </p:txBody>
      </p:sp>
      <p:sp>
        <p:nvSpPr>
          <p:cNvPr id="50183" name="Text Box 7"/>
          <p:cNvSpPr txBox="1">
            <a:spLocks noChangeArrowheads="1"/>
          </p:cNvSpPr>
          <p:nvPr/>
        </p:nvSpPr>
        <p:spPr bwMode="auto">
          <a:xfrm>
            <a:off x="1116013" y="2708275"/>
            <a:ext cx="7231062" cy="822325"/>
          </a:xfrm>
          <a:prstGeom prst="rect">
            <a:avLst/>
          </a:prstGeom>
          <a:noFill/>
          <a:ln w="9525">
            <a:noFill/>
            <a:miter lim="800000"/>
            <a:headEnd/>
            <a:tailEnd/>
          </a:ln>
          <a:effectLst/>
        </p:spPr>
        <p:txBody>
          <a:bodyPr wrap="none">
            <a:spAutoFit/>
          </a:bodyPr>
          <a:lstStyle/>
          <a:p>
            <a:r>
              <a:rPr lang="zh-CN" altLang="en-US">
                <a:solidFill>
                  <a:srgbClr val="0000FF"/>
                </a:solidFill>
                <a:latin typeface="Tahoma" pitchFamily="34" charset="0"/>
              </a:rPr>
              <a:t>请问：你知道它们有什么性质吗？根据它的性质能否</a:t>
            </a:r>
          </a:p>
          <a:p>
            <a:r>
              <a:rPr lang="zh-CN" altLang="en-US">
                <a:solidFill>
                  <a:srgbClr val="0000FF"/>
                </a:solidFill>
                <a:latin typeface="Tahoma" pitchFamily="34" charset="0"/>
              </a:rPr>
              <a:t>           知道它们的某些用途？</a:t>
            </a:r>
          </a:p>
        </p:txBody>
      </p:sp>
      <p:pic>
        <p:nvPicPr>
          <p:cNvPr id="50184" name="Picture 8" descr="图2-7　稀有气体用于飞艇、闪光灯、液氦冷冻机、霓虹灯等"/>
          <p:cNvPicPr>
            <a:picLocks noChangeAspect="1" noChangeArrowheads="1"/>
          </p:cNvPicPr>
          <p:nvPr/>
        </p:nvPicPr>
        <p:blipFill>
          <a:blip r:embed="rId2"/>
          <a:srcRect/>
          <a:stretch>
            <a:fillRect/>
          </a:stretch>
        </p:blipFill>
        <p:spPr bwMode="auto">
          <a:xfrm>
            <a:off x="1031875" y="3751263"/>
            <a:ext cx="7140575" cy="241458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50183"/>
                                        </p:tgtEl>
                                        <p:attrNameLst>
                                          <p:attrName>style.visibility</p:attrName>
                                        </p:attrNameLst>
                                      </p:cBhvr>
                                      <p:to>
                                        <p:strVal val="visible"/>
                                      </p:to>
                                    </p:set>
                                    <p:anim calcmode="lin" valueType="num">
                                      <p:cBhvr>
                                        <p:cTn id="7" dur="1000" fill="hold"/>
                                        <p:tgtEl>
                                          <p:spTgt spid="50183"/>
                                        </p:tgtEl>
                                        <p:attrNameLst>
                                          <p:attrName>ppt_w</p:attrName>
                                        </p:attrNameLst>
                                      </p:cBhvr>
                                      <p:tavLst>
                                        <p:tav tm="0">
                                          <p:val>
                                            <p:strVal val="#ppt_w+.3"/>
                                          </p:val>
                                        </p:tav>
                                        <p:tav tm="100000">
                                          <p:val>
                                            <p:strVal val="#ppt_w"/>
                                          </p:val>
                                        </p:tav>
                                      </p:tavLst>
                                    </p:anim>
                                    <p:anim calcmode="lin" valueType="num">
                                      <p:cBhvr>
                                        <p:cTn id="8" dur="1000" fill="hold"/>
                                        <p:tgtEl>
                                          <p:spTgt spid="50183"/>
                                        </p:tgtEl>
                                        <p:attrNameLst>
                                          <p:attrName>ppt_h</p:attrName>
                                        </p:attrNameLst>
                                      </p:cBhvr>
                                      <p:tavLst>
                                        <p:tav tm="0">
                                          <p:val>
                                            <p:strVal val="#ppt_h"/>
                                          </p:val>
                                        </p:tav>
                                        <p:tav tm="100000">
                                          <p:val>
                                            <p:strVal val="#ppt_h"/>
                                          </p:val>
                                        </p:tav>
                                      </p:tavLst>
                                    </p:anim>
                                    <p:animEffect transition="in" filter="fade">
                                      <p:cBhvr>
                                        <p:cTn id="9" dur="1000"/>
                                        <p:tgtEl>
                                          <p:spTgt spid="50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Text Box 4"/>
          <p:cNvSpPr txBox="1">
            <a:spLocks noChangeArrowheads="1"/>
          </p:cNvSpPr>
          <p:nvPr/>
        </p:nvSpPr>
        <p:spPr bwMode="auto">
          <a:xfrm>
            <a:off x="514350" y="1957388"/>
            <a:ext cx="83058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000000"/>
                </a:solidFill>
              </a:rPr>
              <a:t>1</a:t>
            </a:r>
            <a:r>
              <a:rPr kumimoji="1" lang="zh-CN" altLang="en-US">
                <a:solidFill>
                  <a:srgbClr val="000000"/>
                </a:solidFill>
              </a:rPr>
              <a:t>、由于稀有气体有</a:t>
            </a:r>
            <a:r>
              <a:rPr kumimoji="1" lang="zh-CN" altLang="en-US">
                <a:solidFill>
                  <a:srgbClr val="FF0000"/>
                </a:solidFill>
              </a:rPr>
              <a:t>惰性</a:t>
            </a:r>
            <a:r>
              <a:rPr kumimoji="1" lang="zh-CN" altLang="en-US">
                <a:solidFill>
                  <a:srgbClr val="000000"/>
                </a:solidFill>
              </a:rPr>
              <a:t>，因此常用作</a:t>
            </a:r>
            <a:r>
              <a:rPr kumimoji="1" lang="zh-CN" altLang="en-US">
                <a:solidFill>
                  <a:srgbClr val="FF0000"/>
                </a:solidFill>
              </a:rPr>
              <a:t>保护气</a:t>
            </a:r>
            <a:r>
              <a:rPr kumimoji="1" lang="zh-CN" altLang="en-US">
                <a:solidFill>
                  <a:srgbClr val="000000"/>
                </a:solidFill>
              </a:rPr>
              <a:t>。</a:t>
            </a:r>
          </a:p>
        </p:txBody>
      </p:sp>
      <p:sp>
        <p:nvSpPr>
          <p:cNvPr id="51205" name="Text Box 5"/>
          <p:cNvSpPr txBox="1">
            <a:spLocks noChangeArrowheads="1"/>
          </p:cNvSpPr>
          <p:nvPr/>
        </p:nvSpPr>
        <p:spPr bwMode="auto">
          <a:xfrm>
            <a:off x="1020763" y="2468563"/>
            <a:ext cx="6072187" cy="1006475"/>
          </a:xfrm>
          <a:prstGeom prst="rect">
            <a:avLst/>
          </a:prstGeom>
          <a:noFill/>
          <a:ln w="9525">
            <a:noFill/>
            <a:miter lim="800000"/>
            <a:headEnd/>
            <a:tailEnd/>
          </a:ln>
          <a:effectLst/>
        </p:spPr>
        <p:txBody>
          <a:bodyPr>
            <a:spAutoFit/>
          </a:bodyPr>
          <a:lstStyle/>
          <a:p>
            <a:pPr>
              <a:lnSpc>
                <a:spcPct val="125000"/>
              </a:lnSpc>
              <a:spcBef>
                <a:spcPct val="50000"/>
              </a:spcBef>
            </a:pPr>
            <a:r>
              <a:rPr kumimoji="1" lang="zh-CN" altLang="en-US"/>
              <a:t>如</a:t>
            </a:r>
            <a:r>
              <a:rPr kumimoji="1" lang="zh-CN" altLang="en-US">
                <a:solidFill>
                  <a:srgbClr val="FF0000"/>
                </a:solidFill>
              </a:rPr>
              <a:t>焊接金属</a:t>
            </a:r>
            <a:r>
              <a:rPr kumimoji="1" lang="zh-CN" altLang="en-US"/>
              <a:t>时用稀有气体来</a:t>
            </a:r>
            <a:r>
              <a:rPr kumimoji="1" lang="zh-CN" altLang="en-US">
                <a:solidFill>
                  <a:srgbClr val="FF0000"/>
                </a:solidFill>
              </a:rPr>
              <a:t>隔绝空气</a:t>
            </a:r>
            <a:r>
              <a:rPr kumimoji="1" lang="zh-CN" altLang="en-US"/>
              <a:t>，灯泡中充稀有气体以使</a:t>
            </a:r>
            <a:r>
              <a:rPr kumimoji="1" lang="zh-CN" altLang="en-US">
                <a:solidFill>
                  <a:srgbClr val="FF0000"/>
                </a:solidFill>
              </a:rPr>
              <a:t>灯泡耐用</a:t>
            </a:r>
            <a:r>
              <a:rPr kumimoji="1" lang="zh-CN" altLang="en-US"/>
              <a:t>；</a:t>
            </a:r>
          </a:p>
        </p:txBody>
      </p:sp>
      <p:sp>
        <p:nvSpPr>
          <p:cNvPr id="51206" name="Text Box 6"/>
          <p:cNvSpPr txBox="1">
            <a:spLocks noChangeArrowheads="1"/>
          </p:cNvSpPr>
          <p:nvPr/>
        </p:nvSpPr>
        <p:spPr bwMode="auto">
          <a:xfrm>
            <a:off x="539750" y="4797425"/>
            <a:ext cx="5545138" cy="1004888"/>
          </a:xfrm>
          <a:prstGeom prst="rect">
            <a:avLst/>
          </a:prstGeom>
          <a:noFill/>
          <a:ln w="9525">
            <a:noFill/>
            <a:miter lim="800000"/>
            <a:headEnd/>
            <a:tailEnd/>
          </a:ln>
          <a:effectLst/>
        </p:spPr>
        <p:txBody>
          <a:bodyPr>
            <a:spAutoFit/>
          </a:bodyPr>
          <a:lstStyle/>
          <a:p>
            <a:pPr>
              <a:spcBef>
                <a:spcPct val="50000"/>
              </a:spcBef>
            </a:pPr>
            <a:r>
              <a:rPr kumimoji="1" lang="en-US" altLang="zh-CN"/>
              <a:t>3</a:t>
            </a:r>
            <a:r>
              <a:rPr kumimoji="1" lang="zh-CN" altLang="en-US"/>
              <a:t>、</a:t>
            </a:r>
            <a:r>
              <a:rPr kumimoji="1" lang="zh-CN" altLang="en-US">
                <a:solidFill>
                  <a:srgbClr val="FF0000"/>
                </a:solidFill>
              </a:rPr>
              <a:t>氦</a:t>
            </a:r>
            <a:r>
              <a:rPr kumimoji="1" lang="zh-CN" altLang="en-US"/>
              <a:t>可用于制造</a:t>
            </a:r>
            <a:r>
              <a:rPr kumimoji="1" lang="zh-CN" altLang="en-US">
                <a:solidFill>
                  <a:srgbClr val="FF0000"/>
                </a:solidFill>
              </a:rPr>
              <a:t>低温</a:t>
            </a:r>
            <a:r>
              <a:rPr kumimoji="1" lang="zh-CN" altLang="en-US"/>
              <a:t>环境和填充气球、</a:t>
            </a:r>
          </a:p>
          <a:p>
            <a:pPr>
              <a:spcBef>
                <a:spcPct val="50000"/>
              </a:spcBef>
            </a:pPr>
            <a:r>
              <a:rPr kumimoji="1" lang="zh-CN" altLang="en-US"/>
              <a:t>   飞艇</a:t>
            </a:r>
            <a:r>
              <a:rPr kumimoji="1" lang="zh-CN" altLang="en-US" b="0"/>
              <a:t>；</a:t>
            </a:r>
          </a:p>
        </p:txBody>
      </p:sp>
      <p:sp>
        <p:nvSpPr>
          <p:cNvPr id="51209" name="AutoShape 9"/>
          <p:cNvSpPr>
            <a:spLocks noChangeArrowheads="1"/>
          </p:cNvSpPr>
          <p:nvPr/>
        </p:nvSpPr>
        <p:spPr bwMode="auto">
          <a:xfrm>
            <a:off x="1447800" y="1014413"/>
            <a:ext cx="5410200" cy="685800"/>
          </a:xfrm>
          <a:prstGeom prst="horizontalScroll">
            <a:avLst>
              <a:gd name="adj" fmla="val 12500"/>
            </a:avLst>
          </a:prstGeom>
          <a:gradFill rotWithShape="0">
            <a:gsLst>
              <a:gs pos="0">
                <a:srgbClr val="CC9900"/>
              </a:gs>
              <a:gs pos="50000">
                <a:srgbClr val="FFFFFF"/>
              </a:gs>
              <a:gs pos="100000">
                <a:srgbClr val="CC9900"/>
              </a:gs>
            </a:gsLst>
            <a:lin ang="5400000" scaled="1"/>
          </a:gradFill>
          <a:ln w="9525">
            <a:solidFill>
              <a:schemeClr val="tx1"/>
            </a:solidFill>
            <a:round/>
            <a:headEnd/>
            <a:tailEnd/>
          </a:ln>
          <a:effectLst/>
        </p:spPr>
        <p:txBody>
          <a:bodyPr wrap="none" anchor="ctr"/>
          <a:lstStyle/>
          <a:p>
            <a:pPr algn="ctr"/>
            <a:r>
              <a:rPr kumimoji="1" lang="zh-CN" altLang="en-US" sz="3200">
                <a:latin typeface="Times New Roman" pitchFamily="18" charset="0"/>
              </a:rPr>
              <a:t>稀有气体的应用</a:t>
            </a:r>
          </a:p>
        </p:txBody>
      </p:sp>
      <p:sp>
        <p:nvSpPr>
          <p:cNvPr id="51210" name="Text Box 10"/>
          <p:cNvSpPr txBox="1">
            <a:spLocks noChangeArrowheads="1"/>
          </p:cNvSpPr>
          <p:nvPr/>
        </p:nvSpPr>
        <p:spPr bwMode="auto">
          <a:xfrm>
            <a:off x="2209800" y="1090613"/>
            <a:ext cx="4495800" cy="457200"/>
          </a:xfrm>
          <a:prstGeom prst="rect">
            <a:avLst/>
          </a:prstGeom>
          <a:noFill/>
          <a:ln w="9525">
            <a:noFill/>
            <a:miter lim="800000"/>
            <a:headEnd/>
            <a:tailEnd/>
          </a:ln>
          <a:effectLst/>
        </p:spPr>
        <p:txBody>
          <a:bodyPr>
            <a:spAutoFit/>
          </a:bodyPr>
          <a:lstStyle/>
          <a:p>
            <a:pPr>
              <a:spcBef>
                <a:spcPct val="50000"/>
              </a:spcBef>
            </a:pPr>
            <a:endParaRPr kumimoji="1" lang="zh-CN" altLang="zh-CN" b="0">
              <a:latin typeface="Times New Roman" pitchFamily="18" charset="0"/>
            </a:endParaRPr>
          </a:p>
        </p:txBody>
      </p:sp>
      <p:sp>
        <p:nvSpPr>
          <p:cNvPr id="51212" name="Rectangle 12"/>
          <p:cNvSpPr>
            <a:spLocks noChangeArrowheads="1"/>
          </p:cNvSpPr>
          <p:nvPr/>
        </p:nvSpPr>
        <p:spPr bwMode="auto">
          <a:xfrm>
            <a:off x="539750" y="3573463"/>
            <a:ext cx="5689600" cy="1004887"/>
          </a:xfrm>
          <a:prstGeom prst="rect">
            <a:avLst/>
          </a:prstGeom>
          <a:noFill/>
          <a:ln w="9525">
            <a:noFill/>
            <a:miter lim="800000"/>
            <a:headEnd/>
            <a:tailEnd/>
          </a:ln>
          <a:effectLst/>
        </p:spPr>
        <p:txBody>
          <a:bodyPr>
            <a:spAutoFit/>
          </a:bodyPr>
          <a:lstStyle/>
          <a:p>
            <a:pPr>
              <a:spcBef>
                <a:spcPct val="50000"/>
              </a:spcBef>
            </a:pPr>
            <a:r>
              <a:rPr kumimoji="1" lang="en-US" altLang="zh-CN">
                <a:solidFill>
                  <a:srgbClr val="0000FF"/>
                </a:solidFill>
              </a:rPr>
              <a:t>2</a:t>
            </a:r>
            <a:r>
              <a:rPr kumimoji="1" lang="zh-CN" altLang="en-US">
                <a:solidFill>
                  <a:srgbClr val="0000FF"/>
                </a:solidFill>
              </a:rPr>
              <a:t>、稀有气体在通电时能发出不同颜色</a:t>
            </a:r>
          </a:p>
          <a:p>
            <a:pPr>
              <a:spcBef>
                <a:spcPct val="50000"/>
              </a:spcBef>
            </a:pPr>
            <a:r>
              <a:rPr kumimoji="1" lang="zh-CN" altLang="en-US">
                <a:solidFill>
                  <a:srgbClr val="0000FF"/>
                </a:solidFill>
              </a:rPr>
              <a:t>   的光</a:t>
            </a:r>
            <a:r>
              <a:rPr kumimoji="1" lang="en-US" altLang="zh-CN">
                <a:solidFill>
                  <a:srgbClr val="0000FF"/>
                </a:solidFill>
              </a:rPr>
              <a:t>,</a:t>
            </a:r>
            <a:r>
              <a:rPr kumimoji="1" lang="zh-CN" altLang="en-US">
                <a:solidFill>
                  <a:schemeClr val="hlink"/>
                </a:solidFill>
              </a:rPr>
              <a:t>可制成多种用途的电光源</a:t>
            </a:r>
            <a:r>
              <a:rPr kumimoji="1" lang="zh-CN" altLang="en-US">
                <a:solidFill>
                  <a:srgbClr val="0000FF"/>
                </a:solidFill>
              </a:rPr>
              <a:t>，</a:t>
            </a:r>
          </a:p>
        </p:txBody>
      </p:sp>
      <p:pic>
        <p:nvPicPr>
          <p:cNvPr id="51214" name="Picture 14" descr="pic_80283"/>
          <p:cNvPicPr>
            <a:picLocks noChangeAspect="1" noChangeArrowheads="1"/>
          </p:cNvPicPr>
          <p:nvPr/>
        </p:nvPicPr>
        <p:blipFill>
          <a:blip r:embed="rId2"/>
          <a:srcRect/>
          <a:stretch>
            <a:fillRect/>
          </a:stretch>
        </p:blipFill>
        <p:spPr bwMode="auto">
          <a:xfrm>
            <a:off x="5940425" y="3416300"/>
            <a:ext cx="2952750" cy="2244725"/>
          </a:xfrm>
          <a:prstGeom prst="rect">
            <a:avLst/>
          </a:prstGeom>
          <a:noFill/>
        </p:spPr>
      </p:pic>
      <p:sp>
        <p:nvSpPr>
          <p:cNvPr id="51215" name="Text Box 15"/>
          <p:cNvSpPr txBox="1">
            <a:spLocks noChangeArrowheads="1"/>
          </p:cNvSpPr>
          <p:nvPr/>
        </p:nvSpPr>
        <p:spPr bwMode="auto">
          <a:xfrm>
            <a:off x="517525" y="5949950"/>
            <a:ext cx="2470150" cy="457200"/>
          </a:xfrm>
          <a:prstGeom prst="rect">
            <a:avLst/>
          </a:prstGeom>
          <a:noFill/>
          <a:ln w="9525">
            <a:noFill/>
            <a:miter lim="800000"/>
            <a:headEnd/>
            <a:tailEnd/>
          </a:ln>
          <a:effectLst/>
        </p:spPr>
        <p:txBody>
          <a:bodyPr wrap="none">
            <a:spAutoFit/>
          </a:bodyPr>
          <a:lstStyle/>
          <a:p>
            <a:r>
              <a:rPr lang="en-US" altLang="zh-CN"/>
              <a:t>4</a:t>
            </a:r>
            <a:r>
              <a:rPr lang="zh-CN" altLang="en-US"/>
              <a:t>、用于激光技术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51204"/>
                                        </p:tgtEl>
                                        <p:attrNameLst>
                                          <p:attrName>style.visibility</p:attrName>
                                        </p:attrNameLst>
                                      </p:cBhvr>
                                      <p:to>
                                        <p:strVal val="visible"/>
                                      </p:to>
                                    </p:set>
                                    <p:animEffect transition="in" filter="checkerboard(down)">
                                      <p:cBhvr>
                                        <p:cTn id="7" dur="500"/>
                                        <p:tgtEl>
                                          <p:spTgt spid="5120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1205"/>
                                        </p:tgtEl>
                                        <p:attrNameLst>
                                          <p:attrName>style.visibility</p:attrName>
                                        </p:attrNameLst>
                                      </p:cBhvr>
                                      <p:to>
                                        <p:strVal val="visible"/>
                                      </p:to>
                                    </p:set>
                                    <p:animEffect transition="in" filter="box(in)">
                                      <p:cBhvr>
                                        <p:cTn id="12" dur="500"/>
                                        <p:tgtEl>
                                          <p:spTgt spid="5120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51212"/>
                                        </p:tgtEl>
                                        <p:attrNameLst>
                                          <p:attrName>style.visibility</p:attrName>
                                        </p:attrNameLst>
                                      </p:cBhvr>
                                      <p:to>
                                        <p:strVal val="visible"/>
                                      </p:to>
                                    </p:set>
                                    <p:animEffect transition="in" filter="wheel(4)">
                                      <p:cBhvr>
                                        <p:cTn id="17" dur="2000"/>
                                        <p:tgtEl>
                                          <p:spTgt spid="5121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grpId="0" nodeType="clickEffect">
                                  <p:stCondLst>
                                    <p:cond delay="0"/>
                                  </p:stCondLst>
                                  <p:childTnLst>
                                    <p:set>
                                      <p:cBhvr>
                                        <p:cTn id="21" dur="1" fill="hold">
                                          <p:stCondLst>
                                            <p:cond delay="0"/>
                                          </p:stCondLst>
                                        </p:cTn>
                                        <p:tgtEl>
                                          <p:spTgt spid="51206"/>
                                        </p:tgtEl>
                                        <p:attrNameLst>
                                          <p:attrName>style.visibility</p:attrName>
                                        </p:attrNameLst>
                                      </p:cBhvr>
                                      <p:to>
                                        <p:strVal val="visible"/>
                                      </p:to>
                                    </p:set>
                                    <p:anim calcmode="lin" valueType="num">
                                      <p:cBhvr additive="base">
                                        <p:cTn id="22" dur="500" fill="hold"/>
                                        <p:tgtEl>
                                          <p:spTgt spid="51206"/>
                                        </p:tgtEl>
                                        <p:attrNameLst>
                                          <p:attrName>ppt_x</p:attrName>
                                        </p:attrNameLst>
                                      </p:cBhvr>
                                      <p:tavLst>
                                        <p:tav tm="0">
                                          <p:val>
                                            <p:strVal val="0-#ppt_w/2"/>
                                          </p:val>
                                        </p:tav>
                                        <p:tav tm="100000">
                                          <p:val>
                                            <p:strVal val="#ppt_x"/>
                                          </p:val>
                                        </p:tav>
                                      </p:tavLst>
                                    </p:anim>
                                    <p:anim calcmode="lin" valueType="num">
                                      <p:cBhvr additive="base">
                                        <p:cTn id="23" dur="500" fill="hold"/>
                                        <p:tgtEl>
                                          <p:spTgt spid="51206"/>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51215"/>
                                        </p:tgtEl>
                                        <p:attrNameLst>
                                          <p:attrName>style.visibility</p:attrName>
                                        </p:attrNameLst>
                                      </p:cBhvr>
                                      <p:to>
                                        <p:strVal val="visible"/>
                                      </p:to>
                                    </p:set>
                                    <p:animEffect transition="in" filter="diamond(in)">
                                      <p:cBhvr>
                                        <p:cTn id="28" dur="2000"/>
                                        <p:tgtEl>
                                          <p:spTgt spid="512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4" grpId="0" autoUpdateAnimBg="0"/>
      <p:bldP spid="51205" grpId="0" autoUpdateAnimBg="0"/>
      <p:bldP spid="51206" grpId="0" autoUpdateAnimBg="0"/>
      <p:bldP spid="51212" grpId="0"/>
      <p:bldP spid="512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Text Box 4"/>
          <p:cNvSpPr txBox="1">
            <a:spLocks noChangeArrowheads="1"/>
          </p:cNvSpPr>
          <p:nvPr/>
        </p:nvSpPr>
        <p:spPr bwMode="auto">
          <a:xfrm>
            <a:off x="1258888" y="1196975"/>
            <a:ext cx="4248150" cy="519113"/>
          </a:xfrm>
          <a:prstGeom prst="rect">
            <a:avLst/>
          </a:prstGeom>
          <a:noFill/>
          <a:ln w="9525">
            <a:noFill/>
            <a:miter lim="800000"/>
            <a:headEnd/>
            <a:tailEnd/>
          </a:ln>
          <a:effectLst/>
        </p:spPr>
        <p:txBody>
          <a:bodyPr>
            <a:spAutoFit/>
          </a:bodyPr>
          <a:lstStyle/>
          <a:p>
            <a:r>
              <a:rPr lang="zh-CN" altLang="en-US" sz="2800">
                <a:solidFill>
                  <a:srgbClr val="0000FF"/>
                </a:solidFill>
                <a:latin typeface="Tahoma" pitchFamily="34" charset="0"/>
              </a:rPr>
              <a:t>三、保护空气</a:t>
            </a:r>
          </a:p>
        </p:txBody>
      </p:sp>
      <p:pic>
        <p:nvPicPr>
          <p:cNvPr id="31750" name="Picture 6" descr="图2-8 大气污染（图）"/>
          <p:cNvPicPr>
            <a:picLocks noChangeAspect="1" noChangeArrowheads="1"/>
          </p:cNvPicPr>
          <p:nvPr/>
        </p:nvPicPr>
        <p:blipFill>
          <a:blip r:embed="rId2"/>
          <a:srcRect/>
          <a:stretch>
            <a:fillRect/>
          </a:stretch>
        </p:blipFill>
        <p:spPr bwMode="auto">
          <a:xfrm>
            <a:off x="1690688" y="1989138"/>
            <a:ext cx="4897437" cy="432435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7" name="Text Box 5"/>
          <p:cNvSpPr txBox="1">
            <a:spLocks noChangeArrowheads="1"/>
          </p:cNvSpPr>
          <p:nvPr/>
        </p:nvSpPr>
        <p:spPr bwMode="auto">
          <a:xfrm>
            <a:off x="684213" y="2609850"/>
            <a:ext cx="4679950" cy="519113"/>
          </a:xfrm>
          <a:prstGeom prst="rect">
            <a:avLst/>
          </a:prstGeom>
          <a:noFill/>
          <a:ln w="9525">
            <a:noFill/>
            <a:miter lim="800000"/>
            <a:headEnd/>
            <a:tailEnd/>
          </a:ln>
          <a:effectLst/>
        </p:spPr>
        <p:txBody>
          <a:bodyPr>
            <a:spAutoFit/>
          </a:bodyPr>
          <a:lstStyle/>
          <a:p>
            <a:pPr>
              <a:spcBef>
                <a:spcPct val="50000"/>
              </a:spcBef>
            </a:pPr>
            <a:r>
              <a:rPr lang="zh-CN" altLang="en-US" sz="2800">
                <a:solidFill>
                  <a:schemeClr val="hlink"/>
                </a:solidFill>
              </a:rPr>
              <a:t>（</a:t>
            </a:r>
            <a:r>
              <a:rPr lang="en-US" altLang="zh-CN" sz="2800">
                <a:solidFill>
                  <a:schemeClr val="hlink"/>
                </a:solidFill>
              </a:rPr>
              <a:t>1</a:t>
            </a:r>
            <a:r>
              <a:rPr lang="zh-CN" altLang="en-US" sz="2800">
                <a:solidFill>
                  <a:schemeClr val="hlink"/>
                </a:solidFill>
              </a:rPr>
              <a:t>）燃料燃烧产生的气体</a:t>
            </a:r>
          </a:p>
        </p:txBody>
      </p:sp>
      <p:sp>
        <p:nvSpPr>
          <p:cNvPr id="54282" name="Rectangle 10"/>
          <p:cNvSpPr>
            <a:spLocks noChangeArrowheads="1"/>
          </p:cNvSpPr>
          <p:nvPr/>
        </p:nvSpPr>
        <p:spPr bwMode="auto">
          <a:xfrm>
            <a:off x="1403350" y="1196975"/>
            <a:ext cx="3398838" cy="519113"/>
          </a:xfrm>
          <a:prstGeom prst="rect">
            <a:avLst/>
          </a:prstGeom>
          <a:noFill/>
          <a:ln w="9525">
            <a:noFill/>
            <a:miter lim="800000"/>
            <a:headEnd/>
            <a:tailEnd/>
          </a:ln>
          <a:effectLst/>
        </p:spPr>
        <p:txBody>
          <a:bodyPr wrap="none">
            <a:spAutoFit/>
          </a:bodyPr>
          <a:lstStyle/>
          <a:p>
            <a:r>
              <a:rPr lang="zh-CN" altLang="en-US" sz="2800">
                <a:solidFill>
                  <a:srgbClr val="0000FF"/>
                </a:solidFill>
              </a:rPr>
              <a:t>空气污染的主要来源</a:t>
            </a:r>
          </a:p>
        </p:txBody>
      </p:sp>
      <p:sp>
        <p:nvSpPr>
          <p:cNvPr id="54284" name="Text Box 12"/>
          <p:cNvSpPr txBox="1">
            <a:spLocks noChangeArrowheads="1"/>
          </p:cNvSpPr>
          <p:nvPr/>
        </p:nvSpPr>
        <p:spPr bwMode="auto">
          <a:xfrm>
            <a:off x="755650" y="3259138"/>
            <a:ext cx="3887788" cy="519112"/>
          </a:xfrm>
          <a:prstGeom prst="rect">
            <a:avLst/>
          </a:prstGeom>
          <a:noFill/>
          <a:ln w="9525">
            <a:noFill/>
            <a:miter lim="800000"/>
            <a:headEnd/>
            <a:tailEnd/>
          </a:ln>
          <a:effectLst/>
        </p:spPr>
        <p:txBody>
          <a:bodyPr>
            <a:spAutoFit/>
          </a:bodyPr>
          <a:lstStyle/>
          <a:p>
            <a:pPr>
              <a:spcBef>
                <a:spcPct val="50000"/>
              </a:spcBef>
            </a:pPr>
            <a:r>
              <a:rPr lang="zh-CN" altLang="en-US" sz="2800">
                <a:solidFill>
                  <a:schemeClr val="hlink"/>
                </a:solidFill>
              </a:rPr>
              <a:t>（</a:t>
            </a:r>
            <a:r>
              <a:rPr lang="en-US" altLang="zh-CN" sz="2800">
                <a:solidFill>
                  <a:schemeClr val="hlink"/>
                </a:solidFill>
              </a:rPr>
              <a:t>2</a:t>
            </a:r>
            <a:r>
              <a:rPr lang="zh-CN" altLang="en-US" sz="2800">
                <a:solidFill>
                  <a:schemeClr val="hlink"/>
                </a:solidFill>
              </a:rPr>
              <a:t>）工厂排放的废气</a:t>
            </a:r>
          </a:p>
        </p:txBody>
      </p:sp>
      <p:sp>
        <p:nvSpPr>
          <p:cNvPr id="54286" name="Text Box 14"/>
          <p:cNvSpPr txBox="1">
            <a:spLocks noChangeArrowheads="1"/>
          </p:cNvSpPr>
          <p:nvPr/>
        </p:nvSpPr>
        <p:spPr bwMode="auto">
          <a:xfrm>
            <a:off x="1403350" y="4437063"/>
            <a:ext cx="3240088" cy="457200"/>
          </a:xfrm>
          <a:prstGeom prst="rect">
            <a:avLst/>
          </a:prstGeom>
          <a:noFill/>
          <a:ln w="9525">
            <a:noFill/>
            <a:miter lim="800000"/>
            <a:headEnd/>
            <a:tailEnd/>
          </a:ln>
          <a:effectLst/>
        </p:spPr>
        <p:txBody>
          <a:bodyPr>
            <a:spAutoFit/>
          </a:bodyPr>
          <a:lstStyle/>
          <a:p>
            <a:pPr>
              <a:spcBef>
                <a:spcPct val="50000"/>
              </a:spcBef>
            </a:pPr>
            <a:r>
              <a:rPr lang="en-US" altLang="zh-CN">
                <a:solidFill>
                  <a:srgbClr val="0000FF"/>
                </a:solidFill>
              </a:rPr>
              <a:t>CO</a:t>
            </a:r>
            <a:r>
              <a:rPr lang="zh-CN" altLang="en-US">
                <a:solidFill>
                  <a:srgbClr val="0000FF"/>
                </a:solidFill>
              </a:rPr>
              <a:t>、</a:t>
            </a:r>
            <a:r>
              <a:rPr lang="en-US" altLang="zh-CN">
                <a:solidFill>
                  <a:srgbClr val="0000FF"/>
                </a:solidFill>
              </a:rPr>
              <a:t>SO</a:t>
            </a:r>
            <a:r>
              <a:rPr lang="en-US" altLang="zh-CN" baseline="-25000">
                <a:solidFill>
                  <a:srgbClr val="0000FF"/>
                </a:solidFill>
              </a:rPr>
              <a:t>2 </a:t>
            </a:r>
            <a:r>
              <a:rPr lang="zh-CN" altLang="en-US">
                <a:solidFill>
                  <a:srgbClr val="0000FF"/>
                </a:solidFill>
              </a:rPr>
              <a:t>、</a:t>
            </a:r>
            <a:r>
              <a:rPr lang="zh-CN" altLang="en-US" baseline="-25000">
                <a:solidFill>
                  <a:srgbClr val="0000FF"/>
                </a:solidFill>
              </a:rPr>
              <a:t> </a:t>
            </a:r>
            <a:r>
              <a:rPr lang="en-US" altLang="zh-CN">
                <a:solidFill>
                  <a:srgbClr val="0000FF"/>
                </a:solidFill>
              </a:rPr>
              <a:t>NO</a:t>
            </a:r>
            <a:r>
              <a:rPr lang="en-US" altLang="zh-CN" baseline="-25000">
                <a:solidFill>
                  <a:srgbClr val="0000FF"/>
                </a:solidFill>
              </a:rPr>
              <a:t>2</a:t>
            </a:r>
            <a:r>
              <a:rPr lang="zh-CN" altLang="en-US">
                <a:solidFill>
                  <a:srgbClr val="0000FF"/>
                </a:solidFill>
              </a:rPr>
              <a:t>、</a:t>
            </a:r>
            <a:r>
              <a:rPr lang="en-US" altLang="zh-CN">
                <a:solidFill>
                  <a:srgbClr val="0000FF"/>
                </a:solidFill>
              </a:rPr>
              <a:t>NO</a:t>
            </a:r>
            <a:r>
              <a:rPr lang="zh-CN" altLang="en-US">
                <a:solidFill>
                  <a:srgbClr val="0000FF"/>
                </a:solidFill>
              </a:rPr>
              <a:t>等</a:t>
            </a:r>
            <a:endParaRPr lang="zh-CN" altLang="en-US" baseline="-25000">
              <a:solidFill>
                <a:srgbClr val="0000FF"/>
              </a:solidFill>
            </a:endParaRPr>
          </a:p>
        </p:txBody>
      </p:sp>
      <p:sp>
        <p:nvSpPr>
          <p:cNvPr id="54290" name="Text Box 18"/>
          <p:cNvSpPr txBox="1">
            <a:spLocks noChangeArrowheads="1"/>
          </p:cNvSpPr>
          <p:nvPr/>
        </p:nvSpPr>
        <p:spPr bwMode="auto">
          <a:xfrm>
            <a:off x="611188" y="1916113"/>
            <a:ext cx="2305050" cy="519112"/>
          </a:xfrm>
          <a:prstGeom prst="rect">
            <a:avLst/>
          </a:prstGeom>
          <a:noFill/>
          <a:ln w="9525">
            <a:noFill/>
            <a:miter lim="800000"/>
            <a:headEnd/>
            <a:tailEnd/>
          </a:ln>
          <a:effectLst/>
        </p:spPr>
        <p:txBody>
          <a:bodyPr>
            <a:spAutoFit/>
          </a:bodyPr>
          <a:lstStyle/>
          <a:p>
            <a:r>
              <a:rPr lang="en-US" altLang="zh-CN" sz="2800">
                <a:solidFill>
                  <a:srgbClr val="0000FF"/>
                </a:solidFill>
              </a:rPr>
              <a:t>1</a:t>
            </a:r>
            <a:r>
              <a:rPr lang="zh-CN" altLang="en-US" sz="2800">
                <a:solidFill>
                  <a:srgbClr val="0000FF"/>
                </a:solidFill>
              </a:rPr>
              <a:t>、有害气体</a:t>
            </a:r>
          </a:p>
        </p:txBody>
      </p:sp>
      <p:grpSp>
        <p:nvGrpSpPr>
          <p:cNvPr id="54297" name="Group 25"/>
          <p:cNvGrpSpPr>
            <a:grpSpLocks/>
          </p:cNvGrpSpPr>
          <p:nvPr/>
        </p:nvGrpSpPr>
        <p:grpSpPr bwMode="auto">
          <a:xfrm>
            <a:off x="5935663" y="2349500"/>
            <a:ext cx="2668587" cy="1871663"/>
            <a:chOff x="3739" y="1480"/>
            <a:chExt cx="1681" cy="1179"/>
          </a:xfrm>
        </p:grpSpPr>
        <p:pic>
          <p:nvPicPr>
            <p:cNvPr id="54275" name="Picture 3" descr="煤的燃烧"/>
            <p:cNvPicPr>
              <a:picLocks noChangeAspect="1" noChangeArrowheads="1"/>
            </p:cNvPicPr>
            <p:nvPr/>
          </p:nvPicPr>
          <p:blipFill>
            <a:blip r:embed="rId2"/>
            <a:srcRect l="51042"/>
            <a:stretch>
              <a:fillRect/>
            </a:stretch>
          </p:blipFill>
          <p:spPr bwMode="auto">
            <a:xfrm>
              <a:off x="3739" y="1480"/>
              <a:ext cx="753" cy="1179"/>
            </a:xfrm>
            <a:prstGeom prst="rect">
              <a:avLst/>
            </a:prstGeom>
            <a:noFill/>
          </p:spPr>
        </p:pic>
        <p:pic>
          <p:nvPicPr>
            <p:cNvPr id="54276" name="Picture 4" descr="煤的燃烧"/>
            <p:cNvPicPr>
              <a:picLocks noChangeAspect="1" noChangeArrowheads="1"/>
            </p:cNvPicPr>
            <p:nvPr/>
          </p:nvPicPr>
          <p:blipFill>
            <a:blip r:embed="rId2"/>
            <a:srcRect r="50833"/>
            <a:stretch>
              <a:fillRect/>
            </a:stretch>
          </p:blipFill>
          <p:spPr bwMode="auto">
            <a:xfrm>
              <a:off x="4671" y="1480"/>
              <a:ext cx="749" cy="1179"/>
            </a:xfrm>
            <a:prstGeom prst="rect">
              <a:avLst/>
            </a:prstGeom>
            <a:noFill/>
          </p:spPr>
        </p:pic>
        <p:sp>
          <p:nvSpPr>
            <p:cNvPr id="54279" name="Text Box 7"/>
            <p:cNvSpPr txBox="1">
              <a:spLocks noChangeArrowheads="1"/>
            </p:cNvSpPr>
            <p:nvPr/>
          </p:nvSpPr>
          <p:spPr bwMode="auto">
            <a:xfrm>
              <a:off x="4721" y="1525"/>
              <a:ext cx="651" cy="327"/>
            </a:xfrm>
            <a:prstGeom prst="rect">
              <a:avLst/>
            </a:prstGeom>
            <a:noFill/>
            <a:ln w="9525">
              <a:noFill/>
              <a:miter lim="800000"/>
              <a:headEnd/>
              <a:tailEnd/>
            </a:ln>
            <a:effectLst/>
          </p:spPr>
          <p:txBody>
            <a:bodyPr>
              <a:spAutoFit/>
            </a:bodyPr>
            <a:lstStyle/>
            <a:p>
              <a:pPr>
                <a:spcBef>
                  <a:spcPct val="50000"/>
                </a:spcBef>
              </a:pPr>
              <a:r>
                <a:rPr lang="en-US" altLang="zh-CN" sz="2800">
                  <a:solidFill>
                    <a:schemeClr val="hlink"/>
                  </a:solidFill>
                </a:rPr>
                <a:t>SO</a:t>
              </a:r>
              <a:r>
                <a:rPr lang="en-US" altLang="zh-CN" sz="2800" baseline="-25000">
                  <a:solidFill>
                    <a:schemeClr val="hlink"/>
                  </a:solidFill>
                </a:rPr>
                <a:t>2</a:t>
              </a:r>
            </a:p>
          </p:txBody>
        </p:sp>
        <p:sp>
          <p:nvSpPr>
            <p:cNvPr id="54291" name="Text Box 19"/>
            <p:cNvSpPr txBox="1">
              <a:spLocks noChangeArrowheads="1"/>
            </p:cNvSpPr>
            <p:nvPr/>
          </p:nvSpPr>
          <p:spPr bwMode="auto">
            <a:xfrm>
              <a:off x="3833" y="1571"/>
              <a:ext cx="545" cy="327"/>
            </a:xfrm>
            <a:prstGeom prst="rect">
              <a:avLst/>
            </a:prstGeom>
            <a:noFill/>
            <a:ln w="9525">
              <a:noFill/>
              <a:miter lim="800000"/>
              <a:headEnd/>
              <a:tailEnd/>
            </a:ln>
            <a:effectLst/>
          </p:spPr>
          <p:txBody>
            <a:bodyPr>
              <a:spAutoFit/>
            </a:bodyPr>
            <a:lstStyle/>
            <a:p>
              <a:pPr>
                <a:spcBef>
                  <a:spcPct val="50000"/>
                </a:spcBef>
              </a:pPr>
              <a:r>
                <a:rPr lang="en-US" altLang="zh-CN" sz="2800">
                  <a:solidFill>
                    <a:schemeClr val="bg1"/>
                  </a:solidFill>
                </a:rPr>
                <a:t>CO</a:t>
              </a:r>
              <a:endParaRPr lang="en-US" altLang="zh-CN" sz="2800" baseline="-25000">
                <a:solidFill>
                  <a:schemeClr val="bg1"/>
                </a:solidFill>
              </a:endParaRPr>
            </a:p>
          </p:txBody>
        </p:sp>
      </p:grpSp>
      <p:sp>
        <p:nvSpPr>
          <p:cNvPr id="54294" name="Text Box 22"/>
          <p:cNvSpPr txBox="1">
            <a:spLocks noChangeArrowheads="1"/>
          </p:cNvSpPr>
          <p:nvPr/>
        </p:nvSpPr>
        <p:spPr bwMode="auto">
          <a:xfrm>
            <a:off x="755650" y="3789363"/>
            <a:ext cx="3455988" cy="519112"/>
          </a:xfrm>
          <a:prstGeom prst="rect">
            <a:avLst/>
          </a:prstGeom>
          <a:noFill/>
          <a:ln w="9525">
            <a:noFill/>
            <a:miter lim="800000"/>
            <a:headEnd/>
            <a:tailEnd/>
          </a:ln>
          <a:effectLst/>
        </p:spPr>
        <p:txBody>
          <a:bodyPr>
            <a:spAutoFit/>
          </a:bodyPr>
          <a:lstStyle/>
          <a:p>
            <a:pPr>
              <a:spcBef>
                <a:spcPct val="50000"/>
              </a:spcBef>
            </a:pPr>
            <a:r>
              <a:rPr lang="zh-CN" altLang="en-US" sz="2800">
                <a:solidFill>
                  <a:schemeClr val="hlink"/>
                </a:solidFill>
              </a:rPr>
              <a:t>（</a:t>
            </a:r>
            <a:r>
              <a:rPr lang="en-US" altLang="zh-CN" sz="2800">
                <a:solidFill>
                  <a:schemeClr val="hlink"/>
                </a:solidFill>
              </a:rPr>
              <a:t>3</a:t>
            </a:r>
            <a:r>
              <a:rPr lang="zh-CN" altLang="en-US" sz="2800">
                <a:solidFill>
                  <a:schemeClr val="hlink"/>
                </a:solidFill>
              </a:rPr>
              <a:t>）汽车尾气</a:t>
            </a:r>
            <a:endParaRPr lang="zh-CN" altLang="en-US" sz="2800" baseline="-25000">
              <a:solidFill>
                <a:schemeClr val="hlink"/>
              </a:solidFill>
            </a:endParaRPr>
          </a:p>
        </p:txBody>
      </p:sp>
      <p:sp>
        <p:nvSpPr>
          <p:cNvPr id="54295" name="Text Box 23"/>
          <p:cNvSpPr txBox="1">
            <a:spLocks noChangeArrowheads="1"/>
          </p:cNvSpPr>
          <p:nvPr/>
        </p:nvSpPr>
        <p:spPr bwMode="auto">
          <a:xfrm>
            <a:off x="4787900" y="1196975"/>
            <a:ext cx="2952750" cy="519113"/>
          </a:xfrm>
          <a:prstGeom prst="rect">
            <a:avLst/>
          </a:prstGeom>
          <a:noFill/>
          <a:ln w="9525">
            <a:noFill/>
            <a:miter lim="800000"/>
            <a:headEnd/>
            <a:tailEnd/>
          </a:ln>
          <a:effectLst/>
        </p:spPr>
        <p:txBody>
          <a:bodyPr>
            <a:spAutoFit/>
          </a:bodyPr>
          <a:lstStyle/>
          <a:p>
            <a:r>
              <a:rPr lang="en-US" altLang="zh-CN" sz="2800">
                <a:solidFill>
                  <a:schemeClr val="hlink"/>
                </a:solidFill>
              </a:rPr>
              <a:t>:</a:t>
            </a:r>
            <a:r>
              <a:rPr lang="zh-CN" altLang="en-US" sz="2800">
                <a:solidFill>
                  <a:schemeClr val="hlink"/>
                </a:solidFill>
              </a:rPr>
              <a:t>有害气体</a:t>
            </a:r>
            <a:r>
              <a:rPr lang="zh-CN" altLang="en-US" sz="2800">
                <a:solidFill>
                  <a:srgbClr val="0000FF"/>
                </a:solidFill>
              </a:rPr>
              <a:t>和</a:t>
            </a:r>
            <a:r>
              <a:rPr lang="zh-CN" altLang="en-US" sz="2800">
                <a:solidFill>
                  <a:schemeClr val="hlink"/>
                </a:solidFill>
              </a:rPr>
              <a:t>烟尘</a:t>
            </a:r>
          </a:p>
        </p:txBody>
      </p:sp>
      <p:sp>
        <p:nvSpPr>
          <p:cNvPr id="54296" name="Text Box 24"/>
          <p:cNvSpPr txBox="1">
            <a:spLocks noChangeArrowheads="1"/>
          </p:cNvSpPr>
          <p:nvPr/>
        </p:nvSpPr>
        <p:spPr bwMode="auto">
          <a:xfrm>
            <a:off x="539750" y="5789613"/>
            <a:ext cx="4176713" cy="519112"/>
          </a:xfrm>
          <a:prstGeom prst="rect">
            <a:avLst/>
          </a:prstGeom>
          <a:noFill/>
          <a:ln w="9525">
            <a:noFill/>
            <a:miter lim="800000"/>
            <a:headEnd/>
            <a:tailEnd/>
          </a:ln>
          <a:effectLst/>
        </p:spPr>
        <p:txBody>
          <a:bodyPr>
            <a:spAutoFit/>
          </a:bodyPr>
          <a:lstStyle/>
          <a:p>
            <a:r>
              <a:rPr lang="en-US" altLang="zh-CN" sz="2800">
                <a:solidFill>
                  <a:srgbClr val="0000FF"/>
                </a:solidFill>
              </a:rPr>
              <a:t>2</a:t>
            </a:r>
            <a:r>
              <a:rPr lang="zh-CN" altLang="en-US" sz="2800">
                <a:solidFill>
                  <a:srgbClr val="0000FF"/>
                </a:solidFill>
              </a:rPr>
              <a:t>、烟尘（可吸入颗粒）</a:t>
            </a:r>
          </a:p>
        </p:txBody>
      </p:sp>
      <p:grpSp>
        <p:nvGrpSpPr>
          <p:cNvPr id="54299" name="Group 27"/>
          <p:cNvGrpSpPr>
            <a:grpSpLocks/>
          </p:cNvGrpSpPr>
          <p:nvPr/>
        </p:nvGrpSpPr>
        <p:grpSpPr bwMode="auto">
          <a:xfrm>
            <a:off x="1979613" y="4868863"/>
            <a:ext cx="1655762" cy="746125"/>
            <a:chOff x="1247" y="3067"/>
            <a:chExt cx="1043" cy="470"/>
          </a:xfrm>
        </p:grpSpPr>
        <p:sp>
          <p:nvSpPr>
            <p:cNvPr id="54288" name="Text Box 16"/>
            <p:cNvSpPr txBox="1">
              <a:spLocks noChangeArrowheads="1"/>
            </p:cNvSpPr>
            <p:nvPr/>
          </p:nvSpPr>
          <p:spPr bwMode="auto">
            <a:xfrm>
              <a:off x="1247" y="3249"/>
              <a:ext cx="1043" cy="288"/>
            </a:xfrm>
            <a:prstGeom prst="rect">
              <a:avLst/>
            </a:prstGeom>
            <a:noFill/>
            <a:ln w="9525">
              <a:noFill/>
              <a:miter lim="800000"/>
              <a:headEnd/>
              <a:tailEnd/>
            </a:ln>
            <a:effectLst/>
          </p:spPr>
          <p:txBody>
            <a:bodyPr>
              <a:spAutoFit/>
            </a:bodyPr>
            <a:lstStyle/>
            <a:p>
              <a:pPr>
                <a:spcBef>
                  <a:spcPct val="50000"/>
                </a:spcBef>
              </a:pPr>
              <a:r>
                <a:rPr lang="zh-CN" altLang="en-US">
                  <a:solidFill>
                    <a:srgbClr val="0000FF"/>
                  </a:solidFill>
                </a:rPr>
                <a:t>形成酸雨</a:t>
              </a:r>
              <a:endParaRPr lang="zh-CN" altLang="en-US" baseline="-25000">
                <a:solidFill>
                  <a:srgbClr val="0000FF"/>
                </a:solidFill>
              </a:endParaRPr>
            </a:p>
          </p:txBody>
        </p:sp>
        <p:sp>
          <p:nvSpPr>
            <p:cNvPr id="54298" name="AutoShape 26"/>
            <p:cNvSpPr>
              <a:spLocks/>
            </p:cNvSpPr>
            <p:nvPr/>
          </p:nvSpPr>
          <p:spPr bwMode="auto">
            <a:xfrm rot="16200000">
              <a:off x="1610" y="2795"/>
              <a:ext cx="182" cy="725"/>
            </a:xfrm>
            <a:prstGeom prst="leftBrace">
              <a:avLst>
                <a:gd name="adj1" fmla="val 33196"/>
                <a:gd name="adj2" fmla="val 50000"/>
              </a:avLst>
            </a:prstGeom>
            <a:noFill/>
            <a:ln w="34925">
              <a:solidFill>
                <a:srgbClr val="FF0000"/>
              </a:solidFill>
              <a:round/>
              <a:headEnd/>
              <a:tailEnd/>
            </a:ln>
            <a:effectLst/>
          </p:spPr>
          <p:txBody>
            <a:bodyPr wrap="none" anchor="ctr"/>
            <a:lstStyle/>
            <a:p>
              <a:endParaRPr lang="zh-CN" altLang="en-US"/>
            </a:p>
          </p:txBody>
        </p:sp>
      </p:grpSp>
      <p:grpSp>
        <p:nvGrpSpPr>
          <p:cNvPr id="54301" name="Group 29"/>
          <p:cNvGrpSpPr>
            <a:grpSpLocks/>
          </p:cNvGrpSpPr>
          <p:nvPr/>
        </p:nvGrpSpPr>
        <p:grpSpPr bwMode="auto">
          <a:xfrm>
            <a:off x="3492500" y="4916488"/>
            <a:ext cx="3311525" cy="457200"/>
            <a:chOff x="2200" y="3097"/>
            <a:chExt cx="2086" cy="288"/>
          </a:xfrm>
        </p:grpSpPr>
        <p:sp>
          <p:nvSpPr>
            <p:cNvPr id="54293" name="Text Box 21"/>
            <p:cNvSpPr txBox="1">
              <a:spLocks noChangeArrowheads="1"/>
            </p:cNvSpPr>
            <p:nvPr/>
          </p:nvSpPr>
          <p:spPr bwMode="auto">
            <a:xfrm>
              <a:off x="2789" y="3097"/>
              <a:ext cx="1497" cy="288"/>
            </a:xfrm>
            <a:prstGeom prst="rect">
              <a:avLst/>
            </a:prstGeom>
            <a:noFill/>
            <a:ln w="9525">
              <a:noFill/>
              <a:miter lim="800000"/>
              <a:headEnd/>
              <a:tailEnd/>
            </a:ln>
            <a:effectLst/>
          </p:spPr>
          <p:txBody>
            <a:bodyPr>
              <a:spAutoFit/>
            </a:bodyPr>
            <a:lstStyle/>
            <a:p>
              <a:pPr>
                <a:spcBef>
                  <a:spcPct val="50000"/>
                </a:spcBef>
              </a:pPr>
              <a:r>
                <a:rPr lang="zh-CN" altLang="en-US">
                  <a:solidFill>
                    <a:schemeClr val="hlink"/>
                  </a:solidFill>
                </a:rPr>
                <a:t>导致光化学烟雾</a:t>
              </a:r>
              <a:endParaRPr lang="zh-CN" altLang="en-US" baseline="-25000">
                <a:solidFill>
                  <a:schemeClr val="hlink"/>
                </a:solidFill>
              </a:endParaRPr>
            </a:p>
          </p:txBody>
        </p:sp>
        <p:sp>
          <p:nvSpPr>
            <p:cNvPr id="54300" name="Line 28"/>
            <p:cNvSpPr>
              <a:spLocks noChangeShapeType="1"/>
            </p:cNvSpPr>
            <p:nvPr/>
          </p:nvSpPr>
          <p:spPr bwMode="auto">
            <a:xfrm>
              <a:off x="2200" y="3113"/>
              <a:ext cx="635" cy="136"/>
            </a:xfrm>
            <a:prstGeom prst="line">
              <a:avLst/>
            </a:prstGeom>
            <a:noFill/>
            <a:ln w="34925">
              <a:solidFill>
                <a:srgbClr val="0000FF"/>
              </a:solidFill>
              <a:round/>
              <a:headEnd/>
              <a:tailEnd type="triangle" w="med" len="med"/>
            </a:ln>
            <a:effectLst/>
          </p:spPr>
          <p:txBody>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4295"/>
                                        </p:tgtEl>
                                        <p:attrNameLst>
                                          <p:attrName>style.visibility</p:attrName>
                                        </p:attrNameLst>
                                      </p:cBhvr>
                                      <p:to>
                                        <p:strVal val="visible"/>
                                      </p:to>
                                    </p:set>
                                    <p:animEffect transition="in" filter="diamond(in)">
                                      <p:cBhvr>
                                        <p:cTn id="7" dur="2000"/>
                                        <p:tgtEl>
                                          <p:spTgt spid="54295"/>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54290"/>
                                        </p:tgtEl>
                                        <p:attrNameLst>
                                          <p:attrName>style.visibility</p:attrName>
                                        </p:attrNameLst>
                                      </p:cBhvr>
                                      <p:to>
                                        <p:strVal val="visible"/>
                                      </p:to>
                                    </p:set>
                                    <p:animEffect transition="in" filter="wedge">
                                      <p:cBhvr>
                                        <p:cTn id="12" dur="2000"/>
                                        <p:tgtEl>
                                          <p:spTgt spid="54290"/>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4277"/>
                                        </p:tgtEl>
                                        <p:attrNameLst>
                                          <p:attrName>style.visibility</p:attrName>
                                        </p:attrNameLst>
                                      </p:cBhvr>
                                      <p:to>
                                        <p:strVal val="visible"/>
                                      </p:to>
                                    </p:set>
                                    <p:animEffect transition="in" filter="diamond(in)">
                                      <p:cBhvr>
                                        <p:cTn id="17" dur="2000"/>
                                        <p:tgtEl>
                                          <p:spTgt spid="5427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54297"/>
                                        </p:tgtEl>
                                        <p:attrNameLst>
                                          <p:attrName>style.visibility</p:attrName>
                                        </p:attrNameLst>
                                      </p:cBhvr>
                                      <p:to>
                                        <p:strVal val="visible"/>
                                      </p:to>
                                    </p:set>
                                    <p:animEffect transition="in" filter="wheel(4)">
                                      <p:cBhvr>
                                        <p:cTn id="22" dur="2000"/>
                                        <p:tgtEl>
                                          <p:spTgt spid="54297"/>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54284"/>
                                        </p:tgtEl>
                                        <p:attrNameLst>
                                          <p:attrName>style.visibility</p:attrName>
                                        </p:attrNameLst>
                                      </p:cBhvr>
                                      <p:to>
                                        <p:strVal val="visible"/>
                                      </p:to>
                                    </p:set>
                                    <p:animEffect transition="in" filter="box(in)">
                                      <p:cBhvr>
                                        <p:cTn id="27" dur="500"/>
                                        <p:tgtEl>
                                          <p:spTgt spid="54284"/>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54294"/>
                                        </p:tgtEl>
                                        <p:attrNameLst>
                                          <p:attrName>style.visibility</p:attrName>
                                        </p:attrNameLst>
                                      </p:cBhvr>
                                      <p:to>
                                        <p:strVal val="visible"/>
                                      </p:to>
                                    </p:set>
                                    <p:animEffect transition="in" filter="wheel(4)">
                                      <p:cBhvr>
                                        <p:cTn id="32" dur="2000"/>
                                        <p:tgtEl>
                                          <p:spTgt spid="54294"/>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4286"/>
                                        </p:tgtEl>
                                        <p:attrNameLst>
                                          <p:attrName>style.visibility</p:attrName>
                                        </p:attrNameLst>
                                      </p:cBhvr>
                                      <p:to>
                                        <p:strVal val="visible"/>
                                      </p:to>
                                    </p:set>
                                    <p:animEffect transition="in" filter="blinds(horizontal)">
                                      <p:cBhvr>
                                        <p:cTn id="37" dur="500"/>
                                        <p:tgtEl>
                                          <p:spTgt spid="54286"/>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4" fill="hold" nodeType="clickEffect">
                                  <p:stCondLst>
                                    <p:cond delay="0"/>
                                  </p:stCondLst>
                                  <p:childTnLst>
                                    <p:set>
                                      <p:cBhvr>
                                        <p:cTn id="41" dur="1" fill="hold">
                                          <p:stCondLst>
                                            <p:cond delay="0"/>
                                          </p:stCondLst>
                                        </p:cTn>
                                        <p:tgtEl>
                                          <p:spTgt spid="54299"/>
                                        </p:tgtEl>
                                        <p:attrNameLst>
                                          <p:attrName>style.visibility</p:attrName>
                                        </p:attrNameLst>
                                      </p:cBhvr>
                                      <p:to>
                                        <p:strVal val="visible"/>
                                      </p:to>
                                    </p:set>
                                    <p:animEffect transition="in" filter="wheel(4)">
                                      <p:cBhvr>
                                        <p:cTn id="42" dur="2000"/>
                                        <p:tgtEl>
                                          <p:spTgt spid="54299"/>
                                        </p:tgtEl>
                                      </p:cBhvr>
                                    </p:animEffect>
                                  </p:childTnLst>
                                </p:cTn>
                              </p:par>
                            </p:childTnLst>
                          </p:cTn>
                        </p:par>
                      </p:childTnLst>
                    </p:cTn>
                  </p:par>
                  <p:par>
                    <p:cTn id="43" fill="hold">
                      <p:stCondLst>
                        <p:cond delay="indefinite"/>
                      </p:stCondLst>
                      <p:childTnLst>
                        <p:par>
                          <p:cTn id="44" fill="hold">
                            <p:stCondLst>
                              <p:cond delay="0"/>
                            </p:stCondLst>
                            <p:childTnLst>
                              <p:par>
                                <p:cTn id="45" presetID="20" presetClass="entr" presetSubtype="0" fill="hold" nodeType="clickEffect">
                                  <p:stCondLst>
                                    <p:cond delay="0"/>
                                  </p:stCondLst>
                                  <p:childTnLst>
                                    <p:set>
                                      <p:cBhvr>
                                        <p:cTn id="46" dur="1" fill="hold">
                                          <p:stCondLst>
                                            <p:cond delay="0"/>
                                          </p:stCondLst>
                                        </p:cTn>
                                        <p:tgtEl>
                                          <p:spTgt spid="54301"/>
                                        </p:tgtEl>
                                        <p:attrNameLst>
                                          <p:attrName>style.visibility</p:attrName>
                                        </p:attrNameLst>
                                      </p:cBhvr>
                                      <p:to>
                                        <p:strVal val="visible"/>
                                      </p:to>
                                    </p:set>
                                    <p:animEffect transition="in" filter="wedge">
                                      <p:cBhvr>
                                        <p:cTn id="47" dur="2000"/>
                                        <p:tgtEl>
                                          <p:spTgt spid="54301"/>
                                        </p:tgtEl>
                                      </p:cBhvr>
                                    </p:animEffect>
                                  </p:childTnLst>
                                </p:cTn>
                              </p:par>
                            </p:childTnLst>
                          </p:cTn>
                        </p:par>
                      </p:childTnLst>
                    </p:cTn>
                  </p:par>
                  <p:par>
                    <p:cTn id="48" fill="hold">
                      <p:stCondLst>
                        <p:cond delay="indefinite"/>
                      </p:stCondLst>
                      <p:childTnLst>
                        <p:par>
                          <p:cTn id="49" fill="hold">
                            <p:stCondLst>
                              <p:cond delay="0"/>
                            </p:stCondLst>
                            <p:childTnLst>
                              <p:par>
                                <p:cTn id="50" presetID="20" presetClass="entr" presetSubtype="0" fill="hold" grpId="0" nodeType="clickEffect">
                                  <p:stCondLst>
                                    <p:cond delay="0"/>
                                  </p:stCondLst>
                                  <p:childTnLst>
                                    <p:set>
                                      <p:cBhvr>
                                        <p:cTn id="51" dur="1" fill="hold">
                                          <p:stCondLst>
                                            <p:cond delay="0"/>
                                          </p:stCondLst>
                                        </p:cTn>
                                        <p:tgtEl>
                                          <p:spTgt spid="54296"/>
                                        </p:tgtEl>
                                        <p:attrNameLst>
                                          <p:attrName>style.visibility</p:attrName>
                                        </p:attrNameLst>
                                      </p:cBhvr>
                                      <p:to>
                                        <p:strVal val="visible"/>
                                      </p:to>
                                    </p:set>
                                    <p:animEffect transition="in" filter="wedge">
                                      <p:cBhvr>
                                        <p:cTn id="52" dur="2000"/>
                                        <p:tgtEl>
                                          <p:spTgt spid="542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7" grpId="0"/>
      <p:bldP spid="54284" grpId="0"/>
      <p:bldP spid="54286" grpId="0"/>
      <p:bldP spid="54290" grpId="0"/>
      <p:bldP spid="54294" grpId="0"/>
      <p:bldP spid="54295" grpId="0"/>
      <p:bldP spid="5429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7" name="Picture 3" descr="沙尘暴1"/>
          <p:cNvPicPr>
            <a:picLocks noChangeAspect="1" noChangeArrowheads="1"/>
          </p:cNvPicPr>
          <p:nvPr/>
        </p:nvPicPr>
        <p:blipFill>
          <a:blip r:embed="rId2"/>
          <a:srcRect/>
          <a:stretch>
            <a:fillRect/>
          </a:stretch>
        </p:blipFill>
        <p:spPr bwMode="auto">
          <a:xfrm>
            <a:off x="395288" y="3163888"/>
            <a:ext cx="4133850" cy="2857500"/>
          </a:xfrm>
          <a:prstGeom prst="rect">
            <a:avLst/>
          </a:prstGeom>
          <a:noFill/>
        </p:spPr>
      </p:pic>
      <p:pic>
        <p:nvPicPr>
          <p:cNvPr id="57348" name="Picture 4" descr="沙尘2"/>
          <p:cNvPicPr>
            <a:picLocks noChangeAspect="1" noChangeArrowheads="1"/>
          </p:cNvPicPr>
          <p:nvPr/>
        </p:nvPicPr>
        <p:blipFill>
          <a:blip r:embed="rId3"/>
          <a:srcRect/>
          <a:stretch>
            <a:fillRect/>
          </a:stretch>
        </p:blipFill>
        <p:spPr bwMode="auto">
          <a:xfrm>
            <a:off x="5148263" y="765175"/>
            <a:ext cx="3744912" cy="2808288"/>
          </a:xfrm>
          <a:prstGeom prst="rect">
            <a:avLst/>
          </a:prstGeom>
          <a:noFill/>
        </p:spPr>
      </p:pic>
      <p:pic>
        <p:nvPicPr>
          <p:cNvPr id="57349" name="Picture 5" descr="沙尘1"/>
          <p:cNvPicPr>
            <a:picLocks noChangeAspect="1" noChangeArrowheads="1"/>
          </p:cNvPicPr>
          <p:nvPr/>
        </p:nvPicPr>
        <p:blipFill>
          <a:blip r:embed="rId4"/>
          <a:srcRect/>
          <a:stretch>
            <a:fillRect/>
          </a:stretch>
        </p:blipFill>
        <p:spPr bwMode="auto">
          <a:xfrm>
            <a:off x="5111750" y="3789363"/>
            <a:ext cx="3781425" cy="2808287"/>
          </a:xfrm>
          <a:prstGeom prst="rect">
            <a:avLst/>
          </a:prstGeom>
          <a:noFill/>
        </p:spPr>
      </p:pic>
      <p:sp>
        <p:nvSpPr>
          <p:cNvPr id="57350" name="Text Box 6"/>
          <p:cNvSpPr txBox="1">
            <a:spLocks noChangeArrowheads="1"/>
          </p:cNvSpPr>
          <p:nvPr/>
        </p:nvSpPr>
        <p:spPr bwMode="auto">
          <a:xfrm>
            <a:off x="179388" y="2060575"/>
            <a:ext cx="3673475" cy="1004888"/>
          </a:xfrm>
          <a:prstGeom prst="rect">
            <a:avLst/>
          </a:prstGeom>
          <a:noFill/>
          <a:ln w="9525">
            <a:noFill/>
            <a:miter lim="800000"/>
            <a:headEnd/>
            <a:tailEnd/>
          </a:ln>
          <a:effectLst/>
        </p:spPr>
        <p:txBody>
          <a:bodyPr>
            <a:spAutoFit/>
          </a:bodyPr>
          <a:lstStyle/>
          <a:p>
            <a:pPr>
              <a:spcBef>
                <a:spcPct val="50000"/>
              </a:spcBef>
            </a:pPr>
            <a:r>
              <a:rPr lang="zh-CN" altLang="en-US">
                <a:solidFill>
                  <a:schemeClr val="tx2"/>
                </a:solidFill>
                <a:latin typeface="Arial" charset="0"/>
              </a:rPr>
              <a:t>（</a:t>
            </a:r>
            <a:r>
              <a:rPr lang="en-US" altLang="zh-CN">
                <a:solidFill>
                  <a:schemeClr val="tx2"/>
                </a:solidFill>
                <a:latin typeface="Arial" charset="0"/>
              </a:rPr>
              <a:t>1</a:t>
            </a:r>
            <a:r>
              <a:rPr lang="zh-CN" altLang="en-US">
                <a:solidFill>
                  <a:schemeClr val="tx2"/>
                </a:solidFill>
                <a:latin typeface="Arial" charset="0"/>
              </a:rPr>
              <a:t>）土地荒漠化引起的</a:t>
            </a:r>
          </a:p>
          <a:p>
            <a:pPr>
              <a:spcBef>
                <a:spcPct val="50000"/>
              </a:spcBef>
            </a:pPr>
            <a:r>
              <a:rPr lang="zh-CN" altLang="en-US">
                <a:solidFill>
                  <a:schemeClr val="tx2"/>
                </a:solidFill>
                <a:latin typeface="Arial" charset="0"/>
              </a:rPr>
              <a:t>          </a:t>
            </a:r>
            <a:r>
              <a:rPr lang="zh-CN" altLang="en-US">
                <a:solidFill>
                  <a:srgbClr val="FF3300"/>
                </a:solidFill>
                <a:latin typeface="Arial" charset="0"/>
              </a:rPr>
              <a:t>沙尘暴</a:t>
            </a:r>
          </a:p>
        </p:txBody>
      </p:sp>
      <p:sp>
        <p:nvSpPr>
          <p:cNvPr id="57352" name="Text Box 8"/>
          <p:cNvSpPr txBox="1">
            <a:spLocks noChangeArrowheads="1"/>
          </p:cNvSpPr>
          <p:nvPr/>
        </p:nvSpPr>
        <p:spPr bwMode="auto">
          <a:xfrm>
            <a:off x="1331913" y="1268413"/>
            <a:ext cx="4176712" cy="519112"/>
          </a:xfrm>
          <a:prstGeom prst="rect">
            <a:avLst/>
          </a:prstGeom>
          <a:noFill/>
          <a:ln w="9525">
            <a:noFill/>
            <a:miter lim="800000"/>
            <a:headEnd/>
            <a:tailEnd/>
          </a:ln>
          <a:effectLst/>
        </p:spPr>
        <p:txBody>
          <a:bodyPr>
            <a:spAutoFit/>
          </a:bodyPr>
          <a:lstStyle/>
          <a:p>
            <a:r>
              <a:rPr lang="en-US" altLang="zh-CN" sz="2800">
                <a:solidFill>
                  <a:srgbClr val="0000FF"/>
                </a:solidFill>
              </a:rPr>
              <a:t>2</a:t>
            </a:r>
            <a:r>
              <a:rPr lang="zh-CN" altLang="en-US" sz="2800">
                <a:solidFill>
                  <a:srgbClr val="0000FF"/>
                </a:solidFill>
              </a:rPr>
              <a:t>、烟尘（可吸入颗粒）</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7350"/>
                                        </p:tgtEl>
                                        <p:attrNameLst>
                                          <p:attrName>style.visibility</p:attrName>
                                        </p:attrNameLst>
                                      </p:cBhvr>
                                      <p:to>
                                        <p:strVal val="visible"/>
                                      </p:to>
                                    </p:set>
                                    <p:anim calcmode="lin" valueType="num">
                                      <p:cBhvr additive="base">
                                        <p:cTn id="7" dur="500" fill="hold"/>
                                        <p:tgtEl>
                                          <p:spTgt spid="57350"/>
                                        </p:tgtEl>
                                        <p:attrNameLst>
                                          <p:attrName>ppt_x</p:attrName>
                                        </p:attrNameLst>
                                      </p:cBhvr>
                                      <p:tavLst>
                                        <p:tav tm="0">
                                          <p:val>
                                            <p:strVal val="0-#ppt_w/2"/>
                                          </p:val>
                                        </p:tav>
                                        <p:tav tm="100000">
                                          <p:val>
                                            <p:strVal val="#ppt_x"/>
                                          </p:val>
                                        </p:tav>
                                      </p:tavLst>
                                    </p:anim>
                                    <p:anim calcmode="lin" valueType="num">
                                      <p:cBhvr additive="base">
                                        <p:cTn id="8" dur="500" fill="hold"/>
                                        <p:tgtEl>
                                          <p:spTgt spid="573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57347"/>
                                        </p:tgtEl>
                                        <p:attrNameLst>
                                          <p:attrName>style.visibility</p:attrName>
                                        </p:attrNameLst>
                                      </p:cBhvr>
                                      <p:to>
                                        <p:strVal val="visible"/>
                                      </p:to>
                                    </p:set>
                                    <p:anim calcmode="lin" valueType="num">
                                      <p:cBhvr>
                                        <p:cTn id="13" dur="500" fill="hold"/>
                                        <p:tgtEl>
                                          <p:spTgt spid="57347"/>
                                        </p:tgtEl>
                                        <p:attrNameLst>
                                          <p:attrName>ppt_w</p:attrName>
                                        </p:attrNameLst>
                                      </p:cBhvr>
                                      <p:tavLst>
                                        <p:tav tm="0">
                                          <p:val>
                                            <p:fltVal val="0"/>
                                          </p:val>
                                        </p:tav>
                                        <p:tav tm="100000">
                                          <p:val>
                                            <p:strVal val="#ppt_w"/>
                                          </p:val>
                                        </p:tav>
                                      </p:tavLst>
                                    </p:anim>
                                    <p:anim calcmode="lin" valueType="num">
                                      <p:cBhvr>
                                        <p:cTn id="14" dur="500" fill="hold"/>
                                        <p:tgtEl>
                                          <p:spTgt spid="57347"/>
                                        </p:tgtEl>
                                        <p:attrNameLst>
                                          <p:attrName>ppt_h</p:attrName>
                                        </p:attrNameLst>
                                      </p:cBhvr>
                                      <p:tavLst>
                                        <p:tav tm="0">
                                          <p:val>
                                            <p:fltVal val="0"/>
                                          </p:val>
                                        </p:tav>
                                        <p:tav tm="100000">
                                          <p:val>
                                            <p:strVal val="#ppt_h"/>
                                          </p:val>
                                        </p:tav>
                                      </p:tavLst>
                                    </p:anim>
                                  </p:childTnLst>
                                </p:cTn>
                              </p:par>
                            </p:childTnLst>
                          </p:cTn>
                        </p:par>
                        <p:par>
                          <p:cTn id="15" fill="hold">
                            <p:stCondLst>
                              <p:cond delay="500"/>
                            </p:stCondLst>
                            <p:childTnLst>
                              <p:par>
                                <p:cTn id="16" presetID="2" presetClass="entr" presetSubtype="8" fill="hold" nodeType="afterEffect">
                                  <p:stCondLst>
                                    <p:cond delay="1000"/>
                                  </p:stCondLst>
                                  <p:childTnLst>
                                    <p:set>
                                      <p:cBhvr>
                                        <p:cTn id="17" dur="1" fill="hold">
                                          <p:stCondLst>
                                            <p:cond delay="0"/>
                                          </p:stCondLst>
                                        </p:cTn>
                                        <p:tgtEl>
                                          <p:spTgt spid="57348"/>
                                        </p:tgtEl>
                                        <p:attrNameLst>
                                          <p:attrName>style.visibility</p:attrName>
                                        </p:attrNameLst>
                                      </p:cBhvr>
                                      <p:to>
                                        <p:strVal val="visible"/>
                                      </p:to>
                                    </p:set>
                                    <p:anim calcmode="lin" valueType="num">
                                      <p:cBhvr additive="base">
                                        <p:cTn id="18" dur="500" fill="hold"/>
                                        <p:tgtEl>
                                          <p:spTgt spid="57348"/>
                                        </p:tgtEl>
                                        <p:attrNameLst>
                                          <p:attrName>ppt_x</p:attrName>
                                        </p:attrNameLst>
                                      </p:cBhvr>
                                      <p:tavLst>
                                        <p:tav tm="0">
                                          <p:val>
                                            <p:strVal val="0-#ppt_w/2"/>
                                          </p:val>
                                        </p:tav>
                                        <p:tav tm="100000">
                                          <p:val>
                                            <p:strVal val="#ppt_x"/>
                                          </p:val>
                                        </p:tav>
                                      </p:tavLst>
                                    </p:anim>
                                    <p:anim calcmode="lin" valueType="num">
                                      <p:cBhvr additive="base">
                                        <p:cTn id="19" dur="500" fill="hold"/>
                                        <p:tgtEl>
                                          <p:spTgt spid="57348"/>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3" presetClass="entr" presetSubtype="272" fill="hold" nodeType="afterEffect">
                                  <p:stCondLst>
                                    <p:cond delay="1000"/>
                                  </p:stCondLst>
                                  <p:childTnLst>
                                    <p:set>
                                      <p:cBhvr>
                                        <p:cTn id="22" dur="1" fill="hold">
                                          <p:stCondLst>
                                            <p:cond delay="0"/>
                                          </p:stCondLst>
                                        </p:cTn>
                                        <p:tgtEl>
                                          <p:spTgt spid="57349"/>
                                        </p:tgtEl>
                                        <p:attrNameLst>
                                          <p:attrName>style.visibility</p:attrName>
                                        </p:attrNameLst>
                                      </p:cBhvr>
                                      <p:to>
                                        <p:strVal val="visible"/>
                                      </p:to>
                                    </p:set>
                                    <p:anim calcmode="lin" valueType="num">
                                      <p:cBhvr>
                                        <p:cTn id="23" dur="500" fill="hold"/>
                                        <p:tgtEl>
                                          <p:spTgt spid="57349"/>
                                        </p:tgtEl>
                                        <p:attrNameLst>
                                          <p:attrName>ppt_w</p:attrName>
                                        </p:attrNameLst>
                                      </p:cBhvr>
                                      <p:tavLst>
                                        <p:tav tm="0">
                                          <p:val>
                                            <p:strVal val="2/3*#ppt_w"/>
                                          </p:val>
                                        </p:tav>
                                        <p:tav tm="100000">
                                          <p:val>
                                            <p:strVal val="#ppt_w"/>
                                          </p:val>
                                        </p:tav>
                                      </p:tavLst>
                                    </p:anim>
                                    <p:anim calcmode="lin" valueType="num">
                                      <p:cBhvr>
                                        <p:cTn id="24" dur="500" fill="hold"/>
                                        <p:tgtEl>
                                          <p:spTgt spid="5734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50"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火山爆发1"/>
          <p:cNvPicPr>
            <a:picLocks noChangeAspect="1" noChangeArrowheads="1"/>
          </p:cNvPicPr>
          <p:nvPr/>
        </p:nvPicPr>
        <p:blipFill>
          <a:blip r:embed="rId2"/>
          <a:srcRect/>
          <a:stretch>
            <a:fillRect/>
          </a:stretch>
        </p:blipFill>
        <p:spPr bwMode="auto">
          <a:xfrm>
            <a:off x="166688" y="0"/>
            <a:ext cx="3611562" cy="4106863"/>
          </a:xfrm>
          <a:prstGeom prst="rect">
            <a:avLst/>
          </a:prstGeom>
          <a:noFill/>
        </p:spPr>
      </p:pic>
      <p:pic>
        <p:nvPicPr>
          <p:cNvPr id="58371" name="Picture 3" descr="xinsrc_eb4a96cc891447ff8c833ff9b3953f95"/>
          <p:cNvPicPr>
            <a:picLocks noChangeAspect="1" noChangeArrowheads="1"/>
          </p:cNvPicPr>
          <p:nvPr/>
        </p:nvPicPr>
        <p:blipFill>
          <a:blip r:embed="rId3"/>
          <a:srcRect/>
          <a:stretch>
            <a:fillRect/>
          </a:stretch>
        </p:blipFill>
        <p:spPr bwMode="auto">
          <a:xfrm>
            <a:off x="0" y="3835400"/>
            <a:ext cx="4610100" cy="3022600"/>
          </a:xfrm>
          <a:prstGeom prst="rect">
            <a:avLst/>
          </a:prstGeom>
          <a:noFill/>
        </p:spPr>
      </p:pic>
      <p:pic>
        <p:nvPicPr>
          <p:cNvPr id="58372" name="Picture 4" descr="建筑施工"/>
          <p:cNvPicPr>
            <a:picLocks noChangeAspect="1" noChangeArrowheads="1"/>
          </p:cNvPicPr>
          <p:nvPr/>
        </p:nvPicPr>
        <p:blipFill>
          <a:blip r:embed="rId4"/>
          <a:srcRect/>
          <a:stretch>
            <a:fillRect/>
          </a:stretch>
        </p:blipFill>
        <p:spPr bwMode="auto">
          <a:xfrm>
            <a:off x="3851275" y="1809750"/>
            <a:ext cx="5038725" cy="3348038"/>
          </a:xfrm>
          <a:prstGeom prst="rect">
            <a:avLst/>
          </a:prstGeom>
          <a:noFill/>
        </p:spPr>
      </p:pic>
      <p:sp>
        <p:nvSpPr>
          <p:cNvPr id="58375" name="Rectangle 7"/>
          <p:cNvSpPr>
            <a:spLocks noChangeArrowheads="1"/>
          </p:cNvSpPr>
          <p:nvPr/>
        </p:nvSpPr>
        <p:spPr bwMode="auto">
          <a:xfrm>
            <a:off x="3924300" y="519113"/>
            <a:ext cx="4630738" cy="822325"/>
          </a:xfrm>
          <a:prstGeom prst="rect">
            <a:avLst/>
          </a:prstGeom>
          <a:noFill/>
          <a:ln w="9525">
            <a:noFill/>
            <a:miter lim="800000"/>
            <a:headEnd/>
            <a:tailEnd/>
          </a:ln>
          <a:effectLst/>
        </p:spPr>
        <p:txBody>
          <a:bodyPr wrap="none">
            <a:spAutoFit/>
          </a:bodyPr>
          <a:lstStyle/>
          <a:p>
            <a:r>
              <a:rPr lang="zh-CN" altLang="en-US">
                <a:solidFill>
                  <a:srgbClr val="0000FF"/>
                </a:solidFill>
              </a:rPr>
              <a:t>（</a:t>
            </a:r>
            <a:r>
              <a:rPr lang="en-US" altLang="zh-CN">
                <a:solidFill>
                  <a:srgbClr val="0000FF"/>
                </a:solidFill>
              </a:rPr>
              <a:t>2</a:t>
            </a:r>
            <a:r>
              <a:rPr lang="zh-CN" altLang="en-US">
                <a:solidFill>
                  <a:srgbClr val="0000FF"/>
                </a:solidFill>
              </a:rPr>
              <a:t>）其他粉尘来源</a:t>
            </a:r>
          </a:p>
          <a:p>
            <a:r>
              <a:rPr lang="zh-CN" altLang="en-US">
                <a:solidFill>
                  <a:srgbClr val="0000FF"/>
                </a:solidFill>
              </a:rPr>
              <a:t>     如：水泥厂、工地建筑等。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1000"/>
                                  </p:stCondLst>
                                  <p:childTnLst>
                                    <p:set>
                                      <p:cBhvr>
                                        <p:cTn id="6" dur="1" fill="hold">
                                          <p:stCondLst>
                                            <p:cond delay="0"/>
                                          </p:stCondLst>
                                        </p:cTn>
                                        <p:tgtEl>
                                          <p:spTgt spid="58370"/>
                                        </p:tgtEl>
                                        <p:attrNameLst>
                                          <p:attrName>style.visibility</p:attrName>
                                        </p:attrNameLst>
                                      </p:cBhvr>
                                      <p:to>
                                        <p:strVal val="visible"/>
                                      </p:to>
                                    </p:set>
                                    <p:animEffect transition="in" filter="wedge">
                                      <p:cBhvr>
                                        <p:cTn id="7" dur="2000"/>
                                        <p:tgtEl>
                                          <p:spTgt spid="58370"/>
                                        </p:tgtEl>
                                      </p:cBhvr>
                                    </p:animEffect>
                                  </p:childTnLst>
                                </p:cTn>
                              </p:par>
                            </p:childTnLst>
                          </p:cTn>
                        </p:par>
                        <p:par>
                          <p:cTn id="8" fill="hold">
                            <p:stCondLst>
                              <p:cond delay="3000"/>
                            </p:stCondLst>
                            <p:childTnLst>
                              <p:par>
                                <p:cTn id="9" presetID="13" presetClass="entr" presetSubtype="16" fill="hold" nodeType="afterEffect">
                                  <p:stCondLst>
                                    <p:cond delay="1000"/>
                                  </p:stCondLst>
                                  <p:childTnLst>
                                    <p:set>
                                      <p:cBhvr>
                                        <p:cTn id="10" dur="1" fill="hold">
                                          <p:stCondLst>
                                            <p:cond delay="0"/>
                                          </p:stCondLst>
                                        </p:cTn>
                                        <p:tgtEl>
                                          <p:spTgt spid="58371"/>
                                        </p:tgtEl>
                                        <p:attrNameLst>
                                          <p:attrName>style.visibility</p:attrName>
                                        </p:attrNameLst>
                                      </p:cBhvr>
                                      <p:to>
                                        <p:strVal val="visible"/>
                                      </p:to>
                                    </p:set>
                                    <p:animEffect transition="in" filter="plus(in)">
                                      <p:cBhvr>
                                        <p:cTn id="11" dur="2000"/>
                                        <p:tgtEl>
                                          <p:spTgt spid="58371"/>
                                        </p:tgtEl>
                                      </p:cBhvr>
                                    </p:animEffect>
                                  </p:childTnLst>
                                </p:cTn>
                              </p:par>
                            </p:childTnLst>
                          </p:cTn>
                        </p:par>
                        <p:par>
                          <p:cTn id="12" fill="hold">
                            <p:stCondLst>
                              <p:cond delay="6000"/>
                            </p:stCondLst>
                            <p:childTnLst>
                              <p:par>
                                <p:cTn id="13" presetID="6" presetClass="entr" presetSubtype="32" fill="hold" nodeType="afterEffect">
                                  <p:stCondLst>
                                    <p:cond delay="1000"/>
                                  </p:stCondLst>
                                  <p:childTnLst>
                                    <p:set>
                                      <p:cBhvr>
                                        <p:cTn id="14" dur="1" fill="hold">
                                          <p:stCondLst>
                                            <p:cond delay="0"/>
                                          </p:stCondLst>
                                        </p:cTn>
                                        <p:tgtEl>
                                          <p:spTgt spid="58372"/>
                                        </p:tgtEl>
                                        <p:attrNameLst>
                                          <p:attrName>style.visibility</p:attrName>
                                        </p:attrNameLst>
                                      </p:cBhvr>
                                      <p:to>
                                        <p:strVal val="visible"/>
                                      </p:to>
                                    </p:set>
                                    <p:animEffect transition="in" filter="circle(out)">
                                      <p:cBhvr>
                                        <p:cTn id="15" dur="2000"/>
                                        <p:tgtEl>
                                          <p:spTgt spid="58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5" name="Picture 3" descr="危害1"/>
          <p:cNvPicPr>
            <a:picLocks noChangeAspect="1" noChangeArrowheads="1"/>
          </p:cNvPicPr>
          <p:nvPr/>
        </p:nvPicPr>
        <p:blipFill>
          <a:blip r:embed="rId2"/>
          <a:srcRect/>
          <a:stretch>
            <a:fillRect/>
          </a:stretch>
        </p:blipFill>
        <p:spPr bwMode="auto">
          <a:xfrm>
            <a:off x="827088" y="1628775"/>
            <a:ext cx="3384550" cy="2263775"/>
          </a:xfrm>
          <a:prstGeom prst="rect">
            <a:avLst/>
          </a:prstGeom>
          <a:noFill/>
        </p:spPr>
      </p:pic>
      <p:pic>
        <p:nvPicPr>
          <p:cNvPr id="59396" name="Picture 4" descr="危害2"/>
          <p:cNvPicPr>
            <a:picLocks noChangeAspect="1" noChangeArrowheads="1"/>
          </p:cNvPicPr>
          <p:nvPr/>
        </p:nvPicPr>
        <p:blipFill>
          <a:blip r:embed="rId3"/>
          <a:srcRect/>
          <a:stretch>
            <a:fillRect/>
          </a:stretch>
        </p:blipFill>
        <p:spPr bwMode="auto">
          <a:xfrm>
            <a:off x="827088" y="4254500"/>
            <a:ext cx="3352800" cy="2270125"/>
          </a:xfrm>
          <a:prstGeom prst="rect">
            <a:avLst/>
          </a:prstGeom>
          <a:noFill/>
        </p:spPr>
      </p:pic>
      <p:pic>
        <p:nvPicPr>
          <p:cNvPr id="59397" name="Picture 5" descr="危害3"/>
          <p:cNvPicPr>
            <a:picLocks noChangeAspect="1" noChangeArrowheads="1"/>
          </p:cNvPicPr>
          <p:nvPr/>
        </p:nvPicPr>
        <p:blipFill>
          <a:blip r:embed="rId4"/>
          <a:srcRect/>
          <a:stretch>
            <a:fillRect/>
          </a:stretch>
        </p:blipFill>
        <p:spPr bwMode="auto">
          <a:xfrm>
            <a:off x="5181600" y="1590675"/>
            <a:ext cx="3422650" cy="2270125"/>
          </a:xfrm>
          <a:prstGeom prst="rect">
            <a:avLst/>
          </a:prstGeom>
          <a:noFill/>
        </p:spPr>
      </p:pic>
      <p:pic>
        <p:nvPicPr>
          <p:cNvPr id="59398" name="Picture 6" descr="大气污染造成水芙蓉叶片伤害"/>
          <p:cNvPicPr>
            <a:picLocks noChangeAspect="1" noChangeArrowheads="1"/>
          </p:cNvPicPr>
          <p:nvPr/>
        </p:nvPicPr>
        <p:blipFill>
          <a:blip r:embed="rId5"/>
          <a:srcRect/>
          <a:stretch>
            <a:fillRect/>
          </a:stretch>
        </p:blipFill>
        <p:spPr bwMode="auto">
          <a:xfrm>
            <a:off x="5795963" y="4097338"/>
            <a:ext cx="2360612" cy="2427287"/>
          </a:xfrm>
          <a:prstGeom prst="rect">
            <a:avLst/>
          </a:prstGeom>
          <a:noFill/>
        </p:spPr>
      </p:pic>
      <p:sp>
        <p:nvSpPr>
          <p:cNvPr id="59400" name="Rectangle 8"/>
          <p:cNvSpPr>
            <a:spLocks noChangeArrowheads="1"/>
          </p:cNvSpPr>
          <p:nvPr/>
        </p:nvSpPr>
        <p:spPr bwMode="auto">
          <a:xfrm>
            <a:off x="1258888" y="762000"/>
            <a:ext cx="3448050" cy="579438"/>
          </a:xfrm>
          <a:prstGeom prst="rect">
            <a:avLst/>
          </a:prstGeom>
          <a:noFill/>
          <a:ln w="9525">
            <a:noFill/>
            <a:miter lim="800000"/>
            <a:headEnd/>
            <a:tailEnd/>
          </a:ln>
          <a:effectLst/>
        </p:spPr>
        <p:txBody>
          <a:bodyPr wrap="none">
            <a:spAutoFit/>
          </a:bodyPr>
          <a:lstStyle/>
          <a:p>
            <a:r>
              <a:rPr lang="zh-CN" altLang="en-US" sz="3200">
                <a:solidFill>
                  <a:schemeClr val="hlink"/>
                </a:solidFill>
              </a:rPr>
              <a:t>空气污染危害无穷</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pic_32601"/>
          <p:cNvPicPr>
            <a:picLocks noChangeAspect="1" noChangeArrowheads="1"/>
          </p:cNvPicPr>
          <p:nvPr/>
        </p:nvPicPr>
        <p:blipFill>
          <a:blip r:embed="rId2"/>
          <a:srcRect/>
          <a:stretch>
            <a:fillRect/>
          </a:stretch>
        </p:blipFill>
        <p:spPr bwMode="auto">
          <a:xfrm>
            <a:off x="3217863" y="228600"/>
            <a:ext cx="5926137" cy="6400800"/>
          </a:xfrm>
          <a:prstGeom prst="rect">
            <a:avLst/>
          </a:prstGeom>
          <a:noFill/>
        </p:spPr>
      </p:pic>
      <p:sp>
        <p:nvSpPr>
          <p:cNvPr id="60419" name="AutoShape 3"/>
          <p:cNvSpPr>
            <a:spLocks noChangeArrowheads="1"/>
          </p:cNvSpPr>
          <p:nvPr/>
        </p:nvSpPr>
        <p:spPr bwMode="auto">
          <a:xfrm>
            <a:off x="381000" y="228600"/>
            <a:ext cx="2971800" cy="9144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0">
            <a:gsLst>
              <a:gs pos="0">
                <a:srgbClr val="CC9900"/>
              </a:gs>
              <a:gs pos="50000">
                <a:srgbClr val="FFFFFF"/>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20" name="Text Box 4"/>
          <p:cNvSpPr txBox="1">
            <a:spLocks noChangeArrowheads="1"/>
          </p:cNvSpPr>
          <p:nvPr/>
        </p:nvSpPr>
        <p:spPr bwMode="auto">
          <a:xfrm>
            <a:off x="757238" y="450850"/>
            <a:ext cx="2590800" cy="457200"/>
          </a:xfrm>
          <a:prstGeom prst="rect">
            <a:avLst/>
          </a:prstGeom>
          <a:noFill/>
          <a:ln w="9525">
            <a:noFill/>
            <a:miter lim="800000"/>
            <a:headEnd/>
            <a:tailEnd/>
          </a:ln>
          <a:effectLst/>
        </p:spPr>
        <p:txBody>
          <a:bodyPr>
            <a:spAutoFit/>
          </a:bodyPr>
          <a:lstStyle/>
          <a:p>
            <a:pPr>
              <a:spcBef>
                <a:spcPct val="50000"/>
              </a:spcBef>
            </a:pPr>
            <a:r>
              <a:rPr kumimoji="1" lang="zh-CN" altLang="en-US">
                <a:solidFill>
                  <a:srgbClr val="0000FF"/>
                </a:solidFill>
                <a:latin typeface="Times New Roman" pitchFamily="18" charset="0"/>
              </a:rPr>
              <a:t>大气污染的危害</a:t>
            </a:r>
          </a:p>
        </p:txBody>
      </p:sp>
      <p:sp>
        <p:nvSpPr>
          <p:cNvPr id="60421" name="AutoShape 5"/>
          <p:cNvSpPr>
            <a:spLocks noChangeArrowheads="1"/>
          </p:cNvSpPr>
          <p:nvPr/>
        </p:nvSpPr>
        <p:spPr bwMode="auto">
          <a:xfrm>
            <a:off x="228600" y="1295400"/>
            <a:ext cx="2743200" cy="762000"/>
          </a:xfrm>
          <a:prstGeom prst="leftArrow">
            <a:avLst>
              <a:gd name="adj1" fmla="val 50000"/>
              <a:gd name="adj2" fmla="val 90000"/>
            </a:avLst>
          </a:prstGeom>
          <a:gradFill rotWithShape="0">
            <a:gsLst>
              <a:gs pos="0">
                <a:srgbClr val="CC9900"/>
              </a:gs>
              <a:gs pos="50000">
                <a:schemeClr val="bg1"/>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22" name="Text Box 6"/>
          <p:cNvSpPr txBox="1">
            <a:spLocks noChangeArrowheads="1"/>
          </p:cNvSpPr>
          <p:nvPr/>
        </p:nvSpPr>
        <p:spPr bwMode="auto">
          <a:xfrm>
            <a:off x="685800" y="1447800"/>
            <a:ext cx="22860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996600"/>
                </a:solidFill>
                <a:latin typeface="Times New Roman" pitchFamily="18" charset="0"/>
              </a:rPr>
              <a:t>1.</a:t>
            </a:r>
            <a:r>
              <a:rPr kumimoji="1" lang="zh-CN" altLang="en-US">
                <a:solidFill>
                  <a:srgbClr val="996600"/>
                </a:solidFill>
                <a:latin typeface="Times New Roman" pitchFamily="18" charset="0"/>
              </a:rPr>
              <a:t>损害人体健康</a:t>
            </a:r>
          </a:p>
        </p:txBody>
      </p:sp>
      <p:sp>
        <p:nvSpPr>
          <p:cNvPr id="60423" name="AutoShape 7"/>
          <p:cNvSpPr>
            <a:spLocks noChangeArrowheads="1"/>
          </p:cNvSpPr>
          <p:nvPr/>
        </p:nvSpPr>
        <p:spPr bwMode="auto">
          <a:xfrm>
            <a:off x="228600" y="2209800"/>
            <a:ext cx="2743200" cy="762000"/>
          </a:xfrm>
          <a:prstGeom prst="leftArrow">
            <a:avLst>
              <a:gd name="adj1" fmla="val 50000"/>
              <a:gd name="adj2" fmla="val 90000"/>
            </a:avLst>
          </a:prstGeom>
          <a:gradFill rotWithShape="0">
            <a:gsLst>
              <a:gs pos="0">
                <a:srgbClr val="CC9900"/>
              </a:gs>
              <a:gs pos="50000">
                <a:schemeClr val="bg1"/>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24" name="Text Box 8"/>
          <p:cNvSpPr txBox="1">
            <a:spLocks noChangeArrowheads="1"/>
          </p:cNvSpPr>
          <p:nvPr/>
        </p:nvSpPr>
        <p:spPr bwMode="auto">
          <a:xfrm>
            <a:off x="685800" y="2362200"/>
            <a:ext cx="24384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996600"/>
                </a:solidFill>
                <a:latin typeface="Times New Roman" pitchFamily="18" charset="0"/>
              </a:rPr>
              <a:t>2.</a:t>
            </a:r>
            <a:r>
              <a:rPr kumimoji="1" lang="zh-CN" altLang="en-US">
                <a:solidFill>
                  <a:srgbClr val="996600"/>
                </a:solidFill>
                <a:latin typeface="Times New Roman" pitchFamily="18" charset="0"/>
              </a:rPr>
              <a:t>影响作物生长</a:t>
            </a:r>
          </a:p>
        </p:txBody>
      </p:sp>
      <p:sp>
        <p:nvSpPr>
          <p:cNvPr id="60425" name="AutoShape 9"/>
          <p:cNvSpPr>
            <a:spLocks noChangeArrowheads="1"/>
          </p:cNvSpPr>
          <p:nvPr/>
        </p:nvSpPr>
        <p:spPr bwMode="auto">
          <a:xfrm>
            <a:off x="228600" y="3048000"/>
            <a:ext cx="2743200" cy="762000"/>
          </a:xfrm>
          <a:prstGeom prst="leftArrow">
            <a:avLst>
              <a:gd name="adj1" fmla="val 50000"/>
              <a:gd name="adj2" fmla="val 90000"/>
            </a:avLst>
          </a:prstGeom>
          <a:gradFill rotWithShape="0">
            <a:gsLst>
              <a:gs pos="0">
                <a:srgbClr val="CC9900"/>
              </a:gs>
              <a:gs pos="50000">
                <a:schemeClr val="bg1"/>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26" name="Text Box 10"/>
          <p:cNvSpPr txBox="1">
            <a:spLocks noChangeArrowheads="1"/>
          </p:cNvSpPr>
          <p:nvPr/>
        </p:nvSpPr>
        <p:spPr bwMode="auto">
          <a:xfrm>
            <a:off x="685800" y="3200400"/>
            <a:ext cx="23622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996600"/>
                </a:solidFill>
                <a:latin typeface="Times New Roman" pitchFamily="18" charset="0"/>
              </a:rPr>
              <a:t>3.</a:t>
            </a:r>
            <a:r>
              <a:rPr kumimoji="1" lang="zh-CN" altLang="en-US">
                <a:solidFill>
                  <a:srgbClr val="996600"/>
                </a:solidFill>
                <a:latin typeface="Times New Roman" pitchFamily="18" charset="0"/>
              </a:rPr>
              <a:t>破坏生态平衡</a:t>
            </a:r>
          </a:p>
        </p:txBody>
      </p:sp>
      <p:sp>
        <p:nvSpPr>
          <p:cNvPr id="60427" name="AutoShape 11"/>
          <p:cNvSpPr>
            <a:spLocks noChangeArrowheads="1"/>
          </p:cNvSpPr>
          <p:nvPr/>
        </p:nvSpPr>
        <p:spPr bwMode="auto">
          <a:xfrm>
            <a:off x="228600" y="3886200"/>
            <a:ext cx="2743200" cy="762000"/>
          </a:xfrm>
          <a:prstGeom prst="leftArrow">
            <a:avLst>
              <a:gd name="adj1" fmla="val 50000"/>
              <a:gd name="adj2" fmla="val 90000"/>
            </a:avLst>
          </a:prstGeom>
          <a:gradFill rotWithShape="0">
            <a:gsLst>
              <a:gs pos="0">
                <a:srgbClr val="CC9900"/>
              </a:gs>
              <a:gs pos="50000">
                <a:schemeClr val="bg1"/>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28" name="Text Box 12"/>
          <p:cNvSpPr txBox="1">
            <a:spLocks noChangeArrowheads="1"/>
          </p:cNvSpPr>
          <p:nvPr/>
        </p:nvSpPr>
        <p:spPr bwMode="auto">
          <a:xfrm>
            <a:off x="685800" y="4038600"/>
            <a:ext cx="19812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996600"/>
                </a:solidFill>
                <a:latin typeface="Times New Roman" pitchFamily="18" charset="0"/>
              </a:rPr>
              <a:t>4.</a:t>
            </a:r>
            <a:r>
              <a:rPr kumimoji="1" lang="zh-CN" altLang="en-US">
                <a:solidFill>
                  <a:srgbClr val="996600"/>
                </a:solidFill>
                <a:latin typeface="Times New Roman" pitchFamily="18" charset="0"/>
              </a:rPr>
              <a:t>温室效应</a:t>
            </a:r>
          </a:p>
        </p:txBody>
      </p:sp>
      <p:sp>
        <p:nvSpPr>
          <p:cNvPr id="60429" name="AutoShape 13"/>
          <p:cNvSpPr>
            <a:spLocks noChangeArrowheads="1"/>
          </p:cNvSpPr>
          <p:nvPr/>
        </p:nvSpPr>
        <p:spPr bwMode="auto">
          <a:xfrm>
            <a:off x="304800" y="4724400"/>
            <a:ext cx="2743200" cy="762000"/>
          </a:xfrm>
          <a:prstGeom prst="leftArrow">
            <a:avLst>
              <a:gd name="adj1" fmla="val 50000"/>
              <a:gd name="adj2" fmla="val 90000"/>
            </a:avLst>
          </a:prstGeom>
          <a:gradFill rotWithShape="0">
            <a:gsLst>
              <a:gs pos="0">
                <a:srgbClr val="CC9900"/>
              </a:gs>
              <a:gs pos="50000">
                <a:schemeClr val="bg1"/>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30" name="Text Box 14"/>
          <p:cNvSpPr txBox="1">
            <a:spLocks noChangeArrowheads="1"/>
          </p:cNvSpPr>
          <p:nvPr/>
        </p:nvSpPr>
        <p:spPr bwMode="auto">
          <a:xfrm>
            <a:off x="685800" y="4876800"/>
            <a:ext cx="12954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996600"/>
                </a:solidFill>
                <a:latin typeface="Times New Roman" pitchFamily="18" charset="0"/>
              </a:rPr>
              <a:t>5.</a:t>
            </a:r>
            <a:r>
              <a:rPr kumimoji="1" lang="zh-CN" altLang="en-US">
                <a:solidFill>
                  <a:srgbClr val="996600"/>
                </a:solidFill>
                <a:latin typeface="Times New Roman" pitchFamily="18" charset="0"/>
              </a:rPr>
              <a:t>酸  雨</a:t>
            </a:r>
          </a:p>
        </p:txBody>
      </p:sp>
      <p:sp>
        <p:nvSpPr>
          <p:cNvPr id="60431" name="AutoShape 15"/>
          <p:cNvSpPr>
            <a:spLocks noChangeArrowheads="1"/>
          </p:cNvSpPr>
          <p:nvPr/>
        </p:nvSpPr>
        <p:spPr bwMode="auto">
          <a:xfrm>
            <a:off x="304800" y="5562600"/>
            <a:ext cx="2743200" cy="762000"/>
          </a:xfrm>
          <a:prstGeom prst="leftArrow">
            <a:avLst>
              <a:gd name="adj1" fmla="val 50000"/>
              <a:gd name="adj2" fmla="val 90000"/>
            </a:avLst>
          </a:prstGeom>
          <a:gradFill rotWithShape="0">
            <a:gsLst>
              <a:gs pos="0">
                <a:srgbClr val="CC9900"/>
              </a:gs>
              <a:gs pos="50000">
                <a:schemeClr val="bg1"/>
              </a:gs>
              <a:gs pos="100000">
                <a:srgbClr val="CC9900"/>
              </a:gs>
            </a:gsLst>
            <a:lin ang="5400000" scaled="1"/>
          </a:gradFill>
          <a:ln w="9525">
            <a:solidFill>
              <a:schemeClr val="tx1"/>
            </a:solidFill>
            <a:miter lim="800000"/>
            <a:headEnd/>
            <a:tailEnd/>
          </a:ln>
          <a:effectLst/>
        </p:spPr>
        <p:txBody>
          <a:bodyPr wrap="none" anchor="ctr"/>
          <a:lstStyle/>
          <a:p>
            <a:endParaRPr lang="zh-CN" altLang="en-US"/>
          </a:p>
        </p:txBody>
      </p:sp>
      <p:sp>
        <p:nvSpPr>
          <p:cNvPr id="60432" name="Text Box 16"/>
          <p:cNvSpPr txBox="1">
            <a:spLocks noChangeArrowheads="1"/>
          </p:cNvSpPr>
          <p:nvPr/>
        </p:nvSpPr>
        <p:spPr bwMode="auto">
          <a:xfrm>
            <a:off x="685800" y="5715000"/>
            <a:ext cx="1905000" cy="457200"/>
          </a:xfrm>
          <a:prstGeom prst="rect">
            <a:avLst/>
          </a:prstGeom>
          <a:noFill/>
          <a:ln w="9525">
            <a:noFill/>
            <a:miter lim="800000"/>
            <a:headEnd/>
            <a:tailEnd/>
          </a:ln>
          <a:effectLst/>
        </p:spPr>
        <p:txBody>
          <a:bodyPr>
            <a:spAutoFit/>
          </a:bodyPr>
          <a:lstStyle/>
          <a:p>
            <a:pPr>
              <a:spcBef>
                <a:spcPct val="50000"/>
              </a:spcBef>
            </a:pPr>
            <a:r>
              <a:rPr kumimoji="1" lang="en-US" altLang="zh-CN">
                <a:solidFill>
                  <a:srgbClr val="996600"/>
                </a:solidFill>
                <a:latin typeface="Times New Roman" pitchFamily="18" charset="0"/>
              </a:rPr>
              <a:t>6.</a:t>
            </a:r>
            <a:r>
              <a:rPr kumimoji="1" lang="zh-CN" altLang="en-US">
                <a:solidFill>
                  <a:srgbClr val="996600"/>
                </a:solidFill>
                <a:latin typeface="Times New Roman" pitchFamily="18" charset="0"/>
              </a:rPr>
              <a:t>臭氧空洞</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609600" y="836613"/>
            <a:ext cx="8229600" cy="700087"/>
          </a:xfrm>
        </p:spPr>
        <p:txBody>
          <a:bodyPr/>
          <a:lstStyle/>
          <a:p>
            <a:r>
              <a:rPr lang="zh-CN" altLang="en-US" sz="3600" b="1">
                <a:solidFill>
                  <a:srgbClr val="CC3300"/>
                </a:solidFill>
              </a:rPr>
              <a:t>大气中</a:t>
            </a:r>
            <a:r>
              <a:rPr lang="en-US" altLang="zh-CN" sz="3600" b="1">
                <a:solidFill>
                  <a:srgbClr val="CC3300"/>
                </a:solidFill>
              </a:rPr>
              <a:t>CO</a:t>
            </a:r>
            <a:r>
              <a:rPr lang="en-US" altLang="zh-CN" sz="3600" b="1" baseline="-25000">
                <a:solidFill>
                  <a:srgbClr val="CC3300"/>
                </a:solidFill>
              </a:rPr>
              <a:t>2</a:t>
            </a:r>
            <a:r>
              <a:rPr lang="zh-CN" altLang="en-US" sz="3600" b="1">
                <a:solidFill>
                  <a:srgbClr val="CC3300"/>
                </a:solidFill>
              </a:rPr>
              <a:t>含量的升高导致了温室效应</a:t>
            </a:r>
          </a:p>
        </p:txBody>
      </p:sp>
      <p:pic>
        <p:nvPicPr>
          <p:cNvPr id="61443" name="Picture 3" descr="dqhyx"/>
          <p:cNvPicPr>
            <a:picLocks noChangeAspect="1" noChangeArrowheads="1"/>
          </p:cNvPicPr>
          <p:nvPr/>
        </p:nvPicPr>
        <p:blipFill>
          <a:blip r:embed="rId2"/>
          <a:srcRect l="7436" t="11905" r="4630"/>
          <a:stretch>
            <a:fillRect/>
          </a:stretch>
        </p:blipFill>
        <p:spPr bwMode="auto">
          <a:xfrm>
            <a:off x="992188" y="2208213"/>
            <a:ext cx="7237412" cy="3375025"/>
          </a:xfrm>
          <a:prstGeom prst="rect">
            <a:avLst/>
          </a:prstGeom>
          <a:solidFill>
            <a:srgbClr val="CCFFFF"/>
          </a:solidFill>
          <a:ln w="9525">
            <a:noFill/>
            <a:miter lim="800000"/>
            <a:headEnd/>
            <a:tailEnd/>
          </a:ln>
        </p:spPr>
      </p:pic>
      <p:sp>
        <p:nvSpPr>
          <p:cNvPr id="61444" name="Text Box 4"/>
          <p:cNvSpPr txBox="1">
            <a:spLocks noChangeArrowheads="1"/>
          </p:cNvSpPr>
          <p:nvPr/>
        </p:nvSpPr>
        <p:spPr bwMode="auto">
          <a:xfrm>
            <a:off x="1311275" y="5589588"/>
            <a:ext cx="6861175" cy="914400"/>
          </a:xfrm>
          <a:prstGeom prst="rect">
            <a:avLst/>
          </a:prstGeom>
          <a:noFill/>
          <a:ln w="9525">
            <a:noFill/>
            <a:miter lim="800000"/>
            <a:headEnd/>
            <a:tailEnd/>
          </a:ln>
          <a:effectLst/>
        </p:spPr>
        <p:txBody>
          <a:bodyPr>
            <a:spAutoFit/>
          </a:bodyPr>
          <a:lstStyle/>
          <a:p>
            <a:r>
              <a:rPr lang="zh-CN" altLang="en-US" sz="5400">
                <a:solidFill>
                  <a:schemeClr val="hlink"/>
                </a:solidFill>
              </a:rPr>
              <a:t>但是：</a:t>
            </a:r>
            <a:r>
              <a:rPr lang="en-US" altLang="zh-CN" sz="5400">
                <a:solidFill>
                  <a:schemeClr val="hlink"/>
                </a:solidFill>
              </a:rPr>
              <a:t>CO</a:t>
            </a:r>
            <a:r>
              <a:rPr lang="en-US" altLang="zh-CN" sz="5400" baseline="-25000">
                <a:solidFill>
                  <a:schemeClr val="hlink"/>
                </a:solidFill>
              </a:rPr>
              <a:t>2</a:t>
            </a:r>
            <a:r>
              <a:rPr lang="zh-CN" altLang="en-US" sz="5400">
                <a:solidFill>
                  <a:schemeClr val="hlink"/>
                </a:solidFill>
              </a:rPr>
              <a:t>没有毒性！</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61444"/>
                                        </p:tgtEl>
                                        <p:attrNameLst>
                                          <p:attrName>style.visibility</p:attrName>
                                        </p:attrNameLst>
                                      </p:cBhvr>
                                      <p:to>
                                        <p:strVal val="visible"/>
                                      </p:to>
                                    </p:set>
                                    <p:animEffect transition="in" filter="wheel(4)">
                                      <p:cBhvr>
                                        <p:cTn id="7" dur="2000"/>
                                        <p:tgtEl>
                                          <p:spTgt spid="61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AutoShape 2"/>
          <p:cNvSpPr>
            <a:spLocks/>
          </p:cNvSpPr>
          <p:nvPr/>
        </p:nvSpPr>
        <p:spPr bwMode="auto">
          <a:xfrm>
            <a:off x="1690688" y="3001963"/>
            <a:ext cx="73025" cy="1728787"/>
          </a:xfrm>
          <a:prstGeom prst="leftBrace">
            <a:avLst>
              <a:gd name="adj1" fmla="val 197283"/>
              <a:gd name="adj2" fmla="val 50000"/>
            </a:avLst>
          </a:prstGeom>
          <a:solidFill>
            <a:srgbClr val="9900CC"/>
          </a:solidFill>
          <a:ln w="3175">
            <a:solidFill>
              <a:schemeClr val="tx1"/>
            </a:solidFill>
            <a:round/>
            <a:headEnd/>
            <a:tailEnd/>
          </a:ln>
          <a:effectLst/>
        </p:spPr>
        <p:txBody>
          <a:bodyPr wrap="none" anchor="ctr"/>
          <a:lstStyle/>
          <a:p>
            <a:endParaRPr lang="zh-CN" altLang="en-US"/>
          </a:p>
        </p:txBody>
      </p:sp>
      <p:sp>
        <p:nvSpPr>
          <p:cNvPr id="64515" name="Text Box 3"/>
          <p:cNvSpPr txBox="1">
            <a:spLocks noChangeArrowheads="1"/>
          </p:cNvSpPr>
          <p:nvPr/>
        </p:nvSpPr>
        <p:spPr bwMode="auto">
          <a:xfrm>
            <a:off x="1803400" y="2921000"/>
            <a:ext cx="2913063" cy="519113"/>
          </a:xfrm>
          <a:prstGeom prst="rect">
            <a:avLst/>
          </a:prstGeom>
          <a:noFill/>
          <a:ln w="9525">
            <a:noFill/>
            <a:miter lim="800000"/>
            <a:headEnd/>
            <a:tailEnd/>
          </a:ln>
          <a:effectLst/>
        </p:spPr>
        <p:txBody>
          <a:bodyPr>
            <a:spAutoFit/>
          </a:bodyPr>
          <a:lstStyle/>
          <a:p>
            <a:pPr>
              <a:spcBef>
                <a:spcPct val="50000"/>
              </a:spcBef>
            </a:pPr>
            <a:r>
              <a:rPr kumimoji="1" lang="zh-CN" altLang="en-US" sz="2800">
                <a:solidFill>
                  <a:srgbClr val="CC00CC"/>
                </a:solidFill>
                <a:latin typeface="Times New Roman" pitchFamily="18" charset="0"/>
              </a:rPr>
              <a:t>可吸入颗粒：</a:t>
            </a:r>
          </a:p>
        </p:txBody>
      </p:sp>
      <p:sp>
        <p:nvSpPr>
          <p:cNvPr id="64516" name="Text Box 4"/>
          <p:cNvSpPr txBox="1">
            <a:spLocks noChangeArrowheads="1"/>
          </p:cNvSpPr>
          <p:nvPr/>
        </p:nvSpPr>
        <p:spPr bwMode="auto">
          <a:xfrm>
            <a:off x="1879600" y="4140200"/>
            <a:ext cx="2044700" cy="519113"/>
          </a:xfrm>
          <a:prstGeom prst="rect">
            <a:avLst/>
          </a:prstGeom>
          <a:noFill/>
          <a:ln w="9525">
            <a:noFill/>
            <a:miter lim="800000"/>
            <a:headEnd/>
            <a:tailEnd/>
          </a:ln>
          <a:effectLst/>
        </p:spPr>
        <p:txBody>
          <a:bodyPr>
            <a:spAutoFit/>
          </a:bodyPr>
          <a:lstStyle/>
          <a:p>
            <a:pPr>
              <a:spcBef>
                <a:spcPct val="50000"/>
              </a:spcBef>
            </a:pPr>
            <a:r>
              <a:rPr kumimoji="1" lang="zh-CN" altLang="en-US" sz="2800">
                <a:solidFill>
                  <a:srgbClr val="990099"/>
                </a:solidFill>
                <a:latin typeface="Times New Roman" pitchFamily="18" charset="0"/>
              </a:rPr>
              <a:t>有害气体：</a:t>
            </a:r>
          </a:p>
        </p:txBody>
      </p:sp>
      <p:sp>
        <p:nvSpPr>
          <p:cNvPr id="64517" name="Text Box 5"/>
          <p:cNvSpPr txBox="1">
            <a:spLocks noChangeArrowheads="1"/>
          </p:cNvSpPr>
          <p:nvPr/>
        </p:nvSpPr>
        <p:spPr bwMode="auto">
          <a:xfrm>
            <a:off x="323850" y="2636838"/>
            <a:ext cx="1511300" cy="2443162"/>
          </a:xfrm>
          <a:prstGeom prst="rect">
            <a:avLst/>
          </a:prstGeom>
          <a:noFill/>
          <a:ln w="9525">
            <a:noFill/>
            <a:miter lim="800000"/>
            <a:headEnd/>
            <a:tailEnd/>
          </a:ln>
          <a:effectLst/>
        </p:spPr>
        <p:txBody>
          <a:bodyPr>
            <a:spAutoFit/>
          </a:bodyPr>
          <a:lstStyle/>
          <a:p>
            <a:pPr>
              <a:spcBef>
                <a:spcPct val="50000"/>
              </a:spcBef>
            </a:pPr>
            <a:r>
              <a:rPr kumimoji="1" lang="zh-CN" altLang="en-US" sz="2800">
                <a:solidFill>
                  <a:schemeClr val="hlink"/>
                </a:solidFill>
                <a:latin typeface="Times New Roman" pitchFamily="18" charset="0"/>
              </a:rPr>
              <a:t>各地区</a:t>
            </a:r>
          </a:p>
          <a:p>
            <a:pPr>
              <a:spcBef>
                <a:spcPct val="50000"/>
              </a:spcBef>
            </a:pPr>
            <a:r>
              <a:rPr kumimoji="1" lang="zh-CN" altLang="en-US" sz="2800">
                <a:solidFill>
                  <a:schemeClr val="hlink"/>
                </a:solidFill>
                <a:latin typeface="Times New Roman" pitchFamily="18" charset="0"/>
              </a:rPr>
              <a:t>的首要</a:t>
            </a:r>
          </a:p>
          <a:p>
            <a:pPr>
              <a:spcBef>
                <a:spcPct val="50000"/>
              </a:spcBef>
            </a:pPr>
            <a:r>
              <a:rPr kumimoji="1" lang="zh-CN" altLang="en-US" sz="2800">
                <a:solidFill>
                  <a:schemeClr val="hlink"/>
                </a:solidFill>
                <a:latin typeface="Times New Roman" pitchFamily="18" charset="0"/>
              </a:rPr>
              <a:t>污染物</a:t>
            </a:r>
          </a:p>
          <a:p>
            <a:pPr>
              <a:spcBef>
                <a:spcPct val="50000"/>
              </a:spcBef>
            </a:pPr>
            <a:r>
              <a:rPr kumimoji="1" lang="zh-CN" altLang="en-US" sz="2800">
                <a:solidFill>
                  <a:schemeClr val="hlink"/>
                </a:solidFill>
                <a:latin typeface="Times New Roman" pitchFamily="18" charset="0"/>
              </a:rPr>
              <a:t>不同</a:t>
            </a:r>
          </a:p>
        </p:txBody>
      </p:sp>
      <p:sp>
        <p:nvSpPr>
          <p:cNvPr id="64518" name="Text Box 6"/>
          <p:cNvSpPr txBox="1">
            <a:spLocks noChangeArrowheads="1"/>
          </p:cNvSpPr>
          <p:nvPr/>
        </p:nvSpPr>
        <p:spPr bwMode="auto">
          <a:xfrm>
            <a:off x="3995738" y="2921000"/>
            <a:ext cx="4464050" cy="519113"/>
          </a:xfrm>
          <a:prstGeom prst="rect">
            <a:avLst/>
          </a:prstGeom>
          <a:noFill/>
          <a:ln w="9525">
            <a:noFill/>
            <a:miter lim="800000"/>
            <a:headEnd/>
            <a:tailEnd/>
          </a:ln>
          <a:effectLst/>
        </p:spPr>
        <p:txBody>
          <a:bodyPr>
            <a:spAutoFit/>
          </a:bodyPr>
          <a:lstStyle/>
          <a:p>
            <a:pPr>
              <a:spcBef>
                <a:spcPct val="50000"/>
              </a:spcBef>
            </a:pPr>
            <a:r>
              <a:rPr kumimoji="1" lang="zh-CN" altLang="en-US" sz="2800">
                <a:solidFill>
                  <a:srgbClr val="990099"/>
                </a:solidFill>
                <a:latin typeface="Times New Roman" pitchFamily="18" charset="0"/>
              </a:rPr>
              <a:t>烟尘、沙尘（</a:t>
            </a:r>
            <a:r>
              <a:rPr kumimoji="1" lang="en-US" altLang="zh-CN" sz="2800">
                <a:solidFill>
                  <a:srgbClr val="990099"/>
                </a:solidFill>
                <a:latin typeface="Times New Roman" pitchFamily="18" charset="0"/>
              </a:rPr>
              <a:t>PM</a:t>
            </a:r>
            <a:r>
              <a:rPr kumimoji="1" lang="en-US" altLang="zh-CN" sz="2800" baseline="-25000">
                <a:solidFill>
                  <a:srgbClr val="990099"/>
                </a:solidFill>
                <a:latin typeface="Times New Roman" pitchFamily="18" charset="0"/>
              </a:rPr>
              <a:t>10</a:t>
            </a:r>
            <a:r>
              <a:rPr kumimoji="1" lang="en-US" altLang="zh-CN" sz="2800">
                <a:solidFill>
                  <a:srgbClr val="990099"/>
                </a:solidFill>
                <a:latin typeface="Times New Roman" pitchFamily="18" charset="0"/>
              </a:rPr>
              <a:t>)</a:t>
            </a:r>
          </a:p>
        </p:txBody>
      </p:sp>
      <p:sp>
        <p:nvSpPr>
          <p:cNvPr id="64519" name="Text Box 7"/>
          <p:cNvSpPr txBox="1">
            <a:spLocks noChangeArrowheads="1"/>
          </p:cNvSpPr>
          <p:nvPr/>
        </p:nvSpPr>
        <p:spPr bwMode="auto">
          <a:xfrm>
            <a:off x="3852863" y="3911600"/>
            <a:ext cx="4967287" cy="1004888"/>
          </a:xfrm>
          <a:prstGeom prst="rect">
            <a:avLst/>
          </a:prstGeom>
          <a:gradFill rotWithShape="0">
            <a:gsLst>
              <a:gs pos="0">
                <a:schemeClr val="bg1"/>
              </a:gs>
              <a:gs pos="100000">
                <a:srgbClr val="CCFFCC"/>
              </a:gs>
            </a:gsLst>
            <a:lin ang="5400000" scaled="1"/>
          </a:gradFill>
          <a:ln w="9525">
            <a:noFill/>
            <a:miter lim="800000"/>
            <a:headEnd/>
            <a:tailEnd/>
          </a:ln>
          <a:effectLst/>
        </p:spPr>
        <p:txBody>
          <a:bodyPr>
            <a:spAutoFit/>
          </a:bodyPr>
          <a:lstStyle/>
          <a:p>
            <a:pPr>
              <a:spcBef>
                <a:spcPct val="50000"/>
              </a:spcBef>
            </a:pPr>
            <a:r>
              <a:rPr kumimoji="1" lang="zh-CN" altLang="en-US">
                <a:solidFill>
                  <a:srgbClr val="0000FF"/>
                </a:solidFill>
              </a:rPr>
              <a:t>二氧化硫（</a:t>
            </a:r>
            <a:r>
              <a:rPr kumimoji="1" lang="en-US" altLang="zh-CN">
                <a:solidFill>
                  <a:srgbClr val="0000FF"/>
                </a:solidFill>
              </a:rPr>
              <a:t>SO</a:t>
            </a:r>
            <a:r>
              <a:rPr kumimoji="1" lang="en-US" altLang="zh-CN" baseline="-25000">
                <a:solidFill>
                  <a:srgbClr val="0000FF"/>
                </a:solidFill>
              </a:rPr>
              <a:t>2</a:t>
            </a:r>
            <a:r>
              <a:rPr kumimoji="1" lang="zh-CN" altLang="en-US">
                <a:solidFill>
                  <a:srgbClr val="0000FF"/>
                </a:solidFill>
              </a:rPr>
              <a:t>）、一氧化碳（</a:t>
            </a:r>
            <a:r>
              <a:rPr kumimoji="1" lang="en-US" altLang="zh-CN">
                <a:solidFill>
                  <a:srgbClr val="0000FF"/>
                </a:solidFill>
              </a:rPr>
              <a:t>CO</a:t>
            </a:r>
            <a:r>
              <a:rPr kumimoji="1" lang="zh-CN" altLang="en-US">
                <a:solidFill>
                  <a:srgbClr val="0000FF"/>
                </a:solidFill>
              </a:rPr>
              <a:t>）</a:t>
            </a:r>
          </a:p>
          <a:p>
            <a:pPr>
              <a:spcBef>
                <a:spcPct val="50000"/>
              </a:spcBef>
            </a:pPr>
            <a:r>
              <a:rPr kumimoji="1" lang="zh-CN" altLang="en-US">
                <a:solidFill>
                  <a:srgbClr val="0000FF"/>
                </a:solidFill>
              </a:rPr>
              <a:t>二氧化氮（</a:t>
            </a:r>
            <a:r>
              <a:rPr kumimoji="1" lang="en-US" altLang="zh-CN">
                <a:solidFill>
                  <a:srgbClr val="0000FF"/>
                </a:solidFill>
              </a:rPr>
              <a:t>NO</a:t>
            </a:r>
            <a:r>
              <a:rPr kumimoji="1" lang="en-US" altLang="zh-CN" baseline="-25000">
                <a:solidFill>
                  <a:srgbClr val="0000FF"/>
                </a:solidFill>
              </a:rPr>
              <a:t>2</a:t>
            </a:r>
            <a:r>
              <a:rPr kumimoji="1" lang="zh-CN" altLang="en-US">
                <a:solidFill>
                  <a:srgbClr val="0000FF"/>
                </a:solidFill>
              </a:rPr>
              <a:t>）、臭氧（</a:t>
            </a:r>
            <a:r>
              <a:rPr kumimoji="1" lang="en-US" altLang="zh-CN">
                <a:solidFill>
                  <a:srgbClr val="0000FF"/>
                </a:solidFill>
              </a:rPr>
              <a:t>O</a:t>
            </a:r>
            <a:r>
              <a:rPr kumimoji="1" lang="en-US" altLang="zh-CN" baseline="-25000">
                <a:solidFill>
                  <a:srgbClr val="0000FF"/>
                </a:solidFill>
              </a:rPr>
              <a:t>3</a:t>
            </a:r>
            <a:r>
              <a:rPr kumimoji="1" lang="zh-CN" altLang="en-US">
                <a:solidFill>
                  <a:srgbClr val="0000FF"/>
                </a:solidFill>
              </a:rPr>
              <a:t>）等</a:t>
            </a:r>
          </a:p>
        </p:txBody>
      </p:sp>
      <p:grpSp>
        <p:nvGrpSpPr>
          <p:cNvPr id="64524" name="Group 12"/>
          <p:cNvGrpSpPr>
            <a:grpSpLocks/>
          </p:cNvGrpSpPr>
          <p:nvPr/>
        </p:nvGrpSpPr>
        <p:grpSpPr bwMode="auto">
          <a:xfrm>
            <a:off x="1808163" y="1095375"/>
            <a:ext cx="4419600" cy="533400"/>
            <a:chOff x="240" y="288"/>
            <a:chExt cx="2784" cy="336"/>
          </a:xfrm>
        </p:grpSpPr>
        <p:sp>
          <p:nvSpPr>
            <p:cNvPr id="64520" name="AutoShape 8"/>
            <p:cNvSpPr>
              <a:spLocks noChangeArrowheads="1"/>
            </p:cNvSpPr>
            <p:nvPr/>
          </p:nvSpPr>
          <p:spPr bwMode="auto">
            <a:xfrm>
              <a:off x="240" y="288"/>
              <a:ext cx="2784" cy="336"/>
            </a:xfrm>
            <a:prstGeom prst="flowChartOnlineStorage">
              <a:avLst/>
            </a:prstGeom>
            <a:gradFill rotWithShape="0">
              <a:gsLst>
                <a:gs pos="0">
                  <a:srgbClr val="00CCFF"/>
                </a:gs>
                <a:gs pos="50000">
                  <a:srgbClr val="FFFFFF"/>
                </a:gs>
                <a:gs pos="100000">
                  <a:srgbClr val="00CCFF"/>
                </a:gs>
              </a:gsLst>
              <a:lin ang="5400000" scaled="1"/>
            </a:gradFill>
            <a:ln w="9525">
              <a:solidFill>
                <a:schemeClr val="tx1"/>
              </a:solidFill>
              <a:miter lim="800000"/>
              <a:headEnd/>
              <a:tailEnd/>
            </a:ln>
            <a:effectLst/>
          </p:spPr>
          <p:txBody>
            <a:bodyPr wrap="none" anchor="ctr"/>
            <a:lstStyle/>
            <a:p>
              <a:endParaRPr lang="zh-CN" altLang="en-US"/>
            </a:p>
          </p:txBody>
        </p:sp>
        <p:sp>
          <p:nvSpPr>
            <p:cNvPr id="64521" name="Text Box 9"/>
            <p:cNvSpPr txBox="1">
              <a:spLocks noChangeArrowheads="1"/>
            </p:cNvSpPr>
            <p:nvPr/>
          </p:nvSpPr>
          <p:spPr bwMode="auto">
            <a:xfrm>
              <a:off x="295" y="291"/>
              <a:ext cx="2624" cy="327"/>
            </a:xfrm>
            <a:prstGeom prst="rect">
              <a:avLst/>
            </a:prstGeom>
            <a:noFill/>
            <a:ln w="9525">
              <a:noFill/>
              <a:miter lim="800000"/>
              <a:headEnd/>
              <a:tailEnd/>
            </a:ln>
            <a:effectLst/>
          </p:spPr>
          <p:txBody>
            <a:bodyPr>
              <a:spAutoFit/>
            </a:bodyPr>
            <a:lstStyle/>
            <a:p>
              <a:pPr>
                <a:spcBef>
                  <a:spcPct val="50000"/>
                </a:spcBef>
              </a:pPr>
              <a:r>
                <a:rPr kumimoji="1" lang="en-US" altLang="zh-CN" sz="2800">
                  <a:solidFill>
                    <a:schemeClr val="hlink"/>
                  </a:solidFill>
                </a:rPr>
                <a:t> </a:t>
              </a:r>
              <a:r>
                <a:rPr kumimoji="1" lang="zh-CN" altLang="en-US" sz="2800">
                  <a:solidFill>
                    <a:schemeClr val="hlink"/>
                  </a:solidFill>
                </a:rPr>
                <a:t>污染空气的成分归纳</a:t>
              </a: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Text Box 4"/>
          <p:cNvSpPr txBox="1">
            <a:spLocks noChangeArrowheads="1"/>
          </p:cNvSpPr>
          <p:nvPr/>
        </p:nvSpPr>
        <p:spPr bwMode="auto">
          <a:xfrm>
            <a:off x="1042988" y="1773238"/>
            <a:ext cx="7416800" cy="3378200"/>
          </a:xfrm>
          <a:prstGeom prst="rect">
            <a:avLst/>
          </a:prstGeom>
          <a:noFill/>
          <a:ln w="9525">
            <a:noFill/>
            <a:miter lim="800000"/>
            <a:headEnd/>
            <a:tailEnd/>
          </a:ln>
          <a:effectLst/>
        </p:spPr>
        <p:txBody>
          <a:bodyPr>
            <a:spAutoFit/>
          </a:bodyPr>
          <a:lstStyle/>
          <a:p>
            <a:r>
              <a:rPr lang="en-US" altLang="zh-CN">
                <a:solidFill>
                  <a:srgbClr val="0000FF"/>
                </a:solidFill>
              </a:rPr>
              <a:t>1</a:t>
            </a:r>
            <a:r>
              <a:rPr lang="zh-CN" altLang="en-US">
                <a:solidFill>
                  <a:srgbClr val="0000FF"/>
                </a:solidFill>
              </a:rPr>
              <a:t>、加强大气质量的监测，</a:t>
            </a:r>
          </a:p>
          <a:p>
            <a:r>
              <a:rPr lang="en-US" altLang="zh-CN">
                <a:solidFill>
                  <a:srgbClr val="0000FF"/>
                </a:solidFill>
              </a:rPr>
              <a:t>2</a:t>
            </a:r>
            <a:r>
              <a:rPr lang="zh-CN" altLang="en-US">
                <a:solidFill>
                  <a:srgbClr val="0000FF"/>
                </a:solidFill>
              </a:rPr>
              <a:t>、消除污染源</a:t>
            </a:r>
          </a:p>
          <a:p>
            <a:r>
              <a:rPr lang="zh-CN" altLang="en-US">
                <a:solidFill>
                  <a:srgbClr val="0000FF"/>
                </a:solidFill>
              </a:rPr>
              <a:t>   </a:t>
            </a:r>
            <a:r>
              <a:rPr lang="en-US" altLang="zh-CN">
                <a:solidFill>
                  <a:srgbClr val="0000FF"/>
                </a:solidFill>
              </a:rPr>
              <a:t>a</a:t>
            </a:r>
            <a:r>
              <a:rPr lang="zh-CN" altLang="en-US">
                <a:solidFill>
                  <a:srgbClr val="0000FF"/>
                </a:solidFill>
              </a:rPr>
              <a:t>、减少使用化石燃料，而使用清洁能源，</a:t>
            </a:r>
          </a:p>
          <a:p>
            <a:r>
              <a:rPr lang="zh-CN" altLang="en-US">
                <a:solidFill>
                  <a:srgbClr val="0000FF"/>
                </a:solidFill>
              </a:rPr>
              <a:t>   </a:t>
            </a:r>
            <a:r>
              <a:rPr lang="en-US" altLang="zh-CN">
                <a:solidFill>
                  <a:srgbClr val="0000FF"/>
                </a:solidFill>
              </a:rPr>
              <a:t>b</a:t>
            </a:r>
            <a:r>
              <a:rPr lang="zh-CN" altLang="en-US">
                <a:solidFill>
                  <a:srgbClr val="0000FF"/>
                </a:solidFill>
              </a:rPr>
              <a:t>、革新工艺，使工厂减少废气排放，</a:t>
            </a:r>
          </a:p>
          <a:p>
            <a:r>
              <a:rPr lang="en-US" altLang="zh-CN">
                <a:solidFill>
                  <a:srgbClr val="0000FF"/>
                </a:solidFill>
              </a:rPr>
              <a:t>3</a:t>
            </a:r>
            <a:r>
              <a:rPr lang="zh-CN" altLang="en-US">
                <a:solidFill>
                  <a:srgbClr val="0000FF"/>
                </a:solidFill>
              </a:rPr>
              <a:t>、治理废气</a:t>
            </a:r>
          </a:p>
          <a:p>
            <a:r>
              <a:rPr lang="zh-CN" altLang="en-US">
                <a:solidFill>
                  <a:srgbClr val="0000FF"/>
                </a:solidFill>
              </a:rPr>
              <a:t>   </a:t>
            </a:r>
            <a:r>
              <a:rPr lang="en-US" altLang="zh-CN">
                <a:solidFill>
                  <a:srgbClr val="0000FF"/>
                </a:solidFill>
              </a:rPr>
              <a:t>a</a:t>
            </a:r>
            <a:r>
              <a:rPr lang="zh-CN" altLang="en-US">
                <a:solidFill>
                  <a:srgbClr val="0000FF"/>
                </a:solidFill>
              </a:rPr>
              <a:t>、处理汽车尾气，如安装净化装置</a:t>
            </a:r>
          </a:p>
          <a:p>
            <a:r>
              <a:rPr lang="zh-CN" altLang="en-US">
                <a:solidFill>
                  <a:srgbClr val="0000FF"/>
                </a:solidFill>
              </a:rPr>
              <a:t>   </a:t>
            </a:r>
            <a:r>
              <a:rPr lang="en-US" altLang="zh-CN">
                <a:solidFill>
                  <a:srgbClr val="0000FF"/>
                </a:solidFill>
              </a:rPr>
              <a:t>b</a:t>
            </a:r>
            <a:r>
              <a:rPr lang="zh-CN" altLang="en-US">
                <a:solidFill>
                  <a:srgbClr val="0000FF"/>
                </a:solidFill>
              </a:rPr>
              <a:t>、工厂废气应净化达标排放</a:t>
            </a:r>
          </a:p>
          <a:p>
            <a:r>
              <a:rPr lang="en-US" altLang="zh-CN">
                <a:solidFill>
                  <a:srgbClr val="0000FF"/>
                </a:solidFill>
              </a:rPr>
              <a:t>4</a:t>
            </a:r>
            <a:r>
              <a:rPr lang="zh-CN" altLang="en-US">
                <a:solidFill>
                  <a:srgbClr val="0000FF"/>
                </a:solidFill>
              </a:rPr>
              <a:t>、规划城市基础建设</a:t>
            </a:r>
          </a:p>
          <a:p>
            <a:r>
              <a:rPr lang="en-US" altLang="zh-CN">
                <a:solidFill>
                  <a:srgbClr val="0000FF"/>
                </a:solidFill>
              </a:rPr>
              <a:t>5</a:t>
            </a:r>
            <a:r>
              <a:rPr lang="zh-CN" altLang="en-US">
                <a:solidFill>
                  <a:srgbClr val="0000FF"/>
                </a:solidFill>
              </a:rPr>
              <a:t>、积极植树、造林、种草，改善环境。</a:t>
            </a:r>
          </a:p>
        </p:txBody>
      </p:sp>
      <p:sp>
        <p:nvSpPr>
          <p:cNvPr id="67589" name="Text Box 5"/>
          <p:cNvSpPr txBox="1">
            <a:spLocks noChangeArrowheads="1"/>
          </p:cNvSpPr>
          <p:nvPr/>
        </p:nvSpPr>
        <p:spPr bwMode="auto">
          <a:xfrm>
            <a:off x="6900863" y="4724400"/>
            <a:ext cx="1558925" cy="457200"/>
          </a:xfrm>
          <a:prstGeom prst="rect">
            <a:avLst/>
          </a:prstGeom>
          <a:noFill/>
          <a:ln w="9525">
            <a:noFill/>
            <a:miter lim="800000"/>
            <a:headEnd/>
            <a:tailEnd/>
          </a:ln>
          <a:effectLst/>
        </p:spPr>
        <p:txBody>
          <a:bodyPr wrap="none">
            <a:spAutoFit/>
          </a:bodyPr>
          <a:lstStyle/>
          <a:p>
            <a:r>
              <a:rPr lang="zh-CN" altLang="en-US">
                <a:solidFill>
                  <a:srgbClr val="660066"/>
                </a:solidFill>
                <a:latin typeface="Tahoma" pitchFamily="34" charset="0"/>
              </a:rPr>
              <a:t>讨论：</a:t>
            </a:r>
            <a:r>
              <a:rPr lang="en-US" altLang="zh-CN">
                <a:solidFill>
                  <a:srgbClr val="660066"/>
                </a:solidFill>
                <a:latin typeface="Tahoma" pitchFamily="34" charset="0"/>
              </a:rPr>
              <a:t>P</a:t>
            </a:r>
            <a:r>
              <a:rPr lang="en-US" altLang="zh-CN" baseline="-25000">
                <a:solidFill>
                  <a:srgbClr val="660066"/>
                </a:solidFill>
                <a:latin typeface="Tahoma" pitchFamily="34" charset="0"/>
              </a:rPr>
              <a:t>30</a:t>
            </a:r>
            <a:endParaRPr lang="en-US" altLang="zh-CN">
              <a:solidFill>
                <a:srgbClr val="660066"/>
              </a:solidFill>
              <a:latin typeface="Tahoma" pitchFamily="34" charset="0"/>
            </a:endParaRPr>
          </a:p>
        </p:txBody>
      </p:sp>
      <p:sp>
        <p:nvSpPr>
          <p:cNvPr id="67590" name="Text Box 6"/>
          <p:cNvSpPr txBox="1">
            <a:spLocks noChangeArrowheads="1"/>
          </p:cNvSpPr>
          <p:nvPr/>
        </p:nvSpPr>
        <p:spPr bwMode="auto">
          <a:xfrm>
            <a:off x="1331913" y="5229225"/>
            <a:ext cx="7343775" cy="1311275"/>
          </a:xfrm>
          <a:prstGeom prst="rect">
            <a:avLst/>
          </a:prstGeom>
          <a:noFill/>
          <a:ln w="9525">
            <a:noFill/>
            <a:miter lim="800000"/>
            <a:headEnd/>
            <a:tailEnd/>
          </a:ln>
          <a:effectLst/>
        </p:spPr>
        <p:txBody>
          <a:bodyPr>
            <a:spAutoFit/>
          </a:bodyPr>
          <a:lstStyle/>
          <a:p>
            <a:r>
              <a:rPr lang="zh-CN" altLang="en-US" sz="2000" dirty="0">
                <a:solidFill>
                  <a:schemeClr val="hlink"/>
                </a:solidFill>
                <a:latin typeface="Tahoma" pitchFamily="34" charset="0"/>
              </a:rPr>
              <a:t>作业： </a:t>
            </a:r>
          </a:p>
          <a:p>
            <a:r>
              <a:rPr lang="en-US" altLang="zh-CN" sz="2000" dirty="0">
                <a:solidFill>
                  <a:schemeClr val="hlink"/>
                </a:solidFill>
                <a:latin typeface="Tahoma" pitchFamily="34" charset="0"/>
              </a:rPr>
              <a:t>1</a:t>
            </a:r>
            <a:r>
              <a:rPr lang="zh-CN" altLang="en-US" sz="2000" dirty="0">
                <a:solidFill>
                  <a:schemeClr val="hlink"/>
                </a:solidFill>
                <a:latin typeface="Tahoma" pitchFamily="34" charset="0"/>
              </a:rPr>
              <a:t>、阅读</a:t>
            </a:r>
            <a:r>
              <a:rPr lang="en-US" altLang="zh-CN" sz="2000" dirty="0">
                <a:solidFill>
                  <a:schemeClr val="hlink"/>
                </a:solidFill>
                <a:latin typeface="Tahoma" pitchFamily="34" charset="0"/>
              </a:rPr>
              <a:t>P</a:t>
            </a:r>
            <a:r>
              <a:rPr lang="en-US" altLang="zh-CN" sz="2000" baseline="-25000" dirty="0">
                <a:solidFill>
                  <a:schemeClr val="hlink"/>
                </a:solidFill>
                <a:latin typeface="Tahoma" pitchFamily="34" charset="0"/>
              </a:rPr>
              <a:t>31</a:t>
            </a:r>
            <a:r>
              <a:rPr lang="zh-CN" altLang="en-US" sz="2000" dirty="0">
                <a:solidFill>
                  <a:schemeClr val="hlink"/>
                </a:solidFill>
                <a:latin typeface="Tahoma" pitchFamily="34" charset="0"/>
              </a:rPr>
              <a:t>空气质量日报</a:t>
            </a:r>
          </a:p>
          <a:p>
            <a:r>
              <a:rPr lang="en-US" altLang="zh-CN" sz="2000" dirty="0">
                <a:solidFill>
                  <a:schemeClr val="hlink"/>
                </a:solidFill>
                <a:latin typeface="Tahoma" pitchFamily="34" charset="0"/>
              </a:rPr>
              <a:t>2</a:t>
            </a:r>
            <a:r>
              <a:rPr lang="zh-CN" altLang="en-US" sz="2000" dirty="0">
                <a:solidFill>
                  <a:schemeClr val="hlink"/>
                </a:solidFill>
                <a:latin typeface="Tahoma" pitchFamily="34" charset="0"/>
              </a:rPr>
              <a:t>、完成</a:t>
            </a:r>
            <a:r>
              <a:rPr lang="en-US" altLang="zh-CN" sz="2000" dirty="0" smtClean="0">
                <a:solidFill>
                  <a:schemeClr val="hlink"/>
                </a:solidFill>
                <a:latin typeface="Tahoma" pitchFamily="34" charset="0"/>
              </a:rPr>
              <a:t>《</a:t>
            </a:r>
            <a:r>
              <a:rPr lang="zh-CN" altLang="en-US" sz="2000" dirty="0" smtClean="0">
                <a:solidFill>
                  <a:schemeClr val="hlink"/>
                </a:solidFill>
                <a:latin typeface="Tahoma" pitchFamily="34" charset="0"/>
              </a:rPr>
              <a:t>闯关</a:t>
            </a:r>
            <a:r>
              <a:rPr lang="en-US" altLang="zh-CN" sz="2000" dirty="0" smtClean="0">
                <a:solidFill>
                  <a:schemeClr val="hlink"/>
                </a:solidFill>
                <a:latin typeface="Tahoma" pitchFamily="34" charset="0"/>
              </a:rPr>
              <a:t>100</a:t>
            </a:r>
            <a:r>
              <a:rPr lang="zh-CN" altLang="en-US" sz="2000" dirty="0" smtClean="0">
                <a:solidFill>
                  <a:schemeClr val="hlink"/>
                </a:solidFill>
                <a:latin typeface="Tahoma" pitchFamily="34" charset="0"/>
              </a:rPr>
              <a:t>分</a:t>
            </a:r>
            <a:r>
              <a:rPr lang="en-US" altLang="zh-CN" sz="2000" dirty="0" smtClean="0">
                <a:solidFill>
                  <a:schemeClr val="hlink"/>
                </a:solidFill>
                <a:latin typeface="Tahoma" pitchFamily="34" charset="0"/>
              </a:rPr>
              <a:t>》</a:t>
            </a:r>
            <a:r>
              <a:rPr lang="zh-CN" altLang="en-US" sz="2000" dirty="0">
                <a:solidFill>
                  <a:schemeClr val="hlink"/>
                </a:solidFill>
                <a:latin typeface="Tahoma" pitchFamily="34" charset="0"/>
              </a:rPr>
              <a:t>课题  </a:t>
            </a:r>
            <a:r>
              <a:rPr lang="en-US" altLang="zh-CN" sz="2000" dirty="0" smtClean="0">
                <a:solidFill>
                  <a:schemeClr val="hlink"/>
                </a:solidFill>
                <a:latin typeface="Tahoma" pitchFamily="34" charset="0"/>
              </a:rPr>
              <a:t>1 </a:t>
            </a:r>
            <a:r>
              <a:rPr lang="zh-CN" altLang="en-US" sz="2000" dirty="0" smtClean="0">
                <a:solidFill>
                  <a:schemeClr val="hlink"/>
                </a:solidFill>
                <a:latin typeface="Tahoma" pitchFamily="34" charset="0"/>
              </a:rPr>
              <a:t>：第</a:t>
            </a:r>
            <a:r>
              <a:rPr lang="en-US" altLang="zh-CN" sz="2000" dirty="0" smtClean="0">
                <a:solidFill>
                  <a:schemeClr val="hlink"/>
                </a:solidFill>
                <a:latin typeface="Tahoma" pitchFamily="34" charset="0"/>
              </a:rPr>
              <a:t>2</a:t>
            </a:r>
            <a:r>
              <a:rPr lang="zh-CN" altLang="en-US" sz="2000" dirty="0" smtClean="0">
                <a:solidFill>
                  <a:schemeClr val="hlink"/>
                </a:solidFill>
                <a:latin typeface="Tahoma" pitchFamily="34" charset="0"/>
              </a:rPr>
              <a:t>课时</a:t>
            </a:r>
            <a:endParaRPr lang="en-US" altLang="zh-CN" sz="2000" dirty="0">
              <a:solidFill>
                <a:schemeClr val="hlink"/>
              </a:solidFill>
              <a:latin typeface="Tahoma" pitchFamily="34" charset="0"/>
            </a:endParaRPr>
          </a:p>
          <a:p>
            <a:endParaRPr lang="zh-CN" altLang="en-US" sz="2000" dirty="0">
              <a:solidFill>
                <a:srgbClr val="0000FF"/>
              </a:solidFill>
              <a:latin typeface="Tahoma" pitchFamily="34" charset="0"/>
            </a:endParaRPr>
          </a:p>
        </p:txBody>
      </p:sp>
      <p:grpSp>
        <p:nvGrpSpPr>
          <p:cNvPr id="67593" name="Group 9"/>
          <p:cNvGrpSpPr>
            <a:grpSpLocks/>
          </p:cNvGrpSpPr>
          <p:nvPr/>
        </p:nvGrpSpPr>
        <p:grpSpPr bwMode="auto">
          <a:xfrm>
            <a:off x="762000" y="1052513"/>
            <a:ext cx="6546850" cy="625475"/>
            <a:chOff x="480" y="663"/>
            <a:chExt cx="4032" cy="394"/>
          </a:xfrm>
        </p:grpSpPr>
        <p:sp>
          <p:nvSpPr>
            <p:cNvPr id="67591" name="AutoShape 7"/>
            <p:cNvSpPr>
              <a:spLocks noChangeArrowheads="1"/>
            </p:cNvSpPr>
            <p:nvPr/>
          </p:nvSpPr>
          <p:spPr bwMode="auto">
            <a:xfrm>
              <a:off x="480" y="663"/>
              <a:ext cx="4032" cy="384"/>
            </a:xfrm>
            <a:prstGeom prst="plus">
              <a:avLst>
                <a:gd name="adj" fmla="val 25000"/>
              </a:avLst>
            </a:prstGeom>
            <a:gradFill rotWithShape="0">
              <a:gsLst>
                <a:gs pos="0">
                  <a:srgbClr val="CCFFFF"/>
                </a:gs>
                <a:gs pos="50000">
                  <a:srgbClr val="FFFFCC"/>
                </a:gs>
                <a:gs pos="100000">
                  <a:srgbClr val="CCFFFF"/>
                </a:gs>
              </a:gsLst>
              <a:lin ang="5400000" scaled="1"/>
            </a:gradFill>
            <a:ln w="9525">
              <a:solidFill>
                <a:schemeClr val="tx1"/>
              </a:solidFill>
              <a:miter lim="800000"/>
              <a:headEnd/>
              <a:tailEnd/>
            </a:ln>
            <a:effectLst/>
          </p:spPr>
          <p:txBody>
            <a:bodyPr wrap="none" anchor="ctr"/>
            <a:lstStyle/>
            <a:p>
              <a:endParaRPr lang="zh-CN" altLang="en-US"/>
            </a:p>
          </p:txBody>
        </p:sp>
        <p:sp>
          <p:nvSpPr>
            <p:cNvPr id="67592" name="Text Box 8"/>
            <p:cNvSpPr txBox="1">
              <a:spLocks noChangeArrowheads="1"/>
            </p:cNvSpPr>
            <p:nvPr/>
          </p:nvSpPr>
          <p:spPr bwMode="auto">
            <a:xfrm>
              <a:off x="624" y="663"/>
              <a:ext cx="3744" cy="394"/>
            </a:xfrm>
            <a:prstGeom prst="rect">
              <a:avLst/>
            </a:prstGeom>
            <a:noFill/>
            <a:ln w="9525">
              <a:noFill/>
              <a:miter lim="800000"/>
              <a:headEnd/>
              <a:tailEnd/>
            </a:ln>
            <a:effectLst/>
          </p:spPr>
          <p:txBody>
            <a:bodyPr>
              <a:spAutoFit/>
            </a:bodyPr>
            <a:lstStyle/>
            <a:p>
              <a:pPr>
                <a:spcBef>
                  <a:spcPct val="50000"/>
                </a:spcBef>
              </a:pPr>
              <a:r>
                <a:rPr kumimoji="1" lang="en-US" altLang="zh-CN" sz="3500" b="0">
                  <a:solidFill>
                    <a:schemeClr val="hlink"/>
                  </a:solidFill>
                  <a:latin typeface="隶书" pitchFamily="49" charset="-122"/>
                  <a:ea typeface="隶书" pitchFamily="49" charset="-122"/>
                  <a:cs typeface="Times New Roman" pitchFamily="18" charset="0"/>
                </a:rPr>
                <a:t>3.</a:t>
              </a:r>
              <a:r>
                <a:rPr kumimoji="1" lang="zh-CN" altLang="en-US" sz="3500" b="0">
                  <a:solidFill>
                    <a:schemeClr val="hlink"/>
                  </a:solidFill>
                  <a:latin typeface="隶书" pitchFamily="49" charset="-122"/>
                  <a:ea typeface="隶书" pitchFamily="49" charset="-122"/>
                  <a:cs typeface="Times New Roman" pitchFamily="18" charset="0"/>
                </a:rPr>
                <a:t>防止和减少空气污染的方法</a:t>
              </a:r>
              <a:endParaRPr kumimoji="1" lang="zh-CN" altLang="en-US" sz="4400" b="0">
                <a:solidFill>
                  <a:schemeClr val="hlink"/>
                </a:solidFill>
                <a:latin typeface="隶书" pitchFamily="49" charset="-122"/>
                <a:ea typeface="隶书" pitchFamily="49" charset="-122"/>
                <a:cs typeface="Times New Roman"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7588"/>
                                        </p:tgtEl>
                                        <p:attrNameLst>
                                          <p:attrName>style.visibility</p:attrName>
                                        </p:attrNameLst>
                                      </p:cBhvr>
                                      <p:to>
                                        <p:strVal val="visible"/>
                                      </p:to>
                                    </p:set>
                                    <p:animEffect transition="in" filter="circle(in)">
                                      <p:cBhvr>
                                        <p:cTn id="7" dur="2000"/>
                                        <p:tgtEl>
                                          <p:spTgt spid="67588"/>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67589"/>
                                        </p:tgtEl>
                                        <p:attrNameLst>
                                          <p:attrName>style.visibility</p:attrName>
                                        </p:attrNameLst>
                                      </p:cBhvr>
                                      <p:to>
                                        <p:strVal val="visible"/>
                                      </p:to>
                                    </p:set>
                                    <p:anim by="(-#ppt_w*2)" calcmode="lin" valueType="num">
                                      <p:cBhvr rctx="PPT">
                                        <p:cTn id="12" dur="500" autoRev="1" fill="hold">
                                          <p:stCondLst>
                                            <p:cond delay="0"/>
                                          </p:stCondLst>
                                        </p:cTn>
                                        <p:tgtEl>
                                          <p:spTgt spid="67589"/>
                                        </p:tgtEl>
                                        <p:attrNameLst>
                                          <p:attrName>ppt_w</p:attrName>
                                        </p:attrNameLst>
                                      </p:cBhvr>
                                    </p:anim>
                                    <p:anim by="(#ppt_w*0.50)" calcmode="lin" valueType="num">
                                      <p:cBhvr>
                                        <p:cTn id="13" dur="500" decel="50000" autoRev="1" fill="hold">
                                          <p:stCondLst>
                                            <p:cond delay="0"/>
                                          </p:stCondLst>
                                        </p:cTn>
                                        <p:tgtEl>
                                          <p:spTgt spid="67589"/>
                                        </p:tgtEl>
                                        <p:attrNameLst>
                                          <p:attrName>ppt_x</p:attrName>
                                        </p:attrNameLst>
                                      </p:cBhvr>
                                    </p:anim>
                                    <p:anim from="(-#ppt_h/2)" to="(#ppt_y)" calcmode="lin" valueType="num">
                                      <p:cBhvr>
                                        <p:cTn id="14" dur="1000" fill="hold">
                                          <p:stCondLst>
                                            <p:cond delay="0"/>
                                          </p:stCondLst>
                                        </p:cTn>
                                        <p:tgtEl>
                                          <p:spTgt spid="67589"/>
                                        </p:tgtEl>
                                        <p:attrNameLst>
                                          <p:attrName>ppt_y</p:attrName>
                                        </p:attrNameLst>
                                      </p:cBhvr>
                                    </p:anim>
                                    <p:animRot by="21600000">
                                      <p:cBhvr>
                                        <p:cTn id="15" dur="1000" fill="hold">
                                          <p:stCondLst>
                                            <p:cond delay="0"/>
                                          </p:stCondLst>
                                        </p:cTn>
                                        <p:tgtEl>
                                          <p:spTgt spid="67589"/>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7590"/>
                                        </p:tgtEl>
                                        <p:attrNameLst>
                                          <p:attrName>style.visibility</p:attrName>
                                        </p:attrNameLst>
                                      </p:cBhvr>
                                      <p:to>
                                        <p:strVal val="visible"/>
                                      </p:to>
                                    </p:set>
                                    <p:anim calcmode="lin" valueType="num">
                                      <p:cBhvr>
                                        <p:cTn id="20" dur="1000" fill="hold"/>
                                        <p:tgtEl>
                                          <p:spTgt spid="67590"/>
                                        </p:tgtEl>
                                        <p:attrNameLst>
                                          <p:attrName>ppt_w</p:attrName>
                                        </p:attrNameLst>
                                      </p:cBhvr>
                                      <p:tavLst>
                                        <p:tav tm="0">
                                          <p:val>
                                            <p:strVal val="#ppt_w*0.70"/>
                                          </p:val>
                                        </p:tav>
                                        <p:tav tm="100000">
                                          <p:val>
                                            <p:strVal val="#ppt_w"/>
                                          </p:val>
                                        </p:tav>
                                      </p:tavLst>
                                    </p:anim>
                                    <p:anim calcmode="lin" valueType="num">
                                      <p:cBhvr>
                                        <p:cTn id="21" dur="1000" fill="hold"/>
                                        <p:tgtEl>
                                          <p:spTgt spid="67590"/>
                                        </p:tgtEl>
                                        <p:attrNameLst>
                                          <p:attrName>ppt_h</p:attrName>
                                        </p:attrNameLst>
                                      </p:cBhvr>
                                      <p:tavLst>
                                        <p:tav tm="0">
                                          <p:val>
                                            <p:strVal val="#ppt_h"/>
                                          </p:val>
                                        </p:tav>
                                        <p:tav tm="100000">
                                          <p:val>
                                            <p:strVal val="#ppt_h"/>
                                          </p:val>
                                        </p:tav>
                                      </p:tavLst>
                                    </p:anim>
                                    <p:animEffect transition="in" filter="fade">
                                      <p:cBhvr>
                                        <p:cTn id="22" dur="1000"/>
                                        <p:tgtEl>
                                          <p:spTgt spid="67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8" grpId="0"/>
      <p:bldP spid="67589" grpId="0"/>
      <p:bldP spid="67590" grpId="0"/>
    </p:bld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chemeClr val="tx1"/>
            </a:solidFill>
            <a:effectLst/>
            <a:latin typeface="宋体" charset="-122"/>
            <a:ea typeface="宋体"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chemeClr val="tx1"/>
            </a:solidFill>
            <a:effectLst/>
            <a:latin typeface="宋体" charset="-122"/>
            <a:ea typeface="宋体" charset="-122"/>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Blends</Template>
  <TotalTime>1507</TotalTime>
  <Words>875</Words>
  <Application>Microsoft Office PowerPoint</Application>
  <PresentationFormat>全屏显示(4:3)</PresentationFormat>
  <Paragraphs>130</Paragraphs>
  <Slides>21</Slides>
  <Notes>0</Notes>
  <HiddenSlides>0</HiddenSlides>
  <MMClips>0</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Blends</vt:lpstr>
      <vt:lpstr>幻灯片 1</vt:lpstr>
      <vt:lpstr>幻灯片 2</vt:lpstr>
      <vt:lpstr>幻灯片 3</vt:lpstr>
      <vt:lpstr>幻灯片 4</vt:lpstr>
      <vt:lpstr>臭氧层空洞是由于 氟利昂和大气污染引起的</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大气中CO2含量的升高导致了温室效应</vt:lpstr>
      <vt:lpstr>幻灯片 20</vt:lpstr>
      <vt:lpstr>幻灯片 21</vt:lpstr>
    </vt:vector>
  </TitlesOfParts>
  <Company>中大附中</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邓珂平</dc:creator>
  <cp:lastModifiedBy>邓作逵</cp:lastModifiedBy>
  <cp:revision>106</cp:revision>
  <dcterms:created xsi:type="dcterms:W3CDTF">2004-12-14T10:44:16Z</dcterms:created>
  <dcterms:modified xsi:type="dcterms:W3CDTF">2019-09-16T03:12:27Z</dcterms:modified>
</cp:coreProperties>
</file>