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emf" ContentType="image/x-emf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  <p:sldMasterId id="2147483696" r:id="rId6"/>
  </p:sldMasterIdLst>
  <p:notesMasterIdLst>
    <p:notesMasterId r:id="rId14"/>
  </p:notesMasterIdLst>
  <p:handoutMasterIdLst>
    <p:handoutMasterId r:id="rId29"/>
  </p:handoutMasterIdLst>
  <p:sldIdLst>
    <p:sldId id="670" r:id="rId7"/>
    <p:sldId id="802" r:id="rId8"/>
    <p:sldId id="801" r:id="rId9"/>
    <p:sldId id="803" r:id="rId10"/>
    <p:sldId id="530" r:id="rId11"/>
    <p:sldId id="736" r:id="rId12"/>
    <p:sldId id="738" r:id="rId13"/>
    <p:sldId id="533" r:id="rId15"/>
    <p:sldId id="534" r:id="rId16"/>
    <p:sldId id="535" r:id="rId17"/>
    <p:sldId id="737" r:id="rId18"/>
    <p:sldId id="536" r:id="rId19"/>
    <p:sldId id="804" r:id="rId20"/>
    <p:sldId id="537" r:id="rId21"/>
    <p:sldId id="805" r:id="rId22"/>
    <p:sldId id="669" r:id="rId23"/>
    <p:sldId id="607" r:id="rId24"/>
    <p:sldId id="875" r:id="rId25"/>
    <p:sldId id="608" r:id="rId26"/>
    <p:sldId id="740" r:id="rId27"/>
    <p:sldId id="609" r:id="rId28"/>
  </p:sldIdLst>
  <p:sldSz cx="9144000" cy="6858000" type="screen4x3"/>
  <p:notesSz cx="6858000" cy="9144000"/>
  <p:defaultTextStyle>
    <a:defPPr>
      <a:defRPr lang="zh-CN"/>
    </a:defPPr>
    <a:lvl1pPr marL="0" lvl="0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1pPr>
    <a:lvl2pPr marL="457200" lvl="1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2pPr>
    <a:lvl3pPr marL="914400" lvl="2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3pPr>
    <a:lvl4pPr marL="1371600" lvl="3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4pPr>
    <a:lvl5pPr marL="1828800" lvl="4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5pPr>
    <a:lvl6pPr marL="2286000" lvl="5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6pPr>
    <a:lvl7pPr marL="2743200" lvl="6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7pPr>
    <a:lvl8pPr marL="3200400" lvl="7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8pPr>
    <a:lvl9pPr marL="3657600" lvl="8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方正楷体简体" pitchFamily="65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D"/>
    <a:srgbClr val="003399"/>
    <a:srgbClr val="3366CC"/>
    <a:srgbClr val="000066"/>
    <a:srgbClr val="800000"/>
    <a:srgbClr val="6600CC"/>
    <a:srgbClr val="990099"/>
    <a:srgbClr val="9933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882"/>
    <p:restoredTop sz="99284"/>
  </p:normalViewPr>
  <p:slideViewPr>
    <p:cSldViewPr showGuides="1">
      <p:cViewPr varScale="1">
        <p:scale>
          <a:sx n="112" d="100"/>
          <a:sy n="112" d="100"/>
        </p:scale>
        <p:origin x="-240" y="-78"/>
      </p:cViewPr>
      <p:guideLst>
        <p:guide orient="horz" pos="2156"/>
        <p:guide pos="287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9" Type="http://schemas.openxmlformats.org/officeDocument/2006/relationships/handoutMaster" Target="handoutMasters/handoutMaster1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0" Type="http://schemas.openxmlformats.org/officeDocument/2006/relationships/slide" Target="slides/slide13.xml"/><Relationship Id="rId2" Type="http://schemas.openxmlformats.org/officeDocument/2006/relationships/theme" Target="theme/theme1.xml"/><Relationship Id="rId19" Type="http://schemas.openxmlformats.org/officeDocument/2006/relationships/slide" Target="slides/slide12.xml"/><Relationship Id="rId18" Type="http://schemas.openxmlformats.org/officeDocument/2006/relationships/slide" Target="slides/slide11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5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各外国需要主动承认中原政权的共主地位，并凭借中央政权的册封取得统治的合法性，</a:t>
            </a:r>
            <a:r>
              <a:rPr lang="zh-CN" altLang="en-US">
                <a:sym typeface="+mn-ea"/>
              </a:rPr>
              <a:t>，以“藩邦”自居，谨守“臣节”</a:t>
            </a:r>
            <a:r>
              <a:rPr lang="zh-CN" altLang="en-US"/>
              <a:t>。中央政权对各地方政权往往直接封为“某某国王”。各受封国对中原政权按照不同的要求负有进贡和提供军队等义务。在“朝贡册封秩序”下，中国周边国家处于儒家文化的辐射范围之内，东亚基本上形成了一个“儒家文化圈”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>
              <a:sym typeface="+mn-ea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331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>
              <a:lnSpc>
                <a:spcPct val="150000"/>
              </a:lnSpc>
            </a:pPr>
            <a:fld id="{9A0DB2DC-4C9A-4742-B13C-FB6460FD3503}" type="slidenum">
              <a:rPr lang="zh-CN" altLang="en-US" sz="1200" dirty="0">
                <a:cs typeface="Times New Roman" panose="02020603050405020304" pitchFamily="18" charset="0"/>
              </a:rPr>
            </a:fld>
            <a:endParaRPr lang="zh-CN" altLang="en-US" sz="12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en-US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幻灯片图像占位符 28057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0242" name="文本占位符 280578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 indent="0"/>
            <a:endParaRPr lang="zh-CN" altLang="en-US" dirty="0"/>
          </a:p>
        </p:txBody>
      </p:sp>
      <p:sp>
        <p:nvSpPr>
          <p:cNvPr id="10243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标题和图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表占位符 2"/>
          <p:cNvSpPr>
            <a:spLocks noGrp="1"/>
          </p:cNvSpPr>
          <p:nvPr>
            <p:ph type="chart" idx="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emf"/><Relationship Id="rId12" Type="http://schemas.openxmlformats.org/officeDocument/2006/relationships/slide" Target="../slides/slid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1.emf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6" Type="http://schemas.openxmlformats.org/officeDocument/2006/relationships/theme" Target="../theme/theme5.xml"/><Relationship Id="rId15" Type="http://schemas.openxmlformats.org/officeDocument/2006/relationships/image" Target="../media/image2.jpeg"/><Relationship Id="rId14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89455" name="图片 189454">
            <a:hlinkClick r:id="rId12" action="ppaction://hlinksldjump"/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388350" y="74613"/>
            <a:ext cx="685800" cy="403225"/>
          </a:xfrm>
          <a:prstGeom prst="rect">
            <a:avLst/>
          </a:prstGeom>
          <a:noFill/>
          <a:ln w="31750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circle/>
  </p:transition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89455" name="图片 189454">
            <a:hlinkClick r:id="" action="ppaction://noaction"/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8388350" y="74613"/>
            <a:ext cx="685800" cy="403225"/>
          </a:xfrm>
          <a:prstGeom prst="rect">
            <a:avLst/>
          </a:prstGeom>
          <a:noFill/>
          <a:ln w="31750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circle/>
  </p:transition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circle/>
  </p:transition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方正楷体简体" pitchFamily="65" charset="-122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/>
            </a:lvl1pPr>
          </a:lstStyle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/>
            </a:lvl1pPr>
          </a:lstStyle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rgbClr val="FF0000"/>
          </a:solidFill>
          <a:latin typeface="华文中宋" panose="02010600040101010101" pitchFamily="2" charset="-122"/>
          <a:ea typeface="华文中宋" panose="02010600040101010101" pitchFamily="2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rgbClr val="FF0000"/>
          </a:solidFill>
          <a:latin typeface="华文中宋" panose="02010600040101010101" pitchFamily="2" charset="-122"/>
          <a:ea typeface="华文中宋" panose="02010600040101010101" pitchFamily="2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rgbClr val="FF0000"/>
          </a:solidFill>
          <a:latin typeface="华文中宋" panose="02010600040101010101" pitchFamily="2" charset="-122"/>
          <a:ea typeface="华文中宋" panose="02010600040101010101" pitchFamily="2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rgbClr val="FF0000"/>
          </a:solidFill>
          <a:latin typeface="华文中宋" panose="02010600040101010101" pitchFamily="2" charset="-122"/>
          <a:ea typeface="华文中宋" panose="02010600040101010101" pitchFamily="2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rgbClr val="FF0000"/>
          </a:solidFill>
          <a:latin typeface="华文中宋" panose="02010600040101010101" pitchFamily="2" charset="-122"/>
          <a:ea typeface="华文中宋" panose="02010600040101010101" pitchFamily="2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rgbClr val="FF0000"/>
          </a:solidFill>
          <a:latin typeface="华文中宋" panose="02010600040101010101" pitchFamily="2" charset="-122"/>
          <a:ea typeface="华文中宋" panose="02010600040101010101" pitchFamily="2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rgbClr val="FF0000"/>
          </a:solidFill>
          <a:latin typeface="华文中宋" panose="02010600040101010101" pitchFamily="2" charset="-122"/>
          <a:ea typeface="华文中宋" panose="02010600040101010101" pitchFamily="2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rgbClr val="FF0000"/>
          </a:solidFill>
          <a:latin typeface="华文中宋" panose="02010600040101010101" pitchFamily="2" charset="-122"/>
          <a:ea typeface="华文中宋" panose="0201060004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21.png"/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1" Type="http://schemas.openxmlformats.org/officeDocument/2006/relationships/slideLayout" Target="../slideLayouts/slideLayout18.xml"/><Relationship Id="rId10" Type="http://schemas.openxmlformats.org/officeDocument/2006/relationships/image" Target="../media/image22.png"/><Relationship Id="rId1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7.emf"/><Relationship Id="rId4" Type="http://schemas.openxmlformats.org/officeDocument/2006/relationships/image" Target="../media/image26.emf"/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1.xml"/><Relationship Id="rId1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34.emf"/><Relationship Id="rId5" Type="http://schemas.openxmlformats.org/officeDocument/2006/relationships/image" Target="../media/image33.emf"/><Relationship Id="rId4" Type="http://schemas.openxmlformats.org/officeDocument/2006/relationships/image" Target="../media/image32.emf"/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image" Target="../media/image29.emf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9.emf"/><Relationship Id="rId4" Type="http://schemas.openxmlformats.org/officeDocument/2006/relationships/image" Target="../media/image38.emf"/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image" Target="../media/image35.emf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45.emf"/><Relationship Id="rId5" Type="http://schemas.openxmlformats.org/officeDocument/2006/relationships/image" Target="../media/image44.emf"/><Relationship Id="rId4" Type="http://schemas.openxmlformats.org/officeDocument/2006/relationships/image" Target="../media/image43.emf"/><Relationship Id="rId3" Type="http://schemas.openxmlformats.org/officeDocument/2006/relationships/image" Target="../media/image42.emf"/><Relationship Id="rId2" Type="http://schemas.openxmlformats.org/officeDocument/2006/relationships/image" Target="../media/image41.emf"/><Relationship Id="rId1" Type="http://schemas.openxmlformats.org/officeDocument/2006/relationships/image" Target="../media/image40.emf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0.emf"/><Relationship Id="rId4" Type="http://schemas.openxmlformats.org/officeDocument/2006/relationships/image" Target="../media/image49.emf"/><Relationship Id="rId3" Type="http://schemas.openxmlformats.org/officeDocument/2006/relationships/image" Target="../media/image48.emf"/><Relationship Id="rId2" Type="http://schemas.openxmlformats.org/officeDocument/2006/relationships/image" Target="../media/image47.emf"/><Relationship Id="rId1" Type="http://schemas.openxmlformats.org/officeDocument/2006/relationships/image" Target="../media/image4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57.emf"/><Relationship Id="rId5" Type="http://schemas.openxmlformats.org/officeDocument/2006/relationships/image" Target="../media/image56.emf"/><Relationship Id="rId4" Type="http://schemas.openxmlformats.org/officeDocument/2006/relationships/image" Target="../media/image55.emf"/><Relationship Id="rId3" Type="http://schemas.openxmlformats.org/officeDocument/2006/relationships/image" Target="../media/image54.emf"/><Relationship Id="rId2" Type="http://schemas.openxmlformats.org/officeDocument/2006/relationships/image" Target="../media/image53.emf"/><Relationship Id="rId1" Type="http://schemas.openxmlformats.org/officeDocument/2006/relationships/image" Target="../media/image52.emf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9.png"/><Relationship Id="rId1" Type="http://schemas.openxmlformats.org/officeDocument/2006/relationships/image" Target="../media/image58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1.emf"/><Relationship Id="rId1" Type="http://schemas.openxmlformats.org/officeDocument/2006/relationships/image" Target="../media/image6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9.xml"/><Relationship Id="rId1" Type="http://schemas.openxmlformats.org/officeDocument/2006/relationships/slide" Target="slide1.xml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5.emf"/><Relationship Id="rId2" Type="http://schemas.openxmlformats.org/officeDocument/2006/relationships/image" Target="../media/image64.emf"/><Relationship Id="rId1" Type="http://schemas.openxmlformats.org/officeDocument/2006/relationships/image" Target="../media/image63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72.emf"/><Relationship Id="rId6" Type="http://schemas.openxmlformats.org/officeDocument/2006/relationships/image" Target="../media/image71.png"/><Relationship Id="rId5" Type="http://schemas.openxmlformats.org/officeDocument/2006/relationships/image" Target="../media/image70.emf"/><Relationship Id="rId4" Type="http://schemas.openxmlformats.org/officeDocument/2006/relationships/image" Target="../media/image69.emf"/><Relationship Id="rId3" Type="http://schemas.openxmlformats.org/officeDocument/2006/relationships/image" Target="../media/image68.emf"/><Relationship Id="rId2" Type="http://schemas.openxmlformats.org/officeDocument/2006/relationships/image" Target="../media/image67.emf"/><Relationship Id="rId1" Type="http://schemas.openxmlformats.org/officeDocument/2006/relationships/image" Target="../media/image66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77.emf"/><Relationship Id="rId5" Type="http://schemas.openxmlformats.org/officeDocument/2006/relationships/image" Target="../media/image76.emf"/><Relationship Id="rId4" Type="http://schemas.openxmlformats.org/officeDocument/2006/relationships/image" Target="../media/image75.emf"/><Relationship Id="rId3" Type="http://schemas.openxmlformats.org/officeDocument/2006/relationships/image" Target="../media/image74.emf"/><Relationship Id="rId2" Type="http://schemas.openxmlformats.org/officeDocument/2006/relationships/image" Target="../media/image73.emf"/><Relationship Id="rId1" Type="http://schemas.openxmlformats.org/officeDocument/2006/relationships/image" Target="../media/image72.emf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audio" Target="../media/audio2.wav"/><Relationship Id="rId8" Type="http://schemas.openxmlformats.org/officeDocument/2006/relationships/audio" Target="../media/audio1.wav"/><Relationship Id="rId7" Type="http://schemas.openxmlformats.org/officeDocument/2006/relationships/image" Target="../media/image82.jpeg"/><Relationship Id="rId6" Type="http://schemas.openxmlformats.org/officeDocument/2006/relationships/image" Target="../media/image81.png"/><Relationship Id="rId5" Type="http://schemas.microsoft.com/office/2007/relationships/media" Target="ppt/slides/ppt/slides/ppt/slides/clipboard/slides/ppt/slides/ppt/slides/ppt/slides/ppt/slides/ppt/slides/ppt/slides/1.mp3" TargetMode="External"/><Relationship Id="rId4" Type="http://schemas.openxmlformats.org/officeDocument/2006/relationships/audio" Target="ppt/slides/ppt/slides/ppt/slides/clipboard/slides/ppt/slides/ppt/slides/ppt/slides/ppt/slides/ppt/slides/ppt/slides/1.mp3" TargetMode="External"/><Relationship Id="rId3" Type="http://schemas.openxmlformats.org/officeDocument/2006/relationships/image" Target="../media/image80.png"/><Relationship Id="rId2" Type="http://schemas.openxmlformats.org/officeDocument/2006/relationships/image" Target="../media/image79.GIF"/><Relationship Id="rId11" Type="http://schemas.openxmlformats.org/officeDocument/2006/relationships/notesSlide" Target="../notesSlides/notesSlide10.x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78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1.x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89.emf"/><Relationship Id="rId6" Type="http://schemas.openxmlformats.org/officeDocument/2006/relationships/image" Target="../media/image88.emf"/><Relationship Id="rId5" Type="http://schemas.openxmlformats.org/officeDocument/2006/relationships/image" Target="../media/image87.emf"/><Relationship Id="rId4" Type="http://schemas.openxmlformats.org/officeDocument/2006/relationships/image" Target="../media/image86.emf"/><Relationship Id="rId3" Type="http://schemas.openxmlformats.org/officeDocument/2006/relationships/image" Target="../media/image85.emf"/><Relationship Id="rId2" Type="http://schemas.openxmlformats.org/officeDocument/2006/relationships/image" Target="../media/image84.emf"/><Relationship Id="rId1" Type="http://schemas.openxmlformats.org/officeDocument/2006/relationships/image" Target="../media/image8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20914" name="标题 12"/>
          <p:cNvSpPr txBox="1"/>
          <p:nvPr/>
        </p:nvSpPr>
        <p:spPr>
          <a:xfrm>
            <a:off x="612775" y="2428875"/>
            <a:ext cx="8034020" cy="1223645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 anchor="ctr"/>
          <a:p>
            <a:pPr algn="ctr" eaLnBrk="0" hangingPunct="0">
              <a:lnSpc>
                <a:spcPct val="150000"/>
              </a:lnSpc>
            </a:pPr>
            <a:r>
              <a:rPr lang="zh-CN" altLang="en-US" sz="3200" dirty="0">
                <a:solidFill>
                  <a:srgbClr val="404040"/>
                </a:solidFill>
                <a:latin typeface="方正宋黑_GBK" pitchFamily="65" charset="-122"/>
                <a:ea typeface="方正宋黑_GBK" pitchFamily="65" charset="-122"/>
                <a:sym typeface="SF Orson Casual Heavy" pitchFamily="2" charset="0"/>
              </a:rPr>
              <a:t>历史一轮复习</a:t>
            </a:r>
            <a:endParaRPr lang="zh-CN" altLang="en-US" sz="3200" dirty="0">
              <a:solidFill>
                <a:srgbClr val="404040"/>
              </a:solidFill>
              <a:latin typeface="方正宋黑_GBK" pitchFamily="65" charset="-122"/>
              <a:ea typeface="方正宋黑_GBK" pitchFamily="65" charset="-122"/>
              <a:sym typeface="SF Orson Casual Heavy" pitchFamily="2" charset="0"/>
            </a:endParaRPr>
          </a:p>
          <a:p>
            <a:pPr algn="ctr" eaLnBrk="0" hangingPunct="0">
              <a:lnSpc>
                <a:spcPct val="150000"/>
              </a:lnSpc>
            </a:pPr>
            <a:r>
              <a:rPr lang="zh-CN" altLang="en-US" sz="3200" dirty="0">
                <a:solidFill>
                  <a:srgbClr val="404040"/>
                </a:solidFill>
                <a:latin typeface="方正宋黑_GBK" pitchFamily="65" charset="-122"/>
                <a:ea typeface="方正宋黑_GBK" pitchFamily="65" charset="-122"/>
                <a:sym typeface="SF Orson Casual Heavy" pitchFamily="2" charset="0"/>
              </a:rPr>
              <a:t>第</a:t>
            </a:r>
            <a:r>
              <a:rPr lang="en-US" altLang="zh-CN" sz="3200" dirty="0">
                <a:solidFill>
                  <a:srgbClr val="404040"/>
                </a:solidFill>
                <a:latin typeface="方正宋黑_GBK" pitchFamily="65" charset="-122"/>
                <a:ea typeface="方正宋黑_GBK" pitchFamily="65" charset="-122"/>
                <a:sym typeface="SF Orson Casual Heavy" pitchFamily="2" charset="0"/>
              </a:rPr>
              <a:t>5</a:t>
            </a:r>
            <a:r>
              <a:rPr lang="zh-CN" altLang="en-US" sz="3200" dirty="0">
                <a:solidFill>
                  <a:srgbClr val="404040"/>
                </a:solidFill>
                <a:latin typeface="方正宋黑_GBK" pitchFamily="65" charset="-122"/>
                <a:ea typeface="方正宋黑_GBK" pitchFamily="65" charset="-122"/>
                <a:sym typeface="SF Orson Casual Heavy" pitchFamily="2" charset="0"/>
              </a:rPr>
              <a:t>讲  从鸦片战争到八国联军侵华</a:t>
            </a:r>
            <a:endParaRPr lang="zh-CN" altLang="en-US" sz="3200" dirty="0">
              <a:solidFill>
                <a:srgbClr val="404040"/>
              </a:solidFill>
              <a:latin typeface="方正宋黑_GBK" pitchFamily="65" charset="-122"/>
              <a:ea typeface="方正宋黑_GBK" pitchFamily="65" charset="-122"/>
              <a:sym typeface="SF Orson Casual Heavy" pitchFamily="2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20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9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84140" y="80645"/>
            <a:ext cx="3930015" cy="6478905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231140" y="317500"/>
            <a:ext cx="4308475" cy="6004560"/>
            <a:chOff x="304" y="387"/>
            <a:chExt cx="6918" cy="9456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04" y="387"/>
              <a:ext cx="6918" cy="9457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00" y="1236"/>
              <a:ext cx="984" cy="394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160000">
              <a:off x="6168" y="2351"/>
              <a:ext cx="392" cy="1008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9980000">
              <a:off x="3997" y="9008"/>
              <a:ext cx="1068" cy="288"/>
            </a:xfrm>
            <a:prstGeom prst="rect">
              <a:avLst/>
            </a:prstGeom>
          </p:spPr>
        </p:pic>
      </p:grpSp>
    </p:spTree>
  </p:cSld>
  <p:clrMapOvr>
    <a:masterClrMapping/>
  </p:clrMapOvr>
  <p:transition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" name="组合 14"/>
          <p:cNvGrpSpPr/>
          <p:nvPr/>
        </p:nvGrpSpPr>
        <p:grpSpPr>
          <a:xfrm>
            <a:off x="10160" y="3640455"/>
            <a:ext cx="4765040" cy="3153410"/>
            <a:chOff x="6559" y="1805"/>
            <a:chExt cx="7504" cy="4966"/>
          </a:xfrm>
        </p:grpSpPr>
        <p:grpSp>
          <p:nvGrpSpPr>
            <p:cNvPr id="13" name="组合 12"/>
            <p:cNvGrpSpPr/>
            <p:nvPr/>
          </p:nvGrpSpPr>
          <p:grpSpPr>
            <a:xfrm>
              <a:off x="6559" y="1805"/>
              <a:ext cx="7505" cy="4966"/>
              <a:chOff x="4958" y="2515"/>
              <a:chExt cx="7680" cy="4966"/>
            </a:xfrm>
          </p:grpSpPr>
          <p:pic>
            <p:nvPicPr>
              <p:cNvPr id="11" name="图片 10"/>
              <p:cNvPicPr>
                <a:picLocks noChangeAspect="1"/>
              </p:cNvPicPr>
              <p:nvPr/>
            </p:nvPicPr>
            <p:blipFill>
              <a:blip r:embed="rId1"/>
              <a:srcRect t="13785"/>
              <a:stretch>
                <a:fillRect/>
              </a:stretch>
            </p:blipFill>
            <p:spPr>
              <a:xfrm>
                <a:off x="4958" y="2515"/>
                <a:ext cx="7681" cy="4966"/>
              </a:xfrm>
              <a:prstGeom prst="rect">
                <a:avLst/>
              </a:prstGeom>
            </p:spPr>
          </p:pic>
          <p:pic>
            <p:nvPicPr>
              <p:cNvPr id="12" name="图片 11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5208" y="5541"/>
                <a:ext cx="3227" cy="1735"/>
              </a:xfrm>
              <a:prstGeom prst="rect">
                <a:avLst/>
              </a:prstGeom>
            </p:spPr>
          </p:pic>
        </p:grp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521" y="1902"/>
              <a:ext cx="3362" cy="732"/>
            </a:xfrm>
            <a:prstGeom prst="rect">
              <a:avLst/>
            </a:prstGeom>
          </p:spPr>
        </p:pic>
      </p:grpSp>
      <p:grpSp>
        <p:nvGrpSpPr>
          <p:cNvPr id="16" name="组合 15"/>
          <p:cNvGrpSpPr/>
          <p:nvPr/>
        </p:nvGrpSpPr>
        <p:grpSpPr>
          <a:xfrm>
            <a:off x="4394200" y="98425"/>
            <a:ext cx="4704715" cy="3321050"/>
            <a:chOff x="6578" y="1720"/>
            <a:chExt cx="7244" cy="5230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578" y="1720"/>
              <a:ext cx="7244" cy="5230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578" y="1720"/>
              <a:ext cx="1992" cy="1595"/>
            </a:xfrm>
            <a:prstGeom prst="rect">
              <a:avLst/>
            </a:prstGeom>
          </p:spPr>
        </p:pic>
      </p:grpSp>
    </p:spTree>
  </p:cSld>
  <p:clrMapOvr>
    <a:masterClrMapping/>
  </p:clrMapOvr>
  <p:transition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28104" name="圆角矩形 7"/>
          <p:cNvSpPr/>
          <p:nvPr/>
        </p:nvSpPr>
        <p:spPr>
          <a:xfrm>
            <a:off x="706438" y="1079500"/>
            <a:ext cx="5427662" cy="503238"/>
          </a:xfrm>
          <a:prstGeom prst="roundRect">
            <a:avLst>
              <a:gd name="adj" fmla="val 8426"/>
            </a:avLst>
          </a:prstGeom>
          <a:solidFill>
            <a:srgbClr val="4BB0D0"/>
          </a:solidFill>
          <a:ln w="9525">
            <a:noFill/>
          </a:ln>
        </p:spPr>
        <p:txBody>
          <a:bodyPr lIns="72585" tIns="36293" rIns="72585" bIns="36293" anchor="ctr"/>
          <a:p>
            <a:endParaRPr lang="zh-CN" altLang="zh-CN" b="0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28105" name="椭圆 4"/>
          <p:cNvSpPr/>
          <p:nvPr/>
        </p:nvSpPr>
        <p:spPr>
          <a:xfrm>
            <a:off x="373063" y="906463"/>
            <a:ext cx="692150" cy="890587"/>
          </a:xfrm>
          <a:prstGeom prst="ellipse">
            <a:avLst/>
          </a:prstGeom>
          <a:solidFill>
            <a:srgbClr val="4BB0D0"/>
          </a:solidFill>
          <a:ln w="762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72585" tIns="36293" rIns="72585" bIns="36293" anchor="ctr"/>
          <a:p>
            <a:endParaRPr lang="zh-CN" altLang="zh-CN" b="0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28106" name="图片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3400" y="1144588"/>
            <a:ext cx="384175" cy="495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28107" name="图片 4281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300" y="1035050"/>
            <a:ext cx="3902075" cy="982663"/>
          </a:xfrm>
          <a:prstGeom prst="rect">
            <a:avLst/>
          </a:prstGeom>
          <a:noFill/>
          <a:ln w="31750">
            <a:noFill/>
          </a:ln>
        </p:spPr>
      </p:pic>
      <p:pic>
        <p:nvPicPr>
          <p:cNvPr id="428127" name="图片 4281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50" y="2038350"/>
            <a:ext cx="8108950" cy="592138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428129" name="图片 4281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9410" y="2874645"/>
            <a:ext cx="255588" cy="576263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428130" name="图片 4281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0873" y="2793683"/>
            <a:ext cx="1749425" cy="74136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428131" name="图片 4281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47285" y="2890520"/>
            <a:ext cx="255588" cy="576263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428132" name="图片 4281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79060" y="2642870"/>
            <a:ext cx="1465263" cy="10318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428134" name="图片 4281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3585" y="4815205"/>
            <a:ext cx="255588" cy="576263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428135" name="图片 4281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31235" y="4577080"/>
            <a:ext cx="1601788" cy="1077913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428136" name="图片 42813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39373" y="4831080"/>
            <a:ext cx="255587" cy="576263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428137" name="图片 42813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94960" y="4743768"/>
            <a:ext cx="1244600" cy="70802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428138" name="图片 42813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35115" y="2719070"/>
            <a:ext cx="1785620" cy="3003550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6133783" y="446405"/>
            <a:ext cx="278066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/>
              <a:t>历史练习册 </a:t>
            </a:r>
            <a:r>
              <a:rPr lang="en-US" altLang="zh-CN" sz="2400"/>
              <a:t>P52-52</a:t>
            </a:r>
            <a:endParaRPr lang="en-US" altLang="zh-CN" sz="2400"/>
          </a:p>
        </p:txBody>
      </p:sp>
      <p:sp>
        <p:nvSpPr>
          <p:cNvPr id="3" name="文本框 2"/>
          <p:cNvSpPr txBox="1"/>
          <p:nvPr/>
        </p:nvSpPr>
        <p:spPr>
          <a:xfrm>
            <a:off x="473075" y="2856230"/>
            <a:ext cx="2426335" cy="6451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18C60s—19C40s</a:t>
            </a:r>
            <a:endParaRPr lang="en-US" altLang="zh-CN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第一次工业革命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10260" y="4780915"/>
            <a:ext cx="2426335" cy="6451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r>
              <a:rPr lang="en-US" altLang="zh-CN">
                <a:solidFill>
                  <a:srgbClr val="FF0000"/>
                </a:solidFill>
              </a:rPr>
              <a:t>19C</a:t>
            </a:r>
            <a:r>
              <a:rPr lang="zh-CN" altLang="en-US">
                <a:solidFill>
                  <a:srgbClr val="FF0000"/>
                </a:solidFill>
              </a:rPr>
              <a:t>中期</a:t>
            </a:r>
            <a:r>
              <a:rPr lang="en-US" altLang="zh-CN">
                <a:solidFill>
                  <a:srgbClr val="FF0000"/>
                </a:solidFill>
              </a:rPr>
              <a:t>—20C</a:t>
            </a:r>
            <a:r>
              <a:rPr lang="zh-CN" altLang="en-US">
                <a:solidFill>
                  <a:srgbClr val="FF0000"/>
                </a:solidFill>
              </a:rPr>
              <a:t>初</a:t>
            </a:r>
            <a:endParaRPr lang="en-US" altLang="zh-CN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第二次工业革命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28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2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2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2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2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2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2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2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2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32160" name="图片 43215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0563" y="1695768"/>
            <a:ext cx="6824662" cy="11303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432161" name="图片 43216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763" y="2202180"/>
            <a:ext cx="5378450" cy="1744663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432162" name="图片 43216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775" y="2778443"/>
            <a:ext cx="8023225" cy="17780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432163" name="图片 43216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4434205"/>
            <a:ext cx="8064500" cy="1379538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432164" name="图片 43216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750" y="5551805"/>
            <a:ext cx="8108950" cy="1185863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172108" name="矩形 172107"/>
          <p:cNvSpPr/>
          <p:nvPr/>
        </p:nvSpPr>
        <p:spPr>
          <a:xfrm rot="3419336">
            <a:off x="1163638" y="422275"/>
            <a:ext cx="874712" cy="971550"/>
          </a:xfrm>
          <a:prstGeom prst="rect">
            <a:avLst/>
          </a:prstGeom>
          <a:gradFill rotWithShape="1">
            <a:gsLst>
              <a:gs pos="0">
                <a:srgbClr val="96B1E6"/>
              </a:gs>
              <a:gs pos="100000">
                <a:srgbClr val="96B1E6">
                  <a:gamma/>
                  <a:shade val="46275"/>
                  <a:invGamma/>
                </a:srgbClr>
              </a:gs>
            </a:gsLst>
            <a:lin ang="5400000" scaled="1"/>
            <a:tileRect/>
          </a:gra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rgbClr val="96B1E6"/>
            </a:extrusionClr>
          </a:sp3d>
        </p:spPr>
        <p:txBody>
          <a:bodyPr/>
          <a:p>
            <a:endParaRPr lang="zh-CN" altLang="en-US"/>
          </a:p>
        </p:txBody>
      </p:sp>
      <p:grpSp>
        <p:nvGrpSpPr>
          <p:cNvPr id="172109" name="组合 172108"/>
          <p:cNvGrpSpPr/>
          <p:nvPr/>
        </p:nvGrpSpPr>
        <p:grpSpPr>
          <a:xfrm>
            <a:off x="2087563" y="596900"/>
            <a:ext cx="901700" cy="125413"/>
            <a:chOff x="2003" y="3439"/>
            <a:chExt cx="468" cy="244"/>
          </a:xfrm>
        </p:grpSpPr>
        <p:sp>
          <p:nvSpPr>
            <p:cNvPr id="172110" name="椭圆 172109"/>
            <p:cNvSpPr/>
            <p:nvPr/>
          </p:nvSpPr>
          <p:spPr>
            <a:xfrm>
              <a:off x="2003" y="3439"/>
              <a:ext cx="79" cy="242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2111" name="矩形 172110"/>
            <p:cNvSpPr/>
            <p:nvPr/>
          </p:nvSpPr>
          <p:spPr>
            <a:xfrm>
              <a:off x="2048" y="3441"/>
              <a:ext cx="388" cy="242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2112" name="椭圆 172111"/>
            <p:cNvSpPr/>
            <p:nvPr/>
          </p:nvSpPr>
          <p:spPr>
            <a:xfrm>
              <a:off x="2400" y="3443"/>
              <a:ext cx="71" cy="234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12700" cap="flat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2113" name="椭圆 172112"/>
            <p:cNvSpPr/>
            <p:nvPr/>
          </p:nvSpPr>
          <p:spPr>
            <a:xfrm>
              <a:off x="2438" y="3519"/>
              <a:ext cx="20" cy="69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72114" name="矩形 172113"/>
          <p:cNvSpPr/>
          <p:nvPr/>
        </p:nvSpPr>
        <p:spPr>
          <a:xfrm rot="3419336">
            <a:off x="2828925" y="361950"/>
            <a:ext cx="874713" cy="969963"/>
          </a:xfrm>
          <a:prstGeom prst="rect">
            <a:avLst/>
          </a:prstGeom>
          <a:solidFill>
            <a:srgbClr val="4972BB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rgbClr val="4972BB"/>
            </a:extrusionClr>
          </a:sp3d>
        </p:spPr>
        <p:txBody>
          <a:bodyPr/>
          <a:p>
            <a:endParaRPr lang="zh-CN" altLang="en-US"/>
          </a:p>
        </p:txBody>
      </p:sp>
      <p:grpSp>
        <p:nvGrpSpPr>
          <p:cNvPr id="172115" name="组合 172114"/>
          <p:cNvGrpSpPr/>
          <p:nvPr/>
        </p:nvGrpSpPr>
        <p:grpSpPr>
          <a:xfrm>
            <a:off x="3751263" y="596900"/>
            <a:ext cx="901700" cy="125413"/>
            <a:chOff x="2003" y="3439"/>
            <a:chExt cx="468" cy="244"/>
          </a:xfrm>
        </p:grpSpPr>
        <p:sp>
          <p:nvSpPr>
            <p:cNvPr id="172116" name="椭圆 172115"/>
            <p:cNvSpPr/>
            <p:nvPr/>
          </p:nvSpPr>
          <p:spPr>
            <a:xfrm>
              <a:off x="2003" y="3439"/>
              <a:ext cx="79" cy="242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2117" name="矩形 172116"/>
            <p:cNvSpPr/>
            <p:nvPr/>
          </p:nvSpPr>
          <p:spPr>
            <a:xfrm>
              <a:off x="2048" y="3441"/>
              <a:ext cx="388" cy="242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2118" name="椭圆 172117"/>
            <p:cNvSpPr/>
            <p:nvPr/>
          </p:nvSpPr>
          <p:spPr>
            <a:xfrm>
              <a:off x="2400" y="3443"/>
              <a:ext cx="71" cy="234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12700" cap="flat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2119" name="椭圆 172118"/>
            <p:cNvSpPr/>
            <p:nvPr/>
          </p:nvSpPr>
          <p:spPr>
            <a:xfrm>
              <a:off x="2438" y="3519"/>
              <a:ext cx="20" cy="69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72120" name="矩形 172119"/>
          <p:cNvSpPr/>
          <p:nvPr/>
        </p:nvSpPr>
        <p:spPr>
          <a:xfrm rot="3419336">
            <a:off x="4505325" y="361950"/>
            <a:ext cx="874713" cy="969963"/>
          </a:xfrm>
          <a:prstGeom prst="rect">
            <a:avLst/>
          </a:prstGeom>
          <a:gradFill rotWithShape="1">
            <a:gsLst>
              <a:gs pos="0">
                <a:srgbClr val="96B1E6"/>
              </a:gs>
              <a:gs pos="100000">
                <a:srgbClr val="96B1E6">
                  <a:gamma/>
                  <a:shade val="46275"/>
                  <a:invGamma/>
                </a:srgbClr>
              </a:gs>
            </a:gsLst>
            <a:lin ang="5400000" scaled="1"/>
            <a:tileRect/>
          </a:gra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rgbClr val="96B1E6"/>
            </a:extrusionClr>
          </a:sp3d>
        </p:spPr>
        <p:txBody>
          <a:bodyPr/>
          <a:p>
            <a:endParaRPr lang="zh-CN" altLang="en-US"/>
          </a:p>
        </p:txBody>
      </p:sp>
      <p:grpSp>
        <p:nvGrpSpPr>
          <p:cNvPr id="172121" name="组合 172120"/>
          <p:cNvGrpSpPr/>
          <p:nvPr/>
        </p:nvGrpSpPr>
        <p:grpSpPr>
          <a:xfrm>
            <a:off x="5416550" y="596900"/>
            <a:ext cx="1179513" cy="125413"/>
            <a:chOff x="2003" y="3439"/>
            <a:chExt cx="468" cy="244"/>
          </a:xfrm>
        </p:grpSpPr>
        <p:sp>
          <p:nvSpPr>
            <p:cNvPr id="172122" name="椭圆 172121"/>
            <p:cNvSpPr/>
            <p:nvPr/>
          </p:nvSpPr>
          <p:spPr>
            <a:xfrm>
              <a:off x="2003" y="3439"/>
              <a:ext cx="79" cy="242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2123" name="矩形 172122"/>
            <p:cNvSpPr/>
            <p:nvPr/>
          </p:nvSpPr>
          <p:spPr>
            <a:xfrm>
              <a:off x="2048" y="3441"/>
              <a:ext cx="388" cy="242"/>
            </a:xfrm>
            <a:prstGeom prst="rect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2124" name="椭圆 172123"/>
            <p:cNvSpPr/>
            <p:nvPr/>
          </p:nvSpPr>
          <p:spPr>
            <a:xfrm>
              <a:off x="2400" y="3443"/>
              <a:ext cx="71" cy="234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12700" cap="flat" cmpd="sng">
              <a:solidFill>
                <a:srgbClr val="FFFF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2125" name="椭圆 172124"/>
            <p:cNvSpPr/>
            <p:nvPr/>
          </p:nvSpPr>
          <p:spPr>
            <a:xfrm>
              <a:off x="2438" y="3519"/>
              <a:ext cx="20" cy="69"/>
            </a:xfrm>
            <a:prstGeom prst="ellipse">
              <a:avLst/>
            </a:prstGeom>
            <a:gradFill rotWithShape="0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72126" name="矩形 172125"/>
          <p:cNvSpPr/>
          <p:nvPr/>
        </p:nvSpPr>
        <p:spPr>
          <a:xfrm rot="3419336">
            <a:off x="6088063" y="360363"/>
            <a:ext cx="874712" cy="971550"/>
          </a:xfrm>
          <a:prstGeom prst="rect">
            <a:avLst/>
          </a:prstGeom>
          <a:solidFill>
            <a:srgbClr val="4972BB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Front">
              <a:rot lat="0" lon="1500000" rev="0"/>
            </a:camera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rgbClr val="4972BB"/>
            </a:extrusionClr>
          </a:sp3d>
        </p:spPr>
        <p:txBody>
          <a:bodyPr/>
          <a:p>
            <a:endParaRPr lang="zh-CN" altLang="en-US"/>
          </a:p>
        </p:txBody>
      </p:sp>
      <p:sp>
        <p:nvSpPr>
          <p:cNvPr id="172127" name="矩形 172126"/>
          <p:cNvSpPr/>
          <p:nvPr/>
        </p:nvSpPr>
        <p:spPr>
          <a:xfrm>
            <a:off x="1414463" y="627063"/>
            <a:ext cx="846137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000" dirty="0">
                <a:solidFill>
                  <a:srgbClr val="FFFFFF"/>
                </a:solidFill>
                <a:latin typeface="Arial" panose="020B0604020202020204" pitchFamily="34" charset="0"/>
                <a:ea typeface="方正少儿简体" pitchFamily="65" charset="-122"/>
              </a:rPr>
              <a:t>主</a:t>
            </a:r>
            <a:endParaRPr lang="zh-CN" altLang="en-US" sz="3000" dirty="0">
              <a:solidFill>
                <a:srgbClr val="FFFFFF"/>
              </a:solidFill>
              <a:latin typeface="Arial" panose="020B0604020202020204" pitchFamily="34" charset="0"/>
              <a:ea typeface="方正少儿简体" pitchFamily="65" charset="-122"/>
            </a:endParaRPr>
          </a:p>
        </p:txBody>
      </p:sp>
      <p:sp>
        <p:nvSpPr>
          <p:cNvPr id="172128" name="矩形 172127"/>
          <p:cNvSpPr/>
          <p:nvPr/>
        </p:nvSpPr>
        <p:spPr>
          <a:xfrm>
            <a:off x="3052763" y="576263"/>
            <a:ext cx="566737" cy="5492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zh-CN" altLang="en-US" sz="3000" dirty="0">
                <a:solidFill>
                  <a:srgbClr val="FFFFFF"/>
                </a:solidFill>
                <a:latin typeface="Arial" panose="020B0604020202020204" pitchFamily="34" charset="0"/>
                <a:ea typeface="方正少儿简体" pitchFamily="65" charset="-122"/>
              </a:rPr>
              <a:t>干</a:t>
            </a:r>
            <a:endParaRPr lang="zh-CN" altLang="en-US" sz="3000" dirty="0">
              <a:solidFill>
                <a:srgbClr val="FFFFFF"/>
              </a:solidFill>
              <a:latin typeface="Arial" panose="020B0604020202020204" pitchFamily="34" charset="0"/>
              <a:ea typeface="方正少儿简体" pitchFamily="65" charset="-122"/>
            </a:endParaRPr>
          </a:p>
        </p:txBody>
      </p:sp>
      <p:sp>
        <p:nvSpPr>
          <p:cNvPr id="172129" name="矩形 172128"/>
          <p:cNvSpPr/>
          <p:nvPr/>
        </p:nvSpPr>
        <p:spPr>
          <a:xfrm>
            <a:off x="4718050" y="576263"/>
            <a:ext cx="566738" cy="5492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zh-CN" altLang="en-US" sz="3000" dirty="0">
                <a:solidFill>
                  <a:srgbClr val="FFFFFF"/>
                </a:solidFill>
                <a:latin typeface="Arial" panose="020B0604020202020204" pitchFamily="34" charset="0"/>
                <a:ea typeface="方正少儿简体" pitchFamily="65" charset="-122"/>
              </a:rPr>
              <a:t>知</a:t>
            </a:r>
            <a:endParaRPr lang="zh-CN" altLang="en-US" sz="3000" dirty="0">
              <a:solidFill>
                <a:srgbClr val="FFFFFF"/>
              </a:solidFill>
              <a:latin typeface="Arial" panose="020B0604020202020204" pitchFamily="34" charset="0"/>
              <a:ea typeface="方正少儿简体" pitchFamily="65" charset="-122"/>
            </a:endParaRPr>
          </a:p>
        </p:txBody>
      </p:sp>
      <p:sp>
        <p:nvSpPr>
          <p:cNvPr id="172130" name="矩形 172129"/>
          <p:cNvSpPr/>
          <p:nvPr/>
        </p:nvSpPr>
        <p:spPr>
          <a:xfrm>
            <a:off x="6278563" y="581025"/>
            <a:ext cx="1020762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000" dirty="0">
                <a:solidFill>
                  <a:srgbClr val="FFFFFF"/>
                </a:solidFill>
                <a:latin typeface="Arial" panose="020B0604020202020204" pitchFamily="34" charset="0"/>
                <a:ea typeface="方正少儿简体" pitchFamily="65" charset="-122"/>
              </a:rPr>
              <a:t>识</a:t>
            </a:r>
            <a:endParaRPr lang="zh-CN" altLang="en-US" sz="3000" dirty="0">
              <a:solidFill>
                <a:srgbClr val="FFFFFF"/>
              </a:solidFill>
              <a:latin typeface="Arial" panose="020B0604020202020204" pitchFamily="34" charset="0"/>
              <a:ea typeface="方正少儿简体" pitchFamily="65" charset="-122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2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2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2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32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32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32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32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3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2529" name="文本框 25601"/>
          <p:cNvSpPr txBox="1"/>
          <p:nvPr/>
        </p:nvSpPr>
        <p:spPr>
          <a:xfrm>
            <a:off x="1331913" y="6308725"/>
            <a:ext cx="1828800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000" i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1841</a:t>
            </a:r>
            <a:r>
              <a:rPr lang="zh-CN" altLang="en-US" sz="2000" i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－</a:t>
            </a:r>
            <a:r>
              <a:rPr lang="en-US" altLang="zh-CN" sz="2000" i="1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1842</a:t>
            </a:r>
            <a:endParaRPr lang="en-US" altLang="zh-CN" sz="2000" i="1" dirty="0">
              <a:solidFill>
                <a:schemeClr val="tx1"/>
              </a:solidFill>
              <a:latin typeface="+mn-ea"/>
              <a:ea typeface="+mn-ea"/>
              <a:cs typeface="+mn-ea"/>
            </a:endParaRPr>
          </a:p>
        </p:txBody>
      </p:sp>
      <p:pic>
        <p:nvPicPr>
          <p:cNvPr id="22530" name="图片 25602" descr="11"/>
          <p:cNvPicPr>
            <a:picLocks noChangeAspect="1"/>
          </p:cNvPicPr>
          <p:nvPr/>
        </p:nvPicPr>
        <p:blipFill>
          <a:blip r:embed="rId1">
            <a:lum contrast="41999"/>
          </a:blip>
          <a:stretch>
            <a:fillRect/>
          </a:stretch>
        </p:blipFill>
        <p:spPr>
          <a:xfrm>
            <a:off x="3851275" y="260350"/>
            <a:ext cx="4752975" cy="6296025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5604" name="未知"/>
          <p:cNvSpPr/>
          <p:nvPr/>
        </p:nvSpPr>
        <p:spPr>
          <a:xfrm>
            <a:off x="4067175" y="5876925"/>
            <a:ext cx="376238" cy="603250"/>
          </a:xfrm>
          <a:custGeom>
            <a:avLst/>
            <a:gdLst/>
            <a:ahLst/>
            <a:cxnLst/>
            <a:pathLst>
              <a:path w="256" h="288">
                <a:moveTo>
                  <a:pt x="0" y="288"/>
                </a:moveTo>
                <a:cubicBezTo>
                  <a:pt x="52" y="276"/>
                  <a:pt x="104" y="264"/>
                  <a:pt x="144" y="240"/>
                </a:cubicBezTo>
                <a:cubicBezTo>
                  <a:pt x="184" y="216"/>
                  <a:pt x="224" y="184"/>
                  <a:pt x="240" y="144"/>
                </a:cubicBezTo>
                <a:cubicBezTo>
                  <a:pt x="256" y="104"/>
                  <a:pt x="240" y="24"/>
                  <a:pt x="240" y="0"/>
                </a:cubicBezTo>
              </a:path>
            </a:pathLst>
          </a:custGeom>
          <a:noFill/>
          <a:ln w="57150" cap="flat" cmpd="sng">
            <a:solidFill>
              <a:srgbClr val="9933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25605" name="未知"/>
          <p:cNvSpPr/>
          <p:nvPr/>
        </p:nvSpPr>
        <p:spPr>
          <a:xfrm>
            <a:off x="6156325" y="3573463"/>
            <a:ext cx="1655763" cy="1727200"/>
          </a:xfrm>
          <a:custGeom>
            <a:avLst/>
            <a:gdLst/>
            <a:ahLst/>
            <a:cxnLst/>
            <a:pathLst>
              <a:path w="1728" h="1680">
                <a:moveTo>
                  <a:pt x="0" y="1632"/>
                </a:moveTo>
                <a:cubicBezTo>
                  <a:pt x="96" y="1656"/>
                  <a:pt x="192" y="1680"/>
                  <a:pt x="288" y="1680"/>
                </a:cubicBezTo>
                <a:cubicBezTo>
                  <a:pt x="384" y="1680"/>
                  <a:pt x="488" y="1672"/>
                  <a:pt x="576" y="1632"/>
                </a:cubicBezTo>
                <a:cubicBezTo>
                  <a:pt x="664" y="1592"/>
                  <a:pt x="728" y="1520"/>
                  <a:pt x="816" y="1440"/>
                </a:cubicBezTo>
                <a:cubicBezTo>
                  <a:pt x="904" y="1360"/>
                  <a:pt x="992" y="1264"/>
                  <a:pt x="1104" y="1152"/>
                </a:cubicBezTo>
                <a:cubicBezTo>
                  <a:pt x="1216" y="1040"/>
                  <a:pt x="1400" y="864"/>
                  <a:pt x="1488" y="768"/>
                </a:cubicBezTo>
                <a:cubicBezTo>
                  <a:pt x="1576" y="672"/>
                  <a:pt x="1600" y="632"/>
                  <a:pt x="1632" y="576"/>
                </a:cubicBezTo>
                <a:cubicBezTo>
                  <a:pt x="1664" y="520"/>
                  <a:pt x="1664" y="528"/>
                  <a:pt x="1680" y="432"/>
                </a:cubicBezTo>
                <a:cubicBezTo>
                  <a:pt x="1696" y="336"/>
                  <a:pt x="1712" y="168"/>
                  <a:pt x="1728" y="0"/>
                </a:cubicBezTo>
              </a:path>
            </a:pathLst>
          </a:custGeom>
          <a:noFill/>
          <a:ln w="57150" cap="flat" cmpd="sng">
            <a:solidFill>
              <a:srgbClr val="9933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25606" name="未知"/>
          <p:cNvSpPr/>
          <p:nvPr/>
        </p:nvSpPr>
        <p:spPr>
          <a:xfrm>
            <a:off x="5508625" y="765175"/>
            <a:ext cx="2808288" cy="2735263"/>
          </a:xfrm>
          <a:custGeom>
            <a:avLst/>
            <a:gdLst/>
            <a:ahLst/>
            <a:cxnLst/>
            <a:pathLst>
              <a:path w="1120" h="1728">
                <a:moveTo>
                  <a:pt x="912" y="1728"/>
                </a:moveTo>
                <a:cubicBezTo>
                  <a:pt x="956" y="1688"/>
                  <a:pt x="1000" y="1648"/>
                  <a:pt x="1008" y="1584"/>
                </a:cubicBezTo>
                <a:cubicBezTo>
                  <a:pt x="1016" y="1520"/>
                  <a:pt x="1008" y="1432"/>
                  <a:pt x="960" y="1344"/>
                </a:cubicBezTo>
                <a:cubicBezTo>
                  <a:pt x="912" y="1256"/>
                  <a:pt x="776" y="1144"/>
                  <a:pt x="720" y="1056"/>
                </a:cubicBezTo>
                <a:cubicBezTo>
                  <a:pt x="664" y="968"/>
                  <a:pt x="640" y="880"/>
                  <a:pt x="624" y="816"/>
                </a:cubicBezTo>
                <a:cubicBezTo>
                  <a:pt x="608" y="752"/>
                  <a:pt x="568" y="736"/>
                  <a:pt x="624" y="672"/>
                </a:cubicBezTo>
                <a:cubicBezTo>
                  <a:pt x="680" y="608"/>
                  <a:pt x="880" y="504"/>
                  <a:pt x="960" y="432"/>
                </a:cubicBezTo>
                <a:cubicBezTo>
                  <a:pt x="1040" y="360"/>
                  <a:pt x="1120" y="288"/>
                  <a:pt x="1104" y="240"/>
                </a:cubicBezTo>
                <a:cubicBezTo>
                  <a:pt x="1088" y="192"/>
                  <a:pt x="976" y="176"/>
                  <a:pt x="864" y="144"/>
                </a:cubicBezTo>
                <a:cubicBezTo>
                  <a:pt x="752" y="112"/>
                  <a:pt x="528" y="56"/>
                  <a:pt x="432" y="48"/>
                </a:cubicBezTo>
                <a:cubicBezTo>
                  <a:pt x="336" y="40"/>
                  <a:pt x="360" y="104"/>
                  <a:pt x="288" y="96"/>
                </a:cubicBezTo>
                <a:cubicBezTo>
                  <a:pt x="216" y="88"/>
                  <a:pt x="48" y="16"/>
                  <a:pt x="0" y="0"/>
                </a:cubicBezTo>
              </a:path>
            </a:pathLst>
          </a:custGeom>
          <a:noFill/>
          <a:ln w="57150" cap="flat" cmpd="sng">
            <a:solidFill>
              <a:srgbClr val="9933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25607" name="未知"/>
          <p:cNvSpPr/>
          <p:nvPr/>
        </p:nvSpPr>
        <p:spPr>
          <a:xfrm>
            <a:off x="4284663" y="5949950"/>
            <a:ext cx="304800" cy="527050"/>
          </a:xfrm>
          <a:custGeom>
            <a:avLst/>
            <a:gdLst/>
            <a:ahLst/>
            <a:cxnLst/>
            <a:pathLst>
              <a:path w="208" h="240">
                <a:moveTo>
                  <a:pt x="0" y="240"/>
                </a:moveTo>
                <a:cubicBezTo>
                  <a:pt x="32" y="232"/>
                  <a:pt x="64" y="224"/>
                  <a:pt x="96" y="192"/>
                </a:cubicBezTo>
                <a:cubicBezTo>
                  <a:pt x="128" y="160"/>
                  <a:pt x="176" y="80"/>
                  <a:pt x="192" y="48"/>
                </a:cubicBezTo>
                <a:cubicBezTo>
                  <a:pt x="208" y="16"/>
                  <a:pt x="200" y="8"/>
                  <a:pt x="192" y="0"/>
                </a:cubicBezTo>
              </a:path>
            </a:pathLst>
          </a:custGeom>
          <a:noFill/>
          <a:ln w="57150" cap="flat" cmpd="sng">
            <a:solidFill>
              <a:schemeClr val="accent2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25608" name="未知"/>
          <p:cNvSpPr/>
          <p:nvPr/>
        </p:nvSpPr>
        <p:spPr>
          <a:xfrm>
            <a:off x="4500563" y="5300663"/>
            <a:ext cx="1617662" cy="682625"/>
          </a:xfrm>
          <a:custGeom>
            <a:avLst/>
            <a:gdLst/>
            <a:ahLst/>
            <a:cxnLst/>
            <a:pathLst>
              <a:path w="824" h="480">
                <a:moveTo>
                  <a:pt x="0" y="432"/>
                </a:moveTo>
                <a:cubicBezTo>
                  <a:pt x="40" y="456"/>
                  <a:pt x="80" y="480"/>
                  <a:pt x="144" y="480"/>
                </a:cubicBezTo>
                <a:cubicBezTo>
                  <a:pt x="208" y="480"/>
                  <a:pt x="312" y="456"/>
                  <a:pt x="384" y="432"/>
                </a:cubicBezTo>
                <a:cubicBezTo>
                  <a:pt x="456" y="408"/>
                  <a:pt x="512" y="376"/>
                  <a:pt x="576" y="336"/>
                </a:cubicBezTo>
                <a:cubicBezTo>
                  <a:pt x="640" y="296"/>
                  <a:pt x="728" y="240"/>
                  <a:pt x="768" y="192"/>
                </a:cubicBezTo>
                <a:cubicBezTo>
                  <a:pt x="808" y="144"/>
                  <a:pt x="808" y="80"/>
                  <a:pt x="816" y="48"/>
                </a:cubicBezTo>
                <a:cubicBezTo>
                  <a:pt x="824" y="16"/>
                  <a:pt x="816" y="8"/>
                  <a:pt x="816" y="0"/>
                </a:cubicBezTo>
              </a:path>
            </a:pathLst>
          </a:custGeom>
          <a:noFill/>
          <a:ln w="57150" cap="flat" cmpd="sng">
            <a:solidFill>
              <a:schemeClr val="accent2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25609" name="未知"/>
          <p:cNvSpPr/>
          <p:nvPr/>
        </p:nvSpPr>
        <p:spPr>
          <a:xfrm>
            <a:off x="6227763" y="3644900"/>
            <a:ext cx="1231900" cy="1676400"/>
          </a:xfrm>
          <a:custGeom>
            <a:avLst/>
            <a:gdLst/>
            <a:ahLst/>
            <a:cxnLst/>
            <a:pathLst>
              <a:path w="776" h="1056">
                <a:moveTo>
                  <a:pt x="0" y="1056"/>
                </a:moveTo>
                <a:cubicBezTo>
                  <a:pt x="84" y="1028"/>
                  <a:pt x="168" y="1000"/>
                  <a:pt x="240" y="960"/>
                </a:cubicBezTo>
                <a:cubicBezTo>
                  <a:pt x="312" y="920"/>
                  <a:pt x="384" y="856"/>
                  <a:pt x="432" y="816"/>
                </a:cubicBezTo>
                <a:cubicBezTo>
                  <a:pt x="480" y="776"/>
                  <a:pt x="488" y="768"/>
                  <a:pt x="528" y="720"/>
                </a:cubicBezTo>
                <a:cubicBezTo>
                  <a:pt x="568" y="672"/>
                  <a:pt x="640" y="584"/>
                  <a:pt x="672" y="528"/>
                </a:cubicBezTo>
                <a:cubicBezTo>
                  <a:pt x="704" y="472"/>
                  <a:pt x="704" y="456"/>
                  <a:pt x="720" y="384"/>
                </a:cubicBezTo>
                <a:cubicBezTo>
                  <a:pt x="736" y="312"/>
                  <a:pt x="776" y="160"/>
                  <a:pt x="768" y="96"/>
                </a:cubicBezTo>
                <a:cubicBezTo>
                  <a:pt x="760" y="32"/>
                  <a:pt x="688" y="16"/>
                  <a:pt x="672" y="0"/>
                </a:cubicBezTo>
              </a:path>
            </a:pathLst>
          </a:custGeom>
          <a:noFill/>
          <a:ln w="57150" cap="flat" cmpd="sng">
            <a:solidFill>
              <a:schemeClr val="accent2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25610" name="未知"/>
          <p:cNvSpPr/>
          <p:nvPr/>
        </p:nvSpPr>
        <p:spPr>
          <a:xfrm>
            <a:off x="6300788" y="2781300"/>
            <a:ext cx="1225550" cy="882650"/>
          </a:xfrm>
          <a:custGeom>
            <a:avLst/>
            <a:gdLst/>
            <a:ahLst/>
            <a:cxnLst/>
            <a:pathLst>
              <a:path w="648" h="528">
                <a:moveTo>
                  <a:pt x="576" y="528"/>
                </a:moveTo>
                <a:cubicBezTo>
                  <a:pt x="596" y="504"/>
                  <a:pt x="616" y="480"/>
                  <a:pt x="624" y="432"/>
                </a:cubicBezTo>
                <a:cubicBezTo>
                  <a:pt x="632" y="384"/>
                  <a:pt x="648" y="288"/>
                  <a:pt x="624" y="240"/>
                </a:cubicBezTo>
                <a:cubicBezTo>
                  <a:pt x="600" y="192"/>
                  <a:pt x="584" y="184"/>
                  <a:pt x="480" y="144"/>
                </a:cubicBezTo>
                <a:cubicBezTo>
                  <a:pt x="376" y="104"/>
                  <a:pt x="188" y="52"/>
                  <a:pt x="0" y="0"/>
                </a:cubicBezTo>
              </a:path>
            </a:pathLst>
          </a:custGeom>
          <a:noFill/>
          <a:ln w="57150" cap="flat" cmpd="sng">
            <a:solidFill>
              <a:schemeClr val="accent2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25611" name="文本框 25610"/>
          <p:cNvSpPr txBox="1"/>
          <p:nvPr/>
        </p:nvSpPr>
        <p:spPr>
          <a:xfrm>
            <a:off x="8401050" y="620713"/>
            <a:ext cx="742950" cy="4321175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>
            <a:spAutoFit/>
          </a:bodyPr>
          <a:p>
            <a:pPr marR="0" defTabSz="914400">
              <a:spcBef>
                <a:spcPct val="50000"/>
              </a:spcBef>
              <a:buNone/>
            </a:pPr>
            <a:r>
              <a:rPr kumimoji="0" lang="zh-CN" altLang="en-US" sz="3600" b="0" kern="1200" cap="none" spc="0" normalizeH="0" baseline="0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+mn-ea"/>
                <a:ea typeface="+mn-ea"/>
                <a:cs typeface="+mn-cs"/>
                <a:sym typeface="+mn-ea"/>
              </a:rPr>
              <a:t>鸦片战争形势示意图</a:t>
            </a:r>
            <a:endParaRPr kumimoji="0" lang="zh-CN" altLang="en-US" sz="3600" b="0" kern="1200" cap="none" spc="0" normalizeH="0" baseline="0" noProof="1" dirty="0"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latin typeface="+mn-ea"/>
              <a:ea typeface="+mn-ea"/>
              <a:cs typeface="+mn-cs"/>
              <a:sym typeface="+mn-ea"/>
            </a:endParaRPr>
          </a:p>
        </p:txBody>
      </p:sp>
      <p:sp>
        <p:nvSpPr>
          <p:cNvPr id="22539" name="文本框 25611"/>
          <p:cNvSpPr txBox="1"/>
          <p:nvPr/>
        </p:nvSpPr>
        <p:spPr>
          <a:xfrm>
            <a:off x="1619250" y="5734050"/>
            <a:ext cx="1134110" cy="3987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000" i="1" dirty="0">
                <a:solidFill>
                  <a:schemeClr val="tx1"/>
                </a:solidFill>
                <a:latin typeface="+mn-ea"/>
                <a:ea typeface="+mn-ea"/>
              </a:rPr>
              <a:t>1840</a:t>
            </a:r>
            <a:endParaRPr lang="en-US" altLang="zh-CN" sz="2000" i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2540" name="直接连接符 25612"/>
          <p:cNvSpPr/>
          <p:nvPr/>
        </p:nvSpPr>
        <p:spPr>
          <a:xfrm>
            <a:off x="3059113" y="5949950"/>
            <a:ext cx="457200" cy="0"/>
          </a:xfrm>
          <a:prstGeom prst="line">
            <a:avLst/>
          </a:prstGeom>
          <a:ln w="57150" cap="flat" cmpd="sng">
            <a:solidFill>
              <a:srgbClr val="CC3300"/>
            </a:solidFill>
            <a:prstDash val="solid"/>
            <a:round/>
            <a:headEnd type="none" w="med" len="med"/>
            <a:tailEnd type="triangle" w="med" len="med"/>
          </a:ln>
          <a:effectLst>
            <a:outerShdw dist="35921" dir="2699999" algn="ctr" rotWithShape="0">
              <a:schemeClr val="tx1"/>
            </a:outerShdw>
          </a:effectLst>
        </p:spPr>
      </p:sp>
      <p:sp>
        <p:nvSpPr>
          <p:cNvPr id="22541" name="直接连接符 25613"/>
          <p:cNvSpPr/>
          <p:nvPr/>
        </p:nvSpPr>
        <p:spPr>
          <a:xfrm>
            <a:off x="3132138" y="6524625"/>
            <a:ext cx="431800" cy="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round/>
            <a:headEnd type="none" w="med" len="med"/>
            <a:tailEnd type="triangle" w="med" len="med"/>
          </a:ln>
          <a:effectLst>
            <a:outerShdw dist="35921" dir="2699999" algn="ctr" rotWithShape="0">
              <a:schemeClr val="tx1"/>
            </a:outerShdw>
          </a:effectLst>
        </p:spPr>
      </p:sp>
      <p:sp>
        <p:nvSpPr>
          <p:cNvPr id="25615" name="文本框 25614"/>
          <p:cNvSpPr txBox="1"/>
          <p:nvPr/>
        </p:nvSpPr>
        <p:spPr>
          <a:xfrm>
            <a:off x="0" y="5670550"/>
            <a:ext cx="1223963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R="0" defTabSz="914400">
              <a:spcBef>
                <a:spcPct val="50000"/>
              </a:spcBef>
              <a:buNone/>
            </a:pPr>
            <a:r>
              <a:rPr kumimoji="0" lang="zh-CN" altLang="en-US" sz="2400" b="0" kern="1200" cap="none" spc="0" normalizeH="0" baseline="0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+mn-ea"/>
                <a:ea typeface="+mn-ea"/>
                <a:cs typeface="+mn-cs"/>
                <a:sym typeface="+mn-ea"/>
              </a:rPr>
              <a:t>英军入侵路线及时间</a:t>
            </a:r>
            <a:endParaRPr kumimoji="0" lang="zh-CN" altLang="en-US" sz="2400" b="0" kern="1200" cap="none" spc="0" normalizeH="0" baseline="0" noProof="1" dirty="0"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latin typeface="+mn-ea"/>
              <a:ea typeface="+mn-ea"/>
              <a:cs typeface="+mn-cs"/>
              <a:sym typeface="+mn-ea"/>
            </a:endParaRPr>
          </a:p>
        </p:txBody>
      </p:sp>
      <p:sp>
        <p:nvSpPr>
          <p:cNvPr id="25616" name="文本框 25615"/>
          <p:cNvSpPr txBox="1"/>
          <p:nvPr/>
        </p:nvSpPr>
        <p:spPr>
          <a:xfrm>
            <a:off x="0" y="765175"/>
            <a:ext cx="16192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chemeClr val="tx1"/>
                </a:solidFill>
                <a:latin typeface="+mn-ea"/>
                <a:ea typeface="+mn-ea"/>
              </a:rPr>
              <a:t>第一阶段</a:t>
            </a:r>
            <a:endParaRPr lang="en-US" altLang="zh-CN" sz="28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5617" name="文本框 25616"/>
          <p:cNvSpPr txBox="1"/>
          <p:nvPr/>
        </p:nvSpPr>
        <p:spPr>
          <a:xfrm>
            <a:off x="0" y="3357563"/>
            <a:ext cx="161925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chemeClr val="tx1"/>
                </a:solidFill>
                <a:latin typeface="+mn-ea"/>
                <a:ea typeface="+mn-ea"/>
              </a:rPr>
              <a:t>第二阶段</a:t>
            </a:r>
            <a:endParaRPr lang="en-US" altLang="zh-CN" sz="28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5618" name="直接连接符 25617"/>
          <p:cNvSpPr/>
          <p:nvPr/>
        </p:nvSpPr>
        <p:spPr>
          <a:xfrm flipH="1">
            <a:off x="1835150" y="2708275"/>
            <a:ext cx="0" cy="568325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2546" name="文本框 25618"/>
          <p:cNvSpPr txBox="1"/>
          <p:nvPr/>
        </p:nvSpPr>
        <p:spPr>
          <a:xfrm>
            <a:off x="0" y="0"/>
            <a:ext cx="378142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chemeClr val="tx1"/>
                </a:solidFill>
                <a:latin typeface="+mn-ea"/>
                <a:ea typeface="+mn-ea"/>
              </a:rPr>
              <a:t>战争进程</a:t>
            </a:r>
            <a:endParaRPr lang="zh-CN" altLang="en-US" sz="360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5620" name="文本框 25619"/>
          <p:cNvSpPr txBox="1"/>
          <p:nvPr/>
        </p:nvSpPr>
        <p:spPr>
          <a:xfrm>
            <a:off x="0" y="1341438"/>
            <a:ext cx="3851275" cy="13731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广东</a:t>
            </a:r>
            <a:r>
              <a:rPr lang="en-US" altLang="zh-CN" sz="2800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——</a:t>
            </a:r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厦门</a:t>
            </a:r>
            <a:r>
              <a:rPr lang="en-US" altLang="zh-CN" sz="2800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——</a:t>
            </a:r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浙江定海</a:t>
            </a:r>
            <a:r>
              <a:rPr lang="en-US" altLang="zh-CN" sz="2800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——</a:t>
            </a:r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天津白河口</a:t>
            </a:r>
            <a:r>
              <a:rPr lang="en-US" altLang="zh-CN" sz="2800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——</a:t>
            </a:r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和谈（道光、琦善）</a:t>
            </a:r>
            <a:endParaRPr lang="zh-CN" altLang="en-US" sz="2800" dirty="0">
              <a:solidFill>
                <a:schemeClr val="tx1"/>
              </a:solidFill>
              <a:latin typeface="+mn-ea"/>
              <a:ea typeface="+mn-ea"/>
              <a:cs typeface="+mn-ea"/>
            </a:endParaRPr>
          </a:p>
        </p:txBody>
      </p:sp>
      <p:sp>
        <p:nvSpPr>
          <p:cNvPr id="25621" name="文本框 25620"/>
          <p:cNvSpPr txBox="1"/>
          <p:nvPr/>
        </p:nvSpPr>
        <p:spPr>
          <a:xfrm>
            <a:off x="179705" y="4580890"/>
            <a:ext cx="347916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+mn-ea"/>
                <a:ea typeface="+mn-ea"/>
                <a:cs typeface="+mn-ea"/>
                <a:sym typeface="+mn-ea"/>
              </a:rPr>
              <a:t>广州—厦门—镇海—</a:t>
            </a:r>
            <a:r>
              <a:rPr lang="zh-CN" altLang="en-US" sz="2800" dirty="0">
                <a:effectLst>
                  <a:outerShdw blurRad="38100" dist="38100" dir="2700000">
                    <a:srgbClr val="FFFFFF"/>
                  </a:outerShdw>
                </a:effectLst>
                <a:latin typeface="+mn-ea"/>
                <a:ea typeface="+mn-ea"/>
                <a:cs typeface="+mn-ea"/>
                <a:sym typeface="+mn-ea"/>
              </a:rPr>
              <a:t>镇江</a:t>
            </a:r>
            <a:r>
              <a:rPr lang="zh-CN" altLang="en-US" sz="2800" dirty="0">
                <a:latin typeface="+mn-ea"/>
                <a:ea typeface="+mn-ea"/>
                <a:cs typeface="+mn-ea"/>
                <a:sym typeface="+mn-ea"/>
              </a:rPr>
              <a:t>—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+mn-ea"/>
                <a:ea typeface="+mn-ea"/>
                <a:cs typeface="+mn-ea"/>
                <a:sym typeface="+mn-ea"/>
              </a:rPr>
              <a:t>南京</a:t>
            </a:r>
            <a:endParaRPr lang="zh-CN" altLang="en-US" sz="2800" dirty="0">
              <a:solidFill>
                <a:schemeClr val="tx1"/>
              </a:solidFill>
              <a:latin typeface="+mn-ea"/>
              <a:ea typeface="+mn-ea"/>
              <a:cs typeface="+mn-ea"/>
            </a:endParaRPr>
          </a:p>
        </p:txBody>
      </p:sp>
      <p:sp>
        <p:nvSpPr>
          <p:cNvPr id="25622" name="文本框 25621"/>
          <p:cNvSpPr txBox="1"/>
          <p:nvPr/>
        </p:nvSpPr>
        <p:spPr>
          <a:xfrm>
            <a:off x="0" y="4039870"/>
            <a:ext cx="40665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1841</a:t>
            </a:r>
            <a:r>
              <a:rPr lang="zh-CN" altLang="en-US" sz="2800" dirty="0">
                <a:solidFill>
                  <a:schemeClr val="tx1"/>
                </a:solidFill>
                <a:latin typeface="+mn-ea"/>
                <a:ea typeface="+mn-ea"/>
                <a:cs typeface="+mn-ea"/>
              </a:rPr>
              <a:t>年初，强占香港岛</a:t>
            </a:r>
            <a:endParaRPr lang="zh-CN" altLang="en-US" sz="2800" dirty="0">
              <a:solidFill>
                <a:schemeClr val="tx1"/>
              </a:solidFill>
              <a:latin typeface="+mn-ea"/>
              <a:ea typeface="+mn-ea"/>
              <a:cs typeface="+mn-ea"/>
            </a:endParaRPr>
          </a:p>
        </p:txBody>
      </p:sp>
      <p:sp>
        <p:nvSpPr>
          <p:cNvPr id="25623" name="未知"/>
          <p:cNvSpPr/>
          <p:nvPr/>
        </p:nvSpPr>
        <p:spPr>
          <a:xfrm>
            <a:off x="4500563" y="5229225"/>
            <a:ext cx="1727200" cy="792163"/>
          </a:xfrm>
          <a:custGeom>
            <a:avLst/>
            <a:gdLst/>
            <a:ahLst/>
            <a:cxnLst/>
            <a:pathLst>
              <a:path w="256" h="288">
                <a:moveTo>
                  <a:pt x="0" y="288"/>
                </a:moveTo>
                <a:cubicBezTo>
                  <a:pt x="52" y="276"/>
                  <a:pt x="104" y="264"/>
                  <a:pt x="144" y="240"/>
                </a:cubicBezTo>
                <a:cubicBezTo>
                  <a:pt x="184" y="216"/>
                  <a:pt x="224" y="184"/>
                  <a:pt x="240" y="144"/>
                </a:cubicBezTo>
                <a:cubicBezTo>
                  <a:pt x="256" y="104"/>
                  <a:pt x="240" y="24"/>
                  <a:pt x="240" y="0"/>
                </a:cubicBezTo>
              </a:path>
            </a:pathLst>
          </a:custGeom>
          <a:noFill/>
          <a:ln w="57150" cap="flat" cmpd="sng">
            <a:solidFill>
              <a:srgbClr val="9933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 sz="2800">
              <a:latin typeface="+mn-ea"/>
              <a:ea typeface="+mn-ea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6455" name="图片 6164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0713" y="280988"/>
            <a:ext cx="3300412" cy="149542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6456" name="图片 6164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438" y="804863"/>
            <a:ext cx="8062912" cy="16129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6457" name="图片 6164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1338263"/>
            <a:ext cx="8062913" cy="176212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6458" name="图片 61645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425" y="2424113"/>
            <a:ext cx="8062913" cy="160496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6459" name="图片 61645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288" y="3490913"/>
            <a:ext cx="8108950" cy="118586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6460" name="图片 61645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788" y="4822825"/>
            <a:ext cx="7548562" cy="1654175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16461" name="矩形 616460"/>
          <p:cNvSpPr/>
          <p:nvPr/>
        </p:nvSpPr>
        <p:spPr>
          <a:xfrm>
            <a:off x="747713" y="4789488"/>
            <a:ext cx="7631112" cy="17272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6462" name="直接连接符 616461"/>
          <p:cNvSpPr/>
          <p:nvPr/>
        </p:nvSpPr>
        <p:spPr>
          <a:xfrm flipH="1" flipV="1">
            <a:off x="1763713" y="3813175"/>
            <a:ext cx="936625" cy="1008063"/>
          </a:xfrm>
          <a:prstGeom prst="line">
            <a:avLst/>
          </a:prstGeom>
          <a:ln w="19050" cap="flat" cmpd="sng">
            <a:solidFill>
              <a:srgbClr val="0000FF"/>
            </a:solidFill>
            <a:prstDash val="dash"/>
            <a:headEnd type="none" w="med" len="med"/>
            <a:tailEnd type="triangle" w="med" len="med"/>
          </a:ln>
        </p:spPr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6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6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6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16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16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16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44452" name="图片 44445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2100" y="1354138"/>
            <a:ext cx="8478838" cy="33909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444453" name="图片 4444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775" y="133350"/>
            <a:ext cx="3840163" cy="1220788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444454" name="图片 4444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1525" y="190500"/>
            <a:ext cx="2509838" cy="1238250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444455" name="矩形 444454"/>
          <p:cNvSpPr/>
          <p:nvPr/>
        </p:nvSpPr>
        <p:spPr>
          <a:xfrm>
            <a:off x="596900" y="117475"/>
            <a:ext cx="3598863" cy="1150938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44456" name="直接连接符 444455"/>
          <p:cNvSpPr/>
          <p:nvPr/>
        </p:nvSpPr>
        <p:spPr>
          <a:xfrm flipH="1">
            <a:off x="3548063" y="1292225"/>
            <a:ext cx="647700" cy="215900"/>
          </a:xfrm>
          <a:prstGeom prst="line">
            <a:avLst/>
          </a:prstGeom>
          <a:ln w="19050" cap="flat" cmpd="sng">
            <a:solidFill>
              <a:srgbClr val="0000FF"/>
            </a:solidFill>
            <a:prstDash val="dash"/>
            <a:headEnd type="none" w="med" len="med"/>
            <a:tailEnd type="triangle" w="med" len="med"/>
          </a:ln>
        </p:spPr>
      </p:sp>
      <p:sp>
        <p:nvSpPr>
          <p:cNvPr id="444457" name="矩形 444456"/>
          <p:cNvSpPr/>
          <p:nvPr/>
        </p:nvSpPr>
        <p:spPr>
          <a:xfrm>
            <a:off x="5780088" y="133350"/>
            <a:ext cx="2376487" cy="1150938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44458" name="直接连接符 444457"/>
          <p:cNvSpPr/>
          <p:nvPr/>
        </p:nvSpPr>
        <p:spPr>
          <a:xfrm flipH="1">
            <a:off x="7867650" y="1292225"/>
            <a:ext cx="288925" cy="215900"/>
          </a:xfrm>
          <a:prstGeom prst="line">
            <a:avLst/>
          </a:prstGeom>
          <a:ln w="19050" cap="flat" cmpd="sng">
            <a:solidFill>
              <a:srgbClr val="FF0000"/>
            </a:solidFill>
            <a:prstDash val="dash"/>
            <a:headEnd type="none" w="med" len="med"/>
            <a:tailEnd type="triangle" w="med" len="med"/>
          </a:ln>
        </p:spPr>
      </p:sp>
      <p:pic>
        <p:nvPicPr>
          <p:cNvPr id="444459" name="图片 4444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63" y="4513263"/>
            <a:ext cx="4489450" cy="220345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444460" name="图片 44445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5888" y="4497388"/>
            <a:ext cx="3698875" cy="2203450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444461" name="矩形 444460"/>
          <p:cNvSpPr/>
          <p:nvPr/>
        </p:nvSpPr>
        <p:spPr>
          <a:xfrm>
            <a:off x="5130800" y="4437063"/>
            <a:ext cx="3744913" cy="2232025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44462" name="直接连接符 444461"/>
          <p:cNvSpPr/>
          <p:nvPr/>
        </p:nvSpPr>
        <p:spPr>
          <a:xfrm flipH="1" flipV="1">
            <a:off x="6588125" y="3141663"/>
            <a:ext cx="1727200" cy="1295400"/>
          </a:xfrm>
          <a:prstGeom prst="line">
            <a:avLst/>
          </a:prstGeom>
          <a:ln w="19050" cap="flat" cmpd="sng">
            <a:solidFill>
              <a:srgbClr val="FF0000"/>
            </a:solidFill>
            <a:prstDash val="dash"/>
            <a:headEnd type="none" w="med" len="med"/>
            <a:tailEnd type="triangle" w="med" len="med"/>
          </a:ln>
        </p:spPr>
      </p:sp>
      <p:sp>
        <p:nvSpPr>
          <p:cNvPr id="444463" name="矩形 444462"/>
          <p:cNvSpPr/>
          <p:nvPr/>
        </p:nvSpPr>
        <p:spPr>
          <a:xfrm>
            <a:off x="300038" y="4452938"/>
            <a:ext cx="4608512" cy="2232025"/>
          </a:xfrm>
          <a:prstGeom prst="rect">
            <a:avLst/>
          </a:prstGeom>
          <a:noFill/>
          <a:ln w="19050" cap="flat" cmpd="sng">
            <a:solidFill>
              <a:srgbClr val="008000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44464" name="直接连接符 444463"/>
          <p:cNvSpPr/>
          <p:nvPr/>
        </p:nvSpPr>
        <p:spPr>
          <a:xfrm flipV="1">
            <a:off x="2627313" y="2636838"/>
            <a:ext cx="5040312" cy="1800225"/>
          </a:xfrm>
          <a:prstGeom prst="line">
            <a:avLst/>
          </a:prstGeom>
          <a:ln w="19050" cap="flat" cmpd="sng">
            <a:solidFill>
              <a:srgbClr val="008000"/>
            </a:solidFill>
            <a:prstDash val="dash"/>
            <a:headEnd type="none" w="med" len="med"/>
            <a:tailEnd type="triangle" w="med" len="med"/>
          </a:ln>
        </p:spPr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4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44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44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4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44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44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44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44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44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44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44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44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31487" name="图片 53148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3225" y="1601788"/>
            <a:ext cx="5835650" cy="23780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31488" name="图片 53148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313" y="2114550"/>
            <a:ext cx="8478837" cy="147955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31489" name="图片 53148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725" y="3217863"/>
            <a:ext cx="8462963" cy="157162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31490" name="图片 53148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788" y="4402138"/>
            <a:ext cx="8462962" cy="13970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31491" name="图片 53149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850" y="5562600"/>
            <a:ext cx="8509000" cy="1185863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31492" name="图片 53149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49550" y="185738"/>
            <a:ext cx="5062538" cy="1995487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531493" name="矩形 531492"/>
          <p:cNvSpPr/>
          <p:nvPr/>
        </p:nvSpPr>
        <p:spPr>
          <a:xfrm>
            <a:off x="2700338" y="157163"/>
            <a:ext cx="5183187" cy="1871662"/>
          </a:xfrm>
          <a:prstGeom prst="rect">
            <a:avLst/>
          </a:prstGeom>
          <a:noFill/>
          <a:ln w="19050" cap="flat" cmpd="sng">
            <a:solidFill>
              <a:srgbClr val="008000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31494" name="直接连接符 531493"/>
          <p:cNvSpPr/>
          <p:nvPr/>
        </p:nvSpPr>
        <p:spPr>
          <a:xfrm flipH="1">
            <a:off x="4076700" y="2062163"/>
            <a:ext cx="1871663" cy="719137"/>
          </a:xfrm>
          <a:prstGeom prst="line">
            <a:avLst/>
          </a:prstGeom>
          <a:ln w="19050" cap="flat" cmpd="sng">
            <a:solidFill>
              <a:srgbClr val="008000"/>
            </a:solidFill>
            <a:prstDash val="dash"/>
            <a:headEnd type="none" w="med" len="med"/>
            <a:tailEnd type="triangle" w="med" len="med"/>
          </a:ln>
        </p:spPr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1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1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31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31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31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31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1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1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1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31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31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1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31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31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1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33527" name="图片 5335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1013" y="1455738"/>
            <a:ext cx="6350000" cy="18192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33528" name="图片 5335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024063"/>
            <a:ext cx="6407150" cy="592137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33530" name="图片 5335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788" y="2751138"/>
            <a:ext cx="8467725" cy="178752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33531" name="图片 5335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288" y="3398838"/>
            <a:ext cx="8559800" cy="592137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33532" name="图片 5335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57788" y="4048125"/>
            <a:ext cx="3292475" cy="1844675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533533" name="圆角矩形标注 533532"/>
          <p:cNvSpPr/>
          <p:nvPr/>
        </p:nvSpPr>
        <p:spPr>
          <a:xfrm>
            <a:off x="4994275" y="3976688"/>
            <a:ext cx="3384550" cy="1511300"/>
          </a:xfrm>
          <a:prstGeom prst="wedgeRoundRectCallout">
            <a:avLst>
              <a:gd name="adj1" fmla="val 54079"/>
              <a:gd name="adj2" fmla="val -108718"/>
              <a:gd name="adj3" fmla="val 16667"/>
            </a:avLst>
          </a:prstGeom>
          <a:noFill/>
          <a:ln w="19050" cap="flat" cmpd="sng">
            <a:solidFill>
              <a:srgbClr val="0000FF"/>
            </a:solidFill>
            <a:prstDash val="dash"/>
            <a:miter/>
            <a:headEnd type="none" w="med" len="med"/>
            <a:tailEnd type="none" w="med" len="med"/>
          </a:ln>
        </p:spPr>
        <p:txBody>
          <a:bodyPr lIns="90000" tIns="46800" rIns="90000" bIns="46800"/>
          <a:p>
            <a:endParaRPr lang="zh-CN" altLang="en-US" dirty="0">
              <a:latin typeface="Arial" panose="020B0604020202020204" pitchFamily="34" charset="0"/>
              <a:ea typeface="方正楷体简体" pitchFamily="65" charset="-122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3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3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33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3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33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3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33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33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3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3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33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35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41195" y="-635"/>
            <a:ext cx="4589780" cy="6795135"/>
          </a:xfrm>
          <a:prstGeom prst="rect">
            <a:avLst/>
          </a:prstGeom>
        </p:spPr>
      </p:pic>
    </p:spTree>
  </p:cSld>
  <p:clrMapOvr>
    <a:masterClrMapping/>
  </p:clrMapOvr>
  <p:transition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34553" name="图片 53455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4513" y="773113"/>
            <a:ext cx="6675437" cy="24765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34554" name="图片 5345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838" y="1287463"/>
            <a:ext cx="8229600" cy="217805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34555" name="图片 53455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500" y="2360613"/>
            <a:ext cx="8213725" cy="18446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34556" name="图片 53455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025" y="3475038"/>
            <a:ext cx="8229600" cy="16033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34557" name="图片 5345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450" y="4716463"/>
            <a:ext cx="8261350" cy="118586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34558" name="图片 53455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4525" y="4149725"/>
            <a:ext cx="3190875" cy="947738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534559" name="圆角矩形标注 534558"/>
          <p:cNvSpPr/>
          <p:nvPr/>
        </p:nvSpPr>
        <p:spPr>
          <a:xfrm>
            <a:off x="5603875" y="4005263"/>
            <a:ext cx="3095625" cy="576262"/>
          </a:xfrm>
          <a:prstGeom prst="wedgeRoundRectCallout">
            <a:avLst>
              <a:gd name="adj1" fmla="val 36361"/>
              <a:gd name="adj2" fmla="val -90222"/>
              <a:gd name="adj3" fmla="val 16667"/>
            </a:avLst>
          </a:prstGeom>
          <a:noFill/>
          <a:ln w="19050" cap="flat" cmpd="sng">
            <a:solidFill>
              <a:srgbClr val="008000"/>
            </a:solidFill>
            <a:prstDash val="dash"/>
            <a:miter/>
            <a:headEnd type="none" w="med" len="med"/>
            <a:tailEnd type="none" w="med" len="med"/>
          </a:ln>
        </p:spPr>
        <p:txBody>
          <a:bodyPr lIns="90000" tIns="46800" rIns="90000" bIns="46800"/>
          <a:p>
            <a:endParaRPr lang="zh-CN" altLang="en-US" dirty="0">
              <a:latin typeface="Arial" panose="020B0604020202020204" pitchFamily="34" charset="0"/>
              <a:ea typeface="方正楷体简体" pitchFamily="65" charset="-122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4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4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34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" name="组合 5"/>
          <p:cNvGrpSpPr/>
          <p:nvPr/>
        </p:nvGrpSpPr>
        <p:grpSpPr>
          <a:xfrm>
            <a:off x="219710" y="730250"/>
            <a:ext cx="8566150" cy="5821680"/>
            <a:chOff x="346" y="1150"/>
            <a:chExt cx="13490" cy="7811"/>
          </a:xfrm>
        </p:grpSpPr>
        <p:pic>
          <p:nvPicPr>
            <p:cNvPr id="26627" name="图片 18443" descr="e"/>
            <p:cNvPicPr>
              <a:picLocks noChangeAspect="1"/>
            </p:cNvPicPr>
            <p:nvPr/>
          </p:nvPicPr>
          <p:blipFill>
            <a:blip r:embed="rId1">
              <a:lum bright="-6000" contrast="17998"/>
            </a:blip>
            <a:stretch>
              <a:fillRect/>
            </a:stretch>
          </p:blipFill>
          <p:spPr>
            <a:xfrm>
              <a:off x="346" y="1150"/>
              <a:ext cx="13490" cy="781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97" y="1851"/>
              <a:ext cx="480" cy="610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/>
          </p:nvSpPr>
          <p:spPr>
            <a:xfrm>
              <a:off x="6204" y="1735"/>
              <a:ext cx="656" cy="555"/>
            </a:xfrm>
            <a:prstGeom prst="rect">
              <a:avLst/>
            </a:prstGeom>
            <a:solidFill>
              <a:srgbClr val="FFFFCD"/>
            </a:solidFill>
          </p:spPr>
          <p:txBody>
            <a:bodyPr wrap="square" rtlCol="0">
              <a:spAutoFit/>
            </a:bodyPr>
            <a:p>
              <a:r>
                <a:rPr lang="zh-CN" altLang="en-US" sz="2100">
                  <a:latin typeface="微软雅黑" panose="020B0503020204020204" charset="-122"/>
                  <a:ea typeface="微软雅黑" panose="020B0503020204020204" charset="-122"/>
                </a:rPr>
                <a:t>国</a:t>
              </a:r>
              <a:endParaRPr lang="zh-CN" altLang="en-US" sz="21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3578" y="1735"/>
              <a:ext cx="656" cy="555"/>
            </a:xfrm>
            <a:prstGeom prst="rect">
              <a:avLst/>
            </a:prstGeom>
            <a:solidFill>
              <a:srgbClr val="FFFFCD"/>
            </a:solidFill>
          </p:spPr>
          <p:txBody>
            <a:bodyPr wrap="square" rtlCol="0">
              <a:spAutoFit/>
            </a:bodyPr>
            <a:p>
              <a:r>
                <a:rPr lang="zh-CN" altLang="en-US" sz="2100">
                  <a:latin typeface="微软雅黑" panose="020B0503020204020204" charset="-122"/>
                  <a:ea typeface="微软雅黑" panose="020B0503020204020204" charset="-122"/>
                </a:rPr>
                <a:t>俄</a:t>
              </a:r>
              <a:endParaRPr lang="zh-CN" altLang="en-US" sz="21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1265" name="矩形 7197"/>
          <p:cNvSpPr/>
          <p:nvPr/>
        </p:nvSpPr>
        <p:spPr>
          <a:xfrm>
            <a:off x="2008505" y="90170"/>
            <a:ext cx="569214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沙俄侵占中国北方大片领土</a:t>
            </a:r>
            <a:endParaRPr lang="zh-CN" altLang="en-US" sz="36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35703" name="图片 5357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4475" y="1760538"/>
            <a:ext cx="2168525" cy="965200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535722" name="矩形 535721"/>
          <p:cNvSpPr/>
          <p:nvPr/>
        </p:nvSpPr>
        <p:spPr>
          <a:xfrm>
            <a:off x="4884738" y="2263775"/>
            <a:ext cx="3600450" cy="539750"/>
          </a:xfrm>
          <a:prstGeom prst="rect">
            <a:avLst/>
          </a:prstGeom>
          <a:noFill/>
          <a:ln w="19050">
            <a:noFill/>
          </a:ln>
        </p:spPr>
        <p:txBody>
          <a:bodyPr lIns="90000" tIns="46800" rIns="90000" bIns="46800" anchor="ctr"/>
          <a:p>
            <a:pPr defTabSz="0">
              <a:lnSpc>
                <a:spcPct val="105000"/>
              </a:lnSpc>
              <a:tabLst>
                <a:tab pos="2514600" algn="l"/>
              </a:tabLst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《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北京条约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》(1860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年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en-US" altLang="zh-CN" b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5721" name="矩形 535720"/>
          <p:cNvSpPr/>
          <p:nvPr/>
        </p:nvSpPr>
        <p:spPr>
          <a:xfrm>
            <a:off x="1357313" y="2263775"/>
            <a:ext cx="3527425" cy="539750"/>
          </a:xfrm>
          <a:prstGeom prst="rect">
            <a:avLst/>
          </a:prstGeom>
          <a:noFill/>
          <a:ln w="19050">
            <a:noFill/>
          </a:ln>
        </p:spPr>
        <p:txBody>
          <a:bodyPr lIns="90000" tIns="46800" rIns="90000" bIns="46800" anchor="ctr"/>
          <a:p>
            <a:pPr defTabSz="0">
              <a:lnSpc>
                <a:spcPct val="105000"/>
              </a:lnSpc>
              <a:tabLst>
                <a:tab pos="2514600" algn="l"/>
              </a:tabLst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《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天津条约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》(1858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年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en-US" altLang="zh-CN" b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5720" name="矩形 535719"/>
          <p:cNvSpPr/>
          <p:nvPr/>
        </p:nvSpPr>
        <p:spPr>
          <a:xfrm>
            <a:off x="401638" y="2263775"/>
            <a:ext cx="955675" cy="539750"/>
          </a:xfrm>
          <a:prstGeom prst="rect">
            <a:avLst/>
          </a:prstGeom>
          <a:noFill/>
          <a:ln w="19050">
            <a:noFill/>
          </a:ln>
        </p:spPr>
        <p:txBody>
          <a:bodyPr lIns="90000" tIns="46800" rIns="90000" bIns="46800" anchor="ctr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lnSpc>
                <a:spcPct val="105000"/>
              </a:lnSpc>
              <a:buNone/>
            </a:pPr>
            <a:endParaRPr lang="zh-CN" altLang="en-US" b="0" dirty="0"/>
          </a:p>
        </p:txBody>
      </p:sp>
      <p:sp>
        <p:nvSpPr>
          <p:cNvPr id="535741" name="直接连接符 535740"/>
          <p:cNvSpPr/>
          <p:nvPr/>
        </p:nvSpPr>
        <p:spPr>
          <a:xfrm>
            <a:off x="401638" y="2803525"/>
            <a:ext cx="8083550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35743" name="直接连接符 535742"/>
          <p:cNvSpPr/>
          <p:nvPr/>
        </p:nvSpPr>
        <p:spPr>
          <a:xfrm>
            <a:off x="1357313" y="2263775"/>
            <a:ext cx="0" cy="4429125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35746" name="直接连接符 535745"/>
          <p:cNvSpPr/>
          <p:nvPr/>
        </p:nvSpPr>
        <p:spPr>
          <a:xfrm>
            <a:off x="4884738" y="2263775"/>
            <a:ext cx="0" cy="4429125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35750" name="直接连接符 535749"/>
          <p:cNvSpPr/>
          <p:nvPr/>
        </p:nvSpPr>
        <p:spPr>
          <a:xfrm>
            <a:off x="401638" y="3343275"/>
            <a:ext cx="8083550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35763" name="直接连接符 535762"/>
          <p:cNvSpPr/>
          <p:nvPr/>
        </p:nvSpPr>
        <p:spPr>
          <a:xfrm>
            <a:off x="401638" y="4203700"/>
            <a:ext cx="8083550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35776" name="直接连接符 535775"/>
          <p:cNvSpPr/>
          <p:nvPr/>
        </p:nvSpPr>
        <p:spPr>
          <a:xfrm>
            <a:off x="401638" y="5448300"/>
            <a:ext cx="8083550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35735" name="直接连接符 535734"/>
          <p:cNvSpPr/>
          <p:nvPr/>
        </p:nvSpPr>
        <p:spPr>
          <a:xfrm>
            <a:off x="401638" y="2263775"/>
            <a:ext cx="8083550" cy="0"/>
          </a:xfrm>
          <a:prstGeom prst="line">
            <a:avLst/>
          </a:prstGeom>
          <a:ln w="19050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35737" name="直接连接符 535736"/>
          <p:cNvSpPr/>
          <p:nvPr/>
        </p:nvSpPr>
        <p:spPr>
          <a:xfrm>
            <a:off x="401638" y="2263775"/>
            <a:ext cx="0" cy="4429125"/>
          </a:xfrm>
          <a:prstGeom prst="line">
            <a:avLst/>
          </a:prstGeom>
          <a:ln w="19050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35738" name="直接连接符 535737"/>
          <p:cNvSpPr/>
          <p:nvPr/>
        </p:nvSpPr>
        <p:spPr>
          <a:xfrm>
            <a:off x="8485188" y="2263775"/>
            <a:ext cx="0" cy="4429125"/>
          </a:xfrm>
          <a:prstGeom prst="line">
            <a:avLst/>
          </a:prstGeom>
          <a:ln w="19050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35736" name="直接连接符 535735"/>
          <p:cNvSpPr/>
          <p:nvPr/>
        </p:nvSpPr>
        <p:spPr>
          <a:xfrm>
            <a:off x="401638" y="6692900"/>
            <a:ext cx="8083550" cy="0"/>
          </a:xfrm>
          <a:prstGeom prst="line">
            <a:avLst/>
          </a:prstGeom>
          <a:ln w="19050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535838" name="图片 5358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9875" y="188913"/>
            <a:ext cx="6799263" cy="2060575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535839" name="矩形 535838"/>
          <p:cNvSpPr/>
          <p:nvPr/>
        </p:nvSpPr>
        <p:spPr>
          <a:xfrm>
            <a:off x="1476375" y="117475"/>
            <a:ext cx="6911975" cy="2016125"/>
          </a:xfrm>
          <a:prstGeom prst="rect">
            <a:avLst/>
          </a:prstGeom>
          <a:noFill/>
          <a:ln w="19050" cap="flat" cmpd="sng">
            <a:solidFill>
              <a:srgbClr val="008000"/>
            </a:solidFill>
            <a:prstDash val="dash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35840" name="直接连接符 535839"/>
          <p:cNvSpPr/>
          <p:nvPr/>
        </p:nvSpPr>
        <p:spPr>
          <a:xfrm flipH="1">
            <a:off x="1187450" y="1052513"/>
            <a:ext cx="215900" cy="792162"/>
          </a:xfrm>
          <a:prstGeom prst="line">
            <a:avLst/>
          </a:prstGeom>
          <a:ln w="19050" cap="flat" cmpd="sng">
            <a:solidFill>
              <a:srgbClr val="008000"/>
            </a:solidFill>
            <a:prstDash val="dash"/>
            <a:headEnd type="none" w="med" len="med"/>
            <a:tailEnd type="triangle" w="med" len="med"/>
          </a:ln>
        </p:spPr>
      </p:sp>
      <p:sp>
        <p:nvSpPr>
          <p:cNvPr id="535881" name="矩形 535880"/>
          <p:cNvSpPr/>
          <p:nvPr/>
        </p:nvSpPr>
        <p:spPr>
          <a:xfrm>
            <a:off x="4884738" y="5448300"/>
            <a:ext cx="3600450" cy="1244600"/>
          </a:xfrm>
          <a:prstGeom prst="rect">
            <a:avLst/>
          </a:prstGeom>
          <a:noFill/>
          <a:ln w="19050">
            <a:noFill/>
          </a:ln>
        </p:spPr>
        <p:txBody>
          <a:bodyPr lIns="90000" tIns="46800" rIns="90000" bIns="46800" anchor="ctr"/>
          <a:p>
            <a:pPr defTabSz="0">
              <a:lnSpc>
                <a:spcPct val="105000"/>
              </a:lnSpc>
              <a:tabLst>
                <a:tab pos="2514600" algn="l"/>
              </a:tabLst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承认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《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天津条约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》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有效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5882" name="矩形 535881"/>
          <p:cNvSpPr/>
          <p:nvPr/>
        </p:nvSpPr>
        <p:spPr>
          <a:xfrm>
            <a:off x="1357313" y="5448300"/>
            <a:ext cx="3527425" cy="1244600"/>
          </a:xfrm>
          <a:prstGeom prst="rect">
            <a:avLst/>
          </a:prstGeom>
          <a:noFill/>
          <a:ln w="19050">
            <a:noFill/>
          </a:ln>
        </p:spPr>
        <p:txBody>
          <a:bodyPr lIns="90000" tIns="46800" rIns="90000" bIns="46800" anchor="ctr"/>
          <a:p>
            <a:pPr algn="just" defTabSz="0">
              <a:lnSpc>
                <a:spcPct val="105000"/>
              </a:lnSpc>
              <a:tabLst>
                <a:tab pos="2514600" algn="l"/>
              </a:tabLst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允许外国公使进驻北京，允许外国人到中国内地游历、经商和传教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5883" name="矩形 535882"/>
          <p:cNvSpPr/>
          <p:nvPr/>
        </p:nvSpPr>
        <p:spPr>
          <a:xfrm>
            <a:off x="401638" y="5448300"/>
            <a:ext cx="955675" cy="1244600"/>
          </a:xfrm>
          <a:prstGeom prst="rect">
            <a:avLst/>
          </a:prstGeom>
          <a:noFill/>
          <a:ln w="19050">
            <a:noFill/>
          </a:ln>
        </p:spPr>
        <p:txBody>
          <a:bodyPr lIns="90000" tIns="46800" rIns="90000" bIns="46800" anchor="ctr"/>
          <a:p>
            <a:pPr defTabSz="0">
              <a:lnSpc>
                <a:spcPct val="105000"/>
              </a:lnSpc>
              <a:tabLst>
                <a:tab pos="2514600" algn="l"/>
              </a:tabLst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其他权利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5884" name="矩形 535883"/>
          <p:cNvSpPr/>
          <p:nvPr/>
        </p:nvSpPr>
        <p:spPr>
          <a:xfrm>
            <a:off x="4884738" y="4203700"/>
            <a:ext cx="3600450" cy="1244600"/>
          </a:xfrm>
          <a:prstGeom prst="rect">
            <a:avLst/>
          </a:prstGeom>
          <a:noFill/>
          <a:ln w="19050">
            <a:noFill/>
          </a:ln>
        </p:spPr>
        <p:txBody>
          <a:bodyPr lIns="90000" tIns="46800" rIns="90000" bIns="46800" anchor="ctr"/>
          <a:p>
            <a:pPr defTabSz="0">
              <a:lnSpc>
                <a:spcPct val="105000"/>
              </a:lnSpc>
              <a:tabLst>
                <a:tab pos="2514600" algn="l"/>
              </a:tabLst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增开天津为商埠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5885" name="矩形 535884"/>
          <p:cNvSpPr/>
          <p:nvPr/>
        </p:nvSpPr>
        <p:spPr>
          <a:xfrm>
            <a:off x="1357313" y="4203700"/>
            <a:ext cx="3527425" cy="1244600"/>
          </a:xfrm>
          <a:prstGeom prst="rect">
            <a:avLst/>
          </a:prstGeom>
          <a:noFill/>
          <a:ln w="19050">
            <a:noFill/>
          </a:ln>
        </p:spPr>
        <p:txBody>
          <a:bodyPr lIns="90000" tIns="46800" rIns="90000" bIns="46800" anchor="ctr"/>
          <a:p>
            <a:pPr algn="just" defTabSz="0">
              <a:lnSpc>
                <a:spcPct val="105000"/>
              </a:lnSpc>
              <a:tabLst>
                <a:tab pos="2514600" algn="l"/>
              </a:tabLst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增开沿海沿江十处通商口岸，外国军舰和商船可在长江各口岸通航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5886" name="矩形 535885"/>
          <p:cNvSpPr/>
          <p:nvPr/>
        </p:nvSpPr>
        <p:spPr>
          <a:xfrm>
            <a:off x="401638" y="4203700"/>
            <a:ext cx="955675" cy="1244600"/>
          </a:xfrm>
          <a:prstGeom prst="rect">
            <a:avLst/>
          </a:prstGeom>
          <a:noFill/>
          <a:ln w="19050">
            <a:noFill/>
          </a:ln>
        </p:spPr>
        <p:txBody>
          <a:bodyPr lIns="90000" tIns="46800" rIns="90000" bIns="46800" anchor="ctr"/>
          <a:p>
            <a:pPr defTabSz="0">
              <a:lnSpc>
                <a:spcPct val="105000"/>
              </a:lnSpc>
              <a:tabLst>
                <a:tab pos="2514600" algn="l"/>
              </a:tabLst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开埠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5887" name="矩形 535886"/>
          <p:cNvSpPr/>
          <p:nvPr/>
        </p:nvSpPr>
        <p:spPr>
          <a:xfrm>
            <a:off x="4884738" y="3343275"/>
            <a:ext cx="3600450" cy="860425"/>
          </a:xfrm>
          <a:prstGeom prst="rect">
            <a:avLst/>
          </a:prstGeom>
          <a:noFill/>
          <a:ln w="19050">
            <a:noFill/>
          </a:ln>
        </p:spPr>
        <p:txBody>
          <a:bodyPr lIns="90000" tIns="46800" rIns="90000" bIns="46800" anchor="ctr"/>
          <a:p>
            <a:pPr algn="just" defTabSz="0">
              <a:lnSpc>
                <a:spcPct val="105000"/>
              </a:lnSpc>
              <a:tabLst>
                <a:tab pos="2514600" algn="l"/>
              </a:tabLst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对英、法赔款各增至</a:t>
            </a: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800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万两白银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5888" name="矩形 535887"/>
          <p:cNvSpPr/>
          <p:nvPr/>
        </p:nvSpPr>
        <p:spPr>
          <a:xfrm>
            <a:off x="1357313" y="3343275"/>
            <a:ext cx="3527425" cy="860425"/>
          </a:xfrm>
          <a:prstGeom prst="rect">
            <a:avLst/>
          </a:prstGeom>
          <a:noFill/>
          <a:ln w="19050">
            <a:noFill/>
          </a:ln>
        </p:spPr>
        <p:txBody>
          <a:bodyPr lIns="90000" tIns="46800" rIns="90000" bIns="46800" anchor="ctr"/>
          <a:p>
            <a:pPr defTabSz="0">
              <a:lnSpc>
                <a:spcPct val="105000"/>
              </a:lnSpc>
              <a:tabLst>
                <a:tab pos="2514600" algn="l"/>
              </a:tabLst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赔偿英法巨额白银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5889" name="矩形 535888"/>
          <p:cNvSpPr/>
          <p:nvPr/>
        </p:nvSpPr>
        <p:spPr>
          <a:xfrm>
            <a:off x="401638" y="3343275"/>
            <a:ext cx="955675" cy="860425"/>
          </a:xfrm>
          <a:prstGeom prst="rect">
            <a:avLst/>
          </a:prstGeom>
          <a:noFill/>
          <a:ln w="19050">
            <a:noFill/>
          </a:ln>
        </p:spPr>
        <p:txBody>
          <a:bodyPr lIns="90000" tIns="46800" rIns="90000" bIns="46800" anchor="ctr"/>
          <a:p>
            <a:pPr defTabSz="0">
              <a:lnSpc>
                <a:spcPct val="105000"/>
              </a:lnSpc>
              <a:tabLst>
                <a:tab pos="2514600" algn="l"/>
              </a:tabLst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赔款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5890" name="矩形 535889"/>
          <p:cNvSpPr/>
          <p:nvPr/>
        </p:nvSpPr>
        <p:spPr>
          <a:xfrm>
            <a:off x="4884738" y="2803525"/>
            <a:ext cx="3600450" cy="539750"/>
          </a:xfrm>
          <a:prstGeom prst="rect">
            <a:avLst/>
          </a:prstGeom>
          <a:noFill/>
          <a:ln w="19050">
            <a:noFill/>
          </a:ln>
        </p:spPr>
        <p:txBody>
          <a:bodyPr lIns="90000" tIns="46800" rIns="90000" bIns="46800" anchor="ctr"/>
          <a:p>
            <a:pPr defTabSz="0">
              <a:lnSpc>
                <a:spcPct val="105000"/>
              </a:lnSpc>
              <a:tabLst>
                <a:tab pos="2514600" algn="l"/>
              </a:tabLst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割九龙司地方一区给英国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5891" name="矩形 535890"/>
          <p:cNvSpPr/>
          <p:nvPr/>
        </p:nvSpPr>
        <p:spPr>
          <a:xfrm>
            <a:off x="401638" y="2803525"/>
            <a:ext cx="955675" cy="539750"/>
          </a:xfrm>
          <a:prstGeom prst="rect">
            <a:avLst/>
          </a:prstGeom>
          <a:noFill/>
          <a:ln w="19050">
            <a:noFill/>
          </a:ln>
        </p:spPr>
        <p:txBody>
          <a:bodyPr lIns="90000" tIns="46800" rIns="90000" bIns="46800" anchor="ctr"/>
          <a:p>
            <a:pPr defTabSz="0">
              <a:lnSpc>
                <a:spcPct val="105000"/>
              </a:lnSpc>
              <a:tabLst>
                <a:tab pos="2514600" algn="l"/>
              </a:tabLst>
            </a:pP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割地</a:t>
            </a:r>
            <a:endParaRPr lang="zh-CN" altLang="en-US" b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535892" name="组合 535891"/>
          <p:cNvGrpSpPr/>
          <p:nvPr/>
        </p:nvGrpSpPr>
        <p:grpSpPr>
          <a:xfrm>
            <a:off x="1357313" y="2803525"/>
            <a:ext cx="3527425" cy="539750"/>
            <a:chOff x="855" y="1766"/>
            <a:chExt cx="2222" cy="340"/>
          </a:xfrm>
        </p:grpSpPr>
        <p:sp>
          <p:nvSpPr>
            <p:cNvPr id="535893" name="矩形 535892"/>
            <p:cNvSpPr/>
            <p:nvPr/>
          </p:nvSpPr>
          <p:spPr>
            <a:xfrm>
              <a:off x="855" y="1766"/>
              <a:ext cx="2222" cy="340"/>
            </a:xfrm>
            <a:prstGeom prst="rect">
              <a:avLst/>
            </a:prstGeom>
            <a:noFill/>
            <a:ln w="19050">
              <a:noFill/>
            </a:ln>
          </p:spPr>
          <p:txBody>
            <a:bodyPr lIns="90000" tIns="46800" rIns="90000" bIns="46800" anchor="ctr"/>
            <a:lstStyle>
              <a:lvl1pPr marL="34290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" panose="05000000000000000000" pitchFamily="2" charset="2"/>
                <a:buChar char="n"/>
                <a:defRPr sz="280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¨"/>
                <a:defRPr sz="24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65000"/>
                <a:buFont typeface="Wingdings" panose="05000000000000000000" pitchFamily="2" charset="2"/>
                <a:buChar char="n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¨"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Font typeface="Wingdings" panose="05000000000000000000" pitchFamily="2" charset="2"/>
                <a:buChar char="§"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>
                <a:lnSpc>
                  <a:spcPct val="105000"/>
                </a:lnSpc>
                <a:buNone/>
              </a:pPr>
              <a:endParaRPr lang="zh-CN" altLang="en-US" b="0" dirty="0"/>
            </a:p>
          </p:txBody>
        </p:sp>
        <p:sp>
          <p:nvSpPr>
            <p:cNvPr id="535894" name="直接连接符 535893"/>
            <p:cNvSpPr/>
            <p:nvPr/>
          </p:nvSpPr>
          <p:spPr>
            <a:xfrm>
              <a:off x="855" y="1766"/>
              <a:ext cx="2222" cy="340"/>
            </a:xfrm>
            <a:prstGeom prst="line">
              <a:avLst/>
            </a:prstGeom>
            <a:ln w="19050" cap="rnd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5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5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35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357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57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35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57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57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5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57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57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35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57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57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35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35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35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5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35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35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5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357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357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5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5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5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5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357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357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35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357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357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35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35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5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35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35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35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35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35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35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35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35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35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5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35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35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35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358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358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35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358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358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35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358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358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35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358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358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35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358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358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35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5358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358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35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535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5358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35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5358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5358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535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5358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358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535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8" dur="500"/>
                                        <p:tgtEl>
                                          <p:spTgt spid="535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1" dur="500"/>
                                        <p:tgtEl>
                                          <p:spTgt spid="535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4" dur="500"/>
                                        <p:tgtEl>
                                          <p:spTgt spid="535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5722" grpId="0"/>
      <p:bldP spid="535721" grpId="0"/>
      <p:bldP spid="535720" grpId="0"/>
      <p:bldP spid="535881" grpId="0"/>
      <p:bldP spid="535882" grpId="0"/>
      <p:bldP spid="535883" grpId="0"/>
      <p:bldP spid="535884" grpId="0"/>
      <p:bldP spid="535885" grpId="0"/>
      <p:bldP spid="535886" grpId="0"/>
      <p:bldP spid="535887" grpId="0"/>
      <p:bldP spid="535888" grpId="0"/>
      <p:bldP spid="535889" grpId="0"/>
      <p:bldP spid="535890" grpId="0"/>
      <p:bldP spid="53589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6" name="文本框 11290"/>
          <p:cNvSpPr txBox="1"/>
          <p:nvPr/>
        </p:nvSpPr>
        <p:spPr>
          <a:xfrm>
            <a:off x="1057275" y="574675"/>
            <a:ext cx="66992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2800" b="1">
                <a:latin typeface="文鼎CS大隶书" charset="0"/>
              </a:rPr>
              <a:t>【教材补充】总理衙门</a:t>
            </a:r>
            <a:endParaRPr lang="zh-CN" altLang="en-US" sz="2800" b="1">
              <a:latin typeface="文鼎CS大隶书" charset="0"/>
            </a:endParaRPr>
          </a:p>
        </p:txBody>
      </p:sp>
      <p:pic>
        <p:nvPicPr>
          <p:cNvPr id="10247" name="图片 3" descr="timg (2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3700" y="1682750"/>
            <a:ext cx="5043488" cy="44815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469" name="文本框 62468"/>
          <p:cNvSpPr txBox="1"/>
          <p:nvPr/>
        </p:nvSpPr>
        <p:spPr>
          <a:xfrm>
            <a:off x="5618480" y="1513205"/>
            <a:ext cx="3171825" cy="465137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p>
            <a:pPr algn="l">
              <a:lnSpc>
                <a:spcPct val="120000"/>
              </a:lnSpc>
            </a:pPr>
            <a:r>
              <a:rPr lang="en-US" altLang="zh-CN" sz="2800" b="1" dirty="0">
                <a:solidFill>
                  <a:srgbClr val="CC0000"/>
                </a:solidFill>
                <a:latin typeface="创艺简仿宋" charset="0"/>
              </a:rPr>
              <a:t>       </a:t>
            </a:r>
            <a:r>
              <a:rPr lang="en-US" altLang="zh-CN" sz="2800" b="1" dirty="0">
                <a:latin typeface="文鼎中楷简" charset="0"/>
              </a:rPr>
              <a:t>1861</a:t>
            </a:r>
            <a:r>
              <a:rPr lang="zh-CN" altLang="en-US" sz="2800" b="1" dirty="0">
                <a:latin typeface="文鼎中楷简" charset="0"/>
              </a:rPr>
              <a:t>年，清政府为适应形势的变化，临时设立了总理各国事务衙门，简称</a:t>
            </a:r>
            <a:r>
              <a:rPr lang="en-US" altLang="zh-CN" sz="2800" b="1" dirty="0">
                <a:latin typeface="文鼎中楷简" charset="0"/>
              </a:rPr>
              <a:t>“</a:t>
            </a:r>
            <a:r>
              <a:rPr lang="zh-CN" altLang="en-US" sz="2800" b="1" dirty="0">
                <a:latin typeface="文鼎中楷简" charset="0"/>
              </a:rPr>
              <a:t>总理衙门</a:t>
            </a:r>
            <a:r>
              <a:rPr lang="en-US" altLang="zh-CN" sz="2800" b="1" dirty="0">
                <a:latin typeface="文鼎中楷简" charset="0"/>
              </a:rPr>
              <a:t>”</a:t>
            </a:r>
            <a:r>
              <a:rPr lang="zh-CN" altLang="en-US" sz="2800" b="1" dirty="0">
                <a:latin typeface="文鼎中楷简" charset="0"/>
              </a:rPr>
              <a:t>。它负责办理对外交涉以及通商、海关等事务，是清政府处理外交的中枢机构。</a:t>
            </a:r>
            <a:endParaRPr lang="zh-CN" altLang="en-US" sz="2800" b="1" dirty="0">
              <a:latin typeface="文鼎中楷简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290" name="Text Box 2">
            <a:hlinkClick r:id="rId1" action="ppaction://hlinksldjump"/>
          </p:cNvPr>
          <p:cNvSpPr txBox="1"/>
          <p:nvPr/>
        </p:nvSpPr>
        <p:spPr>
          <a:xfrm>
            <a:off x="261303" y="159703"/>
            <a:ext cx="8620125" cy="304609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 algn="l" eaLnBrk="1" hangingPunct="1"/>
            <a:r>
              <a:rPr lang="en-US" altLang="zh-CN" sz="3200" dirty="0">
                <a:solidFill>
                  <a:srgbClr val="FF0000"/>
                </a:solidFill>
                <a:latin typeface="宋体" panose="02010600030101010101" pitchFamily="2" charset="-122"/>
              </a:rPr>
              <a:t>【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</a:rPr>
              <a:t>阅读材料</a:t>
            </a:r>
            <a:r>
              <a:rPr lang="en-US" altLang="zh-CN" sz="3200" dirty="0">
                <a:solidFill>
                  <a:srgbClr val="FF0000"/>
                </a:solidFill>
                <a:latin typeface="宋体" panose="02010600030101010101" pitchFamily="2" charset="-122"/>
              </a:rPr>
              <a:t>】</a:t>
            </a:r>
            <a:endParaRPr lang="en-US" altLang="zh-CN" sz="3200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algn="l" eaLnBrk="1" hangingPunct="1"/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在中国历史上</a:t>
            </a:r>
            <a:r>
              <a:rPr lang="en-US" altLang="zh-CN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人们习惯以</a:t>
            </a:r>
            <a:r>
              <a:rPr lang="zh-CN" altLang="en-US" sz="3200" u="sng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“夷”</a:t>
            </a:r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称呼西方国家。然而</a:t>
            </a:r>
            <a:r>
              <a:rPr lang="en-US" altLang="zh-CN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en-US" altLang="zh-CN" sz="3200" u="sng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晚清名臣</a:t>
            </a:r>
            <a:r>
              <a:rPr lang="zh-CN" altLang="en-US" sz="3200" u="sng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徐继畬</a:t>
            </a:r>
            <a:r>
              <a:rPr lang="en-US" altLang="zh-CN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瀛寰志略</a:t>
            </a:r>
            <a:r>
              <a:rPr lang="en-US" altLang="zh-CN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》(1848</a:t>
            </a:r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对西方各国的称谓是</a:t>
            </a:r>
            <a:r>
              <a:rPr lang="zh-CN" altLang="en-US" sz="3200" u="sng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“外国”</a:t>
            </a:r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“英吉利”“葡萄牙”等</a:t>
            </a:r>
            <a:r>
              <a:rPr lang="en-US" altLang="zh-CN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很少称“夷”。同治初年</a:t>
            </a:r>
            <a:r>
              <a:rPr lang="en-US" altLang="zh-CN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u="sng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清廷</a:t>
            </a:r>
            <a:r>
              <a:rPr lang="zh-CN" altLang="en-US" sz="32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下旨不再以“夷”称呼西方各国。</a:t>
            </a:r>
            <a:endParaRPr lang="zh-CN" altLang="en-US" sz="32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1960" y="3206115"/>
            <a:ext cx="828929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问题：从材料中你能得到什么信息？</a:t>
            </a:r>
            <a:endParaRPr lang="zh-CN" altLang="en-US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1960" y="3879850"/>
            <a:ext cx="8326120" cy="23063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  <a:cs typeface="+mn-ea"/>
                <a:sym typeface="+mn-ea"/>
              </a:rPr>
              <a:t>提示</a:t>
            </a:r>
            <a:r>
              <a:rPr lang="en-US" altLang="zh-CN" sz="2400" dirty="0">
                <a:solidFill>
                  <a:srgbClr val="FF0000"/>
                </a:solidFill>
                <a:latin typeface="+mn-ea"/>
                <a:ea typeface="+mn-ea"/>
                <a:cs typeface="+mn-ea"/>
                <a:sym typeface="+mn-ea"/>
              </a:rPr>
              <a:t>: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  <a:cs typeface="+mn-ea"/>
                <a:sym typeface="+mn-ea"/>
              </a:rPr>
              <a:t>(1)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  <a:cs typeface="+mn-ea"/>
                <a:sym typeface="+mn-ea"/>
              </a:rPr>
              <a:t>中国逐渐摆脱“天朝上国”的传统外交思维（但并未摒弃）</a:t>
            </a:r>
            <a:r>
              <a:rPr lang="en-US" altLang="zh-CN" sz="2400" dirty="0">
                <a:solidFill>
                  <a:srgbClr val="FF0000"/>
                </a:solidFill>
                <a:latin typeface="+mn-ea"/>
                <a:ea typeface="+mn-ea"/>
                <a:cs typeface="+mn-ea"/>
                <a:sym typeface="+mn-ea"/>
              </a:rPr>
              <a:t>,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  <a:cs typeface="+mn-ea"/>
                <a:sym typeface="+mn-ea"/>
              </a:rPr>
              <a:t>向近代平等外交转变，接受国际惯例。</a:t>
            </a:r>
            <a:endParaRPr lang="zh-CN" altLang="en-US" sz="2400" dirty="0">
              <a:solidFill>
                <a:srgbClr val="FF0000"/>
              </a:solidFill>
              <a:latin typeface="+mn-ea"/>
              <a:ea typeface="+mn-ea"/>
              <a:cs typeface="+mn-ea"/>
            </a:endParaRPr>
          </a:p>
          <a:p>
            <a:pPr lvl="0" algn="l" eaLnBrk="1" hangingPunct="1">
              <a:lnSpc>
                <a:spcPct val="120000"/>
              </a:lnSpc>
              <a:spcBef>
                <a:spcPct val="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  <a:cs typeface="+mn-ea"/>
                <a:sym typeface="+mn-ea"/>
              </a:rPr>
              <a:t>(2)</a:t>
            </a:r>
            <a:r>
              <a:rPr lang="zh-CN" altLang="en-US" sz="2400" dirty="0">
                <a:solidFill>
                  <a:srgbClr val="000000"/>
                </a:solidFill>
                <a:latin typeface="+mn-ea"/>
                <a:ea typeface="+mn-ea"/>
                <a:cs typeface="+mn-ea"/>
                <a:sym typeface="+mn-ea"/>
              </a:rPr>
              <a:t>随着西学的进一步传入以及向西方学习思想的兴起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  <a:cs typeface="+mn-ea"/>
                <a:sym typeface="+mn-ea"/>
              </a:rPr>
              <a:t>,</a:t>
            </a:r>
            <a:r>
              <a:rPr lang="zh-CN" altLang="en-US" sz="2400" dirty="0">
                <a:solidFill>
                  <a:srgbClr val="000000"/>
                </a:solidFill>
                <a:latin typeface="+mn-ea"/>
                <a:ea typeface="+mn-ea"/>
                <a:cs typeface="+mn-ea"/>
                <a:sym typeface="+mn-ea"/>
              </a:rPr>
              <a:t>中国对西方的认识逐渐加深。</a:t>
            </a:r>
            <a:endParaRPr lang="zh-CN" altLang="en-US" sz="2400" dirty="0">
              <a:solidFill>
                <a:srgbClr val="000000"/>
              </a:solidFill>
              <a:latin typeface="+mn-ea"/>
              <a:ea typeface="+mn-ea"/>
              <a:cs typeface="+mn-ea"/>
            </a:endParaRPr>
          </a:p>
          <a:p>
            <a:pPr lvl="0" algn="l" eaLnBrk="1" hangingPunct="1">
              <a:lnSpc>
                <a:spcPct val="120000"/>
              </a:lnSpc>
              <a:spcBef>
                <a:spcPct val="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  <a:cs typeface="+mn-ea"/>
                <a:sym typeface="+mn-ea"/>
              </a:rPr>
              <a:t>(3)</a:t>
            </a:r>
            <a:r>
              <a:rPr lang="zh-CN" altLang="en-US" sz="2400" dirty="0">
                <a:solidFill>
                  <a:srgbClr val="000000"/>
                </a:solidFill>
                <a:latin typeface="+mn-ea"/>
                <a:ea typeface="+mn-ea"/>
                <a:cs typeface="+mn-ea"/>
                <a:sym typeface="+mn-ea"/>
              </a:rPr>
              <a:t>清政府外交理念的转变要慢于民间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  <a:cs typeface="+mn-ea"/>
                <a:sym typeface="+mn-ea"/>
              </a:rPr>
              <a:t>(</a:t>
            </a:r>
            <a:r>
              <a:rPr lang="zh-CN" altLang="en-US" sz="2400" dirty="0">
                <a:solidFill>
                  <a:srgbClr val="000000"/>
                </a:solidFill>
                <a:latin typeface="+mn-ea"/>
                <a:ea typeface="+mn-ea"/>
                <a:cs typeface="+mn-ea"/>
                <a:sym typeface="+mn-ea"/>
              </a:rPr>
              <a:t>私人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  <a:cs typeface="+mn-ea"/>
                <a:sym typeface="+mn-ea"/>
              </a:rPr>
              <a:t>)</a:t>
            </a:r>
            <a:r>
              <a:rPr lang="zh-CN" altLang="en-US" sz="2400" dirty="0">
                <a:solidFill>
                  <a:srgbClr val="000000"/>
                </a:solidFill>
                <a:latin typeface="+mn-ea"/>
                <a:ea typeface="+mn-ea"/>
                <a:cs typeface="+mn-ea"/>
                <a:sym typeface="+mn-ea"/>
              </a:rPr>
              <a:t>。</a:t>
            </a:r>
            <a:endParaRPr lang="zh-CN" altLang="en-US" sz="2400" dirty="0">
              <a:solidFill>
                <a:srgbClr val="000000"/>
              </a:solidFill>
              <a:latin typeface="+mn-ea"/>
              <a:ea typeface="+mn-ea"/>
              <a:cs typeface="+mn-ea"/>
              <a:sym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17476" name="图片 61747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4675" y="2060575"/>
            <a:ext cx="8062913" cy="23526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7477" name="图片 61747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675" y="2578100"/>
            <a:ext cx="8108950" cy="17780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7478" name="图片 61747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650" y="3716338"/>
            <a:ext cx="8108950" cy="592137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7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74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7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7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7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7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59123" name="图片 5591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764858"/>
            <a:ext cx="8537575" cy="467995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59124" name="图片 5591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63" y="3612833"/>
            <a:ext cx="8113712" cy="289242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59125" name="图片 5591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275" y="6459220"/>
            <a:ext cx="8108950" cy="592138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59126" name="图片 5591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7000" y="4735195"/>
            <a:ext cx="1355725" cy="788988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59127" name="图片 5591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5876608"/>
            <a:ext cx="1354138" cy="78105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110" y="765175"/>
            <a:ext cx="381000" cy="581660"/>
          </a:xfrm>
          <a:prstGeom prst="rect">
            <a:avLst/>
          </a:prstGeom>
        </p:spPr>
      </p:pic>
      <p:pic>
        <p:nvPicPr>
          <p:cNvPr id="618500" name="图片 61849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8793" y="269875"/>
            <a:ext cx="7989887" cy="5254625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9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9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9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9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9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9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59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9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9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59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59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59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18500" name="图片 61849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3558" y="638810"/>
            <a:ext cx="7989887" cy="525462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8501" name="图片 6185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688" y="1296988"/>
            <a:ext cx="8064500" cy="1563687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8502" name="图片 6185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875" y="1852613"/>
            <a:ext cx="8062913" cy="214471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8503" name="图片 61850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250" y="2929255"/>
            <a:ext cx="8108950" cy="2963863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8504" name="图片 6185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250" y="3581400"/>
            <a:ext cx="8108950" cy="237172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8505" name="图片 61850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6250" y="4770438"/>
            <a:ext cx="8108950" cy="1185862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8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8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8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8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8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8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8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8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8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8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8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8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8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8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8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矩形 223233"/>
          <p:cNvSpPr/>
          <p:nvPr/>
        </p:nvSpPr>
        <p:spPr>
          <a:xfrm>
            <a:off x="304800" y="5410200"/>
            <a:ext cx="1524000" cy="533400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pic>
        <p:nvPicPr>
          <p:cNvPr id="9218" name="图片 223234" descr="中日战争2"/>
          <p:cNvPicPr>
            <a:picLocks noChangeAspect="1"/>
          </p:cNvPicPr>
          <p:nvPr/>
        </p:nvPicPr>
        <p:blipFill>
          <a:blip r:embed="rId1"/>
          <a:srcRect t="3346" b="4462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23236" name="直接连接符 223235"/>
          <p:cNvSpPr/>
          <p:nvPr/>
        </p:nvSpPr>
        <p:spPr>
          <a:xfrm>
            <a:off x="609600" y="3505200"/>
            <a:ext cx="6019800" cy="1981200"/>
          </a:xfrm>
          <a:prstGeom prst="line">
            <a:avLst/>
          </a:prstGeom>
          <a:ln w="57150" cap="flat" cmpd="sng">
            <a:solidFill>
              <a:srgbClr val="FFFF00"/>
            </a:solidFill>
            <a:prstDash val="solid"/>
            <a:round/>
            <a:headEnd type="none" w="med" len="med"/>
            <a:tailEnd type="triangle" w="med" len="med"/>
          </a:ln>
        </p:spPr>
      </p:sp>
      <p:pic>
        <p:nvPicPr>
          <p:cNvPr id="223237" name="图片 223236" descr="0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7763" y="5876925"/>
            <a:ext cx="552450" cy="288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3238" name="图片 223237" descr="0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1200" y="3733800"/>
            <a:ext cx="552450" cy="22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3239" name="任意多边形 223238"/>
          <p:cNvSpPr/>
          <p:nvPr/>
        </p:nvSpPr>
        <p:spPr>
          <a:xfrm>
            <a:off x="4445000" y="3124200"/>
            <a:ext cx="1346200" cy="609600"/>
          </a:xfrm>
          <a:custGeom>
            <a:avLst/>
            <a:gdLst/>
            <a:ahLst/>
            <a:cxnLst/>
            <a:pathLst>
              <a:path w="848" h="384">
                <a:moveTo>
                  <a:pt x="848" y="384"/>
                </a:moveTo>
                <a:cubicBezTo>
                  <a:pt x="816" y="372"/>
                  <a:pt x="718" y="324"/>
                  <a:pt x="656" y="312"/>
                </a:cubicBezTo>
                <a:cubicBezTo>
                  <a:pt x="594" y="300"/>
                  <a:pt x="546" y="308"/>
                  <a:pt x="476" y="312"/>
                </a:cubicBezTo>
                <a:cubicBezTo>
                  <a:pt x="406" y="316"/>
                  <a:pt x="312" y="338"/>
                  <a:pt x="236" y="336"/>
                </a:cubicBezTo>
                <a:cubicBezTo>
                  <a:pt x="160" y="334"/>
                  <a:pt x="40" y="334"/>
                  <a:pt x="20" y="300"/>
                </a:cubicBezTo>
                <a:cubicBezTo>
                  <a:pt x="0" y="266"/>
                  <a:pt x="66" y="182"/>
                  <a:pt x="116" y="132"/>
                </a:cubicBezTo>
                <a:cubicBezTo>
                  <a:pt x="166" y="82"/>
                  <a:pt x="278" y="27"/>
                  <a:pt x="320" y="0"/>
                </a:cubicBezTo>
              </a:path>
            </a:pathLst>
          </a:cu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223240" name="任意多边形 223239"/>
          <p:cNvSpPr/>
          <p:nvPr/>
        </p:nvSpPr>
        <p:spPr>
          <a:xfrm>
            <a:off x="762000" y="2682875"/>
            <a:ext cx="4514850" cy="1203325"/>
          </a:xfrm>
          <a:custGeom>
            <a:avLst/>
            <a:gdLst/>
            <a:ahLst/>
            <a:cxnLst/>
            <a:pathLst>
              <a:path w="2844" h="758">
                <a:moveTo>
                  <a:pt x="0" y="470"/>
                </a:moveTo>
                <a:cubicBezTo>
                  <a:pt x="154" y="504"/>
                  <a:pt x="636" y="630"/>
                  <a:pt x="924" y="674"/>
                </a:cubicBezTo>
                <a:cubicBezTo>
                  <a:pt x="1212" y="718"/>
                  <a:pt x="1538" y="758"/>
                  <a:pt x="1728" y="734"/>
                </a:cubicBezTo>
                <a:lnTo>
                  <a:pt x="2064" y="530"/>
                </a:lnTo>
                <a:cubicBezTo>
                  <a:pt x="2174" y="460"/>
                  <a:pt x="2298" y="378"/>
                  <a:pt x="2388" y="314"/>
                </a:cubicBezTo>
                <a:cubicBezTo>
                  <a:pt x="2478" y="250"/>
                  <a:pt x="2540" y="196"/>
                  <a:pt x="2604" y="146"/>
                </a:cubicBezTo>
                <a:cubicBezTo>
                  <a:pt x="2668" y="96"/>
                  <a:pt x="2732" y="28"/>
                  <a:pt x="2772" y="14"/>
                </a:cubicBezTo>
                <a:cubicBezTo>
                  <a:pt x="2812" y="0"/>
                  <a:pt x="2829" y="52"/>
                  <a:pt x="2844" y="62"/>
                </a:cubicBezTo>
              </a:path>
            </a:pathLst>
          </a:custGeom>
          <a:noFill/>
          <a:ln w="57150" cap="flat" cmpd="sng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>
              <a:ea typeface="微软雅黑" panose="020B0503020204020204" charset="-122"/>
            </a:endParaRPr>
          </a:p>
        </p:txBody>
      </p:sp>
      <p:grpSp>
        <p:nvGrpSpPr>
          <p:cNvPr id="223241" name="组合 223240"/>
          <p:cNvGrpSpPr/>
          <p:nvPr/>
        </p:nvGrpSpPr>
        <p:grpSpPr>
          <a:xfrm>
            <a:off x="6400800" y="3581400"/>
            <a:ext cx="958850" cy="1447800"/>
            <a:chOff x="4032" y="2256"/>
            <a:chExt cx="604" cy="912"/>
          </a:xfrm>
        </p:grpSpPr>
        <p:sp>
          <p:nvSpPr>
            <p:cNvPr id="9225" name="任意多边形 223241"/>
            <p:cNvSpPr/>
            <p:nvPr/>
          </p:nvSpPr>
          <p:spPr>
            <a:xfrm>
              <a:off x="4128" y="2256"/>
              <a:ext cx="508" cy="912"/>
            </a:xfrm>
            <a:custGeom>
              <a:avLst/>
              <a:gdLst/>
              <a:ahLst/>
              <a:cxnLst/>
              <a:pathLst>
                <a:path w="508" h="912">
                  <a:moveTo>
                    <a:pt x="480" y="912"/>
                  </a:moveTo>
                  <a:lnTo>
                    <a:pt x="504" y="564"/>
                  </a:lnTo>
                  <a:cubicBezTo>
                    <a:pt x="504" y="484"/>
                    <a:pt x="508" y="470"/>
                    <a:pt x="480" y="432"/>
                  </a:cubicBezTo>
                  <a:cubicBezTo>
                    <a:pt x="452" y="394"/>
                    <a:pt x="416" y="408"/>
                    <a:pt x="336" y="336"/>
                  </a:cubicBezTo>
                  <a:lnTo>
                    <a:pt x="0" y="0"/>
                  </a:lnTo>
                </a:path>
              </a:pathLst>
            </a:custGeom>
            <a:noFill/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p>
              <a:endParaRPr lang="zh-CN" altLang="en-US">
                <a:ea typeface="微软雅黑" panose="020B0503020204020204" charset="-122"/>
              </a:endParaRPr>
            </a:p>
          </p:txBody>
        </p:sp>
        <p:sp>
          <p:nvSpPr>
            <p:cNvPr id="9226" name="任意多边形 223242"/>
            <p:cNvSpPr/>
            <p:nvPr/>
          </p:nvSpPr>
          <p:spPr>
            <a:xfrm>
              <a:off x="4032" y="2304"/>
              <a:ext cx="576" cy="816"/>
            </a:xfrm>
            <a:custGeom>
              <a:avLst/>
              <a:gdLst/>
              <a:ahLst/>
              <a:cxnLst/>
              <a:pathLst>
                <a:path w="576" h="816">
                  <a:moveTo>
                    <a:pt x="576" y="816"/>
                  </a:moveTo>
                  <a:lnTo>
                    <a:pt x="276" y="360"/>
                  </a:lnTo>
                  <a:cubicBezTo>
                    <a:pt x="198" y="256"/>
                    <a:pt x="148" y="230"/>
                    <a:pt x="108" y="192"/>
                  </a:cubicBezTo>
                  <a:cubicBezTo>
                    <a:pt x="68" y="154"/>
                    <a:pt x="54" y="164"/>
                    <a:pt x="36" y="132"/>
                  </a:cubicBezTo>
                  <a:cubicBezTo>
                    <a:pt x="18" y="100"/>
                    <a:pt x="7" y="27"/>
                    <a:pt x="0" y="0"/>
                  </a:cubicBezTo>
                </a:path>
              </a:pathLst>
            </a:custGeom>
            <a:noFill/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p>
              <a:endParaRPr lang="zh-CN" altLang="en-US">
                <a:ea typeface="微软雅黑" panose="020B0503020204020204" charset="-122"/>
              </a:endParaRPr>
            </a:p>
          </p:txBody>
        </p:sp>
      </p:grpSp>
      <p:grpSp>
        <p:nvGrpSpPr>
          <p:cNvPr id="223244" name="组合 223243"/>
          <p:cNvGrpSpPr/>
          <p:nvPr/>
        </p:nvGrpSpPr>
        <p:grpSpPr>
          <a:xfrm>
            <a:off x="3581400" y="3733800"/>
            <a:ext cx="685800" cy="1295400"/>
            <a:chOff x="2256" y="2352"/>
            <a:chExt cx="432" cy="816"/>
          </a:xfrm>
        </p:grpSpPr>
        <p:sp>
          <p:nvSpPr>
            <p:cNvPr id="9228" name="直接连接符 223244"/>
            <p:cNvSpPr/>
            <p:nvPr/>
          </p:nvSpPr>
          <p:spPr>
            <a:xfrm>
              <a:off x="2256" y="2352"/>
              <a:ext cx="96" cy="816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9229" name="直接连接符 223245"/>
            <p:cNvSpPr/>
            <p:nvPr/>
          </p:nvSpPr>
          <p:spPr>
            <a:xfrm>
              <a:off x="2304" y="2400"/>
              <a:ext cx="384" cy="720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pic>
        <p:nvPicPr>
          <p:cNvPr id="223247" name="图片 223246" descr="0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800" y="3733800"/>
            <a:ext cx="533400" cy="22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3248" name="文本框 223247"/>
          <p:cNvSpPr txBox="1"/>
          <p:nvPr/>
        </p:nvSpPr>
        <p:spPr>
          <a:xfrm>
            <a:off x="4643438" y="5445125"/>
            <a:ext cx="1752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 b="1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1894.7.25</a:t>
            </a:r>
            <a:endParaRPr lang="en-US" altLang="zh-CN" sz="2400" b="1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23249" name="文本框 223248"/>
          <p:cNvSpPr txBox="1"/>
          <p:nvPr/>
        </p:nvSpPr>
        <p:spPr>
          <a:xfrm>
            <a:off x="6400800" y="3276600"/>
            <a:ext cx="1752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 b="1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1894.9.15</a:t>
            </a:r>
            <a:endParaRPr lang="en-US" altLang="zh-CN" sz="2400" b="1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23250" name="文本框 223249"/>
          <p:cNvSpPr txBox="1"/>
          <p:nvPr/>
        </p:nvSpPr>
        <p:spPr>
          <a:xfrm>
            <a:off x="2286000" y="4648200"/>
            <a:ext cx="1752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 b="1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1895.2.2</a:t>
            </a:r>
            <a:endParaRPr lang="en-US" altLang="zh-CN" sz="2400" b="1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23251" name="文本框 223250"/>
          <p:cNvSpPr txBox="1"/>
          <p:nvPr/>
        </p:nvSpPr>
        <p:spPr>
          <a:xfrm>
            <a:off x="6248400" y="2743200"/>
            <a:ext cx="1752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400" b="1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1894.9.17</a:t>
            </a:r>
            <a:endParaRPr lang="en-US" altLang="zh-CN" sz="2400" b="1">
              <a:solidFill>
                <a:schemeClr val="bg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223252" name="组合 223251"/>
          <p:cNvGrpSpPr/>
          <p:nvPr/>
        </p:nvGrpSpPr>
        <p:grpSpPr>
          <a:xfrm>
            <a:off x="3733800" y="4953000"/>
            <a:ext cx="539750" cy="393700"/>
            <a:chOff x="2352" y="3120"/>
            <a:chExt cx="340" cy="248"/>
          </a:xfrm>
        </p:grpSpPr>
        <p:sp>
          <p:nvSpPr>
            <p:cNvPr id="9236" name="任意多边形 223252"/>
            <p:cNvSpPr/>
            <p:nvPr/>
          </p:nvSpPr>
          <p:spPr>
            <a:xfrm>
              <a:off x="2592" y="3120"/>
              <a:ext cx="100" cy="192"/>
            </a:xfrm>
            <a:custGeom>
              <a:avLst/>
              <a:gdLst/>
              <a:ahLst/>
              <a:cxnLst/>
              <a:pathLst>
                <a:path w="100" h="192">
                  <a:moveTo>
                    <a:pt x="96" y="0"/>
                  </a:moveTo>
                  <a:cubicBezTo>
                    <a:pt x="94" y="24"/>
                    <a:pt x="100" y="112"/>
                    <a:pt x="84" y="144"/>
                  </a:cubicBezTo>
                  <a:lnTo>
                    <a:pt x="0" y="192"/>
                  </a:lnTo>
                </a:path>
              </a:pathLst>
            </a:custGeom>
            <a:noFill/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p>
              <a:endParaRPr lang="zh-CN" altLang="en-US">
                <a:ea typeface="微软雅黑" panose="020B0503020204020204" charset="-122"/>
              </a:endParaRPr>
            </a:p>
          </p:txBody>
        </p:sp>
        <p:sp>
          <p:nvSpPr>
            <p:cNvPr id="9237" name="任意多边形 223253"/>
            <p:cNvSpPr/>
            <p:nvPr/>
          </p:nvSpPr>
          <p:spPr>
            <a:xfrm>
              <a:off x="2352" y="3216"/>
              <a:ext cx="192" cy="152"/>
            </a:xfrm>
            <a:custGeom>
              <a:avLst/>
              <a:gdLst/>
              <a:ahLst/>
              <a:cxnLst/>
              <a:pathLst>
                <a:path w="192" h="56">
                  <a:moveTo>
                    <a:pt x="192" y="48"/>
                  </a:moveTo>
                  <a:cubicBezTo>
                    <a:pt x="174" y="48"/>
                    <a:pt x="116" y="56"/>
                    <a:pt x="84" y="48"/>
                  </a:cubicBezTo>
                  <a:cubicBezTo>
                    <a:pt x="52" y="40"/>
                    <a:pt x="17" y="10"/>
                    <a:pt x="0" y="0"/>
                  </a:cubicBezTo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p>
              <a:endParaRPr lang="zh-CN" altLang="en-US">
                <a:ea typeface="微软雅黑" panose="020B0503020204020204" charset="-122"/>
              </a:endParaRPr>
            </a:p>
          </p:txBody>
        </p:sp>
      </p:grpSp>
      <p:sp>
        <p:nvSpPr>
          <p:cNvPr id="223255" name="直接连接符 223254"/>
          <p:cNvSpPr/>
          <p:nvPr/>
        </p:nvSpPr>
        <p:spPr>
          <a:xfrm flipH="1">
            <a:off x="6858000" y="5105400"/>
            <a:ext cx="228600" cy="3810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pic>
        <p:nvPicPr>
          <p:cNvPr id="223256" name="图片 223255" descr="0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8200" y="2971800"/>
            <a:ext cx="552450" cy="22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3257" name="任意多边形 223256"/>
          <p:cNvSpPr/>
          <p:nvPr/>
        </p:nvSpPr>
        <p:spPr>
          <a:xfrm>
            <a:off x="4267200" y="3048000"/>
            <a:ext cx="1524000" cy="784225"/>
          </a:xfrm>
          <a:custGeom>
            <a:avLst/>
            <a:gdLst/>
            <a:ahLst/>
            <a:cxnLst/>
            <a:pathLst>
              <a:path w="960" h="494">
                <a:moveTo>
                  <a:pt x="960" y="480"/>
                </a:moveTo>
                <a:cubicBezTo>
                  <a:pt x="890" y="480"/>
                  <a:pt x="642" y="480"/>
                  <a:pt x="540" y="480"/>
                </a:cubicBezTo>
                <a:cubicBezTo>
                  <a:pt x="438" y="480"/>
                  <a:pt x="396" y="478"/>
                  <a:pt x="348" y="480"/>
                </a:cubicBezTo>
                <a:cubicBezTo>
                  <a:pt x="300" y="482"/>
                  <a:pt x="274" y="494"/>
                  <a:pt x="252" y="492"/>
                </a:cubicBezTo>
                <a:cubicBezTo>
                  <a:pt x="230" y="490"/>
                  <a:pt x="242" y="492"/>
                  <a:pt x="216" y="468"/>
                </a:cubicBezTo>
                <a:cubicBezTo>
                  <a:pt x="190" y="444"/>
                  <a:pt x="132" y="426"/>
                  <a:pt x="96" y="348"/>
                </a:cubicBezTo>
                <a:cubicBezTo>
                  <a:pt x="60" y="270"/>
                  <a:pt x="20" y="72"/>
                  <a:pt x="0" y="0"/>
                </a:cubicBezTo>
              </a:path>
            </a:pathLst>
          </a:cu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223258" name="任意多边形 223257"/>
          <p:cNvSpPr/>
          <p:nvPr/>
        </p:nvSpPr>
        <p:spPr>
          <a:xfrm>
            <a:off x="3505200" y="2971800"/>
            <a:ext cx="685800" cy="609600"/>
          </a:xfrm>
          <a:custGeom>
            <a:avLst/>
            <a:gdLst/>
            <a:ahLst/>
            <a:cxnLst/>
            <a:pathLst>
              <a:path w="432" h="384">
                <a:moveTo>
                  <a:pt x="432" y="0"/>
                </a:moveTo>
                <a:cubicBezTo>
                  <a:pt x="382" y="38"/>
                  <a:pt x="204" y="164"/>
                  <a:pt x="132" y="228"/>
                </a:cubicBezTo>
                <a:cubicBezTo>
                  <a:pt x="60" y="292"/>
                  <a:pt x="27" y="352"/>
                  <a:pt x="0" y="384"/>
                </a:cubicBezTo>
              </a:path>
            </a:pathLst>
          </a:cu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223259" name="直接连接符 223258"/>
          <p:cNvSpPr/>
          <p:nvPr/>
        </p:nvSpPr>
        <p:spPr>
          <a:xfrm flipH="1">
            <a:off x="3200400" y="3581400"/>
            <a:ext cx="228600" cy="762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223260" name="任意多边形 223259"/>
          <p:cNvSpPr/>
          <p:nvPr/>
        </p:nvSpPr>
        <p:spPr>
          <a:xfrm>
            <a:off x="5486400" y="2362200"/>
            <a:ext cx="914400" cy="1295400"/>
          </a:xfrm>
          <a:custGeom>
            <a:avLst/>
            <a:gdLst/>
            <a:ahLst/>
            <a:cxnLst/>
            <a:pathLst>
              <a:path w="576" h="816">
                <a:moveTo>
                  <a:pt x="576" y="816"/>
                </a:moveTo>
                <a:lnTo>
                  <a:pt x="276" y="360"/>
                </a:lnTo>
                <a:cubicBezTo>
                  <a:pt x="198" y="256"/>
                  <a:pt x="148" y="230"/>
                  <a:pt x="108" y="192"/>
                </a:cubicBezTo>
                <a:cubicBezTo>
                  <a:pt x="68" y="154"/>
                  <a:pt x="54" y="164"/>
                  <a:pt x="36" y="132"/>
                </a:cubicBezTo>
                <a:cubicBezTo>
                  <a:pt x="18" y="100"/>
                  <a:pt x="7" y="27"/>
                  <a:pt x="0" y="0"/>
                </a:cubicBezTo>
              </a:path>
            </a:pathLst>
          </a:cu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9244" name="矩形 223260"/>
          <p:cNvSpPr/>
          <p:nvPr/>
        </p:nvSpPr>
        <p:spPr>
          <a:xfrm>
            <a:off x="228600" y="5410200"/>
            <a:ext cx="1600200" cy="1371600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9245" name="右箭头 223261"/>
          <p:cNvSpPr/>
          <p:nvPr/>
        </p:nvSpPr>
        <p:spPr>
          <a:xfrm>
            <a:off x="381000" y="5943600"/>
            <a:ext cx="1447800" cy="152400"/>
          </a:xfrm>
          <a:prstGeom prst="rightArrow">
            <a:avLst>
              <a:gd name="adj1" fmla="val 50000"/>
              <a:gd name="adj2" fmla="val 237500"/>
            </a:avLst>
          </a:prstGeom>
          <a:solidFill>
            <a:srgbClr val="FFFF00"/>
          </a:solidFill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9246" name="矩形 223262"/>
          <p:cNvSpPr/>
          <p:nvPr/>
        </p:nvSpPr>
        <p:spPr>
          <a:xfrm>
            <a:off x="7543800" y="1066800"/>
            <a:ext cx="228600" cy="304800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9247" name="矩形 223263"/>
          <p:cNvSpPr/>
          <p:nvPr/>
        </p:nvSpPr>
        <p:spPr>
          <a:xfrm>
            <a:off x="7315200" y="990600"/>
            <a:ext cx="1600200" cy="1600200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9248" name="左箭头 223264"/>
          <p:cNvSpPr/>
          <p:nvPr/>
        </p:nvSpPr>
        <p:spPr>
          <a:xfrm>
            <a:off x="7467600" y="1447800"/>
            <a:ext cx="1371600" cy="152400"/>
          </a:xfrm>
          <a:prstGeom prst="leftArrow">
            <a:avLst>
              <a:gd name="adj1" fmla="val 50000"/>
              <a:gd name="adj2" fmla="val 225000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23266" name="文本框 223265"/>
          <p:cNvSpPr txBox="1"/>
          <p:nvPr/>
        </p:nvSpPr>
        <p:spPr>
          <a:xfrm>
            <a:off x="5181600" y="2895600"/>
            <a:ext cx="1143000" cy="366713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黄海海战</a:t>
            </a:r>
            <a:endParaRPr lang="zh-CN" altLang="en-US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9250" name="矩形 223266"/>
          <p:cNvSpPr/>
          <p:nvPr/>
        </p:nvSpPr>
        <p:spPr>
          <a:xfrm>
            <a:off x="533400" y="5105400"/>
            <a:ext cx="228600" cy="2286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9251" name="矩形 223267"/>
          <p:cNvSpPr/>
          <p:nvPr/>
        </p:nvSpPr>
        <p:spPr>
          <a:xfrm>
            <a:off x="7543800" y="685800"/>
            <a:ext cx="228600" cy="2286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23269" name="文本框 223268"/>
          <p:cNvSpPr txBox="1"/>
          <p:nvPr/>
        </p:nvSpPr>
        <p:spPr>
          <a:xfrm>
            <a:off x="6227763" y="5516563"/>
            <a:ext cx="685800" cy="366712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丰岛</a:t>
            </a:r>
            <a:endParaRPr lang="zh-CN" altLang="en-US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223270" name="文本框 223269"/>
          <p:cNvSpPr txBox="1"/>
          <p:nvPr/>
        </p:nvSpPr>
        <p:spPr>
          <a:xfrm>
            <a:off x="5715000" y="3352800"/>
            <a:ext cx="685800" cy="366713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平壤</a:t>
            </a:r>
            <a:endParaRPr lang="zh-CN" altLang="en-US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223271" name="文本框 223270"/>
          <p:cNvSpPr txBox="1"/>
          <p:nvPr/>
        </p:nvSpPr>
        <p:spPr>
          <a:xfrm>
            <a:off x="2514600" y="3352800"/>
            <a:ext cx="685800" cy="366713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旅顺</a:t>
            </a:r>
            <a:endParaRPr lang="zh-CN" altLang="en-US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223272" name="文本框 223271"/>
          <p:cNvSpPr txBox="1"/>
          <p:nvPr/>
        </p:nvSpPr>
        <p:spPr>
          <a:xfrm>
            <a:off x="2971800" y="5029200"/>
            <a:ext cx="914400" cy="366713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威海卫</a:t>
            </a:r>
            <a:endParaRPr lang="zh-CN" altLang="en-US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pic>
        <p:nvPicPr>
          <p:cNvPr id="223273" name="图片 223272" descr="k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813" y="2997200"/>
            <a:ext cx="869950" cy="1477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3274" name="1.mp3">
            <a:hlinkClick r:id="" action="ppaction://media"/>
          </p:cNvPr>
          <p:cNvPicPr>
            <a:picLocks noRot="1"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link="rId5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659563" y="6092825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3275" name="文本框 223274"/>
          <p:cNvSpPr txBox="1"/>
          <p:nvPr/>
        </p:nvSpPr>
        <p:spPr>
          <a:xfrm>
            <a:off x="6096000" y="6019800"/>
            <a:ext cx="2057400" cy="3968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Arial" panose="020B0604020202020204" pitchFamily="34" charset="0"/>
                <a:ea typeface="微软雅黑" panose="020B0503020204020204" charset="-122"/>
              </a:rPr>
              <a:t>标志着战争爆发</a:t>
            </a:r>
            <a:endParaRPr lang="zh-CN" altLang="en-US" sz="2000" b="1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23276" name="文本框 223275"/>
          <p:cNvSpPr txBox="1"/>
          <p:nvPr/>
        </p:nvSpPr>
        <p:spPr>
          <a:xfrm>
            <a:off x="4419600" y="2362200"/>
            <a:ext cx="3124200" cy="3968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000" b="1" dirty="0">
                <a:latin typeface="Arial" panose="020B0604020202020204" pitchFamily="34" charset="0"/>
                <a:ea typeface="微软雅黑" panose="020B0503020204020204" charset="-122"/>
              </a:rPr>
              <a:t>日军取得黄海海域制海权</a:t>
            </a:r>
            <a:endParaRPr lang="zh-CN" altLang="en-US" sz="2000" b="1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23277" name="文本框 223276"/>
          <p:cNvSpPr txBox="1"/>
          <p:nvPr/>
        </p:nvSpPr>
        <p:spPr>
          <a:xfrm>
            <a:off x="1295400" y="5638800"/>
            <a:ext cx="2895600" cy="8604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000" b="1" dirty="0">
                <a:latin typeface="Arial" panose="020B0604020202020204" pitchFamily="34" charset="0"/>
                <a:ea typeface="微软雅黑" panose="020B0503020204020204" charset="-122"/>
              </a:rPr>
              <a:t>北洋舰队全军覆灭</a:t>
            </a:r>
            <a:endParaRPr lang="zh-CN" altLang="en-US" sz="2000" b="1" dirty="0">
              <a:latin typeface="Arial" panose="020B0604020202020204" pitchFamily="34" charset="0"/>
              <a:ea typeface="微软雅黑" panose="020B0503020204020204" charset="-122"/>
            </a:endParaRPr>
          </a:p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2000" b="1">
                <a:latin typeface="Arial" panose="020B0604020202020204" pitchFamily="34" charset="0"/>
                <a:ea typeface="微软雅黑" panose="020B0503020204020204" charset="-122"/>
              </a:rPr>
              <a:t>标志洋务运动的破产</a:t>
            </a:r>
            <a:endParaRPr lang="zh-CN" altLang="en-US" sz="2000" b="1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pic>
        <p:nvPicPr>
          <p:cNvPr id="223280" name="图片 223279" descr="2014061109405465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600" y="228600"/>
            <a:ext cx="3352800" cy="27130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23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22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3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0" dur="500"/>
                                        <p:tgtEl>
                                          <p:spTgt spid="223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500"/>
                                        <p:tgtEl>
                                          <p:spTgt spid="223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23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75" fill="hold"/>
                                        <p:tgtEl>
                                          <p:spTgt spid="223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" fill="hold"/>
                                        <p:tgtEl>
                                          <p:spTgt spid="223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" fill="hold"/>
                                        <p:tgtEl>
                                          <p:spTgt spid="223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" fill="hold"/>
                                        <p:tgtEl>
                                          <p:spTgt spid="223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23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4" dur="500"/>
                                        <p:tgtEl>
                                          <p:spTgt spid="22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8" dur="500"/>
                                        <p:tgtEl>
                                          <p:spTgt spid="22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500"/>
                                        <p:tgtEl>
                                          <p:spTgt spid="22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500"/>
                            </p:stCondLst>
                            <p:childTnLst>
                              <p:par>
                                <p:cTn id="8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223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32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MTA_01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223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500"/>
                                        <p:tgtEl>
                                          <p:spTgt spid="22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"/>
                            </p:stCondLst>
                            <p:childTnLst>
                              <p:par>
                                <p:cTn id="10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75"/>
                                        <p:tgtEl>
                                          <p:spTgt spid="223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3274"/>
                </p:tgtEl>
              </p:cMediaNode>
            </p:audio>
          </p:childTnLst>
        </p:cTn>
      </p:par>
    </p:tnLst>
    <p:bldLst>
      <p:bldP spid="223248" grpId="0"/>
      <p:bldP spid="223249" grpId="0"/>
      <p:bldP spid="223250" grpId="0"/>
      <p:bldP spid="223269" grpId="0" bldLvl="0" animBg="1"/>
      <p:bldP spid="223270" grpId="0" bldLvl="0" animBg="1"/>
      <p:bldP spid="223272" grpId="0" bldLvl="0" animBg="1"/>
      <p:bldP spid="223275" grpId="0" bldLvl="0" animBg="1"/>
      <p:bldP spid="223276" grpId="0" bldLvl="0" animBg="1"/>
      <p:bldP spid="223277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19524" name="图片 6195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1488" y="684213"/>
            <a:ext cx="6259512" cy="198755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9526" name="图片 6195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239838"/>
            <a:ext cx="8520113" cy="83026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9527" name="图片 6195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250" y="1854200"/>
            <a:ext cx="6467475" cy="13716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9528" name="图片 6195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250" y="2428875"/>
            <a:ext cx="8229600" cy="150495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9529" name="图片 6195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825" y="3600450"/>
            <a:ext cx="6308725" cy="98107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9530" name="图片 6195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050" y="4229100"/>
            <a:ext cx="8221663" cy="142875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19531" name="图片 6195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73188" y="5449888"/>
            <a:ext cx="3524250" cy="498475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19532" name="圆角矩形标注 619531"/>
          <p:cNvSpPr/>
          <p:nvPr/>
        </p:nvSpPr>
        <p:spPr>
          <a:xfrm>
            <a:off x="1333500" y="5354638"/>
            <a:ext cx="3240088" cy="576262"/>
          </a:xfrm>
          <a:prstGeom prst="wedgeRoundRectCallout">
            <a:avLst>
              <a:gd name="adj1" fmla="val -49463"/>
              <a:gd name="adj2" fmla="val -89671"/>
              <a:gd name="adj3" fmla="val 16667"/>
            </a:avLst>
          </a:prstGeom>
          <a:noFill/>
          <a:ln w="19050" cap="flat" cmpd="sng">
            <a:solidFill>
              <a:srgbClr val="FF0000"/>
            </a:solidFill>
            <a:prstDash val="dash"/>
            <a:miter/>
            <a:headEnd type="none" w="med" len="med"/>
            <a:tailEnd type="none" w="med" len="med"/>
          </a:ln>
        </p:spPr>
        <p:txBody>
          <a:bodyPr lIns="90000" tIns="46800" rIns="90000" bIns="46800"/>
          <a:p>
            <a:endParaRPr lang="zh-CN" altLang="en-US" dirty="0">
              <a:latin typeface="Arial" panose="020B0604020202020204" pitchFamily="34" charset="0"/>
              <a:ea typeface="方正楷体简体" pitchFamily="65" charset="-122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Pixe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989B7"/>
      </a:accent6>
      <a:hlink>
        <a:srgbClr val="666699"/>
      </a:hlink>
      <a:folHlink>
        <a:srgbClr val="CCCCE6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0066FF"/>
        </a:lt2>
        <a:accent1>
          <a:srgbClr val="6699FF"/>
        </a:accent1>
        <a:accent2>
          <a:srgbClr val="3333FF"/>
        </a:accent2>
        <a:accent3>
          <a:srgbClr val="AAAAB9"/>
        </a:accent3>
        <a:accent4>
          <a:srgbClr val="DCDCDC"/>
        </a:accent4>
        <a:accent5>
          <a:srgbClr val="B9CAFF"/>
        </a:accent5>
        <a:accent6>
          <a:srgbClr val="2D2DE5"/>
        </a:accent6>
        <a:hlink>
          <a:srgbClr val="FFCC00"/>
        </a:hlink>
        <a:folHlink>
          <a:srgbClr val="00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4B49"/>
        </a:lt1>
        <a:dk2>
          <a:srgbClr val="FFFFFF"/>
        </a:dk2>
        <a:lt2>
          <a:srgbClr val="009999"/>
        </a:lt2>
        <a:accent1>
          <a:srgbClr val="33CCCC"/>
        </a:accent1>
        <a:accent2>
          <a:srgbClr val="008080"/>
        </a:accent2>
        <a:accent3>
          <a:srgbClr val="ADB2B1"/>
        </a:accent3>
        <a:accent4>
          <a:srgbClr val="DCDCDC"/>
        </a:accent4>
        <a:accent5>
          <a:srgbClr val="ADE2E2"/>
        </a:accent5>
        <a:accent6>
          <a:srgbClr val="007272"/>
        </a:accent6>
        <a:hlink>
          <a:srgbClr val="FFCC00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3399"/>
        </a:lt1>
        <a:dk2>
          <a:srgbClr val="FFFFFF"/>
        </a:dk2>
        <a:lt2>
          <a:srgbClr val="006699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CDCDC"/>
        </a:accent4>
        <a:accent5>
          <a:srgbClr val="AACAE2"/>
        </a:accent5>
        <a:accent6>
          <a:srgbClr val="02789D"/>
        </a:accent6>
        <a:hlink>
          <a:srgbClr val="FFCC00"/>
        </a:hlink>
        <a:folHlink>
          <a:srgbClr val="66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F978D"/>
        </a:lt1>
        <a:dk2>
          <a:srgbClr val="FFFFFF"/>
        </a:dk2>
        <a:lt2>
          <a:srgbClr val="008080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CDCDC"/>
        </a:accent4>
        <a:accent5>
          <a:srgbClr val="AACAFF"/>
        </a:accent5>
        <a:accent6>
          <a:srgbClr val="008989"/>
        </a:accent6>
        <a:hlink>
          <a:srgbClr val="FFFFCC"/>
        </a:hlink>
        <a:folHlink>
          <a:srgbClr val="70CA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0000"/>
        </a:lt1>
        <a:dk2>
          <a:srgbClr val="FFFFFF"/>
        </a:dk2>
        <a:lt2>
          <a:srgbClr val="822504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CDCDC"/>
        </a:accent4>
        <a:accent5>
          <a:srgbClr val="FFCAAA"/>
        </a:accent5>
        <a:accent6>
          <a:srgbClr val="8D2504"/>
        </a:accent6>
        <a:hlink>
          <a:srgbClr val="FF3300"/>
        </a:hlink>
        <a:folHlink>
          <a:srgbClr val="7C070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A7911"/>
        </a:lt1>
        <a:dk2>
          <a:srgbClr val="FFFFFF"/>
        </a:dk2>
        <a:lt2>
          <a:srgbClr val="336600"/>
        </a:lt2>
        <a:accent1>
          <a:srgbClr val="666633"/>
        </a:accent1>
        <a:accent2>
          <a:srgbClr val="669900"/>
        </a:accent2>
        <a:accent3>
          <a:srgbClr val="B2BEAA"/>
        </a:accent3>
        <a:accent4>
          <a:srgbClr val="DCDCDC"/>
        </a:accent4>
        <a:accent5>
          <a:srgbClr val="B9B9AD"/>
        </a:accent5>
        <a:accent6>
          <a:srgbClr val="5B8900"/>
        </a:accent6>
        <a:hlink>
          <a:srgbClr val="FFCC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75B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B89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C0465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192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CAEC1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989B7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Pixe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989B7"/>
      </a:accent6>
      <a:hlink>
        <a:srgbClr val="666699"/>
      </a:hlink>
      <a:folHlink>
        <a:srgbClr val="CCCCE6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0066FF"/>
        </a:lt2>
        <a:accent1>
          <a:srgbClr val="6699FF"/>
        </a:accent1>
        <a:accent2>
          <a:srgbClr val="3333FF"/>
        </a:accent2>
        <a:accent3>
          <a:srgbClr val="AAAAB9"/>
        </a:accent3>
        <a:accent4>
          <a:srgbClr val="DCDCDC"/>
        </a:accent4>
        <a:accent5>
          <a:srgbClr val="B9CAFF"/>
        </a:accent5>
        <a:accent6>
          <a:srgbClr val="2D2DE5"/>
        </a:accent6>
        <a:hlink>
          <a:srgbClr val="FFCC00"/>
        </a:hlink>
        <a:folHlink>
          <a:srgbClr val="00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4B49"/>
        </a:lt1>
        <a:dk2>
          <a:srgbClr val="FFFFFF"/>
        </a:dk2>
        <a:lt2>
          <a:srgbClr val="009999"/>
        </a:lt2>
        <a:accent1>
          <a:srgbClr val="33CCCC"/>
        </a:accent1>
        <a:accent2>
          <a:srgbClr val="008080"/>
        </a:accent2>
        <a:accent3>
          <a:srgbClr val="ADB2B1"/>
        </a:accent3>
        <a:accent4>
          <a:srgbClr val="DCDCDC"/>
        </a:accent4>
        <a:accent5>
          <a:srgbClr val="ADE2E2"/>
        </a:accent5>
        <a:accent6>
          <a:srgbClr val="007272"/>
        </a:accent6>
        <a:hlink>
          <a:srgbClr val="FFCC00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3399"/>
        </a:lt1>
        <a:dk2>
          <a:srgbClr val="FFFFFF"/>
        </a:dk2>
        <a:lt2>
          <a:srgbClr val="006699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CDCDC"/>
        </a:accent4>
        <a:accent5>
          <a:srgbClr val="AACAE2"/>
        </a:accent5>
        <a:accent6>
          <a:srgbClr val="02789D"/>
        </a:accent6>
        <a:hlink>
          <a:srgbClr val="FFCC00"/>
        </a:hlink>
        <a:folHlink>
          <a:srgbClr val="66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F978D"/>
        </a:lt1>
        <a:dk2>
          <a:srgbClr val="FFFFFF"/>
        </a:dk2>
        <a:lt2>
          <a:srgbClr val="008080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CDCDC"/>
        </a:accent4>
        <a:accent5>
          <a:srgbClr val="AACAFF"/>
        </a:accent5>
        <a:accent6>
          <a:srgbClr val="008989"/>
        </a:accent6>
        <a:hlink>
          <a:srgbClr val="FFFFCC"/>
        </a:hlink>
        <a:folHlink>
          <a:srgbClr val="70CA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0000"/>
        </a:lt1>
        <a:dk2>
          <a:srgbClr val="FFFFFF"/>
        </a:dk2>
        <a:lt2>
          <a:srgbClr val="822504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CDCDC"/>
        </a:accent4>
        <a:accent5>
          <a:srgbClr val="FFCAAA"/>
        </a:accent5>
        <a:accent6>
          <a:srgbClr val="8D2504"/>
        </a:accent6>
        <a:hlink>
          <a:srgbClr val="FF3300"/>
        </a:hlink>
        <a:folHlink>
          <a:srgbClr val="7C070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A7911"/>
        </a:lt1>
        <a:dk2>
          <a:srgbClr val="FFFFFF"/>
        </a:dk2>
        <a:lt2>
          <a:srgbClr val="336600"/>
        </a:lt2>
        <a:accent1>
          <a:srgbClr val="666633"/>
        </a:accent1>
        <a:accent2>
          <a:srgbClr val="669900"/>
        </a:accent2>
        <a:accent3>
          <a:srgbClr val="B2BEAA"/>
        </a:accent3>
        <a:accent4>
          <a:srgbClr val="DCDCDC"/>
        </a:accent4>
        <a:accent5>
          <a:srgbClr val="B9B9AD"/>
        </a:accent5>
        <a:accent6>
          <a:srgbClr val="5B8900"/>
        </a:accent6>
        <a:hlink>
          <a:srgbClr val="FFCC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75B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B89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C0465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192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CAEC1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989B7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Pixe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989B7"/>
      </a:accent6>
      <a:hlink>
        <a:srgbClr val="666699"/>
      </a:hlink>
      <a:folHlink>
        <a:srgbClr val="CCCCE6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0066FF"/>
        </a:lt2>
        <a:accent1>
          <a:srgbClr val="6699FF"/>
        </a:accent1>
        <a:accent2>
          <a:srgbClr val="3333FF"/>
        </a:accent2>
        <a:accent3>
          <a:srgbClr val="AAAAB9"/>
        </a:accent3>
        <a:accent4>
          <a:srgbClr val="DCDCDC"/>
        </a:accent4>
        <a:accent5>
          <a:srgbClr val="B9CAFF"/>
        </a:accent5>
        <a:accent6>
          <a:srgbClr val="2D2DE5"/>
        </a:accent6>
        <a:hlink>
          <a:srgbClr val="FFCC00"/>
        </a:hlink>
        <a:folHlink>
          <a:srgbClr val="00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4B49"/>
        </a:lt1>
        <a:dk2>
          <a:srgbClr val="FFFFFF"/>
        </a:dk2>
        <a:lt2>
          <a:srgbClr val="009999"/>
        </a:lt2>
        <a:accent1>
          <a:srgbClr val="33CCCC"/>
        </a:accent1>
        <a:accent2>
          <a:srgbClr val="008080"/>
        </a:accent2>
        <a:accent3>
          <a:srgbClr val="ADB2B1"/>
        </a:accent3>
        <a:accent4>
          <a:srgbClr val="DCDCDC"/>
        </a:accent4>
        <a:accent5>
          <a:srgbClr val="ADE2E2"/>
        </a:accent5>
        <a:accent6>
          <a:srgbClr val="007272"/>
        </a:accent6>
        <a:hlink>
          <a:srgbClr val="FFCC00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3399"/>
        </a:lt1>
        <a:dk2>
          <a:srgbClr val="FFFFFF"/>
        </a:dk2>
        <a:lt2>
          <a:srgbClr val="006699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CDCDC"/>
        </a:accent4>
        <a:accent5>
          <a:srgbClr val="AACAE2"/>
        </a:accent5>
        <a:accent6>
          <a:srgbClr val="02789D"/>
        </a:accent6>
        <a:hlink>
          <a:srgbClr val="FFCC00"/>
        </a:hlink>
        <a:folHlink>
          <a:srgbClr val="66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F978D"/>
        </a:lt1>
        <a:dk2>
          <a:srgbClr val="FFFFFF"/>
        </a:dk2>
        <a:lt2>
          <a:srgbClr val="008080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CDCDC"/>
        </a:accent4>
        <a:accent5>
          <a:srgbClr val="AACAFF"/>
        </a:accent5>
        <a:accent6>
          <a:srgbClr val="008989"/>
        </a:accent6>
        <a:hlink>
          <a:srgbClr val="FFFFCC"/>
        </a:hlink>
        <a:folHlink>
          <a:srgbClr val="70CA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0000"/>
        </a:lt1>
        <a:dk2>
          <a:srgbClr val="FFFFFF"/>
        </a:dk2>
        <a:lt2>
          <a:srgbClr val="822504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CDCDC"/>
        </a:accent4>
        <a:accent5>
          <a:srgbClr val="FFCAAA"/>
        </a:accent5>
        <a:accent6>
          <a:srgbClr val="8D2504"/>
        </a:accent6>
        <a:hlink>
          <a:srgbClr val="FF3300"/>
        </a:hlink>
        <a:folHlink>
          <a:srgbClr val="7C070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A7911"/>
        </a:lt1>
        <a:dk2>
          <a:srgbClr val="FFFFFF"/>
        </a:dk2>
        <a:lt2>
          <a:srgbClr val="336600"/>
        </a:lt2>
        <a:accent1>
          <a:srgbClr val="666633"/>
        </a:accent1>
        <a:accent2>
          <a:srgbClr val="669900"/>
        </a:accent2>
        <a:accent3>
          <a:srgbClr val="B2BEAA"/>
        </a:accent3>
        <a:accent4>
          <a:srgbClr val="DCDCDC"/>
        </a:accent4>
        <a:accent5>
          <a:srgbClr val="B9B9AD"/>
        </a:accent5>
        <a:accent6>
          <a:srgbClr val="5B8900"/>
        </a:accent6>
        <a:hlink>
          <a:srgbClr val="FFCC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75B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B89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C0465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192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CAEC1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989B7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Pixe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989B7"/>
      </a:accent6>
      <a:hlink>
        <a:srgbClr val="666699"/>
      </a:hlink>
      <a:folHlink>
        <a:srgbClr val="CCCCE6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0066FF"/>
        </a:lt2>
        <a:accent1>
          <a:srgbClr val="6699FF"/>
        </a:accent1>
        <a:accent2>
          <a:srgbClr val="3333FF"/>
        </a:accent2>
        <a:accent3>
          <a:srgbClr val="AAAAB9"/>
        </a:accent3>
        <a:accent4>
          <a:srgbClr val="DCDCDC"/>
        </a:accent4>
        <a:accent5>
          <a:srgbClr val="B9CAFF"/>
        </a:accent5>
        <a:accent6>
          <a:srgbClr val="2D2DE5"/>
        </a:accent6>
        <a:hlink>
          <a:srgbClr val="FFCC00"/>
        </a:hlink>
        <a:folHlink>
          <a:srgbClr val="00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4B49"/>
        </a:lt1>
        <a:dk2>
          <a:srgbClr val="FFFFFF"/>
        </a:dk2>
        <a:lt2>
          <a:srgbClr val="009999"/>
        </a:lt2>
        <a:accent1>
          <a:srgbClr val="33CCCC"/>
        </a:accent1>
        <a:accent2>
          <a:srgbClr val="008080"/>
        </a:accent2>
        <a:accent3>
          <a:srgbClr val="ADB2B1"/>
        </a:accent3>
        <a:accent4>
          <a:srgbClr val="DCDCDC"/>
        </a:accent4>
        <a:accent5>
          <a:srgbClr val="ADE2E2"/>
        </a:accent5>
        <a:accent6>
          <a:srgbClr val="007272"/>
        </a:accent6>
        <a:hlink>
          <a:srgbClr val="FFCC00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3399"/>
        </a:lt1>
        <a:dk2>
          <a:srgbClr val="FFFFFF"/>
        </a:dk2>
        <a:lt2>
          <a:srgbClr val="006699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CDCDC"/>
        </a:accent4>
        <a:accent5>
          <a:srgbClr val="AACAE2"/>
        </a:accent5>
        <a:accent6>
          <a:srgbClr val="02789D"/>
        </a:accent6>
        <a:hlink>
          <a:srgbClr val="FFCC00"/>
        </a:hlink>
        <a:folHlink>
          <a:srgbClr val="66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F978D"/>
        </a:lt1>
        <a:dk2>
          <a:srgbClr val="FFFFFF"/>
        </a:dk2>
        <a:lt2>
          <a:srgbClr val="008080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CDCDC"/>
        </a:accent4>
        <a:accent5>
          <a:srgbClr val="AACAFF"/>
        </a:accent5>
        <a:accent6>
          <a:srgbClr val="008989"/>
        </a:accent6>
        <a:hlink>
          <a:srgbClr val="FFFFCC"/>
        </a:hlink>
        <a:folHlink>
          <a:srgbClr val="70CA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0000"/>
        </a:lt1>
        <a:dk2>
          <a:srgbClr val="FFFFFF"/>
        </a:dk2>
        <a:lt2>
          <a:srgbClr val="822504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CDCDC"/>
        </a:accent4>
        <a:accent5>
          <a:srgbClr val="FFCAAA"/>
        </a:accent5>
        <a:accent6>
          <a:srgbClr val="8D2504"/>
        </a:accent6>
        <a:hlink>
          <a:srgbClr val="FF3300"/>
        </a:hlink>
        <a:folHlink>
          <a:srgbClr val="7C070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A7911"/>
        </a:lt1>
        <a:dk2>
          <a:srgbClr val="FFFFFF"/>
        </a:dk2>
        <a:lt2>
          <a:srgbClr val="336600"/>
        </a:lt2>
        <a:accent1>
          <a:srgbClr val="666633"/>
        </a:accent1>
        <a:accent2>
          <a:srgbClr val="669900"/>
        </a:accent2>
        <a:accent3>
          <a:srgbClr val="B2BEAA"/>
        </a:accent3>
        <a:accent4>
          <a:srgbClr val="DCDCDC"/>
        </a:accent4>
        <a:accent5>
          <a:srgbClr val="B9B9AD"/>
        </a:accent5>
        <a:accent6>
          <a:srgbClr val="5B8900"/>
        </a:accent6>
        <a:hlink>
          <a:srgbClr val="FFCC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75B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B89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C0465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192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CAEC1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989B7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默认设计模板_5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747</Words>
  <Application>WPS 演示</Application>
  <PresentationFormat>在屏幕上显示</PresentationFormat>
  <Paragraphs>109</Paragraphs>
  <Slides>21</Slides>
  <Notes>0</Notes>
  <HiddenSlides>3</HiddenSlides>
  <MMClips>0</MMClips>
  <ScaleCrop>false</ScaleCrop>
  <HeadingPairs>
    <vt:vector size="6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21</vt:i4>
      </vt:variant>
    </vt:vector>
  </HeadingPairs>
  <TitlesOfParts>
    <vt:vector size="52" baseType="lpstr">
      <vt:lpstr>Arial</vt:lpstr>
      <vt:lpstr>宋体</vt:lpstr>
      <vt:lpstr>Wingdings</vt:lpstr>
      <vt:lpstr>方正楷体简体</vt:lpstr>
      <vt:lpstr>Times New Roman</vt:lpstr>
      <vt:lpstr>华文中宋</vt:lpstr>
      <vt:lpstr>方正宋黑_GBK</vt:lpstr>
      <vt:lpstr>SF Orson Casual Heavy</vt:lpstr>
      <vt:lpstr>方正少儿简体</vt:lpstr>
      <vt:lpstr>微软雅黑</vt:lpstr>
      <vt:lpstr>Arial Unicode MS</vt:lpstr>
      <vt:lpstr>Calibri</vt:lpstr>
      <vt:lpstr>黑体</vt:lpstr>
      <vt:lpstr>创艺简仿宋</vt:lpstr>
      <vt:lpstr>文鼎中楷简</vt:lpstr>
      <vt:lpstr>文鼎CS大隶书</vt:lpstr>
      <vt:lpstr>楷体</vt:lpstr>
      <vt:lpstr>楷体_GB2312</vt:lpstr>
      <vt:lpstr>隶书</vt:lpstr>
      <vt:lpstr>文鼎CS大黑</vt:lpstr>
      <vt:lpstr>文鼎CS中黑</vt:lpstr>
      <vt:lpstr>汉仪粗圆简</vt:lpstr>
      <vt:lpstr>方正稚艺_GBK</vt:lpstr>
      <vt:lpstr>Segoe Print</vt:lpstr>
      <vt:lpstr>方正舒体</vt:lpstr>
      <vt:lpstr>新宋体</vt:lpstr>
      <vt:lpstr>3_Pixel</vt:lpstr>
      <vt:lpstr>4_Pixel</vt:lpstr>
      <vt:lpstr>1_Pixel</vt:lpstr>
      <vt:lpstr>2_Pixel</vt:lpstr>
      <vt:lpstr>默认设计模板_5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lenovo</cp:lastModifiedBy>
  <cp:revision>844</cp:revision>
  <dcterms:created xsi:type="dcterms:W3CDTF">2017-10-27T00:13:00Z</dcterms:created>
  <dcterms:modified xsi:type="dcterms:W3CDTF">2020-03-17T04:24:11Z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  <property fmtid="{D5CDD505-2E9C-101B-9397-08002B2CF9AE}" pid="3" name="NXTAG2">
    <vt:lpwstr>00080010250000000000010250300207b74006b004c800</vt:lpwstr>
  </property>
</Properties>
</file>