
<file path=[Content_Types].xml><?xml version="1.0" encoding="utf-8"?>
<Types xmlns="http://schemas.openxmlformats.org/package/2006/content-types">
  <Default Extension="jpeg" ContentType="image/jpeg"/>
  <Default Extension="vml" ContentType="application/vnd.openxmlformats-officedocument.vmlDrawing"/>
  <Default Extension="bin" ContentType="application/vnd.openxmlformats-officedocument.oleObject"/>
  <Default Extension="png" ContentType="image/png"/>
  <Default Extension="emf" ContentType="image/x-emf"/>
  <Default Extension="wmf" ContentType="image/x-wm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76" r:id="rId3"/>
    <p:sldId id="277" r:id="rId4"/>
    <p:sldId id="270" r:id="rId5"/>
    <p:sldId id="279" r:id="rId6"/>
    <p:sldId id="271" r:id="rId7"/>
    <p:sldId id="272" r:id="rId8"/>
    <p:sldId id="273" r:id="rId9"/>
    <p:sldId id="274" r:id="rId10"/>
    <p:sldId id="275" r:id="rId11"/>
    <p:sldId id="256" r:id="rId12"/>
    <p:sldId id="264" r:id="rId13"/>
    <p:sldId id="265" r:id="rId14"/>
    <p:sldId id="269" r:id="rId15"/>
    <p:sldId id="295" r:id="rId16"/>
    <p:sldId id="296" r:id="rId17"/>
    <p:sldId id="294" r:id="rId18"/>
    <p:sldId id="297" r:id="rId19"/>
    <p:sldId id="298" r:id="rId20"/>
    <p:sldId id="299" r:id="rId21"/>
    <p:sldId id="300" r:id="rId22"/>
    <p:sldId id="301" r:id="rId23"/>
    <p:sldId id="302" r:id="rId24"/>
    <p:sldId id="303" r:id="rId25"/>
    <p:sldId id="304" r:id="rId26"/>
    <p:sldId id="305" r:id="rId27"/>
    <p:sldId id="306" r:id="rId28"/>
    <p:sldId id="307" r:id="rId29"/>
    <p:sldId id="308" r:id="rId30"/>
    <p:sldId id="309" r:id="rId31"/>
  </p:sldIdLst>
  <p:sldSz cx="9144000" cy="6858000" type="screen4x3"/>
  <p:notesSz cx="6858000" cy="9144000"/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 showGuides="1">
      <p:cViewPr varScale="1">
        <p:scale>
          <a:sx n="69" d="100"/>
          <a:sy n="69" d="100"/>
        </p:scale>
        <p:origin x="-140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4" Type="http://schemas.openxmlformats.org/officeDocument/2006/relationships/tableStyles" Target="tableStyles.xml"/><Relationship Id="rId33" Type="http://schemas.openxmlformats.org/officeDocument/2006/relationships/viewProps" Target="viewProps.xml"/><Relationship Id="rId32" Type="http://schemas.openxmlformats.org/officeDocument/2006/relationships/presProps" Target="presProps.xml"/><Relationship Id="rId31" Type="http://schemas.openxmlformats.org/officeDocument/2006/relationships/slide" Target="slides/slide29.xml"/><Relationship Id="rId30" Type="http://schemas.openxmlformats.org/officeDocument/2006/relationships/slide" Target="slides/slide28.xml"/><Relationship Id="rId3" Type="http://schemas.openxmlformats.org/officeDocument/2006/relationships/slide" Target="slides/slide1.xml"/><Relationship Id="rId29" Type="http://schemas.openxmlformats.org/officeDocument/2006/relationships/slide" Target="slides/slide27.xml"/><Relationship Id="rId28" Type="http://schemas.openxmlformats.org/officeDocument/2006/relationships/slide" Target="slides/slide26.xml"/><Relationship Id="rId27" Type="http://schemas.openxmlformats.org/officeDocument/2006/relationships/slide" Target="slides/slide25.xml"/><Relationship Id="rId26" Type="http://schemas.openxmlformats.org/officeDocument/2006/relationships/slide" Target="slides/slide24.xml"/><Relationship Id="rId25" Type="http://schemas.openxmlformats.org/officeDocument/2006/relationships/slide" Target="slides/slide23.xml"/><Relationship Id="rId24" Type="http://schemas.openxmlformats.org/officeDocument/2006/relationships/slide" Target="slides/slide22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6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25963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5293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2" Type="http://schemas.openxmlformats.org/officeDocument/2006/relationships/theme" Target="../theme/theme1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026" name="标题 1025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027" name="文本占位符 1026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028" name="日期占位符 1027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/>
            </a:lvl1pPr>
          </a:lstStyle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029" name="页脚占位符 102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/>
            </a:lvl1pPr>
          </a:lstStyle>
          <a:p>
            <a:pPr lvl="0"/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1030" name="灯片编号占位符 1029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/>
            </a:lvl1pPr>
          </a:lstStyle>
          <a:p>
            <a:pPr lvl="0"/>
            <a:fld id="{9A0DB2DC-4C9A-4742-B13C-FB6460FD3503}" type="slidenum">
              <a:rPr lang="zh-CN" altLang="en-US" dirty="0">
                <a:latin typeface="Arial" panose="020B0604020202020204" pitchFamily="34" charset="0"/>
              </a:rPr>
            </a:fld>
            <a:endParaRPr lang="zh-CN" altLang="en-US" dirty="0">
              <a:latin typeface="Arial" panose="020B060402020202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marL="0" lvl="0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914400" lvl="2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371600" lvl="3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828800" lvl="4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286000" lvl="5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743200" lvl="6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200400" lvl="7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657600" lvl="8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.emf"/><Relationship Id="rId1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3.emf"/><Relationship Id="rId1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4.emf"/><Relationship Id="rId1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5.emf"/><Relationship Id="rId1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6.emf"/><Relationship Id="rId1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7.emf"/><Relationship Id="rId1" Type="http://schemas.openxmlformats.org/officeDocument/2006/relationships/image" Target="../media/image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8.emf"/><Relationship Id="rId1" Type="http://schemas.openxmlformats.org/officeDocument/2006/relationships/image" Target="../media/image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9.emf"/><Relationship Id="rId1" Type="http://schemas.openxmlformats.org/officeDocument/2006/relationships/image" Target="../media/image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10.emf"/><Relationship Id="rId1" Type="http://schemas.openxmlformats.org/officeDocument/2006/relationships/image" Target="../media/image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11.emf"/><Relationship Id="rId1" Type="http://schemas.openxmlformats.org/officeDocument/2006/relationships/image" Target="../media/image1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12.emf"/><Relationship Id="rId1" Type="http://schemas.openxmlformats.org/officeDocument/2006/relationships/image" Target="../media/image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13.emf"/><Relationship Id="rId1" Type="http://schemas.openxmlformats.org/officeDocument/2006/relationships/image" Target="../media/image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14.png"/><Relationship Id="rId1" Type="http://schemas.openxmlformats.org/officeDocument/2006/relationships/image" Target="../media/image1.png"/></Relationships>
</file>

<file path=ppt/slides/_rels/slide15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14.png"/><Relationship Id="rId2" Type="http://schemas.openxmlformats.org/officeDocument/2006/relationships/image" Target="../media/image15.png"/><Relationship Id="rId1" Type="http://schemas.openxmlformats.org/officeDocument/2006/relationships/image" Target="../media/image1.png"/></Relationships>
</file>

<file path=ppt/slides/_rels/slide16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1.vml"/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16.wmf"/><Relationship Id="rId2" Type="http://schemas.openxmlformats.org/officeDocument/2006/relationships/oleObject" Target="../embeddings/oleObject1.bin"/><Relationship Id="rId1" Type="http://schemas.openxmlformats.org/officeDocument/2006/relationships/image" Target="../media/image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17.emf"/><Relationship Id="rId1" Type="http://schemas.openxmlformats.org/officeDocument/2006/relationships/image" Target="../media/image1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pn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pn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4578" name="标题 24577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 anchor="ctr"/>
          <a:p>
            <a:pPr defTabSz="914400">
              <a:buSzPct val="100000"/>
            </a:pPr>
            <a:endParaRPr sz="4400" kern="1200" baseline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4579" name="副标题 24578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p>
            <a:pPr defTabSz="914400">
              <a:buSzPct val="100000"/>
            </a:pPr>
            <a:endParaRPr sz="3200" kern="1200" baseline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24580" name="图片 2457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88900" y="-26987"/>
            <a:ext cx="9269413" cy="688498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4582" name="矩形 24581"/>
          <p:cNvSpPr/>
          <p:nvPr/>
        </p:nvSpPr>
        <p:spPr>
          <a:xfrm>
            <a:off x="539750" y="2492375"/>
            <a:ext cx="8137525" cy="23288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3600">
                <a:ln w="19050" cap="flat" cmpd="sng">
                  <a:solidFill>
                    <a:srgbClr val="99CCFF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0066CC"/>
                </a:solidFill>
                <a:effectLst>
                  <a:outerShdw dist="35921" dir="2699999" algn="ctr" rotWithShape="0">
                    <a:srgbClr val="990000"/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全等三角形（数学拓展课）</a:t>
            </a:r>
            <a:endParaRPr lang="zh-CN" altLang="en-US" sz="3600">
              <a:ln w="19050" cap="flat" cmpd="sng">
                <a:solidFill>
                  <a:srgbClr val="99CCFF"/>
                </a:solidFill>
                <a:prstDash val="solid"/>
                <a:headEnd type="none" w="med" len="med"/>
                <a:tailEnd type="none" w="med" len="med"/>
              </a:ln>
              <a:solidFill>
                <a:srgbClr val="0066CC"/>
              </a:solidFill>
              <a:effectLst>
                <a:outerShdw dist="35921" dir="2699999" algn="ctr" rotWithShape="0">
                  <a:srgbClr val="990000"/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5602" name="标题 25601"/>
          <p:cNvSpPr>
            <a:spLocks noGrp="1"/>
          </p:cNvSpPr>
          <p:nvPr>
            <p:ph type="title"/>
          </p:nvPr>
        </p:nvSpPr>
        <p:spPr/>
        <p:txBody>
          <a:bodyPr anchor="ctr"/>
          <a:p>
            <a:endParaRPr dirty="0"/>
          </a:p>
        </p:txBody>
      </p:sp>
      <p:sp>
        <p:nvSpPr>
          <p:cNvPr id="25603" name="文本占位符 25602"/>
          <p:cNvSpPr>
            <a:spLocks noGrp="1"/>
          </p:cNvSpPr>
          <p:nvPr>
            <p:ph type="body" idx="1"/>
          </p:nvPr>
        </p:nvSpPr>
        <p:spPr/>
        <p:txBody>
          <a:bodyPr/>
          <a:p>
            <a:endParaRPr dirty="0"/>
          </a:p>
        </p:txBody>
      </p:sp>
      <p:pic>
        <p:nvPicPr>
          <p:cNvPr id="25604" name="图片 2560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88900" y="-26987"/>
            <a:ext cx="9269413" cy="688498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5605" name="矩形 25604"/>
          <p:cNvSpPr/>
          <p:nvPr/>
        </p:nvSpPr>
        <p:spPr>
          <a:xfrm>
            <a:off x="-36512" y="976313"/>
            <a:ext cx="9083675" cy="1373187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r>
              <a:rPr lang="en-US" altLang="zh-CN" sz="2800" dirty="0">
                <a:latin typeface="Arial" panose="020B0604020202020204" pitchFamily="34" charset="0"/>
              </a:rPr>
              <a:t>1.</a:t>
            </a:r>
            <a:r>
              <a:rPr lang="zh-CN" altLang="en-US" sz="2800" dirty="0">
                <a:latin typeface="Arial" panose="020B0604020202020204" pitchFamily="34" charset="0"/>
              </a:rPr>
              <a:t>如图</a:t>
            </a:r>
            <a:r>
              <a:rPr lang="en-US" altLang="zh-CN" sz="2800" dirty="0">
                <a:latin typeface="Arial" panose="020B0604020202020204" pitchFamily="34" charset="0"/>
              </a:rPr>
              <a:t>,</a:t>
            </a:r>
            <a:r>
              <a:rPr lang="zh-CN" altLang="en-US" sz="2800" dirty="0">
                <a:latin typeface="Arial" panose="020B0604020202020204" pitchFamily="34" charset="0"/>
              </a:rPr>
              <a:t>已知</a:t>
            </a:r>
            <a:r>
              <a:rPr lang="en-US" altLang="zh-CN" sz="2800" dirty="0">
                <a:latin typeface="Arial" panose="020B0604020202020204" pitchFamily="34" charset="0"/>
              </a:rPr>
              <a:t>,</a:t>
            </a:r>
            <a:r>
              <a:rPr lang="zh-CN" altLang="en-US" sz="2800" dirty="0">
                <a:latin typeface="Arial" panose="020B0604020202020204" pitchFamily="34" charset="0"/>
              </a:rPr>
              <a:t>在</a:t>
            </a:r>
            <a:r>
              <a:rPr lang="en-US" altLang="zh-CN" sz="2800" err="1">
                <a:latin typeface="Arial" panose="020B0604020202020204" pitchFamily="34" charset="0"/>
              </a:rPr>
              <a:t>Rt△ABC</a:t>
            </a:r>
            <a:r>
              <a:rPr lang="zh-CN" altLang="en-US" sz="2800" dirty="0">
                <a:latin typeface="Arial" panose="020B0604020202020204" pitchFamily="34" charset="0"/>
              </a:rPr>
              <a:t>中，</a:t>
            </a:r>
            <a:r>
              <a:rPr lang="en-US" altLang="zh-CN" sz="2800" dirty="0">
                <a:latin typeface="Arial" panose="020B0604020202020204" pitchFamily="34" charset="0"/>
              </a:rPr>
              <a:t>∠CAB=90°, AD⊥BC</a:t>
            </a:r>
            <a:r>
              <a:rPr lang="zh-CN" altLang="en-US" sz="2800" dirty="0">
                <a:latin typeface="Arial" panose="020B0604020202020204" pitchFamily="34" charset="0"/>
              </a:rPr>
              <a:t>于点</a:t>
            </a:r>
            <a:r>
              <a:rPr lang="en-US" altLang="zh-CN" sz="2800" dirty="0">
                <a:latin typeface="Arial" panose="020B0604020202020204" pitchFamily="34" charset="0"/>
              </a:rPr>
              <a:t>D,CE</a:t>
            </a:r>
            <a:r>
              <a:rPr lang="zh-CN" altLang="en-US" sz="2800" dirty="0">
                <a:latin typeface="Arial" panose="020B0604020202020204" pitchFamily="34" charset="0"/>
              </a:rPr>
              <a:t>为</a:t>
            </a:r>
            <a:r>
              <a:rPr lang="en-US" altLang="zh-CN" sz="2800" dirty="0">
                <a:latin typeface="Arial" panose="020B0604020202020204" pitchFamily="34" charset="0"/>
              </a:rPr>
              <a:t>∠ACB</a:t>
            </a:r>
            <a:r>
              <a:rPr lang="zh-CN" altLang="en-US" sz="2800" dirty="0">
                <a:latin typeface="Arial" panose="020B0604020202020204" pitchFamily="34" charset="0"/>
              </a:rPr>
              <a:t>的平分线交</a:t>
            </a:r>
            <a:r>
              <a:rPr lang="en-US" altLang="zh-CN" sz="2800" dirty="0">
                <a:latin typeface="Arial" panose="020B0604020202020204" pitchFamily="34" charset="0"/>
              </a:rPr>
              <a:t>AD</a:t>
            </a:r>
            <a:r>
              <a:rPr lang="zh-CN" altLang="en-US" sz="2800" dirty="0">
                <a:latin typeface="Arial" panose="020B0604020202020204" pitchFamily="34" charset="0"/>
              </a:rPr>
              <a:t>于</a:t>
            </a:r>
            <a:r>
              <a:rPr lang="en-US" altLang="zh-CN" sz="2800" dirty="0">
                <a:latin typeface="Arial" panose="020B0604020202020204" pitchFamily="34" charset="0"/>
              </a:rPr>
              <a:t>E,AF</a:t>
            </a:r>
            <a:r>
              <a:rPr lang="zh-CN" altLang="en-US" sz="2800" dirty="0">
                <a:latin typeface="Arial" panose="020B0604020202020204" pitchFamily="34" charset="0"/>
              </a:rPr>
              <a:t>为</a:t>
            </a:r>
            <a:r>
              <a:rPr lang="en-US" altLang="zh-CN" sz="2800" dirty="0">
                <a:latin typeface="Arial" panose="020B0604020202020204" pitchFamily="34" charset="0"/>
              </a:rPr>
              <a:t>∠BAD</a:t>
            </a:r>
            <a:r>
              <a:rPr lang="zh-CN" altLang="en-US" sz="2800" dirty="0">
                <a:latin typeface="Arial" panose="020B0604020202020204" pitchFamily="34" charset="0"/>
              </a:rPr>
              <a:t>的平分线</a:t>
            </a:r>
            <a:r>
              <a:rPr lang="en-US" altLang="zh-CN" sz="2800" dirty="0">
                <a:latin typeface="Arial" panose="020B0604020202020204" pitchFamily="34" charset="0"/>
              </a:rPr>
              <a:t>,</a:t>
            </a:r>
            <a:r>
              <a:rPr lang="zh-CN" altLang="en-US" sz="2800" dirty="0">
                <a:latin typeface="Arial" panose="020B0604020202020204" pitchFamily="34" charset="0"/>
              </a:rPr>
              <a:t>交</a:t>
            </a:r>
            <a:r>
              <a:rPr lang="en-US" altLang="zh-CN" sz="2800" dirty="0">
                <a:latin typeface="Arial" panose="020B0604020202020204" pitchFamily="34" charset="0"/>
              </a:rPr>
              <a:t>BC</a:t>
            </a:r>
            <a:r>
              <a:rPr lang="zh-CN" altLang="en-US" sz="2800" dirty="0">
                <a:latin typeface="Arial" panose="020B0604020202020204" pitchFamily="34" charset="0"/>
              </a:rPr>
              <a:t>于</a:t>
            </a:r>
            <a:r>
              <a:rPr lang="en-US" altLang="zh-CN" sz="2800" dirty="0">
                <a:latin typeface="Arial" panose="020B0604020202020204" pitchFamily="34" charset="0"/>
              </a:rPr>
              <a:t>F.</a:t>
            </a:r>
            <a:r>
              <a:rPr lang="zh-CN" altLang="en-US" sz="2800" dirty="0">
                <a:latin typeface="Arial" panose="020B0604020202020204" pitchFamily="34" charset="0"/>
              </a:rPr>
              <a:t>求证</a:t>
            </a:r>
            <a:r>
              <a:rPr lang="en-US" altLang="zh-CN" sz="2800">
                <a:latin typeface="Arial" panose="020B0604020202020204" pitchFamily="34" charset="0"/>
              </a:rPr>
              <a:t>: △ACE≌△FCE.</a:t>
            </a:r>
            <a:endParaRPr lang="en-US" altLang="zh-CN" sz="2800">
              <a:latin typeface="Arial" panose="020B0604020202020204" pitchFamily="34" charset="0"/>
            </a:endParaRPr>
          </a:p>
        </p:txBody>
      </p:sp>
      <p:pic>
        <p:nvPicPr>
          <p:cNvPr id="25606" name="图片 2560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67175" y="3141663"/>
            <a:ext cx="4537075" cy="29051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8434" name="标题 18433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 anchor="ctr"/>
          <a:p>
            <a:pPr defTabSz="914400">
              <a:buSzPct val="100000"/>
            </a:pPr>
            <a:endParaRPr sz="4400" kern="1200" baseline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8435" name="副标题 18434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p>
            <a:pPr defTabSz="914400">
              <a:buSzPct val="100000"/>
            </a:pPr>
            <a:endParaRPr sz="3200" kern="1200" baseline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18436" name="图片 1843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88900" y="-26987"/>
            <a:ext cx="9269413" cy="688498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8437" name="矩形 18436"/>
          <p:cNvSpPr/>
          <p:nvPr/>
        </p:nvSpPr>
        <p:spPr>
          <a:xfrm>
            <a:off x="0" y="836613"/>
            <a:ext cx="9144000" cy="1373187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r>
              <a:rPr lang="en-US" altLang="zh-CN" sz="2800" dirty="0">
                <a:latin typeface="Arial" panose="020B0604020202020204" pitchFamily="34" charset="0"/>
              </a:rPr>
              <a:t>2.</a:t>
            </a:r>
            <a:r>
              <a:rPr lang="zh-CN" altLang="en-US" sz="2800" dirty="0">
                <a:latin typeface="Arial" panose="020B0604020202020204" pitchFamily="34" charset="0"/>
              </a:rPr>
              <a:t>如图所示，在</a:t>
            </a:r>
            <a:r>
              <a:rPr lang="en-US" altLang="zh-CN" sz="2800" dirty="0">
                <a:latin typeface="Arial" panose="020B0604020202020204" pitchFamily="34" charset="0"/>
              </a:rPr>
              <a:t>△ABC</a:t>
            </a:r>
            <a:r>
              <a:rPr lang="zh-CN" altLang="en-US" sz="2800" dirty="0">
                <a:latin typeface="Arial" panose="020B0604020202020204" pitchFamily="34" charset="0"/>
              </a:rPr>
              <a:t>中，</a:t>
            </a:r>
            <a:r>
              <a:rPr lang="en-US" altLang="zh-CN" sz="2800" dirty="0">
                <a:latin typeface="Arial" panose="020B0604020202020204" pitchFamily="34" charset="0"/>
              </a:rPr>
              <a:t>D</a:t>
            </a:r>
            <a:r>
              <a:rPr lang="zh-CN" altLang="en-US" sz="2800" dirty="0">
                <a:latin typeface="Arial" panose="020B0604020202020204" pitchFamily="34" charset="0"/>
              </a:rPr>
              <a:t>是</a:t>
            </a:r>
            <a:r>
              <a:rPr lang="en-US" altLang="zh-CN" sz="2800" dirty="0">
                <a:latin typeface="Arial" panose="020B0604020202020204" pitchFamily="34" charset="0"/>
              </a:rPr>
              <a:t>BC</a:t>
            </a:r>
            <a:r>
              <a:rPr lang="zh-CN" altLang="en-US" sz="2800" dirty="0">
                <a:latin typeface="Arial" panose="020B0604020202020204" pitchFamily="34" charset="0"/>
              </a:rPr>
              <a:t>的中点，</a:t>
            </a:r>
            <a:r>
              <a:rPr lang="en-US" altLang="zh-CN" sz="2800" dirty="0">
                <a:latin typeface="Arial" panose="020B0604020202020204" pitchFamily="34" charset="0"/>
              </a:rPr>
              <a:t>DE⊥DF,</a:t>
            </a:r>
            <a:r>
              <a:rPr lang="zh-CN" altLang="en-US" sz="2800" dirty="0">
                <a:latin typeface="Arial" panose="020B0604020202020204" pitchFamily="34" charset="0"/>
              </a:rPr>
              <a:t>试判断</a:t>
            </a:r>
            <a:r>
              <a:rPr lang="en-US" altLang="zh-CN" sz="2800" dirty="0">
                <a:latin typeface="Arial" panose="020B0604020202020204" pitchFamily="34" charset="0"/>
              </a:rPr>
              <a:t>BE+CF</a:t>
            </a:r>
            <a:r>
              <a:rPr lang="zh-CN" altLang="en-US" sz="2800" dirty="0">
                <a:latin typeface="Arial" panose="020B0604020202020204" pitchFamily="34" charset="0"/>
              </a:rPr>
              <a:t>与</a:t>
            </a:r>
            <a:r>
              <a:rPr lang="en-US" altLang="zh-CN" sz="2800" dirty="0">
                <a:latin typeface="Arial" panose="020B0604020202020204" pitchFamily="34" charset="0"/>
              </a:rPr>
              <a:t>EF</a:t>
            </a:r>
            <a:r>
              <a:rPr lang="zh-CN" altLang="en-US" sz="2800" dirty="0">
                <a:latin typeface="Arial" panose="020B0604020202020204" pitchFamily="34" charset="0"/>
              </a:rPr>
              <a:t>的大小关系，并证明你的结论</a:t>
            </a:r>
            <a:endParaRPr lang="zh-CN" altLang="en-US" sz="2800" dirty="0">
              <a:latin typeface="Arial" panose="020B0604020202020204" pitchFamily="34" charset="0"/>
            </a:endParaRPr>
          </a:p>
          <a:p>
            <a:pPr eaLnBrk="0" hangingPunct="0"/>
            <a:endParaRPr lang="zh-CN" altLang="en-US" sz="2800" dirty="0">
              <a:latin typeface="Arial" panose="020B0604020202020204" pitchFamily="34" charset="0"/>
            </a:endParaRPr>
          </a:p>
        </p:txBody>
      </p:sp>
      <p:pic>
        <p:nvPicPr>
          <p:cNvPr id="18438" name="图片 1843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95738" y="2636838"/>
            <a:ext cx="4500562" cy="2716212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7650" name="标题 27649"/>
          <p:cNvSpPr>
            <a:spLocks noGrp="1"/>
          </p:cNvSpPr>
          <p:nvPr>
            <p:ph type="title"/>
          </p:nvPr>
        </p:nvSpPr>
        <p:spPr/>
        <p:txBody>
          <a:bodyPr anchor="ctr"/>
          <a:p>
            <a:endParaRPr dirty="0"/>
          </a:p>
        </p:txBody>
      </p:sp>
      <p:sp>
        <p:nvSpPr>
          <p:cNvPr id="27651" name="文本占位符 27650"/>
          <p:cNvSpPr>
            <a:spLocks noGrp="1"/>
          </p:cNvSpPr>
          <p:nvPr>
            <p:ph type="body" idx="1"/>
          </p:nvPr>
        </p:nvSpPr>
        <p:spPr/>
        <p:txBody>
          <a:bodyPr/>
          <a:p>
            <a:endParaRPr dirty="0"/>
          </a:p>
        </p:txBody>
      </p:sp>
      <p:pic>
        <p:nvPicPr>
          <p:cNvPr id="27652" name="图片 2765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88900" y="-26987"/>
            <a:ext cx="9269413" cy="688498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7653" name="矩形 27652"/>
          <p:cNvSpPr/>
          <p:nvPr/>
        </p:nvSpPr>
        <p:spPr>
          <a:xfrm>
            <a:off x="0" y="908050"/>
            <a:ext cx="9029700" cy="1373188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r>
              <a:rPr lang="en-US" altLang="zh-CN" sz="2800" b="1" dirty="0">
                <a:latin typeface="Arial" panose="020B0604020202020204" pitchFamily="34" charset="0"/>
              </a:rPr>
              <a:t>3.</a:t>
            </a:r>
            <a:r>
              <a:rPr lang="zh-CN" altLang="en-US" sz="2800" b="1" dirty="0">
                <a:latin typeface="Arial" panose="020B0604020202020204" pitchFamily="34" charset="0"/>
              </a:rPr>
              <a:t>如图，点</a:t>
            </a:r>
            <a:r>
              <a:rPr lang="en-US" altLang="zh-CN" sz="2800" b="1" dirty="0">
                <a:latin typeface="Arial" panose="020B0604020202020204" pitchFamily="34" charset="0"/>
              </a:rPr>
              <a:t>C</a:t>
            </a:r>
            <a:r>
              <a:rPr lang="zh-CN" altLang="en-US" sz="2800" b="1" dirty="0">
                <a:latin typeface="Arial" panose="020B0604020202020204" pitchFamily="34" charset="0"/>
              </a:rPr>
              <a:t>在线段</a:t>
            </a:r>
            <a:r>
              <a:rPr lang="en-US" altLang="zh-CN" sz="2800" b="1" dirty="0">
                <a:latin typeface="Arial" panose="020B0604020202020204" pitchFamily="34" charset="0"/>
              </a:rPr>
              <a:t>AB</a:t>
            </a:r>
            <a:r>
              <a:rPr lang="zh-CN" altLang="en-US" sz="2800" b="1" dirty="0">
                <a:latin typeface="Arial" panose="020B0604020202020204" pitchFamily="34" charset="0"/>
              </a:rPr>
              <a:t>上，且</a:t>
            </a:r>
            <a:r>
              <a:rPr lang="en-US" altLang="zh-CN" sz="2800" b="1" dirty="0">
                <a:latin typeface="Arial" panose="020B0604020202020204" pitchFamily="34" charset="0"/>
              </a:rPr>
              <a:t>DA⊥AB</a:t>
            </a:r>
            <a:r>
              <a:rPr lang="zh-CN" altLang="en-US" sz="2800" b="1" dirty="0">
                <a:latin typeface="Arial" panose="020B0604020202020204" pitchFamily="34" charset="0"/>
              </a:rPr>
              <a:t>，</a:t>
            </a:r>
            <a:r>
              <a:rPr lang="en-US" altLang="zh-CN" sz="2800" b="1" dirty="0">
                <a:latin typeface="Arial" panose="020B0604020202020204" pitchFamily="34" charset="0"/>
              </a:rPr>
              <a:t>EB⊥AB</a:t>
            </a:r>
            <a:r>
              <a:rPr lang="zh-CN" altLang="en-US" sz="2800" b="1" dirty="0">
                <a:latin typeface="Arial" panose="020B0604020202020204" pitchFamily="34" charset="0"/>
              </a:rPr>
              <a:t>，</a:t>
            </a:r>
            <a:r>
              <a:rPr lang="en-US" altLang="zh-CN" sz="2800" b="1" dirty="0">
                <a:latin typeface="Arial" panose="020B0604020202020204" pitchFamily="34" charset="0"/>
              </a:rPr>
              <a:t>FC⊥AB</a:t>
            </a:r>
            <a:r>
              <a:rPr lang="zh-CN" altLang="en-US" sz="2800" b="1" dirty="0">
                <a:latin typeface="Arial" panose="020B0604020202020204" pitchFamily="34" charset="0"/>
              </a:rPr>
              <a:t>，且</a:t>
            </a:r>
            <a:r>
              <a:rPr lang="en-US" altLang="zh-CN" sz="2800" b="1" dirty="0">
                <a:latin typeface="Arial" panose="020B0604020202020204" pitchFamily="34" charset="0"/>
              </a:rPr>
              <a:t>DA=BC,EB=AC,FC=AB,∠AFB=51°</a:t>
            </a:r>
            <a:r>
              <a:rPr lang="zh-CN" altLang="en-US" sz="2800" b="1" dirty="0">
                <a:latin typeface="Arial" panose="020B0604020202020204" pitchFamily="34" charset="0"/>
              </a:rPr>
              <a:t>求</a:t>
            </a:r>
            <a:r>
              <a:rPr lang="en-US" altLang="zh-CN" sz="2800" b="1" dirty="0">
                <a:latin typeface="Arial" panose="020B0604020202020204" pitchFamily="34" charset="0"/>
              </a:rPr>
              <a:t>∠DFE</a:t>
            </a:r>
            <a:r>
              <a:rPr lang="zh-CN" altLang="en-US" sz="2800" b="1" dirty="0">
                <a:latin typeface="Arial" panose="020B0604020202020204" pitchFamily="34" charset="0"/>
              </a:rPr>
              <a:t>的度数。</a:t>
            </a:r>
            <a:endParaRPr lang="zh-CN" altLang="en-US" sz="2800" b="1" dirty="0">
              <a:latin typeface="Arial" panose="020B0604020202020204" pitchFamily="34" charset="0"/>
            </a:endParaRPr>
          </a:p>
        </p:txBody>
      </p:sp>
      <p:pic>
        <p:nvPicPr>
          <p:cNvPr id="27654" name="图片 2765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32363" y="1601788"/>
            <a:ext cx="3057525" cy="4779962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9458" name="标题 19457"/>
          <p:cNvSpPr>
            <a:spLocks noGrp="1"/>
          </p:cNvSpPr>
          <p:nvPr>
            <p:ph type="title"/>
          </p:nvPr>
        </p:nvSpPr>
        <p:spPr/>
        <p:txBody>
          <a:bodyPr anchor="ctr"/>
          <a:p>
            <a:endParaRPr dirty="0"/>
          </a:p>
        </p:txBody>
      </p:sp>
      <p:sp>
        <p:nvSpPr>
          <p:cNvPr id="19459" name="文本占位符 19458"/>
          <p:cNvSpPr>
            <a:spLocks noGrp="1"/>
          </p:cNvSpPr>
          <p:nvPr>
            <p:ph type="body" idx="1"/>
          </p:nvPr>
        </p:nvSpPr>
        <p:spPr/>
        <p:txBody>
          <a:bodyPr/>
          <a:p>
            <a:endParaRPr dirty="0"/>
          </a:p>
        </p:txBody>
      </p:sp>
      <p:pic>
        <p:nvPicPr>
          <p:cNvPr id="19460" name="图片 1945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88900" y="-26987"/>
            <a:ext cx="9269413" cy="688498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9461" name="矩形 19460"/>
          <p:cNvSpPr/>
          <p:nvPr/>
        </p:nvSpPr>
        <p:spPr>
          <a:xfrm>
            <a:off x="0" y="908050"/>
            <a:ext cx="8893175" cy="1800225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r>
              <a:rPr lang="en-US" altLang="zh-CN" sz="2800" dirty="0">
                <a:latin typeface="Arial" panose="020B0604020202020204" pitchFamily="34" charset="0"/>
              </a:rPr>
              <a:t>4.</a:t>
            </a:r>
            <a:r>
              <a:rPr lang="zh-CN" altLang="en-US" sz="2800" dirty="0">
                <a:latin typeface="Arial" panose="020B0604020202020204" pitchFamily="34" charset="0"/>
              </a:rPr>
              <a:t>如图，过</a:t>
            </a:r>
            <a:r>
              <a:rPr lang="en-US" altLang="zh-CN" sz="2800" dirty="0">
                <a:latin typeface="Arial" panose="020B0604020202020204" pitchFamily="34" charset="0"/>
              </a:rPr>
              <a:t>△ABC</a:t>
            </a:r>
            <a:r>
              <a:rPr lang="zh-CN" altLang="en-US" sz="2800" dirty="0">
                <a:latin typeface="Arial" panose="020B0604020202020204" pitchFamily="34" charset="0"/>
              </a:rPr>
              <a:t>的顶点</a:t>
            </a:r>
            <a:r>
              <a:rPr lang="en-US" altLang="zh-CN" sz="2800" dirty="0">
                <a:latin typeface="Arial" panose="020B0604020202020204" pitchFamily="34" charset="0"/>
              </a:rPr>
              <a:t>A,</a:t>
            </a:r>
            <a:r>
              <a:rPr lang="zh-CN" altLang="en-US" sz="2800" dirty="0">
                <a:latin typeface="Arial" panose="020B0604020202020204" pitchFamily="34" charset="0"/>
              </a:rPr>
              <a:t>作直线</a:t>
            </a:r>
            <a:r>
              <a:rPr lang="en-US" altLang="zh-CN" sz="2800" dirty="0">
                <a:latin typeface="Arial" panose="020B0604020202020204" pitchFamily="34" charset="0"/>
              </a:rPr>
              <a:t>AE</a:t>
            </a:r>
            <a:r>
              <a:rPr lang="zh-CN" altLang="en-US" sz="2800" dirty="0">
                <a:latin typeface="Arial" panose="020B0604020202020204" pitchFamily="34" charset="0"/>
              </a:rPr>
              <a:t>与</a:t>
            </a:r>
            <a:r>
              <a:rPr lang="en-US" altLang="zh-CN" sz="2800" dirty="0">
                <a:latin typeface="Arial" panose="020B0604020202020204" pitchFamily="34" charset="0"/>
              </a:rPr>
              <a:t>∠B</a:t>
            </a:r>
            <a:r>
              <a:rPr lang="zh-CN" altLang="en-US" sz="2800" dirty="0">
                <a:latin typeface="Arial" panose="020B0604020202020204" pitchFamily="34" charset="0"/>
              </a:rPr>
              <a:t>的内角平分线垂直相交于点</a:t>
            </a:r>
            <a:r>
              <a:rPr lang="en-US" altLang="zh-CN" sz="2800" dirty="0">
                <a:latin typeface="Arial" panose="020B0604020202020204" pitchFamily="34" charset="0"/>
              </a:rPr>
              <a:t>E,</a:t>
            </a:r>
            <a:r>
              <a:rPr lang="zh-CN" altLang="en-US" sz="2800" dirty="0">
                <a:latin typeface="Arial" panose="020B0604020202020204" pitchFamily="34" charset="0"/>
              </a:rPr>
              <a:t>且与</a:t>
            </a:r>
            <a:r>
              <a:rPr lang="en-US" altLang="zh-CN" sz="2800" dirty="0">
                <a:latin typeface="Arial" panose="020B0604020202020204" pitchFamily="34" charset="0"/>
              </a:rPr>
              <a:t>∠C</a:t>
            </a:r>
            <a:r>
              <a:rPr lang="zh-CN" altLang="en-US" sz="2800" dirty="0">
                <a:latin typeface="Arial" panose="020B0604020202020204" pitchFamily="34" charset="0"/>
              </a:rPr>
              <a:t>的内角平分线相交于</a:t>
            </a:r>
            <a:r>
              <a:rPr lang="en-US" altLang="zh-CN" sz="2800" dirty="0">
                <a:latin typeface="Arial" panose="020B0604020202020204" pitchFamily="34" charset="0"/>
              </a:rPr>
              <a:t>P,</a:t>
            </a:r>
            <a:r>
              <a:rPr lang="zh-CN" altLang="en-US" sz="2800" dirty="0">
                <a:latin typeface="Arial" panose="020B0604020202020204" pitchFamily="34" charset="0"/>
              </a:rPr>
              <a:t>过点</a:t>
            </a:r>
            <a:r>
              <a:rPr lang="en-US" altLang="zh-CN" sz="2800" dirty="0">
                <a:latin typeface="Arial" panose="020B0604020202020204" pitchFamily="34" charset="0"/>
              </a:rPr>
              <a:t>P</a:t>
            </a:r>
            <a:r>
              <a:rPr lang="zh-CN" altLang="en-US" sz="2800" dirty="0">
                <a:latin typeface="Arial" panose="020B0604020202020204" pitchFamily="34" charset="0"/>
              </a:rPr>
              <a:t>作直线与底边</a:t>
            </a:r>
            <a:r>
              <a:rPr lang="en-US" altLang="zh-CN" sz="2800" dirty="0">
                <a:latin typeface="Arial" panose="020B0604020202020204" pitchFamily="34" charset="0"/>
              </a:rPr>
              <a:t>BC</a:t>
            </a:r>
            <a:r>
              <a:rPr lang="zh-CN" altLang="en-US" sz="2800" dirty="0">
                <a:latin typeface="Arial" panose="020B0604020202020204" pitchFamily="34" charset="0"/>
              </a:rPr>
              <a:t>平行，且与</a:t>
            </a:r>
            <a:r>
              <a:rPr lang="en-US" altLang="zh-CN" sz="2800" dirty="0">
                <a:latin typeface="Arial" panose="020B0604020202020204" pitchFamily="34" charset="0"/>
              </a:rPr>
              <a:t>AB</a:t>
            </a:r>
            <a:r>
              <a:rPr lang="zh-CN" altLang="en-US" sz="2800" dirty="0">
                <a:latin typeface="Arial" panose="020B0604020202020204" pitchFamily="34" charset="0"/>
              </a:rPr>
              <a:t>交于</a:t>
            </a:r>
            <a:r>
              <a:rPr lang="en-US" altLang="zh-CN" sz="2800" dirty="0">
                <a:latin typeface="Arial" panose="020B0604020202020204" pitchFamily="34" charset="0"/>
              </a:rPr>
              <a:t>Q,</a:t>
            </a:r>
            <a:r>
              <a:rPr lang="zh-CN" altLang="en-US" sz="2800" dirty="0">
                <a:latin typeface="Arial" panose="020B0604020202020204" pitchFamily="34" charset="0"/>
              </a:rPr>
              <a:t>与</a:t>
            </a:r>
            <a:r>
              <a:rPr lang="en-US" altLang="zh-CN" sz="2800" dirty="0">
                <a:latin typeface="Arial" panose="020B0604020202020204" pitchFamily="34" charset="0"/>
              </a:rPr>
              <a:t>AC</a:t>
            </a:r>
            <a:r>
              <a:rPr lang="zh-CN" altLang="en-US" sz="2800" dirty="0">
                <a:latin typeface="Arial" panose="020B0604020202020204" pitchFamily="34" charset="0"/>
              </a:rPr>
              <a:t>交于</a:t>
            </a:r>
            <a:r>
              <a:rPr lang="en-US" altLang="zh-CN" sz="2800" dirty="0">
                <a:latin typeface="Arial" panose="020B0604020202020204" pitchFamily="34" charset="0"/>
              </a:rPr>
              <a:t>R,</a:t>
            </a:r>
            <a:r>
              <a:rPr lang="zh-CN" altLang="en-US" sz="2800" dirty="0">
                <a:latin typeface="Arial" panose="020B0604020202020204" pitchFamily="34" charset="0"/>
              </a:rPr>
              <a:t>求证：</a:t>
            </a:r>
            <a:r>
              <a:rPr lang="en-US" altLang="zh-CN" sz="2800">
                <a:latin typeface="Arial" panose="020B0604020202020204" pitchFamily="34" charset="0"/>
              </a:rPr>
              <a:t>QR=AQ+CR</a:t>
            </a:r>
            <a:endParaRPr lang="en-US" altLang="zh-CN" sz="2800">
              <a:latin typeface="Arial" panose="020B0604020202020204" pitchFamily="34" charset="0"/>
            </a:endParaRPr>
          </a:p>
        </p:txBody>
      </p:sp>
      <p:pic>
        <p:nvPicPr>
          <p:cNvPr id="19462" name="图片 1946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27538" y="3213100"/>
            <a:ext cx="4321175" cy="264477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0482" name="标题 20481"/>
          <p:cNvSpPr>
            <a:spLocks noGrp="1"/>
          </p:cNvSpPr>
          <p:nvPr>
            <p:ph type="title"/>
          </p:nvPr>
        </p:nvSpPr>
        <p:spPr/>
        <p:txBody>
          <a:bodyPr anchor="ctr"/>
          <a:p>
            <a:endParaRPr dirty="0"/>
          </a:p>
        </p:txBody>
      </p:sp>
      <p:sp>
        <p:nvSpPr>
          <p:cNvPr id="20483" name="文本占位符 20482"/>
          <p:cNvSpPr>
            <a:spLocks noGrp="1"/>
          </p:cNvSpPr>
          <p:nvPr>
            <p:ph type="body" idx="1"/>
          </p:nvPr>
        </p:nvSpPr>
        <p:spPr/>
        <p:txBody>
          <a:bodyPr/>
          <a:p>
            <a:endParaRPr dirty="0"/>
          </a:p>
        </p:txBody>
      </p:sp>
      <p:pic>
        <p:nvPicPr>
          <p:cNvPr id="20484" name="图片 2048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125412" y="0"/>
            <a:ext cx="9269412" cy="68849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485" name="矩形 20484"/>
          <p:cNvSpPr/>
          <p:nvPr/>
        </p:nvSpPr>
        <p:spPr>
          <a:xfrm>
            <a:off x="0" y="1052513"/>
            <a:ext cx="8316913" cy="946150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r>
              <a:rPr lang="en-US" altLang="zh-CN" sz="2800" dirty="0">
                <a:latin typeface="Arial" panose="020B0604020202020204" pitchFamily="34" charset="0"/>
              </a:rPr>
              <a:t>5.</a:t>
            </a:r>
            <a:r>
              <a:rPr lang="zh-CN" altLang="en-US" sz="2800" dirty="0">
                <a:latin typeface="Arial" panose="020B0604020202020204" pitchFamily="34" charset="0"/>
              </a:rPr>
              <a:t>如图，已知</a:t>
            </a:r>
            <a:r>
              <a:rPr lang="en-US" altLang="zh-CN" sz="2800" dirty="0">
                <a:latin typeface="Arial" panose="020B0604020202020204" pitchFamily="34" charset="0"/>
              </a:rPr>
              <a:t>AD∥BC,AE</a:t>
            </a:r>
            <a:r>
              <a:rPr lang="zh-CN" altLang="en-US" sz="2800" dirty="0">
                <a:latin typeface="Arial" panose="020B0604020202020204" pitchFamily="34" charset="0"/>
              </a:rPr>
              <a:t>、</a:t>
            </a:r>
            <a:r>
              <a:rPr lang="en-US" altLang="zh-CN" sz="2800" dirty="0">
                <a:latin typeface="Arial" panose="020B0604020202020204" pitchFamily="34" charset="0"/>
              </a:rPr>
              <a:t>BE</a:t>
            </a:r>
            <a:r>
              <a:rPr lang="zh-CN" altLang="en-US" sz="2800" dirty="0">
                <a:latin typeface="Arial" panose="020B0604020202020204" pitchFamily="34" charset="0"/>
              </a:rPr>
              <a:t>分别平分</a:t>
            </a:r>
            <a:r>
              <a:rPr lang="en-US" altLang="zh-CN" sz="2800" dirty="0">
                <a:latin typeface="Arial" panose="020B0604020202020204" pitchFamily="34" charset="0"/>
              </a:rPr>
              <a:t>∠DAB</a:t>
            </a:r>
            <a:r>
              <a:rPr lang="zh-CN" altLang="en-US" sz="2800" dirty="0">
                <a:latin typeface="Arial" panose="020B0604020202020204" pitchFamily="34" charset="0"/>
              </a:rPr>
              <a:t>和</a:t>
            </a:r>
            <a:r>
              <a:rPr lang="en-US" altLang="zh-CN" sz="2800" dirty="0">
                <a:latin typeface="Arial" panose="020B0604020202020204" pitchFamily="34" charset="0"/>
              </a:rPr>
              <a:t>∠CBA</a:t>
            </a:r>
            <a:r>
              <a:rPr lang="zh-CN" altLang="en-US" sz="2800" dirty="0">
                <a:latin typeface="Arial" panose="020B0604020202020204" pitchFamily="34" charset="0"/>
              </a:rPr>
              <a:t>，点</a:t>
            </a:r>
            <a:r>
              <a:rPr lang="en-US" altLang="zh-CN" sz="2800" dirty="0">
                <a:latin typeface="Arial" panose="020B0604020202020204" pitchFamily="34" charset="0"/>
              </a:rPr>
              <a:t>E</a:t>
            </a:r>
            <a:r>
              <a:rPr lang="zh-CN" altLang="en-US" sz="2800" dirty="0">
                <a:latin typeface="Arial" panose="020B0604020202020204" pitchFamily="34" charset="0"/>
              </a:rPr>
              <a:t>在</a:t>
            </a:r>
            <a:r>
              <a:rPr lang="en-US" altLang="zh-CN" sz="2800" dirty="0">
                <a:latin typeface="Arial" panose="020B0604020202020204" pitchFamily="34" charset="0"/>
              </a:rPr>
              <a:t>DC</a:t>
            </a:r>
            <a:r>
              <a:rPr lang="zh-CN" altLang="en-US" sz="2800" dirty="0">
                <a:latin typeface="Arial" panose="020B0604020202020204" pitchFamily="34" charset="0"/>
              </a:rPr>
              <a:t>上，求证：</a:t>
            </a:r>
            <a:r>
              <a:rPr lang="en-US" altLang="zh-CN" sz="2800">
                <a:latin typeface="Arial" panose="020B0604020202020204" pitchFamily="34" charset="0"/>
              </a:rPr>
              <a:t>AD+BC=AB</a:t>
            </a:r>
            <a:endParaRPr lang="en-US" altLang="zh-CN" sz="2800">
              <a:latin typeface="Arial" panose="020B0604020202020204" pitchFamily="34" charset="0"/>
            </a:endParaRPr>
          </a:p>
        </p:txBody>
      </p:sp>
      <p:pic>
        <p:nvPicPr>
          <p:cNvPr id="20486" name="图片 2048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00563" y="3213100"/>
            <a:ext cx="3887787" cy="256857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1506" name="标题 21505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 anchor="ctr"/>
          <a:p>
            <a:pPr defTabSz="914400">
              <a:buSzPct val="100000"/>
            </a:pPr>
            <a:endParaRPr sz="4400" kern="1200" baseline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1507" name="副标题 21506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p>
            <a:pPr defTabSz="914400">
              <a:buSzPct val="100000"/>
            </a:pPr>
            <a:endParaRPr sz="3200" kern="1200" baseline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21508" name="图片 2150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88900" y="-26987"/>
            <a:ext cx="9269413" cy="688498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1509" name="矩形 21508"/>
          <p:cNvSpPr/>
          <p:nvPr/>
        </p:nvSpPr>
        <p:spPr>
          <a:xfrm>
            <a:off x="0" y="839788"/>
            <a:ext cx="9144000" cy="946150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r>
              <a:rPr lang="en-US" altLang="zh-CN" sz="2800" dirty="0">
                <a:latin typeface="Arial" panose="020B0604020202020204" pitchFamily="34" charset="0"/>
              </a:rPr>
              <a:t>6.</a:t>
            </a:r>
            <a:r>
              <a:rPr lang="zh-CN" altLang="en-US" sz="2800" dirty="0">
                <a:latin typeface="Arial" panose="020B0604020202020204" pitchFamily="34" charset="0"/>
              </a:rPr>
              <a:t>如图，已知</a:t>
            </a:r>
            <a:r>
              <a:rPr lang="en-US" altLang="zh-CN" sz="2800" dirty="0">
                <a:latin typeface="Arial" panose="020B0604020202020204" pitchFamily="34" charset="0"/>
              </a:rPr>
              <a:t>AB=AC,AD=AE, ∠CAB=∠DAE=90°,BM=EM,</a:t>
            </a:r>
            <a:r>
              <a:rPr lang="zh-CN" altLang="en-US" sz="2800" dirty="0">
                <a:latin typeface="Arial" panose="020B0604020202020204" pitchFamily="34" charset="0"/>
              </a:rPr>
              <a:t>求证：</a:t>
            </a:r>
            <a:r>
              <a:rPr lang="en-US" altLang="zh-CN" sz="2800">
                <a:latin typeface="Arial" panose="020B0604020202020204" pitchFamily="34" charset="0"/>
              </a:rPr>
              <a:t>AM⊥DC.</a:t>
            </a:r>
            <a:endParaRPr lang="en-US" altLang="zh-CN" sz="2800">
              <a:latin typeface="Arial" panose="020B0604020202020204" pitchFamily="34" charset="0"/>
            </a:endParaRPr>
          </a:p>
        </p:txBody>
      </p:sp>
      <p:pic>
        <p:nvPicPr>
          <p:cNvPr id="21510" name="图片 2150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03575" y="2565400"/>
            <a:ext cx="5040313" cy="3265488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2530" name="标题 22529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 anchor="ctr"/>
          <a:p>
            <a:pPr defTabSz="914400">
              <a:buSzPct val="100000"/>
            </a:pPr>
            <a:endParaRPr sz="4400" kern="1200" baseline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2531" name="副标题 22530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p>
            <a:pPr defTabSz="914400">
              <a:buSzPct val="100000"/>
            </a:pPr>
            <a:endParaRPr sz="3200" kern="1200" baseline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22532" name="图片 2253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88900" y="-26987"/>
            <a:ext cx="9269413" cy="688498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2533" name="矩形 22532"/>
          <p:cNvSpPr/>
          <p:nvPr/>
        </p:nvSpPr>
        <p:spPr>
          <a:xfrm>
            <a:off x="250825" y="908050"/>
            <a:ext cx="8893175" cy="946150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r>
              <a:rPr lang="en-US" altLang="zh-CN" sz="2800" dirty="0">
                <a:latin typeface="Arial" panose="020B0604020202020204" pitchFamily="34" charset="0"/>
              </a:rPr>
              <a:t>7.</a:t>
            </a:r>
            <a:r>
              <a:rPr lang="zh-CN" altLang="en-US" sz="2800" dirty="0">
                <a:latin typeface="Arial" panose="020B0604020202020204" pitchFamily="34" charset="0"/>
              </a:rPr>
              <a:t>已知：如图，</a:t>
            </a:r>
            <a:r>
              <a:rPr lang="en-US" altLang="zh-CN" sz="2800" dirty="0">
                <a:latin typeface="Arial" panose="020B0604020202020204" pitchFamily="34" charset="0"/>
              </a:rPr>
              <a:t>P</a:t>
            </a:r>
            <a:r>
              <a:rPr lang="zh-CN" altLang="en-US" sz="2800" dirty="0">
                <a:latin typeface="Arial" panose="020B0604020202020204" pitchFamily="34" charset="0"/>
              </a:rPr>
              <a:t>是</a:t>
            </a:r>
            <a:r>
              <a:rPr lang="en-US" altLang="zh-CN" sz="2800" dirty="0">
                <a:latin typeface="Arial" panose="020B0604020202020204" pitchFamily="34" charset="0"/>
              </a:rPr>
              <a:t>∠BAC</a:t>
            </a:r>
            <a:r>
              <a:rPr lang="zh-CN" altLang="en-US" sz="2800" dirty="0">
                <a:latin typeface="Arial" panose="020B0604020202020204" pitchFamily="34" charset="0"/>
              </a:rPr>
              <a:t>平分线</a:t>
            </a:r>
            <a:r>
              <a:rPr lang="en-US" altLang="zh-CN" sz="2800" dirty="0">
                <a:latin typeface="Arial" panose="020B0604020202020204" pitchFamily="34" charset="0"/>
              </a:rPr>
              <a:t>AD</a:t>
            </a:r>
            <a:r>
              <a:rPr lang="zh-CN" altLang="en-US" sz="2800" dirty="0">
                <a:latin typeface="Arial" panose="020B0604020202020204" pitchFamily="34" charset="0"/>
              </a:rPr>
              <a:t>上一点，</a:t>
            </a:r>
            <a:r>
              <a:rPr lang="en-US" altLang="zh-CN" sz="2800" dirty="0">
                <a:latin typeface="Arial" panose="020B0604020202020204" pitchFamily="34" charset="0"/>
              </a:rPr>
              <a:t>P</a:t>
            </a:r>
            <a:r>
              <a:rPr lang="zh-CN" altLang="en-US" sz="2800" dirty="0">
                <a:latin typeface="Arial" panose="020B0604020202020204" pitchFamily="34" charset="0"/>
              </a:rPr>
              <a:t>与</a:t>
            </a:r>
            <a:r>
              <a:rPr lang="en-US" altLang="zh-CN" sz="2800" dirty="0">
                <a:latin typeface="Arial" panose="020B0604020202020204" pitchFamily="34" charset="0"/>
              </a:rPr>
              <a:t>A</a:t>
            </a:r>
            <a:r>
              <a:rPr lang="zh-CN" altLang="en-US" sz="2800" dirty="0">
                <a:latin typeface="Arial" panose="020B0604020202020204" pitchFamily="34" charset="0"/>
              </a:rPr>
              <a:t>不重合，</a:t>
            </a:r>
            <a:r>
              <a:rPr lang="en-US" altLang="zh-CN" sz="2800" dirty="0">
                <a:latin typeface="Arial" panose="020B0604020202020204" pitchFamily="34" charset="0"/>
              </a:rPr>
              <a:t>AC&gt;AB.</a:t>
            </a:r>
            <a:r>
              <a:rPr lang="zh-CN" altLang="en-US" sz="2800" dirty="0">
                <a:latin typeface="Arial" panose="020B0604020202020204" pitchFamily="34" charset="0"/>
              </a:rPr>
              <a:t>求证：</a:t>
            </a:r>
            <a:r>
              <a:rPr lang="en-US" altLang="zh-CN" sz="2800" dirty="0">
                <a:latin typeface="Arial" panose="020B0604020202020204" pitchFamily="34" charset="0"/>
              </a:rPr>
              <a:t>PC</a:t>
            </a:r>
            <a:r>
              <a:rPr lang="zh-CN" altLang="en-US" sz="2800" dirty="0">
                <a:latin typeface="Arial" panose="020B0604020202020204" pitchFamily="34" charset="0"/>
              </a:rPr>
              <a:t>－</a:t>
            </a:r>
            <a:r>
              <a:rPr lang="en-US" altLang="zh-CN" sz="2800" dirty="0">
                <a:latin typeface="Arial" panose="020B0604020202020204" pitchFamily="34" charset="0"/>
              </a:rPr>
              <a:t>PB&lt;AC</a:t>
            </a:r>
            <a:r>
              <a:rPr lang="zh-CN" altLang="en-US" sz="2800" dirty="0">
                <a:latin typeface="Arial" panose="020B0604020202020204" pitchFamily="34" charset="0"/>
              </a:rPr>
              <a:t>－</a:t>
            </a:r>
            <a:r>
              <a:rPr lang="en-US" altLang="zh-CN" sz="2800">
                <a:latin typeface="Arial" panose="020B0604020202020204" pitchFamily="34" charset="0"/>
              </a:rPr>
              <a:t>AB</a:t>
            </a:r>
            <a:endParaRPr lang="en-US" altLang="zh-CN" sz="2800">
              <a:latin typeface="Arial" panose="020B0604020202020204" pitchFamily="34" charset="0"/>
            </a:endParaRPr>
          </a:p>
        </p:txBody>
      </p:sp>
      <p:pic>
        <p:nvPicPr>
          <p:cNvPr id="22534" name="图片 2253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08400" y="1628775"/>
            <a:ext cx="4824413" cy="4824413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3554" name="标题 23553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 anchor="ctr"/>
          <a:p>
            <a:pPr defTabSz="914400">
              <a:buSzPct val="100000"/>
            </a:pPr>
            <a:endParaRPr sz="4400" kern="1200" baseline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3555" name="副标题 23554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p>
            <a:pPr defTabSz="914400">
              <a:buSzPct val="100000"/>
            </a:pPr>
            <a:endParaRPr sz="3200" kern="1200" baseline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23556" name="图片 2355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88900" y="-26987"/>
            <a:ext cx="9269413" cy="688498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3557" name="矩形 23556"/>
          <p:cNvSpPr/>
          <p:nvPr/>
        </p:nvSpPr>
        <p:spPr>
          <a:xfrm>
            <a:off x="250825" y="976313"/>
            <a:ext cx="8642350" cy="1373187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r>
              <a:rPr lang="en-US" altLang="zh-CN" sz="2800" dirty="0">
                <a:latin typeface="Arial" panose="020B0604020202020204" pitchFamily="34" charset="0"/>
              </a:rPr>
              <a:t>8.</a:t>
            </a:r>
            <a:r>
              <a:rPr lang="zh-CN" altLang="en-US" sz="2800" dirty="0">
                <a:latin typeface="Arial" panose="020B0604020202020204" pitchFamily="34" charset="0"/>
              </a:rPr>
              <a:t>已知：如图，</a:t>
            </a:r>
            <a:r>
              <a:rPr lang="en-US" altLang="zh-CN" sz="2800" dirty="0">
                <a:latin typeface="Arial" panose="020B0604020202020204" pitchFamily="34" charset="0"/>
              </a:rPr>
              <a:t>ABC</a:t>
            </a:r>
            <a:r>
              <a:rPr lang="zh-CN" altLang="en-US" sz="2800" dirty="0">
                <a:latin typeface="Arial" panose="020B0604020202020204" pitchFamily="34" charset="0"/>
              </a:rPr>
              <a:t>中，</a:t>
            </a:r>
            <a:r>
              <a:rPr lang="en-US" altLang="zh-CN" sz="2800" dirty="0">
                <a:latin typeface="Arial" panose="020B0604020202020204" pitchFamily="34" charset="0"/>
              </a:rPr>
              <a:t>∠BAC=100°</a:t>
            </a:r>
            <a:r>
              <a:rPr lang="zh-CN" altLang="en-US" sz="2800" dirty="0">
                <a:latin typeface="Arial" panose="020B0604020202020204" pitchFamily="34" charset="0"/>
              </a:rPr>
              <a:t>，</a:t>
            </a:r>
            <a:r>
              <a:rPr lang="en-US" altLang="zh-CN" sz="2800" dirty="0">
                <a:latin typeface="Arial" panose="020B0604020202020204" pitchFamily="34" charset="0"/>
              </a:rPr>
              <a:t>∠ACB=20°</a:t>
            </a:r>
            <a:r>
              <a:rPr lang="zh-CN" altLang="en-US" sz="2800" dirty="0">
                <a:latin typeface="Arial" panose="020B0604020202020204" pitchFamily="34" charset="0"/>
              </a:rPr>
              <a:t>，</a:t>
            </a:r>
            <a:r>
              <a:rPr lang="en-US" altLang="zh-CN" sz="2800" dirty="0">
                <a:latin typeface="Arial" panose="020B0604020202020204" pitchFamily="34" charset="0"/>
              </a:rPr>
              <a:t>D</a:t>
            </a:r>
            <a:r>
              <a:rPr lang="zh-CN" altLang="en-US" sz="2800" dirty="0">
                <a:latin typeface="Arial" panose="020B0604020202020204" pitchFamily="34" charset="0"/>
              </a:rPr>
              <a:t>是</a:t>
            </a:r>
            <a:r>
              <a:rPr lang="en-US" altLang="zh-CN" sz="2800" dirty="0">
                <a:latin typeface="Arial" panose="020B0604020202020204" pitchFamily="34" charset="0"/>
              </a:rPr>
              <a:t>BC</a:t>
            </a:r>
            <a:r>
              <a:rPr lang="zh-CN" altLang="en-US" sz="2800" dirty="0">
                <a:latin typeface="Arial" panose="020B0604020202020204" pitchFamily="34" charset="0"/>
              </a:rPr>
              <a:t>上一点，</a:t>
            </a:r>
            <a:r>
              <a:rPr lang="en-US" altLang="zh-CN" sz="2800" dirty="0">
                <a:latin typeface="Arial" panose="020B0604020202020204" pitchFamily="34" charset="0"/>
              </a:rPr>
              <a:t>∠DAC=20°</a:t>
            </a:r>
            <a:r>
              <a:rPr lang="zh-CN" altLang="en-US" sz="2800" dirty="0">
                <a:latin typeface="Arial" panose="020B0604020202020204" pitchFamily="34" charset="0"/>
              </a:rPr>
              <a:t>，</a:t>
            </a:r>
            <a:r>
              <a:rPr lang="en-US" altLang="zh-CN" sz="2800" dirty="0">
                <a:latin typeface="Arial" panose="020B0604020202020204" pitchFamily="34" charset="0"/>
              </a:rPr>
              <a:t>CE</a:t>
            </a:r>
            <a:r>
              <a:rPr lang="zh-CN" altLang="en-US" sz="2800" dirty="0">
                <a:latin typeface="Arial" panose="020B0604020202020204" pitchFamily="34" charset="0"/>
              </a:rPr>
              <a:t>平分</a:t>
            </a:r>
            <a:r>
              <a:rPr lang="en-US" altLang="zh-CN" sz="2800" dirty="0">
                <a:latin typeface="Arial" panose="020B0604020202020204" pitchFamily="34" charset="0"/>
              </a:rPr>
              <a:t>∠ACB</a:t>
            </a:r>
            <a:r>
              <a:rPr lang="zh-CN" altLang="en-US" sz="2800" dirty="0">
                <a:latin typeface="Arial" panose="020B0604020202020204" pitchFamily="34" charset="0"/>
              </a:rPr>
              <a:t>交</a:t>
            </a:r>
            <a:r>
              <a:rPr lang="en-US" altLang="zh-CN" sz="2800" dirty="0">
                <a:latin typeface="Arial" panose="020B0604020202020204" pitchFamily="34" charset="0"/>
              </a:rPr>
              <a:t>AB</a:t>
            </a:r>
            <a:r>
              <a:rPr lang="zh-CN" altLang="en-US" sz="2800" dirty="0">
                <a:latin typeface="Arial" panose="020B0604020202020204" pitchFamily="34" charset="0"/>
              </a:rPr>
              <a:t>于</a:t>
            </a:r>
            <a:r>
              <a:rPr lang="en-US" altLang="zh-CN" sz="2800" dirty="0">
                <a:latin typeface="Arial" panose="020B0604020202020204" pitchFamily="34" charset="0"/>
              </a:rPr>
              <a:t>E</a:t>
            </a:r>
            <a:r>
              <a:rPr lang="zh-CN" altLang="en-US" sz="2800" dirty="0">
                <a:latin typeface="Arial" panose="020B0604020202020204" pitchFamily="34" charset="0"/>
              </a:rPr>
              <a:t>，求</a:t>
            </a:r>
            <a:r>
              <a:rPr lang="en-US" altLang="zh-CN" sz="2800" dirty="0">
                <a:latin typeface="Arial" panose="020B0604020202020204" pitchFamily="34" charset="0"/>
              </a:rPr>
              <a:t>: ∠DEC</a:t>
            </a:r>
            <a:r>
              <a:rPr lang="zh-CN" altLang="en-US" sz="2800" dirty="0">
                <a:latin typeface="Arial" panose="020B0604020202020204" pitchFamily="34" charset="0"/>
              </a:rPr>
              <a:t>的度数。</a:t>
            </a:r>
            <a:endParaRPr lang="zh-CN" altLang="en-US" sz="2800" dirty="0">
              <a:latin typeface="Arial" panose="020B0604020202020204" pitchFamily="34" charset="0"/>
            </a:endParaRPr>
          </a:p>
        </p:txBody>
      </p:sp>
      <p:pic>
        <p:nvPicPr>
          <p:cNvPr id="23558" name="图片 2355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51050" y="2997200"/>
            <a:ext cx="6697663" cy="2944813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050" name="标题 2049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 anchor="ctr"/>
          <a:p>
            <a:pPr defTabSz="914400">
              <a:buSzPct val="100000"/>
            </a:pPr>
            <a:endParaRPr sz="4400" kern="1200" baseline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051" name="副标题 2050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p>
            <a:pPr defTabSz="914400">
              <a:buSzPct val="100000"/>
            </a:pPr>
            <a:endParaRPr sz="3200" kern="1200" baseline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2052" name="图片 205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88900" y="-26987"/>
            <a:ext cx="9269413" cy="688498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54" name="矩形 2053"/>
          <p:cNvSpPr/>
          <p:nvPr/>
        </p:nvSpPr>
        <p:spPr>
          <a:xfrm>
            <a:off x="0" y="902811"/>
            <a:ext cx="8893175" cy="1383665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r>
              <a:rPr lang="en-US" altLang="zh-CN" sz="2800" dirty="0">
                <a:latin typeface="Arial" panose="020B0604020202020204" pitchFamily="34" charset="0"/>
              </a:rPr>
              <a:t>1.</a:t>
            </a:r>
            <a:r>
              <a:rPr lang="zh-CN" altLang="en-US" sz="2800" dirty="0">
                <a:latin typeface="Arial" panose="020B0604020202020204" pitchFamily="34" charset="0"/>
              </a:rPr>
              <a:t>如图所示，已知</a:t>
            </a:r>
            <a:r>
              <a:rPr lang="en-US" altLang="zh-CN" sz="2800" dirty="0">
                <a:latin typeface="Arial" panose="020B0604020202020204" pitchFamily="34" charset="0"/>
              </a:rPr>
              <a:t>BD</a:t>
            </a:r>
            <a:r>
              <a:rPr lang="zh-CN" altLang="zh-CN" sz="2800" dirty="0">
                <a:latin typeface="Arial" panose="020B0604020202020204" pitchFamily="34" charset="0"/>
              </a:rPr>
              <a:t>、</a:t>
            </a:r>
            <a:r>
              <a:rPr lang="en-US" altLang="zh-CN" sz="2800" dirty="0">
                <a:latin typeface="Arial" panose="020B0604020202020204" pitchFamily="34" charset="0"/>
              </a:rPr>
              <a:t>CE</a:t>
            </a:r>
            <a:r>
              <a:rPr lang="zh-CN" altLang="en-US" sz="2800" dirty="0">
                <a:latin typeface="Arial" panose="020B0604020202020204" pitchFamily="34" charset="0"/>
              </a:rPr>
              <a:t>分别是</a:t>
            </a:r>
            <a:r>
              <a:rPr lang="en-US" altLang="zh-CN" sz="2800" dirty="0">
                <a:latin typeface="Arial" panose="020B0604020202020204" pitchFamily="34" charset="0"/>
              </a:rPr>
              <a:t>△ABC</a:t>
            </a:r>
            <a:r>
              <a:rPr lang="zh-CN" altLang="en-US" sz="2800" dirty="0">
                <a:latin typeface="Arial" panose="020B0604020202020204" pitchFamily="34" charset="0"/>
              </a:rPr>
              <a:t>的边</a:t>
            </a:r>
            <a:r>
              <a:rPr lang="en-US" altLang="zh-CN" sz="2800" dirty="0">
                <a:latin typeface="Arial" panose="020B0604020202020204" pitchFamily="34" charset="0"/>
              </a:rPr>
              <a:t>AC</a:t>
            </a:r>
            <a:r>
              <a:rPr lang="zh-CN" altLang="en-US" sz="2800" dirty="0">
                <a:latin typeface="Arial" panose="020B0604020202020204" pitchFamily="34" charset="0"/>
              </a:rPr>
              <a:t>和</a:t>
            </a:r>
            <a:r>
              <a:rPr lang="en-US" altLang="zh-CN" sz="2800" dirty="0">
                <a:latin typeface="Arial" panose="020B0604020202020204" pitchFamily="34" charset="0"/>
              </a:rPr>
              <a:t>AB</a:t>
            </a:r>
            <a:r>
              <a:rPr lang="zh-CN" altLang="en-US" sz="2800" dirty="0">
                <a:latin typeface="Arial" panose="020B0604020202020204" pitchFamily="34" charset="0"/>
              </a:rPr>
              <a:t>上的高，点</a:t>
            </a:r>
            <a:r>
              <a:rPr lang="en-US" altLang="zh-CN" sz="2800" dirty="0">
                <a:latin typeface="Arial" panose="020B0604020202020204" pitchFamily="34" charset="0"/>
              </a:rPr>
              <a:t>P</a:t>
            </a:r>
            <a:r>
              <a:rPr lang="zh-CN" altLang="en-US" sz="2800" dirty="0">
                <a:latin typeface="Arial" panose="020B0604020202020204" pitchFamily="34" charset="0"/>
              </a:rPr>
              <a:t>在</a:t>
            </a:r>
            <a:r>
              <a:rPr lang="en-US" altLang="zh-CN" sz="2800" dirty="0">
                <a:latin typeface="Arial" panose="020B0604020202020204" pitchFamily="34" charset="0"/>
              </a:rPr>
              <a:t>BD</a:t>
            </a:r>
            <a:r>
              <a:rPr lang="zh-CN" altLang="en-US" sz="2800" dirty="0">
                <a:latin typeface="Arial" panose="020B0604020202020204" pitchFamily="34" charset="0"/>
              </a:rPr>
              <a:t>的延长线上，</a:t>
            </a:r>
            <a:r>
              <a:rPr lang="en-US" altLang="zh-CN" sz="2800" dirty="0">
                <a:latin typeface="Arial" panose="020B0604020202020204" pitchFamily="34" charset="0"/>
              </a:rPr>
              <a:t>BP=AC,</a:t>
            </a:r>
            <a:r>
              <a:rPr lang="zh-CN" altLang="en-US" sz="2800" dirty="0">
                <a:latin typeface="Arial" panose="020B0604020202020204" pitchFamily="34" charset="0"/>
              </a:rPr>
              <a:t>点</a:t>
            </a:r>
            <a:r>
              <a:rPr lang="en-US" altLang="zh-CN" sz="2800" dirty="0">
                <a:latin typeface="Arial" panose="020B0604020202020204" pitchFamily="34" charset="0"/>
              </a:rPr>
              <a:t>Q</a:t>
            </a:r>
            <a:r>
              <a:rPr lang="zh-CN" altLang="en-US" sz="2800" dirty="0">
                <a:latin typeface="Arial" panose="020B0604020202020204" pitchFamily="34" charset="0"/>
              </a:rPr>
              <a:t>在</a:t>
            </a:r>
            <a:r>
              <a:rPr lang="en-US" altLang="zh-CN" sz="2800" dirty="0">
                <a:latin typeface="Arial" panose="020B0604020202020204" pitchFamily="34" charset="0"/>
              </a:rPr>
              <a:t>CE</a:t>
            </a:r>
            <a:r>
              <a:rPr lang="zh-CN" altLang="en-US" sz="2800" dirty="0">
                <a:latin typeface="Arial" panose="020B0604020202020204" pitchFamily="34" charset="0"/>
              </a:rPr>
              <a:t>上，</a:t>
            </a:r>
            <a:r>
              <a:rPr lang="en-US" altLang="zh-CN" sz="2800" dirty="0">
                <a:latin typeface="Arial" panose="020B0604020202020204" pitchFamily="34" charset="0"/>
              </a:rPr>
              <a:t>CQ=AB.</a:t>
            </a:r>
            <a:r>
              <a:rPr lang="zh-CN" altLang="en-US" sz="2800" dirty="0">
                <a:latin typeface="Arial" panose="020B0604020202020204" pitchFamily="34" charset="0"/>
              </a:rPr>
              <a:t>求证：（</a:t>
            </a:r>
            <a:r>
              <a:rPr lang="en-US" altLang="zh-CN" sz="2800" dirty="0">
                <a:latin typeface="Arial" panose="020B0604020202020204" pitchFamily="34" charset="0"/>
              </a:rPr>
              <a:t>1</a:t>
            </a:r>
            <a:r>
              <a:rPr lang="zh-CN" altLang="en-US" sz="2800" dirty="0">
                <a:latin typeface="Arial" panose="020B0604020202020204" pitchFamily="34" charset="0"/>
              </a:rPr>
              <a:t>）</a:t>
            </a:r>
            <a:r>
              <a:rPr lang="en-US" altLang="zh-CN" sz="2800">
                <a:latin typeface="Arial" panose="020B0604020202020204" pitchFamily="34" charset="0"/>
              </a:rPr>
              <a:t>AP=AQ;(2)AP⊥AQ</a:t>
            </a:r>
            <a:endParaRPr lang="en-US" altLang="zh-CN" sz="2800">
              <a:latin typeface="Arial" panose="020B0604020202020204" pitchFamily="34" charset="0"/>
            </a:endParaRPr>
          </a:p>
        </p:txBody>
      </p:sp>
      <p:pic>
        <p:nvPicPr>
          <p:cNvPr id="2055" name="图片 205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35375" y="2349500"/>
            <a:ext cx="4430713" cy="46799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242" name="标题 1024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 anchor="ctr"/>
          <a:p>
            <a:pPr defTabSz="914400">
              <a:buSzPct val="100000"/>
            </a:pPr>
            <a:endParaRPr sz="4400" kern="1200" baseline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0243" name="副标题 1024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p>
            <a:pPr defTabSz="914400">
              <a:buSzPct val="100000"/>
            </a:pPr>
            <a:endParaRPr sz="3200" kern="1200" baseline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10244" name="图片 1024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88900" y="-26987"/>
            <a:ext cx="9269413" cy="688498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245" name="矩形 10244"/>
          <p:cNvSpPr/>
          <p:nvPr/>
        </p:nvSpPr>
        <p:spPr>
          <a:xfrm>
            <a:off x="0" y="908050"/>
            <a:ext cx="8964613" cy="946150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r>
              <a:rPr lang="en-US" altLang="zh-CN" sz="2800" dirty="0">
                <a:latin typeface="Arial" panose="020B0604020202020204" pitchFamily="34" charset="0"/>
              </a:rPr>
              <a:t>2.</a:t>
            </a:r>
            <a:r>
              <a:rPr lang="zh-CN" altLang="en-US" sz="2800" dirty="0">
                <a:latin typeface="Arial" panose="020B0604020202020204" pitchFamily="34" charset="0"/>
              </a:rPr>
              <a:t>如图，已知</a:t>
            </a:r>
            <a:r>
              <a:rPr lang="en-US" altLang="zh-CN" sz="2800" dirty="0">
                <a:latin typeface="Arial" panose="020B0604020202020204" pitchFamily="34" charset="0"/>
              </a:rPr>
              <a:t>AD∥BC,CD⊥AD,BE</a:t>
            </a:r>
            <a:r>
              <a:rPr lang="zh-CN" altLang="en-US" sz="2800" dirty="0">
                <a:latin typeface="Arial" panose="020B0604020202020204" pitchFamily="34" charset="0"/>
              </a:rPr>
              <a:t>平分</a:t>
            </a:r>
            <a:r>
              <a:rPr lang="en-US" altLang="zh-CN" sz="2800" dirty="0">
                <a:latin typeface="Arial" panose="020B0604020202020204" pitchFamily="34" charset="0"/>
              </a:rPr>
              <a:t>∠ABC,</a:t>
            </a:r>
            <a:r>
              <a:rPr lang="zh-CN" altLang="en-US" sz="2800" dirty="0">
                <a:latin typeface="Arial" panose="020B0604020202020204" pitchFamily="34" charset="0"/>
              </a:rPr>
              <a:t>且</a:t>
            </a:r>
            <a:r>
              <a:rPr lang="en-US" altLang="zh-CN" sz="2800" dirty="0">
                <a:latin typeface="Arial" panose="020B0604020202020204" pitchFamily="34" charset="0"/>
              </a:rPr>
              <a:t>E</a:t>
            </a:r>
            <a:r>
              <a:rPr lang="zh-CN" altLang="en-US" sz="2800" dirty="0">
                <a:latin typeface="Arial" panose="020B0604020202020204" pitchFamily="34" charset="0"/>
              </a:rPr>
              <a:t>为</a:t>
            </a:r>
            <a:r>
              <a:rPr lang="en-US" altLang="zh-CN" sz="2800" dirty="0">
                <a:latin typeface="Arial" panose="020B0604020202020204" pitchFamily="34" charset="0"/>
              </a:rPr>
              <a:t>DC</a:t>
            </a:r>
            <a:r>
              <a:rPr lang="zh-CN" altLang="en-US" sz="2800" dirty="0">
                <a:latin typeface="Arial" panose="020B0604020202020204" pitchFamily="34" charset="0"/>
              </a:rPr>
              <a:t>的中点。求证：</a:t>
            </a:r>
            <a:r>
              <a:rPr lang="en-US" altLang="zh-CN" sz="2800" dirty="0">
                <a:latin typeface="Arial" panose="020B0604020202020204" pitchFamily="34" charset="0"/>
              </a:rPr>
              <a:t>AE</a:t>
            </a:r>
            <a:r>
              <a:rPr lang="zh-CN" altLang="en-US" sz="2800" dirty="0">
                <a:latin typeface="Arial" panose="020B0604020202020204" pitchFamily="34" charset="0"/>
              </a:rPr>
              <a:t>平分</a:t>
            </a:r>
            <a:r>
              <a:rPr lang="en-US" altLang="zh-CN" sz="2800" dirty="0">
                <a:latin typeface="Arial" panose="020B0604020202020204" pitchFamily="34" charset="0"/>
              </a:rPr>
              <a:t>∠</a:t>
            </a:r>
            <a:r>
              <a:rPr lang="en-US" altLang="zh-CN" sz="2800">
                <a:latin typeface="Arial" panose="020B0604020202020204" pitchFamily="34" charset="0"/>
              </a:rPr>
              <a:t>BAD.</a:t>
            </a:r>
            <a:endParaRPr lang="en-US" altLang="zh-CN" sz="2800">
              <a:latin typeface="Arial" panose="020B0604020202020204" pitchFamily="34" charset="0"/>
            </a:endParaRPr>
          </a:p>
        </p:txBody>
      </p:sp>
      <p:pic>
        <p:nvPicPr>
          <p:cNvPr id="10246" name="图片 1024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95963" y="2565400"/>
            <a:ext cx="2532062" cy="309562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1266" name="标题 11265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 anchor="ctr"/>
          <a:p>
            <a:pPr defTabSz="914400">
              <a:buSzPct val="100000"/>
            </a:pPr>
            <a:endParaRPr sz="4400" kern="1200" baseline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1267" name="副标题 11266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p>
            <a:pPr defTabSz="914400">
              <a:buSzPct val="100000"/>
            </a:pPr>
            <a:endParaRPr sz="3200" kern="1200" baseline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11268" name="图片 1126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88900" y="-26987"/>
            <a:ext cx="9269413" cy="688498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1269" name="图片 1126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43438" y="3213100"/>
            <a:ext cx="4500562" cy="283051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271" name="矩形 11270"/>
          <p:cNvSpPr/>
          <p:nvPr/>
        </p:nvSpPr>
        <p:spPr>
          <a:xfrm>
            <a:off x="0" y="4535488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endParaRPr dirty="0">
              <a:latin typeface="Arial" panose="020B0604020202020204" pitchFamily="34" charset="0"/>
            </a:endParaRPr>
          </a:p>
        </p:txBody>
      </p:sp>
      <p:sp>
        <p:nvSpPr>
          <p:cNvPr id="11272" name="矩形 11271"/>
          <p:cNvSpPr/>
          <p:nvPr/>
        </p:nvSpPr>
        <p:spPr>
          <a:xfrm>
            <a:off x="395288" y="836613"/>
            <a:ext cx="7610475" cy="94615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r>
              <a:rPr lang="en-US" altLang="zh-CN" sz="2800" dirty="0">
                <a:latin typeface="Arial" panose="020B0604020202020204" pitchFamily="34" charset="0"/>
              </a:rPr>
              <a:t> 3.</a:t>
            </a:r>
            <a:r>
              <a:rPr lang="zh-CN" altLang="en-US" sz="2800" dirty="0">
                <a:latin typeface="Arial" panose="020B0604020202020204" pitchFamily="34" charset="0"/>
              </a:rPr>
              <a:t>如图，已知四边形</a:t>
            </a:r>
            <a:r>
              <a:rPr lang="en-US" altLang="zh-CN" sz="2800" dirty="0">
                <a:latin typeface="Arial" panose="020B0604020202020204" pitchFamily="34" charset="0"/>
              </a:rPr>
              <a:t>ABCD</a:t>
            </a:r>
            <a:r>
              <a:rPr lang="zh-CN" altLang="en-US" sz="2800" dirty="0">
                <a:latin typeface="Arial" panose="020B0604020202020204" pitchFamily="34" charset="0"/>
              </a:rPr>
              <a:t>中，</a:t>
            </a:r>
            <a:r>
              <a:rPr lang="en-US" altLang="zh-CN" sz="2800" dirty="0">
                <a:latin typeface="Arial" panose="020B0604020202020204" pitchFamily="34" charset="0"/>
              </a:rPr>
              <a:t>BD</a:t>
            </a:r>
            <a:r>
              <a:rPr lang="zh-CN" altLang="en-US" sz="2800" dirty="0">
                <a:latin typeface="Arial" panose="020B0604020202020204" pitchFamily="34" charset="0"/>
              </a:rPr>
              <a:t>平分</a:t>
            </a:r>
            <a:r>
              <a:rPr lang="en-US" altLang="zh-CN" sz="2800" dirty="0">
                <a:latin typeface="Arial" panose="020B0604020202020204" pitchFamily="34" charset="0"/>
              </a:rPr>
              <a:t>∠</a:t>
            </a:r>
            <a:r>
              <a:rPr lang="en-US" altLang="zh-CN" sz="2800">
                <a:latin typeface="Arial" panose="020B0604020202020204" pitchFamily="34" charset="0"/>
              </a:rPr>
              <a:t>ABC, </a:t>
            </a:r>
            <a:endParaRPr lang="en-US" altLang="zh-CN" sz="2800">
              <a:latin typeface="Arial" panose="020B0604020202020204" pitchFamily="34" charset="0"/>
            </a:endParaRPr>
          </a:p>
          <a:p>
            <a:r>
              <a:rPr lang="en-US" altLang="zh-CN" sz="2800" dirty="0">
                <a:latin typeface="Arial" panose="020B0604020202020204" pitchFamily="34" charset="0"/>
              </a:rPr>
              <a:t>∠BAD+∠C=180°,</a:t>
            </a:r>
            <a:r>
              <a:rPr lang="zh-CN" altLang="en-US" sz="2800" dirty="0">
                <a:latin typeface="Arial" panose="020B0604020202020204" pitchFamily="34" charset="0"/>
              </a:rPr>
              <a:t>求证：</a:t>
            </a:r>
            <a:r>
              <a:rPr lang="en-US" altLang="zh-CN" sz="2800">
                <a:latin typeface="Arial" panose="020B0604020202020204" pitchFamily="34" charset="0"/>
              </a:rPr>
              <a:t>AD=CD. </a:t>
            </a:r>
            <a:endParaRPr lang="en-US" altLang="zh-CN" sz="2800">
              <a:latin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5362" name="标题 1536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 anchor="ctr"/>
          <a:p>
            <a:pPr defTabSz="914400">
              <a:buSzPct val="100000"/>
            </a:pPr>
            <a:endParaRPr sz="4400" kern="1200" baseline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5363" name="副标题 1536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p>
            <a:pPr defTabSz="914400">
              <a:buSzPct val="100000"/>
            </a:pPr>
            <a:endParaRPr sz="3200" kern="1200" baseline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15364" name="图片 1536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17462" y="73025"/>
            <a:ext cx="9269412" cy="6884988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5365" name="矩形 15364"/>
          <p:cNvSpPr/>
          <p:nvPr/>
        </p:nvSpPr>
        <p:spPr>
          <a:xfrm>
            <a:off x="179388" y="1052513"/>
            <a:ext cx="8353425" cy="1373187"/>
          </a:xfrm>
          <a:prstGeom prst="rect">
            <a:avLst/>
          </a:prstGeom>
          <a:noFill/>
          <a:ln w="9525">
            <a:noFill/>
          </a:ln>
        </p:spPr>
        <p:txBody>
          <a:bodyPr anchor="ctr">
            <a:spAutoFit/>
          </a:bodyPr>
          <a:p>
            <a:r>
              <a:rPr lang="en-US" altLang="zh-CN" sz="2800" dirty="0">
                <a:latin typeface="Arial" panose="020B0604020202020204" pitchFamily="34" charset="0"/>
              </a:rPr>
              <a:t>7.</a:t>
            </a:r>
            <a:r>
              <a:rPr lang="zh-CN" altLang="en-US" sz="2800" dirty="0">
                <a:latin typeface="Arial" panose="020B0604020202020204" pitchFamily="34" charset="0"/>
              </a:rPr>
              <a:t>如图，在</a:t>
            </a:r>
            <a:r>
              <a:rPr lang="en-US" altLang="zh-CN" sz="2800" dirty="0">
                <a:latin typeface="Arial" panose="020B0604020202020204" pitchFamily="34" charset="0"/>
              </a:rPr>
              <a:t>△ABC</a:t>
            </a:r>
            <a:r>
              <a:rPr lang="zh-CN" altLang="en-US" sz="2800" dirty="0">
                <a:latin typeface="Arial" panose="020B0604020202020204" pitchFamily="34" charset="0"/>
              </a:rPr>
              <a:t>中，</a:t>
            </a:r>
            <a:r>
              <a:rPr lang="en-US" altLang="zh-CN" sz="2800" dirty="0">
                <a:latin typeface="Arial" panose="020B0604020202020204" pitchFamily="34" charset="0"/>
              </a:rPr>
              <a:t>D</a:t>
            </a:r>
            <a:r>
              <a:rPr lang="zh-CN" altLang="en-US" sz="2800" dirty="0">
                <a:latin typeface="Arial" panose="020B0604020202020204" pitchFamily="34" charset="0"/>
              </a:rPr>
              <a:t>为</a:t>
            </a:r>
            <a:r>
              <a:rPr lang="en-US" altLang="zh-CN" sz="2800" dirty="0">
                <a:latin typeface="Arial" panose="020B0604020202020204" pitchFamily="34" charset="0"/>
              </a:rPr>
              <a:t>BC</a:t>
            </a:r>
            <a:r>
              <a:rPr lang="zh-CN" altLang="en-US" sz="2800" dirty="0">
                <a:latin typeface="Arial" panose="020B0604020202020204" pitchFamily="34" charset="0"/>
              </a:rPr>
              <a:t>中点，</a:t>
            </a:r>
            <a:r>
              <a:rPr lang="en-US" altLang="zh-CN" sz="2800" dirty="0">
                <a:latin typeface="Arial" panose="020B0604020202020204" pitchFamily="34" charset="0"/>
              </a:rPr>
              <a:t>DE⊥BC</a:t>
            </a:r>
            <a:r>
              <a:rPr lang="zh-CN" altLang="en-US" sz="2800" dirty="0">
                <a:latin typeface="Arial" panose="020B0604020202020204" pitchFamily="34" charset="0"/>
              </a:rPr>
              <a:t>交</a:t>
            </a:r>
            <a:r>
              <a:rPr lang="en-US" altLang="zh-CN" sz="2800" dirty="0">
                <a:latin typeface="Arial" panose="020B0604020202020204" pitchFamily="34" charset="0"/>
              </a:rPr>
              <a:t>∠BAC</a:t>
            </a:r>
            <a:r>
              <a:rPr lang="zh-CN" altLang="en-US" sz="2800" dirty="0">
                <a:latin typeface="Arial" panose="020B0604020202020204" pitchFamily="34" charset="0"/>
              </a:rPr>
              <a:t>的平分线</a:t>
            </a:r>
            <a:r>
              <a:rPr lang="en-US" altLang="zh-CN" sz="2800" dirty="0">
                <a:latin typeface="Arial" panose="020B0604020202020204" pitchFamily="34" charset="0"/>
              </a:rPr>
              <a:t>AE</a:t>
            </a:r>
            <a:r>
              <a:rPr lang="zh-CN" altLang="en-US" sz="2800" dirty="0">
                <a:latin typeface="Arial" panose="020B0604020202020204" pitchFamily="34" charset="0"/>
              </a:rPr>
              <a:t>于</a:t>
            </a:r>
            <a:r>
              <a:rPr lang="en-US" altLang="zh-CN" sz="2800" dirty="0">
                <a:latin typeface="Arial" panose="020B0604020202020204" pitchFamily="34" charset="0"/>
              </a:rPr>
              <a:t>E,EF⊥AB</a:t>
            </a:r>
            <a:r>
              <a:rPr lang="zh-CN" altLang="en-US" sz="2800" dirty="0">
                <a:latin typeface="Arial" panose="020B0604020202020204" pitchFamily="34" charset="0"/>
              </a:rPr>
              <a:t>于</a:t>
            </a:r>
            <a:r>
              <a:rPr lang="en-US" altLang="zh-CN" sz="2800" dirty="0">
                <a:latin typeface="Arial" panose="020B0604020202020204" pitchFamily="34" charset="0"/>
              </a:rPr>
              <a:t>F,EG⊥AC</a:t>
            </a:r>
            <a:r>
              <a:rPr lang="zh-CN" altLang="en-US" sz="2800" dirty="0">
                <a:latin typeface="Arial" panose="020B0604020202020204" pitchFamily="34" charset="0"/>
              </a:rPr>
              <a:t>交</a:t>
            </a:r>
            <a:r>
              <a:rPr lang="en-US" altLang="zh-CN" sz="2800" dirty="0">
                <a:latin typeface="Arial" panose="020B0604020202020204" pitchFamily="34" charset="0"/>
              </a:rPr>
              <a:t>AC</a:t>
            </a:r>
            <a:r>
              <a:rPr lang="zh-CN" altLang="en-US" sz="2800" dirty="0">
                <a:latin typeface="Arial" panose="020B0604020202020204" pitchFamily="34" charset="0"/>
              </a:rPr>
              <a:t>延长线于</a:t>
            </a:r>
            <a:r>
              <a:rPr lang="en-US" altLang="zh-CN" sz="2800" dirty="0">
                <a:latin typeface="Arial" panose="020B0604020202020204" pitchFamily="34" charset="0"/>
              </a:rPr>
              <a:t>G,</a:t>
            </a:r>
            <a:r>
              <a:rPr lang="zh-CN" altLang="en-US" sz="2800" dirty="0">
                <a:latin typeface="Arial" panose="020B0604020202020204" pitchFamily="34" charset="0"/>
              </a:rPr>
              <a:t>求证：</a:t>
            </a:r>
            <a:r>
              <a:rPr lang="en-US" altLang="zh-CN" sz="2800">
                <a:latin typeface="Arial" panose="020B0604020202020204" pitchFamily="34" charset="0"/>
              </a:rPr>
              <a:t>BF=CG. </a:t>
            </a:r>
            <a:endParaRPr lang="en-US" altLang="zh-CN" sz="2800">
              <a:latin typeface="Arial" panose="020B0604020202020204" pitchFamily="34" charset="0"/>
            </a:endParaRPr>
          </a:p>
        </p:txBody>
      </p:sp>
      <p:pic>
        <p:nvPicPr>
          <p:cNvPr id="15366" name="图片 1536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56100" y="2492375"/>
            <a:ext cx="4537075" cy="3760788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4578" name="标题 24577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 anchor="ctr"/>
          <a:p>
            <a:pPr defTabSz="914400">
              <a:buSzPct val="100000"/>
            </a:pPr>
            <a:endParaRPr sz="4400" kern="1200" baseline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4579" name="副标题 24578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p>
            <a:pPr defTabSz="914400">
              <a:buSzPct val="100000"/>
            </a:pPr>
            <a:endParaRPr sz="3200" kern="1200" baseline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24580" name="图片 2457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62865" y="-13652"/>
            <a:ext cx="9269413" cy="688498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4817" name="内容占位符 2"/>
          <p:cNvSpPr>
            <a:spLocks noGrp="1"/>
          </p:cNvSpPr>
          <p:nvPr/>
        </p:nvSpPr>
        <p:spPr>
          <a:xfrm>
            <a:off x="87630" y="905828"/>
            <a:ext cx="11231563" cy="5541962"/>
          </a:xfrm>
          <a:prstGeom prst="rect">
            <a:avLst/>
          </a:prstGeom>
          <a:noFill/>
          <a:ln w="9525">
            <a:noFill/>
          </a:ln>
        </p:spPr>
        <p:txBody>
          <a:bodyPr lIns="91440" tIns="45720" rIns="91440" bIns="45720" anchor="t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Tx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>
              <a:buNone/>
            </a:pPr>
            <a:r>
              <a:rPr lang="zh-CN" altLang="en-US" b="1" kern="1200">
                <a:latin typeface="+mn-lt"/>
                <a:ea typeface="+mn-ea"/>
                <a:cs typeface="+mn-cs"/>
              </a:rPr>
              <a:t>【拓展提升】</a:t>
            </a:r>
            <a:endParaRPr lang="zh-CN" altLang="en-US" b="1" kern="1200">
              <a:latin typeface="+mn-lt"/>
              <a:ea typeface="+mn-ea"/>
              <a:cs typeface="+mn-cs"/>
            </a:endParaRPr>
          </a:p>
          <a:p>
            <a:pPr defTabSz="914400">
              <a:buNone/>
            </a:pPr>
            <a:r>
              <a:rPr lang="zh-CN" altLang="en-US" kern="1200">
                <a:latin typeface="+mn-lt"/>
                <a:ea typeface="+mn-ea"/>
                <a:cs typeface="+mn-cs"/>
              </a:rPr>
              <a:t>1.  如图，把一个直角三角形ACB（∠ACB=90°）绕顶点B顺时针</a:t>
            </a:r>
            <a:endParaRPr lang="zh-CN" altLang="en-US" kern="1200">
              <a:latin typeface="+mn-lt"/>
              <a:ea typeface="+mn-ea"/>
              <a:cs typeface="+mn-cs"/>
            </a:endParaRPr>
          </a:p>
          <a:p>
            <a:pPr defTabSz="914400">
              <a:buNone/>
            </a:pPr>
            <a:r>
              <a:rPr lang="zh-CN" altLang="en-US" kern="1200">
                <a:latin typeface="+mn-lt"/>
                <a:ea typeface="+mn-ea"/>
                <a:cs typeface="+mn-cs"/>
              </a:rPr>
              <a:t>旋转60°，使得点C旋转到AB边上的一点D，点A旋转到点E的位置,</a:t>
            </a:r>
            <a:endParaRPr lang="zh-CN" altLang="en-US" kern="1200">
              <a:latin typeface="+mn-lt"/>
              <a:ea typeface="+mn-ea"/>
              <a:cs typeface="+mn-cs"/>
            </a:endParaRPr>
          </a:p>
          <a:p>
            <a:pPr defTabSz="914400">
              <a:buNone/>
            </a:pPr>
            <a:r>
              <a:rPr lang="zh-CN" altLang="en-US" kern="1200">
                <a:latin typeface="+mn-lt"/>
                <a:ea typeface="+mn-ea"/>
                <a:cs typeface="+mn-cs"/>
              </a:rPr>
              <a:t>F、G分别是BD、BE上的点，BF=BG，延长CF与DG交于点H.</a:t>
            </a:r>
            <a:endParaRPr lang="zh-CN" altLang="en-US" kern="1200">
              <a:latin typeface="+mn-lt"/>
              <a:ea typeface="+mn-ea"/>
              <a:cs typeface="+mn-cs"/>
            </a:endParaRPr>
          </a:p>
          <a:p>
            <a:pPr defTabSz="914400">
              <a:buNone/>
            </a:pPr>
            <a:r>
              <a:rPr lang="zh-CN" altLang="en-US" kern="1200">
                <a:latin typeface="+mn-lt"/>
                <a:ea typeface="+mn-ea"/>
                <a:cs typeface="+mn-cs"/>
              </a:rPr>
              <a:t>  （1）求证：CF=DG；</a:t>
            </a:r>
            <a:endParaRPr lang="zh-CN" altLang="en-US" kern="1200">
              <a:latin typeface="+mn-lt"/>
              <a:ea typeface="+mn-ea"/>
              <a:cs typeface="+mn-cs"/>
            </a:endParaRPr>
          </a:p>
          <a:p>
            <a:pPr defTabSz="914400">
              <a:buNone/>
            </a:pPr>
            <a:r>
              <a:rPr lang="zh-CN" altLang="en-US" kern="1200">
                <a:latin typeface="+mn-lt"/>
                <a:ea typeface="+mn-ea"/>
                <a:cs typeface="+mn-cs"/>
              </a:rPr>
              <a:t>  （2）求∠FHG的度数.</a:t>
            </a:r>
            <a:endParaRPr lang="zh-CN" altLang="en-US" kern="1200">
              <a:latin typeface="+mn-lt"/>
              <a:ea typeface="+mn-ea"/>
              <a:cs typeface="+mn-cs"/>
            </a:endParaRPr>
          </a:p>
        </p:txBody>
      </p:sp>
      <p:pic>
        <p:nvPicPr>
          <p:cNvPr id="34818" name="图片 2" descr="http://p5.qhimg.com/t01229167004b4a91ab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68315" y="3046413"/>
            <a:ext cx="3230563" cy="2840037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4578" name="标题 24577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 anchor="ctr"/>
          <a:p>
            <a:pPr defTabSz="914400">
              <a:buSzPct val="100000"/>
            </a:pPr>
            <a:endParaRPr sz="4400" kern="1200" baseline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4579" name="副标题 24578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p>
            <a:pPr defTabSz="914400">
              <a:buSzPct val="100000"/>
            </a:pPr>
            <a:endParaRPr sz="3200" kern="1200" baseline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24580" name="图片 2457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88900" y="-26987"/>
            <a:ext cx="9269413" cy="688498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5841" name="图片 3" descr="@${36YE)9RZ@7~23ZJ5BJ{D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4410" y="476250"/>
            <a:ext cx="5088890" cy="59055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5842" name="图片 2" descr="http://p5.qhimg.com/t01229167004b4a91ab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25690" y="2832100"/>
            <a:ext cx="2870200" cy="252222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4578" name="标题 24577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 anchor="ctr"/>
          <a:p>
            <a:pPr defTabSz="914400">
              <a:buSzPct val="100000"/>
            </a:pPr>
            <a:endParaRPr sz="4400" kern="1200" baseline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4579" name="副标题 24578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p>
            <a:pPr defTabSz="914400">
              <a:buSzPct val="100000"/>
            </a:pPr>
            <a:endParaRPr sz="3200" kern="1200" baseline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24580" name="图片 2457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88900" y="-26987"/>
            <a:ext cx="9269413" cy="688498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6865" name="内容占位符 2"/>
          <p:cNvSpPr>
            <a:spLocks noGrp="1"/>
          </p:cNvSpPr>
          <p:nvPr/>
        </p:nvSpPr>
        <p:spPr>
          <a:xfrm>
            <a:off x="-78740" y="696913"/>
            <a:ext cx="10864850" cy="5465762"/>
          </a:xfrm>
          <a:prstGeom prst="rect">
            <a:avLst/>
          </a:prstGeom>
          <a:noFill/>
          <a:ln w="9525">
            <a:noFill/>
          </a:ln>
        </p:spPr>
        <p:txBody>
          <a:bodyPr lIns="91440" tIns="45720" rIns="91440" bIns="45720" anchor="t">
            <a:norm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Tx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400">
              <a:buNone/>
            </a:pPr>
            <a:r>
              <a:rPr lang="zh-CN" altLang="en-US" b="1" kern="1200">
                <a:latin typeface="+mn-lt"/>
                <a:ea typeface="+mn-ea"/>
                <a:cs typeface="+mn-cs"/>
              </a:rPr>
              <a:t>【拓展提升】</a:t>
            </a:r>
            <a:endParaRPr lang="zh-CN" altLang="en-US" kern="1200">
              <a:latin typeface="+mn-lt"/>
              <a:ea typeface="+mn-ea"/>
              <a:cs typeface="+mn-cs"/>
            </a:endParaRPr>
          </a:p>
          <a:p>
            <a:pPr defTabSz="914400">
              <a:buNone/>
            </a:pPr>
            <a:r>
              <a:rPr lang="en-US" altLang="zh-CN" kern="1200">
                <a:latin typeface="+mn-lt"/>
                <a:ea typeface="+mn-ea"/>
                <a:cs typeface="+mn-cs"/>
              </a:rPr>
              <a:t>2</a:t>
            </a:r>
            <a:r>
              <a:rPr lang="zh-CN" altLang="en-US" kern="1200">
                <a:latin typeface="+mn-lt"/>
                <a:ea typeface="+mn-ea"/>
                <a:cs typeface="+mn-cs"/>
              </a:rPr>
              <a:t>. 如图，已知在△ABC中，∠BAC=90°，AB=AC，点D为AC中点，</a:t>
            </a:r>
            <a:endParaRPr lang="zh-CN" altLang="en-US" kern="1200">
              <a:latin typeface="+mn-lt"/>
              <a:ea typeface="+mn-ea"/>
              <a:cs typeface="+mn-cs"/>
            </a:endParaRPr>
          </a:p>
          <a:p>
            <a:pPr defTabSz="914400">
              <a:buNone/>
            </a:pPr>
            <a:r>
              <a:rPr lang="zh-CN" altLang="en-US" kern="1200">
                <a:latin typeface="+mn-lt"/>
                <a:ea typeface="+mn-ea"/>
                <a:cs typeface="+mn-cs"/>
              </a:rPr>
              <a:t>AE⊥BD于点E，延长AE交BC于点F，连接DF.求证：∠ADB=∠CDF. </a:t>
            </a:r>
            <a:endParaRPr lang="zh-CN" altLang="en-US" kern="1200">
              <a:latin typeface="+mn-lt"/>
              <a:ea typeface="+mn-ea"/>
              <a:cs typeface="+mn-cs"/>
            </a:endParaRPr>
          </a:p>
        </p:txBody>
      </p:sp>
      <p:graphicFrame>
        <p:nvGraphicFramePr>
          <p:cNvPr id="2" name="对象 1"/>
          <p:cNvGraphicFramePr/>
          <p:nvPr/>
        </p:nvGraphicFramePr>
        <p:xfrm>
          <a:off x="4149725" y="2521585"/>
          <a:ext cx="4308475" cy="290766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" name="" r:id="rId2" imgW="4305300" imgH="2905125" progId="Paint.Picture">
                  <p:embed/>
                </p:oleObj>
              </mc:Choice>
              <mc:Fallback>
                <p:oleObj name="" r:id="rId2" imgW="4305300" imgH="2905125" progId="Paint.Picture">
                  <p:embed/>
                  <p:pic>
                    <p:nvPicPr>
                      <p:cNvPr id="0" name="图片 2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4149725" y="2521585"/>
                        <a:ext cx="4308475" cy="290766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4578" name="标题 24577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 anchor="ctr"/>
          <a:p>
            <a:pPr defTabSz="914400">
              <a:buSzPct val="100000"/>
            </a:pPr>
            <a:endParaRPr sz="4400" kern="1200" baseline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4579" name="副标题 24578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p>
            <a:pPr defTabSz="914400">
              <a:buSzPct val="100000"/>
            </a:pPr>
            <a:endParaRPr sz="3200" kern="1200" baseline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24580" name="图片 2457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62865" y="-108902"/>
            <a:ext cx="9269413" cy="6884987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2529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305" y="888365"/>
            <a:ext cx="9292590" cy="395414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4578" name="标题 24577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 anchor="ctr"/>
          <a:p>
            <a:pPr defTabSz="914400">
              <a:buSzPct val="100000"/>
            </a:pPr>
            <a:endParaRPr sz="4400" kern="1200" baseline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4579" name="副标题 24578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p>
            <a:pPr defTabSz="914400">
              <a:buSzPct val="100000"/>
            </a:pPr>
            <a:endParaRPr sz="3200" kern="1200" baseline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24580" name="图片 2457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88900" y="-26987"/>
            <a:ext cx="9269413" cy="6884987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4578" name="标题 24577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 anchor="ctr"/>
          <a:p>
            <a:pPr defTabSz="914400">
              <a:buSzPct val="100000"/>
            </a:pPr>
            <a:endParaRPr sz="4400" kern="1200" baseline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4579" name="副标题 24578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p>
            <a:pPr defTabSz="914400">
              <a:buSzPct val="100000"/>
            </a:pPr>
            <a:endParaRPr sz="3200" kern="1200" baseline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24580" name="图片 2457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88900" y="-26987"/>
            <a:ext cx="9269413" cy="6884987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4578" name="标题 24577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 anchor="ctr"/>
          <a:p>
            <a:pPr defTabSz="914400">
              <a:buSzPct val="100000"/>
            </a:pPr>
            <a:endParaRPr sz="4400" kern="1200" baseline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4579" name="副标题 24578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p>
            <a:pPr defTabSz="914400">
              <a:buSzPct val="100000"/>
            </a:pPr>
            <a:endParaRPr sz="3200" kern="1200" baseline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24580" name="图片 2457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88900" y="-26987"/>
            <a:ext cx="9269413" cy="6884987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4578" name="标题 24577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 anchor="ctr"/>
          <a:p>
            <a:pPr defTabSz="914400">
              <a:buSzPct val="100000"/>
            </a:pPr>
            <a:endParaRPr sz="4400" kern="1200" baseline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4579" name="副标题 24578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p>
            <a:pPr defTabSz="914400">
              <a:buSzPct val="100000"/>
            </a:pPr>
            <a:endParaRPr sz="3200" kern="1200" baseline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24580" name="图片 2457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88900" y="-26987"/>
            <a:ext cx="9269413" cy="6884987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4578" name="标题 24577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 anchor="ctr"/>
          <a:p>
            <a:pPr defTabSz="914400">
              <a:buSzPct val="100000"/>
            </a:pPr>
            <a:endParaRPr sz="4400" kern="1200" baseline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4579" name="副标题 24578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p>
            <a:pPr defTabSz="914400">
              <a:buSzPct val="100000"/>
            </a:pPr>
            <a:endParaRPr sz="3200" kern="1200" baseline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24580" name="图片 2457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88900" y="-26987"/>
            <a:ext cx="9269413" cy="6884987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4578" name="标题 24577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 anchor="ctr"/>
          <a:p>
            <a:pPr defTabSz="914400">
              <a:buSzPct val="100000"/>
            </a:pPr>
            <a:endParaRPr sz="4400" kern="1200" baseline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4579" name="副标题 24578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p>
            <a:pPr defTabSz="914400">
              <a:buSzPct val="100000"/>
            </a:pPr>
            <a:endParaRPr sz="3200" kern="1200" baseline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24580" name="图片 2457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88900" y="-26987"/>
            <a:ext cx="9269413" cy="6884987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4578" name="标题 24577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 anchor="ctr"/>
          <a:p>
            <a:pPr defTabSz="914400">
              <a:buSzPct val="100000"/>
            </a:pPr>
            <a:endParaRPr sz="4400" kern="1200" baseline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4579" name="副标题 24578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p>
            <a:pPr defTabSz="914400">
              <a:buSzPct val="100000"/>
            </a:pPr>
            <a:endParaRPr sz="3200" kern="1200" baseline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24580" name="图片 2457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88900" y="-26987"/>
            <a:ext cx="9269413" cy="6884987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4578" name="标题 24577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 anchor="ctr"/>
          <a:p>
            <a:pPr defTabSz="914400">
              <a:buSzPct val="100000"/>
            </a:pPr>
            <a:endParaRPr sz="4400" kern="1200" baseline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4579" name="副标题 24578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p>
            <a:pPr defTabSz="914400">
              <a:buSzPct val="100000"/>
            </a:pPr>
            <a:endParaRPr sz="3200" kern="1200" baseline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24580" name="图片 2457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88900" y="-26987"/>
            <a:ext cx="9269413" cy="6884987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4578" name="标题 24577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 anchor="ctr"/>
          <a:p>
            <a:pPr defTabSz="914400">
              <a:buSzPct val="100000"/>
            </a:pPr>
            <a:endParaRPr sz="4400" kern="1200" baseline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4579" name="副标题 24578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p>
            <a:pPr defTabSz="914400">
              <a:buSzPct val="100000"/>
            </a:pPr>
            <a:endParaRPr sz="3200" kern="1200" baseline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24580" name="图片 2457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88900" y="-26987"/>
            <a:ext cx="9269413" cy="6884987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4578" name="标题 24577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 anchor="ctr"/>
          <a:p>
            <a:pPr defTabSz="914400">
              <a:buSzPct val="100000"/>
            </a:pPr>
            <a:endParaRPr sz="4400" kern="1200" baseline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4579" name="副标题 24578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p>
            <a:pPr defTabSz="914400">
              <a:buSzPct val="100000"/>
            </a:pPr>
            <a:endParaRPr sz="3200" kern="1200" baseline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24580" name="图片 2457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88900" y="-26987"/>
            <a:ext cx="9269413" cy="6884987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4578" name="标题 24577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 anchor="ctr"/>
          <a:p>
            <a:pPr defTabSz="914400">
              <a:buSzPct val="100000"/>
            </a:pPr>
            <a:endParaRPr sz="4400" kern="1200" baseline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4579" name="副标题 24578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p>
            <a:pPr defTabSz="914400">
              <a:buSzPct val="100000"/>
            </a:pPr>
            <a:endParaRPr sz="3200" kern="1200" baseline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24580" name="图片 2457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88900" y="-26987"/>
            <a:ext cx="9269413" cy="6884987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4578" name="标题 24577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 anchor="ctr"/>
          <a:p>
            <a:pPr defTabSz="914400">
              <a:buSzPct val="100000"/>
            </a:pPr>
            <a:endParaRPr sz="4400" kern="1200" baseline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4579" name="副标题 24578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p>
            <a:pPr defTabSz="914400">
              <a:buSzPct val="100000"/>
            </a:pPr>
            <a:endParaRPr sz="3200" kern="1200" baseline="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24580" name="图片 24579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88900" y="-26987"/>
            <a:ext cx="9269413" cy="6884987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默认设计模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9EDEE"/>
        </a:accent5>
        <a:accent6>
          <a:srgbClr val="2D2D89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4"/>
        </a:accent5>
        <a:accent6>
          <a:srgbClr val="E5895B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7B7E5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BFAF7"/>
        </a:accent3>
        <a:accent4>
          <a:srgbClr val="000000"/>
        </a:accent4>
        <a:accent5>
          <a:srgbClr val="FFFFFF"/>
        </a:accent5>
        <a:accent6>
          <a:srgbClr val="7EB1E5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7B7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8080"/>
        </a:lt1>
        <a:dk2>
          <a:srgbClr val="FFFF99"/>
        </a:dk2>
        <a:lt2>
          <a:srgbClr val="005A58"/>
        </a:lt2>
        <a:accent1>
          <a:srgbClr val="006462"/>
        </a:accent1>
        <a:accent2>
          <a:srgbClr val="6D6FC7"/>
        </a:accent2>
        <a:accent3>
          <a:srgbClr val="AAC1C1"/>
        </a:accent3>
        <a:accent4>
          <a:srgbClr val="DCDCDC"/>
        </a:accent4>
        <a:accent5>
          <a:srgbClr val="AAB8B8"/>
        </a:accent5>
        <a:accent6>
          <a:srgbClr val="6163B2"/>
        </a:accent6>
        <a:hlink>
          <a:srgbClr val="00FFFF"/>
        </a:hlink>
        <a:folHlink>
          <a:srgbClr val="00F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800000"/>
        </a:lt1>
        <a:dk2>
          <a:srgbClr val="DFD293"/>
        </a:dk2>
        <a:lt2>
          <a:srgbClr val="5C1F00"/>
        </a:lt2>
        <a:accent1>
          <a:srgbClr val="CC3300"/>
        </a:accent1>
        <a:accent2>
          <a:srgbClr val="BE7960"/>
        </a:accent2>
        <a:accent3>
          <a:srgbClr val="C1AAAA"/>
        </a:accent3>
        <a:accent4>
          <a:srgbClr val="DCDCDC"/>
        </a:accent4>
        <a:accent5>
          <a:srgbClr val="E2ADAA"/>
        </a:accent5>
        <a:accent6>
          <a:srgbClr val="AA6C55"/>
        </a:accent6>
        <a:hlink>
          <a:srgbClr val="FFFF99"/>
        </a:hlink>
        <a:folHlink>
          <a:srgbClr val="D3A21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99"/>
        </a:lt1>
        <a:dk2>
          <a:srgbClr val="CCFFFF"/>
        </a:dk2>
        <a:lt2>
          <a:srgbClr val="003366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CDCDC"/>
        </a:accent4>
        <a:accent5>
          <a:srgbClr val="ADB9E2"/>
        </a:accent5>
        <a:accent6>
          <a:srgbClr val="009D00"/>
        </a:accent6>
        <a:hlink>
          <a:srgbClr val="66CCFF"/>
        </a:hlink>
        <a:folHlink>
          <a:srgbClr val="FFE70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000000"/>
        </a:lt1>
        <a:dk2>
          <a:srgbClr val="E3EBF1"/>
        </a:dk2>
        <a:lt2>
          <a:srgbClr val="336699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CDCDC"/>
        </a:accent4>
        <a:accent5>
          <a:srgbClr val="AAADCA"/>
        </a:accent5>
        <a:accent6>
          <a:srgbClr val="3E7B43"/>
        </a:accent6>
        <a:hlink>
          <a:srgbClr val="66CCFF"/>
        </a:hlink>
        <a:folHlink>
          <a:srgbClr val="F0E5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86B5D"/>
        </a:lt1>
        <a:dk2>
          <a:srgbClr val="D1D1CB"/>
        </a:dk2>
        <a:lt2>
          <a:srgbClr val="777777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CDCDC"/>
        </a:accent4>
        <a:accent5>
          <a:srgbClr val="C7C7C1"/>
        </a:accent5>
        <a:accent6>
          <a:srgbClr val="728D96"/>
        </a:accent6>
        <a:hlink>
          <a:srgbClr val="FFCC66"/>
        </a:hlink>
        <a:folHlink>
          <a:srgbClr val="E9DCB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666699"/>
        </a:lt1>
        <a:dk2>
          <a:srgbClr val="FFFFFF"/>
        </a:dk2>
        <a:lt2>
          <a:srgbClr val="3E3E5C"/>
        </a:lt2>
        <a:accent1>
          <a:srgbClr val="60597B"/>
        </a:accent1>
        <a:accent2>
          <a:srgbClr val="6666FF"/>
        </a:accent2>
        <a:accent3>
          <a:srgbClr val="B9B9CA"/>
        </a:accent3>
        <a:accent4>
          <a:srgbClr val="DCDCDC"/>
        </a:accent4>
        <a:accent5>
          <a:srgbClr val="B7B5BF"/>
        </a:accent5>
        <a:accent6>
          <a:srgbClr val="5B5BE5"/>
        </a:accent6>
        <a:hlink>
          <a:srgbClr val="99CCFF"/>
        </a:hlink>
        <a:folHlink>
          <a:srgbClr val="FFFF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FFFFFF"/>
        </a:dk1>
        <a:lt1>
          <a:srgbClr val="523E26"/>
        </a:lt1>
        <a:dk2>
          <a:srgbClr val="DFC08D"/>
        </a:dk2>
        <a:lt2>
          <a:srgbClr val="2D2015"/>
        </a:lt2>
        <a:accent1>
          <a:srgbClr val="8C7B70"/>
        </a:accent1>
        <a:accent2>
          <a:srgbClr val="8F5F2F"/>
        </a:accent2>
        <a:accent3>
          <a:srgbClr val="B3AFAB"/>
        </a:accent3>
        <a:accent4>
          <a:srgbClr val="DCDCDC"/>
        </a:accent4>
        <a:accent5>
          <a:srgbClr val="C5BFBC"/>
        </a:accent5>
        <a:accent6>
          <a:srgbClr val="805529"/>
        </a:accent6>
        <a:hlink>
          <a:srgbClr val="CCB400"/>
        </a:hlink>
        <a:folHlink>
          <a:srgbClr val="8C9EA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1002</Words>
  <Application>WPS 演示</Application>
  <PresentationFormat>在屏幕上显示</PresentationFormat>
  <Paragraphs>39</Paragraphs>
  <Slides>29</Slides>
  <Notes>0</Notes>
  <HiddenSlides>0</HiddenSlides>
  <MMClips>0</MMClips>
  <ScaleCrop>false</ScaleCrop>
  <HeadingPairs>
    <vt:vector size="8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29</vt:i4>
      </vt:variant>
    </vt:vector>
  </HeadingPairs>
  <TitlesOfParts>
    <vt:vector size="37" baseType="lpstr">
      <vt:lpstr>Arial</vt:lpstr>
      <vt:lpstr>宋体</vt:lpstr>
      <vt:lpstr>Wingdings</vt:lpstr>
      <vt:lpstr>微软雅黑</vt:lpstr>
      <vt:lpstr>Arial Unicode MS</vt:lpstr>
      <vt:lpstr>Calibri</vt:lpstr>
      <vt:lpstr>默认设计模板</vt:lpstr>
      <vt:lpstr>Paint.Picture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MC SYSTEM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MC SYSTEM</dc:creator>
  <cp:lastModifiedBy>Administrator</cp:lastModifiedBy>
  <cp:revision>8</cp:revision>
  <dcterms:created xsi:type="dcterms:W3CDTF">2012-09-19T06:23:00Z</dcterms:created>
  <dcterms:modified xsi:type="dcterms:W3CDTF">2018-10-17T08:15:02Z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2052-10.1.0.7469</vt:lpwstr>
  </property>
</Properties>
</file>