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1"/>
    <p:sldMasterId id="2147483687" r:id="rId2"/>
  </p:sldMasterIdLst>
  <p:notesMasterIdLst>
    <p:notesMasterId r:id="rId21"/>
  </p:notesMasterIdLst>
  <p:sldIdLst>
    <p:sldId id="288" r:id="rId3"/>
    <p:sldId id="260" r:id="rId4"/>
    <p:sldId id="261" r:id="rId5"/>
    <p:sldId id="290" r:id="rId6"/>
    <p:sldId id="280" r:id="rId7"/>
    <p:sldId id="263" r:id="rId8"/>
    <p:sldId id="294" r:id="rId9"/>
    <p:sldId id="295" r:id="rId10"/>
    <p:sldId id="306" r:id="rId11"/>
    <p:sldId id="286" r:id="rId12"/>
    <p:sldId id="285" r:id="rId13"/>
    <p:sldId id="291" r:id="rId14"/>
    <p:sldId id="283" r:id="rId15"/>
    <p:sldId id="272" r:id="rId16"/>
    <p:sldId id="273" r:id="rId17"/>
    <p:sldId id="307" r:id="rId18"/>
    <p:sldId id="309" r:id="rId19"/>
    <p:sldId id="310" r:id="rId20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32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32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32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32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7" userDrawn="1">
          <p15:clr>
            <a:srgbClr val="A4A3A4"/>
          </p15:clr>
        </p15:guide>
        <p15:guide id="2" pos="377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 autoAdjust="0"/>
    <p:restoredTop sz="92160" autoAdjust="0"/>
  </p:normalViewPr>
  <p:slideViewPr>
    <p:cSldViewPr>
      <p:cViewPr varScale="1">
        <p:scale>
          <a:sx n="99" d="100"/>
          <a:sy n="99" d="100"/>
        </p:scale>
        <p:origin x="1056" y="176"/>
      </p:cViewPr>
      <p:guideLst>
        <p:guide orient="horz" pos="2187"/>
        <p:guide pos="377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页眉占位符 9217">
            <a:extLst>
              <a:ext uri="{FF2B5EF4-FFF2-40B4-BE49-F238E27FC236}">
                <a16:creationId xmlns:a16="http://schemas.microsoft.com/office/drawing/2014/main" id="{16322395-01E4-942F-6970-11ED755E8A7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200" b="0" noProof="1" dirty="0"/>
            </a:lvl1pPr>
          </a:lstStyle>
          <a:p>
            <a:endParaRPr lang="zh-CN"/>
          </a:p>
        </p:txBody>
      </p:sp>
      <p:sp>
        <p:nvSpPr>
          <p:cNvPr id="9219" name="日期占位符 9218">
            <a:extLst>
              <a:ext uri="{FF2B5EF4-FFF2-40B4-BE49-F238E27FC236}">
                <a16:creationId xmlns:a16="http://schemas.microsoft.com/office/drawing/2014/main" id="{84A86DEF-59F0-7656-1B00-623F161DDA2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200" b="0" noProof="1" dirty="0"/>
            </a:lvl1pPr>
          </a:lstStyle>
          <a:p>
            <a:endParaRPr lang="zh-CN" altLang="en-US"/>
          </a:p>
        </p:txBody>
      </p:sp>
      <p:sp>
        <p:nvSpPr>
          <p:cNvPr id="4100" name="幻灯片图像占位符 9219">
            <a:extLst>
              <a:ext uri="{FF2B5EF4-FFF2-40B4-BE49-F238E27FC236}">
                <a16:creationId xmlns:a16="http://schemas.microsoft.com/office/drawing/2014/main" id="{75427BEC-D008-E061-5F84-FDD5AE0CA544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文本占位符 9220">
            <a:extLst>
              <a:ext uri="{FF2B5EF4-FFF2-40B4-BE49-F238E27FC236}">
                <a16:creationId xmlns:a16="http://schemas.microsoft.com/office/drawing/2014/main" id="{24E34E9B-6FB3-16D6-9A26-37E8557A6921}"/>
              </a:ext>
            </a:extLst>
          </p:cNvPr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222" name="页脚占位符 9221">
            <a:extLst>
              <a:ext uri="{FF2B5EF4-FFF2-40B4-BE49-F238E27FC236}">
                <a16:creationId xmlns:a16="http://schemas.microsoft.com/office/drawing/2014/main" id="{CBC83ADD-149D-C845-9929-FD5A4505393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 b="0" noProof="1" dirty="0"/>
            </a:lvl1pPr>
          </a:lstStyle>
          <a:p>
            <a:endParaRPr lang="zh-CN"/>
          </a:p>
        </p:txBody>
      </p:sp>
      <p:sp>
        <p:nvSpPr>
          <p:cNvPr id="9223" name="灯片编号占位符 9222">
            <a:extLst>
              <a:ext uri="{FF2B5EF4-FFF2-40B4-BE49-F238E27FC236}">
                <a16:creationId xmlns:a16="http://schemas.microsoft.com/office/drawing/2014/main" id="{49EC81E2-47D3-E382-7A9D-2DFDFEE6D4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fld id="{1A052747-276E-314E-B362-12851D98FC92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lvl="1" algn="l" rtl="0" fontAlgn="base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lvl="2" algn="l" rtl="0" fontAlgn="base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lvl="3" algn="l" rtl="0" fontAlgn="base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lvl="4" algn="l" rtl="0" fontAlgn="base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幻灯片图像占位符 64513">
            <a:extLst>
              <a:ext uri="{FF2B5EF4-FFF2-40B4-BE49-F238E27FC236}">
                <a16:creationId xmlns:a16="http://schemas.microsoft.com/office/drawing/2014/main" id="{5A7EBA5F-2E4B-B8EF-1A25-8F8B9707958C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6146" name="文本占位符 64514">
            <a:extLst>
              <a:ext uri="{FF2B5EF4-FFF2-40B4-BE49-F238E27FC236}">
                <a16:creationId xmlns:a16="http://schemas.microsoft.com/office/drawing/2014/main" id="{20540A80-FC83-8462-C64B-A95361EC006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  <p:sp>
        <p:nvSpPr>
          <p:cNvPr id="6147" name="灯片编号占位符 1">
            <a:extLst>
              <a:ext uri="{FF2B5EF4-FFF2-40B4-BE49-F238E27FC236}">
                <a16:creationId xmlns:a16="http://schemas.microsoft.com/office/drawing/2014/main" id="{36B0072C-25B8-506D-81C4-36A7B5AFEC6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AE083D9F-00F8-744A-AFFE-E620DEE9D492}" type="slidenum">
              <a:rPr lang="zh-CN" altLang="en-US">
                <a:latin typeface="Calibri" panose="020F0502020204030204" pitchFamily="34" charset="0"/>
              </a:rPr>
              <a:pPr/>
              <a:t>1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幻灯片图像占位符 65537">
            <a:extLst>
              <a:ext uri="{FF2B5EF4-FFF2-40B4-BE49-F238E27FC236}">
                <a16:creationId xmlns:a16="http://schemas.microsoft.com/office/drawing/2014/main" id="{B5120B99-6CE4-982B-1C55-7D85C7475D38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8194" name="文本占位符 65538">
            <a:extLst>
              <a:ext uri="{FF2B5EF4-FFF2-40B4-BE49-F238E27FC236}">
                <a16:creationId xmlns:a16="http://schemas.microsoft.com/office/drawing/2014/main" id="{5197815D-3C77-5254-80F3-D91A3CDE339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  <p:sp>
        <p:nvSpPr>
          <p:cNvPr id="8195" name="灯片编号占位符 1">
            <a:extLst>
              <a:ext uri="{FF2B5EF4-FFF2-40B4-BE49-F238E27FC236}">
                <a16:creationId xmlns:a16="http://schemas.microsoft.com/office/drawing/2014/main" id="{11C20EE7-D1B2-4E47-620C-5077AD19829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ED1C915-8636-A24F-8767-818C942BCEE8}" type="slidenum">
              <a:rPr lang="zh-CN" altLang="en-US"/>
              <a:pPr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幻灯片图像占位符 66561">
            <a:extLst>
              <a:ext uri="{FF2B5EF4-FFF2-40B4-BE49-F238E27FC236}">
                <a16:creationId xmlns:a16="http://schemas.microsoft.com/office/drawing/2014/main" id="{78AF664C-A914-A40A-9D01-77FF29181C46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10242" name="文本占位符 66562">
            <a:extLst>
              <a:ext uri="{FF2B5EF4-FFF2-40B4-BE49-F238E27FC236}">
                <a16:creationId xmlns:a16="http://schemas.microsoft.com/office/drawing/2014/main" id="{02DDA8E0-0FEC-B6FE-394D-3070EBB599A6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  <p:sp>
        <p:nvSpPr>
          <p:cNvPr id="10243" name="灯片编号占位符 1">
            <a:extLst>
              <a:ext uri="{FF2B5EF4-FFF2-40B4-BE49-F238E27FC236}">
                <a16:creationId xmlns:a16="http://schemas.microsoft.com/office/drawing/2014/main" id="{0E722E91-8A08-5EBC-FA06-025D3286ACC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A3923AE2-C0A5-F34E-8495-98A82B9015A0}" type="slidenum">
              <a:rPr lang="zh-CN" altLang="en-US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幻灯片图像占位符 52225">
            <a:extLst>
              <a:ext uri="{FF2B5EF4-FFF2-40B4-BE49-F238E27FC236}">
                <a16:creationId xmlns:a16="http://schemas.microsoft.com/office/drawing/2014/main" id="{E9448D51-8826-F5E9-C682-7E7FC4235F25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12290" name="文本占位符 52226">
            <a:extLst>
              <a:ext uri="{FF2B5EF4-FFF2-40B4-BE49-F238E27FC236}">
                <a16:creationId xmlns:a16="http://schemas.microsoft.com/office/drawing/2014/main" id="{AFA715B9-86B7-2034-A6AA-72B20FF9C81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  <p:sp>
        <p:nvSpPr>
          <p:cNvPr id="12291" name="灯片编号占位符 1">
            <a:extLst>
              <a:ext uri="{FF2B5EF4-FFF2-40B4-BE49-F238E27FC236}">
                <a16:creationId xmlns:a16="http://schemas.microsoft.com/office/drawing/2014/main" id="{23DA79BC-5B18-7B4D-7459-9EECB73D934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A84331C2-B7BC-C04C-93A1-C4897A39E4ED}" type="slidenum">
              <a:rPr lang="zh-CN" altLang="en-US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幻灯片图像占位符 67585">
            <a:extLst>
              <a:ext uri="{FF2B5EF4-FFF2-40B4-BE49-F238E27FC236}">
                <a16:creationId xmlns:a16="http://schemas.microsoft.com/office/drawing/2014/main" id="{FB5C5DBB-C0F7-C3BC-C900-4D03B75E540A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14338" name="文本占位符 67586">
            <a:extLst>
              <a:ext uri="{FF2B5EF4-FFF2-40B4-BE49-F238E27FC236}">
                <a16:creationId xmlns:a16="http://schemas.microsoft.com/office/drawing/2014/main" id="{7D41C0C1-73FC-118D-3A5A-E0D414CFD0A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  <p:sp>
        <p:nvSpPr>
          <p:cNvPr id="14339" name="灯片编号占位符 1">
            <a:extLst>
              <a:ext uri="{FF2B5EF4-FFF2-40B4-BE49-F238E27FC236}">
                <a16:creationId xmlns:a16="http://schemas.microsoft.com/office/drawing/2014/main" id="{978932AC-5851-B35A-CD7A-A83D80420FE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7AEFFA66-B103-7340-BC44-927C39454463}" type="slidenum">
              <a:rPr lang="zh-CN" altLang="en-US"/>
              <a:pPr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68609">
            <a:extLst>
              <a:ext uri="{FF2B5EF4-FFF2-40B4-BE49-F238E27FC236}">
                <a16:creationId xmlns:a16="http://schemas.microsoft.com/office/drawing/2014/main" id="{3308ED52-AEA3-FB1B-FE06-158958949D85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16386" name="文本占位符 68610">
            <a:extLst>
              <a:ext uri="{FF2B5EF4-FFF2-40B4-BE49-F238E27FC236}">
                <a16:creationId xmlns:a16="http://schemas.microsoft.com/office/drawing/2014/main" id="{1B536F25-ED76-322E-5069-C1F4C269A61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  <p:sp>
        <p:nvSpPr>
          <p:cNvPr id="16387" name="灯片编号占位符 1">
            <a:extLst>
              <a:ext uri="{FF2B5EF4-FFF2-40B4-BE49-F238E27FC236}">
                <a16:creationId xmlns:a16="http://schemas.microsoft.com/office/drawing/2014/main" id="{F9067389-C5C6-B870-2C73-4ED2D04A3B5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36C35A41-08FB-7D40-87F2-48FABD0950F0}" type="slidenum">
              <a:rPr lang="zh-CN" altLang="en-US"/>
              <a:pPr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幻灯片图像占位符 69633">
            <a:extLst>
              <a:ext uri="{FF2B5EF4-FFF2-40B4-BE49-F238E27FC236}">
                <a16:creationId xmlns:a16="http://schemas.microsoft.com/office/drawing/2014/main" id="{E011E761-1CCA-8ECF-46C1-573B286AD190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18434" name="文本占位符 69634">
            <a:extLst>
              <a:ext uri="{FF2B5EF4-FFF2-40B4-BE49-F238E27FC236}">
                <a16:creationId xmlns:a16="http://schemas.microsoft.com/office/drawing/2014/main" id="{1862406A-E4CE-E4FD-3AE7-C5EB7736191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  <p:sp>
        <p:nvSpPr>
          <p:cNvPr id="18435" name="灯片编号占位符 1">
            <a:extLst>
              <a:ext uri="{FF2B5EF4-FFF2-40B4-BE49-F238E27FC236}">
                <a16:creationId xmlns:a16="http://schemas.microsoft.com/office/drawing/2014/main" id="{2B25FFB4-75FD-DF34-D36E-30E6EEE03E9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B2695A69-C400-F242-995E-137506EDBD62}" type="slidenum">
              <a:rPr lang="zh-CN" altLang="en-US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幻灯片图像占位符 70657">
            <a:extLst>
              <a:ext uri="{FF2B5EF4-FFF2-40B4-BE49-F238E27FC236}">
                <a16:creationId xmlns:a16="http://schemas.microsoft.com/office/drawing/2014/main" id="{517E5E56-ED0F-32E6-BEE0-2FF0F0D13BA2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20482" name="文本占位符 70658">
            <a:extLst>
              <a:ext uri="{FF2B5EF4-FFF2-40B4-BE49-F238E27FC236}">
                <a16:creationId xmlns:a16="http://schemas.microsoft.com/office/drawing/2014/main" id="{E3F2BC8F-5C79-717F-C703-3F3D9E2D73F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  <p:sp>
        <p:nvSpPr>
          <p:cNvPr id="20483" name="灯片编号占位符 1">
            <a:extLst>
              <a:ext uri="{FF2B5EF4-FFF2-40B4-BE49-F238E27FC236}">
                <a16:creationId xmlns:a16="http://schemas.microsoft.com/office/drawing/2014/main" id="{F1EC88DB-E54E-0535-805D-3D84B479ED5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A42617AB-77A4-9A4F-9FE2-BF168B1427FA}" type="slidenum">
              <a:rPr lang="zh-CN" altLang="en-US"/>
              <a:pPr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幻灯片图像占位符 72705">
            <a:extLst>
              <a:ext uri="{FF2B5EF4-FFF2-40B4-BE49-F238E27FC236}">
                <a16:creationId xmlns:a16="http://schemas.microsoft.com/office/drawing/2014/main" id="{9A64BF9B-2EB5-423A-D035-0238D7D5D90F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23554" name="文本占位符 72706">
            <a:extLst>
              <a:ext uri="{FF2B5EF4-FFF2-40B4-BE49-F238E27FC236}">
                <a16:creationId xmlns:a16="http://schemas.microsoft.com/office/drawing/2014/main" id="{DBC24740-100C-3EB7-02A1-6DAFF8FCE19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  <p:sp>
        <p:nvSpPr>
          <p:cNvPr id="23555" name="灯片编号占位符 1">
            <a:extLst>
              <a:ext uri="{FF2B5EF4-FFF2-40B4-BE49-F238E27FC236}">
                <a16:creationId xmlns:a16="http://schemas.microsoft.com/office/drawing/2014/main" id="{7F09ED57-54CB-7994-5DE4-2465AC3D6CA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6D7F0177-AB75-0A42-B245-808B2A8AEAAD}" type="slidenum">
              <a:rPr lang="zh-CN" altLang="en-US"/>
              <a:pPr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幻灯片图像占位符 73729">
            <a:extLst>
              <a:ext uri="{FF2B5EF4-FFF2-40B4-BE49-F238E27FC236}">
                <a16:creationId xmlns:a16="http://schemas.microsoft.com/office/drawing/2014/main" id="{CE08ABC3-8E7C-779A-289B-2567BC4523D4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25602" name="文本占位符 73730">
            <a:extLst>
              <a:ext uri="{FF2B5EF4-FFF2-40B4-BE49-F238E27FC236}">
                <a16:creationId xmlns:a16="http://schemas.microsoft.com/office/drawing/2014/main" id="{927DA0C0-2418-89E6-47CF-0726A5AD801A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  <p:sp>
        <p:nvSpPr>
          <p:cNvPr id="25603" name="灯片编号占位符 1">
            <a:extLst>
              <a:ext uri="{FF2B5EF4-FFF2-40B4-BE49-F238E27FC236}">
                <a16:creationId xmlns:a16="http://schemas.microsoft.com/office/drawing/2014/main" id="{4F929583-9790-3F94-53AC-171A66694C1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0390AE11-7046-0E4B-BE5E-F93CB5AD81FF}" type="slidenum">
              <a:rPr lang="zh-CN" altLang="en-US"/>
              <a:pPr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幻灯片图像占位符 74753">
            <a:extLst>
              <a:ext uri="{FF2B5EF4-FFF2-40B4-BE49-F238E27FC236}">
                <a16:creationId xmlns:a16="http://schemas.microsoft.com/office/drawing/2014/main" id="{4107C2BF-01CC-38EE-26EE-A11D880C1B6A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27650" name="文本占位符 74754">
            <a:extLst>
              <a:ext uri="{FF2B5EF4-FFF2-40B4-BE49-F238E27FC236}">
                <a16:creationId xmlns:a16="http://schemas.microsoft.com/office/drawing/2014/main" id="{0407B8C7-E8D7-61A6-A41E-D40594FCC21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  <p:sp>
        <p:nvSpPr>
          <p:cNvPr id="27651" name="灯片编号占位符 1">
            <a:extLst>
              <a:ext uri="{FF2B5EF4-FFF2-40B4-BE49-F238E27FC236}">
                <a16:creationId xmlns:a16="http://schemas.microsoft.com/office/drawing/2014/main" id="{ABDD223D-1C16-2818-D8A2-A143F632609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41053699-959D-FD4A-84E4-EB5871F51AE5}" type="slidenum">
              <a:rPr lang="zh-CN" altLang="en-US"/>
              <a:pPr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幻灯片图像占位符 75777">
            <a:extLst>
              <a:ext uri="{FF2B5EF4-FFF2-40B4-BE49-F238E27FC236}">
                <a16:creationId xmlns:a16="http://schemas.microsoft.com/office/drawing/2014/main" id="{6EBE8C14-603A-E739-AE7B-4AA4B312DC39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29698" name="文本占位符 75778">
            <a:extLst>
              <a:ext uri="{FF2B5EF4-FFF2-40B4-BE49-F238E27FC236}">
                <a16:creationId xmlns:a16="http://schemas.microsoft.com/office/drawing/2014/main" id="{BBF1AE4E-8F55-C415-CF73-FCAF610A8EE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  <p:sp>
        <p:nvSpPr>
          <p:cNvPr id="29699" name="灯片编号占位符 1">
            <a:extLst>
              <a:ext uri="{FF2B5EF4-FFF2-40B4-BE49-F238E27FC236}">
                <a16:creationId xmlns:a16="http://schemas.microsoft.com/office/drawing/2014/main" id="{5B52B888-E1C4-3889-EED9-4EC0278287A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F68F3760-0E27-594B-A52A-39252FF03790}" type="slidenum">
              <a:rPr lang="zh-CN" altLang="en-US"/>
              <a:pPr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幻灯片图像占位符 79873">
            <a:extLst>
              <a:ext uri="{FF2B5EF4-FFF2-40B4-BE49-F238E27FC236}">
                <a16:creationId xmlns:a16="http://schemas.microsoft.com/office/drawing/2014/main" id="{6D37C8F1-4715-11FF-CEDC-7AEE1842EBDF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31746" name="文本占位符 79874">
            <a:extLst>
              <a:ext uri="{FF2B5EF4-FFF2-40B4-BE49-F238E27FC236}">
                <a16:creationId xmlns:a16="http://schemas.microsoft.com/office/drawing/2014/main" id="{AB63D413-E3BA-EA4A-F886-E11470943526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  <p:sp>
        <p:nvSpPr>
          <p:cNvPr id="31747" name="灯片编号占位符 1">
            <a:extLst>
              <a:ext uri="{FF2B5EF4-FFF2-40B4-BE49-F238E27FC236}">
                <a16:creationId xmlns:a16="http://schemas.microsoft.com/office/drawing/2014/main" id="{1E462894-CC7B-8184-0C7D-915DDC97662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ADA75C3F-5CE4-8C41-AD41-C654FC71CB7E}" type="slidenum">
              <a:rPr lang="zh-CN" altLang="en-US"/>
              <a:pPr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幻灯片图像占位符 80897">
            <a:extLst>
              <a:ext uri="{FF2B5EF4-FFF2-40B4-BE49-F238E27FC236}">
                <a16:creationId xmlns:a16="http://schemas.microsoft.com/office/drawing/2014/main" id="{162C3561-DAB7-3B8A-7EDF-20B37C74E492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33794" name="文本占位符 80898">
            <a:extLst>
              <a:ext uri="{FF2B5EF4-FFF2-40B4-BE49-F238E27FC236}">
                <a16:creationId xmlns:a16="http://schemas.microsoft.com/office/drawing/2014/main" id="{EC74D7FB-B7AF-B0EB-7C0F-1EA0A9D3473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  <p:sp>
        <p:nvSpPr>
          <p:cNvPr id="33795" name="灯片编号占位符 1">
            <a:extLst>
              <a:ext uri="{FF2B5EF4-FFF2-40B4-BE49-F238E27FC236}">
                <a16:creationId xmlns:a16="http://schemas.microsoft.com/office/drawing/2014/main" id="{C64887A4-85F2-236B-60F9-FAF7A52314D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40A87E50-77BA-2C45-B2F6-9EDCB23D742C}" type="slidenum">
              <a:rPr lang="zh-CN" altLang="en-US"/>
              <a:pPr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幻灯片图像占位符 76801">
            <a:extLst>
              <a:ext uri="{FF2B5EF4-FFF2-40B4-BE49-F238E27FC236}">
                <a16:creationId xmlns:a16="http://schemas.microsoft.com/office/drawing/2014/main" id="{5FFC8D63-86ED-0731-999C-6AEED247D745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35842" name="文本占位符 76802">
            <a:extLst>
              <a:ext uri="{FF2B5EF4-FFF2-40B4-BE49-F238E27FC236}">
                <a16:creationId xmlns:a16="http://schemas.microsoft.com/office/drawing/2014/main" id="{AAC25AE9-72BA-AFDE-498A-956CE9F6489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  <p:sp>
        <p:nvSpPr>
          <p:cNvPr id="35843" name="灯片编号占位符 1">
            <a:extLst>
              <a:ext uri="{FF2B5EF4-FFF2-40B4-BE49-F238E27FC236}">
                <a16:creationId xmlns:a16="http://schemas.microsoft.com/office/drawing/2014/main" id="{3D099101-E077-3FBD-8185-8987783EA6B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88802515-B504-1044-B790-EFE6B2186847}" type="slidenum">
              <a:rPr lang="zh-CN" altLang="en-US"/>
              <a:pPr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幻灯片图像占位符 78849">
            <a:extLst>
              <a:ext uri="{FF2B5EF4-FFF2-40B4-BE49-F238E27FC236}">
                <a16:creationId xmlns:a16="http://schemas.microsoft.com/office/drawing/2014/main" id="{C77571AD-975A-53ED-6B8F-BE1DD8E3B3E8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37890" name="文本占位符 78850">
            <a:extLst>
              <a:ext uri="{FF2B5EF4-FFF2-40B4-BE49-F238E27FC236}">
                <a16:creationId xmlns:a16="http://schemas.microsoft.com/office/drawing/2014/main" id="{C7A942E4-5E20-52E5-D3AD-C6231E0E1F4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  <p:sp>
        <p:nvSpPr>
          <p:cNvPr id="37891" name="灯片编号占位符 1">
            <a:extLst>
              <a:ext uri="{FF2B5EF4-FFF2-40B4-BE49-F238E27FC236}">
                <a16:creationId xmlns:a16="http://schemas.microsoft.com/office/drawing/2014/main" id="{8DC98147-047B-30A2-F17A-EECDBCB473D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700F605-5CD5-844C-A863-0BF17F5D5D3E}" type="slidenum">
              <a:rPr lang="zh-CN" altLang="en-US"/>
              <a:pPr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幻灯片图像占位符 77825">
            <a:extLst>
              <a:ext uri="{FF2B5EF4-FFF2-40B4-BE49-F238E27FC236}">
                <a16:creationId xmlns:a16="http://schemas.microsoft.com/office/drawing/2014/main" id="{6A053AD1-F3FB-D58D-54D2-3D4280F5E198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39938" name="文本占位符 77826">
            <a:extLst>
              <a:ext uri="{FF2B5EF4-FFF2-40B4-BE49-F238E27FC236}">
                <a16:creationId xmlns:a16="http://schemas.microsoft.com/office/drawing/2014/main" id="{6E0D1DD0-6AC4-DFE6-1B04-1000961A007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  <p:sp>
        <p:nvSpPr>
          <p:cNvPr id="39939" name="灯片编号占位符 1">
            <a:extLst>
              <a:ext uri="{FF2B5EF4-FFF2-40B4-BE49-F238E27FC236}">
                <a16:creationId xmlns:a16="http://schemas.microsoft.com/office/drawing/2014/main" id="{088003DC-D47A-94F7-ACF8-13EEA5F69A4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24118417-B4CE-DF40-8577-243A949A3E0E}" type="slidenum">
              <a:rPr lang="zh-CN" altLang="en-US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1711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7BDD6-F610-CF4D-BDB2-EB05E70B0E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041239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B1376-7EE8-034D-9F56-80F0B1E515A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4564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CB228-5409-3A42-B2AE-2FCA294879C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0222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82B12-BDB7-CD47-B2BB-8A8DE72C735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9615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C3C1B-0486-5744-8908-FEE9569389B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73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2C39A-3B54-D54B-9929-0812DE539FC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906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3F231-4B7C-514D-A2A9-5AB805CFDEE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0730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B245C-3393-B048-BB2F-68F682A17D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9808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417C-D18D-244A-AC79-F74986E5A88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3593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D9BE9-98FC-CD48-A60A-4B9A830BC20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5618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ED0C9-6954-E14B-A2E1-91D57185D9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55573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A20AC-B1F2-054F-ABF8-C67C60CD86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67310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A1646-543A-A24C-BA03-4E5CEBAA8C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46587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6683C-DFF2-624B-A020-57A19B1E15C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7281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226C2-EC4C-664E-A093-3A6561E3E2D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56410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83914-1A83-1040-82B6-28B0607D7D9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54255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814AA-9E1C-B641-BEE9-A684A2D60A0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5217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F2CD2-3D5E-7347-A655-BBA554394D0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4353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F9CFB-0F14-F247-986E-5B0F76B3CB7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74632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1D1D9-F6B3-6B47-B949-8F45801991D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13593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CF972-DB49-1B49-A3F0-BC585D8EF7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82179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58FBB-BB83-4942-A8DD-2E0AE41B631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82219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027">
            <a:extLst>
              <a:ext uri="{FF2B5EF4-FFF2-40B4-BE49-F238E27FC236}">
                <a16:creationId xmlns:a16="http://schemas.microsoft.com/office/drawing/2014/main" id="{D0FEFA6C-0A16-C300-E4AB-12BCD7DCC3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28">
            <a:extLst>
              <a:ext uri="{FF2B5EF4-FFF2-40B4-BE49-F238E27FC236}">
                <a16:creationId xmlns:a16="http://schemas.microsoft.com/office/drawing/2014/main" id="{DE1A85FE-B4CE-FCD7-DF41-BE1985DA4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7" name="灯片编号占位符 1029">
            <a:extLst>
              <a:ext uri="{FF2B5EF4-FFF2-40B4-BE49-F238E27FC236}">
                <a16:creationId xmlns:a16="http://schemas.microsoft.com/office/drawing/2014/main" id="{7B4E667D-41E9-C3E5-4556-D6A17F0419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DB0554-2408-0743-8F85-7E60F9B3B6A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3741115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EDF14F72-DB6E-D04B-BEC5-C340C2E8AA6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F6DD1F35-61AB-0051-083B-C99F44979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EC387AA2-1DDC-278F-0234-BFCFE714B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2B1315-D4CF-2244-949B-BEC283DC58D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002122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258FBB-BB83-4942-A8DD-2E0AE41B631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0861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258FBB-BB83-4942-A8DD-2E0AE41B631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278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.png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png"/><Relationship Id="rId5" Type="http://schemas.openxmlformats.org/officeDocument/2006/relationships/oleObject" Target="../embeddings/oleObject7.bin"/><Relationship Id="rId10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openxmlformats.org/officeDocument/2006/relationships/oleObject" Target="../embeddings/oleObject9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oleObject" Target="../embeddings/oleObject10.bin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2.wav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5.emf"/><Relationship Id="rId4" Type="http://schemas.openxmlformats.org/officeDocument/2006/relationships/oleObject" Target="../embeddings/oleObject12.bin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矩形 43009">
            <a:extLst>
              <a:ext uri="{FF2B5EF4-FFF2-40B4-BE49-F238E27FC236}">
                <a16:creationId xmlns:a16="http://schemas.microsoft.com/office/drawing/2014/main" id="{831F3F9E-A064-CAC2-0C8F-0ED63F6E540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09964" y="3084514"/>
            <a:ext cx="5170487" cy="688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 panose="02010600030101010101" pitchFamily="2" charset="-122"/>
              </a:rPr>
              <a:t>27.2.1 </a:t>
            </a:r>
            <a:r>
              <a:rPr lang="zh-CN" altLang="en-U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 panose="02010600030101010101" pitchFamily="2" charset="-122"/>
              </a:rPr>
              <a:t>相似三角形的判定 </a:t>
            </a:r>
            <a:r>
              <a:rPr lang="en-US" altLang="zh-CN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 panose="02010600030101010101" pitchFamily="2" charset="-122"/>
              </a:rPr>
              <a:t>3</a:t>
            </a:r>
            <a:endParaRPr lang="zh-CN" altLang="en-US" sz="3600" kern="10">
              <a:ln w="9525">
                <a:solidFill>
                  <a:srgbClr val="FF0000"/>
                </a:solidFill>
                <a:round/>
                <a:headEnd/>
                <a:tailEnd/>
              </a:ln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组合 6145">
            <a:extLst>
              <a:ext uri="{FF2B5EF4-FFF2-40B4-BE49-F238E27FC236}">
                <a16:creationId xmlns:a16="http://schemas.microsoft.com/office/drawing/2014/main" id="{F08F9CF1-C73E-A90A-6D63-B52D162F3D49}"/>
              </a:ext>
            </a:extLst>
          </p:cNvPr>
          <p:cNvGrpSpPr>
            <a:grpSpLocks/>
          </p:cNvGrpSpPr>
          <p:nvPr/>
        </p:nvGrpSpPr>
        <p:grpSpPr bwMode="auto">
          <a:xfrm>
            <a:off x="4943476" y="3213101"/>
            <a:ext cx="2495223" cy="2116093"/>
            <a:chOff x="397" y="948"/>
            <a:chExt cx="1980" cy="1794"/>
          </a:xfrm>
        </p:grpSpPr>
        <p:sp>
          <p:nvSpPr>
            <p:cNvPr id="7170" name="直接连接符 6146">
              <a:extLst>
                <a:ext uri="{FF2B5EF4-FFF2-40B4-BE49-F238E27FC236}">
                  <a16:creationId xmlns:a16="http://schemas.microsoft.com/office/drawing/2014/main" id="{BABD6A85-DA86-FD08-797A-F16FB955B6B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56" y="2514"/>
              <a:ext cx="1626" cy="3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71" name="文本框 6147">
              <a:extLst>
                <a:ext uri="{FF2B5EF4-FFF2-40B4-BE49-F238E27FC236}">
                  <a16:creationId xmlns:a16="http://schemas.microsoft.com/office/drawing/2014/main" id="{B84F67D1-16EC-E516-59E7-ADFCD1B060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3" y="2054"/>
              <a:ext cx="177" cy="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400">
                  <a:solidFill>
                    <a:srgbClr val="000000"/>
                  </a:solidFill>
                </a:rPr>
                <a:t>D</a:t>
              </a:r>
            </a:p>
          </p:txBody>
        </p:sp>
        <p:sp>
          <p:nvSpPr>
            <p:cNvPr id="7172" name="直接连接符 6148">
              <a:extLst>
                <a:ext uri="{FF2B5EF4-FFF2-40B4-BE49-F238E27FC236}">
                  <a16:creationId xmlns:a16="http://schemas.microsoft.com/office/drawing/2014/main" id="{46C9484D-DD56-703C-98AC-6B53F95522B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93" y="1114"/>
              <a:ext cx="868" cy="1094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73" name="直接连接符 6149">
              <a:extLst>
                <a:ext uri="{FF2B5EF4-FFF2-40B4-BE49-F238E27FC236}">
                  <a16:creationId xmlns:a16="http://schemas.microsoft.com/office/drawing/2014/main" id="{96FC6262-51E9-2527-2059-A27A570481B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93" y="2208"/>
              <a:ext cx="1271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74" name="直接连接符 6150">
              <a:extLst>
                <a:ext uri="{FF2B5EF4-FFF2-40B4-BE49-F238E27FC236}">
                  <a16:creationId xmlns:a16="http://schemas.microsoft.com/office/drawing/2014/main" id="{A309CE4D-2B1D-1E0C-871B-673A35DEE84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58" y="1114"/>
              <a:ext cx="401" cy="1092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75" name="文本框 6151">
              <a:extLst>
                <a:ext uri="{FF2B5EF4-FFF2-40B4-BE49-F238E27FC236}">
                  <a16:creationId xmlns:a16="http://schemas.microsoft.com/office/drawing/2014/main" id="{57A64BAC-9517-C866-D4DD-F21749C5BE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7" y="2427"/>
              <a:ext cx="177" cy="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400">
                  <a:solidFill>
                    <a:srgbClr val="000000"/>
                  </a:solidFill>
                </a:rPr>
                <a:t>B</a:t>
              </a:r>
            </a:p>
          </p:txBody>
        </p:sp>
        <p:sp>
          <p:nvSpPr>
            <p:cNvPr id="7176" name="文本框 6152">
              <a:extLst>
                <a:ext uri="{FF2B5EF4-FFF2-40B4-BE49-F238E27FC236}">
                  <a16:creationId xmlns:a16="http://schemas.microsoft.com/office/drawing/2014/main" id="{E298BD30-3002-657B-322B-65C1EE2EE0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00" y="948"/>
              <a:ext cx="177" cy="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400">
                  <a:solidFill>
                    <a:srgbClr val="000000"/>
                  </a:solidFill>
                </a:rPr>
                <a:t>A</a:t>
              </a:r>
            </a:p>
          </p:txBody>
        </p:sp>
        <p:sp>
          <p:nvSpPr>
            <p:cNvPr id="7177" name="文本框 6153">
              <a:extLst>
                <a:ext uri="{FF2B5EF4-FFF2-40B4-BE49-F238E27FC236}">
                  <a16:creationId xmlns:a16="http://schemas.microsoft.com/office/drawing/2014/main" id="{106D0E0D-064B-2EA4-6774-E0E75D2B2C4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00" y="2429"/>
              <a:ext cx="177" cy="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400">
                  <a:solidFill>
                    <a:srgbClr val="000000"/>
                  </a:solidFill>
                </a:rPr>
                <a:t>C</a:t>
              </a:r>
            </a:p>
          </p:txBody>
        </p:sp>
        <p:sp>
          <p:nvSpPr>
            <p:cNvPr id="7178" name="文本框 6154">
              <a:extLst>
                <a:ext uri="{FF2B5EF4-FFF2-40B4-BE49-F238E27FC236}">
                  <a16:creationId xmlns:a16="http://schemas.microsoft.com/office/drawing/2014/main" id="{E5132005-1EAD-333D-034A-471BF543531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97" y="2067"/>
              <a:ext cx="163" cy="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400">
                  <a:solidFill>
                    <a:srgbClr val="000000"/>
                  </a:solidFill>
                </a:rPr>
                <a:t>E</a:t>
              </a:r>
              <a:endParaRPr lang="en-US" altLang="zh-CN" sz="2400" baseline="30000">
                <a:solidFill>
                  <a:srgbClr val="000000"/>
                </a:solidFill>
              </a:endParaRPr>
            </a:p>
          </p:txBody>
        </p:sp>
        <p:sp>
          <p:nvSpPr>
            <p:cNvPr id="7179" name="直接连接符 6155">
              <a:extLst>
                <a:ext uri="{FF2B5EF4-FFF2-40B4-BE49-F238E27FC236}">
                  <a16:creationId xmlns:a16="http://schemas.microsoft.com/office/drawing/2014/main" id="{F3B3C3B4-D6C6-BF42-0AA7-2A2DB5CEBF0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46" y="2208"/>
              <a:ext cx="248" cy="309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0" name="直接连接符 6156">
              <a:extLst>
                <a:ext uri="{FF2B5EF4-FFF2-40B4-BE49-F238E27FC236}">
                  <a16:creationId xmlns:a16="http://schemas.microsoft.com/office/drawing/2014/main" id="{A40FA9A9-C469-19A5-FC17-E0A0410CB99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58" y="2200"/>
              <a:ext cx="121" cy="319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158" name="文本框 6157">
            <a:extLst>
              <a:ext uri="{FF2B5EF4-FFF2-40B4-BE49-F238E27FC236}">
                <a16:creationId xmlns:a16="http://schemas.microsoft.com/office/drawing/2014/main" id="{8A5AD8AA-560D-C8F2-905C-ECE39352DD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2038" y="5654676"/>
            <a:ext cx="3382962" cy="120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30000"/>
              </a:lnSpc>
            </a:pPr>
            <a:r>
              <a:rPr lang="zh-CN" altLang="en-US" sz="2800" dirty="0">
                <a:solidFill>
                  <a:srgbClr val="FF3300"/>
                </a:solidFill>
              </a:rPr>
              <a:t>（</a:t>
            </a:r>
            <a:r>
              <a:rPr lang="en-US" altLang="zh-CN" sz="2800" dirty="0">
                <a:solidFill>
                  <a:srgbClr val="FF3300"/>
                </a:solidFill>
              </a:rPr>
              <a:t>2</a:t>
            </a:r>
            <a:r>
              <a:rPr lang="zh-CN" altLang="en-US" sz="2800" dirty="0">
                <a:solidFill>
                  <a:srgbClr val="FF3300"/>
                </a:solidFill>
              </a:rPr>
              <a:t>）</a:t>
            </a:r>
            <a:r>
              <a:rPr lang="en-US" altLang="zh-CN" sz="2800" dirty="0"/>
              <a:t>∵DE</a:t>
            </a:r>
            <a:r>
              <a:rPr lang="en-US" altLang="zh-CN" sz="2800" i="1" dirty="0"/>
              <a:t>∥</a:t>
            </a:r>
            <a:r>
              <a:rPr lang="en-US" altLang="zh-CN" sz="2800" dirty="0"/>
              <a:t>BC</a:t>
            </a:r>
          </a:p>
          <a:p>
            <a:pPr eaLnBrk="0" hangingPunct="0">
              <a:lnSpc>
                <a:spcPct val="130000"/>
              </a:lnSpc>
            </a:pPr>
            <a:r>
              <a:rPr lang="en-US" altLang="zh-CN" sz="2800" dirty="0"/>
              <a:t>∴△ADE∽△ABC</a:t>
            </a:r>
          </a:p>
        </p:txBody>
      </p:sp>
      <p:sp>
        <p:nvSpPr>
          <p:cNvPr id="7182" name="文本框 6158">
            <a:extLst>
              <a:ext uri="{FF2B5EF4-FFF2-40B4-BE49-F238E27FC236}">
                <a16:creationId xmlns:a16="http://schemas.microsoft.com/office/drawing/2014/main" id="{A62A5A60-1E5F-D753-857A-C7DBDBABA0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1" y="692150"/>
            <a:ext cx="8105775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800"/>
              <a:t>       </a:t>
            </a:r>
            <a:r>
              <a:rPr lang="zh-CN" altLang="en-US" sz="2800"/>
              <a:t>我们学习了哪些判定三角形相似的方法，请你用几何语言叙述。</a:t>
            </a:r>
          </a:p>
        </p:txBody>
      </p:sp>
      <p:sp>
        <p:nvSpPr>
          <p:cNvPr id="7183" name="文本框 6159">
            <a:extLst>
              <a:ext uri="{FF2B5EF4-FFF2-40B4-BE49-F238E27FC236}">
                <a16:creationId xmlns:a16="http://schemas.microsoft.com/office/drawing/2014/main" id="{7AF9417D-BA18-F307-88A8-85E8F55BAD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0"/>
            <a:ext cx="2447925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4400">
                <a:solidFill>
                  <a:srgbClr val="CC00FF"/>
                </a:solidFill>
                <a:latin typeface="隶书" pitchFamily="49" charset="-122"/>
                <a:ea typeface="隶书" pitchFamily="49" charset="-122"/>
              </a:rPr>
              <a:t>知识回顾</a:t>
            </a:r>
          </a:p>
        </p:txBody>
      </p:sp>
      <p:grpSp>
        <p:nvGrpSpPr>
          <p:cNvPr id="6161" name="组合 6160">
            <a:extLst>
              <a:ext uri="{FF2B5EF4-FFF2-40B4-BE49-F238E27FC236}">
                <a16:creationId xmlns:a16="http://schemas.microsoft.com/office/drawing/2014/main" id="{16F48124-D376-CD5B-9D1D-749B37E1B624}"/>
              </a:ext>
            </a:extLst>
          </p:cNvPr>
          <p:cNvGrpSpPr>
            <a:grpSpLocks/>
          </p:cNvGrpSpPr>
          <p:nvPr/>
        </p:nvGrpSpPr>
        <p:grpSpPr bwMode="auto">
          <a:xfrm>
            <a:off x="1487487" y="2035176"/>
            <a:ext cx="3106738" cy="2282825"/>
            <a:chOff x="-23" y="1282"/>
            <a:chExt cx="1957" cy="1438"/>
          </a:xfrm>
        </p:grpSpPr>
        <p:grpSp>
          <p:nvGrpSpPr>
            <p:cNvPr id="7185" name="组合 6161">
              <a:extLst>
                <a:ext uri="{FF2B5EF4-FFF2-40B4-BE49-F238E27FC236}">
                  <a16:creationId xmlns:a16="http://schemas.microsoft.com/office/drawing/2014/main" id="{3BBFF163-45FD-D1BA-54E5-71BD1D63C23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23" y="1282"/>
              <a:ext cx="935" cy="1438"/>
              <a:chOff x="-23" y="1282"/>
              <a:chExt cx="935" cy="1438"/>
            </a:xfrm>
          </p:grpSpPr>
          <p:sp>
            <p:nvSpPr>
              <p:cNvPr id="7186" name="等腰三角形 6162">
                <a:extLst>
                  <a:ext uri="{FF2B5EF4-FFF2-40B4-BE49-F238E27FC236}">
                    <a16:creationId xmlns:a16="http://schemas.microsoft.com/office/drawing/2014/main" id="{1F1FEC61-5F0E-8A79-336F-8DAAC67A37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3" y="1434"/>
                <a:ext cx="632" cy="1021"/>
              </a:xfrm>
              <a:prstGeom prst="triangle">
                <a:avLst>
                  <a:gd name="adj" fmla="val 86718"/>
                </a:avLst>
              </a:prstGeom>
              <a:noFill/>
              <a:ln w="57150">
                <a:solidFill>
                  <a:srgbClr val="EC0818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algn="ctr"/>
                <a:endParaRPr lang="zh-CN" altLang="zh-CN" sz="1800" b="0"/>
              </a:p>
            </p:txBody>
          </p:sp>
          <p:sp>
            <p:nvSpPr>
              <p:cNvPr id="7187" name="文本框 6163">
                <a:extLst>
                  <a:ext uri="{FF2B5EF4-FFF2-40B4-BE49-F238E27FC236}">
                    <a16:creationId xmlns:a16="http://schemas.microsoft.com/office/drawing/2014/main" id="{49C1943A-66D9-E23D-DD2D-522A7755508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" y="1282"/>
                <a:ext cx="255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A</a:t>
                </a:r>
              </a:p>
            </p:txBody>
          </p:sp>
          <p:sp>
            <p:nvSpPr>
              <p:cNvPr id="7188" name="文本框 6164">
                <a:extLst>
                  <a:ext uri="{FF2B5EF4-FFF2-40B4-BE49-F238E27FC236}">
                    <a16:creationId xmlns:a16="http://schemas.microsoft.com/office/drawing/2014/main" id="{35C30428-1B12-4441-6DB7-7C13365CFF3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" y="2387"/>
                <a:ext cx="255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C</a:t>
                </a:r>
              </a:p>
            </p:txBody>
          </p:sp>
          <p:sp>
            <p:nvSpPr>
              <p:cNvPr id="7189" name="文本框 6165">
                <a:extLst>
                  <a:ext uri="{FF2B5EF4-FFF2-40B4-BE49-F238E27FC236}">
                    <a16:creationId xmlns:a16="http://schemas.microsoft.com/office/drawing/2014/main" id="{E4BBFFC1-CAD0-2C27-AF2A-01FA1919C23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23" y="2432"/>
                <a:ext cx="244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B</a:t>
                </a:r>
              </a:p>
            </p:txBody>
          </p:sp>
        </p:grpSp>
        <p:grpSp>
          <p:nvGrpSpPr>
            <p:cNvPr id="7190" name="组合 6166">
              <a:extLst>
                <a:ext uri="{FF2B5EF4-FFF2-40B4-BE49-F238E27FC236}">
                  <a16:creationId xmlns:a16="http://schemas.microsoft.com/office/drawing/2014/main" id="{A154D23C-77E0-F682-2100-8002FFE7886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66" y="1389"/>
              <a:ext cx="868" cy="1195"/>
              <a:chOff x="975" y="1389"/>
              <a:chExt cx="868" cy="1195"/>
            </a:xfrm>
          </p:grpSpPr>
          <p:sp>
            <p:nvSpPr>
              <p:cNvPr id="7191" name="等腰三角形 6167">
                <a:extLst>
                  <a:ext uri="{FF2B5EF4-FFF2-40B4-BE49-F238E27FC236}">
                    <a16:creationId xmlns:a16="http://schemas.microsoft.com/office/drawing/2014/main" id="{49E57767-1AD0-B83E-E0B3-49E6B23FE5D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156" y="1570"/>
                <a:ext cx="474" cy="771"/>
              </a:xfrm>
              <a:prstGeom prst="triangle">
                <a:avLst>
                  <a:gd name="adj" fmla="val 86718"/>
                </a:avLst>
              </a:prstGeom>
              <a:noFill/>
              <a:ln w="57150">
                <a:solidFill>
                  <a:srgbClr val="EC0818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192" name="文本框 6168">
                <a:extLst>
                  <a:ext uri="{FF2B5EF4-FFF2-40B4-BE49-F238E27FC236}">
                    <a16:creationId xmlns:a16="http://schemas.microsoft.com/office/drawing/2014/main" id="{B4FA9CDD-C5EB-FA6B-B9ED-FFD3DB5E277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75" y="2296"/>
                <a:ext cx="244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E</a:t>
                </a:r>
              </a:p>
            </p:txBody>
          </p:sp>
          <p:sp>
            <p:nvSpPr>
              <p:cNvPr id="7193" name="文本框 6169">
                <a:extLst>
                  <a:ext uri="{FF2B5EF4-FFF2-40B4-BE49-F238E27FC236}">
                    <a16:creationId xmlns:a16="http://schemas.microsoft.com/office/drawing/2014/main" id="{BCEB16D3-57A2-1E4C-77E0-7F741025651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36" y="1389"/>
                <a:ext cx="255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D</a:t>
                </a:r>
              </a:p>
            </p:txBody>
          </p:sp>
          <p:sp>
            <p:nvSpPr>
              <p:cNvPr id="7194" name="文本框 6170">
                <a:extLst>
                  <a:ext uri="{FF2B5EF4-FFF2-40B4-BE49-F238E27FC236}">
                    <a16:creationId xmlns:a16="http://schemas.microsoft.com/office/drawing/2014/main" id="{A123B4DB-9A1E-D0D5-438A-9428A8596A8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10" y="2251"/>
                <a:ext cx="233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F</a:t>
                </a:r>
              </a:p>
            </p:txBody>
          </p:sp>
        </p:grpSp>
      </p:grpSp>
      <p:sp>
        <p:nvSpPr>
          <p:cNvPr id="6172" name="文本框 6171">
            <a:extLst>
              <a:ext uri="{FF2B5EF4-FFF2-40B4-BE49-F238E27FC236}">
                <a16:creationId xmlns:a16="http://schemas.microsoft.com/office/drawing/2014/main" id="{BFAE2D02-91BA-ED3B-AD0F-CE354F7AF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1587" y="4149726"/>
            <a:ext cx="353173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rgbClr val="FF33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400" dirty="0">
                <a:solidFill>
                  <a:srgbClr val="FF33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400" dirty="0">
                <a:solidFill>
                  <a:srgbClr val="FF330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2400" dirty="0">
                <a:latin typeface="Times New Roman" panose="02020603050405020304" pitchFamily="18" charset="0"/>
              </a:rPr>
              <a:t>∵∠A=∠D, ∠B= ∠E, </a:t>
            </a:r>
          </a:p>
          <a:p>
            <a:r>
              <a:rPr lang="en-US" altLang="zh-CN" sz="2400" dirty="0">
                <a:latin typeface="Times New Roman" panose="02020603050405020304" pitchFamily="18" charset="0"/>
              </a:rPr>
              <a:t>         ∠C= ∠F</a:t>
            </a:r>
          </a:p>
        </p:txBody>
      </p:sp>
      <p:sp>
        <p:nvSpPr>
          <p:cNvPr id="7196" name="文本框 6172">
            <a:extLst>
              <a:ext uri="{FF2B5EF4-FFF2-40B4-BE49-F238E27FC236}">
                <a16:creationId xmlns:a16="http://schemas.microsoft.com/office/drawing/2014/main" id="{E0DD21E6-017D-5DA9-5416-D0C0082A80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1675" y="5516563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zh-CN" altLang="zh-CN" sz="24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6174" name="对象 6173">
            <a:extLst>
              <a:ext uri="{FF2B5EF4-FFF2-40B4-BE49-F238E27FC236}">
                <a16:creationId xmlns:a16="http://schemas.microsoft.com/office/drawing/2014/main" id="{9FA8BEB5-0600-3CCA-67F8-76F795BF603B}"/>
              </a:ext>
            </a:extLst>
          </p:cNvPr>
          <p:cNvGraphicFramePr>
            <a:graphicFrameLocks/>
          </p:cNvGraphicFramePr>
          <p:nvPr/>
        </p:nvGraphicFramePr>
        <p:xfrm>
          <a:off x="1774825" y="5022851"/>
          <a:ext cx="3168650" cy="854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24866600" imgH="9067800" progId="Equation.3">
                  <p:embed/>
                </p:oleObj>
              </mc:Choice>
              <mc:Fallback>
                <p:oleObj r:id="rId3" imgW="24866600" imgH="9067800" progId="Equation.3">
                  <p:embed/>
                  <p:pic>
                    <p:nvPicPr>
                      <p:cNvPr id="0" name="对象 617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4825" y="5022851"/>
                        <a:ext cx="3168650" cy="854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75" name="文本框 6174">
            <a:extLst>
              <a:ext uri="{FF2B5EF4-FFF2-40B4-BE49-F238E27FC236}">
                <a16:creationId xmlns:a16="http://schemas.microsoft.com/office/drawing/2014/main" id="{3A1E8496-4176-66B8-B3BD-C481299651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7488" y="6021388"/>
            <a:ext cx="3382963" cy="600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30000"/>
              </a:lnSpc>
            </a:pPr>
            <a:r>
              <a:rPr lang="en-US" altLang="zh-CN" sz="2800"/>
              <a:t>∴△ABC∽△DEF</a:t>
            </a:r>
          </a:p>
        </p:txBody>
      </p:sp>
      <p:grpSp>
        <p:nvGrpSpPr>
          <p:cNvPr id="6176" name="组合 6175">
            <a:extLst>
              <a:ext uri="{FF2B5EF4-FFF2-40B4-BE49-F238E27FC236}">
                <a16:creationId xmlns:a16="http://schemas.microsoft.com/office/drawing/2014/main" id="{0B2078FE-2C21-AC96-91D9-BB73CEBD9BF5}"/>
              </a:ext>
            </a:extLst>
          </p:cNvPr>
          <p:cNvGrpSpPr>
            <a:grpSpLocks/>
          </p:cNvGrpSpPr>
          <p:nvPr/>
        </p:nvGrpSpPr>
        <p:grpSpPr bwMode="auto">
          <a:xfrm>
            <a:off x="7348539" y="1125539"/>
            <a:ext cx="3140075" cy="2282825"/>
            <a:chOff x="3669" y="709"/>
            <a:chExt cx="1978" cy="1438"/>
          </a:xfrm>
        </p:grpSpPr>
        <p:grpSp>
          <p:nvGrpSpPr>
            <p:cNvPr id="7200" name="组合 6176">
              <a:extLst>
                <a:ext uri="{FF2B5EF4-FFF2-40B4-BE49-F238E27FC236}">
                  <a16:creationId xmlns:a16="http://schemas.microsoft.com/office/drawing/2014/main" id="{BC6178CE-8307-C3BD-013B-9E4D1E4AB5C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69" y="709"/>
              <a:ext cx="935" cy="1438"/>
              <a:chOff x="-23" y="1282"/>
              <a:chExt cx="935" cy="1438"/>
            </a:xfrm>
          </p:grpSpPr>
          <p:sp>
            <p:nvSpPr>
              <p:cNvPr id="7201" name="等腰三角形 6177">
                <a:extLst>
                  <a:ext uri="{FF2B5EF4-FFF2-40B4-BE49-F238E27FC236}">
                    <a16:creationId xmlns:a16="http://schemas.microsoft.com/office/drawing/2014/main" id="{21538BF8-7F2C-640A-3023-EB51063C47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3" y="1434"/>
                <a:ext cx="632" cy="1021"/>
              </a:xfrm>
              <a:prstGeom prst="triangle">
                <a:avLst>
                  <a:gd name="adj" fmla="val 86718"/>
                </a:avLst>
              </a:prstGeom>
              <a:noFill/>
              <a:ln w="57150">
                <a:solidFill>
                  <a:srgbClr val="EC0818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algn="ctr"/>
                <a:endParaRPr lang="zh-CN" altLang="zh-CN" sz="1800" b="0"/>
              </a:p>
            </p:txBody>
          </p:sp>
          <p:sp>
            <p:nvSpPr>
              <p:cNvPr id="7202" name="文本框 6178">
                <a:extLst>
                  <a:ext uri="{FF2B5EF4-FFF2-40B4-BE49-F238E27FC236}">
                    <a16:creationId xmlns:a16="http://schemas.microsoft.com/office/drawing/2014/main" id="{AD7A5CE6-0518-87B8-1ED5-D1ACDB73789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" y="1282"/>
                <a:ext cx="255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A</a:t>
                </a:r>
              </a:p>
            </p:txBody>
          </p:sp>
          <p:sp>
            <p:nvSpPr>
              <p:cNvPr id="7203" name="文本框 6179">
                <a:extLst>
                  <a:ext uri="{FF2B5EF4-FFF2-40B4-BE49-F238E27FC236}">
                    <a16:creationId xmlns:a16="http://schemas.microsoft.com/office/drawing/2014/main" id="{BECF928B-67EB-36AC-576B-C3BCA1870ED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" y="2387"/>
                <a:ext cx="255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C</a:t>
                </a:r>
              </a:p>
            </p:txBody>
          </p:sp>
          <p:sp>
            <p:nvSpPr>
              <p:cNvPr id="7204" name="文本框 6180">
                <a:extLst>
                  <a:ext uri="{FF2B5EF4-FFF2-40B4-BE49-F238E27FC236}">
                    <a16:creationId xmlns:a16="http://schemas.microsoft.com/office/drawing/2014/main" id="{2FC2F9E2-C46E-73B6-A6D2-7D01F10CD7C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23" y="2432"/>
                <a:ext cx="244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B</a:t>
                </a:r>
              </a:p>
            </p:txBody>
          </p:sp>
        </p:grpSp>
        <p:grpSp>
          <p:nvGrpSpPr>
            <p:cNvPr id="7205" name="组合 6181">
              <a:extLst>
                <a:ext uri="{FF2B5EF4-FFF2-40B4-BE49-F238E27FC236}">
                  <a16:creationId xmlns:a16="http://schemas.microsoft.com/office/drawing/2014/main" id="{3CA596B6-74B2-5C56-D54D-3D772828EB5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79" y="709"/>
              <a:ext cx="868" cy="1195"/>
              <a:chOff x="975" y="1389"/>
              <a:chExt cx="868" cy="1195"/>
            </a:xfrm>
          </p:grpSpPr>
          <p:sp>
            <p:nvSpPr>
              <p:cNvPr id="7206" name="等腰三角形 6182">
                <a:extLst>
                  <a:ext uri="{FF2B5EF4-FFF2-40B4-BE49-F238E27FC236}">
                    <a16:creationId xmlns:a16="http://schemas.microsoft.com/office/drawing/2014/main" id="{F00A3E30-D516-A8A3-D44B-48CFCFECBE8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156" y="1570"/>
                <a:ext cx="474" cy="771"/>
              </a:xfrm>
              <a:prstGeom prst="triangle">
                <a:avLst>
                  <a:gd name="adj" fmla="val 86718"/>
                </a:avLst>
              </a:prstGeom>
              <a:noFill/>
              <a:ln w="57150">
                <a:solidFill>
                  <a:srgbClr val="EC0818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207" name="文本框 6183">
                <a:extLst>
                  <a:ext uri="{FF2B5EF4-FFF2-40B4-BE49-F238E27FC236}">
                    <a16:creationId xmlns:a16="http://schemas.microsoft.com/office/drawing/2014/main" id="{5EA09CD3-34AA-9C7F-C73E-CB80BCC902B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75" y="2296"/>
                <a:ext cx="244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E</a:t>
                </a:r>
              </a:p>
            </p:txBody>
          </p:sp>
          <p:sp>
            <p:nvSpPr>
              <p:cNvPr id="7208" name="文本框 6184">
                <a:extLst>
                  <a:ext uri="{FF2B5EF4-FFF2-40B4-BE49-F238E27FC236}">
                    <a16:creationId xmlns:a16="http://schemas.microsoft.com/office/drawing/2014/main" id="{71BD49AE-42B3-A34D-FDEB-6D4888EFA16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36" y="1389"/>
                <a:ext cx="255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D</a:t>
                </a:r>
              </a:p>
            </p:txBody>
          </p:sp>
          <p:sp>
            <p:nvSpPr>
              <p:cNvPr id="7209" name="文本框 6185">
                <a:extLst>
                  <a:ext uri="{FF2B5EF4-FFF2-40B4-BE49-F238E27FC236}">
                    <a16:creationId xmlns:a16="http://schemas.microsoft.com/office/drawing/2014/main" id="{E1D0E733-FE54-0C36-8790-1E6FB4C361F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10" y="2251"/>
                <a:ext cx="233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F</a:t>
                </a:r>
              </a:p>
            </p:txBody>
          </p:sp>
        </p:grpSp>
      </p:grpSp>
      <p:grpSp>
        <p:nvGrpSpPr>
          <p:cNvPr id="6187" name="组合 6186">
            <a:extLst>
              <a:ext uri="{FF2B5EF4-FFF2-40B4-BE49-F238E27FC236}">
                <a16:creationId xmlns:a16="http://schemas.microsoft.com/office/drawing/2014/main" id="{D7E34C6B-3D35-E5FB-C1FB-24FE56CE8978}"/>
              </a:ext>
            </a:extLst>
          </p:cNvPr>
          <p:cNvGrpSpPr>
            <a:grpSpLocks/>
          </p:cNvGrpSpPr>
          <p:nvPr/>
        </p:nvGrpSpPr>
        <p:grpSpPr bwMode="auto">
          <a:xfrm>
            <a:off x="6672264" y="3213101"/>
            <a:ext cx="3995737" cy="854075"/>
            <a:chOff x="3243" y="2024"/>
            <a:chExt cx="2517" cy="538"/>
          </a:xfrm>
        </p:grpSpPr>
        <p:graphicFrame>
          <p:nvGraphicFramePr>
            <p:cNvPr id="7211" name="对象 6187">
              <a:extLst>
                <a:ext uri="{FF2B5EF4-FFF2-40B4-BE49-F238E27FC236}">
                  <a16:creationId xmlns:a16="http://schemas.microsoft.com/office/drawing/2014/main" id="{8E1C25BF-604C-26BC-0599-2F0F310654BF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3991" y="2024"/>
            <a:ext cx="1769" cy="5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5" imgW="24866600" imgH="9067800" progId="Equation.3">
                    <p:embed/>
                  </p:oleObj>
                </mc:Choice>
                <mc:Fallback>
                  <p:oleObj r:id="rId5" imgW="24866600" imgH="9067800" progId="Equation.3">
                    <p:embed/>
                    <p:pic>
                      <p:nvPicPr>
                        <p:cNvPr id="0" name="对象 6187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91" y="2024"/>
                          <a:ext cx="1769" cy="5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212" name="文本框 6188">
              <a:extLst>
                <a:ext uri="{FF2B5EF4-FFF2-40B4-BE49-F238E27FC236}">
                  <a16:creationId xmlns:a16="http://schemas.microsoft.com/office/drawing/2014/main" id="{E9A78DC5-231D-6E95-1276-F9B83125432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43" y="2144"/>
              <a:ext cx="714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>
                  <a:solidFill>
                    <a:srgbClr val="FF3300"/>
                  </a:solidFill>
                  <a:latin typeface="Times New Roman" panose="02020603050405020304" pitchFamily="18" charset="0"/>
                </a:rPr>
                <a:t>（</a:t>
              </a:r>
              <a:r>
                <a:rPr lang="en-US" altLang="zh-CN" sz="2400">
                  <a:solidFill>
                    <a:srgbClr val="FF3300"/>
                  </a:solidFill>
                  <a:latin typeface="Times New Roman" panose="02020603050405020304" pitchFamily="18" charset="0"/>
                </a:rPr>
                <a:t>3</a:t>
              </a:r>
              <a:r>
                <a:rPr lang="zh-CN" altLang="en-US" sz="2400">
                  <a:solidFill>
                    <a:srgbClr val="FF3300"/>
                  </a:solidFill>
                  <a:latin typeface="Times New Roman" panose="02020603050405020304" pitchFamily="18" charset="0"/>
                </a:rPr>
                <a:t>）</a:t>
              </a:r>
              <a:r>
                <a:rPr lang="en-US" altLang="zh-CN" sz="2400">
                  <a:latin typeface="Times New Roman" panose="02020603050405020304" pitchFamily="18" charset="0"/>
                </a:rPr>
                <a:t>∵</a:t>
              </a:r>
            </a:p>
          </p:txBody>
        </p:sp>
      </p:grpSp>
      <p:sp>
        <p:nvSpPr>
          <p:cNvPr id="6190" name="文本框 6189">
            <a:extLst>
              <a:ext uri="{FF2B5EF4-FFF2-40B4-BE49-F238E27FC236}">
                <a16:creationId xmlns:a16="http://schemas.microsoft.com/office/drawing/2014/main" id="{B57D05DF-F640-B592-F9CD-98561CB619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91401" y="4005263"/>
            <a:ext cx="3382963" cy="600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30000"/>
              </a:lnSpc>
            </a:pPr>
            <a:r>
              <a:rPr lang="en-US" altLang="zh-CN" sz="2800"/>
              <a:t>∴△ABC∽△DEF</a:t>
            </a:r>
          </a:p>
        </p:txBody>
      </p:sp>
      <p:grpSp>
        <p:nvGrpSpPr>
          <p:cNvPr id="6191" name="组合 6190">
            <a:extLst>
              <a:ext uri="{FF2B5EF4-FFF2-40B4-BE49-F238E27FC236}">
                <a16:creationId xmlns:a16="http://schemas.microsoft.com/office/drawing/2014/main" id="{6DFC7712-3F40-0FC5-3A62-166948613369}"/>
              </a:ext>
            </a:extLst>
          </p:cNvPr>
          <p:cNvGrpSpPr>
            <a:grpSpLocks/>
          </p:cNvGrpSpPr>
          <p:nvPr/>
        </p:nvGrpSpPr>
        <p:grpSpPr bwMode="auto">
          <a:xfrm>
            <a:off x="7104064" y="5167314"/>
            <a:ext cx="3455987" cy="854075"/>
            <a:chOff x="3515" y="2847"/>
            <a:chExt cx="2177" cy="538"/>
          </a:xfrm>
        </p:grpSpPr>
        <p:sp>
          <p:nvSpPr>
            <p:cNvPr id="7215" name="文本框 6191">
              <a:extLst>
                <a:ext uri="{FF2B5EF4-FFF2-40B4-BE49-F238E27FC236}">
                  <a16:creationId xmlns:a16="http://schemas.microsoft.com/office/drawing/2014/main" id="{6C0062A7-9566-8853-9EBD-5E41E12937B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15" y="2976"/>
              <a:ext cx="763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>
                  <a:solidFill>
                    <a:srgbClr val="FF3300"/>
                  </a:solidFill>
                  <a:latin typeface="Times New Roman" panose="02020603050405020304" pitchFamily="18" charset="0"/>
                </a:rPr>
                <a:t>（</a:t>
              </a:r>
              <a:r>
                <a:rPr lang="en-US" altLang="zh-CN" sz="2400">
                  <a:solidFill>
                    <a:srgbClr val="FF3300"/>
                  </a:solidFill>
                  <a:latin typeface="Times New Roman" panose="02020603050405020304" pitchFamily="18" charset="0"/>
                </a:rPr>
                <a:t>4</a:t>
              </a:r>
              <a:r>
                <a:rPr lang="zh-CN" altLang="en-US" sz="2400">
                  <a:solidFill>
                    <a:srgbClr val="FF3300"/>
                  </a:solidFill>
                  <a:latin typeface="Times New Roman" panose="02020603050405020304" pitchFamily="18" charset="0"/>
                </a:rPr>
                <a:t>） </a:t>
              </a:r>
              <a:r>
                <a:rPr lang="en-US" altLang="zh-CN" sz="2400">
                  <a:latin typeface="Times New Roman" panose="02020603050405020304" pitchFamily="18" charset="0"/>
                </a:rPr>
                <a:t>∵</a:t>
              </a:r>
            </a:p>
          </p:txBody>
        </p:sp>
        <p:graphicFrame>
          <p:nvGraphicFramePr>
            <p:cNvPr id="7216" name="对象 6192">
              <a:extLst>
                <a:ext uri="{FF2B5EF4-FFF2-40B4-BE49-F238E27FC236}">
                  <a16:creationId xmlns:a16="http://schemas.microsoft.com/office/drawing/2014/main" id="{DA6AC308-CAEF-F3DD-9129-5E0F0B3003AC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4568" y="2847"/>
            <a:ext cx="1124" cy="5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6" imgW="15798800" imgH="9067800" progId="Equation.3">
                    <p:embed/>
                  </p:oleObj>
                </mc:Choice>
                <mc:Fallback>
                  <p:oleObj r:id="rId6" imgW="15798800" imgH="9067800" progId="Equation.3">
                    <p:embed/>
                    <p:pic>
                      <p:nvPicPr>
                        <p:cNvPr id="0" name="对象 619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68" y="2847"/>
                          <a:ext cx="1124" cy="5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194" name="文本框 6193">
            <a:extLst>
              <a:ext uri="{FF2B5EF4-FFF2-40B4-BE49-F238E27FC236}">
                <a16:creationId xmlns:a16="http://schemas.microsoft.com/office/drawing/2014/main" id="{7AF78D69-33F7-285B-82F7-A76735D53E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96314" y="5995989"/>
            <a:ext cx="12089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>
                <a:latin typeface="Times New Roman" panose="02020603050405020304" pitchFamily="18" charset="0"/>
              </a:rPr>
              <a:t>∠A=∠D</a:t>
            </a:r>
          </a:p>
        </p:txBody>
      </p:sp>
      <p:sp>
        <p:nvSpPr>
          <p:cNvPr id="6195" name="文本框 6194">
            <a:extLst>
              <a:ext uri="{FF2B5EF4-FFF2-40B4-BE49-F238E27FC236}">
                <a16:creationId xmlns:a16="http://schemas.microsoft.com/office/drawing/2014/main" id="{4EC56673-0A9B-9D02-D6D1-541BC33959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40688" y="6246813"/>
            <a:ext cx="3060700" cy="528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30000"/>
              </a:lnSpc>
            </a:pPr>
            <a:r>
              <a:rPr lang="en-US" altLang="zh-CN" sz="2400"/>
              <a:t>∴△ABC∽△DEF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6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6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6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8" grpId="0"/>
      <p:bldP spid="6172" grpId="0"/>
      <p:bldP spid="6175" grpId="0"/>
      <p:bldP spid="6190" grpId="0"/>
      <p:bldP spid="619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标题 7169">
            <a:extLst>
              <a:ext uri="{FF2B5EF4-FFF2-40B4-BE49-F238E27FC236}">
                <a16:creationId xmlns:a16="http://schemas.microsoft.com/office/drawing/2014/main" id="{8D81064D-D956-A611-BDE2-34A054CD54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0" y="-26988"/>
            <a:ext cx="7772400" cy="836613"/>
          </a:xfrm>
        </p:spPr>
        <p:txBody>
          <a:bodyPr/>
          <a:lstStyle/>
          <a:p>
            <a:pPr algn="l"/>
            <a:r>
              <a:rPr lang="zh-CN" altLang="en-US" b="1">
                <a:solidFill>
                  <a:srgbClr val="FF3300"/>
                </a:solidFill>
              </a:rPr>
              <a:t>问题引入：</a:t>
            </a:r>
          </a:p>
        </p:txBody>
      </p:sp>
      <p:sp>
        <p:nvSpPr>
          <p:cNvPr id="7171" name="文本占位符 7170">
            <a:extLst>
              <a:ext uri="{FF2B5EF4-FFF2-40B4-BE49-F238E27FC236}">
                <a16:creationId xmlns:a16="http://schemas.microsoft.com/office/drawing/2014/main" id="{0C00AF27-8C29-8C22-A4EC-C5FD4D11491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524000" y="620714"/>
            <a:ext cx="9144000" cy="1800225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/>
              <a:t>       </a:t>
            </a:r>
            <a:r>
              <a:rPr lang="zh-CN" altLang="en-US" sz="2800" b="1"/>
              <a:t>观察两副三角尺，其中同样角度（</a:t>
            </a:r>
            <a:r>
              <a:rPr lang="en-US" altLang="zh-CN" sz="2800" b="1"/>
              <a:t>30°</a:t>
            </a:r>
            <a:r>
              <a:rPr lang="zh-CN" altLang="en-US" sz="2800" b="1"/>
              <a:t>与</a:t>
            </a:r>
            <a:r>
              <a:rPr lang="en-US" altLang="zh-CN" sz="2800" b="1"/>
              <a:t>60°</a:t>
            </a:r>
            <a:r>
              <a:rPr lang="zh-CN" altLang="en-US" sz="2800" b="1"/>
              <a:t>，或</a:t>
            </a:r>
            <a:r>
              <a:rPr lang="en-US" altLang="zh-CN" sz="2800" b="1"/>
              <a:t>45°</a:t>
            </a:r>
            <a:r>
              <a:rPr lang="zh-CN" altLang="en-US" sz="2800" b="1"/>
              <a:t>与</a:t>
            </a:r>
            <a:r>
              <a:rPr lang="en-US" altLang="zh-CN" sz="2800" b="1"/>
              <a:t>45°</a:t>
            </a:r>
            <a:r>
              <a:rPr lang="zh-CN" altLang="en-US" sz="2800" b="1"/>
              <a:t>）的两个三角尺大小可能不同，但它们看起来是相似的。一般地，如果两个三角形有两组对应角相等，它们一定相似吗？</a:t>
            </a:r>
          </a:p>
        </p:txBody>
      </p:sp>
      <p:sp>
        <p:nvSpPr>
          <p:cNvPr id="7172" name="文本框 7171">
            <a:extLst>
              <a:ext uri="{FF2B5EF4-FFF2-40B4-BE49-F238E27FC236}">
                <a16:creationId xmlns:a16="http://schemas.microsoft.com/office/drawing/2014/main" id="{C8E9BAA6-D251-A02B-5E05-5BE9515CFE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7488" y="2389188"/>
            <a:ext cx="2324101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4800">
                <a:solidFill>
                  <a:srgbClr val="FF3300"/>
                </a:solidFill>
                <a:latin typeface="Times New Roman" panose="02020603050405020304" pitchFamily="18" charset="0"/>
              </a:rPr>
              <a:t>探究：</a:t>
            </a:r>
          </a:p>
        </p:txBody>
      </p:sp>
      <p:grpSp>
        <p:nvGrpSpPr>
          <p:cNvPr id="7181" name="组合 7180">
            <a:extLst>
              <a:ext uri="{FF2B5EF4-FFF2-40B4-BE49-F238E27FC236}">
                <a16:creationId xmlns:a16="http://schemas.microsoft.com/office/drawing/2014/main" id="{FAEEE38E-7E6C-FC27-A982-10A032B13757}"/>
              </a:ext>
            </a:extLst>
          </p:cNvPr>
          <p:cNvGrpSpPr>
            <a:grpSpLocks/>
          </p:cNvGrpSpPr>
          <p:nvPr/>
        </p:nvGrpSpPr>
        <p:grpSpPr bwMode="auto">
          <a:xfrm>
            <a:off x="1847528" y="3142456"/>
            <a:ext cx="9067800" cy="1611313"/>
            <a:chOff x="22" y="1888"/>
            <a:chExt cx="5712" cy="1015"/>
          </a:xfrm>
        </p:grpSpPr>
        <p:sp>
          <p:nvSpPr>
            <p:cNvPr id="9221" name="文本框 7173">
              <a:extLst>
                <a:ext uri="{FF2B5EF4-FFF2-40B4-BE49-F238E27FC236}">
                  <a16:creationId xmlns:a16="http://schemas.microsoft.com/office/drawing/2014/main" id="{D78EC817-F958-37B8-4E78-6EDB434B8F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" y="1888"/>
              <a:ext cx="5712" cy="8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800" dirty="0">
                  <a:latin typeface="Times New Roman" panose="02020603050405020304" pitchFamily="18" charset="0"/>
                </a:rPr>
                <a:t>作</a:t>
              </a:r>
              <a:r>
                <a:rPr lang="en-US" altLang="zh-CN" sz="2800" dirty="0">
                  <a:latin typeface="Times New Roman" panose="02020603050405020304" pitchFamily="18" charset="0"/>
                </a:rPr>
                <a:t>△ABC </a:t>
              </a:r>
              <a:r>
                <a:rPr lang="zh-CN" altLang="en-US" sz="2800" dirty="0">
                  <a:latin typeface="Times New Roman" panose="02020603050405020304" pitchFamily="18" charset="0"/>
                </a:rPr>
                <a:t>和</a:t>
              </a:r>
              <a:r>
                <a:rPr lang="en-US" altLang="zh-CN" sz="2800" dirty="0">
                  <a:latin typeface="Times New Roman" panose="02020603050405020304" pitchFamily="18" charset="0"/>
                </a:rPr>
                <a:t>△DEF</a:t>
              </a:r>
              <a:r>
                <a:rPr lang="zh-CN" altLang="en-US" sz="2800" dirty="0">
                  <a:latin typeface="Times New Roman" panose="02020603050405020304" pitchFamily="18" charset="0"/>
                </a:rPr>
                <a:t>，使得</a:t>
              </a:r>
              <a:r>
                <a:rPr lang="en-US" altLang="zh-CN" sz="2800" dirty="0">
                  <a:latin typeface="Times New Roman" panose="02020603050405020304" pitchFamily="18" charset="0"/>
                </a:rPr>
                <a:t>∠A=∠D, ∠B= ∠E</a:t>
              </a:r>
              <a:r>
                <a:rPr lang="zh-CN" altLang="en-US" sz="2800" dirty="0">
                  <a:latin typeface="Times New Roman" panose="02020603050405020304" pitchFamily="18" charset="0"/>
                </a:rPr>
                <a:t>，这时它们的第三个角满足</a:t>
              </a:r>
              <a:r>
                <a:rPr lang="en-US" altLang="zh-CN" sz="2800" dirty="0">
                  <a:latin typeface="Times New Roman" panose="02020603050405020304" pitchFamily="18" charset="0"/>
                </a:rPr>
                <a:t>∠C= ∠F</a:t>
              </a:r>
              <a:r>
                <a:rPr lang="zh-CN" altLang="en-US" sz="2800" dirty="0">
                  <a:latin typeface="Times New Roman" panose="02020603050405020304" pitchFamily="18" charset="0"/>
                </a:rPr>
                <a:t>吗？分别度量这两个三角形的边长，计算                              ，你有什么发现？</a:t>
              </a:r>
            </a:p>
          </p:txBody>
        </p:sp>
        <p:graphicFrame>
          <p:nvGraphicFramePr>
            <p:cNvPr id="9222" name="内容占位符 7174">
              <a:extLst>
                <a:ext uri="{FF2B5EF4-FFF2-40B4-BE49-F238E27FC236}">
                  <a16:creationId xmlns:a16="http://schemas.microsoft.com/office/drawing/2014/main" id="{4E8ED56F-24EE-FA9E-E164-F69564DBAFB5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279586553"/>
                </p:ext>
              </p:extLst>
            </p:nvPr>
          </p:nvGraphicFramePr>
          <p:xfrm>
            <a:off x="527" y="2384"/>
            <a:ext cx="1542" cy="5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3" imgW="21069300" imgH="9067800" progId="Equation.3">
                    <p:embed/>
                  </p:oleObj>
                </mc:Choice>
                <mc:Fallback>
                  <p:oleObj r:id="rId3" imgW="21069300" imgH="9067800" progId="Equation.3">
                    <p:embed/>
                    <p:pic>
                      <p:nvPicPr>
                        <p:cNvPr id="0" name="内容占位符 717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7" y="2384"/>
                          <a:ext cx="1542" cy="51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177" name="文本框 7176">
            <a:extLst>
              <a:ext uri="{FF2B5EF4-FFF2-40B4-BE49-F238E27FC236}">
                <a16:creationId xmlns:a16="http://schemas.microsoft.com/office/drawing/2014/main" id="{CB836D37-5F9E-E1A9-9141-E64B69AF5A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7713" y="4797426"/>
            <a:ext cx="42354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>
                <a:latin typeface="Times New Roman" panose="02020603050405020304" pitchFamily="18" charset="0"/>
              </a:rPr>
              <a:t>△ABC </a:t>
            </a:r>
            <a:r>
              <a:rPr lang="zh-CN" altLang="en-US" sz="2800">
                <a:latin typeface="Times New Roman" panose="02020603050405020304" pitchFamily="18" charset="0"/>
              </a:rPr>
              <a:t>和</a:t>
            </a:r>
            <a:r>
              <a:rPr lang="en-US" altLang="zh-CN" sz="2800">
                <a:latin typeface="Times New Roman" panose="02020603050405020304" pitchFamily="18" charset="0"/>
              </a:rPr>
              <a:t>△DEF</a:t>
            </a:r>
            <a:r>
              <a:rPr lang="zh-CN" altLang="en-US" sz="2800">
                <a:latin typeface="Times New Roman" panose="02020603050405020304" pitchFamily="18" charset="0"/>
              </a:rPr>
              <a:t>相似吗？</a:t>
            </a:r>
          </a:p>
        </p:txBody>
      </p:sp>
      <p:sp>
        <p:nvSpPr>
          <p:cNvPr id="7178" name="文本框 7177">
            <a:extLst>
              <a:ext uri="{FF2B5EF4-FFF2-40B4-BE49-F238E27FC236}">
                <a16:creationId xmlns:a16="http://schemas.microsoft.com/office/drawing/2014/main" id="{28ACB104-C10A-C5DB-843F-15E64D5E78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4797425"/>
            <a:ext cx="186531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>
                <a:solidFill>
                  <a:srgbClr val="FF3300"/>
                </a:solidFill>
                <a:latin typeface="Times New Roman" panose="02020603050405020304" pitchFamily="18" charset="0"/>
              </a:rPr>
              <a:t>猜想：</a:t>
            </a:r>
          </a:p>
        </p:txBody>
      </p:sp>
      <p:sp>
        <p:nvSpPr>
          <p:cNvPr id="7179" name="文本框 7178">
            <a:extLst>
              <a:ext uri="{FF2B5EF4-FFF2-40B4-BE49-F238E27FC236}">
                <a16:creationId xmlns:a16="http://schemas.microsoft.com/office/drawing/2014/main" id="{6792C7BA-9178-C343-B2BA-B56DB6DC99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8926" y="5661026"/>
            <a:ext cx="324802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800">
                <a:solidFill>
                  <a:srgbClr val="FF3300"/>
                </a:solidFill>
                <a:latin typeface="Times New Roman" panose="02020603050405020304" pitchFamily="18" charset="0"/>
              </a:rPr>
              <a:t>请你证明：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 build="p"/>
      <p:bldP spid="7172" grpId="0"/>
      <p:bldP spid="7177" grpId="0"/>
      <p:bldP spid="7178" grpId="0"/>
      <p:bldP spid="717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文本框 51201">
            <a:extLst>
              <a:ext uri="{FF2B5EF4-FFF2-40B4-BE49-F238E27FC236}">
                <a16:creationId xmlns:a16="http://schemas.microsoft.com/office/drawing/2014/main" id="{2080B93C-E27C-701B-F2AD-9710B7E87A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6850" y="296864"/>
            <a:ext cx="570865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zh-CN" sz="2400"/>
              <a:t>如图，已知△ABC和△A'B'C'中，∠A=∠A', ∠B=∠B'，</a:t>
            </a:r>
          </a:p>
          <a:p>
            <a:r>
              <a:rPr lang="zh-CN" altLang="zh-CN" sz="2400"/>
              <a:t>  求证: △ABC∽△A'B'C'</a:t>
            </a:r>
          </a:p>
        </p:txBody>
      </p:sp>
      <p:grpSp>
        <p:nvGrpSpPr>
          <p:cNvPr id="11266" name="组合 51204">
            <a:extLst>
              <a:ext uri="{FF2B5EF4-FFF2-40B4-BE49-F238E27FC236}">
                <a16:creationId xmlns:a16="http://schemas.microsoft.com/office/drawing/2014/main" id="{DC28004B-67D0-0513-5910-5582E9D46F29}"/>
              </a:ext>
            </a:extLst>
          </p:cNvPr>
          <p:cNvGrpSpPr>
            <a:grpSpLocks/>
          </p:cNvGrpSpPr>
          <p:nvPr/>
        </p:nvGrpSpPr>
        <p:grpSpPr bwMode="auto">
          <a:xfrm>
            <a:off x="7896225" y="188913"/>
            <a:ext cx="3371850" cy="3016250"/>
            <a:chOff x="2583" y="1762"/>
            <a:chExt cx="2124" cy="1900"/>
          </a:xfrm>
        </p:grpSpPr>
        <p:sp>
          <p:nvSpPr>
            <p:cNvPr id="11267" name="等腰三角形 51205">
              <a:extLst>
                <a:ext uri="{FF2B5EF4-FFF2-40B4-BE49-F238E27FC236}">
                  <a16:creationId xmlns:a16="http://schemas.microsoft.com/office/drawing/2014/main" id="{8123DB6B-93E8-2CDF-FC7A-32E4020249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4" y="2024"/>
              <a:ext cx="1451" cy="1361"/>
            </a:xfrm>
            <a:prstGeom prst="triangle">
              <a:avLst>
                <a:gd name="adj" fmla="val 75329"/>
              </a:avLst>
            </a:prstGeom>
            <a:solidFill>
              <a:srgbClr val="00FF00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68" name="文本框 51206">
              <a:extLst>
                <a:ext uri="{FF2B5EF4-FFF2-40B4-BE49-F238E27FC236}">
                  <a16:creationId xmlns:a16="http://schemas.microsoft.com/office/drawing/2014/main" id="{A67ED28A-2B97-DEEE-C0F9-F56D17A2CEE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84" y="1762"/>
              <a:ext cx="87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>
                  <a:solidFill>
                    <a:srgbClr val="0000FF"/>
                  </a:solidFill>
                </a:rPr>
                <a:t>A’</a:t>
              </a:r>
            </a:p>
          </p:txBody>
        </p:sp>
        <p:sp>
          <p:nvSpPr>
            <p:cNvPr id="11269" name="文本框 51207">
              <a:extLst>
                <a:ext uri="{FF2B5EF4-FFF2-40B4-BE49-F238E27FC236}">
                  <a16:creationId xmlns:a16="http://schemas.microsoft.com/office/drawing/2014/main" id="{4CA7BB47-333F-7D2F-CBD2-3A3A834E4B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83" y="3335"/>
              <a:ext cx="73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>
                  <a:solidFill>
                    <a:srgbClr val="0000FF"/>
                  </a:solidFill>
                </a:rPr>
                <a:t>B’</a:t>
              </a:r>
            </a:p>
          </p:txBody>
        </p:sp>
        <p:sp>
          <p:nvSpPr>
            <p:cNvPr id="11270" name="文本框 51208">
              <a:extLst>
                <a:ext uri="{FF2B5EF4-FFF2-40B4-BE49-F238E27FC236}">
                  <a16:creationId xmlns:a16="http://schemas.microsoft.com/office/drawing/2014/main" id="{285D7689-EFA2-B657-9F6F-EC059B0F298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14" y="3335"/>
              <a:ext cx="69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>
                  <a:solidFill>
                    <a:srgbClr val="0000FF"/>
                  </a:solidFill>
                </a:rPr>
                <a:t>C’</a:t>
              </a:r>
            </a:p>
          </p:txBody>
        </p:sp>
      </p:grpSp>
      <p:grpSp>
        <p:nvGrpSpPr>
          <p:cNvPr id="11271" name="组合 51209">
            <a:extLst>
              <a:ext uri="{FF2B5EF4-FFF2-40B4-BE49-F238E27FC236}">
                <a16:creationId xmlns:a16="http://schemas.microsoft.com/office/drawing/2014/main" id="{99EF391C-C208-4CF9-F60B-B6CCA316C531}"/>
              </a:ext>
            </a:extLst>
          </p:cNvPr>
          <p:cNvGrpSpPr>
            <a:grpSpLocks/>
          </p:cNvGrpSpPr>
          <p:nvPr/>
        </p:nvGrpSpPr>
        <p:grpSpPr bwMode="auto">
          <a:xfrm>
            <a:off x="6600826" y="188913"/>
            <a:ext cx="2468563" cy="2074862"/>
            <a:chOff x="884" y="2223"/>
            <a:chExt cx="1555" cy="1307"/>
          </a:xfrm>
        </p:grpSpPr>
        <p:sp>
          <p:nvSpPr>
            <p:cNvPr id="11272" name="等腰三角形 51210">
              <a:extLst>
                <a:ext uri="{FF2B5EF4-FFF2-40B4-BE49-F238E27FC236}">
                  <a16:creationId xmlns:a16="http://schemas.microsoft.com/office/drawing/2014/main" id="{7D3BB279-DEB0-B0D4-36CB-5C2F5744B9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6" y="2478"/>
              <a:ext cx="817" cy="771"/>
            </a:xfrm>
            <a:prstGeom prst="triangle">
              <a:avLst>
                <a:gd name="adj" fmla="val 75329"/>
              </a:avLst>
            </a:prstGeom>
            <a:solidFill>
              <a:srgbClr val="FF99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73" name="文本框 51211">
              <a:extLst>
                <a:ext uri="{FF2B5EF4-FFF2-40B4-BE49-F238E27FC236}">
                  <a16:creationId xmlns:a16="http://schemas.microsoft.com/office/drawing/2014/main" id="{311356C7-A438-23DD-2F36-544CB4B83B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52" y="2223"/>
              <a:ext cx="87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>
                  <a:solidFill>
                    <a:srgbClr val="0000FF"/>
                  </a:solidFill>
                </a:rPr>
                <a:t>A</a:t>
              </a:r>
            </a:p>
          </p:txBody>
        </p:sp>
        <p:sp>
          <p:nvSpPr>
            <p:cNvPr id="11274" name="文本框 51212">
              <a:extLst>
                <a:ext uri="{FF2B5EF4-FFF2-40B4-BE49-F238E27FC236}">
                  <a16:creationId xmlns:a16="http://schemas.microsoft.com/office/drawing/2014/main" id="{67B8662C-924F-9D4C-34D1-F1E1B3D714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4" y="3203"/>
              <a:ext cx="73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>
                  <a:solidFill>
                    <a:srgbClr val="0000FF"/>
                  </a:solidFill>
                </a:rPr>
                <a:t>B</a:t>
              </a:r>
            </a:p>
          </p:txBody>
        </p:sp>
        <p:sp>
          <p:nvSpPr>
            <p:cNvPr id="11275" name="文本框 51213">
              <a:extLst>
                <a:ext uri="{FF2B5EF4-FFF2-40B4-BE49-F238E27FC236}">
                  <a16:creationId xmlns:a16="http://schemas.microsoft.com/office/drawing/2014/main" id="{904E6F3B-9BEA-C699-21AD-1D78E9DBDBA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46" y="3194"/>
              <a:ext cx="69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>
                  <a:solidFill>
                    <a:srgbClr val="0000FF"/>
                  </a:solidFill>
                </a:rPr>
                <a:t>C</a:t>
              </a:r>
            </a:p>
          </p:txBody>
        </p:sp>
      </p:grpSp>
      <p:sp>
        <p:nvSpPr>
          <p:cNvPr id="51215" name="直接连接符 51214">
            <a:extLst>
              <a:ext uri="{FF2B5EF4-FFF2-40B4-BE49-F238E27FC236}">
                <a16:creationId xmlns:a16="http://schemas.microsoft.com/office/drawing/2014/main" id="{A53B514E-6D00-DCAC-22AD-49B2C81A55FB}"/>
              </a:ext>
            </a:extLst>
          </p:cNvPr>
          <p:cNvSpPr>
            <a:spLocks noChangeShapeType="1"/>
          </p:cNvSpPr>
          <p:nvPr/>
        </p:nvSpPr>
        <p:spPr bwMode="auto">
          <a:xfrm>
            <a:off x="8904288" y="1828800"/>
            <a:ext cx="1295400" cy="0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6" name="文本框 51215">
            <a:extLst>
              <a:ext uri="{FF2B5EF4-FFF2-40B4-BE49-F238E27FC236}">
                <a16:creationId xmlns:a16="http://schemas.microsoft.com/office/drawing/2014/main" id="{4A7F0F48-6EB1-E12B-EDB4-644AFA5A6A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7025" y="1628775"/>
            <a:ext cx="4859338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/>
              <a:t>证明</a:t>
            </a:r>
            <a:r>
              <a:rPr lang="en-US" altLang="zh-CN" sz="2800"/>
              <a:t>:</a:t>
            </a:r>
            <a:r>
              <a:rPr lang="zh-CN" altLang="en-US" sz="2800"/>
              <a:t>在线段</a:t>
            </a:r>
            <a:r>
              <a:rPr lang="en-US" altLang="zh-CN" sz="2800"/>
              <a:t>A’B’(</a:t>
            </a:r>
            <a:r>
              <a:rPr lang="zh-CN" altLang="en-US" sz="2800"/>
              <a:t>或它的延长线</a:t>
            </a:r>
            <a:r>
              <a:rPr lang="en-US" altLang="zh-CN" sz="2800"/>
              <a:t>)</a:t>
            </a:r>
            <a:r>
              <a:rPr lang="zh-CN" altLang="en-US" sz="2800"/>
              <a:t>上截取</a:t>
            </a:r>
            <a:r>
              <a:rPr lang="en-US" altLang="zh-CN" sz="2800"/>
              <a:t>A’D=AB,</a:t>
            </a:r>
            <a:r>
              <a:rPr lang="zh-CN" altLang="en-US" sz="2800"/>
              <a:t>过点</a:t>
            </a:r>
            <a:r>
              <a:rPr lang="en-US" altLang="zh-CN" sz="2800"/>
              <a:t>D</a:t>
            </a:r>
            <a:r>
              <a:rPr lang="zh-CN" altLang="en-US" sz="2800"/>
              <a:t>作</a:t>
            </a:r>
            <a:r>
              <a:rPr lang="en-US" altLang="zh-CN" sz="2800"/>
              <a:t>DE//B’C’,</a:t>
            </a:r>
            <a:r>
              <a:rPr lang="zh-CN" altLang="en-US" sz="2800"/>
              <a:t>交</a:t>
            </a:r>
            <a:r>
              <a:rPr lang="en-US" altLang="zh-CN" sz="2800"/>
              <a:t>A’C’</a:t>
            </a:r>
            <a:r>
              <a:rPr lang="zh-CN" altLang="en-US" sz="2800"/>
              <a:t>于点</a:t>
            </a:r>
            <a:r>
              <a:rPr lang="en-US" altLang="zh-CN" sz="2800"/>
              <a:t>E,</a:t>
            </a:r>
          </a:p>
        </p:txBody>
      </p:sp>
      <p:sp>
        <p:nvSpPr>
          <p:cNvPr id="51217" name="文本框 51216">
            <a:extLst>
              <a:ext uri="{FF2B5EF4-FFF2-40B4-BE49-F238E27FC236}">
                <a16:creationId xmlns:a16="http://schemas.microsoft.com/office/drawing/2014/main" id="{1BDFE23F-66F6-3335-721C-DD8EF8F7BB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1850" y="1504951"/>
            <a:ext cx="11001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</a:rPr>
              <a:t>D</a:t>
            </a:r>
          </a:p>
        </p:txBody>
      </p:sp>
      <p:sp>
        <p:nvSpPr>
          <p:cNvPr id="51218" name="文本框 51217">
            <a:extLst>
              <a:ext uri="{FF2B5EF4-FFF2-40B4-BE49-F238E27FC236}">
                <a16:creationId xmlns:a16="http://schemas.microsoft.com/office/drawing/2014/main" id="{0A2110AF-3B9D-ED4C-91C1-92D033A43A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80639" y="1576388"/>
            <a:ext cx="13160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</a:rPr>
              <a:t>E</a:t>
            </a:r>
          </a:p>
        </p:txBody>
      </p:sp>
      <p:sp>
        <p:nvSpPr>
          <p:cNvPr id="51219" name="文本框 51218">
            <a:extLst>
              <a:ext uri="{FF2B5EF4-FFF2-40B4-BE49-F238E27FC236}">
                <a16:creationId xmlns:a16="http://schemas.microsoft.com/office/drawing/2014/main" id="{EA093EF9-3C53-2BF7-5700-6423285766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3141663"/>
            <a:ext cx="66595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zh-CN" sz="2800" dirty="0"/>
              <a:t>∴△A’DE∽△A’B’C’</a:t>
            </a:r>
            <a:r>
              <a:rPr lang="zh-CN" altLang="en-US" sz="2800" dirty="0"/>
              <a:t>，</a:t>
            </a:r>
            <a:endParaRPr lang="en-US" altLang="zh-CN" sz="2800" dirty="0"/>
          </a:p>
        </p:txBody>
      </p:sp>
      <p:sp>
        <p:nvSpPr>
          <p:cNvPr id="11281" name="直接连接符 51224">
            <a:extLst>
              <a:ext uri="{FF2B5EF4-FFF2-40B4-BE49-F238E27FC236}">
                <a16:creationId xmlns:a16="http://schemas.microsoft.com/office/drawing/2014/main" id="{FEBC0000-3580-35DE-8608-9E1AD98B2E79}"/>
              </a:ext>
            </a:extLst>
          </p:cNvPr>
          <p:cNvSpPr>
            <a:spLocks noChangeShapeType="1"/>
          </p:cNvSpPr>
          <p:nvPr/>
        </p:nvSpPr>
        <p:spPr bwMode="auto">
          <a:xfrm>
            <a:off x="6600825" y="0"/>
            <a:ext cx="0" cy="6858000"/>
          </a:xfrm>
          <a:prstGeom prst="line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30" name="文本框 51229">
            <a:extLst>
              <a:ext uri="{FF2B5EF4-FFF2-40B4-BE49-F238E27FC236}">
                <a16:creationId xmlns:a16="http://schemas.microsoft.com/office/drawing/2014/main" id="{E5F0D72A-064B-951F-03CF-5D615282B3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4032" y="3743326"/>
            <a:ext cx="7848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sz="2800" dirty="0"/>
              <a:t>又</a:t>
            </a:r>
            <a:r>
              <a:rPr lang="en-US" altLang="zh-CN" sz="2800" dirty="0"/>
              <a:t>∵∠B=∠B’</a:t>
            </a:r>
          </a:p>
        </p:txBody>
      </p:sp>
      <p:sp>
        <p:nvSpPr>
          <p:cNvPr id="51231" name="文本框 51230">
            <a:extLst>
              <a:ext uri="{FF2B5EF4-FFF2-40B4-BE49-F238E27FC236}">
                <a16:creationId xmlns:a16="http://schemas.microsoft.com/office/drawing/2014/main" id="{3289BDD5-C6D3-F90F-4894-30155C41CF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2090" y="4284664"/>
            <a:ext cx="39608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sz="2800" dirty="0"/>
              <a:t>∴</a:t>
            </a:r>
            <a:r>
              <a:rPr lang="en-US" altLang="zh-CN" sz="2800" dirty="0"/>
              <a:t>∠ A’DE=∠B</a:t>
            </a:r>
          </a:p>
        </p:txBody>
      </p:sp>
      <p:sp>
        <p:nvSpPr>
          <p:cNvPr id="51232" name="矩形 51231">
            <a:extLst>
              <a:ext uri="{FF2B5EF4-FFF2-40B4-BE49-F238E27FC236}">
                <a16:creationId xmlns:a16="http://schemas.microsoft.com/office/drawing/2014/main" id="{FE8B32F2-909D-7C0C-8340-CE9204C564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2212" y="4805362"/>
            <a:ext cx="518477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sz="2800" dirty="0"/>
              <a:t>又</a:t>
            </a:r>
            <a:r>
              <a:rPr lang="en-US" altLang="en-US" sz="2800" dirty="0"/>
              <a:t>∵</a:t>
            </a:r>
            <a:r>
              <a:rPr lang="en-US" altLang="zh-CN" sz="2800" dirty="0"/>
              <a:t>∠A=∠A',AD=A'B'</a:t>
            </a:r>
          </a:p>
        </p:txBody>
      </p:sp>
      <p:sp>
        <p:nvSpPr>
          <p:cNvPr id="51233" name="矩形 51232">
            <a:extLst>
              <a:ext uri="{FF2B5EF4-FFF2-40B4-BE49-F238E27FC236}">
                <a16:creationId xmlns:a16="http://schemas.microsoft.com/office/drawing/2014/main" id="{329E23F5-C3B9-DD3D-8F43-63986EF4BB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5398905"/>
            <a:ext cx="4537075" cy="43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sz="2800" dirty="0"/>
              <a:t>∴△ADE≌</a:t>
            </a:r>
            <a:r>
              <a:rPr lang="en-US" altLang="zh-CN" sz="2800" dirty="0"/>
              <a:t>△A'B'C'</a:t>
            </a:r>
          </a:p>
        </p:txBody>
      </p:sp>
      <p:sp>
        <p:nvSpPr>
          <p:cNvPr id="51234" name="矩形 51233">
            <a:extLst>
              <a:ext uri="{FF2B5EF4-FFF2-40B4-BE49-F238E27FC236}">
                <a16:creationId xmlns:a16="http://schemas.microsoft.com/office/drawing/2014/main" id="{C1EE37E6-A17A-2883-C492-35DBA8A64F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2563" y="5976756"/>
            <a:ext cx="4968875" cy="39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sz="2800" dirty="0"/>
              <a:t>∴</a:t>
            </a:r>
            <a:r>
              <a:rPr lang="en-US" altLang="zh-CN" sz="2800" dirty="0"/>
              <a:t>△ ABC ∽△ A'B'C'</a:t>
            </a:r>
          </a:p>
        </p:txBody>
      </p:sp>
      <p:graphicFrame>
        <p:nvGraphicFramePr>
          <p:cNvPr id="11287" name="对象 51234">
            <a:extLst>
              <a:ext uri="{FF2B5EF4-FFF2-40B4-BE49-F238E27FC236}">
                <a16:creationId xmlns:a16="http://schemas.microsoft.com/office/drawing/2014/main" id="{B8C447C7-B897-8284-86D8-282B0E503A4A}"/>
              </a:ext>
            </a:extLst>
          </p:cNvPr>
          <p:cNvGraphicFramePr>
            <a:graphicFrameLocks/>
          </p:cNvGraphicFramePr>
          <p:nvPr/>
        </p:nvGraphicFramePr>
        <p:xfrm>
          <a:off x="6038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2628900" imgH="4978400" progId="Equation.3">
                  <p:embed/>
                </p:oleObj>
              </mc:Choice>
              <mc:Fallback>
                <p:oleObj r:id="rId3" imgW="2628900" imgH="4978400" progId="Equation.3">
                  <p:embed/>
                  <p:pic>
                    <p:nvPicPr>
                      <p:cNvPr id="0" name="对象 5123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8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288" name="FOfficeDoc1">
            <a:extLst>
              <a:ext uri="{FF2B5EF4-FFF2-40B4-BE49-F238E27FC236}">
                <a16:creationId xmlns:a16="http://schemas.microsoft.com/office/drawing/2014/main" id="{DA1D8BB8-86E8-1861-3F12-DF61FE6CC81D}"/>
              </a:ext>
            </a:extLst>
          </p:cNvPr>
          <p:cNvPicPr>
            <a:picLocks noChangeAspect="1" noChangeArrowheads="1" noChangeShapeType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0800" y="5918200"/>
            <a:ext cx="1727200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C39F6ACC-0553-B4A3-12E6-A6226DCB8C15}"/>
              </a:ext>
            </a:extLst>
          </p:cNvPr>
          <p:cNvSpPr txBox="1"/>
          <p:nvPr/>
        </p:nvSpPr>
        <p:spPr>
          <a:xfrm>
            <a:off x="4935538" y="3087114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dirty="0"/>
              <a:t>∠A’DE=∠B’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1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512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512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512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512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512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512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1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51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1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1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1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1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1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1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1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1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/>
      <p:bldP spid="51216" grpId="0"/>
      <p:bldP spid="51217" grpId="0"/>
      <p:bldP spid="51218" grpId="0"/>
      <p:bldP spid="51219" grpId="0"/>
      <p:bldP spid="51230" grpId="0"/>
      <p:bldP spid="51231" grpId="0"/>
      <p:bldP spid="51232" grpId="0"/>
      <p:bldP spid="51233" grpId="0"/>
      <p:bldP spid="51234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等腰三角形 30721">
            <a:extLst>
              <a:ext uri="{FF2B5EF4-FFF2-40B4-BE49-F238E27FC236}">
                <a16:creationId xmlns:a16="http://schemas.microsoft.com/office/drawing/2014/main" id="{66DB4578-B682-EE31-C22D-3A6EE5D377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5200" y="4343400"/>
            <a:ext cx="1219200" cy="1981200"/>
          </a:xfrm>
          <a:prstGeom prst="triangle">
            <a:avLst>
              <a:gd name="adj" fmla="val 86718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4" name="等腰三角形 30722">
            <a:extLst>
              <a:ext uri="{FF2B5EF4-FFF2-40B4-BE49-F238E27FC236}">
                <a16:creationId xmlns:a16="http://schemas.microsoft.com/office/drawing/2014/main" id="{30EC00EB-B23B-85DE-59FA-A3A7FC0A181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372600" y="4800600"/>
            <a:ext cx="852488" cy="1385888"/>
          </a:xfrm>
          <a:prstGeom prst="triangle">
            <a:avLst>
              <a:gd name="adj" fmla="val 86718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5" name="文本框 30723">
            <a:extLst>
              <a:ext uri="{FF2B5EF4-FFF2-40B4-BE49-F238E27FC236}">
                <a16:creationId xmlns:a16="http://schemas.microsoft.com/office/drawing/2014/main" id="{45E985E6-4D43-BDD1-B905-D4348376CB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4400" y="6186488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</a:rPr>
              <a:t>C</a:t>
            </a:r>
            <a:endParaRPr lang="en-US" altLang="zh-CN">
              <a:latin typeface="Times New Roman" panose="02020603050405020304" pitchFamily="18" charset="0"/>
            </a:endParaRPr>
          </a:p>
        </p:txBody>
      </p:sp>
      <p:grpSp>
        <p:nvGrpSpPr>
          <p:cNvPr id="13316" name="组合 30724">
            <a:extLst>
              <a:ext uri="{FF2B5EF4-FFF2-40B4-BE49-F238E27FC236}">
                <a16:creationId xmlns:a16="http://schemas.microsoft.com/office/drawing/2014/main" id="{C89238DF-E8D2-420D-052A-EEA523CF7B5F}"/>
              </a:ext>
            </a:extLst>
          </p:cNvPr>
          <p:cNvGrpSpPr>
            <a:grpSpLocks/>
          </p:cNvGrpSpPr>
          <p:nvPr/>
        </p:nvGrpSpPr>
        <p:grpSpPr bwMode="auto">
          <a:xfrm>
            <a:off x="7543801" y="3886201"/>
            <a:ext cx="2689225" cy="739775"/>
            <a:chOff x="3840" y="1248"/>
            <a:chExt cx="1694" cy="466"/>
          </a:xfrm>
        </p:grpSpPr>
        <p:sp>
          <p:nvSpPr>
            <p:cNvPr id="13317" name="文本框 30725">
              <a:extLst>
                <a:ext uri="{FF2B5EF4-FFF2-40B4-BE49-F238E27FC236}">
                  <a16:creationId xmlns:a16="http://schemas.microsoft.com/office/drawing/2014/main" id="{CECBF464-95F4-88BF-F402-15AD5B4441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40" y="1248"/>
              <a:ext cx="96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13318" name="矩形 30726">
              <a:extLst>
                <a:ext uri="{FF2B5EF4-FFF2-40B4-BE49-F238E27FC236}">
                  <a16:creationId xmlns:a16="http://schemas.microsoft.com/office/drawing/2014/main" id="{72F3CA59-766E-685B-4ABB-7A745A4D62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33" y="1349"/>
              <a:ext cx="301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A</a:t>
              </a:r>
              <a:r>
                <a:rPr lang="en-US" altLang="zh-CN" b="0">
                  <a:latin typeface="Times New Roman" panose="02020603050405020304" pitchFamily="18" charset="0"/>
                </a:rPr>
                <a:t>'</a:t>
              </a:r>
              <a:endParaRPr lang="en-US" altLang="zh-CN" sz="2400" baseline="3000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3319" name="组合 30727">
            <a:extLst>
              <a:ext uri="{FF2B5EF4-FFF2-40B4-BE49-F238E27FC236}">
                <a16:creationId xmlns:a16="http://schemas.microsoft.com/office/drawing/2014/main" id="{BCA380BD-D246-2C67-E567-26B9FACC9A33}"/>
              </a:ext>
            </a:extLst>
          </p:cNvPr>
          <p:cNvGrpSpPr>
            <a:grpSpLocks/>
          </p:cNvGrpSpPr>
          <p:nvPr/>
        </p:nvGrpSpPr>
        <p:grpSpPr bwMode="auto">
          <a:xfrm>
            <a:off x="6781800" y="6088064"/>
            <a:ext cx="2662238" cy="617537"/>
            <a:chOff x="3360" y="2635"/>
            <a:chExt cx="1677" cy="389"/>
          </a:xfrm>
        </p:grpSpPr>
        <p:sp>
          <p:nvSpPr>
            <p:cNvPr id="13320" name="文本框 30728">
              <a:extLst>
                <a:ext uri="{FF2B5EF4-FFF2-40B4-BE49-F238E27FC236}">
                  <a16:creationId xmlns:a16="http://schemas.microsoft.com/office/drawing/2014/main" id="{8DF4C6A4-95A7-6F86-676B-8C4E8A4BFB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60" y="2736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13321" name="矩形 30729">
              <a:extLst>
                <a:ext uri="{FF2B5EF4-FFF2-40B4-BE49-F238E27FC236}">
                  <a16:creationId xmlns:a16="http://schemas.microsoft.com/office/drawing/2014/main" id="{48EFAFA4-7D6C-FF35-4B0E-CA172529DB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47" y="2635"/>
              <a:ext cx="290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B</a:t>
              </a:r>
              <a:r>
                <a:rPr lang="en-US" altLang="zh-CN" b="0">
                  <a:latin typeface="Times New Roman" panose="02020603050405020304" pitchFamily="18" charset="0"/>
                </a:rPr>
                <a:t>'</a:t>
              </a:r>
              <a:endParaRPr lang="en-US" altLang="zh-CN" sz="2400" baseline="30000">
                <a:latin typeface="Times New Roman" panose="02020603050405020304" pitchFamily="18" charset="0"/>
              </a:endParaRPr>
            </a:p>
          </p:txBody>
        </p:sp>
      </p:grpSp>
      <p:sp>
        <p:nvSpPr>
          <p:cNvPr id="13322" name="矩形 30730">
            <a:extLst>
              <a:ext uri="{FF2B5EF4-FFF2-40B4-BE49-F238E27FC236}">
                <a16:creationId xmlns:a16="http://schemas.microsoft.com/office/drawing/2014/main" id="{1CA38234-3415-B19E-6744-24AE21656B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69500" y="6088064"/>
            <a:ext cx="47783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</a:rPr>
              <a:t>C</a:t>
            </a:r>
            <a:r>
              <a:rPr lang="en-US" altLang="zh-CN" b="0">
                <a:latin typeface="Times New Roman" panose="02020603050405020304" pitchFamily="18" charset="0"/>
              </a:rPr>
              <a:t>'</a:t>
            </a:r>
            <a:endParaRPr lang="en-US" altLang="zh-CN" sz="2400" baseline="30000">
              <a:latin typeface="Times New Roman" panose="02020603050405020304" pitchFamily="18" charset="0"/>
            </a:endParaRPr>
          </a:p>
        </p:txBody>
      </p:sp>
      <p:grpSp>
        <p:nvGrpSpPr>
          <p:cNvPr id="30732" name="组合 30731">
            <a:extLst>
              <a:ext uri="{FF2B5EF4-FFF2-40B4-BE49-F238E27FC236}">
                <a16:creationId xmlns:a16="http://schemas.microsoft.com/office/drawing/2014/main" id="{9B98512B-17D1-66B4-3F96-D695F97FF14A}"/>
              </a:ext>
            </a:extLst>
          </p:cNvPr>
          <p:cNvGrpSpPr>
            <a:grpSpLocks/>
          </p:cNvGrpSpPr>
          <p:nvPr/>
        </p:nvGrpSpPr>
        <p:grpSpPr bwMode="auto">
          <a:xfrm>
            <a:off x="7467601" y="5943600"/>
            <a:ext cx="2276475" cy="457200"/>
            <a:chOff x="3792" y="2544"/>
            <a:chExt cx="1434" cy="288"/>
          </a:xfrm>
        </p:grpSpPr>
        <p:sp>
          <p:nvSpPr>
            <p:cNvPr id="13324" name="任意多边形 30732">
              <a:extLst>
                <a:ext uri="{FF2B5EF4-FFF2-40B4-BE49-F238E27FC236}">
                  <a16:creationId xmlns:a16="http://schemas.microsoft.com/office/drawing/2014/main" id="{4EB5722D-75E6-6F08-1E06-A17A1BEFC7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2" y="2592"/>
              <a:ext cx="138" cy="240"/>
            </a:xfrm>
            <a:custGeom>
              <a:avLst/>
              <a:gdLst>
                <a:gd name="T0" fmla="*/ 0 w 20641"/>
                <a:gd name="T1" fmla="*/ 0 h 21600"/>
                <a:gd name="T2" fmla="*/ 20644 w 20641"/>
                <a:gd name="T3" fmla="*/ 15225 h 21600"/>
                <a:gd name="T4" fmla="*/ 0 w 20641"/>
                <a:gd name="T5" fmla="*/ 0 h 21600"/>
                <a:gd name="T6" fmla="*/ 20644 w 20641"/>
                <a:gd name="T7" fmla="*/ 15225 h 21600"/>
                <a:gd name="T8" fmla="*/ 0 w 20641"/>
                <a:gd name="T9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41" h="21600" fill="none">
                  <a:moveTo>
                    <a:pt x="0" y="0"/>
                  </a:moveTo>
                  <a:cubicBezTo>
                    <a:pt x="9712" y="0"/>
                    <a:pt x="17927" y="6410"/>
                    <a:pt x="20644" y="15225"/>
                  </a:cubicBezTo>
                </a:path>
                <a:path w="20641" h="21600" stroke="0">
                  <a:moveTo>
                    <a:pt x="0" y="0"/>
                  </a:moveTo>
                  <a:cubicBezTo>
                    <a:pt x="9712" y="0"/>
                    <a:pt x="17927" y="6410"/>
                    <a:pt x="20644" y="15225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00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5" name="任意多边形 30733">
              <a:extLst>
                <a:ext uri="{FF2B5EF4-FFF2-40B4-BE49-F238E27FC236}">
                  <a16:creationId xmlns:a16="http://schemas.microsoft.com/office/drawing/2014/main" id="{88D318FB-C39C-107C-AF56-C171CD7CDC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88" y="2544"/>
              <a:ext cx="138" cy="240"/>
            </a:xfrm>
            <a:custGeom>
              <a:avLst/>
              <a:gdLst>
                <a:gd name="T0" fmla="*/ 0 w 20665"/>
                <a:gd name="T1" fmla="*/ 0 h 21600"/>
                <a:gd name="T2" fmla="*/ 20668 w 20665"/>
                <a:gd name="T3" fmla="*/ 15304 h 21600"/>
                <a:gd name="T4" fmla="*/ 0 w 20665"/>
                <a:gd name="T5" fmla="*/ 0 h 21600"/>
                <a:gd name="T6" fmla="*/ 20668 w 20665"/>
                <a:gd name="T7" fmla="*/ 15304 h 21600"/>
                <a:gd name="T8" fmla="*/ 0 w 20665"/>
                <a:gd name="T9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65" h="21600" fill="none">
                  <a:moveTo>
                    <a:pt x="0" y="0"/>
                  </a:moveTo>
                  <a:cubicBezTo>
                    <a:pt x="9741" y="0"/>
                    <a:pt x="17976" y="6448"/>
                    <a:pt x="20668" y="15304"/>
                  </a:cubicBezTo>
                </a:path>
                <a:path w="20665" h="21600" stroke="0">
                  <a:moveTo>
                    <a:pt x="0" y="0"/>
                  </a:moveTo>
                  <a:cubicBezTo>
                    <a:pt x="9741" y="0"/>
                    <a:pt x="17976" y="6448"/>
                    <a:pt x="20668" y="15304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00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735" name="文本框 30734">
            <a:extLst>
              <a:ext uri="{FF2B5EF4-FFF2-40B4-BE49-F238E27FC236}">
                <a16:creationId xmlns:a16="http://schemas.microsoft.com/office/drawing/2014/main" id="{D670A799-3147-9F7B-DA6D-19E28FB8CD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4022725"/>
            <a:ext cx="4953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Times New Roman" panose="02020603050405020304" pitchFamily="18" charset="0"/>
              </a:rPr>
              <a:t>∵ ∠A=∠A</a:t>
            </a:r>
            <a:r>
              <a:rPr lang="en-US" altLang="zh-CN" b="0">
                <a:latin typeface="Times New Roman" panose="02020603050405020304" pitchFamily="18" charset="0"/>
              </a:rPr>
              <a:t>'</a:t>
            </a:r>
            <a:r>
              <a:rPr lang="zh-CN" altLang="en-US">
                <a:latin typeface="Times New Roman" panose="02020603050405020304" pitchFamily="18" charset="0"/>
              </a:rPr>
              <a:t>， </a:t>
            </a:r>
            <a:r>
              <a:rPr lang="en-US" altLang="zh-CN">
                <a:latin typeface="Times New Roman" panose="02020603050405020304" pitchFamily="18" charset="0"/>
              </a:rPr>
              <a:t>∠B=∠B</a:t>
            </a:r>
            <a:r>
              <a:rPr lang="en-US" altLang="zh-CN" b="0">
                <a:latin typeface="Times New Roman" panose="02020603050405020304" pitchFamily="18" charset="0"/>
              </a:rPr>
              <a:t>'</a:t>
            </a:r>
          </a:p>
        </p:txBody>
      </p:sp>
      <p:sp>
        <p:nvSpPr>
          <p:cNvPr id="30736" name="文本框 30735">
            <a:extLst>
              <a:ext uri="{FF2B5EF4-FFF2-40B4-BE49-F238E27FC236}">
                <a16:creationId xmlns:a16="http://schemas.microsoft.com/office/drawing/2014/main" id="{80E51DF2-8DC1-7365-E5F6-E8C995EE0B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1" y="4691424"/>
            <a:ext cx="42449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</a:rPr>
              <a:t>∴ ΔABC ∽ ΔA</a:t>
            </a:r>
            <a:r>
              <a:rPr lang="en-US" altLang="zh-CN" b="0" dirty="0">
                <a:latin typeface="Times New Roman" panose="02020603050405020304" pitchFamily="18" charset="0"/>
              </a:rPr>
              <a:t>'</a:t>
            </a:r>
            <a:r>
              <a:rPr lang="en-US" altLang="zh-CN" dirty="0">
                <a:latin typeface="Times New Roman" panose="02020603050405020304" pitchFamily="18" charset="0"/>
              </a:rPr>
              <a:t>B</a:t>
            </a:r>
            <a:r>
              <a:rPr lang="en-US" altLang="zh-CN" b="0" dirty="0">
                <a:latin typeface="Times New Roman" panose="02020603050405020304" pitchFamily="18" charset="0"/>
              </a:rPr>
              <a:t>'</a:t>
            </a:r>
            <a:r>
              <a:rPr lang="en-US" altLang="zh-CN" dirty="0">
                <a:latin typeface="Times New Roman" panose="02020603050405020304" pitchFamily="18" charset="0"/>
              </a:rPr>
              <a:t>C</a:t>
            </a:r>
            <a:r>
              <a:rPr lang="en-US" altLang="zh-CN" b="0" dirty="0">
                <a:latin typeface="Times New Roman" panose="02020603050405020304" pitchFamily="18" charset="0"/>
              </a:rPr>
              <a:t>'</a:t>
            </a:r>
          </a:p>
        </p:txBody>
      </p:sp>
      <p:sp>
        <p:nvSpPr>
          <p:cNvPr id="30737" name="文本框 30736">
            <a:extLst>
              <a:ext uri="{FF2B5EF4-FFF2-40B4-BE49-F238E27FC236}">
                <a16:creationId xmlns:a16="http://schemas.microsoft.com/office/drawing/2014/main" id="{4F78BAC2-F608-8CA4-7E51-39CC116D03F6}"/>
              </a:ext>
            </a:extLst>
          </p:cNvPr>
          <p:cNvSpPr txBox="1"/>
          <p:nvPr/>
        </p:nvSpPr>
        <p:spPr>
          <a:xfrm>
            <a:off x="1752601" y="3200400"/>
            <a:ext cx="4887913" cy="660400"/>
          </a:xfrm>
          <a:prstGeom prst="rect">
            <a:avLst/>
          </a:prstGeom>
          <a:solidFill>
            <a:srgbClr val="FFFF99">
              <a:alpha val="50000"/>
            </a:srgbClr>
          </a:solidFill>
          <a:ln w="19050" cap="flat" cmpd="sng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Clr>
                <a:srgbClr val="000000"/>
              </a:buClr>
            </a:pPr>
            <a:r>
              <a:rPr lang="zh-CN" altLang="en-US" sz="3600" noProof="1">
                <a:solidFill>
                  <a:srgbClr val="A8061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cs typeface="+mn-ea"/>
              </a:rPr>
              <a:t>用数学符号表示：</a:t>
            </a:r>
            <a:endParaRPr lang="zh-CN" altLang="en-US" sz="3600" noProof="1">
              <a:solidFill>
                <a:srgbClr val="A80612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0738" name="等腰三角形 30737">
            <a:extLst>
              <a:ext uri="{FF2B5EF4-FFF2-40B4-BE49-F238E27FC236}">
                <a16:creationId xmlns:a16="http://schemas.microsoft.com/office/drawing/2014/main" id="{62D6CCAB-7DD3-DF8A-9266-85366683CF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5200" y="4357688"/>
            <a:ext cx="1219200" cy="1981200"/>
          </a:xfrm>
          <a:prstGeom prst="triangle">
            <a:avLst>
              <a:gd name="adj" fmla="val 86718"/>
            </a:avLst>
          </a:prstGeom>
          <a:noFill/>
          <a:ln w="57150">
            <a:solidFill>
              <a:srgbClr val="EC0818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9" name="等腰三角形 30738">
            <a:extLst>
              <a:ext uri="{FF2B5EF4-FFF2-40B4-BE49-F238E27FC236}">
                <a16:creationId xmlns:a16="http://schemas.microsoft.com/office/drawing/2014/main" id="{7EDB9067-19E8-12CB-1E68-A8B31F312F7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372600" y="4800600"/>
            <a:ext cx="852488" cy="1385888"/>
          </a:xfrm>
          <a:prstGeom prst="triangle">
            <a:avLst>
              <a:gd name="adj" fmla="val 86718"/>
            </a:avLst>
          </a:prstGeom>
          <a:noFill/>
          <a:ln w="57150">
            <a:solidFill>
              <a:srgbClr val="EC0818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0740" name="组合 30739">
            <a:extLst>
              <a:ext uri="{FF2B5EF4-FFF2-40B4-BE49-F238E27FC236}">
                <a16:creationId xmlns:a16="http://schemas.microsoft.com/office/drawing/2014/main" id="{B3628B8D-3ABE-70B2-0C8F-73ADF9FEB784}"/>
              </a:ext>
            </a:extLst>
          </p:cNvPr>
          <p:cNvGrpSpPr>
            <a:grpSpLocks/>
          </p:cNvGrpSpPr>
          <p:nvPr/>
        </p:nvGrpSpPr>
        <p:grpSpPr bwMode="auto">
          <a:xfrm>
            <a:off x="8143876" y="4724401"/>
            <a:ext cx="1990725" cy="671513"/>
            <a:chOff x="4218" y="1776"/>
            <a:chExt cx="1254" cy="423"/>
          </a:xfrm>
        </p:grpSpPr>
        <p:sp>
          <p:nvSpPr>
            <p:cNvPr id="13332" name="任意多边形 30740">
              <a:extLst>
                <a:ext uri="{FF2B5EF4-FFF2-40B4-BE49-F238E27FC236}">
                  <a16:creationId xmlns:a16="http://schemas.microsoft.com/office/drawing/2014/main" id="{5187B974-7A21-DD0E-DE71-8CDBFC03095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8179231">
              <a:off x="4224" y="1776"/>
              <a:ext cx="134" cy="134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0 h 21600"/>
                <a:gd name="T6" fmla="*/ 21600 w 21600"/>
                <a:gd name="T7" fmla="*/ 21600 h 21600"/>
                <a:gd name="T8" fmla="*/ 0 w 21600"/>
                <a:gd name="T9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</a:path>
                <a:path w="21600" h="21600" stroke="0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00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3" name="任意多边形 30741">
              <a:extLst>
                <a:ext uri="{FF2B5EF4-FFF2-40B4-BE49-F238E27FC236}">
                  <a16:creationId xmlns:a16="http://schemas.microsoft.com/office/drawing/2014/main" id="{0CE31A18-5D4D-F94B-F57C-567CA6D628E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2482969" flipH="1" flipV="1">
              <a:off x="5328" y="2016"/>
              <a:ext cx="144" cy="135"/>
            </a:xfrm>
            <a:custGeom>
              <a:avLst/>
              <a:gdLst>
                <a:gd name="T0" fmla="*/ 7431 w 21600"/>
                <a:gd name="T1" fmla="*/ 0 h 20281"/>
                <a:gd name="T2" fmla="*/ 21600 w 21600"/>
                <a:gd name="T3" fmla="*/ 20281 h 20281"/>
                <a:gd name="T4" fmla="*/ 7431 w 21600"/>
                <a:gd name="T5" fmla="*/ 0 h 20281"/>
                <a:gd name="T6" fmla="*/ 21600 w 21600"/>
                <a:gd name="T7" fmla="*/ 20281 h 20281"/>
                <a:gd name="T8" fmla="*/ 0 w 21600"/>
                <a:gd name="T9" fmla="*/ 20281 h 20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0281" fill="none">
                  <a:moveTo>
                    <a:pt x="7431" y="0"/>
                  </a:moveTo>
                  <a:cubicBezTo>
                    <a:pt x="15704" y="3028"/>
                    <a:pt x="21600" y="10966"/>
                    <a:pt x="21600" y="20281"/>
                  </a:cubicBezTo>
                </a:path>
                <a:path w="21600" h="20281" stroke="0">
                  <a:moveTo>
                    <a:pt x="7431" y="0"/>
                  </a:moveTo>
                  <a:cubicBezTo>
                    <a:pt x="15704" y="3028"/>
                    <a:pt x="21600" y="10966"/>
                    <a:pt x="21600" y="20281"/>
                  </a:cubicBezTo>
                  <a:lnTo>
                    <a:pt x="0" y="20281"/>
                  </a:lnTo>
                  <a:close/>
                </a:path>
              </a:pathLst>
            </a:custGeom>
            <a:noFill/>
            <a:ln w="28575">
              <a:solidFill>
                <a:srgbClr val="00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4" name="任意多边形 30742">
              <a:extLst>
                <a:ext uri="{FF2B5EF4-FFF2-40B4-BE49-F238E27FC236}">
                  <a16:creationId xmlns:a16="http://schemas.microsoft.com/office/drawing/2014/main" id="{6ADD96C9-6C7C-689B-4AD2-FFCA1E68D5C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2482969" flipH="1" flipV="1">
              <a:off x="5328" y="2064"/>
              <a:ext cx="144" cy="135"/>
            </a:xfrm>
            <a:custGeom>
              <a:avLst/>
              <a:gdLst>
                <a:gd name="T0" fmla="*/ 7431 w 21600"/>
                <a:gd name="T1" fmla="*/ 0 h 20281"/>
                <a:gd name="T2" fmla="*/ 21600 w 21600"/>
                <a:gd name="T3" fmla="*/ 20281 h 20281"/>
                <a:gd name="T4" fmla="*/ 7431 w 21600"/>
                <a:gd name="T5" fmla="*/ 0 h 20281"/>
                <a:gd name="T6" fmla="*/ 21600 w 21600"/>
                <a:gd name="T7" fmla="*/ 20281 h 20281"/>
                <a:gd name="T8" fmla="*/ 0 w 21600"/>
                <a:gd name="T9" fmla="*/ 20281 h 20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0281" fill="none">
                  <a:moveTo>
                    <a:pt x="7431" y="0"/>
                  </a:moveTo>
                  <a:cubicBezTo>
                    <a:pt x="15704" y="3028"/>
                    <a:pt x="21600" y="10966"/>
                    <a:pt x="21600" y="20281"/>
                  </a:cubicBezTo>
                </a:path>
                <a:path w="21600" h="20281" stroke="0">
                  <a:moveTo>
                    <a:pt x="7431" y="0"/>
                  </a:moveTo>
                  <a:cubicBezTo>
                    <a:pt x="15704" y="3028"/>
                    <a:pt x="21600" y="10966"/>
                    <a:pt x="21600" y="20281"/>
                  </a:cubicBezTo>
                  <a:lnTo>
                    <a:pt x="0" y="20281"/>
                  </a:lnTo>
                  <a:close/>
                </a:path>
              </a:pathLst>
            </a:custGeom>
            <a:noFill/>
            <a:ln w="28575">
              <a:solidFill>
                <a:srgbClr val="00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5" name="任意多边形 30743">
              <a:extLst>
                <a:ext uri="{FF2B5EF4-FFF2-40B4-BE49-F238E27FC236}">
                  <a16:creationId xmlns:a16="http://schemas.microsoft.com/office/drawing/2014/main" id="{1A910A30-E57B-D901-4F7F-8C22F5787FD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8179231">
              <a:off x="4218" y="1824"/>
              <a:ext cx="150" cy="159"/>
            </a:xfrm>
            <a:custGeom>
              <a:avLst/>
              <a:gdLst>
                <a:gd name="T0" fmla="*/ 0 w 25467"/>
                <a:gd name="T1" fmla="*/ 348 h 26982"/>
                <a:gd name="T2" fmla="*/ 3867 w 25467"/>
                <a:gd name="T3" fmla="*/ -1 h 26982"/>
                <a:gd name="T4" fmla="*/ 25467 w 25467"/>
                <a:gd name="T5" fmla="*/ 21599 h 26982"/>
                <a:gd name="T6" fmla="*/ 24790 w 25467"/>
                <a:gd name="T7" fmla="*/ 26985 h 26982"/>
                <a:gd name="T8" fmla="*/ 0 w 25467"/>
                <a:gd name="T9" fmla="*/ 348 h 26982"/>
                <a:gd name="T10" fmla="*/ 3867 w 25467"/>
                <a:gd name="T11" fmla="*/ -1 h 26982"/>
                <a:gd name="T12" fmla="*/ 25467 w 25467"/>
                <a:gd name="T13" fmla="*/ 21599 h 26982"/>
                <a:gd name="T14" fmla="*/ 24790 w 25467"/>
                <a:gd name="T15" fmla="*/ 26985 h 26982"/>
                <a:gd name="T16" fmla="*/ 3867 w 25467"/>
                <a:gd name="T17" fmla="*/ 21600 h 269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467" h="26982" fill="none">
                  <a:moveTo>
                    <a:pt x="0" y="348"/>
                  </a:moveTo>
                  <a:cubicBezTo>
                    <a:pt x="1252" y="118"/>
                    <a:pt x="2546" y="-1"/>
                    <a:pt x="3867" y="-1"/>
                  </a:cubicBezTo>
                  <a:cubicBezTo>
                    <a:pt x="15796" y="-1"/>
                    <a:pt x="25467" y="9670"/>
                    <a:pt x="25467" y="21599"/>
                  </a:cubicBezTo>
                  <a:cubicBezTo>
                    <a:pt x="25467" y="23461"/>
                    <a:pt x="25231" y="25267"/>
                    <a:pt x="24790" y="26985"/>
                  </a:cubicBezTo>
                </a:path>
                <a:path w="25467" h="26982" stroke="0">
                  <a:moveTo>
                    <a:pt x="0" y="348"/>
                  </a:moveTo>
                  <a:cubicBezTo>
                    <a:pt x="1252" y="118"/>
                    <a:pt x="2546" y="-1"/>
                    <a:pt x="3867" y="-1"/>
                  </a:cubicBezTo>
                  <a:cubicBezTo>
                    <a:pt x="15796" y="-1"/>
                    <a:pt x="25467" y="9670"/>
                    <a:pt x="25467" y="21599"/>
                  </a:cubicBezTo>
                  <a:cubicBezTo>
                    <a:pt x="25467" y="23461"/>
                    <a:pt x="25231" y="25267"/>
                    <a:pt x="24790" y="26985"/>
                  </a:cubicBezTo>
                  <a:lnTo>
                    <a:pt x="3867" y="21600"/>
                  </a:lnTo>
                  <a:close/>
                </a:path>
              </a:pathLst>
            </a:custGeom>
            <a:noFill/>
            <a:ln w="38100">
              <a:solidFill>
                <a:srgbClr val="00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745" name="文本框 30744">
            <a:extLst>
              <a:ext uri="{FF2B5EF4-FFF2-40B4-BE49-F238E27FC236}">
                <a16:creationId xmlns:a16="http://schemas.microsoft.com/office/drawing/2014/main" id="{62618ECD-A676-0AE5-769D-56E7ECDE5B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8938" y="600076"/>
            <a:ext cx="9009062" cy="196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                      </a:t>
            </a:r>
            <a:r>
              <a:rPr lang="zh-CN" altLang="en-US" sz="2800">
                <a:latin typeface="Times New Roman" panose="02020603050405020304" pitchFamily="18" charset="0"/>
              </a:rPr>
              <a:t>如果一个三角形的</a:t>
            </a:r>
            <a:r>
              <a:rPr lang="zh-CN" altLang="en-US" sz="2800">
                <a:solidFill>
                  <a:srgbClr val="EC0818"/>
                </a:solidFill>
                <a:latin typeface="Times New Roman" panose="02020603050405020304" pitchFamily="18" charset="0"/>
              </a:rPr>
              <a:t>两个角</a:t>
            </a:r>
            <a:r>
              <a:rPr lang="zh-CN" altLang="en-US" sz="2800">
                <a:latin typeface="Times New Roman" panose="02020603050405020304" pitchFamily="18" charset="0"/>
              </a:rPr>
              <a:t>与另一个三角形的</a:t>
            </a:r>
            <a:r>
              <a:rPr lang="zh-CN" altLang="en-US" sz="2800">
                <a:solidFill>
                  <a:srgbClr val="EC0818"/>
                </a:solidFill>
                <a:latin typeface="Times New Roman" panose="02020603050405020304" pitchFamily="18" charset="0"/>
              </a:rPr>
              <a:t>两个角</a:t>
            </a:r>
            <a:r>
              <a:rPr lang="zh-CN" altLang="en-US" sz="2800">
                <a:solidFill>
                  <a:srgbClr val="262ED6"/>
                </a:solidFill>
                <a:latin typeface="Times New Roman" panose="02020603050405020304" pitchFamily="18" charset="0"/>
              </a:rPr>
              <a:t>对应相等</a:t>
            </a:r>
            <a:r>
              <a:rPr lang="zh-CN" altLang="en-US" sz="2800">
                <a:latin typeface="Times New Roman" panose="02020603050405020304" pitchFamily="18" charset="0"/>
              </a:rPr>
              <a:t>，那么这两个三角形</a:t>
            </a:r>
            <a:r>
              <a:rPr lang="zh-CN" altLang="en-US" sz="2800">
                <a:solidFill>
                  <a:srgbClr val="262ED6"/>
                </a:solidFill>
                <a:latin typeface="Times New Roman" panose="02020603050405020304" pitchFamily="18" charset="0"/>
              </a:rPr>
              <a:t>相似</a:t>
            </a:r>
            <a:r>
              <a:rPr lang="zh-CN" altLang="en-US" sz="2800">
                <a:latin typeface="Times New Roman" panose="02020603050405020304" pitchFamily="18" charset="0"/>
              </a:rPr>
              <a:t>。</a:t>
            </a:r>
            <a:endParaRPr lang="zh-CN" altLang="en-US" sz="2400" u="sng">
              <a:latin typeface="Times New Roman" panose="02020603050405020304" pitchFamily="18" charset="0"/>
            </a:endParaRPr>
          </a:p>
        </p:txBody>
      </p:sp>
      <p:sp>
        <p:nvSpPr>
          <p:cNvPr id="30746" name="矩形 30745">
            <a:extLst>
              <a:ext uri="{FF2B5EF4-FFF2-40B4-BE49-F238E27FC236}">
                <a16:creationId xmlns:a16="http://schemas.microsoft.com/office/drawing/2014/main" id="{281E6C40-99B3-457E-6F99-B67064845500}"/>
              </a:ext>
            </a:extLst>
          </p:cNvPr>
          <p:cNvSpPr/>
          <p:nvPr/>
        </p:nvSpPr>
        <p:spPr>
          <a:xfrm>
            <a:off x="1631951" y="1916113"/>
            <a:ext cx="8826455" cy="64024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>
                <a:ea typeface="华文新魏" panose="02010800040101010101" pitchFamily="2" charset="-122"/>
              </a:rPr>
              <a:t>可以简单说成</a:t>
            </a:r>
            <a:r>
              <a:rPr lang="zh-CN" altLang="en-US"/>
              <a:t>：</a:t>
            </a:r>
            <a:r>
              <a:rPr lang="zh-CN" altLang="en-US">
                <a:solidFill>
                  <a:srgbClr val="A806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两角</a:t>
            </a:r>
            <a:r>
              <a:rPr lang="zh-CN" altLang="en-US"/>
              <a:t>对应</a:t>
            </a:r>
            <a:r>
              <a:rPr lang="zh-CN" altLang="en-US">
                <a:solidFill>
                  <a:srgbClr val="3A34B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相等</a:t>
            </a:r>
            <a:r>
              <a:rPr lang="zh-CN" altLang="en-US">
                <a:solidFill>
                  <a:srgbClr val="A806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，两三角形</a:t>
            </a:r>
            <a:r>
              <a:rPr lang="zh-CN" altLang="en-US">
                <a:solidFill>
                  <a:srgbClr val="3A34B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相似</a:t>
            </a:r>
            <a:r>
              <a:rPr lang="zh-CN" altLang="en-US">
                <a:solidFill>
                  <a:srgbClr val="A806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。</a:t>
            </a:r>
          </a:p>
        </p:txBody>
      </p:sp>
      <p:sp>
        <p:nvSpPr>
          <p:cNvPr id="30747" name="矩形 30746">
            <a:extLst>
              <a:ext uri="{FF2B5EF4-FFF2-40B4-BE49-F238E27FC236}">
                <a16:creationId xmlns:a16="http://schemas.microsoft.com/office/drawing/2014/main" id="{8D7F0705-6EB7-727A-8C79-802C81CA88C4}"/>
              </a:ext>
            </a:extLst>
          </p:cNvPr>
          <p:cNvSpPr/>
          <p:nvPr/>
        </p:nvSpPr>
        <p:spPr>
          <a:xfrm>
            <a:off x="1774826" y="617539"/>
            <a:ext cx="2449513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noProof="1">
                <a:solidFill>
                  <a:srgbClr val="CC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cs typeface="+mn-ea"/>
              </a:rPr>
              <a:t>判定定理</a:t>
            </a:r>
            <a:r>
              <a:rPr lang="en-US" altLang="zh-CN" noProof="1">
                <a:solidFill>
                  <a:srgbClr val="CC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cs typeface="+mn-ea"/>
              </a:rPr>
              <a:t>3</a:t>
            </a:r>
            <a:r>
              <a:rPr lang="zh-CN" altLang="en-US" noProof="1">
                <a:solidFill>
                  <a:srgbClr val="CC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charset="0"/>
                <a:cs typeface="+mn-ea"/>
              </a:rPr>
              <a:t>：</a:t>
            </a:r>
            <a:endParaRPr lang="zh-CN" altLang="en-US" noProof="1">
              <a:solidFill>
                <a:srgbClr val="CC33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07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07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07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0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7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7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07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7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7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5" grpId="0"/>
      <p:bldP spid="30736" grpId="0"/>
      <p:bldP spid="30737" grpId="0" animBg="1"/>
      <p:bldP spid="307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1" name="组合 11265">
            <a:extLst>
              <a:ext uri="{FF2B5EF4-FFF2-40B4-BE49-F238E27FC236}">
                <a16:creationId xmlns:a16="http://schemas.microsoft.com/office/drawing/2014/main" id="{C90EC1DA-756C-7144-C088-618603269ABB}"/>
              </a:ext>
            </a:extLst>
          </p:cNvPr>
          <p:cNvGrpSpPr>
            <a:grpSpLocks/>
          </p:cNvGrpSpPr>
          <p:nvPr/>
        </p:nvGrpSpPr>
        <p:grpSpPr bwMode="auto">
          <a:xfrm>
            <a:off x="2351089" y="3789364"/>
            <a:ext cx="3367531" cy="2579687"/>
            <a:chOff x="400" y="2519"/>
            <a:chExt cx="1861" cy="1427"/>
          </a:xfrm>
        </p:grpSpPr>
        <p:graphicFrame>
          <p:nvGraphicFramePr>
            <p:cNvPr id="15362" name="对象 11266">
              <a:extLst>
                <a:ext uri="{FF2B5EF4-FFF2-40B4-BE49-F238E27FC236}">
                  <a16:creationId xmlns:a16="http://schemas.microsoft.com/office/drawing/2014/main" id="{888535C4-BF18-0370-6508-7A226DBCBAFF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543" y="2578"/>
            <a:ext cx="1566" cy="12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3" imgW="1657350" imgH="1333500" progId="Paint.Picture">
                    <p:embed/>
                  </p:oleObj>
                </mc:Choice>
                <mc:Fallback>
                  <p:oleObj r:id="rId3" imgW="1657350" imgH="1333500" progId="Paint.Picture">
                    <p:embed/>
                    <p:pic>
                      <p:nvPicPr>
                        <p:cNvPr id="0" name="对象 1126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43" y="2578"/>
                          <a:ext cx="1566" cy="126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363" name="文本框 11267">
              <a:extLst>
                <a:ext uri="{FF2B5EF4-FFF2-40B4-BE49-F238E27FC236}">
                  <a16:creationId xmlns:a16="http://schemas.microsoft.com/office/drawing/2014/main" id="{E43D6519-2818-3EB2-C513-865509A3D4F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0" y="2519"/>
              <a:ext cx="186" cy="2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800" b="0"/>
                <a:t>A</a:t>
              </a:r>
            </a:p>
          </p:txBody>
        </p:sp>
        <p:sp>
          <p:nvSpPr>
            <p:cNvPr id="15364" name="文本框 11268">
              <a:extLst>
                <a:ext uri="{FF2B5EF4-FFF2-40B4-BE49-F238E27FC236}">
                  <a16:creationId xmlns:a16="http://schemas.microsoft.com/office/drawing/2014/main" id="{AABC598C-B48E-5BB0-D453-00548944AF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2" y="3657"/>
              <a:ext cx="186" cy="2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800" b="0"/>
                <a:t>B</a:t>
              </a:r>
            </a:p>
          </p:txBody>
        </p:sp>
        <p:sp>
          <p:nvSpPr>
            <p:cNvPr id="15365" name="文本框 11269">
              <a:extLst>
                <a:ext uri="{FF2B5EF4-FFF2-40B4-BE49-F238E27FC236}">
                  <a16:creationId xmlns:a16="http://schemas.microsoft.com/office/drawing/2014/main" id="{8DB638BB-54EA-7F3F-8928-B7E3323E13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54" y="3698"/>
              <a:ext cx="193" cy="2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800" b="0"/>
                <a:t>C</a:t>
              </a:r>
            </a:p>
          </p:txBody>
        </p:sp>
        <p:sp>
          <p:nvSpPr>
            <p:cNvPr id="15366" name="文本框 11270">
              <a:extLst>
                <a:ext uri="{FF2B5EF4-FFF2-40B4-BE49-F238E27FC236}">
                  <a16:creationId xmlns:a16="http://schemas.microsoft.com/office/drawing/2014/main" id="{9B2F913B-9B7F-6C47-5E2B-2FA85AAA09F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83" y="2882"/>
              <a:ext cx="214" cy="2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800" b="0"/>
                <a:t>A’</a:t>
              </a:r>
            </a:p>
          </p:txBody>
        </p:sp>
        <p:sp>
          <p:nvSpPr>
            <p:cNvPr id="15367" name="文本框 11271">
              <a:extLst>
                <a:ext uri="{FF2B5EF4-FFF2-40B4-BE49-F238E27FC236}">
                  <a16:creationId xmlns:a16="http://schemas.microsoft.com/office/drawing/2014/main" id="{5C9DEB55-1305-847C-ACD9-FE475D239B5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74" y="3743"/>
              <a:ext cx="214" cy="2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800" b="0"/>
                <a:t>B’</a:t>
              </a:r>
            </a:p>
          </p:txBody>
        </p:sp>
        <p:sp>
          <p:nvSpPr>
            <p:cNvPr id="15368" name="文本框 11272">
              <a:extLst>
                <a:ext uri="{FF2B5EF4-FFF2-40B4-BE49-F238E27FC236}">
                  <a16:creationId xmlns:a16="http://schemas.microsoft.com/office/drawing/2014/main" id="{C2CB854B-58CE-8EA6-B120-CE0B38911E6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38" y="3653"/>
              <a:ext cx="223" cy="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800" b="0"/>
                <a:t>C’</a:t>
              </a:r>
            </a:p>
          </p:txBody>
        </p:sp>
      </p:grpSp>
      <p:sp>
        <p:nvSpPr>
          <p:cNvPr id="11274" name="文本框 11273">
            <a:extLst>
              <a:ext uri="{FF2B5EF4-FFF2-40B4-BE49-F238E27FC236}">
                <a16:creationId xmlns:a16="http://schemas.microsoft.com/office/drawing/2014/main" id="{7C601C57-961B-D477-1A24-94E90F902959}"/>
              </a:ext>
            </a:extLst>
          </p:cNvPr>
          <p:cNvSpPr txBox="1"/>
          <p:nvPr/>
        </p:nvSpPr>
        <p:spPr>
          <a:xfrm>
            <a:off x="1524000" y="134939"/>
            <a:ext cx="22685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4000" b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基础演练</a:t>
            </a:r>
          </a:p>
        </p:txBody>
      </p:sp>
      <p:sp>
        <p:nvSpPr>
          <p:cNvPr id="15370" name="矩形 11274">
            <a:extLst>
              <a:ext uri="{FF2B5EF4-FFF2-40B4-BE49-F238E27FC236}">
                <a16:creationId xmlns:a16="http://schemas.microsoft.com/office/drawing/2014/main" id="{CE3620FC-F94B-D378-72FF-26D2218402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1089" y="765176"/>
            <a:ext cx="60975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/>
              <a:t>1</a:t>
            </a:r>
            <a:r>
              <a:rPr lang="zh-CN" altLang="en-US" sz="2800"/>
              <a:t>、下列图形中两个三角形是否相似？</a:t>
            </a:r>
          </a:p>
        </p:txBody>
      </p:sp>
      <p:grpSp>
        <p:nvGrpSpPr>
          <p:cNvPr id="15371" name="组合 11275">
            <a:extLst>
              <a:ext uri="{FF2B5EF4-FFF2-40B4-BE49-F238E27FC236}">
                <a16:creationId xmlns:a16="http://schemas.microsoft.com/office/drawing/2014/main" id="{7557D7E5-FE02-6AD3-4F85-39BAD8CC3881}"/>
              </a:ext>
            </a:extLst>
          </p:cNvPr>
          <p:cNvGrpSpPr>
            <a:grpSpLocks/>
          </p:cNvGrpSpPr>
          <p:nvPr/>
        </p:nvGrpSpPr>
        <p:grpSpPr bwMode="auto">
          <a:xfrm>
            <a:off x="6167438" y="3825876"/>
            <a:ext cx="3397250" cy="2225675"/>
            <a:chOff x="158" y="1065"/>
            <a:chExt cx="1618" cy="1202"/>
          </a:xfrm>
        </p:grpSpPr>
        <p:graphicFrame>
          <p:nvGraphicFramePr>
            <p:cNvPr id="15372" name="内容占位符 11276">
              <a:extLst>
                <a:ext uri="{FF2B5EF4-FFF2-40B4-BE49-F238E27FC236}">
                  <a16:creationId xmlns:a16="http://schemas.microsoft.com/office/drawing/2014/main" id="{BB1B2F8F-318D-BE1F-917B-621F4C922C3B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256" y="1065"/>
            <a:ext cx="1512" cy="11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5" imgW="1511300" imgH="1130300" progId="Paint.Picture">
                    <p:embed/>
                  </p:oleObj>
                </mc:Choice>
                <mc:Fallback>
                  <p:oleObj r:id="rId5" imgW="1511300" imgH="1130300" progId="Paint.Picture">
                    <p:embed/>
                    <p:pic>
                      <p:nvPicPr>
                        <p:cNvPr id="0" name="内容占位符 1127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6" y="1065"/>
                          <a:ext cx="1512" cy="11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373" name="文本框 11277">
              <a:extLst>
                <a:ext uri="{FF2B5EF4-FFF2-40B4-BE49-F238E27FC236}">
                  <a16:creationId xmlns:a16="http://schemas.microsoft.com/office/drawing/2014/main" id="{A337B1EB-C33C-F47D-E10F-70B2857CCB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25" y="1084"/>
              <a:ext cx="160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800" b="0"/>
                <a:t>A</a:t>
              </a:r>
            </a:p>
          </p:txBody>
        </p:sp>
        <p:sp>
          <p:nvSpPr>
            <p:cNvPr id="15374" name="文本框 11278">
              <a:extLst>
                <a:ext uri="{FF2B5EF4-FFF2-40B4-BE49-F238E27FC236}">
                  <a16:creationId xmlns:a16="http://schemas.microsoft.com/office/drawing/2014/main" id="{F622BDB0-8045-21B9-4E11-2D1951D2B0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8" y="2069"/>
              <a:ext cx="160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800" b="0"/>
                <a:t>B</a:t>
              </a:r>
            </a:p>
          </p:txBody>
        </p:sp>
        <p:sp>
          <p:nvSpPr>
            <p:cNvPr id="15375" name="文本框 11279">
              <a:extLst>
                <a:ext uri="{FF2B5EF4-FFF2-40B4-BE49-F238E27FC236}">
                  <a16:creationId xmlns:a16="http://schemas.microsoft.com/office/drawing/2014/main" id="{F448EA5D-734D-4127-9482-C47FC999D8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10" y="1979"/>
              <a:ext cx="166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800" b="0"/>
                <a:t>C</a:t>
              </a:r>
            </a:p>
          </p:txBody>
        </p:sp>
        <p:sp>
          <p:nvSpPr>
            <p:cNvPr id="15376" name="文本框 11280">
              <a:extLst>
                <a:ext uri="{FF2B5EF4-FFF2-40B4-BE49-F238E27FC236}">
                  <a16:creationId xmlns:a16="http://schemas.microsoft.com/office/drawing/2014/main" id="{B25EB5D3-2BB7-9A3D-6B38-E7FDE796DAD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48" y="1389"/>
              <a:ext cx="166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800" b="0"/>
                <a:t>D</a:t>
              </a:r>
            </a:p>
          </p:txBody>
        </p:sp>
        <p:sp>
          <p:nvSpPr>
            <p:cNvPr id="15377" name="文本框 11281">
              <a:extLst>
                <a:ext uri="{FF2B5EF4-FFF2-40B4-BE49-F238E27FC236}">
                  <a16:creationId xmlns:a16="http://schemas.microsoft.com/office/drawing/2014/main" id="{E3A73E28-08F9-96EA-2987-3A28E7A35E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19" y="1616"/>
              <a:ext cx="161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800" b="0"/>
                <a:t>E</a:t>
              </a:r>
            </a:p>
          </p:txBody>
        </p:sp>
      </p:grpSp>
      <p:grpSp>
        <p:nvGrpSpPr>
          <p:cNvPr id="15378" name="组合 11282">
            <a:extLst>
              <a:ext uri="{FF2B5EF4-FFF2-40B4-BE49-F238E27FC236}">
                <a16:creationId xmlns:a16="http://schemas.microsoft.com/office/drawing/2014/main" id="{8BA7CC38-5897-94B1-42C7-FECA64FE84AC}"/>
              </a:ext>
            </a:extLst>
          </p:cNvPr>
          <p:cNvGrpSpPr>
            <a:grpSpLocks/>
          </p:cNvGrpSpPr>
          <p:nvPr/>
        </p:nvGrpSpPr>
        <p:grpSpPr bwMode="auto">
          <a:xfrm>
            <a:off x="2640013" y="1192214"/>
            <a:ext cx="3058086" cy="2884487"/>
            <a:chOff x="506" y="886"/>
            <a:chExt cx="1637" cy="1460"/>
          </a:xfrm>
        </p:grpSpPr>
        <p:graphicFrame>
          <p:nvGraphicFramePr>
            <p:cNvPr id="15379" name="对象 11283">
              <a:extLst>
                <a:ext uri="{FF2B5EF4-FFF2-40B4-BE49-F238E27FC236}">
                  <a16:creationId xmlns:a16="http://schemas.microsoft.com/office/drawing/2014/main" id="{39648409-DF1A-3F7B-0256-D43DAC493C77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506" y="1003"/>
            <a:ext cx="1512" cy="12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7" imgW="1600200" imgH="1320800" progId="Paint.Picture">
                    <p:embed/>
                  </p:oleObj>
                </mc:Choice>
                <mc:Fallback>
                  <p:oleObj r:id="rId7" imgW="1600200" imgH="1320800" progId="Paint.Picture">
                    <p:embed/>
                    <p:pic>
                      <p:nvPicPr>
                        <p:cNvPr id="0" name="对象 1128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6" y="1003"/>
                          <a:ext cx="1512" cy="124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380" name="文本框 11284">
              <a:extLst>
                <a:ext uri="{FF2B5EF4-FFF2-40B4-BE49-F238E27FC236}">
                  <a16:creationId xmlns:a16="http://schemas.microsoft.com/office/drawing/2014/main" id="{6D5BB0F9-5EA9-F373-5F0B-DC86E5CE183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4" y="1253"/>
              <a:ext cx="180" cy="1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800" b="0"/>
                <a:t>A</a:t>
              </a:r>
            </a:p>
          </p:txBody>
        </p:sp>
        <p:sp>
          <p:nvSpPr>
            <p:cNvPr id="15381" name="文本框 11285">
              <a:extLst>
                <a:ext uri="{FF2B5EF4-FFF2-40B4-BE49-F238E27FC236}">
                  <a16:creationId xmlns:a16="http://schemas.microsoft.com/office/drawing/2014/main" id="{9AB40A58-BF2C-82F6-7F79-1C0B4E123B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1" y="2114"/>
              <a:ext cx="181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800" b="0"/>
                <a:t>B</a:t>
              </a:r>
            </a:p>
          </p:txBody>
        </p:sp>
        <p:sp>
          <p:nvSpPr>
            <p:cNvPr id="15382" name="文本框 11286">
              <a:extLst>
                <a:ext uri="{FF2B5EF4-FFF2-40B4-BE49-F238E27FC236}">
                  <a16:creationId xmlns:a16="http://schemas.microsoft.com/office/drawing/2014/main" id="{1A7AC489-7021-F671-1929-E362657417C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05" y="2110"/>
              <a:ext cx="188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800" b="0"/>
                <a:t>C</a:t>
              </a:r>
            </a:p>
          </p:txBody>
        </p:sp>
        <p:sp>
          <p:nvSpPr>
            <p:cNvPr id="15383" name="文本框 11287">
              <a:extLst>
                <a:ext uri="{FF2B5EF4-FFF2-40B4-BE49-F238E27FC236}">
                  <a16:creationId xmlns:a16="http://schemas.microsoft.com/office/drawing/2014/main" id="{18C0F76E-B410-729E-0662-BEAF647598B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92" y="886"/>
              <a:ext cx="207" cy="1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800" b="0"/>
                <a:t>A’</a:t>
              </a:r>
            </a:p>
          </p:txBody>
        </p:sp>
        <p:sp>
          <p:nvSpPr>
            <p:cNvPr id="15384" name="文本框 11288">
              <a:extLst>
                <a:ext uri="{FF2B5EF4-FFF2-40B4-BE49-F238E27FC236}">
                  <a16:creationId xmlns:a16="http://schemas.microsoft.com/office/drawing/2014/main" id="{BD1F3545-54A4-9B67-3670-9C61761368C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27" y="2065"/>
              <a:ext cx="216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800" b="0"/>
                <a:t>C’</a:t>
              </a:r>
            </a:p>
          </p:txBody>
        </p:sp>
        <p:sp>
          <p:nvSpPr>
            <p:cNvPr id="15385" name="文本框 11289">
              <a:extLst>
                <a:ext uri="{FF2B5EF4-FFF2-40B4-BE49-F238E27FC236}">
                  <a16:creationId xmlns:a16="http://schemas.microsoft.com/office/drawing/2014/main" id="{9E873B1B-C25E-887E-3E88-6F054943484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85" y="2160"/>
              <a:ext cx="207" cy="1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800" b="0"/>
                <a:t>B’</a:t>
              </a:r>
            </a:p>
          </p:txBody>
        </p:sp>
      </p:grpSp>
      <p:grpSp>
        <p:nvGrpSpPr>
          <p:cNvPr id="15386" name="组合 11290">
            <a:extLst>
              <a:ext uri="{FF2B5EF4-FFF2-40B4-BE49-F238E27FC236}">
                <a16:creationId xmlns:a16="http://schemas.microsoft.com/office/drawing/2014/main" id="{2CAF1520-E3DF-C042-2A3C-EE22F948E3CA}"/>
              </a:ext>
            </a:extLst>
          </p:cNvPr>
          <p:cNvGrpSpPr>
            <a:grpSpLocks/>
          </p:cNvGrpSpPr>
          <p:nvPr/>
        </p:nvGrpSpPr>
        <p:grpSpPr bwMode="auto">
          <a:xfrm>
            <a:off x="5880101" y="1125538"/>
            <a:ext cx="3997325" cy="2940050"/>
            <a:chOff x="3023" y="2432"/>
            <a:chExt cx="2320" cy="1503"/>
          </a:xfrm>
        </p:grpSpPr>
        <p:graphicFrame>
          <p:nvGraphicFramePr>
            <p:cNvPr id="15387" name="内容占位符 11291">
              <a:extLst>
                <a:ext uri="{FF2B5EF4-FFF2-40B4-BE49-F238E27FC236}">
                  <a16:creationId xmlns:a16="http://schemas.microsoft.com/office/drawing/2014/main" id="{3268CE9C-E387-D46B-0E87-5797F2032ED9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3129" y="2531"/>
            <a:ext cx="2142" cy="12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9" imgW="2266950" imgH="1352550" progId="Paint.Picture">
                    <p:embed/>
                  </p:oleObj>
                </mc:Choice>
                <mc:Fallback>
                  <p:oleObj r:id="rId9" imgW="2266950" imgH="1352550" progId="Paint.Picture">
                    <p:embed/>
                    <p:pic>
                      <p:nvPicPr>
                        <p:cNvPr id="0" name="内容占位符 1129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29" y="2531"/>
                          <a:ext cx="2142" cy="127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388" name="文本框 11292">
              <a:extLst>
                <a:ext uri="{FF2B5EF4-FFF2-40B4-BE49-F238E27FC236}">
                  <a16:creationId xmlns:a16="http://schemas.microsoft.com/office/drawing/2014/main" id="{72B1E9BC-A31B-5E17-54E1-BE3532E173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48" y="2581"/>
              <a:ext cx="196" cy="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800" b="0"/>
                <a:t>A</a:t>
              </a:r>
            </a:p>
          </p:txBody>
        </p:sp>
        <p:sp>
          <p:nvSpPr>
            <p:cNvPr id="15389" name="文本框 11293">
              <a:extLst>
                <a:ext uri="{FF2B5EF4-FFF2-40B4-BE49-F238E27FC236}">
                  <a16:creationId xmlns:a16="http://schemas.microsoft.com/office/drawing/2014/main" id="{6E069418-5E89-C5E4-FDD7-65C411A3840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73" y="2432"/>
              <a:ext cx="195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800" b="0"/>
                <a:t>B</a:t>
              </a:r>
            </a:p>
          </p:txBody>
        </p:sp>
        <p:sp>
          <p:nvSpPr>
            <p:cNvPr id="15390" name="文本框 11294">
              <a:extLst>
                <a:ext uri="{FF2B5EF4-FFF2-40B4-BE49-F238E27FC236}">
                  <a16:creationId xmlns:a16="http://schemas.microsoft.com/office/drawing/2014/main" id="{A24AF585-FEA2-358C-4E3F-08201C53AB1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95" y="2795"/>
              <a:ext cx="203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800" b="0"/>
                <a:t>C</a:t>
              </a:r>
            </a:p>
          </p:txBody>
        </p:sp>
        <p:sp>
          <p:nvSpPr>
            <p:cNvPr id="15391" name="文本框 11295">
              <a:extLst>
                <a:ext uri="{FF2B5EF4-FFF2-40B4-BE49-F238E27FC236}">
                  <a16:creationId xmlns:a16="http://schemas.microsoft.com/office/drawing/2014/main" id="{411C8212-534A-5DD8-540E-00B4035011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23" y="3521"/>
              <a:ext cx="203" cy="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800" b="0"/>
                <a:t>D</a:t>
              </a:r>
            </a:p>
          </p:txBody>
        </p:sp>
        <p:sp>
          <p:nvSpPr>
            <p:cNvPr id="15392" name="文本框 11296">
              <a:extLst>
                <a:ext uri="{FF2B5EF4-FFF2-40B4-BE49-F238E27FC236}">
                  <a16:creationId xmlns:a16="http://schemas.microsoft.com/office/drawing/2014/main" id="{AD5F6022-5550-7386-DF05-EE8837EB5B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48" y="3748"/>
              <a:ext cx="195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800" b="0"/>
                <a:t>E</a:t>
              </a:r>
            </a:p>
          </p:txBody>
        </p:sp>
      </p:grpSp>
      <p:sp>
        <p:nvSpPr>
          <p:cNvPr id="15393" name="文本框 11297">
            <a:extLst>
              <a:ext uri="{FF2B5EF4-FFF2-40B4-BE49-F238E27FC236}">
                <a16:creationId xmlns:a16="http://schemas.microsoft.com/office/drawing/2014/main" id="{73D23541-9923-40CD-88A4-90DBAD8A16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6" y="188913"/>
            <a:ext cx="3311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dist">
              <a:spcBef>
                <a:spcPct val="50000"/>
              </a:spcBef>
            </a:pPr>
            <a:endParaRPr lang="zh-CN" altLang="zh-CN" sz="2400" b="0">
              <a:solidFill>
                <a:srgbClr val="0000FF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15394" name="文本框 11298">
            <a:extLst>
              <a:ext uri="{FF2B5EF4-FFF2-40B4-BE49-F238E27FC236}">
                <a16:creationId xmlns:a16="http://schemas.microsoft.com/office/drawing/2014/main" id="{10F0C368-1492-98D7-C60D-F66A92E36A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5526" y="3902076"/>
            <a:ext cx="6000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</a:rPr>
              <a:t>(1)</a:t>
            </a:r>
          </a:p>
        </p:txBody>
      </p:sp>
      <p:sp>
        <p:nvSpPr>
          <p:cNvPr id="15395" name="文本框 11299">
            <a:extLst>
              <a:ext uri="{FF2B5EF4-FFF2-40B4-BE49-F238E27FC236}">
                <a16:creationId xmlns:a16="http://schemas.microsoft.com/office/drawing/2014/main" id="{1FBC89FF-CBA7-A63E-3878-067AEB9257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32626" y="3644901"/>
            <a:ext cx="7207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</a:rPr>
              <a:t>(2)</a:t>
            </a:r>
          </a:p>
        </p:txBody>
      </p:sp>
      <p:sp>
        <p:nvSpPr>
          <p:cNvPr id="15396" name="文本框 11300">
            <a:extLst>
              <a:ext uri="{FF2B5EF4-FFF2-40B4-BE49-F238E27FC236}">
                <a16:creationId xmlns:a16="http://schemas.microsoft.com/office/drawing/2014/main" id="{BBDC279C-06B9-AC01-35A9-DE97654694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92538" y="6092826"/>
            <a:ext cx="7921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</a:rPr>
              <a:t>(3)</a:t>
            </a:r>
          </a:p>
        </p:txBody>
      </p:sp>
      <p:sp>
        <p:nvSpPr>
          <p:cNvPr id="15397" name="文本框 11301">
            <a:extLst>
              <a:ext uri="{FF2B5EF4-FFF2-40B4-BE49-F238E27FC236}">
                <a16:creationId xmlns:a16="http://schemas.microsoft.com/office/drawing/2014/main" id="{891148BA-890E-C445-452E-C667F8E605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8888" y="6021388"/>
            <a:ext cx="647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</a:rPr>
              <a:t>(4)</a:t>
            </a:r>
          </a:p>
        </p:txBody>
      </p:sp>
      <p:sp>
        <p:nvSpPr>
          <p:cNvPr id="5" name="文本框 1">
            <a:extLst>
              <a:ext uri="{FF2B5EF4-FFF2-40B4-BE49-F238E27FC236}">
                <a16:creationId xmlns:a16="http://schemas.microsoft.com/office/drawing/2014/main" id="{A6D65B36-C1B5-3E55-3E0E-E065272D0A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1553" y="1916113"/>
            <a:ext cx="90281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en-US" sz="280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相似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EC28491C-7E5C-BB9F-9D3B-1E5534A915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2728" y="2060575"/>
            <a:ext cx="90281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en-US" sz="280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相似</a:t>
            </a:r>
          </a:p>
        </p:txBody>
      </p:sp>
      <p:sp>
        <p:nvSpPr>
          <p:cNvPr id="3" name="文本框 1">
            <a:extLst>
              <a:ext uri="{FF2B5EF4-FFF2-40B4-BE49-F238E27FC236}">
                <a16:creationId xmlns:a16="http://schemas.microsoft.com/office/drawing/2014/main" id="{4C77EE14-3B44-0586-0CE4-92982C0E01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2754" y="5373688"/>
            <a:ext cx="12618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en-US" sz="280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不相似</a:t>
            </a:r>
          </a:p>
        </p:txBody>
      </p:sp>
      <p:sp>
        <p:nvSpPr>
          <p:cNvPr id="4" name="文本框 1">
            <a:extLst>
              <a:ext uri="{FF2B5EF4-FFF2-40B4-BE49-F238E27FC236}">
                <a16:creationId xmlns:a16="http://schemas.microsoft.com/office/drawing/2014/main" id="{E7CBF4E8-7F18-1F11-B69F-A2636BDA1D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0928" y="6021388"/>
            <a:ext cx="90281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en-US" sz="280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相似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文本框 56321">
            <a:extLst>
              <a:ext uri="{FF2B5EF4-FFF2-40B4-BE49-F238E27FC236}">
                <a16:creationId xmlns:a16="http://schemas.microsoft.com/office/drawing/2014/main" id="{63288AE3-1D26-4DE7-6966-80E952F632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6" y="765176"/>
            <a:ext cx="8353425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 2.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pitchFamily="18" charset="0"/>
              </a:rPr>
              <a:t>如图，要使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en-US">
                <a:solidFill>
                  <a:srgbClr val="0000FF"/>
                </a:solidFill>
                <a:latin typeface="Times New Roman" panose="02020603050405020304" pitchFamily="18" charset="0"/>
              </a:rPr>
              <a:t>ACD∽△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ABC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pitchFamily="18" charset="0"/>
              </a:rPr>
              <a:t>，只需要添加条件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_______(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pitchFamily="18" charset="0"/>
              </a:rPr>
              <a:t>只要写出一种合适的条件即可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)</a:t>
            </a:r>
          </a:p>
        </p:txBody>
      </p:sp>
      <p:grpSp>
        <p:nvGrpSpPr>
          <p:cNvPr id="17410" name="组合 56322">
            <a:extLst>
              <a:ext uri="{FF2B5EF4-FFF2-40B4-BE49-F238E27FC236}">
                <a16:creationId xmlns:a16="http://schemas.microsoft.com/office/drawing/2014/main" id="{F5BFFB3D-031B-AA85-1F8D-C9ECB1906E99}"/>
              </a:ext>
            </a:extLst>
          </p:cNvPr>
          <p:cNvGrpSpPr>
            <a:grpSpLocks/>
          </p:cNvGrpSpPr>
          <p:nvPr/>
        </p:nvGrpSpPr>
        <p:grpSpPr bwMode="auto">
          <a:xfrm>
            <a:off x="2208214" y="1989139"/>
            <a:ext cx="3024187" cy="2306637"/>
            <a:chOff x="431" y="1253"/>
            <a:chExt cx="1905" cy="1453"/>
          </a:xfrm>
        </p:grpSpPr>
        <p:sp>
          <p:nvSpPr>
            <p:cNvPr id="17411" name="直接连接符 56323">
              <a:extLst>
                <a:ext uri="{FF2B5EF4-FFF2-40B4-BE49-F238E27FC236}">
                  <a16:creationId xmlns:a16="http://schemas.microsoft.com/office/drawing/2014/main" id="{BA850710-FEB7-F7A4-AA94-C68845E35C3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67" y="1480"/>
              <a:ext cx="1043" cy="952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2" name="直接连接符 56324">
              <a:extLst>
                <a:ext uri="{FF2B5EF4-FFF2-40B4-BE49-F238E27FC236}">
                  <a16:creationId xmlns:a16="http://schemas.microsoft.com/office/drawing/2014/main" id="{B05C1DEB-0C83-A62C-E53C-E6323C8DA35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67" y="2432"/>
              <a:ext cx="1542" cy="0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3" name="直接连接符 56325">
              <a:extLst>
                <a:ext uri="{FF2B5EF4-FFF2-40B4-BE49-F238E27FC236}">
                  <a16:creationId xmlns:a16="http://schemas.microsoft.com/office/drawing/2014/main" id="{F7B5DCCC-9D7B-7FB3-01F6-20844976ED8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610" y="1480"/>
              <a:ext cx="499" cy="952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4" name="直接连接符 56326">
              <a:extLst>
                <a:ext uri="{FF2B5EF4-FFF2-40B4-BE49-F238E27FC236}">
                  <a16:creationId xmlns:a16="http://schemas.microsoft.com/office/drawing/2014/main" id="{4E290BDC-9558-493E-EBFB-316792CF129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111" y="1933"/>
              <a:ext cx="998" cy="499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5" name="文本框 56327">
              <a:extLst>
                <a:ext uri="{FF2B5EF4-FFF2-40B4-BE49-F238E27FC236}">
                  <a16:creationId xmlns:a16="http://schemas.microsoft.com/office/drawing/2014/main" id="{DDDFE571-EB6C-E0BA-1577-0AFF685101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65" y="1253"/>
              <a:ext cx="27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0">
                  <a:solidFill>
                    <a:srgbClr val="0000FF"/>
                  </a:solidFill>
                </a:rPr>
                <a:t>A</a:t>
              </a:r>
            </a:p>
          </p:txBody>
        </p:sp>
        <p:sp>
          <p:nvSpPr>
            <p:cNvPr id="17416" name="文本框 56328">
              <a:extLst>
                <a:ext uri="{FF2B5EF4-FFF2-40B4-BE49-F238E27FC236}">
                  <a16:creationId xmlns:a16="http://schemas.microsoft.com/office/drawing/2014/main" id="{4FB4B689-0926-0F43-B019-3F55BEB366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1" y="2341"/>
              <a:ext cx="27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0">
                  <a:solidFill>
                    <a:srgbClr val="0000FF"/>
                  </a:solidFill>
                </a:rPr>
                <a:t>B</a:t>
              </a:r>
            </a:p>
          </p:txBody>
        </p:sp>
        <p:sp>
          <p:nvSpPr>
            <p:cNvPr id="17417" name="文本框 56329">
              <a:extLst>
                <a:ext uri="{FF2B5EF4-FFF2-40B4-BE49-F238E27FC236}">
                  <a16:creationId xmlns:a16="http://schemas.microsoft.com/office/drawing/2014/main" id="{B74FEE3B-1669-D273-8FB9-C991CEDBB3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64" y="2341"/>
              <a:ext cx="27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0">
                  <a:solidFill>
                    <a:srgbClr val="0000FF"/>
                  </a:solidFill>
                </a:rPr>
                <a:t>C</a:t>
              </a:r>
            </a:p>
          </p:txBody>
        </p:sp>
        <p:sp>
          <p:nvSpPr>
            <p:cNvPr id="17418" name="文本框 56330">
              <a:extLst>
                <a:ext uri="{FF2B5EF4-FFF2-40B4-BE49-F238E27FC236}">
                  <a16:creationId xmlns:a16="http://schemas.microsoft.com/office/drawing/2014/main" id="{8C5AA454-D953-49C3-3682-F10E62BAD1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4" y="1706"/>
              <a:ext cx="27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0">
                  <a:solidFill>
                    <a:srgbClr val="0000FF"/>
                  </a:solidFill>
                </a:rPr>
                <a:t>D</a:t>
              </a:r>
            </a:p>
          </p:txBody>
        </p:sp>
        <p:sp>
          <p:nvSpPr>
            <p:cNvPr id="17419" name="任意多边形 56331">
              <a:extLst>
                <a:ext uri="{FF2B5EF4-FFF2-40B4-BE49-F238E27FC236}">
                  <a16:creationId xmlns:a16="http://schemas.microsoft.com/office/drawing/2014/main" id="{2E8FE7EE-6EF1-9C5F-A0FC-7227A80254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2" y="1797"/>
              <a:ext cx="97" cy="182"/>
            </a:xfrm>
            <a:custGeom>
              <a:avLst/>
              <a:gdLst>
                <a:gd name="T0" fmla="*/ 45 w 97"/>
                <a:gd name="T1" fmla="*/ 0 h 182"/>
                <a:gd name="T2" fmla="*/ 90 w 97"/>
                <a:gd name="T3" fmla="*/ 91 h 182"/>
                <a:gd name="T4" fmla="*/ 0 w 97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7" h="182">
                  <a:moveTo>
                    <a:pt x="45" y="0"/>
                  </a:moveTo>
                  <a:cubicBezTo>
                    <a:pt x="71" y="30"/>
                    <a:pt x="97" y="61"/>
                    <a:pt x="90" y="91"/>
                  </a:cubicBezTo>
                  <a:cubicBezTo>
                    <a:pt x="83" y="121"/>
                    <a:pt x="15" y="167"/>
                    <a:pt x="0" y="182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0" name="任意多边形 56332">
              <a:extLst>
                <a:ext uri="{FF2B5EF4-FFF2-40B4-BE49-F238E27FC236}">
                  <a16:creationId xmlns:a16="http://schemas.microsoft.com/office/drawing/2014/main" id="{345CB3BA-9F7D-63E2-E677-3FF1DFB1D4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74" y="2205"/>
              <a:ext cx="99" cy="136"/>
            </a:xfrm>
            <a:custGeom>
              <a:avLst/>
              <a:gdLst>
                <a:gd name="T0" fmla="*/ 99 w 99"/>
                <a:gd name="T1" fmla="*/ 0 h 136"/>
                <a:gd name="T2" fmla="*/ 8 w 99"/>
                <a:gd name="T3" fmla="*/ 46 h 136"/>
                <a:gd name="T4" fmla="*/ 53 w 99"/>
                <a:gd name="T5" fmla="*/ 13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9" h="136">
                  <a:moveTo>
                    <a:pt x="99" y="0"/>
                  </a:moveTo>
                  <a:cubicBezTo>
                    <a:pt x="57" y="11"/>
                    <a:pt x="16" y="23"/>
                    <a:pt x="8" y="46"/>
                  </a:cubicBezTo>
                  <a:cubicBezTo>
                    <a:pt x="0" y="69"/>
                    <a:pt x="26" y="102"/>
                    <a:pt x="53" y="136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1" name="文本框 56333">
              <a:extLst>
                <a:ext uri="{FF2B5EF4-FFF2-40B4-BE49-F238E27FC236}">
                  <a16:creationId xmlns:a16="http://schemas.microsoft.com/office/drawing/2014/main" id="{BF586EED-F89F-C9D3-F328-75473D12D15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47" y="1706"/>
              <a:ext cx="27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0">
                  <a:solidFill>
                    <a:srgbClr val="0000FF"/>
                  </a:solidFill>
                </a:rPr>
                <a:t>2</a:t>
              </a:r>
            </a:p>
          </p:txBody>
        </p:sp>
        <p:sp>
          <p:nvSpPr>
            <p:cNvPr id="17422" name="文本框 56334">
              <a:extLst>
                <a:ext uri="{FF2B5EF4-FFF2-40B4-BE49-F238E27FC236}">
                  <a16:creationId xmlns:a16="http://schemas.microsoft.com/office/drawing/2014/main" id="{1F1349D5-73AC-6E66-291A-D7CAE78FFFB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01" y="1933"/>
              <a:ext cx="27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0">
                  <a:solidFill>
                    <a:srgbClr val="0000FF"/>
                  </a:solidFill>
                </a:rPr>
                <a:t>1</a:t>
              </a:r>
            </a:p>
          </p:txBody>
        </p:sp>
      </p:grpSp>
      <p:sp>
        <p:nvSpPr>
          <p:cNvPr id="17423" name="文本框 56336">
            <a:extLst>
              <a:ext uri="{FF2B5EF4-FFF2-40B4-BE49-F238E27FC236}">
                <a16:creationId xmlns:a16="http://schemas.microsoft.com/office/drawing/2014/main" id="{A02AA9C9-5EBF-5A7B-DCE0-93A4EB796C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6413" y="4797425"/>
            <a:ext cx="8640762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  <a:spcBef>
                <a:spcPct val="50000"/>
              </a:spcBef>
            </a:pPr>
            <a:r>
              <a:rPr lang="zh-CN" altLang="zh-CN">
                <a:latin typeface="Times New Roman" panose="02020603050405020304" pitchFamily="18" charset="0"/>
              </a:rPr>
              <a:t>3.如图2,已知点E在AC上,若点D在AB上,则满足条件</a:t>
            </a:r>
            <a:r>
              <a:rPr lang="zh-CN" altLang="zh-CN" u="sng">
                <a:latin typeface="Times New Roman" panose="02020603050405020304" pitchFamily="18" charset="0"/>
              </a:rPr>
              <a:t>             </a:t>
            </a:r>
            <a:r>
              <a:rPr lang="en-US" altLang="zh-CN" u="sng">
                <a:latin typeface="Times New Roman" panose="02020603050405020304" pitchFamily="18" charset="0"/>
              </a:rPr>
              <a:t>   </a:t>
            </a:r>
            <a:r>
              <a:rPr lang="zh-CN" altLang="zh-CN" u="sng">
                <a:latin typeface="Times New Roman" panose="02020603050405020304" pitchFamily="18" charset="0"/>
              </a:rPr>
              <a:t> </a:t>
            </a:r>
            <a:r>
              <a:rPr lang="zh-CN" altLang="zh-CN">
                <a:latin typeface="Times New Roman" panose="02020603050405020304" pitchFamily="18" charset="0"/>
              </a:rPr>
              <a:t>,就可以使△ADE与△ABC相似.</a:t>
            </a:r>
          </a:p>
        </p:txBody>
      </p:sp>
      <p:sp>
        <p:nvSpPr>
          <p:cNvPr id="56338" name="直接连接符 56337">
            <a:extLst>
              <a:ext uri="{FF2B5EF4-FFF2-40B4-BE49-F238E27FC236}">
                <a16:creationId xmlns:a16="http://schemas.microsoft.com/office/drawing/2014/main" id="{816D0599-F06F-3D37-3C47-3A43E31CBC0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392988" y="3502025"/>
            <a:ext cx="1155700" cy="0"/>
          </a:xfrm>
          <a:prstGeom prst="line">
            <a:avLst/>
          </a:prstGeom>
          <a:noFill/>
          <a:ln w="28575">
            <a:solidFill>
              <a:srgbClr val="FF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6339" name="文本框 56338">
            <a:extLst>
              <a:ext uri="{FF2B5EF4-FFF2-40B4-BE49-F238E27FC236}">
                <a16:creationId xmlns:a16="http://schemas.microsoft.com/office/drawing/2014/main" id="{3C746DB7-4A21-0BA1-9C62-7F80DAEEB2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61188" y="3141663"/>
            <a:ext cx="5016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56340" name="直接连接符 56339">
            <a:extLst>
              <a:ext uri="{FF2B5EF4-FFF2-40B4-BE49-F238E27FC236}">
                <a16:creationId xmlns:a16="http://schemas.microsoft.com/office/drawing/2014/main" id="{66F768C7-52DC-A4FC-4811-D8B1105C4E1C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681913" y="3070226"/>
            <a:ext cx="830262" cy="4111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6341" name="文本框 56340">
            <a:extLst>
              <a:ext uri="{FF2B5EF4-FFF2-40B4-BE49-F238E27FC236}">
                <a16:creationId xmlns:a16="http://schemas.microsoft.com/office/drawing/2014/main" id="{26C4E8FD-EFA7-DA6D-E790-E26A893016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21550" y="2709863"/>
            <a:ext cx="5016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D</a:t>
            </a:r>
          </a:p>
        </p:txBody>
      </p:sp>
      <p:grpSp>
        <p:nvGrpSpPr>
          <p:cNvPr id="17428" name="组合 56341">
            <a:extLst>
              <a:ext uri="{FF2B5EF4-FFF2-40B4-BE49-F238E27FC236}">
                <a16:creationId xmlns:a16="http://schemas.microsoft.com/office/drawing/2014/main" id="{209DF5D0-313E-F0B1-F929-2F2F878197A2}"/>
              </a:ext>
            </a:extLst>
          </p:cNvPr>
          <p:cNvGrpSpPr>
            <a:grpSpLocks/>
          </p:cNvGrpSpPr>
          <p:nvPr/>
        </p:nvGrpSpPr>
        <p:grpSpPr bwMode="auto">
          <a:xfrm>
            <a:off x="6384925" y="1844675"/>
            <a:ext cx="3435350" cy="3049588"/>
            <a:chOff x="2744" y="1207"/>
            <a:chExt cx="2164" cy="1921"/>
          </a:xfrm>
        </p:grpSpPr>
        <p:sp>
          <p:nvSpPr>
            <p:cNvPr id="17429" name="等腰三角形 56342">
              <a:extLst>
                <a:ext uri="{FF2B5EF4-FFF2-40B4-BE49-F238E27FC236}">
                  <a16:creationId xmlns:a16="http://schemas.microsoft.com/office/drawing/2014/main" id="{F3871B78-3902-B6A0-DC39-78F195B1AD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6" y="1434"/>
              <a:ext cx="1179" cy="1314"/>
            </a:xfrm>
            <a:prstGeom prst="triangle">
              <a:avLst>
                <a:gd name="adj" fmla="val 78472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0" name="文本框 56343">
              <a:extLst>
                <a:ext uri="{FF2B5EF4-FFF2-40B4-BE49-F238E27FC236}">
                  <a16:creationId xmlns:a16="http://schemas.microsoft.com/office/drawing/2014/main" id="{C1535689-A159-9263-62CB-D1541931FF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51" y="1207"/>
              <a:ext cx="75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17431" name="文本框 56344">
              <a:extLst>
                <a:ext uri="{FF2B5EF4-FFF2-40B4-BE49-F238E27FC236}">
                  <a16:creationId xmlns:a16="http://schemas.microsoft.com/office/drawing/2014/main" id="{80378ADA-4A32-6436-4D83-FC6AE8F991A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44" y="2568"/>
              <a:ext cx="75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17432" name="文本框 56345">
              <a:extLst>
                <a:ext uri="{FF2B5EF4-FFF2-40B4-BE49-F238E27FC236}">
                  <a16:creationId xmlns:a16="http://schemas.microsoft.com/office/drawing/2014/main" id="{43DF0025-349B-3270-EF7E-DD53FC8C72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50" y="2568"/>
              <a:ext cx="75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17433" name="文本框 56346">
              <a:extLst>
                <a:ext uri="{FF2B5EF4-FFF2-40B4-BE49-F238E27FC236}">
                  <a16:creationId xmlns:a16="http://schemas.microsoft.com/office/drawing/2014/main" id="{713177E8-7B39-3E47-9977-90306212BAD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59" y="2069"/>
              <a:ext cx="45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18" charset="0"/>
                </a:rPr>
                <a:t>E</a:t>
              </a:r>
            </a:p>
          </p:txBody>
        </p:sp>
        <p:sp>
          <p:nvSpPr>
            <p:cNvPr id="17434" name="文本框 56347">
              <a:extLst>
                <a:ext uri="{FF2B5EF4-FFF2-40B4-BE49-F238E27FC236}">
                  <a16:creationId xmlns:a16="http://schemas.microsoft.com/office/drawing/2014/main" id="{1FF4595F-ED9D-D0B2-29F8-E2C4DE0552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61" y="2801"/>
              <a:ext cx="75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>
                  <a:latin typeface="Times New Roman" panose="02020603050405020304" pitchFamily="18" charset="0"/>
                </a:rPr>
                <a:t>图</a:t>
              </a:r>
              <a:r>
                <a:rPr lang="en-US" altLang="zh-CN" sz="2800">
                  <a:latin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17435" name="文本框 56348">
              <a:extLst>
                <a:ext uri="{FF2B5EF4-FFF2-40B4-BE49-F238E27FC236}">
                  <a16:creationId xmlns:a16="http://schemas.microsoft.com/office/drawing/2014/main" id="{FD3AA26A-6503-18DE-1163-F37F835D50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23" y="2069"/>
              <a:ext cx="363" cy="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just" eaLnBrk="0" hangingPunct="0"/>
              <a:r>
                <a:rPr lang="en-US" altLang="zh-CN" sz="2800">
                  <a:solidFill>
                    <a:srgbClr val="FF0000"/>
                  </a:solidFill>
                  <a:latin typeface="宋体" panose="02010600030101010101" pitchFamily="2" charset="-122"/>
                </a:rPr>
                <a:t>· </a:t>
              </a:r>
            </a:p>
          </p:txBody>
        </p:sp>
      </p:grpSp>
      <p:sp>
        <p:nvSpPr>
          <p:cNvPr id="17436" name="文本框 56349">
            <a:extLst>
              <a:ext uri="{FF2B5EF4-FFF2-40B4-BE49-F238E27FC236}">
                <a16:creationId xmlns:a16="http://schemas.microsoft.com/office/drawing/2014/main" id="{61E704E9-C73B-D748-459C-669F066363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9151" y="4076701"/>
            <a:ext cx="12033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</a:rPr>
              <a:t>图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1</a:t>
            </a:r>
          </a:p>
        </p:txBody>
      </p:sp>
      <p:sp>
        <p:nvSpPr>
          <p:cNvPr id="56351" name="文本框 56350">
            <a:extLst>
              <a:ext uri="{FF2B5EF4-FFF2-40B4-BE49-F238E27FC236}">
                <a16:creationId xmlns:a16="http://schemas.microsoft.com/office/drawing/2014/main" id="{F319488A-0215-43F2-68E2-8E26496C81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3038" y="5373689"/>
            <a:ext cx="187166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</a:rPr>
              <a:t>DE//BC</a:t>
            </a:r>
          </a:p>
        </p:txBody>
      </p:sp>
      <p:sp>
        <p:nvSpPr>
          <p:cNvPr id="56352" name="文本框 56351">
            <a:extLst>
              <a:ext uri="{FF2B5EF4-FFF2-40B4-BE49-F238E27FC236}">
                <a16:creationId xmlns:a16="http://schemas.microsoft.com/office/drawing/2014/main" id="{B70D4218-EDDC-4BA9-B66A-44F1E733DA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6021389"/>
            <a:ext cx="36576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</a:rPr>
              <a:t>或者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</a:rPr>
              <a:t>∠C =∠ADE)</a:t>
            </a:r>
          </a:p>
        </p:txBody>
      </p:sp>
      <p:sp>
        <p:nvSpPr>
          <p:cNvPr id="56353" name="文本框 56352">
            <a:extLst>
              <a:ext uri="{FF2B5EF4-FFF2-40B4-BE49-F238E27FC236}">
                <a16:creationId xmlns:a16="http://schemas.microsoft.com/office/drawing/2014/main" id="{CF855A7A-AFD3-16BC-8425-927843CA1D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76863" y="6021389"/>
            <a:ext cx="36004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</a:rPr>
              <a:t>或者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</a:rPr>
              <a:t>∠B=∠AED)</a:t>
            </a:r>
          </a:p>
        </p:txBody>
      </p:sp>
      <p:sp>
        <p:nvSpPr>
          <p:cNvPr id="56354" name="文本框 56353">
            <a:extLst>
              <a:ext uri="{FF2B5EF4-FFF2-40B4-BE49-F238E27FC236}">
                <a16:creationId xmlns:a16="http://schemas.microsoft.com/office/drawing/2014/main" id="{B53DCDF9-C802-31E5-EB8F-70CCDC77A97F}"/>
              </a:ext>
            </a:extLst>
          </p:cNvPr>
          <p:cNvSpPr txBox="1"/>
          <p:nvPr/>
        </p:nvSpPr>
        <p:spPr>
          <a:xfrm>
            <a:off x="1487487" y="134939"/>
            <a:ext cx="22685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4000" b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基础演练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DB868413-F724-006C-1F51-753A308FCC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4113" y="1412875"/>
            <a:ext cx="22733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</a:rPr>
              <a:t>∠1 =∠B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500AE1C-D439-CE39-4D47-A219CE487E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5775" y="1844675"/>
            <a:ext cx="3657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</a:rPr>
              <a:t>或者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</a:rPr>
              <a:t>∠2 =∠ACB)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56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6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56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"/>
                                        <p:tgtEl>
                                          <p:spTgt spid="56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"/>
                                        <p:tgtEl>
                                          <p:spTgt spid="56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56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56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6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56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39" grpId="0"/>
      <p:bldP spid="56339" grpId="1"/>
      <p:bldP spid="56341" grpId="0"/>
      <p:bldP spid="56351" grpId="0"/>
      <p:bldP spid="56352" grpId="0"/>
      <p:bldP spid="56353" grpId="0"/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矩形 57345">
            <a:extLst>
              <a:ext uri="{FF2B5EF4-FFF2-40B4-BE49-F238E27FC236}">
                <a16:creationId xmlns:a16="http://schemas.microsoft.com/office/drawing/2014/main" id="{9D6E3785-9F85-EC06-524A-2040C356B5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7487" y="1123951"/>
            <a:ext cx="9145588" cy="371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70000"/>
              </a:lnSpc>
            </a:pPr>
            <a:r>
              <a:rPr lang="en-US" altLang="zh-CN" sz="2800"/>
              <a:t>3</a:t>
            </a:r>
            <a:r>
              <a:rPr lang="zh-CN" altLang="en-US" sz="2800"/>
              <a:t>、判断题：</a:t>
            </a:r>
          </a:p>
          <a:p>
            <a:pPr>
              <a:lnSpc>
                <a:spcPct val="170000"/>
              </a:lnSpc>
            </a:pPr>
            <a:r>
              <a:rPr lang="zh-CN" altLang="en-US" sz="2800"/>
              <a:t>  </a:t>
            </a:r>
            <a:r>
              <a:rPr lang="en-US" altLang="zh-CN" sz="2800"/>
              <a:t>⑴  </a:t>
            </a:r>
            <a:r>
              <a:rPr lang="zh-CN" altLang="en-US" sz="2800"/>
              <a:t>所有的直角三角形都相似 </a:t>
            </a:r>
            <a:r>
              <a:rPr lang="en-US" altLang="zh-CN" sz="2800"/>
              <a:t>.                          </a:t>
            </a:r>
            <a:r>
              <a:rPr lang="zh-CN" altLang="en-US" sz="2800"/>
              <a:t>（     ）          </a:t>
            </a:r>
          </a:p>
          <a:p>
            <a:pPr>
              <a:lnSpc>
                <a:spcPct val="170000"/>
              </a:lnSpc>
            </a:pPr>
            <a:r>
              <a:rPr lang="zh-CN" altLang="en-US" sz="2800"/>
              <a:t>  </a:t>
            </a:r>
            <a:r>
              <a:rPr lang="en-US" altLang="zh-CN" sz="2800"/>
              <a:t>⑵  </a:t>
            </a:r>
            <a:r>
              <a:rPr lang="zh-CN" altLang="en-US" sz="2800"/>
              <a:t>所有的等边三角形都相似</a:t>
            </a:r>
            <a:r>
              <a:rPr lang="en-US" altLang="zh-CN" sz="2800"/>
              <a:t>.                           </a:t>
            </a:r>
            <a:r>
              <a:rPr lang="zh-CN" altLang="en-US" sz="2800"/>
              <a:t>（     ）</a:t>
            </a:r>
          </a:p>
          <a:p>
            <a:pPr>
              <a:lnSpc>
                <a:spcPct val="170000"/>
              </a:lnSpc>
            </a:pPr>
            <a:r>
              <a:rPr lang="zh-CN" altLang="en-US" sz="2800"/>
              <a:t>  </a:t>
            </a:r>
            <a:r>
              <a:rPr lang="en-US" altLang="zh-CN" sz="2800"/>
              <a:t>⑶  </a:t>
            </a:r>
            <a:r>
              <a:rPr lang="zh-CN" altLang="en-US" sz="2800"/>
              <a:t>所有的等腰直角三角形都相似</a:t>
            </a:r>
            <a:r>
              <a:rPr lang="en-US" altLang="zh-CN" sz="2800"/>
              <a:t>.                    </a:t>
            </a:r>
            <a:r>
              <a:rPr lang="zh-CN" altLang="en-US" sz="2800"/>
              <a:t>（     ）</a:t>
            </a:r>
          </a:p>
          <a:p>
            <a:pPr>
              <a:lnSpc>
                <a:spcPct val="170000"/>
              </a:lnSpc>
            </a:pPr>
            <a:r>
              <a:rPr lang="zh-CN" altLang="en-US" sz="2800"/>
              <a:t>  </a:t>
            </a:r>
            <a:r>
              <a:rPr lang="en-US" altLang="zh-CN" sz="2800"/>
              <a:t>⑷  </a:t>
            </a:r>
            <a:r>
              <a:rPr lang="zh-CN" altLang="en-US" sz="2800">
                <a:latin typeface="Times New Roman" panose="02020603050405020304" pitchFamily="18" charset="0"/>
              </a:rPr>
              <a:t>有一个角相等的两等腰三角形相似 </a:t>
            </a:r>
            <a:r>
              <a:rPr lang="en-US" altLang="zh-CN" sz="2800">
                <a:latin typeface="Times New Roman" panose="02020603050405020304" pitchFamily="18" charset="0"/>
              </a:rPr>
              <a:t>.               </a:t>
            </a:r>
            <a:r>
              <a:rPr lang="zh-CN" altLang="en-US" sz="2400">
                <a:latin typeface="Times New Roman" panose="02020603050405020304" pitchFamily="18" charset="0"/>
              </a:rPr>
              <a:t>（      ）</a:t>
            </a:r>
            <a:r>
              <a:rPr lang="zh-CN" altLang="en-US" sz="2800"/>
              <a:t>  </a:t>
            </a:r>
          </a:p>
        </p:txBody>
      </p:sp>
      <p:sp>
        <p:nvSpPr>
          <p:cNvPr id="57347" name="文本框 57346">
            <a:extLst>
              <a:ext uri="{FF2B5EF4-FFF2-40B4-BE49-F238E27FC236}">
                <a16:creationId xmlns:a16="http://schemas.microsoft.com/office/drawing/2014/main" id="{C4FA0592-6E06-B133-87DC-DBD9A680AD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64650" y="1916114"/>
            <a:ext cx="75052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4400">
                <a:solidFill>
                  <a:srgbClr val="FF3300"/>
                </a:solidFill>
                <a:latin typeface="Times New Roman" panose="02020603050405020304" pitchFamily="18" charset="0"/>
              </a:rPr>
              <a:t>×</a:t>
            </a:r>
          </a:p>
        </p:txBody>
      </p:sp>
      <p:sp>
        <p:nvSpPr>
          <p:cNvPr id="57348" name="文本框 57347">
            <a:extLst>
              <a:ext uri="{FF2B5EF4-FFF2-40B4-BE49-F238E27FC236}">
                <a16:creationId xmlns:a16="http://schemas.microsoft.com/office/drawing/2014/main" id="{748AD7A8-AB9F-A000-2DD9-308CC73A9F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63063" y="2708276"/>
            <a:ext cx="49404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4400">
                <a:solidFill>
                  <a:srgbClr val="FF3300"/>
                </a:solidFill>
                <a:latin typeface="Times New Roman" panose="02020603050405020304" pitchFamily="18" charset="0"/>
              </a:rPr>
              <a:t>√</a:t>
            </a:r>
          </a:p>
        </p:txBody>
      </p:sp>
      <p:sp>
        <p:nvSpPr>
          <p:cNvPr id="57349" name="文本框 57348">
            <a:extLst>
              <a:ext uri="{FF2B5EF4-FFF2-40B4-BE49-F238E27FC236}">
                <a16:creationId xmlns:a16="http://schemas.microsoft.com/office/drawing/2014/main" id="{168E411C-A2A3-56AF-970F-8D390E0623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36088" y="3429001"/>
            <a:ext cx="49404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4400">
                <a:solidFill>
                  <a:srgbClr val="FF3300"/>
                </a:solidFill>
                <a:latin typeface="Times New Roman" panose="02020603050405020304" pitchFamily="18" charset="0"/>
              </a:rPr>
              <a:t>√</a:t>
            </a:r>
          </a:p>
        </p:txBody>
      </p:sp>
      <p:sp>
        <p:nvSpPr>
          <p:cNvPr id="57350" name="文本框 57349">
            <a:extLst>
              <a:ext uri="{FF2B5EF4-FFF2-40B4-BE49-F238E27FC236}">
                <a16:creationId xmlns:a16="http://schemas.microsoft.com/office/drawing/2014/main" id="{09F7B668-E38F-6243-D42F-07E3E8E002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36088" y="4221164"/>
            <a:ext cx="75052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4400">
                <a:solidFill>
                  <a:srgbClr val="FF3300"/>
                </a:solidFill>
                <a:latin typeface="Times New Roman" panose="02020603050405020304" pitchFamily="18" charset="0"/>
              </a:rPr>
              <a:t>×</a:t>
            </a:r>
          </a:p>
        </p:txBody>
      </p:sp>
      <p:sp>
        <p:nvSpPr>
          <p:cNvPr id="57360" name="文本框 57359">
            <a:extLst>
              <a:ext uri="{FF2B5EF4-FFF2-40B4-BE49-F238E27FC236}">
                <a16:creationId xmlns:a16="http://schemas.microsoft.com/office/drawing/2014/main" id="{7B118527-B337-321F-C060-031C6D28EA90}"/>
              </a:ext>
            </a:extLst>
          </p:cNvPr>
          <p:cNvSpPr txBox="1"/>
          <p:nvPr/>
        </p:nvSpPr>
        <p:spPr>
          <a:xfrm>
            <a:off x="1487488" y="115889"/>
            <a:ext cx="9144001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4000" b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基础演练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/>
      <p:bldP spid="57348" grpId="0"/>
      <p:bldP spid="57349" grpId="0"/>
      <p:bldP spid="5735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1E46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03" name="文本框 59402">
            <a:extLst>
              <a:ext uri="{FF2B5EF4-FFF2-40B4-BE49-F238E27FC236}">
                <a16:creationId xmlns:a16="http://schemas.microsoft.com/office/drawing/2014/main" id="{B0AC1F5C-52C2-AFA5-8724-CE459D0D4B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943" y="364322"/>
            <a:ext cx="852011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en-US" sz="280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例</a:t>
            </a:r>
            <a:r>
              <a:rPr lang="en-US" altLang="zh-CN" sz="280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3.</a:t>
            </a:r>
            <a:r>
              <a:rPr lang="zh-CN" altLang="en-US" sz="280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弦</a:t>
            </a:r>
            <a:r>
              <a:rPr lang="en-US" altLang="zh-CN" sz="280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AB</a:t>
            </a:r>
            <a:r>
              <a:rPr lang="zh-CN" altLang="en-US" sz="280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和</a:t>
            </a:r>
            <a:r>
              <a:rPr lang="en-US" altLang="zh-CN" sz="280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CD</a:t>
            </a:r>
            <a:r>
              <a:rPr lang="zh-CN" altLang="en-US" sz="280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相交于⊙</a:t>
            </a:r>
            <a:r>
              <a:rPr lang="en-US" altLang="zh-CN" sz="280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o</a:t>
            </a:r>
            <a:r>
              <a:rPr lang="zh-CN" altLang="en-US" sz="280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内一点</a:t>
            </a:r>
            <a:r>
              <a:rPr lang="en-US" altLang="zh-CN" sz="280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P,</a:t>
            </a:r>
            <a:r>
              <a:rPr lang="zh-CN" altLang="en-US" sz="280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求证</a:t>
            </a:r>
            <a:r>
              <a:rPr lang="en-US" altLang="zh-CN" sz="280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:PA·PB=PC·PD</a:t>
            </a:r>
          </a:p>
        </p:txBody>
      </p:sp>
      <p:sp>
        <p:nvSpPr>
          <p:cNvPr id="59423" name="椭圆 59422">
            <a:extLst>
              <a:ext uri="{FF2B5EF4-FFF2-40B4-BE49-F238E27FC236}">
                <a16:creationId xmlns:a16="http://schemas.microsoft.com/office/drawing/2014/main" id="{09CD30B4-4F39-D41C-70A4-1CADAEDB1D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8888" y="2420938"/>
            <a:ext cx="2159000" cy="2159000"/>
          </a:xfrm>
          <a:prstGeom prst="ellips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9424" name="直接连接符 59423">
            <a:extLst>
              <a:ext uri="{FF2B5EF4-FFF2-40B4-BE49-F238E27FC236}">
                <a16:creationId xmlns:a16="http://schemas.microsoft.com/office/drawing/2014/main" id="{C80EB3C9-D8D3-F59D-0423-F63519ADA53E}"/>
              </a:ext>
            </a:extLst>
          </p:cNvPr>
          <p:cNvSpPr>
            <a:spLocks noChangeShapeType="1"/>
          </p:cNvSpPr>
          <p:nvPr/>
        </p:nvSpPr>
        <p:spPr bwMode="auto">
          <a:xfrm>
            <a:off x="8183564" y="2565400"/>
            <a:ext cx="1584325" cy="1150938"/>
          </a:xfrm>
          <a:prstGeom prst="line">
            <a:avLst/>
          </a:prstGeom>
          <a:noFill/>
          <a:ln w="28575">
            <a:solidFill>
              <a:srgbClr val="FFCC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9425" name="直接连接符 59424">
            <a:extLst>
              <a:ext uri="{FF2B5EF4-FFF2-40B4-BE49-F238E27FC236}">
                <a16:creationId xmlns:a16="http://schemas.microsoft.com/office/drawing/2014/main" id="{ACC5C03A-4C5B-F7A3-1785-B12AECC06CD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040688" y="2781301"/>
            <a:ext cx="1439862" cy="1584325"/>
          </a:xfrm>
          <a:prstGeom prst="line">
            <a:avLst/>
          </a:prstGeom>
          <a:noFill/>
          <a:ln w="28575">
            <a:solidFill>
              <a:srgbClr val="FF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9426" name="椭圆 59425">
            <a:extLst>
              <a:ext uri="{FF2B5EF4-FFF2-40B4-BE49-F238E27FC236}">
                <a16:creationId xmlns:a16="http://schemas.microsoft.com/office/drawing/2014/main" id="{0688F268-53E5-5780-E971-9A678FA8D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16951" y="3429001"/>
            <a:ext cx="144463" cy="14446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9427" name="文本框 59426">
            <a:extLst>
              <a:ext uri="{FF2B5EF4-FFF2-40B4-BE49-F238E27FC236}">
                <a16:creationId xmlns:a16="http://schemas.microsoft.com/office/drawing/2014/main" id="{C79F7CAC-F816-CE9A-A396-1301FBC5FC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67663" y="2133601"/>
            <a:ext cx="576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>
                <a:solidFill>
                  <a:schemeClr val="bg1"/>
                </a:solidFill>
                <a:latin typeface="Tahoma" panose="020B0604030504040204" pitchFamily="34" charset="0"/>
              </a:rPr>
              <a:t>A</a:t>
            </a:r>
          </a:p>
        </p:txBody>
      </p:sp>
      <p:sp>
        <p:nvSpPr>
          <p:cNvPr id="59428" name="文本框 59427">
            <a:extLst>
              <a:ext uri="{FF2B5EF4-FFF2-40B4-BE49-F238E27FC236}">
                <a16:creationId xmlns:a16="http://schemas.microsoft.com/office/drawing/2014/main" id="{8494F389-446B-EA31-A7BE-04A561C928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6451" y="3644901"/>
            <a:ext cx="5762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>
                <a:solidFill>
                  <a:schemeClr val="bg1"/>
                </a:solidFill>
                <a:latin typeface="Tahoma" panose="020B0604030504040204" pitchFamily="34" charset="0"/>
              </a:rPr>
              <a:t>B</a:t>
            </a:r>
          </a:p>
        </p:txBody>
      </p:sp>
      <p:sp>
        <p:nvSpPr>
          <p:cNvPr id="59429" name="文本框 59428">
            <a:extLst>
              <a:ext uri="{FF2B5EF4-FFF2-40B4-BE49-F238E27FC236}">
                <a16:creationId xmlns:a16="http://schemas.microsoft.com/office/drawing/2014/main" id="{BB6955B8-F8D7-9F40-0B44-56F77BF579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51763" y="4292601"/>
            <a:ext cx="576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>
                <a:solidFill>
                  <a:schemeClr val="bg1"/>
                </a:solidFill>
                <a:latin typeface="Tahoma" panose="020B0604030504040204" pitchFamily="34" charset="0"/>
              </a:rPr>
              <a:t>C</a:t>
            </a:r>
          </a:p>
        </p:txBody>
      </p:sp>
      <p:sp>
        <p:nvSpPr>
          <p:cNvPr id="59430" name="文本框 59429">
            <a:extLst>
              <a:ext uri="{FF2B5EF4-FFF2-40B4-BE49-F238E27FC236}">
                <a16:creationId xmlns:a16="http://schemas.microsoft.com/office/drawing/2014/main" id="{84DB8DAF-B868-C325-8CFB-6AF0CA2608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09113" y="2420939"/>
            <a:ext cx="576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>
                <a:solidFill>
                  <a:schemeClr val="bg1"/>
                </a:solidFill>
                <a:latin typeface="Tahoma" panose="020B0604030504040204" pitchFamily="34" charset="0"/>
              </a:rPr>
              <a:t>D</a:t>
            </a:r>
          </a:p>
        </p:txBody>
      </p:sp>
      <p:sp>
        <p:nvSpPr>
          <p:cNvPr id="59431" name="文本框 59430">
            <a:extLst>
              <a:ext uri="{FF2B5EF4-FFF2-40B4-BE49-F238E27FC236}">
                <a16:creationId xmlns:a16="http://schemas.microsoft.com/office/drawing/2014/main" id="{FD0E0300-6793-B89F-3061-6C2243F768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04288" y="3213101"/>
            <a:ext cx="576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>
                <a:solidFill>
                  <a:schemeClr val="bg1"/>
                </a:solidFill>
                <a:latin typeface="Tahoma" panose="020B0604030504040204" pitchFamily="34" charset="0"/>
              </a:rPr>
              <a:t>P</a:t>
            </a:r>
          </a:p>
        </p:txBody>
      </p:sp>
      <p:sp>
        <p:nvSpPr>
          <p:cNvPr id="59432" name="文本框 59431">
            <a:extLst>
              <a:ext uri="{FF2B5EF4-FFF2-40B4-BE49-F238E27FC236}">
                <a16:creationId xmlns:a16="http://schemas.microsoft.com/office/drawing/2014/main" id="{D7A9A525-55F6-9118-6EDB-5CC01801CE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56588" y="3213101"/>
            <a:ext cx="4318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chemeClr val="bg1"/>
                </a:solidFill>
                <a:latin typeface="Tahoma" panose="020B0604030504040204" pitchFamily="34" charset="0"/>
              </a:rPr>
              <a:t>O</a:t>
            </a:r>
          </a:p>
        </p:txBody>
      </p:sp>
      <p:sp>
        <p:nvSpPr>
          <p:cNvPr id="59433" name="直接连接符 59432">
            <a:extLst>
              <a:ext uri="{FF2B5EF4-FFF2-40B4-BE49-F238E27FC236}">
                <a16:creationId xmlns:a16="http://schemas.microsoft.com/office/drawing/2014/main" id="{840A2A22-C548-6302-FA58-ABF3B9029E6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40689" y="2565401"/>
            <a:ext cx="142875" cy="1800225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9434" name="直接连接符 59433">
            <a:extLst>
              <a:ext uri="{FF2B5EF4-FFF2-40B4-BE49-F238E27FC236}">
                <a16:creationId xmlns:a16="http://schemas.microsoft.com/office/drawing/2014/main" id="{69DAD65E-C072-7D31-AC10-4FE632476DCF}"/>
              </a:ext>
            </a:extLst>
          </p:cNvPr>
          <p:cNvSpPr>
            <a:spLocks noChangeShapeType="1"/>
          </p:cNvSpPr>
          <p:nvPr/>
        </p:nvSpPr>
        <p:spPr bwMode="auto">
          <a:xfrm>
            <a:off x="9480550" y="2781300"/>
            <a:ext cx="287338" cy="935038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9435" name="文本框 59434">
            <a:extLst>
              <a:ext uri="{FF2B5EF4-FFF2-40B4-BE49-F238E27FC236}">
                <a16:creationId xmlns:a16="http://schemas.microsoft.com/office/drawing/2014/main" id="{AB328790-D581-E41A-5340-D0143A0B89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4" y="1196976"/>
            <a:ext cx="43195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chemeClr val="bg1"/>
                </a:solidFill>
                <a:latin typeface="Tahoma" panose="020B0604030504040204" pitchFamily="34" charset="0"/>
              </a:rPr>
              <a:t>证明</a:t>
            </a:r>
            <a:r>
              <a:rPr lang="en-US" altLang="zh-CN" sz="2800">
                <a:solidFill>
                  <a:schemeClr val="bg1"/>
                </a:solidFill>
                <a:latin typeface="Tahoma" panose="020B0604030504040204" pitchFamily="34" charset="0"/>
              </a:rPr>
              <a:t>:</a:t>
            </a:r>
            <a:r>
              <a:rPr lang="zh-CN" altLang="en-US" sz="2800">
                <a:solidFill>
                  <a:schemeClr val="bg1"/>
                </a:solidFill>
                <a:latin typeface="Tahoma" panose="020B0604030504040204" pitchFamily="34" charset="0"/>
              </a:rPr>
              <a:t>连接</a:t>
            </a:r>
            <a:r>
              <a:rPr lang="en-US" altLang="zh-CN" sz="2800">
                <a:solidFill>
                  <a:schemeClr val="bg1"/>
                </a:solidFill>
                <a:latin typeface="Tahoma" panose="020B0604030504040204" pitchFamily="34" charset="0"/>
              </a:rPr>
              <a:t>AC</a:t>
            </a:r>
            <a:r>
              <a:rPr lang="zh-CN" altLang="en-US" sz="2800">
                <a:solidFill>
                  <a:schemeClr val="bg1"/>
                </a:solidFill>
                <a:latin typeface="Tahoma" panose="020B0604030504040204" pitchFamily="34" charset="0"/>
              </a:rPr>
              <a:t>、</a:t>
            </a:r>
            <a:r>
              <a:rPr lang="en-US" altLang="zh-CN" sz="2800">
                <a:solidFill>
                  <a:schemeClr val="bg1"/>
                </a:solidFill>
                <a:latin typeface="Tahoma" panose="020B0604030504040204" pitchFamily="34" charset="0"/>
              </a:rPr>
              <a:t>BD</a:t>
            </a:r>
          </a:p>
        </p:txBody>
      </p:sp>
      <p:sp>
        <p:nvSpPr>
          <p:cNvPr id="59439" name="文本框 59438">
            <a:extLst>
              <a:ext uri="{FF2B5EF4-FFF2-40B4-BE49-F238E27FC236}">
                <a16:creationId xmlns:a16="http://schemas.microsoft.com/office/drawing/2014/main" id="{A7BC16B1-196D-D1C6-C087-4CF7A0289B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6989" y="1916113"/>
            <a:ext cx="57610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chemeClr val="bg1"/>
                </a:solidFill>
                <a:latin typeface="Tahoma" panose="020B0604030504040204" pitchFamily="34" charset="0"/>
              </a:rPr>
              <a:t>∵∠</a:t>
            </a:r>
            <a:r>
              <a:rPr lang="en-US" altLang="zh-CN" sz="2800">
                <a:solidFill>
                  <a:schemeClr val="bg1"/>
                </a:solidFill>
                <a:latin typeface="Tahoma" panose="020B0604030504040204" pitchFamily="34" charset="0"/>
              </a:rPr>
              <a:t>A</a:t>
            </a:r>
            <a:r>
              <a:rPr lang="zh-CN" altLang="en-US" sz="2800">
                <a:solidFill>
                  <a:schemeClr val="bg1"/>
                </a:solidFill>
                <a:latin typeface="Tahoma" panose="020B0604030504040204" pitchFamily="34" charset="0"/>
              </a:rPr>
              <a:t>、∠</a:t>
            </a:r>
            <a:r>
              <a:rPr lang="en-US" altLang="zh-CN" sz="2800">
                <a:solidFill>
                  <a:schemeClr val="bg1"/>
                </a:solidFill>
                <a:latin typeface="Tahoma" panose="020B0604030504040204" pitchFamily="34" charset="0"/>
              </a:rPr>
              <a:t>D</a:t>
            </a:r>
            <a:r>
              <a:rPr lang="zh-CN" altLang="en-US" sz="2800">
                <a:solidFill>
                  <a:schemeClr val="bg1"/>
                </a:solidFill>
                <a:latin typeface="Tahoma" panose="020B0604030504040204" pitchFamily="34" charset="0"/>
              </a:rPr>
              <a:t>都是</a:t>
            </a:r>
            <a:r>
              <a:rPr lang="en-US" altLang="zh-CN" sz="2800">
                <a:solidFill>
                  <a:schemeClr val="bg1"/>
                </a:solidFill>
                <a:latin typeface="Tahoma" panose="020B0604030504040204" pitchFamily="34" charset="0"/>
              </a:rPr>
              <a:t>CB</a:t>
            </a:r>
            <a:r>
              <a:rPr lang="zh-CN" altLang="en-US" sz="2800">
                <a:solidFill>
                  <a:schemeClr val="bg1"/>
                </a:solidFill>
                <a:latin typeface="Tahoma" panose="020B0604030504040204" pitchFamily="34" charset="0"/>
              </a:rPr>
              <a:t>所对的圆周角</a:t>
            </a:r>
          </a:p>
        </p:txBody>
      </p:sp>
      <p:sp>
        <p:nvSpPr>
          <p:cNvPr id="59440" name="文本框 59439">
            <a:extLst>
              <a:ext uri="{FF2B5EF4-FFF2-40B4-BE49-F238E27FC236}">
                <a16:creationId xmlns:a16="http://schemas.microsoft.com/office/drawing/2014/main" id="{F37A55CA-FAD6-488C-ABDD-915FFD83FE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4869" y="1576398"/>
            <a:ext cx="12969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bg1"/>
                </a:solidFill>
                <a:latin typeface="Tahoma" panose="020B0604030504040204" pitchFamily="34" charset="0"/>
              </a:rPr>
              <a:t>⌒</a:t>
            </a:r>
          </a:p>
        </p:txBody>
      </p:sp>
      <p:sp>
        <p:nvSpPr>
          <p:cNvPr id="59441" name="文本框 59440">
            <a:extLst>
              <a:ext uri="{FF2B5EF4-FFF2-40B4-BE49-F238E27FC236}">
                <a16:creationId xmlns:a16="http://schemas.microsoft.com/office/drawing/2014/main" id="{69AF7FB5-AFB2-423F-09DA-074989AE99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0013" y="2565401"/>
            <a:ext cx="33829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chemeClr val="bg1"/>
                </a:solidFill>
                <a:latin typeface="Tahoma" panose="020B0604030504040204" pitchFamily="34" charset="0"/>
              </a:rPr>
              <a:t>∴ ∠</a:t>
            </a:r>
            <a:r>
              <a:rPr lang="en-US" altLang="zh-CN" sz="2800">
                <a:solidFill>
                  <a:schemeClr val="bg1"/>
                </a:solidFill>
                <a:latin typeface="Tahoma" panose="020B0604030504040204" pitchFamily="34" charset="0"/>
              </a:rPr>
              <a:t>A=</a:t>
            </a:r>
            <a:r>
              <a:rPr lang="zh-CN" altLang="en-US" sz="2800">
                <a:solidFill>
                  <a:schemeClr val="bg1"/>
                </a:solidFill>
                <a:latin typeface="Tahoma" panose="020B0604030504040204" pitchFamily="34" charset="0"/>
              </a:rPr>
              <a:t>∠</a:t>
            </a:r>
            <a:r>
              <a:rPr lang="en-US" altLang="zh-CN" sz="2800">
                <a:solidFill>
                  <a:schemeClr val="bg1"/>
                </a:solidFill>
                <a:latin typeface="Tahoma" panose="020B0604030504040204" pitchFamily="34" charset="0"/>
              </a:rPr>
              <a:t>D</a:t>
            </a:r>
            <a:endParaRPr lang="zh-CN" altLang="en-US" sz="2800">
              <a:solidFill>
                <a:schemeClr val="bg1"/>
              </a:solidFill>
              <a:latin typeface="Tahoma" panose="020B0604030504040204" pitchFamily="34" charset="0"/>
            </a:endParaRPr>
          </a:p>
        </p:txBody>
      </p:sp>
      <p:sp>
        <p:nvSpPr>
          <p:cNvPr id="59442" name="文本框 59441">
            <a:extLst>
              <a:ext uri="{FF2B5EF4-FFF2-40B4-BE49-F238E27FC236}">
                <a16:creationId xmlns:a16="http://schemas.microsoft.com/office/drawing/2014/main" id="{87338305-CF2C-396B-CCFC-E769A6B804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6989" y="3213101"/>
            <a:ext cx="47529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chemeClr val="bg1"/>
                </a:solidFill>
                <a:latin typeface="Tahoma" panose="020B0604030504040204" pitchFamily="34" charset="0"/>
              </a:rPr>
              <a:t>同理</a:t>
            </a:r>
            <a:r>
              <a:rPr lang="en-US" altLang="zh-CN" sz="2800">
                <a:solidFill>
                  <a:schemeClr val="bg1"/>
                </a:solidFill>
                <a:latin typeface="Tahoma" panose="020B0604030504040204" pitchFamily="34" charset="0"/>
              </a:rPr>
              <a:t>: </a:t>
            </a:r>
            <a:r>
              <a:rPr lang="zh-CN" altLang="en-US" sz="2800">
                <a:solidFill>
                  <a:schemeClr val="bg1"/>
                </a:solidFill>
                <a:latin typeface="Tahoma" panose="020B0604030504040204" pitchFamily="34" charset="0"/>
              </a:rPr>
              <a:t>∠</a:t>
            </a:r>
            <a:r>
              <a:rPr lang="en-US" altLang="zh-CN" sz="2800">
                <a:solidFill>
                  <a:schemeClr val="bg1"/>
                </a:solidFill>
                <a:latin typeface="Tahoma" panose="020B0604030504040204" pitchFamily="34" charset="0"/>
              </a:rPr>
              <a:t>C=</a:t>
            </a:r>
            <a:r>
              <a:rPr lang="zh-CN" altLang="en-US" sz="2800">
                <a:solidFill>
                  <a:schemeClr val="bg1"/>
                </a:solidFill>
                <a:latin typeface="Tahoma" panose="020B0604030504040204" pitchFamily="34" charset="0"/>
              </a:rPr>
              <a:t>∠</a:t>
            </a:r>
            <a:r>
              <a:rPr lang="en-US" altLang="zh-CN" sz="2800">
                <a:solidFill>
                  <a:schemeClr val="bg1"/>
                </a:solidFill>
                <a:latin typeface="Tahoma" panose="020B0604030504040204" pitchFamily="34" charset="0"/>
              </a:rPr>
              <a:t>B</a:t>
            </a:r>
          </a:p>
        </p:txBody>
      </p:sp>
      <p:sp>
        <p:nvSpPr>
          <p:cNvPr id="59443" name="文本框 59442">
            <a:extLst>
              <a:ext uri="{FF2B5EF4-FFF2-40B4-BE49-F238E27FC236}">
                <a16:creationId xmlns:a16="http://schemas.microsoft.com/office/drawing/2014/main" id="{5608C4B3-FEE3-F0C7-43EA-7AECF1E74C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0013" y="3860801"/>
            <a:ext cx="48958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chemeClr val="bg1"/>
                </a:solidFill>
                <a:latin typeface="Tahoma" panose="020B0604030504040204" pitchFamily="34" charset="0"/>
              </a:rPr>
              <a:t>∴△</a:t>
            </a:r>
            <a:r>
              <a:rPr lang="en-US" altLang="zh-CN" sz="2800">
                <a:solidFill>
                  <a:schemeClr val="bg1"/>
                </a:solidFill>
                <a:latin typeface="Tahoma" panose="020B0604030504040204" pitchFamily="34" charset="0"/>
              </a:rPr>
              <a:t>PAC∽</a:t>
            </a:r>
            <a:r>
              <a:rPr lang="zh-CN" altLang="en-US" sz="2800">
                <a:solidFill>
                  <a:schemeClr val="bg1"/>
                </a:solidFill>
                <a:latin typeface="Tahoma" panose="020B0604030504040204" pitchFamily="34" charset="0"/>
              </a:rPr>
              <a:t>△</a:t>
            </a:r>
            <a:r>
              <a:rPr lang="en-US" altLang="zh-CN" sz="2800">
                <a:solidFill>
                  <a:schemeClr val="bg1"/>
                </a:solidFill>
                <a:latin typeface="Tahoma" panose="020B0604030504040204" pitchFamily="34" charset="0"/>
              </a:rPr>
              <a:t>PDB</a:t>
            </a:r>
          </a:p>
        </p:txBody>
      </p:sp>
      <p:graphicFrame>
        <p:nvGraphicFramePr>
          <p:cNvPr id="59444" name="内容占位符 59443">
            <a:extLst>
              <a:ext uri="{FF2B5EF4-FFF2-40B4-BE49-F238E27FC236}">
                <a16:creationId xmlns:a16="http://schemas.microsoft.com/office/drawing/2014/main" id="{E8FC864D-D4D1-45E8-6F07-4AED8CA9E307}"/>
              </a:ext>
            </a:extLst>
          </p:cNvPr>
          <p:cNvGraphicFramePr>
            <a:graphicFrameLocks noGrp="1"/>
          </p:cNvGraphicFramePr>
          <p:nvPr>
            <p:ph/>
          </p:nvPr>
        </p:nvGraphicFramePr>
        <p:xfrm>
          <a:off x="3000375" y="4581525"/>
          <a:ext cx="1873250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18135600" imgH="9067800" progId="Equation.3">
                  <p:embed/>
                </p:oleObj>
              </mc:Choice>
              <mc:Fallback>
                <p:oleObj r:id="rId2" imgW="18135600" imgH="9067800" progId="Equation.3">
                  <p:embed/>
                  <p:pic>
                    <p:nvPicPr>
                      <p:cNvPr id="0" name="内容占位符 59443"/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0375" y="4581525"/>
                        <a:ext cx="1873250" cy="936625"/>
                      </a:xfrm>
                      <a:prstGeom prst="rect">
                        <a:avLst/>
                      </a:prstGeom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447" name="文本框 59446">
            <a:extLst>
              <a:ext uri="{FF2B5EF4-FFF2-40B4-BE49-F238E27FC236}">
                <a16:creationId xmlns:a16="http://schemas.microsoft.com/office/drawing/2014/main" id="{7B9DE8C8-2552-F0B2-0BFA-D96974DFFE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6988" y="5805488"/>
            <a:ext cx="51117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chemeClr val="bg1"/>
                </a:solidFill>
                <a:latin typeface="Tahoma" panose="020B0604030504040204" pitchFamily="34" charset="0"/>
              </a:rPr>
              <a:t>即</a:t>
            </a:r>
            <a:r>
              <a:rPr lang="en-US" altLang="zh-CN" sz="2800">
                <a:solidFill>
                  <a:schemeClr val="bg1"/>
                </a:solidFill>
                <a:latin typeface="Times New Roman" panose="02020603050405020304" pitchFamily="18" charset="0"/>
              </a:rPr>
              <a:t>PA·PB=PC·PD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9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9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9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9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94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94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9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9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9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4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4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9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9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9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94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94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9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9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9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9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9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9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9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9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9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9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59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59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8" dur="80"/>
                                        <p:tgtEl>
                                          <p:spTgt spid="594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9" dur="80"/>
                                        <p:tgtEl>
                                          <p:spTgt spid="594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80"/>
                                        <p:tgtEl>
                                          <p:spTgt spid="594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3" dur="80"/>
                                        <p:tgtEl>
                                          <p:spTgt spid="594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4" dur="80"/>
                                        <p:tgtEl>
                                          <p:spTgt spid="594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80"/>
                                        <p:tgtEl>
                                          <p:spTgt spid="594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59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59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59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59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03" grpId="0"/>
      <p:bldP spid="59427" grpId="0"/>
      <p:bldP spid="59428" grpId="0"/>
      <p:bldP spid="59429" grpId="0"/>
      <p:bldP spid="59430" grpId="0"/>
      <p:bldP spid="59431" grpId="0"/>
      <p:bldP spid="59432" grpId="0"/>
      <p:bldP spid="59435" grpId="0"/>
      <p:bldP spid="59439" grpId="0"/>
      <p:bldP spid="59440" grpId="0"/>
      <p:bldP spid="59441" grpId="0"/>
      <p:bldP spid="59442" grpId="0"/>
      <p:bldP spid="59443" grpId="0"/>
      <p:bldP spid="5944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矩形 37889">
            <a:extLst>
              <a:ext uri="{FF2B5EF4-FFF2-40B4-BE49-F238E27FC236}">
                <a16:creationId xmlns:a16="http://schemas.microsoft.com/office/drawing/2014/main" id="{AC4F3975-421B-7D2F-20C3-53A85211106A}"/>
              </a:ext>
            </a:extLst>
          </p:cNvPr>
          <p:cNvSpPr/>
          <p:nvPr/>
        </p:nvSpPr>
        <p:spPr>
          <a:xfrm>
            <a:off x="6003925" y="3048000"/>
            <a:ext cx="184150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endParaRPr sz="4400" b="0" noProof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ahoma" pitchFamily="34" charset="0"/>
            </a:endParaRPr>
          </a:p>
        </p:txBody>
      </p:sp>
      <p:grpSp>
        <p:nvGrpSpPr>
          <p:cNvPr id="22530" name="组合 37890">
            <a:extLst>
              <a:ext uri="{FF2B5EF4-FFF2-40B4-BE49-F238E27FC236}">
                <a16:creationId xmlns:a16="http://schemas.microsoft.com/office/drawing/2014/main" id="{53362CE2-DBDA-7D33-103C-0D02030E48AD}"/>
              </a:ext>
            </a:extLst>
          </p:cNvPr>
          <p:cNvGrpSpPr>
            <a:grpSpLocks/>
          </p:cNvGrpSpPr>
          <p:nvPr/>
        </p:nvGrpSpPr>
        <p:grpSpPr bwMode="auto">
          <a:xfrm>
            <a:off x="1847850" y="549276"/>
            <a:ext cx="8496300" cy="3006725"/>
            <a:chOff x="204" y="346"/>
            <a:chExt cx="5352" cy="1894"/>
          </a:xfrm>
        </p:grpSpPr>
        <p:sp>
          <p:nvSpPr>
            <p:cNvPr id="22531" name="文本框 37891">
              <a:extLst>
                <a:ext uri="{FF2B5EF4-FFF2-40B4-BE49-F238E27FC236}">
                  <a16:creationId xmlns:a16="http://schemas.microsoft.com/office/drawing/2014/main" id="{A85CD441-0143-6C79-9D26-9F84337BA0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4" y="346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/>
                <a:t>引申１：如果</a:t>
              </a:r>
              <a:r>
                <a:rPr lang="zh-CN" altLang="en-US" sz="2400">
                  <a:solidFill>
                    <a:schemeClr val="tx2"/>
                  </a:solidFill>
                </a:rPr>
                <a:t>弦</a:t>
              </a:r>
              <a:r>
                <a:rPr lang="en-US" altLang="zh-CN" sz="2400">
                  <a:solidFill>
                    <a:schemeClr val="tx2"/>
                  </a:solidFill>
                </a:rPr>
                <a:t>AB</a:t>
              </a:r>
              <a:r>
                <a:rPr lang="zh-CN" altLang="en-US" sz="2400">
                  <a:solidFill>
                    <a:schemeClr val="tx2"/>
                  </a:solidFill>
                </a:rPr>
                <a:t>和</a:t>
              </a:r>
              <a:r>
                <a:rPr lang="en-US" altLang="zh-CN" sz="2400">
                  <a:solidFill>
                    <a:schemeClr val="tx2"/>
                  </a:solidFill>
                </a:rPr>
                <a:t>CD</a:t>
              </a:r>
              <a:r>
                <a:rPr lang="zh-CN" altLang="en-US" sz="2400">
                  <a:solidFill>
                    <a:schemeClr val="tx2"/>
                  </a:solidFill>
                </a:rPr>
                <a:t>相交于圆</a:t>
              </a:r>
              <a:r>
                <a:rPr lang="en-US" altLang="zh-CN" sz="2400">
                  <a:solidFill>
                    <a:schemeClr val="tx2"/>
                  </a:solidFill>
                </a:rPr>
                <a:t>O</a:t>
              </a:r>
              <a:r>
                <a:rPr lang="zh-CN" altLang="en-US" sz="2400">
                  <a:solidFill>
                    <a:schemeClr val="tx2"/>
                  </a:solidFill>
                </a:rPr>
                <a:t>外一点</a:t>
              </a:r>
              <a:r>
                <a:rPr lang="en-US" altLang="zh-CN" sz="2400">
                  <a:solidFill>
                    <a:schemeClr val="tx2"/>
                  </a:solidFill>
                </a:rPr>
                <a:t>P</a:t>
              </a:r>
              <a:r>
                <a:rPr lang="zh-CN" altLang="en-US" sz="2400">
                  <a:solidFill>
                    <a:schemeClr val="tx2"/>
                  </a:solidFill>
                </a:rPr>
                <a:t>，结论还成立吗？</a:t>
              </a:r>
            </a:p>
          </p:txBody>
        </p:sp>
        <p:pic>
          <p:nvPicPr>
            <p:cNvPr id="22532" name="图片 37892">
              <a:extLst>
                <a:ext uri="{FF2B5EF4-FFF2-40B4-BE49-F238E27FC236}">
                  <a16:creationId xmlns:a16="http://schemas.microsoft.com/office/drawing/2014/main" id="{44E478A5-677A-9781-DC3A-C6962044EE6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572"/>
              <a:ext cx="2460" cy="16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533" name="组合 37893">
            <a:extLst>
              <a:ext uri="{FF2B5EF4-FFF2-40B4-BE49-F238E27FC236}">
                <a16:creationId xmlns:a16="http://schemas.microsoft.com/office/drawing/2014/main" id="{EFBB3A68-D138-1AB4-709F-410770D38581}"/>
              </a:ext>
            </a:extLst>
          </p:cNvPr>
          <p:cNvGrpSpPr>
            <a:grpSpLocks/>
          </p:cNvGrpSpPr>
          <p:nvPr/>
        </p:nvGrpSpPr>
        <p:grpSpPr bwMode="auto">
          <a:xfrm>
            <a:off x="1524000" y="3357563"/>
            <a:ext cx="7721600" cy="2781300"/>
            <a:chOff x="204" y="2251"/>
            <a:chExt cx="4864" cy="1752"/>
          </a:xfrm>
        </p:grpSpPr>
        <p:sp>
          <p:nvSpPr>
            <p:cNvPr id="22534" name="矩形 37894">
              <a:extLst>
                <a:ext uri="{FF2B5EF4-FFF2-40B4-BE49-F238E27FC236}">
                  <a16:creationId xmlns:a16="http://schemas.microsoft.com/office/drawing/2014/main" id="{7C718451-7507-C6C9-97AC-009D9348D4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" y="2478"/>
              <a:ext cx="2313" cy="7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/>
                <a:t>引申２：上题中Ａ，Ｂ重合为一点时，又会有什么结论？</a:t>
              </a:r>
              <a:endParaRPr lang="zh-CN" altLang="en-US" sz="2400">
                <a:solidFill>
                  <a:schemeClr val="tx2"/>
                </a:solidFill>
              </a:endParaRPr>
            </a:p>
          </p:txBody>
        </p:sp>
        <p:pic>
          <p:nvPicPr>
            <p:cNvPr id="22535" name="图片 37895">
              <a:extLst>
                <a:ext uri="{FF2B5EF4-FFF2-40B4-BE49-F238E27FC236}">
                  <a16:creationId xmlns:a16="http://schemas.microsoft.com/office/drawing/2014/main" id="{5A2815C5-1069-F4C1-6499-AB4E23DEF9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8" y="2251"/>
              <a:ext cx="2460" cy="17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文本框 36865">
            <a:extLst>
              <a:ext uri="{FF2B5EF4-FFF2-40B4-BE49-F238E27FC236}">
                <a16:creationId xmlns:a16="http://schemas.microsoft.com/office/drawing/2014/main" id="{94A27479-5660-5D28-AE00-7AF284CE87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0" y="2743200"/>
            <a:ext cx="1828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78" name="文本框 36866">
            <a:extLst>
              <a:ext uri="{FF2B5EF4-FFF2-40B4-BE49-F238E27FC236}">
                <a16:creationId xmlns:a16="http://schemas.microsoft.com/office/drawing/2014/main" id="{F7CAEA33-5C65-F157-A3EA-4AF0CFE3A6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6" y="749301"/>
            <a:ext cx="8355013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Times New Roman" panose="02020603050405020304" pitchFamily="18" charset="0"/>
              </a:rPr>
              <a:t>1.</a:t>
            </a:r>
            <a:r>
              <a:rPr lang="zh-CN" altLang="en-US">
                <a:latin typeface="Times New Roman" panose="02020603050405020304" pitchFamily="18" charset="0"/>
              </a:rPr>
              <a:t>已知如图直线</a:t>
            </a:r>
            <a:r>
              <a:rPr lang="en-US" altLang="zh-CN">
                <a:latin typeface="Times New Roman" panose="02020603050405020304" pitchFamily="18" charset="0"/>
              </a:rPr>
              <a:t>BE</a:t>
            </a:r>
            <a:r>
              <a:rPr lang="zh-CN" altLang="en-US">
                <a:latin typeface="Times New Roman" panose="02020603050405020304" pitchFamily="18" charset="0"/>
              </a:rPr>
              <a:t>、</a:t>
            </a:r>
            <a:r>
              <a:rPr lang="en-US" altLang="zh-CN">
                <a:latin typeface="Times New Roman" panose="02020603050405020304" pitchFamily="18" charset="0"/>
              </a:rPr>
              <a:t>DC</a:t>
            </a:r>
            <a:r>
              <a:rPr lang="zh-CN" altLang="en-US">
                <a:latin typeface="Times New Roman" panose="02020603050405020304" pitchFamily="18" charset="0"/>
              </a:rPr>
              <a:t>交于</a:t>
            </a:r>
            <a:r>
              <a:rPr lang="en-US" altLang="zh-CN">
                <a:latin typeface="Times New Roman" panose="02020603050405020304" pitchFamily="18" charset="0"/>
              </a:rPr>
              <a:t>A </a:t>
            </a:r>
            <a:r>
              <a:rPr lang="zh-CN" altLang="en-US">
                <a:latin typeface="Times New Roman" panose="02020603050405020304" pitchFamily="18" charset="0"/>
              </a:rPr>
              <a:t>， </a:t>
            </a:r>
            <a:r>
              <a:rPr lang="en-US" altLang="zh-CN">
                <a:latin typeface="Times New Roman" panose="02020603050405020304" pitchFamily="18" charset="0"/>
              </a:rPr>
              <a:t>∠E= ∠C</a:t>
            </a:r>
          </a:p>
          <a:p>
            <a:pPr>
              <a:spcBef>
                <a:spcPct val="50000"/>
              </a:spcBef>
            </a:pPr>
            <a:r>
              <a:rPr lang="zh-CN" altLang="en-US">
                <a:latin typeface="Times New Roman" panose="02020603050405020304" pitchFamily="18" charset="0"/>
              </a:rPr>
              <a:t>求证：</a:t>
            </a:r>
            <a:r>
              <a:rPr lang="en-US" altLang="zh-CN">
                <a:latin typeface="Times New Roman" panose="02020603050405020304" pitchFamily="18" charset="0"/>
              </a:rPr>
              <a:t>DA·AC=AB·AE</a:t>
            </a:r>
          </a:p>
        </p:txBody>
      </p:sp>
      <p:sp>
        <p:nvSpPr>
          <p:cNvPr id="24579" name="直接连接符 36867">
            <a:extLst>
              <a:ext uri="{FF2B5EF4-FFF2-40B4-BE49-F238E27FC236}">
                <a16:creationId xmlns:a16="http://schemas.microsoft.com/office/drawing/2014/main" id="{FD67E73B-AA74-1F17-A70E-C8279186DC3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439026" y="2981325"/>
            <a:ext cx="1152525" cy="495300"/>
          </a:xfrm>
          <a:prstGeom prst="line">
            <a:avLst/>
          </a:prstGeom>
          <a:noFill/>
          <a:ln w="44450">
            <a:solidFill>
              <a:srgbClr val="01010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0" name="矩形 36868">
            <a:extLst>
              <a:ext uri="{FF2B5EF4-FFF2-40B4-BE49-F238E27FC236}">
                <a16:creationId xmlns:a16="http://schemas.microsoft.com/office/drawing/2014/main" id="{F930E5BD-F82C-50EB-8E7C-84BBEB606F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2801" y="3200400"/>
            <a:ext cx="25717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444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altLang="zh-CN" sz="2800" b="0">
                <a:solidFill>
                  <a:srgbClr val="000000"/>
                </a:solidFill>
              </a:rPr>
              <a:t>D</a:t>
            </a:r>
            <a:endParaRPr lang="en-US" altLang="zh-CN" sz="1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1" name="直接连接符 36869">
            <a:extLst>
              <a:ext uri="{FF2B5EF4-FFF2-40B4-BE49-F238E27FC236}">
                <a16:creationId xmlns:a16="http://schemas.microsoft.com/office/drawing/2014/main" id="{EA88F8E9-F775-B4B3-70DB-E9FB564A9621}"/>
              </a:ext>
            </a:extLst>
          </p:cNvPr>
          <p:cNvSpPr>
            <a:spLocks noChangeShapeType="1"/>
          </p:cNvSpPr>
          <p:nvPr/>
        </p:nvSpPr>
        <p:spPr bwMode="auto">
          <a:xfrm>
            <a:off x="7477125" y="3500439"/>
            <a:ext cx="628650" cy="523875"/>
          </a:xfrm>
          <a:prstGeom prst="line">
            <a:avLst/>
          </a:prstGeom>
          <a:noFill/>
          <a:ln w="44450">
            <a:solidFill>
              <a:srgbClr val="01010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2" name="直接连接符 36870">
            <a:extLst>
              <a:ext uri="{FF2B5EF4-FFF2-40B4-BE49-F238E27FC236}">
                <a16:creationId xmlns:a16="http://schemas.microsoft.com/office/drawing/2014/main" id="{925EA362-FBC7-DAF0-98F5-E75C501983F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67676" y="2981326"/>
            <a:ext cx="523875" cy="1019175"/>
          </a:xfrm>
          <a:prstGeom prst="line">
            <a:avLst/>
          </a:prstGeom>
          <a:noFill/>
          <a:ln w="44450">
            <a:solidFill>
              <a:srgbClr val="01010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3" name="矩形 36871">
            <a:extLst>
              <a:ext uri="{FF2B5EF4-FFF2-40B4-BE49-F238E27FC236}">
                <a16:creationId xmlns:a16="http://schemas.microsoft.com/office/drawing/2014/main" id="{26487A6A-5A43-229E-A4CF-D795AC6F1A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58225" y="2895600"/>
            <a:ext cx="236538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444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altLang="zh-CN" sz="2800" b="0">
                <a:solidFill>
                  <a:srgbClr val="000000"/>
                </a:solidFill>
              </a:rPr>
              <a:t>E</a:t>
            </a:r>
            <a:endParaRPr lang="en-US" altLang="zh-CN" sz="1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4" name="直接连接符 36872">
            <a:extLst>
              <a:ext uri="{FF2B5EF4-FFF2-40B4-BE49-F238E27FC236}">
                <a16:creationId xmlns:a16="http://schemas.microsoft.com/office/drawing/2014/main" id="{92089889-0AAF-C6DE-FE9F-32E2BFB9C96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315201" y="4000501"/>
            <a:ext cx="752475" cy="1476375"/>
          </a:xfrm>
          <a:prstGeom prst="line">
            <a:avLst/>
          </a:prstGeom>
          <a:noFill/>
          <a:ln w="44450">
            <a:solidFill>
              <a:srgbClr val="01010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5" name="直接连接符 36873">
            <a:extLst>
              <a:ext uri="{FF2B5EF4-FFF2-40B4-BE49-F238E27FC236}">
                <a16:creationId xmlns:a16="http://schemas.microsoft.com/office/drawing/2014/main" id="{DC8DA060-1D34-EF4B-D31E-7DE396627A04}"/>
              </a:ext>
            </a:extLst>
          </p:cNvPr>
          <p:cNvSpPr>
            <a:spLocks noChangeShapeType="1"/>
          </p:cNvSpPr>
          <p:nvPr/>
        </p:nvSpPr>
        <p:spPr bwMode="auto">
          <a:xfrm>
            <a:off x="8067675" y="4000501"/>
            <a:ext cx="1790700" cy="1476375"/>
          </a:xfrm>
          <a:prstGeom prst="line">
            <a:avLst/>
          </a:prstGeom>
          <a:noFill/>
          <a:ln w="44450">
            <a:solidFill>
              <a:srgbClr val="01010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6" name="矩形 36874">
            <a:extLst>
              <a:ext uri="{FF2B5EF4-FFF2-40B4-BE49-F238E27FC236}">
                <a16:creationId xmlns:a16="http://schemas.microsoft.com/office/drawing/2014/main" id="{6476DB7A-8C27-ABC0-0970-94B6430912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5325" y="3781425"/>
            <a:ext cx="236538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444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altLang="zh-CN" sz="2800" b="0">
                <a:solidFill>
                  <a:srgbClr val="000000"/>
                </a:solidFill>
              </a:rPr>
              <a:t>A</a:t>
            </a:r>
            <a:endParaRPr lang="en-US" altLang="zh-CN" sz="1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7" name="直接连接符 36875">
            <a:extLst>
              <a:ext uri="{FF2B5EF4-FFF2-40B4-BE49-F238E27FC236}">
                <a16:creationId xmlns:a16="http://schemas.microsoft.com/office/drawing/2014/main" id="{0E40871F-FD66-A48B-1693-49514F166C8C}"/>
              </a:ext>
            </a:extLst>
          </p:cNvPr>
          <p:cNvSpPr>
            <a:spLocks noChangeShapeType="1"/>
          </p:cNvSpPr>
          <p:nvPr/>
        </p:nvSpPr>
        <p:spPr bwMode="auto">
          <a:xfrm>
            <a:off x="7315201" y="5476875"/>
            <a:ext cx="2543175" cy="1588"/>
          </a:xfrm>
          <a:prstGeom prst="line">
            <a:avLst/>
          </a:prstGeom>
          <a:noFill/>
          <a:ln w="44450">
            <a:solidFill>
              <a:srgbClr val="01010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8" name="矩形 36876">
            <a:extLst>
              <a:ext uri="{FF2B5EF4-FFF2-40B4-BE49-F238E27FC236}">
                <a16:creationId xmlns:a16="http://schemas.microsoft.com/office/drawing/2014/main" id="{CC6E094A-08F5-ABA8-1B4A-00B03D3721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86600" y="5486400"/>
            <a:ext cx="236538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444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altLang="zh-CN" sz="2800" b="0">
                <a:solidFill>
                  <a:srgbClr val="000000"/>
                </a:solidFill>
              </a:rPr>
              <a:t>B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9" name="矩形 36877">
            <a:extLst>
              <a:ext uri="{FF2B5EF4-FFF2-40B4-BE49-F238E27FC236}">
                <a16:creationId xmlns:a16="http://schemas.microsoft.com/office/drawing/2014/main" id="{C5155262-6E4E-9800-5E35-763785BC69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72675" y="5353051"/>
            <a:ext cx="18114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444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</a:rPr>
              <a:t>C</a:t>
            </a:r>
            <a:endParaRPr lang="en-US" altLang="zh-CN" sz="1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879" name="文本框 36878">
            <a:extLst>
              <a:ext uri="{FF2B5EF4-FFF2-40B4-BE49-F238E27FC236}">
                <a16:creationId xmlns:a16="http://schemas.microsoft.com/office/drawing/2014/main" id="{827F834F-7322-4686-5DCE-181346ED77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2133600"/>
            <a:ext cx="5689600" cy="350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Times New Roman" panose="02020603050405020304" pitchFamily="18" charset="0"/>
              </a:rPr>
              <a:t>证明：</a:t>
            </a:r>
          </a:p>
          <a:p>
            <a:pPr>
              <a:spcBef>
                <a:spcPct val="50000"/>
              </a:spcBef>
            </a:pPr>
            <a:r>
              <a:rPr lang="en-US" altLang="zh-CN">
                <a:latin typeface="Times New Roman" panose="02020603050405020304" pitchFamily="18" charset="0"/>
              </a:rPr>
              <a:t>∵   ∠E=∠C   ∠DAE=∠BAC  </a:t>
            </a:r>
          </a:p>
          <a:p>
            <a:pPr>
              <a:spcBef>
                <a:spcPct val="50000"/>
              </a:spcBef>
            </a:pPr>
            <a:r>
              <a:rPr lang="en-US" altLang="zh-CN">
                <a:latin typeface="Times New Roman" panose="02020603050405020304" pitchFamily="18" charset="0"/>
              </a:rPr>
              <a:t>∴ △ABC ∽ △ADE</a:t>
            </a:r>
          </a:p>
          <a:p>
            <a:pPr>
              <a:spcBef>
                <a:spcPct val="50000"/>
              </a:spcBef>
            </a:pPr>
            <a:r>
              <a:rPr lang="en-US" altLang="zh-CN">
                <a:latin typeface="Times New Roman" panose="02020603050405020304" pitchFamily="18" charset="0"/>
              </a:rPr>
              <a:t>∴ AC :AE=AB :AD</a:t>
            </a:r>
            <a:r>
              <a:rPr lang="en-US" altLang="zh-CN" u="sng">
                <a:latin typeface="Times New Roman" panose="02020603050405020304" pitchFamily="18" charset="0"/>
              </a:rPr>
              <a:t>     </a:t>
            </a:r>
          </a:p>
          <a:p>
            <a:pPr>
              <a:spcBef>
                <a:spcPct val="50000"/>
              </a:spcBef>
            </a:pPr>
            <a:r>
              <a:rPr lang="en-US" altLang="zh-CN">
                <a:latin typeface="Times New Roman" panose="02020603050405020304" pitchFamily="18" charset="0"/>
              </a:rPr>
              <a:t>∴ DA · AC=AB · AE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24591" name="矩形 36880">
            <a:extLst>
              <a:ext uri="{FF2B5EF4-FFF2-40B4-BE49-F238E27FC236}">
                <a16:creationId xmlns:a16="http://schemas.microsoft.com/office/drawing/2014/main" id="{576E8066-637D-2C30-2116-8B44D0B0C17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24000" y="0"/>
            <a:ext cx="1619250" cy="6921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a typeface="隶书"/>
              </a:rPr>
              <a:t>练习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文本框 53249">
            <a:extLst>
              <a:ext uri="{FF2B5EF4-FFF2-40B4-BE49-F238E27FC236}">
                <a16:creationId xmlns:a16="http://schemas.microsoft.com/office/drawing/2014/main" id="{795E64FA-A64D-D9C8-7CEF-9656DF103B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9763" y="661988"/>
            <a:ext cx="8355012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pitchFamily="18" charset="0"/>
              </a:rPr>
              <a:t>如图，</a:t>
            </a:r>
            <a:r>
              <a:rPr lang="en-US" altLang="zh-CN" i="1">
                <a:solidFill>
                  <a:srgbClr val="0000FF"/>
                </a:solidFill>
                <a:latin typeface="Times New Roman" panose="02020603050405020304" pitchFamily="18" charset="0"/>
              </a:rPr>
              <a:t>AD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pitchFamily="18" charset="0"/>
              </a:rPr>
              <a:t>是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i="1">
                <a:solidFill>
                  <a:srgbClr val="0000FF"/>
                </a:solidFill>
                <a:latin typeface="Times New Roman" panose="02020603050405020304" pitchFamily="18" charset="0"/>
              </a:rPr>
              <a:t>ABC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pitchFamily="18" charset="0"/>
              </a:rPr>
              <a:t>的高，</a:t>
            </a:r>
            <a:r>
              <a:rPr lang="en-US" altLang="zh-CN" i="1">
                <a:solidFill>
                  <a:srgbClr val="0000FF"/>
                </a:solidFill>
                <a:latin typeface="Times New Roman" panose="02020603050405020304" pitchFamily="18" charset="0"/>
              </a:rPr>
              <a:t>AE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pitchFamily="18" charset="0"/>
              </a:rPr>
              <a:t>是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i="1">
                <a:solidFill>
                  <a:srgbClr val="0000FF"/>
                </a:solidFill>
                <a:latin typeface="Times New Roman" panose="02020603050405020304" pitchFamily="18" charset="0"/>
              </a:rPr>
              <a:t>ABC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pitchFamily="18" charset="0"/>
              </a:rPr>
              <a:t>的外接圆的直径，求证：</a:t>
            </a:r>
            <a:r>
              <a:rPr lang="en-US" altLang="zh-CN" i="1">
                <a:solidFill>
                  <a:srgbClr val="0000FF"/>
                </a:solidFill>
                <a:latin typeface="Times New Roman" panose="02020603050405020304" pitchFamily="18" charset="0"/>
              </a:rPr>
              <a:t>AB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·</a:t>
            </a:r>
            <a:r>
              <a:rPr lang="en-US" altLang="zh-CN" i="1">
                <a:solidFill>
                  <a:srgbClr val="0000FF"/>
                </a:solidFill>
                <a:latin typeface="Times New Roman" panose="02020603050405020304" pitchFamily="18" charset="0"/>
              </a:rPr>
              <a:t>AC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 i="1">
                <a:solidFill>
                  <a:srgbClr val="0000FF"/>
                </a:solidFill>
                <a:latin typeface="Times New Roman" panose="02020603050405020304" pitchFamily="18" charset="0"/>
              </a:rPr>
              <a:t>AE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·</a:t>
            </a:r>
            <a:r>
              <a:rPr lang="en-US" altLang="zh-CN" i="1">
                <a:solidFill>
                  <a:srgbClr val="0000FF"/>
                </a:solidFill>
                <a:latin typeface="Times New Roman" panose="02020603050405020304" pitchFamily="18" charset="0"/>
              </a:rPr>
              <a:t>AD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pitchFamily="18" charset="0"/>
              </a:rPr>
              <a:t>。</a:t>
            </a:r>
          </a:p>
        </p:txBody>
      </p:sp>
      <p:grpSp>
        <p:nvGrpSpPr>
          <p:cNvPr id="26626" name="组合 53251">
            <a:extLst>
              <a:ext uri="{FF2B5EF4-FFF2-40B4-BE49-F238E27FC236}">
                <a16:creationId xmlns:a16="http://schemas.microsoft.com/office/drawing/2014/main" id="{A60DE512-54ED-3974-C848-DCC9E10A799F}"/>
              </a:ext>
            </a:extLst>
          </p:cNvPr>
          <p:cNvGrpSpPr>
            <a:grpSpLocks/>
          </p:cNvGrpSpPr>
          <p:nvPr/>
        </p:nvGrpSpPr>
        <p:grpSpPr bwMode="auto">
          <a:xfrm>
            <a:off x="7397750" y="1557339"/>
            <a:ext cx="3270250" cy="3532187"/>
            <a:chOff x="3107" y="1570"/>
            <a:chExt cx="2060" cy="2225"/>
          </a:xfrm>
        </p:grpSpPr>
        <p:sp>
          <p:nvSpPr>
            <p:cNvPr id="26627" name="任意多边形 53252">
              <a:extLst>
                <a:ext uri="{FF2B5EF4-FFF2-40B4-BE49-F238E27FC236}">
                  <a16:creationId xmlns:a16="http://schemas.microsoft.com/office/drawing/2014/main" id="{2FDF6638-7E51-F3A4-C237-48638B859C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6" y="1920"/>
              <a:ext cx="1588" cy="1134"/>
            </a:xfrm>
            <a:custGeom>
              <a:avLst/>
              <a:gdLst>
                <a:gd name="T0" fmla="*/ 1089 w 1588"/>
                <a:gd name="T1" fmla="*/ 0 h 1134"/>
                <a:gd name="T2" fmla="*/ 0 w 1588"/>
                <a:gd name="T3" fmla="*/ 1134 h 1134"/>
                <a:gd name="T4" fmla="*/ 1588 w 1588"/>
                <a:gd name="T5" fmla="*/ 1134 h 1134"/>
                <a:gd name="T6" fmla="*/ 1089 w 1588"/>
                <a:gd name="T7" fmla="*/ 0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88" h="1134">
                  <a:moveTo>
                    <a:pt x="1089" y="0"/>
                  </a:moveTo>
                  <a:lnTo>
                    <a:pt x="0" y="1134"/>
                  </a:lnTo>
                  <a:lnTo>
                    <a:pt x="1588" y="1134"/>
                  </a:lnTo>
                  <a:lnTo>
                    <a:pt x="1089" y="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28" name="椭圆 53253">
              <a:extLst>
                <a:ext uri="{FF2B5EF4-FFF2-40B4-BE49-F238E27FC236}">
                  <a16:creationId xmlns:a16="http://schemas.microsoft.com/office/drawing/2014/main" id="{7B08A68D-7E95-9BE2-9F63-21EDC58849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08" y="1888"/>
              <a:ext cx="1723" cy="1678"/>
            </a:xfrm>
            <a:prstGeom prst="ellipse">
              <a:avLst/>
            </a:prstGeom>
            <a:solidFill>
              <a:srgbClr val="FFFFFF">
                <a:alpha val="0"/>
              </a:srgbClr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29" name="矩形 53254">
              <a:extLst>
                <a:ext uri="{FF2B5EF4-FFF2-40B4-BE49-F238E27FC236}">
                  <a16:creationId xmlns:a16="http://schemas.microsoft.com/office/drawing/2014/main" id="{24108B31-B80E-27E2-5616-228915B2FC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71" y="2568"/>
              <a:ext cx="301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i="1">
                  <a:latin typeface="Times New Roman" panose="02020603050405020304" pitchFamily="18" charset="0"/>
                </a:rPr>
                <a:t>O</a:t>
              </a:r>
            </a:p>
          </p:txBody>
        </p:sp>
        <p:sp>
          <p:nvSpPr>
            <p:cNvPr id="26630" name="矩形 53255">
              <a:extLst>
                <a:ext uri="{FF2B5EF4-FFF2-40B4-BE49-F238E27FC236}">
                  <a16:creationId xmlns:a16="http://schemas.microsoft.com/office/drawing/2014/main" id="{31A4C36A-D19F-C9DE-7340-63F7FC7377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59" y="2413"/>
              <a:ext cx="182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5400">
                  <a:solidFill>
                    <a:srgbClr val="FF33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·</a:t>
              </a:r>
            </a:p>
          </p:txBody>
        </p:sp>
        <p:sp>
          <p:nvSpPr>
            <p:cNvPr id="26631" name="直接连接符 53256">
              <a:extLst>
                <a:ext uri="{FF2B5EF4-FFF2-40B4-BE49-F238E27FC236}">
                  <a16:creationId xmlns:a16="http://schemas.microsoft.com/office/drawing/2014/main" id="{2B664376-DCDC-E61B-9C22-CE0D6F0FAD2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78" y="1933"/>
              <a:ext cx="577" cy="15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32" name="直接连接符 53257">
              <a:extLst>
                <a:ext uri="{FF2B5EF4-FFF2-40B4-BE49-F238E27FC236}">
                  <a16:creationId xmlns:a16="http://schemas.microsoft.com/office/drawing/2014/main" id="{02977097-A9E5-52D7-3D9F-709B1224B2B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61" y="1933"/>
              <a:ext cx="0" cy="113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33" name="任意多边形 53258">
              <a:extLst>
                <a:ext uri="{FF2B5EF4-FFF2-40B4-BE49-F238E27FC236}">
                  <a16:creationId xmlns:a16="http://schemas.microsoft.com/office/drawing/2014/main" id="{305965D4-57AF-DCA3-8160-79220B71CE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68" y="2931"/>
              <a:ext cx="90" cy="136"/>
            </a:xfrm>
            <a:custGeom>
              <a:avLst/>
              <a:gdLst>
                <a:gd name="T0" fmla="*/ 0 w 90"/>
                <a:gd name="T1" fmla="*/ 0 h 136"/>
                <a:gd name="T2" fmla="*/ 90 w 90"/>
                <a:gd name="T3" fmla="*/ 0 h 136"/>
                <a:gd name="T4" fmla="*/ 90 w 90"/>
                <a:gd name="T5" fmla="*/ 13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36">
                  <a:moveTo>
                    <a:pt x="0" y="0"/>
                  </a:moveTo>
                  <a:lnTo>
                    <a:pt x="90" y="0"/>
                  </a:lnTo>
                  <a:lnTo>
                    <a:pt x="90" y="136"/>
                  </a:lnTo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34" name="文本框 53259">
              <a:extLst>
                <a:ext uri="{FF2B5EF4-FFF2-40B4-BE49-F238E27FC236}">
                  <a16:creationId xmlns:a16="http://schemas.microsoft.com/office/drawing/2014/main" id="{83BC8704-9C71-A95F-A3D0-9877046E89F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57" y="1570"/>
              <a:ext cx="27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i="1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26635" name="文本框 53260">
              <a:extLst>
                <a:ext uri="{FF2B5EF4-FFF2-40B4-BE49-F238E27FC236}">
                  <a16:creationId xmlns:a16="http://schemas.microsoft.com/office/drawing/2014/main" id="{116CF111-3D59-3AFF-1CFD-784B438BEBF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07" y="2931"/>
              <a:ext cx="27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i="1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26636" name="文本框 53261">
              <a:extLst>
                <a:ext uri="{FF2B5EF4-FFF2-40B4-BE49-F238E27FC236}">
                  <a16:creationId xmlns:a16="http://schemas.microsoft.com/office/drawing/2014/main" id="{4BECF346-0054-8035-B761-C5DFC488EB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2" y="2976"/>
              <a:ext cx="27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i="1">
                  <a:latin typeface="Times New Roman" panose="02020603050405020304" pitchFamily="18" charset="0"/>
                </a:rPr>
                <a:t>D</a:t>
              </a:r>
            </a:p>
          </p:txBody>
        </p:sp>
        <p:sp>
          <p:nvSpPr>
            <p:cNvPr id="26637" name="文本框 53262">
              <a:extLst>
                <a:ext uri="{FF2B5EF4-FFF2-40B4-BE49-F238E27FC236}">
                  <a16:creationId xmlns:a16="http://schemas.microsoft.com/office/drawing/2014/main" id="{C784BF0F-4CEF-4ECD-EBC4-3C3A3639F1E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51" y="3430"/>
              <a:ext cx="27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i="1">
                  <a:latin typeface="Times New Roman" panose="02020603050405020304" pitchFamily="18" charset="0"/>
                </a:rPr>
                <a:t>E</a:t>
              </a:r>
            </a:p>
          </p:txBody>
        </p:sp>
        <p:sp>
          <p:nvSpPr>
            <p:cNvPr id="26638" name="文本框 53263">
              <a:extLst>
                <a:ext uri="{FF2B5EF4-FFF2-40B4-BE49-F238E27FC236}">
                  <a16:creationId xmlns:a16="http://schemas.microsoft.com/office/drawing/2014/main" id="{712B7F53-DAF4-94DD-1F8C-9B999EBF538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95" y="2931"/>
              <a:ext cx="27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i="1">
                  <a:latin typeface="Times New Roman" panose="02020603050405020304" pitchFamily="18" charset="0"/>
                </a:rPr>
                <a:t>C</a:t>
              </a:r>
            </a:p>
          </p:txBody>
        </p:sp>
      </p:grpSp>
      <p:sp>
        <p:nvSpPr>
          <p:cNvPr id="53265" name="直接连接符 53264">
            <a:extLst>
              <a:ext uri="{FF2B5EF4-FFF2-40B4-BE49-F238E27FC236}">
                <a16:creationId xmlns:a16="http://schemas.microsoft.com/office/drawing/2014/main" id="{DAFD5954-DD13-8DB3-D5CF-8F5E7336D936}"/>
              </a:ext>
            </a:extLst>
          </p:cNvPr>
          <p:cNvSpPr>
            <a:spLocks noChangeShapeType="1"/>
          </p:cNvSpPr>
          <p:nvPr/>
        </p:nvSpPr>
        <p:spPr bwMode="auto">
          <a:xfrm>
            <a:off x="7870826" y="3933826"/>
            <a:ext cx="792163" cy="720725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67" name="直接连接符 53266">
            <a:extLst>
              <a:ext uri="{FF2B5EF4-FFF2-40B4-BE49-F238E27FC236}">
                <a16:creationId xmlns:a16="http://schemas.microsoft.com/office/drawing/2014/main" id="{2BF3233C-6C1B-D67C-D4BC-861A7EF5416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642350" y="3933826"/>
            <a:ext cx="1728788" cy="720725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68" name="文本框 53267">
            <a:extLst>
              <a:ext uri="{FF2B5EF4-FFF2-40B4-BE49-F238E27FC236}">
                <a16:creationId xmlns:a16="http://schemas.microsoft.com/office/drawing/2014/main" id="{674568FD-6064-E00F-D985-C56F1D89E1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1700214"/>
            <a:ext cx="16557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Times New Roman" panose="02020603050405020304" pitchFamily="18" charset="0"/>
              </a:rPr>
              <a:t>分析：</a:t>
            </a:r>
          </a:p>
        </p:txBody>
      </p:sp>
      <p:sp>
        <p:nvSpPr>
          <p:cNvPr id="53269" name="文本框 53268">
            <a:extLst>
              <a:ext uri="{FF2B5EF4-FFF2-40B4-BE49-F238E27FC236}">
                <a16:creationId xmlns:a16="http://schemas.microsoft.com/office/drawing/2014/main" id="{83600319-5AFA-BB3F-AAAE-F6E12A942F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2888" y="1773239"/>
            <a:ext cx="471646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FF"/>
                </a:solidFill>
                <a:latin typeface="Times New Roman" panose="02020603050405020304" pitchFamily="18" charset="0"/>
              </a:rPr>
              <a:t>要证：</a:t>
            </a:r>
            <a:r>
              <a:rPr lang="en-US" altLang="zh-CN" i="1">
                <a:solidFill>
                  <a:srgbClr val="0000FF"/>
                </a:solidFill>
                <a:latin typeface="Times New Roman" panose="02020603050405020304" pitchFamily="18" charset="0"/>
              </a:rPr>
              <a:t>AB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·</a:t>
            </a:r>
            <a:r>
              <a:rPr lang="en-US" altLang="zh-CN" i="1">
                <a:solidFill>
                  <a:srgbClr val="0000FF"/>
                </a:solidFill>
                <a:latin typeface="Times New Roman" panose="02020603050405020304" pitchFamily="18" charset="0"/>
              </a:rPr>
              <a:t>AC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 i="1">
                <a:solidFill>
                  <a:srgbClr val="0000FF"/>
                </a:solidFill>
                <a:latin typeface="Times New Roman" panose="02020603050405020304" pitchFamily="18" charset="0"/>
              </a:rPr>
              <a:t>AE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·</a:t>
            </a:r>
            <a:r>
              <a:rPr lang="en-US" altLang="zh-CN" i="1">
                <a:solidFill>
                  <a:srgbClr val="0000FF"/>
                </a:solidFill>
                <a:latin typeface="Times New Roman" panose="02020603050405020304" pitchFamily="18" charset="0"/>
              </a:rPr>
              <a:t>AD</a:t>
            </a:r>
            <a:endParaRPr lang="en-US" altLang="zh-CN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70" name="下箭头 53269">
            <a:extLst>
              <a:ext uri="{FF2B5EF4-FFF2-40B4-BE49-F238E27FC236}">
                <a16:creationId xmlns:a16="http://schemas.microsoft.com/office/drawing/2014/main" id="{894FC892-396E-BC81-255D-AD9303BFF7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83114" y="2276476"/>
            <a:ext cx="288925" cy="576263"/>
          </a:xfrm>
          <a:prstGeom prst="downArrow">
            <a:avLst>
              <a:gd name="adj1" fmla="val 50000"/>
              <a:gd name="adj2" fmla="val 49853"/>
            </a:avLst>
          </a:prstGeom>
          <a:solidFill>
            <a:schemeClr val="accent1">
              <a:alpha val="0"/>
            </a:schemeClr>
          </a:solidFill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53271" name="对象 53270">
            <a:extLst>
              <a:ext uri="{FF2B5EF4-FFF2-40B4-BE49-F238E27FC236}">
                <a16:creationId xmlns:a16="http://schemas.microsoft.com/office/drawing/2014/main" id="{BCA6829D-4B4C-96D4-951E-8B22E40F3C09}"/>
              </a:ext>
            </a:extLst>
          </p:cNvPr>
          <p:cNvGraphicFramePr>
            <a:graphicFrameLocks/>
          </p:cNvGraphicFramePr>
          <p:nvPr/>
        </p:nvGraphicFramePr>
        <p:xfrm>
          <a:off x="2711450" y="2708276"/>
          <a:ext cx="3384550" cy="1281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23990300" imgH="9067800" progId="Equation.DSMT4">
                  <p:embed/>
                </p:oleObj>
              </mc:Choice>
              <mc:Fallback>
                <p:oleObj r:id="rId3" imgW="23990300" imgH="9067800" progId="Equation.DSMT4">
                  <p:embed/>
                  <p:pic>
                    <p:nvPicPr>
                      <p:cNvPr id="0" name="对象 53270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11450" y="2708276"/>
                        <a:ext cx="3384550" cy="1281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3272" name="文本框 53271">
            <a:extLst>
              <a:ext uri="{FF2B5EF4-FFF2-40B4-BE49-F238E27FC236}">
                <a16:creationId xmlns:a16="http://schemas.microsoft.com/office/drawing/2014/main" id="{C29ACA73-AF03-E99A-9416-A9DAAE7B2D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0013" y="4437064"/>
            <a:ext cx="482441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FF"/>
                </a:solidFill>
                <a:latin typeface="Times New Roman" panose="02020603050405020304" pitchFamily="18" charset="0"/>
              </a:rPr>
              <a:t>证：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i="1">
                <a:solidFill>
                  <a:srgbClr val="0000FF"/>
                </a:solidFill>
                <a:latin typeface="Times New Roman" panose="02020603050405020304" pitchFamily="18" charset="0"/>
              </a:rPr>
              <a:t>ABE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pitchFamily="18" charset="0"/>
              </a:rPr>
              <a:t>与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i="1">
                <a:solidFill>
                  <a:srgbClr val="0000FF"/>
                </a:solidFill>
                <a:latin typeface="Times New Roman" panose="02020603050405020304" pitchFamily="18" charset="0"/>
              </a:rPr>
              <a:t>ADC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pitchFamily="18" charset="0"/>
              </a:rPr>
              <a:t>相似</a:t>
            </a:r>
          </a:p>
        </p:txBody>
      </p:sp>
      <p:sp>
        <p:nvSpPr>
          <p:cNvPr id="53273" name="文本框 53272">
            <a:extLst>
              <a:ext uri="{FF2B5EF4-FFF2-40B4-BE49-F238E27FC236}">
                <a16:creationId xmlns:a16="http://schemas.microsoft.com/office/drawing/2014/main" id="{706DDE05-0B7E-5569-DF85-20F592FA8E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0013" y="5373689"/>
            <a:ext cx="482441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FF"/>
                </a:solidFill>
                <a:latin typeface="Times New Roman" panose="02020603050405020304" pitchFamily="18" charset="0"/>
              </a:rPr>
              <a:t>证：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i="1">
                <a:solidFill>
                  <a:srgbClr val="0000FF"/>
                </a:solidFill>
                <a:latin typeface="Times New Roman" panose="02020603050405020304" pitchFamily="18" charset="0"/>
              </a:rPr>
              <a:t>ABD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pitchFamily="18" charset="0"/>
              </a:rPr>
              <a:t>与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i="1">
                <a:solidFill>
                  <a:srgbClr val="0000FF"/>
                </a:solidFill>
                <a:latin typeface="Times New Roman" panose="02020603050405020304" pitchFamily="18" charset="0"/>
              </a:rPr>
              <a:t>ACE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pitchFamily="18" charset="0"/>
              </a:rPr>
              <a:t>相似</a:t>
            </a:r>
          </a:p>
        </p:txBody>
      </p:sp>
      <p:sp>
        <p:nvSpPr>
          <p:cNvPr id="53274" name="左弧形箭头 53273">
            <a:extLst>
              <a:ext uri="{FF2B5EF4-FFF2-40B4-BE49-F238E27FC236}">
                <a16:creationId xmlns:a16="http://schemas.microsoft.com/office/drawing/2014/main" id="{8D6A9719-F3D9-0188-7B68-D9F28606F5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9175" y="3644900"/>
            <a:ext cx="433388" cy="1295400"/>
          </a:xfrm>
          <a:prstGeom prst="curvedRightArrow">
            <a:avLst>
              <a:gd name="adj1" fmla="val 30914"/>
              <a:gd name="adj2" fmla="val 119560"/>
              <a:gd name="adj3" fmla="val 33181"/>
            </a:avLst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75" name="左弧形箭头 53274">
            <a:extLst>
              <a:ext uri="{FF2B5EF4-FFF2-40B4-BE49-F238E27FC236}">
                <a16:creationId xmlns:a16="http://schemas.microsoft.com/office/drawing/2014/main" id="{BF9E05E7-265B-FE8B-E3EB-C603D7698E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8214" y="3429000"/>
            <a:ext cx="503237" cy="2592388"/>
          </a:xfrm>
          <a:prstGeom prst="curvedRightArrow">
            <a:avLst>
              <a:gd name="adj1" fmla="val 53279"/>
              <a:gd name="adj2" fmla="val 206057"/>
              <a:gd name="adj3" fmla="val 33181"/>
            </a:avLst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9" name="矩形 53275">
            <a:extLst>
              <a:ext uri="{FF2B5EF4-FFF2-40B4-BE49-F238E27FC236}">
                <a16:creationId xmlns:a16="http://schemas.microsoft.com/office/drawing/2014/main" id="{3ED08660-9885-A204-4A64-37823EE7426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24000" y="0"/>
            <a:ext cx="1619250" cy="6921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a typeface="隶书"/>
              </a:rPr>
              <a:t>练习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3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3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3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3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3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3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3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3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3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53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68" grpId="0"/>
      <p:bldP spid="53269" grpId="0"/>
      <p:bldP spid="53272" grpId="0"/>
      <p:bldP spid="5327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文本框 34817">
            <a:extLst>
              <a:ext uri="{FF2B5EF4-FFF2-40B4-BE49-F238E27FC236}">
                <a16:creationId xmlns:a16="http://schemas.microsoft.com/office/drawing/2014/main" id="{F3C881C2-E283-26EA-AE2C-BC27234418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0050" y="395288"/>
            <a:ext cx="84582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例</a:t>
            </a:r>
            <a:r>
              <a:rPr lang="en-US" altLang="zh-CN" sz="2800">
                <a:latin typeface="Times New Roman" panose="02020603050405020304" pitchFamily="18" charset="0"/>
              </a:rPr>
              <a:t>2</a:t>
            </a:r>
            <a:r>
              <a:rPr lang="zh-CN" altLang="en-US" sz="2800">
                <a:latin typeface="Times New Roman" panose="02020603050405020304" pitchFamily="18" charset="0"/>
              </a:rPr>
              <a:t>、求证：直角三角形被斜边上的高分成的两个直角三角形和原三角形相似。</a:t>
            </a:r>
          </a:p>
        </p:txBody>
      </p:sp>
      <p:grpSp>
        <p:nvGrpSpPr>
          <p:cNvPr id="28674" name="组合 34818">
            <a:extLst>
              <a:ext uri="{FF2B5EF4-FFF2-40B4-BE49-F238E27FC236}">
                <a16:creationId xmlns:a16="http://schemas.microsoft.com/office/drawing/2014/main" id="{26D3E2FF-3D70-1046-8514-AB395F58113E}"/>
              </a:ext>
            </a:extLst>
          </p:cNvPr>
          <p:cNvGrpSpPr>
            <a:grpSpLocks/>
          </p:cNvGrpSpPr>
          <p:nvPr/>
        </p:nvGrpSpPr>
        <p:grpSpPr bwMode="auto">
          <a:xfrm>
            <a:off x="6959600" y="1350963"/>
            <a:ext cx="3429000" cy="2438400"/>
            <a:chOff x="3552" y="2125"/>
            <a:chExt cx="2160" cy="1536"/>
          </a:xfrm>
        </p:grpSpPr>
        <p:grpSp>
          <p:nvGrpSpPr>
            <p:cNvPr id="28675" name="组合 34819">
              <a:extLst>
                <a:ext uri="{FF2B5EF4-FFF2-40B4-BE49-F238E27FC236}">
                  <a16:creationId xmlns:a16="http://schemas.microsoft.com/office/drawing/2014/main" id="{E10E063B-D3BC-3851-3C42-B72656AF47C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36" y="2413"/>
              <a:ext cx="1632" cy="1248"/>
              <a:chOff x="3840" y="816"/>
              <a:chExt cx="1632" cy="1248"/>
            </a:xfrm>
          </p:grpSpPr>
          <p:sp>
            <p:nvSpPr>
              <p:cNvPr id="28676" name="直角三角形 34820">
                <a:extLst>
                  <a:ext uri="{FF2B5EF4-FFF2-40B4-BE49-F238E27FC236}">
                    <a16:creationId xmlns:a16="http://schemas.microsoft.com/office/drawing/2014/main" id="{017FAD5D-7142-94FA-6715-D38E566398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2564469" flipH="1">
                <a:off x="3840" y="1152"/>
                <a:ext cx="1632" cy="912"/>
              </a:xfrm>
              <a:prstGeom prst="rtTriangle">
                <a:avLst/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677" name="直接连接符 34821">
                <a:extLst>
                  <a:ext uri="{FF2B5EF4-FFF2-40B4-BE49-F238E27FC236}">
                    <a16:creationId xmlns:a16="http://schemas.microsoft.com/office/drawing/2014/main" id="{04D45C42-4E61-B0FF-1763-BF1D64BEA95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76" y="816"/>
                <a:ext cx="0" cy="81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8678" name="文本框 34822">
              <a:extLst>
                <a:ext uri="{FF2B5EF4-FFF2-40B4-BE49-F238E27FC236}">
                  <a16:creationId xmlns:a16="http://schemas.microsoft.com/office/drawing/2014/main" id="{4C1F198A-A90A-1847-048D-F5483A9793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52" y="3229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28679" name="文本框 34823">
              <a:extLst>
                <a:ext uri="{FF2B5EF4-FFF2-40B4-BE49-F238E27FC236}">
                  <a16:creationId xmlns:a16="http://schemas.microsoft.com/office/drawing/2014/main" id="{9C76E61A-B23E-6A9A-25FD-D68AA153DE1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76" y="3229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D</a:t>
              </a:r>
            </a:p>
          </p:txBody>
        </p:sp>
        <p:sp>
          <p:nvSpPr>
            <p:cNvPr id="28680" name="文本框 34824">
              <a:extLst>
                <a:ext uri="{FF2B5EF4-FFF2-40B4-BE49-F238E27FC236}">
                  <a16:creationId xmlns:a16="http://schemas.microsoft.com/office/drawing/2014/main" id="{DDE3B78B-F68D-645B-AD55-A324B2F843F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24" y="3229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28681" name="文本框 34825">
              <a:extLst>
                <a:ext uri="{FF2B5EF4-FFF2-40B4-BE49-F238E27FC236}">
                  <a16:creationId xmlns:a16="http://schemas.microsoft.com/office/drawing/2014/main" id="{9F5E4F87-8E49-9993-CF12-3033B1EDFDE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28" y="2125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C</a:t>
              </a:r>
            </a:p>
          </p:txBody>
        </p:sp>
        <p:grpSp>
          <p:nvGrpSpPr>
            <p:cNvPr id="28682" name="组合 34826">
              <a:extLst>
                <a:ext uri="{FF2B5EF4-FFF2-40B4-BE49-F238E27FC236}">
                  <a16:creationId xmlns:a16="http://schemas.microsoft.com/office/drawing/2014/main" id="{06D154A0-FE07-7CD9-20A1-446B4BE1659F}"/>
                </a:ext>
              </a:extLst>
            </p:cNvPr>
            <p:cNvGrpSpPr>
              <a:grpSpLocks/>
            </p:cNvGrpSpPr>
            <p:nvPr/>
          </p:nvGrpSpPr>
          <p:grpSpPr bwMode="auto">
            <a:xfrm rot="7374933">
              <a:off x="4212" y="2437"/>
              <a:ext cx="192" cy="192"/>
              <a:chOff x="1440" y="3168"/>
              <a:chExt cx="192" cy="192"/>
            </a:xfrm>
          </p:grpSpPr>
          <p:sp>
            <p:nvSpPr>
              <p:cNvPr id="28683" name="直接连接符 34827">
                <a:extLst>
                  <a:ext uri="{FF2B5EF4-FFF2-40B4-BE49-F238E27FC236}">
                    <a16:creationId xmlns:a16="http://schemas.microsoft.com/office/drawing/2014/main" id="{7A9806EA-476A-843C-EA1B-55F580F77C1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440" y="3168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684" name="直接连接符 34828">
                <a:extLst>
                  <a:ext uri="{FF2B5EF4-FFF2-40B4-BE49-F238E27FC236}">
                    <a16:creationId xmlns:a16="http://schemas.microsoft.com/office/drawing/2014/main" id="{E4C47019-F817-3E94-C5BB-973E6DEC410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5400000">
                <a:off x="1536" y="3264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8685" name="组合 34829">
              <a:extLst>
                <a:ext uri="{FF2B5EF4-FFF2-40B4-BE49-F238E27FC236}">
                  <a16:creationId xmlns:a16="http://schemas.microsoft.com/office/drawing/2014/main" id="{B58075E0-25CD-B743-AEF0-3566D134972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72" y="3037"/>
              <a:ext cx="192" cy="192"/>
              <a:chOff x="1440" y="3168"/>
              <a:chExt cx="192" cy="192"/>
            </a:xfrm>
          </p:grpSpPr>
          <p:sp>
            <p:nvSpPr>
              <p:cNvPr id="28686" name="直接连接符 34830">
                <a:extLst>
                  <a:ext uri="{FF2B5EF4-FFF2-40B4-BE49-F238E27FC236}">
                    <a16:creationId xmlns:a16="http://schemas.microsoft.com/office/drawing/2014/main" id="{0E83A87A-6822-CE13-58F0-154AEB18AD1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440" y="3168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687" name="直接连接符 34831">
                <a:extLst>
                  <a:ext uri="{FF2B5EF4-FFF2-40B4-BE49-F238E27FC236}">
                    <a16:creationId xmlns:a16="http://schemas.microsoft.com/office/drawing/2014/main" id="{B830CDEA-6B16-41AE-93F7-5FAAEDA6A20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5400000">
                <a:off x="1536" y="3264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34833" name="文本框 34832">
            <a:extLst>
              <a:ext uri="{FF2B5EF4-FFF2-40B4-BE49-F238E27FC236}">
                <a16:creationId xmlns:a16="http://schemas.microsoft.com/office/drawing/2014/main" id="{82BD003B-420C-2970-470F-35A834AA2D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8" y="1484313"/>
            <a:ext cx="7080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en-US" sz="2400">
                <a:latin typeface="Times New Roman" panose="02020603050405020304" pitchFamily="18" charset="0"/>
              </a:rPr>
              <a:t>已知：在</a:t>
            </a:r>
            <a:r>
              <a:rPr lang="en-US" altLang="zh-CN" sz="2400">
                <a:latin typeface="Times New Roman" panose="02020603050405020304" pitchFamily="18" charset="0"/>
              </a:rPr>
              <a:t>RtΔABC</a:t>
            </a:r>
            <a:r>
              <a:rPr lang="zh-CN" altLang="en-US" sz="2400">
                <a:latin typeface="Times New Roman" panose="02020603050405020304" pitchFamily="18" charset="0"/>
              </a:rPr>
              <a:t>中，</a:t>
            </a:r>
            <a:r>
              <a:rPr lang="en-US" altLang="zh-CN" sz="2400">
                <a:latin typeface="Times New Roman" panose="02020603050405020304" pitchFamily="18" charset="0"/>
              </a:rPr>
              <a:t>CD</a:t>
            </a:r>
            <a:r>
              <a:rPr lang="zh-CN" altLang="en-US" sz="2400">
                <a:latin typeface="Times New Roman" panose="02020603050405020304" pitchFamily="18" charset="0"/>
              </a:rPr>
              <a:t>是斜边</a:t>
            </a:r>
            <a:r>
              <a:rPr lang="en-US" altLang="zh-CN" sz="2400">
                <a:latin typeface="Times New Roman" panose="02020603050405020304" pitchFamily="18" charset="0"/>
              </a:rPr>
              <a:t>AB</a:t>
            </a:r>
            <a:r>
              <a:rPr lang="zh-CN" altLang="en-US" sz="2400">
                <a:latin typeface="Times New Roman" panose="02020603050405020304" pitchFamily="18" charset="0"/>
              </a:rPr>
              <a:t>上的高。</a:t>
            </a:r>
          </a:p>
        </p:txBody>
      </p:sp>
      <p:sp>
        <p:nvSpPr>
          <p:cNvPr id="34834" name="文本框 34833">
            <a:extLst>
              <a:ext uri="{FF2B5EF4-FFF2-40B4-BE49-F238E27FC236}">
                <a16:creationId xmlns:a16="http://schemas.microsoft.com/office/drawing/2014/main" id="{86444213-DE1F-9C1E-1CE2-0A4C6C4771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0" y="2708275"/>
            <a:ext cx="8458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</a:rPr>
              <a:t>证明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: ∵ ∠A=∠A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∠ADC=∠ACB=90</a:t>
            </a:r>
            <a:r>
              <a:rPr lang="en-US" altLang="zh-CN" sz="2400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</a:p>
        </p:txBody>
      </p:sp>
      <p:sp>
        <p:nvSpPr>
          <p:cNvPr id="34836" name="文本框 34835">
            <a:extLst>
              <a:ext uri="{FF2B5EF4-FFF2-40B4-BE49-F238E27FC236}">
                <a16:creationId xmlns:a16="http://schemas.microsoft.com/office/drawing/2014/main" id="{9A600D87-6EE7-1B32-047A-1398AA6226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8925" y="3476625"/>
            <a:ext cx="792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∴ ΔACD∽ΔABC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</a:rPr>
              <a:t>（两角对应相等，两 三角形相似）。</a:t>
            </a:r>
          </a:p>
        </p:txBody>
      </p:sp>
      <p:sp>
        <p:nvSpPr>
          <p:cNvPr id="34837" name="文本框 34836">
            <a:extLst>
              <a:ext uri="{FF2B5EF4-FFF2-40B4-BE49-F238E27FC236}">
                <a16:creationId xmlns:a16="http://schemas.microsoft.com/office/drawing/2014/main" id="{AD55EC71-DD3B-DB7A-1D0F-8A32CFC65B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5" y="3840163"/>
            <a:ext cx="510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</a:rPr>
              <a:t>同理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ΔCBD ∽ ΔABC 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</a:rPr>
              <a:t>。</a:t>
            </a:r>
          </a:p>
        </p:txBody>
      </p:sp>
      <p:sp>
        <p:nvSpPr>
          <p:cNvPr id="34838" name="文本框 34837">
            <a:extLst>
              <a:ext uri="{FF2B5EF4-FFF2-40B4-BE49-F238E27FC236}">
                <a16:creationId xmlns:a16="http://schemas.microsoft.com/office/drawing/2014/main" id="{03916F30-732B-D095-F893-FF510C73FD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8" y="4246563"/>
            <a:ext cx="5562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∴ ΔABC∽ΔCBD∽ΔACD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</a:rPr>
              <a:t>。</a:t>
            </a:r>
          </a:p>
        </p:txBody>
      </p:sp>
      <p:sp>
        <p:nvSpPr>
          <p:cNvPr id="34839" name="文本框 34838">
            <a:extLst>
              <a:ext uri="{FF2B5EF4-FFF2-40B4-BE49-F238E27FC236}">
                <a16:creationId xmlns:a16="http://schemas.microsoft.com/office/drawing/2014/main" id="{A445B71C-3FCF-5D70-376E-BD1CB10C50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5613" y="1941513"/>
            <a:ext cx="1219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latin typeface="Times New Roman" panose="02020603050405020304" pitchFamily="18" charset="0"/>
              </a:rPr>
              <a:t>求证：</a:t>
            </a:r>
          </a:p>
        </p:txBody>
      </p:sp>
      <p:grpSp>
        <p:nvGrpSpPr>
          <p:cNvPr id="34840" name="组合 34839">
            <a:extLst>
              <a:ext uri="{FF2B5EF4-FFF2-40B4-BE49-F238E27FC236}">
                <a16:creationId xmlns:a16="http://schemas.microsoft.com/office/drawing/2014/main" id="{103F1750-23D4-40E5-9A30-789F7A9F6F75}"/>
              </a:ext>
            </a:extLst>
          </p:cNvPr>
          <p:cNvGrpSpPr>
            <a:grpSpLocks/>
          </p:cNvGrpSpPr>
          <p:nvPr/>
        </p:nvGrpSpPr>
        <p:grpSpPr bwMode="auto">
          <a:xfrm>
            <a:off x="2617788" y="1917700"/>
            <a:ext cx="2667000" cy="457200"/>
            <a:chOff x="720" y="1056"/>
            <a:chExt cx="1680" cy="288"/>
          </a:xfrm>
        </p:grpSpPr>
        <p:sp>
          <p:nvSpPr>
            <p:cNvPr id="28695" name="文本框 34840">
              <a:extLst>
                <a:ext uri="{FF2B5EF4-FFF2-40B4-BE49-F238E27FC236}">
                  <a16:creationId xmlns:a16="http://schemas.microsoft.com/office/drawing/2014/main" id="{67386881-90C8-0390-7D41-F7EA149B4E4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32" y="1056"/>
              <a:ext cx="76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ΔABC</a:t>
              </a:r>
            </a:p>
          </p:txBody>
        </p:sp>
        <p:sp>
          <p:nvSpPr>
            <p:cNvPr id="28696" name="文本框 34841">
              <a:extLst>
                <a:ext uri="{FF2B5EF4-FFF2-40B4-BE49-F238E27FC236}">
                  <a16:creationId xmlns:a16="http://schemas.microsoft.com/office/drawing/2014/main" id="{B52D8A41-B8DD-5850-EEF2-B79BA7B9B0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0" y="1056"/>
              <a:ext cx="76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ΔACD</a:t>
              </a:r>
            </a:p>
          </p:txBody>
        </p:sp>
        <p:sp>
          <p:nvSpPr>
            <p:cNvPr id="28697" name="文本框 34842">
              <a:extLst>
                <a:ext uri="{FF2B5EF4-FFF2-40B4-BE49-F238E27FC236}">
                  <a16:creationId xmlns:a16="http://schemas.microsoft.com/office/drawing/2014/main" id="{B1602C8A-CB9A-A1D1-05AA-7945372A69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92" y="1056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∽</a:t>
              </a:r>
            </a:p>
          </p:txBody>
        </p:sp>
      </p:grpSp>
      <p:grpSp>
        <p:nvGrpSpPr>
          <p:cNvPr id="34844" name="组合 34843">
            <a:extLst>
              <a:ext uri="{FF2B5EF4-FFF2-40B4-BE49-F238E27FC236}">
                <a16:creationId xmlns:a16="http://schemas.microsoft.com/office/drawing/2014/main" id="{9A48D44F-45E5-E445-84EA-5C0C59D2E190}"/>
              </a:ext>
            </a:extLst>
          </p:cNvPr>
          <p:cNvGrpSpPr>
            <a:grpSpLocks/>
          </p:cNvGrpSpPr>
          <p:nvPr/>
        </p:nvGrpSpPr>
        <p:grpSpPr bwMode="auto">
          <a:xfrm>
            <a:off x="5183188" y="1941513"/>
            <a:ext cx="2209800" cy="457200"/>
            <a:chOff x="2352" y="1056"/>
            <a:chExt cx="1392" cy="288"/>
          </a:xfrm>
        </p:grpSpPr>
        <p:sp>
          <p:nvSpPr>
            <p:cNvPr id="28699" name="文本框 34844">
              <a:extLst>
                <a:ext uri="{FF2B5EF4-FFF2-40B4-BE49-F238E27FC236}">
                  <a16:creationId xmlns:a16="http://schemas.microsoft.com/office/drawing/2014/main" id="{A844E45B-16A6-2CDD-C7AE-40AA77EAFFC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92" y="1056"/>
              <a:ext cx="115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ΔCBD </a:t>
              </a:r>
              <a:r>
                <a:rPr lang="zh-CN" altLang="en-US" sz="2400">
                  <a:latin typeface="Times New Roman" panose="02020603050405020304" pitchFamily="18" charset="0"/>
                </a:rPr>
                <a:t>。</a:t>
              </a:r>
            </a:p>
          </p:txBody>
        </p:sp>
        <p:sp>
          <p:nvSpPr>
            <p:cNvPr id="28700" name="文本框 34845">
              <a:extLst>
                <a:ext uri="{FF2B5EF4-FFF2-40B4-BE49-F238E27FC236}">
                  <a16:creationId xmlns:a16="http://schemas.microsoft.com/office/drawing/2014/main" id="{ECF33A85-0EA1-1879-8E42-D30825EE86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52" y="1056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∽</a:t>
              </a:r>
            </a:p>
          </p:txBody>
        </p:sp>
      </p:grpSp>
      <p:sp>
        <p:nvSpPr>
          <p:cNvPr id="34847" name="文本框 34846">
            <a:extLst>
              <a:ext uri="{FF2B5EF4-FFF2-40B4-BE49-F238E27FC236}">
                <a16:creationId xmlns:a16="http://schemas.microsoft.com/office/drawing/2014/main" id="{A26BEEFB-86B9-5455-A99E-B6C505E8E9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4776788"/>
            <a:ext cx="7009676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求证</a:t>
            </a:r>
            <a:r>
              <a:rPr lang="zh-CN" altLang="en-US" sz="2800">
                <a:latin typeface="Times New Roman" panose="02020603050405020304" pitchFamily="18" charset="0"/>
                <a:sym typeface="Wingdings" pitchFamily="2" charset="2"/>
              </a:rPr>
              <a:t>（</a:t>
            </a:r>
            <a:r>
              <a:rPr lang="en-US" altLang="zh-CN" sz="2800">
                <a:latin typeface="Times New Roman" panose="02020603050405020304" pitchFamily="18" charset="0"/>
                <a:sym typeface="Wingdings" pitchFamily="2" charset="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sym typeface="Wingdings" pitchFamily="2" charset="2"/>
              </a:rPr>
              <a:t>）</a:t>
            </a:r>
            <a:r>
              <a:rPr lang="en-US" altLang="zh-CN" sz="2800">
                <a:latin typeface="Times New Roman" panose="02020603050405020304" pitchFamily="18" charset="0"/>
              </a:rPr>
              <a:t>AC</a:t>
            </a:r>
            <a:r>
              <a:rPr lang="en-US" altLang="zh-CN" sz="2800" baseline="30000">
                <a:latin typeface="Times New Roman" panose="02020603050405020304" pitchFamily="18" charset="0"/>
              </a:rPr>
              <a:t>2</a:t>
            </a:r>
            <a:r>
              <a:rPr lang="en-US" altLang="zh-CN" sz="2800">
                <a:latin typeface="Times New Roman" panose="02020603050405020304" pitchFamily="18" charset="0"/>
              </a:rPr>
              <a:t>=AD · AB          CD</a:t>
            </a:r>
            <a:r>
              <a:rPr lang="en-US" altLang="zh-CN" sz="2800" baseline="30000">
                <a:latin typeface="Times New Roman" panose="02020603050405020304" pitchFamily="18" charset="0"/>
              </a:rPr>
              <a:t>2</a:t>
            </a:r>
            <a:r>
              <a:rPr lang="en-US" altLang="zh-CN" sz="2800">
                <a:latin typeface="Times New Roman" panose="02020603050405020304" pitchFamily="18" charset="0"/>
              </a:rPr>
              <a:t>=AD · DB</a:t>
            </a:r>
          </a:p>
          <a:p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4848" name="矩形 34847">
            <a:extLst>
              <a:ext uri="{FF2B5EF4-FFF2-40B4-BE49-F238E27FC236}">
                <a16:creationId xmlns:a16="http://schemas.microsoft.com/office/drawing/2014/main" id="{4682065E-86A3-9F5F-115F-CF91E502FA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1" y="5445126"/>
            <a:ext cx="820896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>
                <a:solidFill>
                  <a:srgbClr val="0000FF"/>
                </a:solidFill>
              </a:rPr>
              <a:t>如图：在</a:t>
            </a:r>
            <a:r>
              <a:rPr lang="en-US" altLang="zh-CN" sz="2400">
                <a:solidFill>
                  <a:srgbClr val="0000FF"/>
                </a:solidFill>
              </a:rPr>
              <a:t>Rt △ ABC</a:t>
            </a:r>
            <a:r>
              <a:rPr lang="zh-CN" altLang="en-US" sz="2400">
                <a:solidFill>
                  <a:srgbClr val="0000FF"/>
                </a:solidFill>
              </a:rPr>
              <a:t>中， </a:t>
            </a:r>
            <a:r>
              <a:rPr lang="en-US" altLang="zh-CN" sz="2400">
                <a:solidFill>
                  <a:srgbClr val="0000FF"/>
                </a:solidFill>
              </a:rPr>
              <a:t>∠ACB=90</a:t>
            </a:r>
            <a:r>
              <a:rPr lang="en-US" altLang="zh-CN" sz="2400" baseline="30000">
                <a:solidFill>
                  <a:srgbClr val="0000FF"/>
                </a:solidFill>
              </a:rPr>
              <a:t>0</a:t>
            </a:r>
            <a:r>
              <a:rPr lang="zh-CN" altLang="en-US" sz="2400">
                <a:solidFill>
                  <a:srgbClr val="0000FF"/>
                </a:solidFill>
              </a:rPr>
              <a:t>，</a:t>
            </a:r>
            <a:r>
              <a:rPr lang="en-US" altLang="zh-CN" sz="2400">
                <a:solidFill>
                  <a:srgbClr val="0000FF"/>
                </a:solidFill>
              </a:rPr>
              <a:t>CD⊥AB</a:t>
            </a:r>
            <a:r>
              <a:rPr lang="zh-CN" altLang="en-US" sz="2400">
                <a:solidFill>
                  <a:srgbClr val="0000FF"/>
                </a:solidFill>
              </a:rPr>
              <a:t>于</a:t>
            </a:r>
            <a:r>
              <a:rPr lang="en-US" altLang="zh-CN" sz="2400">
                <a:solidFill>
                  <a:srgbClr val="0000FF"/>
                </a:solidFill>
              </a:rPr>
              <a:t>D,</a:t>
            </a:r>
          </a:p>
          <a:p>
            <a:r>
              <a:rPr lang="zh-CN" altLang="en-US" sz="2400">
                <a:solidFill>
                  <a:srgbClr val="0000FF"/>
                </a:solidFill>
              </a:rPr>
              <a:t>若 </a:t>
            </a:r>
            <a:r>
              <a:rPr lang="en-US" altLang="zh-CN" sz="2400">
                <a:solidFill>
                  <a:srgbClr val="0000FF"/>
                </a:solidFill>
              </a:rPr>
              <a:t>AC=6 ,AD=2,</a:t>
            </a:r>
            <a:r>
              <a:rPr lang="zh-CN" altLang="en-US" sz="2400">
                <a:solidFill>
                  <a:srgbClr val="0000FF"/>
                </a:solidFill>
              </a:rPr>
              <a:t>求</a:t>
            </a:r>
            <a:r>
              <a:rPr lang="en-US" altLang="zh-CN" sz="2400">
                <a:solidFill>
                  <a:srgbClr val="0000FF"/>
                </a:solidFill>
              </a:rPr>
              <a:t>AB,CD,BC</a:t>
            </a:r>
            <a:r>
              <a:rPr lang="zh-CN" altLang="en-US" sz="2400">
                <a:solidFill>
                  <a:srgbClr val="0000FF"/>
                </a:solidFill>
              </a:rPr>
              <a:t>的长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3483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348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348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4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4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4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4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34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33" grpId="0"/>
      <p:bldP spid="34834" grpId="0"/>
      <p:bldP spid="34836" grpId="0"/>
      <p:bldP spid="34837" grpId="0"/>
      <p:bldP spid="34838" grpId="0"/>
      <p:bldP spid="34839" grpId="0"/>
      <p:bldP spid="34847" grpId="0"/>
      <p:bldP spid="3484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文本框 21505">
            <a:extLst>
              <a:ext uri="{FF2B5EF4-FFF2-40B4-BE49-F238E27FC236}">
                <a16:creationId xmlns:a16="http://schemas.microsoft.com/office/drawing/2014/main" id="{AE824D0C-AA77-D2CE-EA24-506480454A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228601"/>
            <a:ext cx="91440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Times New Roman" panose="02020603050405020304" pitchFamily="18" charset="0"/>
              </a:rPr>
              <a:t>练习</a:t>
            </a:r>
            <a:r>
              <a:rPr lang="en-US" altLang="zh-CN">
                <a:latin typeface="Times New Roman" panose="02020603050405020304" pitchFamily="18" charset="0"/>
              </a:rPr>
              <a:t>.</a:t>
            </a:r>
            <a:r>
              <a:rPr lang="zh-CN" altLang="en-US">
                <a:latin typeface="Times New Roman" panose="02020603050405020304" pitchFamily="18" charset="0"/>
              </a:rPr>
              <a:t>如图直线</a:t>
            </a:r>
            <a:r>
              <a:rPr lang="en-US" altLang="zh-CN">
                <a:latin typeface="Times New Roman" panose="02020603050405020304" pitchFamily="18" charset="0"/>
              </a:rPr>
              <a:t>BE</a:t>
            </a:r>
            <a:r>
              <a:rPr lang="zh-CN" altLang="en-US">
                <a:latin typeface="Times New Roman" panose="02020603050405020304" pitchFamily="18" charset="0"/>
              </a:rPr>
              <a:t>、</a:t>
            </a:r>
            <a:r>
              <a:rPr lang="en-US" altLang="zh-CN">
                <a:latin typeface="Times New Roman" panose="02020603050405020304" pitchFamily="18" charset="0"/>
              </a:rPr>
              <a:t>DC</a:t>
            </a:r>
            <a:r>
              <a:rPr lang="zh-CN" altLang="en-US">
                <a:latin typeface="Times New Roman" panose="02020603050405020304" pitchFamily="18" charset="0"/>
              </a:rPr>
              <a:t>交于</a:t>
            </a:r>
            <a:r>
              <a:rPr lang="en-US" altLang="zh-CN">
                <a:latin typeface="Times New Roman" panose="02020603050405020304" pitchFamily="18" charset="0"/>
              </a:rPr>
              <a:t>A, AD·AC=AE·BA</a:t>
            </a:r>
            <a:r>
              <a:rPr lang="zh-CN" altLang="en-US">
                <a:latin typeface="Times New Roman" panose="02020603050405020304" pitchFamily="18" charset="0"/>
              </a:rPr>
              <a:t>，</a:t>
            </a:r>
          </a:p>
          <a:p>
            <a:pPr>
              <a:spcBef>
                <a:spcPct val="50000"/>
              </a:spcBef>
            </a:pPr>
            <a:r>
              <a:rPr lang="zh-CN" altLang="en-US">
                <a:latin typeface="Times New Roman" panose="02020603050405020304" pitchFamily="18" charset="0"/>
              </a:rPr>
              <a:t>求证：</a:t>
            </a:r>
            <a:r>
              <a:rPr lang="en-US" altLang="zh-CN">
                <a:latin typeface="Times New Roman" panose="02020603050405020304" pitchFamily="18" charset="0"/>
              </a:rPr>
              <a:t>∠E=∠C</a:t>
            </a:r>
          </a:p>
        </p:txBody>
      </p:sp>
      <p:grpSp>
        <p:nvGrpSpPr>
          <p:cNvPr id="21507" name="组合 21506">
            <a:extLst>
              <a:ext uri="{FF2B5EF4-FFF2-40B4-BE49-F238E27FC236}">
                <a16:creationId xmlns:a16="http://schemas.microsoft.com/office/drawing/2014/main" id="{F77FADC9-A4C6-F339-9677-5E38EE9A0973}"/>
              </a:ext>
            </a:extLst>
          </p:cNvPr>
          <p:cNvGrpSpPr>
            <a:grpSpLocks/>
          </p:cNvGrpSpPr>
          <p:nvPr/>
        </p:nvGrpSpPr>
        <p:grpSpPr bwMode="auto">
          <a:xfrm>
            <a:off x="1524000" y="1600200"/>
            <a:ext cx="3581400" cy="3048000"/>
            <a:chOff x="3504" y="192"/>
            <a:chExt cx="2256" cy="1920"/>
          </a:xfrm>
        </p:grpSpPr>
        <p:sp>
          <p:nvSpPr>
            <p:cNvPr id="30723" name="文本框 21507">
              <a:extLst>
                <a:ext uri="{FF2B5EF4-FFF2-40B4-BE49-F238E27FC236}">
                  <a16:creationId xmlns:a16="http://schemas.microsoft.com/office/drawing/2014/main" id="{3605B0E1-21F5-AAF3-9D7E-F0F898289E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68" y="192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pitchFamily="18" charset="0"/>
                </a:rPr>
                <a:t>E</a:t>
              </a:r>
            </a:p>
          </p:txBody>
        </p:sp>
        <p:sp>
          <p:nvSpPr>
            <p:cNvPr id="30724" name="文本框 21508">
              <a:extLst>
                <a:ext uri="{FF2B5EF4-FFF2-40B4-BE49-F238E27FC236}">
                  <a16:creationId xmlns:a16="http://schemas.microsoft.com/office/drawing/2014/main" id="{0A450AD5-F9F7-05D5-6FB7-022345CD977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04" y="768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pitchFamily="18" charset="0"/>
                </a:rPr>
                <a:t>D</a:t>
              </a:r>
            </a:p>
          </p:txBody>
        </p:sp>
        <p:sp>
          <p:nvSpPr>
            <p:cNvPr id="30725" name="文本框 21509">
              <a:extLst>
                <a:ext uri="{FF2B5EF4-FFF2-40B4-BE49-F238E27FC236}">
                  <a16:creationId xmlns:a16="http://schemas.microsoft.com/office/drawing/2014/main" id="{970C3586-2747-1739-FF66-B41CA123AB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96" y="1776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30726" name="文本框 21510">
              <a:extLst>
                <a:ext uri="{FF2B5EF4-FFF2-40B4-BE49-F238E27FC236}">
                  <a16:creationId xmlns:a16="http://schemas.microsoft.com/office/drawing/2014/main" id="{F7D3DCF3-461F-8A0B-0E40-B6D65E1F486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72" y="1824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30727" name="文本框 21511">
              <a:extLst>
                <a:ext uri="{FF2B5EF4-FFF2-40B4-BE49-F238E27FC236}">
                  <a16:creationId xmlns:a16="http://schemas.microsoft.com/office/drawing/2014/main" id="{882F99F7-1325-AC21-FCC9-BA6124571B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2" y="1008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30728" name="任意多边形 21512">
              <a:extLst>
                <a:ext uri="{FF2B5EF4-FFF2-40B4-BE49-F238E27FC236}">
                  <a16:creationId xmlns:a16="http://schemas.microsoft.com/office/drawing/2014/main" id="{14E5F662-4E9A-371D-7900-0A424724C0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2" y="576"/>
              <a:ext cx="1824" cy="1296"/>
            </a:xfrm>
            <a:custGeom>
              <a:avLst/>
              <a:gdLst>
                <a:gd name="T0" fmla="*/ 672 w 1824"/>
                <a:gd name="T1" fmla="*/ 0 h 1296"/>
                <a:gd name="T2" fmla="*/ 0 w 1824"/>
                <a:gd name="T3" fmla="*/ 384 h 1296"/>
                <a:gd name="T4" fmla="*/ 1824 w 1824"/>
                <a:gd name="T5" fmla="*/ 1296 h 1296"/>
                <a:gd name="T6" fmla="*/ 192 w 1824"/>
                <a:gd name="T7" fmla="*/ 1296 h 1296"/>
                <a:gd name="T8" fmla="*/ 672 w 1824"/>
                <a:gd name="T9" fmla="*/ 0 h 1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24" h="1296">
                  <a:moveTo>
                    <a:pt x="672" y="0"/>
                  </a:moveTo>
                  <a:lnTo>
                    <a:pt x="0" y="384"/>
                  </a:lnTo>
                  <a:lnTo>
                    <a:pt x="1824" y="1296"/>
                  </a:lnTo>
                  <a:lnTo>
                    <a:pt x="192" y="1296"/>
                  </a:lnTo>
                  <a:lnTo>
                    <a:pt x="672" y="0"/>
                  </a:lnTo>
                  <a:close/>
                </a:path>
              </a:pathLst>
            </a:cu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514" name="组合 21513">
            <a:extLst>
              <a:ext uri="{FF2B5EF4-FFF2-40B4-BE49-F238E27FC236}">
                <a16:creationId xmlns:a16="http://schemas.microsoft.com/office/drawing/2014/main" id="{24407B29-5555-D9B5-FF75-36D38EFEE121}"/>
              </a:ext>
            </a:extLst>
          </p:cNvPr>
          <p:cNvGrpSpPr>
            <a:grpSpLocks/>
          </p:cNvGrpSpPr>
          <p:nvPr/>
        </p:nvGrpSpPr>
        <p:grpSpPr bwMode="auto">
          <a:xfrm>
            <a:off x="6672263" y="2133600"/>
            <a:ext cx="3810000" cy="2133600"/>
            <a:chOff x="3360" y="2688"/>
            <a:chExt cx="2400" cy="1344"/>
          </a:xfrm>
        </p:grpSpPr>
        <p:grpSp>
          <p:nvGrpSpPr>
            <p:cNvPr id="30730" name="组合 21514">
              <a:extLst>
                <a:ext uri="{FF2B5EF4-FFF2-40B4-BE49-F238E27FC236}">
                  <a16:creationId xmlns:a16="http://schemas.microsoft.com/office/drawing/2014/main" id="{405BE3AB-701C-4839-0666-F5F1C8AFB2D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48" y="2880"/>
              <a:ext cx="1872" cy="912"/>
              <a:chOff x="3648" y="2880"/>
              <a:chExt cx="1872" cy="912"/>
            </a:xfrm>
          </p:grpSpPr>
          <p:sp>
            <p:nvSpPr>
              <p:cNvPr id="30731" name="任意多边形 21515">
                <a:extLst>
                  <a:ext uri="{FF2B5EF4-FFF2-40B4-BE49-F238E27FC236}">
                    <a16:creationId xmlns:a16="http://schemas.microsoft.com/office/drawing/2014/main" id="{A6999200-FCB8-182C-33B9-2826154D29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48" y="2880"/>
                <a:ext cx="1872" cy="912"/>
              </a:xfrm>
              <a:custGeom>
                <a:avLst/>
                <a:gdLst>
                  <a:gd name="T0" fmla="*/ 256 w 1648"/>
                  <a:gd name="T1" fmla="*/ 0 h 696"/>
                  <a:gd name="T2" fmla="*/ 0 w 1648"/>
                  <a:gd name="T3" fmla="*/ 696 h 696"/>
                  <a:gd name="T4" fmla="*/ 1648 w 1648"/>
                  <a:gd name="T5" fmla="*/ 696 h 696"/>
                  <a:gd name="T6" fmla="*/ 256 w 1648"/>
                  <a:gd name="T7" fmla="*/ 0 h 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48" h="696">
                    <a:moveTo>
                      <a:pt x="256" y="0"/>
                    </a:moveTo>
                    <a:lnTo>
                      <a:pt x="0" y="696"/>
                    </a:lnTo>
                    <a:lnTo>
                      <a:pt x="1648" y="696"/>
                    </a:lnTo>
                    <a:lnTo>
                      <a:pt x="256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32" name="直接连接符 21516">
                <a:extLst>
                  <a:ext uri="{FF2B5EF4-FFF2-40B4-BE49-F238E27FC236}">
                    <a16:creationId xmlns:a16="http://schemas.microsoft.com/office/drawing/2014/main" id="{BB62CD4B-91E0-AEB0-C8A2-0B1FE242983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696" y="3168"/>
                <a:ext cx="720" cy="48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0733" name="文本框 21517">
              <a:extLst>
                <a:ext uri="{FF2B5EF4-FFF2-40B4-BE49-F238E27FC236}">
                  <a16:creationId xmlns:a16="http://schemas.microsoft.com/office/drawing/2014/main" id="{E7E577F4-CA90-7A65-1CC5-1CAC1C15B1B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92" y="2688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30734" name="文本框 21518">
              <a:extLst>
                <a:ext uri="{FF2B5EF4-FFF2-40B4-BE49-F238E27FC236}">
                  <a16:creationId xmlns:a16="http://schemas.microsoft.com/office/drawing/2014/main" id="{763DEAB7-BCDF-4C20-CBB1-0B157D5596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60" y="3744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30735" name="文本框 21519">
              <a:extLst>
                <a:ext uri="{FF2B5EF4-FFF2-40B4-BE49-F238E27FC236}">
                  <a16:creationId xmlns:a16="http://schemas.microsoft.com/office/drawing/2014/main" id="{963D465C-28A8-DEA4-BB78-949AB8498FC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20" y="3744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30736" name="文本框 21520">
              <a:extLst>
                <a:ext uri="{FF2B5EF4-FFF2-40B4-BE49-F238E27FC236}">
                  <a16:creationId xmlns:a16="http://schemas.microsoft.com/office/drawing/2014/main" id="{2A96D942-DC90-5FB0-60AF-DFC4D654479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8" y="3408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pitchFamily="18" charset="0"/>
                </a:rPr>
                <a:t>E</a:t>
              </a:r>
            </a:p>
          </p:txBody>
        </p:sp>
        <p:sp>
          <p:nvSpPr>
            <p:cNvPr id="30737" name="文本框 21521">
              <a:extLst>
                <a:ext uri="{FF2B5EF4-FFF2-40B4-BE49-F238E27FC236}">
                  <a16:creationId xmlns:a16="http://schemas.microsoft.com/office/drawing/2014/main" id="{01DE6939-D99D-837A-CACA-E8F30EA5F8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16" y="2880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pitchFamily="18" charset="0"/>
                </a:rPr>
                <a:t>D</a:t>
              </a:r>
            </a:p>
          </p:txBody>
        </p:sp>
      </p:grpSp>
      <p:grpSp>
        <p:nvGrpSpPr>
          <p:cNvPr id="21523" name="组合 21522">
            <a:extLst>
              <a:ext uri="{FF2B5EF4-FFF2-40B4-BE49-F238E27FC236}">
                <a16:creationId xmlns:a16="http://schemas.microsoft.com/office/drawing/2014/main" id="{DBCBA849-5325-0B21-0342-6805132BCB9C}"/>
              </a:ext>
            </a:extLst>
          </p:cNvPr>
          <p:cNvGrpSpPr>
            <a:grpSpLocks/>
          </p:cNvGrpSpPr>
          <p:nvPr/>
        </p:nvGrpSpPr>
        <p:grpSpPr bwMode="auto">
          <a:xfrm>
            <a:off x="3657601" y="2514600"/>
            <a:ext cx="3230563" cy="914400"/>
            <a:chOff x="1680" y="1200"/>
            <a:chExt cx="1200" cy="576"/>
          </a:xfrm>
        </p:grpSpPr>
        <p:sp>
          <p:nvSpPr>
            <p:cNvPr id="30739" name="文本框 21523">
              <a:extLst>
                <a:ext uri="{FF2B5EF4-FFF2-40B4-BE49-F238E27FC236}">
                  <a16:creationId xmlns:a16="http://schemas.microsoft.com/office/drawing/2014/main" id="{811AAC99-F78A-5714-9A60-B8B0D6478BD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80" y="1200"/>
              <a:ext cx="100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2000">
                  <a:solidFill>
                    <a:srgbClr val="0000FF"/>
                  </a:solidFill>
                  <a:latin typeface="Times New Roman" panose="02020603050405020304" pitchFamily="18" charset="0"/>
                </a:rPr>
                <a:t>将</a:t>
              </a:r>
              <a:r>
                <a:rPr lang="en-US" altLang="zh-CN" sz="2000">
                  <a:solidFill>
                    <a:srgbClr val="0000FF"/>
                  </a:solidFill>
                  <a:latin typeface="Times New Roman" panose="02020603050405020304" pitchFamily="18" charset="0"/>
                </a:rPr>
                <a:t>△DAE</a:t>
              </a:r>
              <a:r>
                <a:rPr lang="zh-CN" altLang="en-US" sz="2000">
                  <a:solidFill>
                    <a:srgbClr val="0000FF"/>
                  </a:solidFill>
                  <a:latin typeface="Times New Roman" panose="02020603050405020304" pitchFamily="18" charset="0"/>
                </a:rPr>
                <a:t>绕</a:t>
              </a:r>
              <a:r>
                <a:rPr lang="en-US" altLang="zh-CN" sz="2000">
                  <a:solidFill>
                    <a:srgbClr val="0000FF"/>
                  </a:solidFill>
                  <a:latin typeface="Times New Roman" panose="02020603050405020304" pitchFamily="18" charset="0"/>
                </a:rPr>
                <a:t>A</a:t>
              </a:r>
              <a:r>
                <a:rPr lang="zh-CN" altLang="en-US" sz="2000">
                  <a:solidFill>
                    <a:srgbClr val="0000FF"/>
                  </a:solidFill>
                  <a:latin typeface="Times New Roman" panose="02020603050405020304" pitchFamily="18" charset="0"/>
                </a:rPr>
                <a:t>点旋转</a:t>
              </a:r>
            </a:p>
          </p:txBody>
        </p:sp>
        <p:sp>
          <p:nvSpPr>
            <p:cNvPr id="30740" name="右箭头 21524">
              <a:extLst>
                <a:ext uri="{FF2B5EF4-FFF2-40B4-BE49-F238E27FC236}">
                  <a16:creationId xmlns:a16="http://schemas.microsoft.com/office/drawing/2014/main" id="{6C3DD470-469A-D174-0861-50D9B59420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80" y="1632"/>
              <a:ext cx="1200" cy="144"/>
            </a:xfrm>
            <a:prstGeom prst="rightArrow">
              <a:avLst>
                <a:gd name="adj1" fmla="val 50000"/>
                <a:gd name="adj2" fmla="val 208295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1526" name="文本框 21525">
            <a:extLst>
              <a:ext uri="{FF2B5EF4-FFF2-40B4-BE49-F238E27FC236}">
                <a16:creationId xmlns:a16="http://schemas.microsoft.com/office/drawing/2014/main" id="{861FDA66-EC95-7195-F45C-1B6F10D1A2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9" y="4581526"/>
            <a:ext cx="5400837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000">
                <a:solidFill>
                  <a:srgbClr val="FF3300"/>
                </a:solidFill>
                <a:latin typeface="Times New Roman" panose="02020603050405020304" pitchFamily="18" charset="0"/>
              </a:rPr>
              <a:t>如何证明</a:t>
            </a:r>
            <a:r>
              <a:rPr lang="en-US" altLang="zh-CN" sz="4000">
                <a:solidFill>
                  <a:srgbClr val="FF3300"/>
                </a:solidFill>
                <a:latin typeface="Times New Roman" panose="02020603050405020304" pitchFamily="18" charset="0"/>
              </a:rPr>
              <a:t>∠DEA</a:t>
            </a:r>
            <a:r>
              <a:rPr lang="zh-CN" altLang="en-US" sz="4000">
                <a:solidFill>
                  <a:srgbClr val="FF3300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 sz="4000">
                <a:solidFill>
                  <a:srgbClr val="FF3300"/>
                </a:solidFill>
                <a:latin typeface="Times New Roman" panose="02020603050405020304" pitchFamily="18" charset="0"/>
              </a:rPr>
              <a:t>∠C</a:t>
            </a:r>
            <a:r>
              <a:rPr lang="zh-CN" altLang="en-US" sz="4000">
                <a:solidFill>
                  <a:srgbClr val="FF3300"/>
                </a:solidFill>
                <a:latin typeface="Times New Roman" panose="02020603050405020304" pitchFamily="18" charset="0"/>
              </a:rPr>
              <a:t>？</a:t>
            </a:r>
          </a:p>
          <a:p>
            <a:endParaRPr lang="zh-CN" altLang="en-US" sz="40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直接连接符 22529">
            <a:extLst>
              <a:ext uri="{FF2B5EF4-FFF2-40B4-BE49-F238E27FC236}">
                <a16:creationId xmlns:a16="http://schemas.microsoft.com/office/drawing/2014/main" id="{B1ED43A2-58CA-F98A-5B25-077476F0010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447926" y="1123951"/>
            <a:ext cx="752475" cy="1476375"/>
          </a:xfrm>
          <a:prstGeom prst="line">
            <a:avLst/>
          </a:prstGeom>
          <a:noFill/>
          <a:ln w="44450">
            <a:solidFill>
              <a:srgbClr val="01010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70" name="矩形 22530">
            <a:extLst>
              <a:ext uri="{FF2B5EF4-FFF2-40B4-BE49-F238E27FC236}">
                <a16:creationId xmlns:a16="http://schemas.microsoft.com/office/drawing/2014/main" id="{E240CC3C-B37E-8786-4CCC-09A97B23DE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905000"/>
            <a:ext cx="236538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444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altLang="zh-CN" sz="2800">
                <a:solidFill>
                  <a:srgbClr val="000000"/>
                </a:solidFill>
              </a:rPr>
              <a:t>E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771" name="直接连接符 22531">
            <a:extLst>
              <a:ext uri="{FF2B5EF4-FFF2-40B4-BE49-F238E27FC236}">
                <a16:creationId xmlns:a16="http://schemas.microsoft.com/office/drawing/2014/main" id="{83192B3F-9A4E-2BBA-6922-3D68745DF07E}"/>
              </a:ext>
            </a:extLst>
          </p:cNvPr>
          <p:cNvSpPr>
            <a:spLocks noChangeShapeType="1"/>
          </p:cNvSpPr>
          <p:nvPr/>
        </p:nvSpPr>
        <p:spPr bwMode="auto">
          <a:xfrm>
            <a:off x="3200400" y="1123951"/>
            <a:ext cx="1790700" cy="1476375"/>
          </a:xfrm>
          <a:prstGeom prst="line">
            <a:avLst/>
          </a:prstGeom>
          <a:noFill/>
          <a:ln w="44450">
            <a:solidFill>
              <a:srgbClr val="01010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72" name="矩形 22532">
            <a:extLst>
              <a:ext uri="{FF2B5EF4-FFF2-40B4-BE49-F238E27FC236}">
                <a16:creationId xmlns:a16="http://schemas.microsoft.com/office/drawing/2014/main" id="{8BD30A39-971E-7927-0FC4-FA52AE74D8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0400" y="762000"/>
            <a:ext cx="1524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444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en-US" altLang="zh-CN" sz="2800">
                <a:solidFill>
                  <a:srgbClr val="000000"/>
                </a:solidFill>
              </a:rPr>
              <a:t>A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773" name="直接连接符 22533">
            <a:extLst>
              <a:ext uri="{FF2B5EF4-FFF2-40B4-BE49-F238E27FC236}">
                <a16:creationId xmlns:a16="http://schemas.microsoft.com/office/drawing/2014/main" id="{60BB8E56-8E1C-83C5-3BE7-1266985E92CA}"/>
              </a:ext>
            </a:extLst>
          </p:cNvPr>
          <p:cNvSpPr>
            <a:spLocks noChangeShapeType="1"/>
          </p:cNvSpPr>
          <p:nvPr/>
        </p:nvSpPr>
        <p:spPr bwMode="auto">
          <a:xfrm>
            <a:off x="2447926" y="2600325"/>
            <a:ext cx="2543175" cy="1588"/>
          </a:xfrm>
          <a:prstGeom prst="line">
            <a:avLst/>
          </a:prstGeom>
          <a:noFill/>
          <a:ln w="44450">
            <a:solidFill>
              <a:srgbClr val="01010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74" name="矩形 22534">
            <a:extLst>
              <a:ext uri="{FF2B5EF4-FFF2-40B4-BE49-F238E27FC236}">
                <a16:creationId xmlns:a16="http://schemas.microsoft.com/office/drawing/2014/main" id="{B4704C7A-D21F-FF4B-5AA4-BFE3E48F89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1" y="2514600"/>
            <a:ext cx="25717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444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altLang="zh-CN" sz="2800">
                <a:solidFill>
                  <a:srgbClr val="000000"/>
                </a:solidFill>
              </a:rPr>
              <a:t>B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775" name="直接连接符 22535">
            <a:extLst>
              <a:ext uri="{FF2B5EF4-FFF2-40B4-BE49-F238E27FC236}">
                <a16:creationId xmlns:a16="http://schemas.microsoft.com/office/drawing/2014/main" id="{7B7C2E63-1352-840F-92CB-B378F916547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686051" y="1647825"/>
            <a:ext cx="1152525" cy="495300"/>
          </a:xfrm>
          <a:prstGeom prst="line">
            <a:avLst/>
          </a:prstGeom>
          <a:noFill/>
          <a:ln w="44450">
            <a:solidFill>
              <a:srgbClr val="01010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76" name="矩形 22536">
            <a:extLst>
              <a:ext uri="{FF2B5EF4-FFF2-40B4-BE49-F238E27FC236}">
                <a16:creationId xmlns:a16="http://schemas.microsoft.com/office/drawing/2014/main" id="{110A2F65-B998-2548-2D22-BF8DD3092E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1371600"/>
            <a:ext cx="17145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444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en-US" altLang="zh-CN" sz="2800">
                <a:solidFill>
                  <a:srgbClr val="000000"/>
                </a:solidFill>
              </a:rPr>
              <a:t>D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777" name="矩形 22537">
            <a:extLst>
              <a:ext uri="{FF2B5EF4-FFF2-40B4-BE49-F238E27FC236}">
                <a16:creationId xmlns:a16="http://schemas.microsoft.com/office/drawing/2014/main" id="{453D365A-E308-7386-6D63-14A061C21B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1600" y="2438401"/>
            <a:ext cx="18114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444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</a:rPr>
              <a:t>C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778" name="矩形 22538">
            <a:extLst>
              <a:ext uri="{FF2B5EF4-FFF2-40B4-BE49-F238E27FC236}">
                <a16:creationId xmlns:a16="http://schemas.microsoft.com/office/drawing/2014/main" id="{7CB37636-B491-9C30-6947-5CC3700AA1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10626" y="1524001"/>
            <a:ext cx="6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444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endParaRPr lang="zh-CN" altLang="zh-CN" sz="1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40" name="燕尾形箭头 22539">
            <a:extLst>
              <a:ext uri="{FF2B5EF4-FFF2-40B4-BE49-F238E27FC236}">
                <a16:creationId xmlns:a16="http://schemas.microsoft.com/office/drawing/2014/main" id="{3E423C1F-ADD9-9F42-47FB-76A1C7C56F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1625" y="1419225"/>
            <a:ext cx="1295400" cy="685800"/>
          </a:xfrm>
          <a:prstGeom prst="notchedRightArrow">
            <a:avLst>
              <a:gd name="adj1" fmla="val 50000"/>
              <a:gd name="adj2" fmla="val 47213"/>
            </a:avLst>
          </a:prstGeom>
          <a:solidFill>
            <a:schemeClr val="accent1"/>
          </a:solidFill>
          <a:ln w="31750">
            <a:solidFill>
              <a:srgbClr val="FF3300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780" name="文本框 22540">
            <a:extLst>
              <a:ext uri="{FF2B5EF4-FFF2-40B4-BE49-F238E27FC236}">
                <a16:creationId xmlns:a16="http://schemas.microsoft.com/office/drawing/2014/main" id="{287C092B-6688-69B5-7908-047B4F814A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3505200"/>
            <a:ext cx="8001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42" name="文本框 22541">
            <a:extLst>
              <a:ext uri="{FF2B5EF4-FFF2-40B4-BE49-F238E27FC236}">
                <a16:creationId xmlns:a16="http://schemas.microsoft.com/office/drawing/2014/main" id="{FB089792-9691-959A-6466-19DB1253EC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3429000"/>
            <a:ext cx="80010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latin typeface="Times New Roman" panose="02020603050405020304" pitchFamily="18" charset="0"/>
              </a:rPr>
              <a:t>解：</a:t>
            </a:r>
            <a:r>
              <a:rPr lang="zh-CN" altLang="en-US" sz="2400" b="0">
                <a:latin typeface="Times New Roman" panose="02020603050405020304" pitchFamily="18" charset="0"/>
              </a:rPr>
              <a:t> </a:t>
            </a:r>
            <a:r>
              <a:rPr lang="en-US" altLang="zh-CN" sz="2400">
                <a:latin typeface="Times New Roman" panose="02020603050405020304" pitchFamily="18" charset="0"/>
              </a:rPr>
              <a:t>∵ ∠ A= ∠ A </a:t>
            </a:r>
            <a:r>
              <a:rPr lang="zh-CN" altLang="en-US" sz="2400">
                <a:latin typeface="Times New Roman" panose="02020603050405020304" pitchFamily="18" charset="0"/>
              </a:rPr>
              <a:t>，</a:t>
            </a:r>
            <a:r>
              <a:rPr lang="en-US" altLang="zh-CN" sz="2400">
                <a:latin typeface="Times New Roman" panose="02020603050405020304" pitchFamily="18" charset="0"/>
              </a:rPr>
              <a:t>   ∠ABD=∠C </a:t>
            </a:r>
          </a:p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</a:rPr>
              <a:t>        ∴ △ABD ∽ △ACB </a:t>
            </a:r>
          </a:p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</a:rPr>
              <a:t>        ∴ AB : AC=AD : AB</a:t>
            </a:r>
          </a:p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</a:rPr>
              <a:t>        ∴ AB</a:t>
            </a:r>
            <a:r>
              <a:rPr lang="en-US" altLang="zh-CN" sz="2400" baseline="30000">
                <a:latin typeface="Times New Roman" panose="02020603050405020304" pitchFamily="18" charset="0"/>
              </a:rPr>
              <a:t>2</a:t>
            </a:r>
            <a:r>
              <a:rPr lang="en-US" altLang="zh-CN" sz="2400">
                <a:latin typeface="Times New Roman" panose="02020603050405020304" pitchFamily="18" charset="0"/>
              </a:rPr>
              <a:t> = AD · AC</a:t>
            </a:r>
          </a:p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</a:rPr>
              <a:t>        ∵ AD=2  AC=8</a:t>
            </a:r>
          </a:p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</a:rPr>
              <a:t>        ∴ AB =4</a:t>
            </a:r>
          </a:p>
        </p:txBody>
      </p:sp>
      <p:sp>
        <p:nvSpPr>
          <p:cNvPr id="22543" name="文本框 22542">
            <a:extLst>
              <a:ext uri="{FF2B5EF4-FFF2-40B4-BE49-F238E27FC236}">
                <a16:creationId xmlns:a16="http://schemas.microsoft.com/office/drawing/2014/main" id="{F47EBE7C-7FF2-EF27-5336-B56F3864D8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2895600"/>
            <a:ext cx="807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</a:rPr>
              <a:t>3.</a:t>
            </a:r>
            <a:r>
              <a:rPr lang="zh-CN" altLang="en-US" sz="2400">
                <a:latin typeface="Times New Roman" panose="02020603050405020304" pitchFamily="18" charset="0"/>
              </a:rPr>
              <a:t>已知如右上图， </a:t>
            </a:r>
            <a:r>
              <a:rPr lang="en-US" altLang="zh-CN" sz="2400">
                <a:latin typeface="Times New Roman" panose="02020603050405020304" pitchFamily="18" charset="0"/>
              </a:rPr>
              <a:t>∠ABD=∠C </a:t>
            </a:r>
            <a:r>
              <a:rPr lang="zh-CN" altLang="en-US" sz="2400">
                <a:latin typeface="Times New Roman" panose="02020603050405020304" pitchFamily="18" charset="0"/>
              </a:rPr>
              <a:t>，</a:t>
            </a:r>
            <a:r>
              <a:rPr lang="en-US" altLang="zh-CN" sz="2400">
                <a:latin typeface="Times New Roman" panose="02020603050405020304" pitchFamily="18" charset="0"/>
              </a:rPr>
              <a:t>  AD=2 </a:t>
            </a:r>
            <a:r>
              <a:rPr lang="zh-CN" altLang="en-US" sz="2400">
                <a:latin typeface="Times New Roman" panose="02020603050405020304" pitchFamily="18" charset="0"/>
              </a:rPr>
              <a:t>， </a:t>
            </a:r>
            <a:r>
              <a:rPr lang="en-US" altLang="zh-CN" sz="2400">
                <a:latin typeface="Times New Roman" panose="02020603050405020304" pitchFamily="18" charset="0"/>
              </a:rPr>
              <a:t>AC=8</a:t>
            </a:r>
            <a:r>
              <a:rPr lang="zh-CN" altLang="en-US" sz="2400">
                <a:latin typeface="Times New Roman" panose="02020603050405020304" pitchFamily="18" charset="0"/>
              </a:rPr>
              <a:t>，求</a:t>
            </a:r>
            <a:r>
              <a:rPr lang="en-US" altLang="zh-CN" sz="2400">
                <a:latin typeface="Times New Roman" panose="02020603050405020304" pitchFamily="18" charset="0"/>
              </a:rPr>
              <a:t>AB  </a:t>
            </a:r>
            <a:endParaRPr lang="en-US" altLang="zh-CN" sz="3600">
              <a:latin typeface="Times New Roman" panose="02020603050405020304" pitchFamily="18" charset="0"/>
            </a:endParaRPr>
          </a:p>
        </p:txBody>
      </p:sp>
      <p:grpSp>
        <p:nvGrpSpPr>
          <p:cNvPr id="22544" name="组合 22543">
            <a:extLst>
              <a:ext uri="{FF2B5EF4-FFF2-40B4-BE49-F238E27FC236}">
                <a16:creationId xmlns:a16="http://schemas.microsoft.com/office/drawing/2014/main" id="{DAF74284-8D3C-B15F-9B22-41DB4EF5F62A}"/>
              </a:ext>
            </a:extLst>
          </p:cNvPr>
          <p:cNvGrpSpPr>
            <a:grpSpLocks/>
          </p:cNvGrpSpPr>
          <p:nvPr/>
        </p:nvGrpSpPr>
        <p:grpSpPr bwMode="auto">
          <a:xfrm>
            <a:off x="6934200" y="609600"/>
            <a:ext cx="3067050" cy="2179638"/>
            <a:chOff x="3408" y="384"/>
            <a:chExt cx="1932" cy="1373"/>
          </a:xfrm>
        </p:grpSpPr>
        <p:sp>
          <p:nvSpPr>
            <p:cNvPr id="32784" name="直接连接符 22544">
              <a:extLst>
                <a:ext uri="{FF2B5EF4-FFF2-40B4-BE49-F238E27FC236}">
                  <a16:creationId xmlns:a16="http://schemas.microsoft.com/office/drawing/2014/main" id="{DA0975A0-F450-06CA-F9BB-C6161BCEB74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26" y="624"/>
              <a:ext cx="1128" cy="930"/>
            </a:xfrm>
            <a:prstGeom prst="line">
              <a:avLst/>
            </a:prstGeom>
            <a:noFill/>
            <a:ln w="44450">
              <a:solidFill>
                <a:srgbClr val="01010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32785" name="组合 22545">
              <a:extLst>
                <a:ext uri="{FF2B5EF4-FFF2-40B4-BE49-F238E27FC236}">
                  <a16:creationId xmlns:a16="http://schemas.microsoft.com/office/drawing/2014/main" id="{4000A392-50EF-0B92-390E-EDC209C85C2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08" y="384"/>
              <a:ext cx="1932" cy="1373"/>
              <a:chOff x="3408" y="396"/>
              <a:chExt cx="1932" cy="1373"/>
            </a:xfrm>
          </p:grpSpPr>
          <p:sp>
            <p:nvSpPr>
              <p:cNvPr id="32786" name="直接连接符 22546">
                <a:extLst>
                  <a:ext uri="{FF2B5EF4-FFF2-40B4-BE49-F238E27FC236}">
                    <a16:creationId xmlns:a16="http://schemas.microsoft.com/office/drawing/2014/main" id="{D69C91F7-51BF-1F07-07CC-EE1BC3E4E4F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552" y="624"/>
                <a:ext cx="474" cy="930"/>
              </a:xfrm>
              <a:prstGeom prst="line">
                <a:avLst/>
              </a:prstGeom>
              <a:noFill/>
              <a:ln w="44450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787" name="矩形 22547">
                <a:extLst>
                  <a:ext uri="{FF2B5EF4-FFF2-40B4-BE49-F238E27FC236}">
                    <a16:creationId xmlns:a16="http://schemas.microsoft.com/office/drawing/2014/main" id="{4CBA8FC6-F9B6-6E00-EEB9-42535D8FD3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32" y="396"/>
                <a:ext cx="162" cy="2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444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2800">
                    <a:solidFill>
                      <a:srgbClr val="000000"/>
                    </a:solidFill>
                  </a:rPr>
                  <a:t>A</a:t>
                </a:r>
                <a:endParaRPr lang="en-US" altLang="zh-CN" sz="1600">
                  <a:solidFill>
                    <a:srgbClr val="FF33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2788" name="直接连接符 22548">
                <a:extLst>
                  <a:ext uri="{FF2B5EF4-FFF2-40B4-BE49-F238E27FC236}">
                    <a16:creationId xmlns:a16="http://schemas.microsoft.com/office/drawing/2014/main" id="{7E691E84-71AD-8E28-88A9-08F8AD24E43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52" y="1554"/>
                <a:ext cx="1602" cy="1"/>
              </a:xfrm>
              <a:prstGeom prst="line">
                <a:avLst/>
              </a:prstGeom>
              <a:noFill/>
              <a:ln w="44450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789" name="矩形 22549">
                <a:extLst>
                  <a:ext uri="{FF2B5EF4-FFF2-40B4-BE49-F238E27FC236}">
                    <a16:creationId xmlns:a16="http://schemas.microsoft.com/office/drawing/2014/main" id="{28ADFE00-D2AC-7748-E892-9B1BDB565A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8" y="1500"/>
                <a:ext cx="162" cy="2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444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2800">
                    <a:solidFill>
                      <a:srgbClr val="000000"/>
                    </a:solidFill>
                  </a:rPr>
                  <a:t>B</a:t>
                </a:r>
                <a:endParaRPr lang="en-US" altLang="zh-CN" sz="1600">
                  <a:solidFill>
                    <a:srgbClr val="FF33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2790" name="直接连接符 22550">
                <a:extLst>
                  <a:ext uri="{FF2B5EF4-FFF2-40B4-BE49-F238E27FC236}">
                    <a16:creationId xmlns:a16="http://schemas.microsoft.com/office/drawing/2014/main" id="{847AA2EC-8B1D-7875-BB03-9E93EE20DE1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582" y="1098"/>
                <a:ext cx="1008" cy="432"/>
              </a:xfrm>
              <a:prstGeom prst="line">
                <a:avLst/>
              </a:prstGeom>
              <a:noFill/>
              <a:ln w="44450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791" name="直接连接符 22551">
                <a:extLst>
                  <a:ext uri="{FF2B5EF4-FFF2-40B4-BE49-F238E27FC236}">
                    <a16:creationId xmlns:a16="http://schemas.microsoft.com/office/drawing/2014/main" id="{E496B8AA-B958-3183-D9B7-56DD55EC701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032" y="624"/>
                <a:ext cx="402" cy="330"/>
              </a:xfrm>
              <a:prstGeom prst="line">
                <a:avLst/>
              </a:prstGeom>
              <a:noFill/>
              <a:ln w="44450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792" name="矩形 22552">
                <a:extLst>
                  <a:ext uri="{FF2B5EF4-FFF2-40B4-BE49-F238E27FC236}">
                    <a16:creationId xmlns:a16="http://schemas.microsoft.com/office/drawing/2014/main" id="{AC29846F-7544-0FC4-313E-785F568CC7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26" y="1476"/>
                <a:ext cx="114" cy="2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444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2800">
                    <a:solidFill>
                      <a:srgbClr val="000000"/>
                    </a:solidFill>
                    <a:latin typeface="宋体" panose="02010600030101010101" pitchFamily="2" charset="-122"/>
                  </a:rPr>
                  <a:t>C</a:t>
                </a:r>
                <a:endParaRPr lang="en-US" altLang="zh-CN" sz="1600">
                  <a:solidFill>
                    <a:srgbClr val="FF33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2793" name="矩形 22553">
                <a:extLst>
                  <a:ext uri="{FF2B5EF4-FFF2-40B4-BE49-F238E27FC236}">
                    <a16:creationId xmlns:a16="http://schemas.microsoft.com/office/drawing/2014/main" id="{6524D8CC-335D-73B1-1D85-3AB935DDFC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08" y="828"/>
                <a:ext cx="278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>
                    <a:solidFill>
                      <a:srgbClr val="000000"/>
                    </a:solidFill>
                  </a:rPr>
                  <a:t>D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542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42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>
                                            <p:txEl>
                                              <p:charRg st="26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542">
                                            <p:txEl>
                                              <p:charRg st="26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42">
                                            <p:txEl>
                                              <p:charRg st="26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>
                                            <p:txEl>
                                              <p:charRg st="49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542">
                                            <p:txEl>
                                              <p:charRg st="49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542">
                                            <p:txEl>
                                              <p:charRg st="49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>
                                            <p:txEl>
                                              <p:charRg st="75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542">
                                            <p:txEl>
                                              <p:charRg st="75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542">
                                            <p:txEl>
                                              <p:charRg st="75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>
                                            <p:txEl>
                                              <p:charRg st="99" end="1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542">
                                            <p:txEl>
                                              <p:charRg st="99" end="1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542">
                                            <p:txEl>
                                              <p:charRg st="99" end="1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>
                                            <p:txEl>
                                              <p:charRg st="120" end="1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542">
                                            <p:txEl>
                                              <p:charRg st="120" end="13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542">
                                            <p:txEl>
                                              <p:charRg st="120" end="13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2" grpId="0" uiExpand="1" build="p"/>
      <p:bldP spid="2254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图片 55297" descr="018">
            <a:extLst>
              <a:ext uri="{FF2B5EF4-FFF2-40B4-BE49-F238E27FC236}">
                <a16:creationId xmlns:a16="http://schemas.microsoft.com/office/drawing/2014/main" id="{74B46A2F-A25A-11A0-4717-F8307113AB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299" name="文本框 55298">
            <a:extLst>
              <a:ext uri="{FF2B5EF4-FFF2-40B4-BE49-F238E27FC236}">
                <a16:creationId xmlns:a16="http://schemas.microsoft.com/office/drawing/2014/main" id="{7AAB3B14-D757-29B0-5871-A6BD13BF02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268413"/>
            <a:ext cx="6629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0000FF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相似三角形的识别方法有那些？</a:t>
            </a:r>
          </a:p>
        </p:txBody>
      </p:sp>
      <p:sp>
        <p:nvSpPr>
          <p:cNvPr id="55300" name="文本框 55299">
            <a:extLst>
              <a:ext uri="{FF2B5EF4-FFF2-40B4-BE49-F238E27FC236}">
                <a16:creationId xmlns:a16="http://schemas.microsoft.com/office/drawing/2014/main" id="{716B9E52-4415-99CF-F673-236B69727F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4113" y="2060575"/>
            <a:ext cx="3657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66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方法</a:t>
            </a:r>
            <a:r>
              <a:rPr lang="en-US" altLang="zh-CN">
                <a:solidFill>
                  <a:srgbClr val="000066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1</a:t>
            </a:r>
            <a:r>
              <a:rPr lang="zh-CN" altLang="en-US">
                <a:solidFill>
                  <a:srgbClr val="000066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：通过定义</a:t>
            </a:r>
          </a:p>
        </p:txBody>
      </p:sp>
      <p:sp>
        <p:nvSpPr>
          <p:cNvPr id="55301" name="文本框 55300">
            <a:extLst>
              <a:ext uri="{FF2B5EF4-FFF2-40B4-BE49-F238E27FC236}">
                <a16:creationId xmlns:a16="http://schemas.microsoft.com/office/drawing/2014/main" id="{D2AB0BD3-EEDC-EDA6-F942-4BCBF4187C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4113" y="5084764"/>
            <a:ext cx="68262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66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方法</a:t>
            </a:r>
            <a:r>
              <a:rPr lang="en-US" altLang="zh-CN">
                <a:solidFill>
                  <a:srgbClr val="000066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5</a:t>
            </a:r>
            <a:r>
              <a:rPr lang="zh-CN" altLang="en-US">
                <a:solidFill>
                  <a:srgbClr val="000066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：两角对应相等。</a:t>
            </a:r>
          </a:p>
        </p:txBody>
      </p:sp>
      <p:graphicFrame>
        <p:nvGraphicFramePr>
          <p:cNvPr id="55302" name="对象 55301">
            <a:extLst>
              <a:ext uri="{FF2B5EF4-FFF2-40B4-BE49-F238E27FC236}">
                <a16:creationId xmlns:a16="http://schemas.microsoft.com/office/drawing/2014/main" id="{ED7D828C-47E9-346A-1B3A-9BB17DE8C827}"/>
              </a:ext>
            </a:extLst>
          </p:cNvPr>
          <p:cNvGraphicFramePr>
            <a:graphicFrameLocks/>
          </p:cNvGraphicFramePr>
          <p:nvPr/>
        </p:nvGraphicFramePr>
        <p:xfrm>
          <a:off x="5589588" y="1844675"/>
          <a:ext cx="346075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4" imgW="17259300" imgH="7023100" progId="Equation.DSMT4">
                  <p:embed/>
                </p:oleObj>
              </mc:Choice>
              <mc:Fallback>
                <p:oleObj r:id="rId4" imgW="17259300" imgH="7023100" progId="Equation.DSMT4">
                  <p:embed/>
                  <p:pic>
                    <p:nvPicPr>
                      <p:cNvPr id="0" name="对象 55301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9588" y="1844675"/>
                        <a:ext cx="346075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22" name="Cloud">
            <a:extLst>
              <a:ext uri="{FF2B5EF4-FFF2-40B4-BE49-F238E27FC236}">
                <a16:creationId xmlns:a16="http://schemas.microsoft.com/office/drawing/2014/main" id="{2959DE18-A399-195F-0041-A1F86480A491}"/>
              </a:ext>
            </a:extLst>
          </p:cNvPr>
          <p:cNvSpPr>
            <a:spLocks noChangeAspect="1" noEditPoints="1" noChangeArrowheads="1"/>
          </p:cNvSpPr>
          <p:nvPr/>
        </p:nvSpPr>
        <p:spPr bwMode="auto">
          <a:xfrm>
            <a:off x="1905000" y="228600"/>
            <a:ext cx="4800600" cy="1066800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50" y="7185"/>
                </a:moveTo>
                <a:cubicBezTo>
                  <a:pt x="854" y="7337"/>
                  <a:pt x="-1" y="8603"/>
                  <a:pt x="-1" y="10142"/>
                </a:cubicBezTo>
                <a:cubicBezTo>
                  <a:pt x="-1" y="11236"/>
                  <a:pt x="431" y="12192"/>
                  <a:pt x="1074" y="12708"/>
                </a:cubicBezTo>
                <a:cubicBezTo>
                  <a:pt x="709" y="13237"/>
                  <a:pt x="486" y="13948"/>
                  <a:pt x="486" y="14730"/>
                </a:cubicBezTo>
                <a:cubicBezTo>
                  <a:pt x="486" y="16364"/>
                  <a:pt x="1462" y="17689"/>
                  <a:pt x="2666" y="17689"/>
                </a:cubicBezTo>
                <a:cubicBezTo>
                  <a:pt x="2752" y="17689"/>
                  <a:pt x="2837" y="17682"/>
                  <a:pt x="2921" y="17669"/>
                </a:cubicBezTo>
                <a:cubicBezTo>
                  <a:pt x="3587" y="19254"/>
                  <a:pt x="4837" y="20320"/>
                  <a:pt x="6270" y="20320"/>
                </a:cubicBezTo>
                <a:cubicBezTo>
                  <a:pt x="6998" y="20320"/>
                  <a:pt x="7678" y="20045"/>
                  <a:pt x="8259" y="19567"/>
                </a:cubicBezTo>
                <a:cubicBezTo>
                  <a:pt x="8865" y="20802"/>
                  <a:pt x="9896" y="21614"/>
                  <a:pt x="11066" y="21614"/>
                </a:cubicBezTo>
                <a:cubicBezTo>
                  <a:pt x="12590" y="21614"/>
                  <a:pt x="13878" y="20236"/>
                  <a:pt x="14298" y="18343"/>
                </a:cubicBezTo>
                <a:cubicBezTo>
                  <a:pt x="14741" y="18721"/>
                  <a:pt x="15266" y="18939"/>
                  <a:pt x="15829" y="18939"/>
                </a:cubicBezTo>
                <a:cubicBezTo>
                  <a:pt x="17419" y="18939"/>
                  <a:pt x="18709" y="17195"/>
                  <a:pt x="18722" y="15037"/>
                </a:cubicBezTo>
                <a:cubicBezTo>
                  <a:pt x="20367" y="14720"/>
                  <a:pt x="21630" y="12798"/>
                  <a:pt x="21630" y="10474"/>
                </a:cubicBezTo>
                <a:cubicBezTo>
                  <a:pt x="21630" y="9417"/>
                  <a:pt x="21369" y="8443"/>
                  <a:pt x="20929" y="7666"/>
                </a:cubicBezTo>
                <a:cubicBezTo>
                  <a:pt x="21068" y="7226"/>
                  <a:pt x="21145" y="6741"/>
                  <a:pt x="21145" y="6232"/>
                </a:cubicBezTo>
                <a:cubicBezTo>
                  <a:pt x="21145" y="4555"/>
                  <a:pt x="20312" y="3142"/>
                  <a:pt x="19180" y="2722"/>
                </a:cubicBezTo>
                <a:cubicBezTo>
                  <a:pt x="18976" y="1178"/>
                  <a:pt x="17983" y="8"/>
                  <a:pt x="16789" y="8"/>
                </a:cubicBezTo>
                <a:cubicBezTo>
                  <a:pt x="16046" y="8"/>
                  <a:pt x="15382" y="460"/>
                  <a:pt x="14936" y="1173"/>
                </a:cubicBezTo>
                <a:cubicBezTo>
                  <a:pt x="14537" y="461"/>
                  <a:pt x="13908" y="2"/>
                  <a:pt x="13200" y="2"/>
                </a:cubicBezTo>
                <a:cubicBezTo>
                  <a:pt x="12345" y="2"/>
                  <a:pt x="11604" y="672"/>
                  <a:pt x="11246" y="1647"/>
                </a:cubicBezTo>
                <a:cubicBezTo>
                  <a:pt x="10765" y="1001"/>
                  <a:pt x="10104" y="602"/>
                  <a:pt x="9375" y="602"/>
                </a:cubicBezTo>
                <a:cubicBezTo>
                  <a:pt x="8354" y="602"/>
                  <a:pt x="7468" y="1383"/>
                  <a:pt x="7019" y="2531"/>
                </a:cubicBezTo>
                <a:cubicBezTo>
                  <a:pt x="6519" y="2130"/>
                  <a:pt x="5935" y="1900"/>
                  <a:pt x="5312" y="1900"/>
                </a:cubicBezTo>
                <a:cubicBezTo>
                  <a:pt x="3447" y="1900"/>
                  <a:pt x="1935" y="3957"/>
                  <a:pt x="1935" y="6495"/>
                </a:cubicBezTo>
                <a:cubicBezTo>
                  <a:pt x="1935" y="6706"/>
                  <a:pt x="1945" y="6913"/>
                  <a:pt x="1966" y="7117"/>
                </a:cubicBezTo>
                <a:close/>
              </a:path>
              <a:path w="21600" h="21600" fill="none">
                <a:moveTo>
                  <a:pt x="1080" y="12690"/>
                </a:moveTo>
                <a:cubicBezTo>
                  <a:pt x="1402" y="12949"/>
                  <a:pt x="1778" y="13097"/>
                  <a:pt x="2178" y="13097"/>
                </a:cubicBezTo>
                <a:cubicBezTo>
                  <a:pt x="2235" y="13097"/>
                  <a:pt x="2292" y="13094"/>
                  <a:pt x="2348" y="13088"/>
                </a:cubicBezTo>
              </a:path>
              <a:path w="21600" h="21600" fill="none">
                <a:moveTo>
                  <a:pt x="2910" y="17640"/>
                </a:moveTo>
                <a:cubicBezTo>
                  <a:pt x="3105" y="17609"/>
                  <a:pt x="3290" y="17544"/>
                  <a:pt x="3465" y="17450"/>
                </a:cubicBezTo>
              </a:path>
              <a:path w="21600" h="21600" fill="none">
                <a:moveTo>
                  <a:pt x="7905" y="18675"/>
                </a:moveTo>
                <a:cubicBezTo>
                  <a:pt x="7993" y="18984"/>
                  <a:pt x="8105" y="19275"/>
                  <a:pt x="8238" y="19546"/>
                </a:cubicBezTo>
              </a:path>
              <a:path w="21600" h="21600" fill="none">
                <a:moveTo>
                  <a:pt x="14280" y="18330"/>
                </a:moveTo>
                <a:cubicBezTo>
                  <a:pt x="14349" y="18025"/>
                  <a:pt x="14394" y="17705"/>
                  <a:pt x="14414" y="17375"/>
                </a:cubicBezTo>
              </a:path>
              <a:path w="21600" h="21600" fill="none">
                <a:moveTo>
                  <a:pt x="18690" y="15045"/>
                </a:moveTo>
                <a:cubicBezTo>
                  <a:pt x="18690" y="15034"/>
                  <a:pt x="18690" y="15024"/>
                  <a:pt x="18690" y="15013"/>
                </a:cubicBezTo>
                <a:cubicBezTo>
                  <a:pt x="18690" y="13459"/>
                  <a:pt x="18027" y="12115"/>
                  <a:pt x="17065" y="11476"/>
                </a:cubicBezTo>
              </a:path>
              <a:path w="21600" h="21600" fill="none">
                <a:moveTo>
                  <a:pt x="20175" y="9015"/>
                </a:moveTo>
                <a:cubicBezTo>
                  <a:pt x="20486" y="8654"/>
                  <a:pt x="20736" y="8197"/>
                  <a:pt x="20900" y="7678"/>
                </a:cubicBezTo>
              </a:path>
              <a:path w="21600" h="21600" fill="none">
                <a:moveTo>
                  <a:pt x="19200" y="3345"/>
                </a:moveTo>
                <a:cubicBezTo>
                  <a:pt x="19200" y="3329"/>
                  <a:pt x="19200" y="3313"/>
                  <a:pt x="19200" y="3297"/>
                </a:cubicBezTo>
                <a:cubicBezTo>
                  <a:pt x="19200" y="3097"/>
                  <a:pt x="19187" y="2901"/>
                  <a:pt x="19162" y="2711"/>
                </a:cubicBezTo>
              </a:path>
              <a:path w="21600" h="21600" fill="none">
                <a:moveTo>
                  <a:pt x="14910" y="1170"/>
                </a:moveTo>
                <a:cubicBezTo>
                  <a:pt x="14759" y="1412"/>
                  <a:pt x="14634" y="1683"/>
                  <a:pt x="14539" y="1976"/>
                </a:cubicBezTo>
              </a:path>
              <a:path w="21600" h="21600" fill="none">
                <a:moveTo>
                  <a:pt x="11250" y="1665"/>
                </a:moveTo>
                <a:cubicBezTo>
                  <a:pt x="11169" y="1882"/>
                  <a:pt x="11108" y="2115"/>
                  <a:pt x="11069" y="2360"/>
                </a:cubicBezTo>
              </a:path>
              <a:path w="21600" h="21600" fill="none">
                <a:moveTo>
                  <a:pt x="7650" y="3270"/>
                </a:moveTo>
                <a:cubicBezTo>
                  <a:pt x="7455" y="3011"/>
                  <a:pt x="7237" y="2784"/>
                  <a:pt x="7001" y="2595"/>
                </a:cubicBezTo>
              </a:path>
              <a:path w="21600" h="21600" fill="none">
                <a:moveTo>
                  <a:pt x="1950" y="7185"/>
                </a:moveTo>
                <a:cubicBezTo>
                  <a:pt x="1974" y="7430"/>
                  <a:pt x="2012" y="7667"/>
                  <a:pt x="2063" y="7896"/>
                </a:cubicBezTo>
              </a:path>
            </a:pathLst>
          </a:cu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zh-CN" altLang="en-US" sz="4800">
                <a:solidFill>
                  <a:srgbClr val="99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课 堂 小 结</a:t>
            </a:r>
          </a:p>
        </p:txBody>
      </p:sp>
      <p:sp>
        <p:nvSpPr>
          <p:cNvPr id="55305" name="文本框 55304">
            <a:extLst>
              <a:ext uri="{FF2B5EF4-FFF2-40B4-BE49-F238E27FC236}">
                <a16:creationId xmlns:a16="http://schemas.microsoft.com/office/drawing/2014/main" id="{82017DA4-A87B-770C-ACF8-DD84A0C461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4114" y="2924175"/>
            <a:ext cx="63896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66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方法</a:t>
            </a:r>
            <a:r>
              <a:rPr lang="en-US" altLang="zh-CN">
                <a:solidFill>
                  <a:srgbClr val="000066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2</a:t>
            </a:r>
            <a:r>
              <a:rPr lang="zh-CN" altLang="en-US">
                <a:solidFill>
                  <a:srgbClr val="000066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：</a:t>
            </a:r>
            <a:r>
              <a:rPr lang="zh-CN" altLang="en-US">
                <a:solidFill>
                  <a:srgbClr val="000066"/>
                </a:solidFill>
                <a:latin typeface="Times New Roman" panose="02020603050405020304" pitchFamily="18" charset="0"/>
                <a:ea typeface="华文楷体" panose="02010600040101010101" pitchFamily="2" charset="-122"/>
                <a:sym typeface="Arial" panose="020B0604020202020204" pitchFamily="34" charset="0"/>
              </a:rPr>
              <a:t>平行于三角形一边的直线。</a:t>
            </a:r>
            <a:endParaRPr lang="zh-CN" altLang="en-US">
              <a:solidFill>
                <a:srgbClr val="000066"/>
              </a:solidFill>
              <a:latin typeface="Times New Roman" panose="02020603050405020304" pitchFamily="18" charset="0"/>
              <a:ea typeface="华文楷体" panose="02010600040101010101" pitchFamily="2" charset="-122"/>
            </a:endParaRPr>
          </a:p>
        </p:txBody>
      </p:sp>
      <p:sp>
        <p:nvSpPr>
          <p:cNvPr id="55306" name="文本框 55305">
            <a:extLst>
              <a:ext uri="{FF2B5EF4-FFF2-40B4-BE49-F238E27FC236}">
                <a16:creationId xmlns:a16="http://schemas.microsoft.com/office/drawing/2014/main" id="{51944686-F5A9-1230-3805-2CC224BBD8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4113" y="3644900"/>
            <a:ext cx="68262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66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方法</a:t>
            </a:r>
            <a:r>
              <a:rPr lang="en-US" altLang="zh-CN">
                <a:solidFill>
                  <a:srgbClr val="000066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3</a:t>
            </a:r>
            <a:r>
              <a:rPr lang="zh-CN" altLang="en-US">
                <a:solidFill>
                  <a:srgbClr val="000066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：三边对应成比例。</a:t>
            </a:r>
          </a:p>
        </p:txBody>
      </p:sp>
      <p:sp>
        <p:nvSpPr>
          <p:cNvPr id="55307" name="文本框 55306">
            <a:extLst>
              <a:ext uri="{FF2B5EF4-FFF2-40B4-BE49-F238E27FC236}">
                <a16:creationId xmlns:a16="http://schemas.microsoft.com/office/drawing/2014/main" id="{3F3FF1A9-6EA1-024E-6800-6BE2C3BA78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4114" y="4365625"/>
            <a:ext cx="748823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66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方法</a:t>
            </a:r>
            <a:r>
              <a:rPr lang="en-US" altLang="zh-CN">
                <a:solidFill>
                  <a:srgbClr val="000066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4</a:t>
            </a:r>
            <a:r>
              <a:rPr lang="zh-CN" altLang="en-US">
                <a:solidFill>
                  <a:srgbClr val="000066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：两边对应成比例且夹角相等。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5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5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/>
      <p:bldP spid="55300" grpId="0"/>
      <p:bldP spid="55301" grpId="0"/>
      <p:bldP spid="55305" grpId="0"/>
      <p:bldP spid="55306" grpId="0"/>
      <p:bldP spid="5530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42" name="组合 61441">
            <a:extLst>
              <a:ext uri="{FF2B5EF4-FFF2-40B4-BE49-F238E27FC236}">
                <a16:creationId xmlns:a16="http://schemas.microsoft.com/office/drawing/2014/main" id="{B1A4893F-5AC7-0489-2D66-EB1BE1A7EC3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067550" y="3141664"/>
            <a:ext cx="3600450" cy="3482975"/>
            <a:chOff x="3288" y="1071"/>
            <a:chExt cx="2135" cy="2065"/>
          </a:xfrm>
        </p:grpSpPr>
        <p:sp>
          <p:nvSpPr>
            <p:cNvPr id="36866" name="矩形 61442">
              <a:extLst>
                <a:ext uri="{FF2B5EF4-FFF2-40B4-BE49-F238E27FC236}">
                  <a16:creationId xmlns:a16="http://schemas.microsoft.com/office/drawing/2014/main" id="{30CAD81E-3ECD-1D51-3500-6599F5837CDD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3288" y="1071"/>
              <a:ext cx="2135" cy="2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867" name="任意多边形 61443">
              <a:extLst>
                <a:ext uri="{FF2B5EF4-FFF2-40B4-BE49-F238E27FC236}">
                  <a16:creationId xmlns:a16="http://schemas.microsoft.com/office/drawing/2014/main" id="{97C63FBB-887B-23CD-145D-9A14CE8C34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96" y="2478"/>
              <a:ext cx="272" cy="193"/>
            </a:xfrm>
            <a:custGeom>
              <a:avLst/>
              <a:gdLst>
                <a:gd name="T0" fmla="*/ 15233 w 21585"/>
                <a:gd name="T1" fmla="*/ 0 h 15313"/>
                <a:gd name="T2" fmla="*/ 21586 w 21585"/>
                <a:gd name="T3" fmla="*/ 14515 h 15313"/>
                <a:gd name="T4" fmla="*/ 15233 w 21585"/>
                <a:gd name="T5" fmla="*/ 0 h 15313"/>
                <a:gd name="T6" fmla="*/ 21586 w 21585"/>
                <a:gd name="T7" fmla="*/ 14515 h 15313"/>
                <a:gd name="T8" fmla="*/ 0 w 21585"/>
                <a:gd name="T9" fmla="*/ 15313 h 15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85" h="15313" fill="none">
                  <a:moveTo>
                    <a:pt x="15233" y="0"/>
                  </a:moveTo>
                  <a:cubicBezTo>
                    <a:pt x="18991" y="3738"/>
                    <a:pt x="21381" y="8850"/>
                    <a:pt x="21586" y="14515"/>
                  </a:cubicBezTo>
                </a:path>
                <a:path w="21585" h="15313" stroke="0">
                  <a:moveTo>
                    <a:pt x="15233" y="0"/>
                  </a:moveTo>
                  <a:cubicBezTo>
                    <a:pt x="18991" y="3738"/>
                    <a:pt x="21381" y="8850"/>
                    <a:pt x="21586" y="14515"/>
                  </a:cubicBezTo>
                  <a:lnTo>
                    <a:pt x="0" y="15313"/>
                  </a:lnTo>
                  <a:close/>
                </a:path>
              </a:pathLst>
            </a:custGeom>
            <a:noFill/>
            <a:ln w="412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868" name="任意多边形 61444">
              <a:extLst>
                <a:ext uri="{FF2B5EF4-FFF2-40B4-BE49-F238E27FC236}">
                  <a16:creationId xmlns:a16="http://schemas.microsoft.com/office/drawing/2014/main" id="{C7753A6C-2523-8D29-8755-27F519C477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96" y="2434"/>
              <a:ext cx="333" cy="236"/>
            </a:xfrm>
            <a:custGeom>
              <a:avLst/>
              <a:gdLst>
                <a:gd name="T0" fmla="*/ 15284 w 21592"/>
                <a:gd name="T1" fmla="*/ 0 h 15262"/>
                <a:gd name="T2" fmla="*/ 21591 w 21592"/>
                <a:gd name="T3" fmla="*/ 14677 h 15262"/>
                <a:gd name="T4" fmla="*/ 15284 w 21592"/>
                <a:gd name="T5" fmla="*/ 0 h 15262"/>
                <a:gd name="T6" fmla="*/ 21591 w 21592"/>
                <a:gd name="T7" fmla="*/ 14677 h 15262"/>
                <a:gd name="T8" fmla="*/ 0 w 21592"/>
                <a:gd name="T9" fmla="*/ 15262 h 15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92" h="15262" fill="none">
                  <a:moveTo>
                    <a:pt x="15284" y="0"/>
                  </a:moveTo>
                  <a:cubicBezTo>
                    <a:pt x="19058" y="3781"/>
                    <a:pt x="21439" y="8952"/>
                    <a:pt x="21591" y="14677"/>
                  </a:cubicBezTo>
                </a:path>
                <a:path w="21592" h="15262" stroke="0">
                  <a:moveTo>
                    <a:pt x="15284" y="0"/>
                  </a:moveTo>
                  <a:cubicBezTo>
                    <a:pt x="19058" y="3781"/>
                    <a:pt x="21439" y="8952"/>
                    <a:pt x="21591" y="14677"/>
                  </a:cubicBezTo>
                  <a:lnTo>
                    <a:pt x="0" y="15262"/>
                  </a:lnTo>
                  <a:close/>
                </a:path>
              </a:pathLst>
            </a:custGeom>
            <a:noFill/>
            <a:ln w="412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869" name="任意多边形 61445">
              <a:extLst>
                <a:ext uri="{FF2B5EF4-FFF2-40B4-BE49-F238E27FC236}">
                  <a16:creationId xmlns:a16="http://schemas.microsoft.com/office/drawing/2014/main" id="{304B45C8-038F-217A-290E-04FE842635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30" y="2128"/>
              <a:ext cx="241" cy="266"/>
            </a:xfrm>
            <a:custGeom>
              <a:avLst/>
              <a:gdLst>
                <a:gd name="T0" fmla="*/ 0 w 18797"/>
                <a:gd name="T1" fmla="*/ 10164 h 20806"/>
                <a:gd name="T2" fmla="*/ 12985 w 18797"/>
                <a:gd name="T3" fmla="*/ -3 h 20806"/>
                <a:gd name="T4" fmla="*/ 0 w 18797"/>
                <a:gd name="T5" fmla="*/ 10164 h 20806"/>
                <a:gd name="T6" fmla="*/ 12985 w 18797"/>
                <a:gd name="T7" fmla="*/ -3 h 20806"/>
                <a:gd name="T8" fmla="*/ 18797 w 18797"/>
                <a:gd name="T9" fmla="*/ 20806 h 20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97" h="20806" fill="none">
                  <a:moveTo>
                    <a:pt x="0" y="10164"/>
                  </a:moveTo>
                  <a:cubicBezTo>
                    <a:pt x="2784" y="5252"/>
                    <a:pt x="7436" y="1542"/>
                    <a:pt x="12985" y="-3"/>
                  </a:cubicBezTo>
                </a:path>
                <a:path w="18797" h="20806" stroke="0">
                  <a:moveTo>
                    <a:pt x="0" y="10164"/>
                  </a:moveTo>
                  <a:cubicBezTo>
                    <a:pt x="2784" y="5252"/>
                    <a:pt x="7436" y="1542"/>
                    <a:pt x="12985" y="-3"/>
                  </a:cubicBezTo>
                  <a:lnTo>
                    <a:pt x="18797" y="20806"/>
                  </a:lnTo>
                  <a:close/>
                </a:path>
              </a:pathLst>
            </a:custGeom>
            <a:noFill/>
            <a:ln w="412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870" name="任意多边形 61446">
              <a:extLst>
                <a:ext uri="{FF2B5EF4-FFF2-40B4-BE49-F238E27FC236}">
                  <a16:creationId xmlns:a16="http://schemas.microsoft.com/office/drawing/2014/main" id="{DA2D7D83-87BB-7FB0-1E8B-33B4C02BF2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6" y="2076"/>
              <a:ext cx="290" cy="318"/>
            </a:xfrm>
            <a:custGeom>
              <a:avLst/>
              <a:gdLst>
                <a:gd name="T0" fmla="*/ 0 w 18768"/>
                <a:gd name="T1" fmla="*/ 10158 h 20851"/>
                <a:gd name="T2" fmla="*/ 13118 w 18768"/>
                <a:gd name="T3" fmla="*/ -2 h 20851"/>
                <a:gd name="T4" fmla="*/ 0 w 18768"/>
                <a:gd name="T5" fmla="*/ 10158 h 20851"/>
                <a:gd name="T6" fmla="*/ 13118 w 18768"/>
                <a:gd name="T7" fmla="*/ -2 h 20851"/>
                <a:gd name="T8" fmla="*/ 18768 w 18768"/>
                <a:gd name="T9" fmla="*/ 20851 h 20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68" h="20851" fill="none">
                  <a:moveTo>
                    <a:pt x="0" y="10158"/>
                  </a:moveTo>
                  <a:cubicBezTo>
                    <a:pt x="2814" y="5224"/>
                    <a:pt x="7517" y="1510"/>
                    <a:pt x="13118" y="-2"/>
                  </a:cubicBezTo>
                </a:path>
                <a:path w="18768" h="20851" stroke="0">
                  <a:moveTo>
                    <a:pt x="0" y="10158"/>
                  </a:moveTo>
                  <a:cubicBezTo>
                    <a:pt x="2814" y="5224"/>
                    <a:pt x="7517" y="1510"/>
                    <a:pt x="13118" y="-2"/>
                  </a:cubicBezTo>
                  <a:lnTo>
                    <a:pt x="18768" y="20851"/>
                  </a:lnTo>
                  <a:close/>
                </a:path>
              </a:pathLst>
            </a:custGeom>
            <a:noFill/>
            <a:ln w="412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871" name="任意多边形 61447">
              <a:extLst>
                <a:ext uri="{FF2B5EF4-FFF2-40B4-BE49-F238E27FC236}">
                  <a16:creationId xmlns:a16="http://schemas.microsoft.com/office/drawing/2014/main" id="{0B25E28F-5158-0A7F-104B-2F4C50ABD3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93" y="1528"/>
              <a:ext cx="326" cy="334"/>
            </a:xfrm>
            <a:custGeom>
              <a:avLst/>
              <a:gdLst>
                <a:gd name="T0" fmla="*/ 21068 w 21069"/>
                <a:gd name="T1" fmla="*/ 20808 h 21600"/>
                <a:gd name="T2" fmla="*/ 15274 w 21069"/>
                <a:gd name="T3" fmla="*/ 21600 h 21600"/>
                <a:gd name="T4" fmla="*/ 0 w 21069"/>
                <a:gd name="T5" fmla="*/ 15273 h 21600"/>
                <a:gd name="T6" fmla="*/ 21068 w 21069"/>
                <a:gd name="T7" fmla="*/ 20808 h 21600"/>
                <a:gd name="T8" fmla="*/ 15274 w 21069"/>
                <a:gd name="T9" fmla="*/ 21600 h 21600"/>
                <a:gd name="T10" fmla="*/ 0 w 21069"/>
                <a:gd name="T11" fmla="*/ 15273 h 21600"/>
                <a:gd name="T12" fmla="*/ 15274 w 21069"/>
                <a:gd name="T13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069" h="21600" fill="none">
                  <a:moveTo>
                    <a:pt x="21068" y="20808"/>
                  </a:moveTo>
                  <a:cubicBezTo>
                    <a:pt x="19228" y="21326"/>
                    <a:pt x="17283" y="21600"/>
                    <a:pt x="15274" y="21600"/>
                  </a:cubicBezTo>
                  <a:cubicBezTo>
                    <a:pt x="9309" y="21600"/>
                    <a:pt x="3909" y="19182"/>
                    <a:pt x="0" y="15273"/>
                  </a:cubicBezTo>
                </a:path>
                <a:path w="21069" h="21600" stroke="0">
                  <a:moveTo>
                    <a:pt x="21068" y="20808"/>
                  </a:moveTo>
                  <a:cubicBezTo>
                    <a:pt x="19228" y="21326"/>
                    <a:pt x="17283" y="21600"/>
                    <a:pt x="15274" y="21600"/>
                  </a:cubicBezTo>
                  <a:cubicBezTo>
                    <a:pt x="9309" y="21600"/>
                    <a:pt x="3909" y="19182"/>
                    <a:pt x="0" y="15273"/>
                  </a:cubicBezTo>
                  <a:lnTo>
                    <a:pt x="15274" y="0"/>
                  </a:lnTo>
                  <a:close/>
                </a:path>
              </a:pathLst>
            </a:custGeom>
            <a:noFill/>
            <a:ln w="412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872" name="直接连接符 61448">
              <a:extLst>
                <a:ext uri="{FF2B5EF4-FFF2-40B4-BE49-F238E27FC236}">
                  <a16:creationId xmlns:a16="http://schemas.microsoft.com/office/drawing/2014/main" id="{03634BF2-C821-F447-03C5-6C957F7363B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96" y="1528"/>
              <a:ext cx="1133" cy="1142"/>
            </a:xfrm>
            <a:prstGeom prst="line">
              <a:avLst/>
            </a:prstGeom>
            <a:noFill/>
            <a:ln w="412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873" name="直接连接符 61449">
              <a:extLst>
                <a:ext uri="{FF2B5EF4-FFF2-40B4-BE49-F238E27FC236}">
                  <a16:creationId xmlns:a16="http://schemas.microsoft.com/office/drawing/2014/main" id="{043C0669-62C3-9B79-C4F0-9CEFF37D8A1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96" y="2644"/>
              <a:ext cx="1440" cy="26"/>
            </a:xfrm>
            <a:prstGeom prst="line">
              <a:avLst/>
            </a:prstGeom>
            <a:noFill/>
            <a:ln w="412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874" name="直接连接符 61450">
              <a:extLst>
                <a:ext uri="{FF2B5EF4-FFF2-40B4-BE49-F238E27FC236}">
                  <a16:creationId xmlns:a16="http://schemas.microsoft.com/office/drawing/2014/main" id="{114E34C5-112C-25C9-45B4-027419AA853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29" y="1528"/>
              <a:ext cx="307" cy="1116"/>
            </a:xfrm>
            <a:prstGeom prst="line">
              <a:avLst/>
            </a:prstGeom>
            <a:noFill/>
            <a:ln w="412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875" name="直接连接符 61451">
              <a:extLst>
                <a:ext uri="{FF2B5EF4-FFF2-40B4-BE49-F238E27FC236}">
                  <a16:creationId xmlns:a16="http://schemas.microsoft.com/office/drawing/2014/main" id="{AC8A7A05-620A-B6CA-DE4E-E0535213382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63" y="2002"/>
              <a:ext cx="703" cy="387"/>
            </a:xfrm>
            <a:prstGeom prst="line">
              <a:avLst/>
            </a:prstGeom>
            <a:noFill/>
            <a:ln w="412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876" name="直接连接符 61452">
              <a:extLst>
                <a:ext uri="{FF2B5EF4-FFF2-40B4-BE49-F238E27FC236}">
                  <a16:creationId xmlns:a16="http://schemas.microsoft.com/office/drawing/2014/main" id="{32375AB9-D17D-69A9-C0F3-E81C2DF2339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29" y="1528"/>
              <a:ext cx="237" cy="861"/>
            </a:xfrm>
            <a:prstGeom prst="line">
              <a:avLst/>
            </a:prstGeom>
            <a:noFill/>
            <a:ln w="412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877" name="椭圆 61453">
              <a:extLst>
                <a:ext uri="{FF2B5EF4-FFF2-40B4-BE49-F238E27FC236}">
                  <a16:creationId xmlns:a16="http://schemas.microsoft.com/office/drawing/2014/main" id="{F287BD4F-FA6E-8ED9-5BAA-5089449085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11" y="1510"/>
              <a:ext cx="44" cy="44"/>
            </a:xfrm>
            <a:prstGeom prst="ellipse">
              <a:avLst/>
            </a:prstGeom>
            <a:solidFill>
              <a:srgbClr val="FFFF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878" name="矩形 61454">
              <a:extLst>
                <a:ext uri="{FF2B5EF4-FFF2-40B4-BE49-F238E27FC236}">
                  <a16:creationId xmlns:a16="http://schemas.microsoft.com/office/drawing/2014/main" id="{AD96CEE3-1838-5E62-1256-CCF877EAAE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09" y="1159"/>
              <a:ext cx="20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altLang="zh-CN" sz="4000" b="0"/>
                <a:t>A</a:t>
              </a:r>
              <a:endParaRPr lang="en-GB" altLang="zh-CN" sz="3600" b="0">
                <a:latin typeface="Times New Roman" panose="02020603050405020304" pitchFamily="18" charset="0"/>
              </a:endParaRPr>
            </a:p>
          </p:txBody>
        </p:sp>
        <p:sp>
          <p:nvSpPr>
            <p:cNvPr id="36879" name="椭圆 61455">
              <a:extLst>
                <a:ext uri="{FF2B5EF4-FFF2-40B4-BE49-F238E27FC236}">
                  <a16:creationId xmlns:a16="http://schemas.microsoft.com/office/drawing/2014/main" id="{8B9DA466-557A-BCA5-E4A1-5A23D0EDAF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78" y="2653"/>
              <a:ext cx="44" cy="44"/>
            </a:xfrm>
            <a:prstGeom prst="ellipse">
              <a:avLst/>
            </a:prstGeom>
            <a:solidFill>
              <a:srgbClr val="FFFF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880" name="矩形 61456">
              <a:extLst>
                <a:ext uri="{FF2B5EF4-FFF2-40B4-BE49-F238E27FC236}">
                  <a16:creationId xmlns:a16="http://schemas.microsoft.com/office/drawing/2014/main" id="{28925D4E-8386-F627-6C55-4D82E96D2A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8" y="2670"/>
              <a:ext cx="20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altLang="zh-CN" sz="4000" b="0"/>
                <a:t>B</a:t>
              </a:r>
              <a:endParaRPr lang="en-GB" altLang="zh-CN" sz="3600" b="0">
                <a:latin typeface="Times New Roman" panose="02020603050405020304" pitchFamily="18" charset="0"/>
              </a:endParaRPr>
            </a:p>
          </p:txBody>
        </p:sp>
        <p:sp>
          <p:nvSpPr>
            <p:cNvPr id="36881" name="椭圆 61457">
              <a:extLst>
                <a:ext uri="{FF2B5EF4-FFF2-40B4-BE49-F238E27FC236}">
                  <a16:creationId xmlns:a16="http://schemas.microsoft.com/office/drawing/2014/main" id="{986E57B5-9FDF-2CE8-0CE3-F52C6BAB97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19" y="2626"/>
              <a:ext cx="44" cy="44"/>
            </a:xfrm>
            <a:prstGeom prst="ellipse">
              <a:avLst/>
            </a:prstGeom>
            <a:solidFill>
              <a:srgbClr val="FFFF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882" name="矩形 61458">
              <a:extLst>
                <a:ext uri="{FF2B5EF4-FFF2-40B4-BE49-F238E27FC236}">
                  <a16:creationId xmlns:a16="http://schemas.microsoft.com/office/drawing/2014/main" id="{C9428D47-491B-3A21-551C-21229EE696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07" y="2688"/>
              <a:ext cx="220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altLang="zh-CN" sz="4000" b="0"/>
                <a:t>C</a:t>
              </a:r>
              <a:endParaRPr lang="en-GB" altLang="zh-CN" sz="3600" b="0">
                <a:latin typeface="Times New Roman" panose="02020603050405020304" pitchFamily="18" charset="0"/>
              </a:endParaRPr>
            </a:p>
          </p:txBody>
        </p:sp>
        <p:sp>
          <p:nvSpPr>
            <p:cNvPr id="36883" name="椭圆 61459">
              <a:extLst>
                <a:ext uri="{FF2B5EF4-FFF2-40B4-BE49-F238E27FC236}">
                  <a16:creationId xmlns:a16="http://schemas.microsoft.com/office/drawing/2014/main" id="{6B90F30E-D264-8CAC-6C51-6809277514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46" y="1985"/>
              <a:ext cx="44" cy="44"/>
            </a:xfrm>
            <a:prstGeom prst="ellipse">
              <a:avLst/>
            </a:prstGeom>
            <a:solidFill>
              <a:srgbClr val="FFFF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884" name="矩形 61460">
              <a:extLst>
                <a:ext uri="{FF2B5EF4-FFF2-40B4-BE49-F238E27FC236}">
                  <a16:creationId xmlns:a16="http://schemas.microsoft.com/office/drawing/2014/main" id="{C5FEEB86-18F6-7360-6C08-AFFEF33EF6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17" y="1651"/>
              <a:ext cx="220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altLang="zh-CN" sz="4000" b="0"/>
                <a:t>D</a:t>
              </a:r>
              <a:endParaRPr lang="en-GB" altLang="zh-CN" sz="3600" b="0">
                <a:latin typeface="Times New Roman" panose="02020603050405020304" pitchFamily="18" charset="0"/>
              </a:endParaRPr>
            </a:p>
          </p:txBody>
        </p:sp>
        <p:sp>
          <p:nvSpPr>
            <p:cNvPr id="36885" name="椭圆 61461">
              <a:extLst>
                <a:ext uri="{FF2B5EF4-FFF2-40B4-BE49-F238E27FC236}">
                  <a16:creationId xmlns:a16="http://schemas.microsoft.com/office/drawing/2014/main" id="{842D0C9B-397F-6EB4-149B-5333C4FDED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9" y="2372"/>
              <a:ext cx="43" cy="43"/>
            </a:xfrm>
            <a:prstGeom prst="ellipse">
              <a:avLst/>
            </a:prstGeom>
            <a:solidFill>
              <a:srgbClr val="FFFF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886" name="矩形 61462">
              <a:extLst>
                <a:ext uri="{FF2B5EF4-FFF2-40B4-BE49-F238E27FC236}">
                  <a16:creationId xmlns:a16="http://schemas.microsoft.com/office/drawing/2014/main" id="{58343E1C-19C2-A4CF-2752-491CE2E542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6" y="2117"/>
              <a:ext cx="20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altLang="zh-CN" sz="4000" b="0"/>
                <a:t>E</a:t>
              </a:r>
              <a:endParaRPr lang="en-GB" altLang="zh-CN" sz="3600" b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61464" name="组合 61463">
            <a:extLst>
              <a:ext uri="{FF2B5EF4-FFF2-40B4-BE49-F238E27FC236}">
                <a16:creationId xmlns:a16="http://schemas.microsoft.com/office/drawing/2014/main" id="{DBB7514F-9909-6EC9-9BE8-6715679A64E0}"/>
              </a:ext>
            </a:extLst>
          </p:cNvPr>
          <p:cNvGrpSpPr>
            <a:grpSpLocks/>
          </p:cNvGrpSpPr>
          <p:nvPr/>
        </p:nvGrpSpPr>
        <p:grpSpPr bwMode="auto">
          <a:xfrm>
            <a:off x="1524000" y="1"/>
            <a:ext cx="3816350" cy="3095625"/>
            <a:chOff x="5" y="1925"/>
            <a:chExt cx="2714" cy="2167"/>
          </a:xfrm>
        </p:grpSpPr>
        <p:sp>
          <p:nvSpPr>
            <p:cNvPr id="36888" name="直接连接符 61464">
              <a:extLst>
                <a:ext uri="{FF2B5EF4-FFF2-40B4-BE49-F238E27FC236}">
                  <a16:creationId xmlns:a16="http://schemas.microsoft.com/office/drawing/2014/main" id="{4B58B2AE-0347-216C-AF06-108F2639ACCE}"/>
                </a:ext>
              </a:extLst>
            </p:cNvPr>
            <p:cNvSpPr>
              <a:spLocks noChangeShapeType="1"/>
            </p:cNvSpPr>
            <p:nvPr/>
          </p:nvSpPr>
          <p:spPr bwMode="auto">
            <a:xfrm rot="20220000" flipH="1">
              <a:off x="998" y="2409"/>
              <a:ext cx="543" cy="769"/>
            </a:xfrm>
            <a:prstGeom prst="line">
              <a:avLst/>
            </a:prstGeom>
            <a:noFill/>
            <a:ln w="36000">
              <a:solidFill>
                <a:srgbClr val="00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hangingPunct="0"/>
              <a:endParaRPr lang="en-GB" altLang="zh-CN" sz="2400" b="0">
                <a:latin typeface="Times New Roman" panose="02020603050405020304" pitchFamily="18" charset="0"/>
              </a:endParaRPr>
            </a:p>
          </p:txBody>
        </p:sp>
        <p:sp>
          <p:nvSpPr>
            <p:cNvPr id="36889" name="直接连接符 61465">
              <a:extLst>
                <a:ext uri="{FF2B5EF4-FFF2-40B4-BE49-F238E27FC236}">
                  <a16:creationId xmlns:a16="http://schemas.microsoft.com/office/drawing/2014/main" id="{D2A62288-D791-AEBC-904B-D1E39AC9845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1" y="2327"/>
              <a:ext cx="1041" cy="1494"/>
            </a:xfrm>
            <a:prstGeom prst="line">
              <a:avLst/>
            </a:prstGeom>
            <a:noFill/>
            <a:ln w="36000">
              <a:solidFill>
                <a:srgbClr val="00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hangingPunct="0"/>
              <a:endParaRPr lang="en-GB" altLang="zh-CN" sz="2400" b="0">
                <a:latin typeface="Times New Roman" panose="02020603050405020304" pitchFamily="18" charset="0"/>
              </a:endParaRPr>
            </a:p>
          </p:txBody>
        </p:sp>
        <p:sp>
          <p:nvSpPr>
            <p:cNvPr id="36890" name="直接连接符 61466">
              <a:extLst>
                <a:ext uri="{FF2B5EF4-FFF2-40B4-BE49-F238E27FC236}">
                  <a16:creationId xmlns:a16="http://schemas.microsoft.com/office/drawing/2014/main" id="{919C6C38-F84C-5C37-1109-DAA240AB20D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62" y="2327"/>
              <a:ext cx="589" cy="1494"/>
            </a:xfrm>
            <a:prstGeom prst="line">
              <a:avLst/>
            </a:prstGeom>
            <a:noFill/>
            <a:ln w="36000">
              <a:solidFill>
                <a:srgbClr val="00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hangingPunct="0"/>
              <a:endParaRPr lang="en-GB" altLang="zh-CN" sz="2400" b="0">
                <a:latin typeface="Times New Roman" panose="02020603050405020304" pitchFamily="18" charset="0"/>
              </a:endParaRPr>
            </a:p>
          </p:txBody>
        </p:sp>
        <p:sp>
          <p:nvSpPr>
            <p:cNvPr id="36891" name="直接连接符 61467">
              <a:extLst>
                <a:ext uri="{FF2B5EF4-FFF2-40B4-BE49-F238E27FC236}">
                  <a16:creationId xmlns:a16="http://schemas.microsoft.com/office/drawing/2014/main" id="{A9B7A6E6-3501-421A-27F5-2231AE53048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1" y="3821"/>
              <a:ext cx="1630" cy="2"/>
            </a:xfrm>
            <a:prstGeom prst="line">
              <a:avLst/>
            </a:prstGeom>
            <a:noFill/>
            <a:ln w="36000">
              <a:solidFill>
                <a:srgbClr val="00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hangingPunct="0"/>
              <a:endParaRPr lang="en-GB" altLang="zh-CN" sz="2400" b="0">
                <a:latin typeface="Times New Roman" panose="02020603050405020304" pitchFamily="18" charset="0"/>
              </a:endParaRPr>
            </a:p>
          </p:txBody>
        </p:sp>
        <p:sp>
          <p:nvSpPr>
            <p:cNvPr id="36892" name="文本框 61468">
              <a:extLst>
                <a:ext uri="{FF2B5EF4-FFF2-40B4-BE49-F238E27FC236}">
                  <a16:creationId xmlns:a16="http://schemas.microsoft.com/office/drawing/2014/main" id="{2E44052B-8592-3C55-356E-EDF1E3D277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82" y="1925"/>
              <a:ext cx="814" cy="4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/>
            <a:lstStyle/>
            <a:p>
              <a:pPr eaLnBrk="0" hangingPunct="0">
                <a:spcBef>
                  <a:spcPts val="1988"/>
                </a:spcBef>
              </a:pPr>
              <a:r>
                <a:rPr lang="en-US" altLang="zh-CN" sz="3600">
                  <a:latin typeface="Tahoma" panose="020B0604030504040204" pitchFamily="34" charset="0"/>
                </a:rPr>
                <a:t>A</a:t>
              </a:r>
              <a:endParaRPr lang="en-US" altLang="zh-CN" sz="100" b="0">
                <a:latin typeface="Times New Roman" panose="02020603050405020304" pitchFamily="18" charset="0"/>
              </a:endParaRPr>
            </a:p>
          </p:txBody>
        </p:sp>
        <p:sp>
          <p:nvSpPr>
            <p:cNvPr id="36893" name="文本框 61469">
              <a:extLst>
                <a:ext uri="{FF2B5EF4-FFF2-40B4-BE49-F238E27FC236}">
                  <a16:creationId xmlns:a16="http://schemas.microsoft.com/office/drawing/2014/main" id="{60A96280-4BCD-79FA-6823-1A44894F5C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" y="3689"/>
              <a:ext cx="909" cy="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/>
            <a:lstStyle/>
            <a:p>
              <a:pPr eaLnBrk="0" hangingPunct="0">
                <a:spcBef>
                  <a:spcPts val="1988"/>
                </a:spcBef>
              </a:pPr>
              <a:r>
                <a:rPr lang="en-US" altLang="zh-CN" sz="3600">
                  <a:latin typeface="Tahoma" panose="020B0604030504040204" pitchFamily="34" charset="0"/>
                </a:rPr>
                <a:t>B</a:t>
              </a:r>
              <a:endParaRPr lang="en-US" altLang="zh-CN" sz="100" b="0">
                <a:latin typeface="Times New Roman" panose="02020603050405020304" pitchFamily="18" charset="0"/>
              </a:endParaRPr>
            </a:p>
          </p:txBody>
        </p:sp>
        <p:sp>
          <p:nvSpPr>
            <p:cNvPr id="36894" name="文本框 61470">
              <a:extLst>
                <a:ext uri="{FF2B5EF4-FFF2-40B4-BE49-F238E27FC236}">
                  <a16:creationId xmlns:a16="http://schemas.microsoft.com/office/drawing/2014/main" id="{A9C0203F-6A00-5E9F-98AD-F3C15A424A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51" y="3685"/>
              <a:ext cx="768" cy="4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/>
            <a:lstStyle/>
            <a:p>
              <a:pPr eaLnBrk="0" hangingPunct="0">
                <a:spcBef>
                  <a:spcPts val="1988"/>
                </a:spcBef>
              </a:pPr>
              <a:r>
                <a:rPr lang="en-US" altLang="zh-CN" sz="3600">
                  <a:latin typeface="Tahoma" panose="020B0604030504040204" pitchFamily="34" charset="0"/>
                </a:rPr>
                <a:t>C</a:t>
              </a:r>
              <a:endParaRPr lang="en-US" altLang="zh-CN" sz="100" b="0">
                <a:latin typeface="Times New Roman" panose="02020603050405020304" pitchFamily="18" charset="0"/>
              </a:endParaRPr>
            </a:p>
          </p:txBody>
        </p:sp>
        <p:sp>
          <p:nvSpPr>
            <p:cNvPr id="36895" name="直接连接符 61471">
              <a:extLst>
                <a:ext uri="{FF2B5EF4-FFF2-40B4-BE49-F238E27FC236}">
                  <a16:creationId xmlns:a16="http://schemas.microsoft.com/office/drawing/2014/main" id="{54038F76-4010-376D-FECA-E0D4915B3635}"/>
                </a:ext>
              </a:extLst>
            </p:cNvPr>
            <p:cNvSpPr>
              <a:spLocks noChangeShapeType="1"/>
            </p:cNvSpPr>
            <p:nvPr/>
          </p:nvSpPr>
          <p:spPr bwMode="auto">
            <a:xfrm rot="-1440000">
              <a:off x="1152" y="3076"/>
              <a:ext cx="858" cy="2"/>
            </a:xfrm>
            <a:prstGeom prst="line">
              <a:avLst/>
            </a:prstGeom>
            <a:noFill/>
            <a:ln w="36000">
              <a:solidFill>
                <a:srgbClr val="00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hangingPunct="0"/>
              <a:endParaRPr lang="en-GB" altLang="zh-CN" sz="2400" b="0">
                <a:latin typeface="Times New Roman" panose="02020603050405020304" pitchFamily="18" charset="0"/>
              </a:endParaRPr>
            </a:p>
          </p:txBody>
        </p:sp>
        <p:sp>
          <p:nvSpPr>
            <p:cNvPr id="36896" name="直接连接符 61472">
              <a:extLst>
                <a:ext uri="{FF2B5EF4-FFF2-40B4-BE49-F238E27FC236}">
                  <a16:creationId xmlns:a16="http://schemas.microsoft.com/office/drawing/2014/main" id="{599A460C-87F4-28FA-4CB7-59AC4F8AFE90}"/>
                </a:ext>
              </a:extLst>
            </p:cNvPr>
            <p:cNvSpPr>
              <a:spLocks noChangeShapeType="1"/>
            </p:cNvSpPr>
            <p:nvPr/>
          </p:nvSpPr>
          <p:spPr bwMode="auto">
            <a:xfrm rot="-1440000">
              <a:off x="1516" y="2230"/>
              <a:ext cx="316" cy="770"/>
            </a:xfrm>
            <a:prstGeom prst="line">
              <a:avLst/>
            </a:prstGeom>
            <a:noFill/>
            <a:ln w="36000">
              <a:solidFill>
                <a:srgbClr val="00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hangingPunct="0"/>
              <a:endParaRPr lang="en-GB" altLang="zh-CN" sz="2400" b="0">
                <a:latin typeface="Times New Roman" panose="02020603050405020304" pitchFamily="18" charset="0"/>
              </a:endParaRPr>
            </a:p>
          </p:txBody>
        </p:sp>
        <p:sp>
          <p:nvSpPr>
            <p:cNvPr id="36897" name="文本框 61473">
              <a:extLst>
                <a:ext uri="{FF2B5EF4-FFF2-40B4-BE49-F238E27FC236}">
                  <a16:creationId xmlns:a16="http://schemas.microsoft.com/office/drawing/2014/main" id="{CF8796CA-9F3F-3D77-C4DE-76038D1DDAE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1440000">
              <a:off x="848" y="3098"/>
              <a:ext cx="334" cy="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altLang="zh-CN" sz="3600">
                  <a:latin typeface="Tahoma" panose="020B0604030504040204" pitchFamily="34" charset="0"/>
                </a:rPr>
                <a:t>D</a:t>
              </a:r>
              <a:endParaRPr lang="en-US" altLang="zh-CN" sz="100" b="0">
                <a:latin typeface="Times New Roman" panose="02020603050405020304" pitchFamily="18" charset="0"/>
              </a:endParaRPr>
            </a:p>
          </p:txBody>
        </p:sp>
        <p:sp>
          <p:nvSpPr>
            <p:cNvPr id="36898" name="文本框 61474">
              <a:extLst>
                <a:ext uri="{FF2B5EF4-FFF2-40B4-BE49-F238E27FC236}">
                  <a16:creationId xmlns:a16="http://schemas.microsoft.com/office/drawing/2014/main" id="{E75373F2-666B-F330-8B7B-E8C1911B3F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1440000">
              <a:off x="1951" y="2607"/>
              <a:ext cx="376" cy="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altLang="zh-CN" sz="3600">
                  <a:latin typeface="Tahoma" panose="020B0604030504040204" pitchFamily="34" charset="0"/>
                </a:rPr>
                <a:t>E </a:t>
              </a:r>
              <a:endParaRPr lang="en-US" altLang="zh-CN" sz="100" b="0">
                <a:latin typeface="Times New Roman" panose="02020603050405020304" pitchFamily="18" charset="0"/>
              </a:endParaRPr>
            </a:p>
          </p:txBody>
        </p:sp>
        <p:sp>
          <p:nvSpPr>
            <p:cNvPr id="36899" name="任意多边形 61475">
              <a:extLst>
                <a:ext uri="{FF2B5EF4-FFF2-40B4-BE49-F238E27FC236}">
                  <a16:creationId xmlns:a16="http://schemas.microsoft.com/office/drawing/2014/main" id="{015D83E5-7160-6459-1D75-50E814EA7B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8" y="2757"/>
              <a:ext cx="197" cy="37"/>
            </a:xfrm>
            <a:custGeom>
              <a:avLst/>
              <a:gdLst>
                <a:gd name="T0" fmla="*/ 0 w 197"/>
                <a:gd name="T1" fmla="*/ 0 h 37"/>
                <a:gd name="T2" fmla="*/ 197 w 197"/>
                <a:gd name="T3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7" h="37">
                  <a:moveTo>
                    <a:pt x="0" y="0"/>
                  </a:moveTo>
                  <a:cubicBezTo>
                    <a:pt x="88" y="30"/>
                    <a:pt x="106" y="37"/>
                    <a:pt x="197" y="37"/>
                  </a:cubicBezTo>
                </a:path>
              </a:pathLst>
            </a:custGeom>
            <a:noFill/>
            <a:ln w="3175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00" name="任意多边形 61476">
              <a:extLst>
                <a:ext uri="{FF2B5EF4-FFF2-40B4-BE49-F238E27FC236}">
                  <a16:creationId xmlns:a16="http://schemas.microsoft.com/office/drawing/2014/main" id="{09143695-22E4-30BE-3B7C-46ACC23848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95" y="2586"/>
              <a:ext cx="135" cy="86"/>
            </a:xfrm>
            <a:custGeom>
              <a:avLst/>
              <a:gdLst>
                <a:gd name="T0" fmla="*/ 0 w 135"/>
                <a:gd name="T1" fmla="*/ 86 h 86"/>
                <a:gd name="T2" fmla="*/ 98 w 135"/>
                <a:gd name="T3" fmla="*/ 73 h 86"/>
                <a:gd name="T4" fmla="*/ 135 w 135"/>
                <a:gd name="T5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5" h="86">
                  <a:moveTo>
                    <a:pt x="0" y="86"/>
                  </a:moveTo>
                  <a:cubicBezTo>
                    <a:pt x="33" y="82"/>
                    <a:pt x="67" y="85"/>
                    <a:pt x="98" y="73"/>
                  </a:cubicBezTo>
                  <a:cubicBezTo>
                    <a:pt x="123" y="63"/>
                    <a:pt x="135" y="0"/>
                    <a:pt x="135" y="0"/>
                  </a:cubicBezTo>
                </a:path>
              </a:pathLst>
            </a:custGeom>
            <a:noFill/>
            <a:ln w="3175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01" name="文本框 61477">
              <a:extLst>
                <a:ext uri="{FF2B5EF4-FFF2-40B4-BE49-F238E27FC236}">
                  <a16:creationId xmlns:a16="http://schemas.microsoft.com/office/drawing/2014/main" id="{0EE8FBC5-71FF-AF87-372A-7280680F85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84" y="2640"/>
              <a:ext cx="96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36902" name="文本框 61478">
              <a:extLst>
                <a:ext uri="{FF2B5EF4-FFF2-40B4-BE49-F238E27FC236}">
                  <a16:creationId xmlns:a16="http://schemas.microsoft.com/office/drawing/2014/main" id="{7E322B5A-77FE-CA75-2624-301BCF9A43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03" y="2784"/>
              <a:ext cx="98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1</a:t>
              </a:r>
            </a:p>
          </p:txBody>
        </p:sp>
      </p:grpSp>
      <p:grpSp>
        <p:nvGrpSpPr>
          <p:cNvPr id="61480" name="组合 61479">
            <a:extLst>
              <a:ext uri="{FF2B5EF4-FFF2-40B4-BE49-F238E27FC236}">
                <a16:creationId xmlns:a16="http://schemas.microsoft.com/office/drawing/2014/main" id="{BF63649D-8432-2049-7B0D-E6413CF7A224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104064" y="0"/>
            <a:ext cx="3563937" cy="3460750"/>
            <a:chOff x="3923" y="2251"/>
            <a:chExt cx="1860" cy="1806"/>
          </a:xfrm>
        </p:grpSpPr>
        <p:sp>
          <p:nvSpPr>
            <p:cNvPr id="36904" name="矩形 61480">
              <a:extLst>
                <a:ext uri="{FF2B5EF4-FFF2-40B4-BE49-F238E27FC236}">
                  <a16:creationId xmlns:a16="http://schemas.microsoft.com/office/drawing/2014/main" id="{742E9F92-3483-7F33-1397-676D26BB2A23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3923" y="2251"/>
              <a:ext cx="1860" cy="1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05" name="任意多边形 61481">
              <a:extLst>
                <a:ext uri="{FF2B5EF4-FFF2-40B4-BE49-F238E27FC236}">
                  <a16:creationId xmlns:a16="http://schemas.microsoft.com/office/drawing/2014/main" id="{B131B563-5EBE-B611-2CFE-E96B9B929C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42" y="3501"/>
              <a:ext cx="147" cy="195"/>
            </a:xfrm>
            <a:custGeom>
              <a:avLst/>
              <a:gdLst>
                <a:gd name="T0" fmla="*/ 0 w 15325"/>
                <a:gd name="T1" fmla="*/ 5048 h 20270"/>
                <a:gd name="T2" fmla="*/ 7853 w 15325"/>
                <a:gd name="T3" fmla="*/ -3 h 20270"/>
                <a:gd name="T4" fmla="*/ 0 w 15325"/>
                <a:gd name="T5" fmla="*/ 5048 h 20270"/>
                <a:gd name="T6" fmla="*/ 7853 w 15325"/>
                <a:gd name="T7" fmla="*/ -3 h 20270"/>
                <a:gd name="T8" fmla="*/ 15325 w 15325"/>
                <a:gd name="T9" fmla="*/ 20270 h 20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325" h="20270" fill="none">
                  <a:moveTo>
                    <a:pt x="0" y="5048"/>
                  </a:moveTo>
                  <a:cubicBezTo>
                    <a:pt x="2198" y="2835"/>
                    <a:pt x="4873" y="1095"/>
                    <a:pt x="7853" y="-3"/>
                  </a:cubicBezTo>
                </a:path>
                <a:path w="15325" h="20270" stroke="0">
                  <a:moveTo>
                    <a:pt x="0" y="5048"/>
                  </a:moveTo>
                  <a:cubicBezTo>
                    <a:pt x="2198" y="2835"/>
                    <a:pt x="4873" y="1095"/>
                    <a:pt x="7853" y="-3"/>
                  </a:cubicBezTo>
                  <a:lnTo>
                    <a:pt x="15325" y="20270"/>
                  </a:lnTo>
                  <a:close/>
                </a:path>
              </a:pathLst>
            </a:custGeom>
            <a:noFill/>
            <a:ln w="317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06" name="任意多边形 61482">
              <a:extLst>
                <a:ext uri="{FF2B5EF4-FFF2-40B4-BE49-F238E27FC236}">
                  <a16:creationId xmlns:a16="http://schemas.microsoft.com/office/drawing/2014/main" id="{482013A5-0DAA-8F82-CD87-7905B0A83F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09" y="3458"/>
              <a:ext cx="180" cy="238"/>
            </a:xfrm>
            <a:custGeom>
              <a:avLst/>
              <a:gdLst>
                <a:gd name="T0" fmla="*/ 0 w 15258"/>
                <a:gd name="T1" fmla="*/ 4962 h 20251"/>
                <a:gd name="T2" fmla="*/ 7735 w 15258"/>
                <a:gd name="T3" fmla="*/ -3 h 20251"/>
                <a:gd name="T4" fmla="*/ 0 w 15258"/>
                <a:gd name="T5" fmla="*/ 4962 h 20251"/>
                <a:gd name="T6" fmla="*/ 7735 w 15258"/>
                <a:gd name="T7" fmla="*/ -3 h 20251"/>
                <a:gd name="T8" fmla="*/ 15258 w 15258"/>
                <a:gd name="T9" fmla="*/ 20251 h 20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58" h="20251" fill="none">
                  <a:moveTo>
                    <a:pt x="0" y="4962"/>
                  </a:moveTo>
                  <a:cubicBezTo>
                    <a:pt x="2173" y="2794"/>
                    <a:pt x="4805" y="1085"/>
                    <a:pt x="7735" y="-3"/>
                  </a:cubicBezTo>
                </a:path>
                <a:path w="15258" h="20251" stroke="0">
                  <a:moveTo>
                    <a:pt x="0" y="4962"/>
                  </a:moveTo>
                  <a:cubicBezTo>
                    <a:pt x="2173" y="2794"/>
                    <a:pt x="4805" y="1085"/>
                    <a:pt x="7735" y="-3"/>
                  </a:cubicBezTo>
                  <a:lnTo>
                    <a:pt x="15258" y="20251"/>
                  </a:lnTo>
                  <a:close/>
                </a:path>
              </a:pathLst>
            </a:custGeom>
            <a:noFill/>
            <a:ln w="317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07" name="任意多边形 61483">
              <a:extLst>
                <a:ext uri="{FF2B5EF4-FFF2-40B4-BE49-F238E27FC236}">
                  <a16:creationId xmlns:a16="http://schemas.microsoft.com/office/drawing/2014/main" id="{8B92EDD9-889D-7DE8-024B-F3920486BE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24" y="3198"/>
              <a:ext cx="159" cy="197"/>
            </a:xfrm>
            <a:custGeom>
              <a:avLst/>
              <a:gdLst>
                <a:gd name="T0" fmla="*/ 6830 w 16560"/>
                <a:gd name="T1" fmla="*/ 0 h 20492"/>
                <a:gd name="T2" fmla="*/ 16559 w 16560"/>
                <a:gd name="T3" fmla="*/ 6622 h 20492"/>
                <a:gd name="T4" fmla="*/ 6830 w 16560"/>
                <a:gd name="T5" fmla="*/ 0 h 20492"/>
                <a:gd name="T6" fmla="*/ 16559 w 16560"/>
                <a:gd name="T7" fmla="*/ 6622 h 20492"/>
                <a:gd name="T8" fmla="*/ 0 w 16560"/>
                <a:gd name="T9" fmla="*/ 20492 h 204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60" h="20492" fill="none">
                  <a:moveTo>
                    <a:pt x="6830" y="0"/>
                  </a:moveTo>
                  <a:cubicBezTo>
                    <a:pt x="10669" y="1275"/>
                    <a:pt x="14022" y="3596"/>
                    <a:pt x="16559" y="6622"/>
                  </a:cubicBezTo>
                </a:path>
                <a:path w="16560" h="20492" stroke="0">
                  <a:moveTo>
                    <a:pt x="6830" y="0"/>
                  </a:moveTo>
                  <a:cubicBezTo>
                    <a:pt x="10669" y="1275"/>
                    <a:pt x="14022" y="3596"/>
                    <a:pt x="16559" y="6622"/>
                  </a:cubicBezTo>
                  <a:lnTo>
                    <a:pt x="0" y="20492"/>
                  </a:lnTo>
                  <a:close/>
                </a:path>
              </a:pathLst>
            </a:custGeom>
            <a:noFill/>
            <a:ln w="317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08" name="任意多边形 61484">
              <a:extLst>
                <a:ext uri="{FF2B5EF4-FFF2-40B4-BE49-F238E27FC236}">
                  <a16:creationId xmlns:a16="http://schemas.microsoft.com/office/drawing/2014/main" id="{8B177C5A-7CDB-D9B0-34D3-7FA4B5159C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24" y="3152"/>
              <a:ext cx="196" cy="243"/>
            </a:xfrm>
            <a:custGeom>
              <a:avLst/>
              <a:gdLst>
                <a:gd name="T0" fmla="*/ 6250 w 16608"/>
                <a:gd name="T1" fmla="*/ 0 h 20676"/>
                <a:gd name="T2" fmla="*/ 16608 w 16608"/>
                <a:gd name="T3" fmla="*/ 6865 h 20676"/>
                <a:gd name="T4" fmla="*/ 6250 w 16608"/>
                <a:gd name="T5" fmla="*/ 0 h 20676"/>
                <a:gd name="T6" fmla="*/ 16608 w 16608"/>
                <a:gd name="T7" fmla="*/ 6865 h 20676"/>
                <a:gd name="T8" fmla="*/ 0 w 16608"/>
                <a:gd name="T9" fmla="*/ 20676 h 20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08" h="20676" fill="none">
                  <a:moveTo>
                    <a:pt x="6250" y="0"/>
                  </a:moveTo>
                  <a:cubicBezTo>
                    <a:pt x="10356" y="1235"/>
                    <a:pt x="13938" y="3657"/>
                    <a:pt x="16608" y="6865"/>
                  </a:cubicBezTo>
                </a:path>
                <a:path w="16608" h="20676" stroke="0">
                  <a:moveTo>
                    <a:pt x="6250" y="0"/>
                  </a:moveTo>
                  <a:cubicBezTo>
                    <a:pt x="10356" y="1235"/>
                    <a:pt x="13938" y="3657"/>
                    <a:pt x="16608" y="6865"/>
                  </a:cubicBezTo>
                  <a:lnTo>
                    <a:pt x="0" y="20676"/>
                  </a:lnTo>
                  <a:close/>
                </a:path>
              </a:pathLst>
            </a:custGeom>
            <a:noFill/>
            <a:ln w="317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09" name="任意多边形 61485">
              <a:extLst>
                <a:ext uri="{FF2B5EF4-FFF2-40B4-BE49-F238E27FC236}">
                  <a16:creationId xmlns:a16="http://schemas.microsoft.com/office/drawing/2014/main" id="{2CCE8E63-8FF8-3285-D262-C56EBF2BDA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4" y="2599"/>
              <a:ext cx="284" cy="254"/>
            </a:xfrm>
            <a:custGeom>
              <a:avLst/>
              <a:gdLst>
                <a:gd name="T0" fmla="*/ 24123 w 24123"/>
                <a:gd name="T1" fmla="*/ 20278 h 21600"/>
                <a:gd name="T2" fmla="*/ 16685 w 24123"/>
                <a:gd name="T3" fmla="*/ 21599 h 21600"/>
                <a:gd name="T4" fmla="*/ -1 w 24123"/>
                <a:gd name="T5" fmla="*/ 13717 h 21600"/>
                <a:gd name="T6" fmla="*/ 24123 w 24123"/>
                <a:gd name="T7" fmla="*/ 20278 h 21600"/>
                <a:gd name="T8" fmla="*/ 16685 w 24123"/>
                <a:gd name="T9" fmla="*/ 21599 h 21600"/>
                <a:gd name="T10" fmla="*/ -1 w 24123"/>
                <a:gd name="T11" fmla="*/ 13717 h 21600"/>
                <a:gd name="T12" fmla="*/ 16685 w 24123"/>
                <a:gd name="T13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23" h="21600" fill="none">
                  <a:moveTo>
                    <a:pt x="24123" y="20278"/>
                  </a:moveTo>
                  <a:cubicBezTo>
                    <a:pt x="21808" y="21134"/>
                    <a:pt x="19301" y="21599"/>
                    <a:pt x="16685" y="21599"/>
                  </a:cubicBezTo>
                  <a:cubicBezTo>
                    <a:pt x="9965" y="21599"/>
                    <a:pt x="3961" y="18530"/>
                    <a:pt x="-1" y="13717"/>
                  </a:cubicBezTo>
                </a:path>
                <a:path w="24123" h="21600" stroke="0">
                  <a:moveTo>
                    <a:pt x="24123" y="20278"/>
                  </a:moveTo>
                  <a:cubicBezTo>
                    <a:pt x="21808" y="21134"/>
                    <a:pt x="19301" y="21599"/>
                    <a:pt x="16685" y="21599"/>
                  </a:cubicBezTo>
                  <a:cubicBezTo>
                    <a:pt x="9965" y="21599"/>
                    <a:pt x="3961" y="18530"/>
                    <a:pt x="-1" y="13717"/>
                  </a:cubicBezTo>
                  <a:lnTo>
                    <a:pt x="16685" y="0"/>
                  </a:lnTo>
                  <a:close/>
                </a:path>
              </a:pathLst>
            </a:custGeom>
            <a:noFill/>
            <a:ln w="317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10" name="任意多边形 61486">
              <a:extLst>
                <a:ext uri="{FF2B5EF4-FFF2-40B4-BE49-F238E27FC236}">
                  <a16:creationId xmlns:a16="http://schemas.microsoft.com/office/drawing/2014/main" id="{64246ACC-8952-E82D-C534-D3FFD0F4A2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03" y="2599"/>
              <a:ext cx="255" cy="254"/>
            </a:xfrm>
            <a:custGeom>
              <a:avLst/>
              <a:gdLst>
                <a:gd name="T0" fmla="*/ 21655 w 21656"/>
                <a:gd name="T1" fmla="*/ 15231 h 21600"/>
                <a:gd name="T2" fmla="*/ 6340 w 21656"/>
                <a:gd name="T3" fmla="*/ 21600 h 21600"/>
                <a:gd name="T4" fmla="*/ -5 w 21656"/>
                <a:gd name="T5" fmla="*/ 20653 h 21600"/>
                <a:gd name="T6" fmla="*/ 21655 w 21656"/>
                <a:gd name="T7" fmla="*/ 15231 h 21600"/>
                <a:gd name="T8" fmla="*/ 6340 w 21656"/>
                <a:gd name="T9" fmla="*/ 21600 h 21600"/>
                <a:gd name="T10" fmla="*/ -5 w 21656"/>
                <a:gd name="T11" fmla="*/ 20653 h 21600"/>
                <a:gd name="T12" fmla="*/ 6340 w 21656"/>
                <a:gd name="T13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56" h="21600" fill="none">
                  <a:moveTo>
                    <a:pt x="21655" y="15231"/>
                  </a:moveTo>
                  <a:cubicBezTo>
                    <a:pt x="17743" y="19165"/>
                    <a:pt x="12326" y="21600"/>
                    <a:pt x="6340" y="21600"/>
                  </a:cubicBezTo>
                  <a:cubicBezTo>
                    <a:pt x="4130" y="21600"/>
                    <a:pt x="1998" y="21268"/>
                    <a:pt x="-5" y="20653"/>
                  </a:cubicBezTo>
                </a:path>
                <a:path w="21656" h="21600" stroke="0">
                  <a:moveTo>
                    <a:pt x="21655" y="15231"/>
                  </a:moveTo>
                  <a:cubicBezTo>
                    <a:pt x="17743" y="19165"/>
                    <a:pt x="12326" y="21600"/>
                    <a:pt x="6340" y="21600"/>
                  </a:cubicBezTo>
                  <a:cubicBezTo>
                    <a:pt x="4130" y="21600"/>
                    <a:pt x="1998" y="21268"/>
                    <a:pt x="-5" y="20653"/>
                  </a:cubicBezTo>
                  <a:lnTo>
                    <a:pt x="6340" y="0"/>
                  </a:lnTo>
                  <a:close/>
                </a:path>
              </a:pathLst>
            </a:custGeom>
            <a:noFill/>
            <a:ln w="317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11" name="直接连接符 61487">
              <a:extLst>
                <a:ext uri="{FF2B5EF4-FFF2-40B4-BE49-F238E27FC236}">
                  <a16:creationId xmlns:a16="http://schemas.microsoft.com/office/drawing/2014/main" id="{B70B692F-190A-7569-2231-B39E6C77DA5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24" y="2599"/>
              <a:ext cx="956" cy="796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12" name="直接连接符 61488">
              <a:extLst>
                <a:ext uri="{FF2B5EF4-FFF2-40B4-BE49-F238E27FC236}">
                  <a16:creationId xmlns:a16="http://schemas.microsoft.com/office/drawing/2014/main" id="{C7C9DCD3-29A7-1AE7-615D-71FA6ACECDD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78" y="2599"/>
              <a:ext cx="1111" cy="1097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13" name="直接连接符 61489">
              <a:extLst>
                <a:ext uri="{FF2B5EF4-FFF2-40B4-BE49-F238E27FC236}">
                  <a16:creationId xmlns:a16="http://schemas.microsoft.com/office/drawing/2014/main" id="{2AE7B4ED-CE56-F080-0F0E-51551298B83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24" y="2599"/>
              <a:ext cx="254" cy="796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14" name="直接连接符 61490">
              <a:extLst>
                <a:ext uri="{FF2B5EF4-FFF2-40B4-BE49-F238E27FC236}">
                  <a16:creationId xmlns:a16="http://schemas.microsoft.com/office/drawing/2014/main" id="{A76AA34A-1CDF-E686-CABC-CDC584FEC98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80" y="2599"/>
              <a:ext cx="409" cy="1097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15" name="椭圆 61491">
              <a:extLst>
                <a:ext uri="{FF2B5EF4-FFF2-40B4-BE49-F238E27FC236}">
                  <a16:creationId xmlns:a16="http://schemas.microsoft.com/office/drawing/2014/main" id="{E2E2EC3F-82CA-C5E7-0284-E7D70D9F48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86" y="2900"/>
              <a:ext cx="33" cy="33"/>
            </a:xfrm>
            <a:prstGeom prst="ellipse">
              <a:avLst/>
            </a:prstGeom>
            <a:solidFill>
              <a:srgbClr val="FFFF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16" name="矩形 61492">
              <a:extLst>
                <a:ext uri="{FF2B5EF4-FFF2-40B4-BE49-F238E27FC236}">
                  <a16:creationId xmlns:a16="http://schemas.microsoft.com/office/drawing/2014/main" id="{014E071A-8118-5335-8BB0-A309F6C5ED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32" y="2606"/>
              <a:ext cx="155" cy="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altLang="zh-CN" sz="3000" b="0">
                  <a:solidFill>
                    <a:schemeClr val="tx2"/>
                  </a:solidFill>
                </a:rPr>
                <a:t>O</a:t>
              </a:r>
              <a:endParaRPr lang="en-GB" altLang="zh-CN" sz="3600" b="0">
                <a:solidFill>
                  <a:schemeClr val="tx2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6917" name="椭圆 61493">
              <a:extLst>
                <a:ext uri="{FF2B5EF4-FFF2-40B4-BE49-F238E27FC236}">
                  <a16:creationId xmlns:a16="http://schemas.microsoft.com/office/drawing/2014/main" id="{4DA4AF0F-AB06-9AD3-3048-B85DA8A1D2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7" y="2585"/>
              <a:ext cx="34" cy="34"/>
            </a:xfrm>
            <a:prstGeom prst="ellipse">
              <a:avLst/>
            </a:prstGeom>
            <a:solidFill>
              <a:srgbClr val="FFFF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18" name="矩形 61494">
              <a:extLst>
                <a:ext uri="{FF2B5EF4-FFF2-40B4-BE49-F238E27FC236}">
                  <a16:creationId xmlns:a16="http://schemas.microsoft.com/office/drawing/2014/main" id="{62C1CA15-C3AB-92ED-0BD7-DB7355C976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4" y="2331"/>
              <a:ext cx="144" cy="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altLang="zh-CN" sz="3000" b="0">
                  <a:solidFill>
                    <a:schemeClr val="tx2"/>
                  </a:solidFill>
                </a:rPr>
                <a:t>C</a:t>
              </a:r>
              <a:endParaRPr lang="en-GB" altLang="zh-CN" sz="3600" b="0">
                <a:solidFill>
                  <a:schemeClr val="tx2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6919" name="椭圆 61495">
              <a:extLst>
                <a:ext uri="{FF2B5EF4-FFF2-40B4-BE49-F238E27FC236}">
                  <a16:creationId xmlns:a16="http://schemas.microsoft.com/office/drawing/2014/main" id="{F0EEF79F-E607-93F9-E6AC-FF6DA8ECA4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10" y="3381"/>
              <a:ext cx="34" cy="34"/>
            </a:xfrm>
            <a:prstGeom prst="ellipse">
              <a:avLst/>
            </a:prstGeom>
            <a:solidFill>
              <a:srgbClr val="FFFF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20" name="矩形 61496">
              <a:extLst>
                <a:ext uri="{FF2B5EF4-FFF2-40B4-BE49-F238E27FC236}">
                  <a16:creationId xmlns:a16="http://schemas.microsoft.com/office/drawing/2014/main" id="{B2D6F697-2825-BA60-24A2-D66C136F8C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90" y="3428"/>
              <a:ext cx="133" cy="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altLang="zh-CN" sz="3000" b="0">
                  <a:solidFill>
                    <a:schemeClr val="tx2"/>
                  </a:solidFill>
                </a:rPr>
                <a:t>B</a:t>
              </a:r>
              <a:endParaRPr lang="en-GB" altLang="zh-CN" sz="3600" b="0">
                <a:solidFill>
                  <a:schemeClr val="tx2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6921" name="椭圆 61497">
              <a:extLst>
                <a:ext uri="{FF2B5EF4-FFF2-40B4-BE49-F238E27FC236}">
                  <a16:creationId xmlns:a16="http://schemas.microsoft.com/office/drawing/2014/main" id="{95B3F9A5-9EDF-B926-D724-38326ABA50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5" y="2585"/>
              <a:ext cx="33" cy="34"/>
            </a:xfrm>
            <a:prstGeom prst="ellipse">
              <a:avLst/>
            </a:prstGeom>
            <a:solidFill>
              <a:srgbClr val="FFFF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22" name="矩形 61498">
              <a:extLst>
                <a:ext uri="{FF2B5EF4-FFF2-40B4-BE49-F238E27FC236}">
                  <a16:creationId xmlns:a16="http://schemas.microsoft.com/office/drawing/2014/main" id="{2C4C2588-8B30-8BC7-1E2E-9E4F8A7762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7" y="2318"/>
              <a:ext cx="133" cy="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altLang="zh-CN" sz="3000" b="0">
                  <a:solidFill>
                    <a:schemeClr val="tx2"/>
                  </a:solidFill>
                </a:rPr>
                <a:t>A</a:t>
              </a:r>
              <a:endParaRPr lang="en-GB" altLang="zh-CN" sz="3600" b="0">
                <a:solidFill>
                  <a:schemeClr val="tx2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6923" name="椭圆 61499">
              <a:extLst>
                <a:ext uri="{FF2B5EF4-FFF2-40B4-BE49-F238E27FC236}">
                  <a16:creationId xmlns:a16="http://schemas.microsoft.com/office/drawing/2014/main" id="{EC681814-79EB-F904-6C60-BF51B4D116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5" y="3682"/>
              <a:ext cx="34" cy="34"/>
            </a:xfrm>
            <a:prstGeom prst="ellipse">
              <a:avLst/>
            </a:prstGeom>
            <a:solidFill>
              <a:srgbClr val="FFFF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24" name="矩形 61500">
              <a:extLst>
                <a:ext uri="{FF2B5EF4-FFF2-40B4-BE49-F238E27FC236}">
                  <a16:creationId xmlns:a16="http://schemas.microsoft.com/office/drawing/2014/main" id="{EA4058E9-9E84-B28C-CF69-5EFFE3B06F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42" y="3716"/>
              <a:ext cx="145" cy="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altLang="zh-CN" sz="3000" b="0">
                  <a:solidFill>
                    <a:schemeClr val="tx2"/>
                  </a:solidFill>
                </a:rPr>
                <a:t>D</a:t>
              </a:r>
              <a:endParaRPr lang="en-GB" altLang="zh-CN" sz="3600" b="0">
                <a:solidFill>
                  <a:schemeClr val="tx2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61502" name="矩形 61501">
            <a:extLst>
              <a:ext uri="{FF2B5EF4-FFF2-40B4-BE49-F238E27FC236}">
                <a16:creationId xmlns:a16="http://schemas.microsoft.com/office/drawing/2014/main" id="{1CCEF6F0-7F9B-0DFA-EBDD-C9A31925645A}"/>
              </a:ext>
            </a:extLst>
          </p:cNvPr>
          <p:cNvSpPr/>
          <p:nvPr/>
        </p:nvSpPr>
        <p:spPr>
          <a:xfrm>
            <a:off x="5232400" y="476251"/>
            <a:ext cx="1828800" cy="18716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0" noProof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华文行楷" charset="0"/>
                <a:ea typeface="华文行楷" charset="0"/>
                <a:cs typeface="+mn-ea"/>
              </a:rPr>
              <a:t>常见</a:t>
            </a:r>
            <a:endParaRPr lang="zh-CN" altLang="en-US" sz="3600" b="0" noProof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华文行楷" charset="0"/>
              <a:ea typeface="华文行楷" charset="0"/>
            </a:endParaRPr>
          </a:p>
          <a:p>
            <a:pPr algn="ctr"/>
            <a:r>
              <a:rPr lang="zh-CN" altLang="en-US" sz="3600" b="0" noProof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华文行楷" charset="0"/>
                <a:ea typeface="华文行楷" charset="0"/>
                <a:cs typeface="+mn-ea"/>
              </a:rPr>
              <a:t>图形</a:t>
            </a:r>
            <a:endParaRPr lang="zh-CN" altLang="en-US" sz="3600" b="0" noProof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华文行楷" charset="0"/>
              <a:ea typeface="华文行楷" charset="0"/>
            </a:endParaRPr>
          </a:p>
        </p:txBody>
      </p:sp>
      <p:grpSp>
        <p:nvGrpSpPr>
          <p:cNvPr id="61503" name="组合 61502">
            <a:extLst>
              <a:ext uri="{FF2B5EF4-FFF2-40B4-BE49-F238E27FC236}">
                <a16:creationId xmlns:a16="http://schemas.microsoft.com/office/drawing/2014/main" id="{F116EF09-0FB4-6AD4-0C55-897E818BFCC8}"/>
              </a:ext>
            </a:extLst>
          </p:cNvPr>
          <p:cNvGrpSpPr>
            <a:grpSpLocks/>
          </p:cNvGrpSpPr>
          <p:nvPr/>
        </p:nvGrpSpPr>
        <p:grpSpPr bwMode="auto">
          <a:xfrm>
            <a:off x="4367214" y="3500439"/>
            <a:ext cx="2814637" cy="2947988"/>
            <a:chOff x="1837" y="2205"/>
            <a:chExt cx="1773" cy="1857"/>
          </a:xfrm>
        </p:grpSpPr>
        <p:sp>
          <p:nvSpPr>
            <p:cNvPr id="36927" name="矩形 61503">
              <a:extLst>
                <a:ext uri="{FF2B5EF4-FFF2-40B4-BE49-F238E27FC236}">
                  <a16:creationId xmlns:a16="http://schemas.microsoft.com/office/drawing/2014/main" id="{5CC560FE-0BAB-6396-1762-EE75ACCD40EA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837" y="2205"/>
              <a:ext cx="1773" cy="18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28" name="任意多边形 61504">
              <a:extLst>
                <a:ext uri="{FF2B5EF4-FFF2-40B4-BE49-F238E27FC236}">
                  <a16:creationId xmlns:a16="http://schemas.microsoft.com/office/drawing/2014/main" id="{0767C83F-1066-8455-F0B4-E1EEA59472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36" y="3621"/>
              <a:ext cx="164" cy="115"/>
            </a:xfrm>
            <a:custGeom>
              <a:avLst/>
              <a:gdLst>
                <a:gd name="T0" fmla="*/ 0 w 21600"/>
                <a:gd name="T1" fmla="*/ 15297 h 15297"/>
                <a:gd name="T2" fmla="*/ 6350 w 21600"/>
                <a:gd name="T3" fmla="*/ 1 h 15297"/>
                <a:gd name="T4" fmla="*/ 0 w 21600"/>
                <a:gd name="T5" fmla="*/ 15297 h 15297"/>
                <a:gd name="T6" fmla="*/ 6350 w 21600"/>
                <a:gd name="T7" fmla="*/ 1 h 15297"/>
                <a:gd name="T8" fmla="*/ 21600 w 21600"/>
                <a:gd name="T9" fmla="*/ 15297 h 15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15297" fill="none">
                  <a:moveTo>
                    <a:pt x="0" y="15297"/>
                  </a:moveTo>
                  <a:cubicBezTo>
                    <a:pt x="0" y="9321"/>
                    <a:pt x="2427" y="3911"/>
                    <a:pt x="6350" y="1"/>
                  </a:cubicBezTo>
                </a:path>
                <a:path w="21600" h="15297" stroke="0">
                  <a:moveTo>
                    <a:pt x="0" y="15297"/>
                  </a:moveTo>
                  <a:cubicBezTo>
                    <a:pt x="0" y="9321"/>
                    <a:pt x="2427" y="3911"/>
                    <a:pt x="6350" y="1"/>
                  </a:cubicBezTo>
                  <a:lnTo>
                    <a:pt x="21600" y="15297"/>
                  </a:lnTo>
                  <a:close/>
                </a:path>
              </a:pathLst>
            </a:custGeom>
            <a:noFill/>
            <a:ln w="7938">
              <a:solidFill>
                <a:srgbClr val="66FF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29" name="任意多边形 61505">
              <a:extLst>
                <a:ext uri="{FF2B5EF4-FFF2-40B4-BE49-F238E27FC236}">
                  <a16:creationId xmlns:a16="http://schemas.microsoft.com/office/drawing/2014/main" id="{6917607B-6F6A-8A5D-B66D-7FFD572517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0" y="3595"/>
              <a:ext cx="200" cy="141"/>
            </a:xfrm>
            <a:custGeom>
              <a:avLst/>
              <a:gdLst>
                <a:gd name="T0" fmla="*/ 0 w 21600"/>
                <a:gd name="T1" fmla="*/ 15254 h 15254"/>
                <a:gd name="T2" fmla="*/ 6307 w 21600"/>
                <a:gd name="T3" fmla="*/ 0 h 15254"/>
                <a:gd name="T4" fmla="*/ 0 w 21600"/>
                <a:gd name="T5" fmla="*/ 15254 h 15254"/>
                <a:gd name="T6" fmla="*/ 6307 w 21600"/>
                <a:gd name="T7" fmla="*/ 0 h 15254"/>
                <a:gd name="T8" fmla="*/ 21600 w 21600"/>
                <a:gd name="T9" fmla="*/ 15254 h 15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15254" fill="none">
                  <a:moveTo>
                    <a:pt x="0" y="15254"/>
                  </a:moveTo>
                  <a:cubicBezTo>
                    <a:pt x="0" y="9299"/>
                    <a:pt x="2410" y="3907"/>
                    <a:pt x="6307" y="0"/>
                  </a:cubicBezTo>
                </a:path>
                <a:path w="21600" h="15254" stroke="0">
                  <a:moveTo>
                    <a:pt x="0" y="15254"/>
                  </a:moveTo>
                  <a:cubicBezTo>
                    <a:pt x="0" y="9299"/>
                    <a:pt x="2410" y="3907"/>
                    <a:pt x="6307" y="0"/>
                  </a:cubicBezTo>
                  <a:lnTo>
                    <a:pt x="21600" y="15254"/>
                  </a:lnTo>
                  <a:close/>
                </a:path>
              </a:pathLst>
            </a:custGeom>
            <a:noFill/>
            <a:ln w="7938">
              <a:solidFill>
                <a:srgbClr val="66FF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30" name="任意多边形 61506">
              <a:extLst>
                <a:ext uri="{FF2B5EF4-FFF2-40B4-BE49-F238E27FC236}">
                  <a16:creationId xmlns:a16="http://schemas.microsoft.com/office/drawing/2014/main" id="{5BAFC1C0-921B-0FF2-9BB3-B59B7658F7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4" y="2426"/>
              <a:ext cx="163" cy="118"/>
            </a:xfrm>
            <a:custGeom>
              <a:avLst/>
              <a:gdLst>
                <a:gd name="T0" fmla="*/ 21596 w 21600"/>
                <a:gd name="T1" fmla="*/ 0 h 15412"/>
                <a:gd name="T2" fmla="*/ 21600 w 21600"/>
                <a:gd name="T3" fmla="*/ 391 h 15412"/>
                <a:gd name="T4" fmla="*/ 15521 w 21600"/>
                <a:gd name="T5" fmla="*/ 15412 h 15412"/>
                <a:gd name="T6" fmla="*/ 21596 w 21600"/>
                <a:gd name="T7" fmla="*/ 0 h 15412"/>
                <a:gd name="T8" fmla="*/ 21600 w 21600"/>
                <a:gd name="T9" fmla="*/ 391 h 15412"/>
                <a:gd name="T10" fmla="*/ 15521 w 21600"/>
                <a:gd name="T11" fmla="*/ 15412 h 15412"/>
                <a:gd name="T12" fmla="*/ 0 w 21600"/>
                <a:gd name="T13" fmla="*/ 391 h 15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0" h="15412" fill="none">
                  <a:moveTo>
                    <a:pt x="21596" y="0"/>
                  </a:moveTo>
                  <a:cubicBezTo>
                    <a:pt x="21599" y="130"/>
                    <a:pt x="21600" y="260"/>
                    <a:pt x="21600" y="391"/>
                  </a:cubicBezTo>
                  <a:cubicBezTo>
                    <a:pt x="21600" y="6229"/>
                    <a:pt x="19284" y="11525"/>
                    <a:pt x="15521" y="15412"/>
                  </a:cubicBezTo>
                </a:path>
                <a:path w="21600" h="15412" stroke="0">
                  <a:moveTo>
                    <a:pt x="21596" y="0"/>
                  </a:moveTo>
                  <a:cubicBezTo>
                    <a:pt x="21599" y="130"/>
                    <a:pt x="21600" y="260"/>
                    <a:pt x="21600" y="391"/>
                  </a:cubicBezTo>
                  <a:cubicBezTo>
                    <a:pt x="21600" y="6229"/>
                    <a:pt x="19284" y="11525"/>
                    <a:pt x="15521" y="15412"/>
                  </a:cubicBezTo>
                  <a:lnTo>
                    <a:pt x="0" y="391"/>
                  </a:lnTo>
                  <a:close/>
                </a:path>
              </a:pathLst>
            </a:custGeom>
            <a:noFill/>
            <a:ln w="7938">
              <a:solidFill>
                <a:srgbClr val="66FF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31" name="任意多边形 61507">
              <a:extLst>
                <a:ext uri="{FF2B5EF4-FFF2-40B4-BE49-F238E27FC236}">
                  <a16:creationId xmlns:a16="http://schemas.microsoft.com/office/drawing/2014/main" id="{9467D149-8410-A7D0-0D6D-7AC65B3427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4" y="2426"/>
              <a:ext cx="200" cy="141"/>
            </a:xfrm>
            <a:custGeom>
              <a:avLst/>
              <a:gdLst>
                <a:gd name="T0" fmla="*/ 21600 w 21600"/>
                <a:gd name="T1" fmla="*/ 0 h 15274"/>
                <a:gd name="T2" fmla="*/ 15274 w 21600"/>
                <a:gd name="T3" fmla="*/ 15274 h 15274"/>
                <a:gd name="T4" fmla="*/ 21600 w 21600"/>
                <a:gd name="T5" fmla="*/ 0 h 15274"/>
                <a:gd name="T6" fmla="*/ 15274 w 21600"/>
                <a:gd name="T7" fmla="*/ 15274 h 15274"/>
                <a:gd name="T8" fmla="*/ 0 w 21600"/>
                <a:gd name="T9" fmla="*/ 0 h 15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15274" fill="none">
                  <a:moveTo>
                    <a:pt x="21600" y="0"/>
                  </a:moveTo>
                  <a:cubicBezTo>
                    <a:pt x="21600" y="5965"/>
                    <a:pt x="19182" y="11365"/>
                    <a:pt x="15274" y="15274"/>
                  </a:cubicBezTo>
                </a:path>
                <a:path w="21600" h="15274" stroke="0">
                  <a:moveTo>
                    <a:pt x="21600" y="0"/>
                  </a:moveTo>
                  <a:cubicBezTo>
                    <a:pt x="21600" y="5965"/>
                    <a:pt x="19182" y="11365"/>
                    <a:pt x="15274" y="15274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7938">
              <a:solidFill>
                <a:srgbClr val="66FF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32" name="任意多边形 61508">
              <a:extLst>
                <a:ext uri="{FF2B5EF4-FFF2-40B4-BE49-F238E27FC236}">
                  <a16:creationId xmlns:a16="http://schemas.microsoft.com/office/drawing/2014/main" id="{6E6831B0-E3D3-8593-C315-752E1114D8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9" y="2426"/>
              <a:ext cx="198" cy="177"/>
            </a:xfrm>
            <a:custGeom>
              <a:avLst/>
              <a:gdLst>
                <a:gd name="T0" fmla="*/ 11627 w 21600"/>
                <a:gd name="T1" fmla="*/ 19160 h 19160"/>
                <a:gd name="T2" fmla="*/ 0 w 21600"/>
                <a:gd name="T3" fmla="*/ 0 h 19160"/>
                <a:gd name="T4" fmla="*/ 11627 w 21600"/>
                <a:gd name="T5" fmla="*/ 19160 h 19160"/>
                <a:gd name="T6" fmla="*/ 0 w 21600"/>
                <a:gd name="T7" fmla="*/ 0 h 19160"/>
                <a:gd name="T8" fmla="*/ 21600 w 21600"/>
                <a:gd name="T9" fmla="*/ 0 h 19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19160" fill="none">
                  <a:moveTo>
                    <a:pt x="11627" y="19160"/>
                  </a:moveTo>
                  <a:cubicBezTo>
                    <a:pt x="4715" y="15558"/>
                    <a:pt x="0" y="8330"/>
                    <a:pt x="0" y="0"/>
                  </a:cubicBezTo>
                </a:path>
                <a:path w="21600" h="19160" stroke="0">
                  <a:moveTo>
                    <a:pt x="11627" y="19160"/>
                  </a:moveTo>
                  <a:cubicBezTo>
                    <a:pt x="4715" y="15558"/>
                    <a:pt x="0" y="8330"/>
                    <a:pt x="0" y="0"/>
                  </a:cubicBezTo>
                  <a:lnTo>
                    <a:pt x="21600" y="0"/>
                  </a:lnTo>
                  <a:close/>
                </a:path>
              </a:pathLst>
            </a:custGeom>
            <a:noFill/>
            <a:ln w="7938">
              <a:solidFill>
                <a:srgbClr val="66FF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33" name="任意多边形 61509">
              <a:extLst>
                <a:ext uri="{FF2B5EF4-FFF2-40B4-BE49-F238E27FC236}">
                  <a16:creationId xmlns:a16="http://schemas.microsoft.com/office/drawing/2014/main" id="{12FA6E01-56FF-ECA4-B1B0-C9B802EC76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4" y="3557"/>
              <a:ext cx="198" cy="179"/>
            </a:xfrm>
            <a:custGeom>
              <a:avLst/>
              <a:gdLst>
                <a:gd name="T0" fmla="*/ 9538 w 21600"/>
                <a:gd name="T1" fmla="*/ 0 h 19380"/>
                <a:gd name="T2" fmla="*/ 21600 w 21600"/>
                <a:gd name="T3" fmla="*/ 19380 h 19380"/>
                <a:gd name="T4" fmla="*/ 9538 w 21600"/>
                <a:gd name="T5" fmla="*/ 0 h 19380"/>
                <a:gd name="T6" fmla="*/ 21600 w 21600"/>
                <a:gd name="T7" fmla="*/ 19380 h 19380"/>
                <a:gd name="T8" fmla="*/ 0 w 21600"/>
                <a:gd name="T9" fmla="*/ 19380 h 19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19380" fill="none">
                  <a:moveTo>
                    <a:pt x="9538" y="0"/>
                  </a:moveTo>
                  <a:cubicBezTo>
                    <a:pt x="16686" y="3521"/>
                    <a:pt x="21600" y="10877"/>
                    <a:pt x="21600" y="19380"/>
                  </a:cubicBezTo>
                </a:path>
                <a:path w="21600" h="19380" stroke="0">
                  <a:moveTo>
                    <a:pt x="9538" y="0"/>
                  </a:moveTo>
                  <a:cubicBezTo>
                    <a:pt x="16686" y="3521"/>
                    <a:pt x="21600" y="10877"/>
                    <a:pt x="21600" y="19380"/>
                  </a:cubicBezTo>
                  <a:lnTo>
                    <a:pt x="0" y="19380"/>
                  </a:lnTo>
                  <a:close/>
                </a:path>
              </a:pathLst>
            </a:custGeom>
            <a:noFill/>
            <a:ln w="7938">
              <a:solidFill>
                <a:srgbClr val="66FF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34" name="直接连接符 61510">
              <a:extLst>
                <a:ext uri="{FF2B5EF4-FFF2-40B4-BE49-F238E27FC236}">
                  <a16:creationId xmlns:a16="http://schemas.microsoft.com/office/drawing/2014/main" id="{330FD4F8-A1B3-90C3-AF48-D1D0B9B6F24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74" y="2426"/>
              <a:ext cx="610" cy="1"/>
            </a:xfrm>
            <a:prstGeom prst="line">
              <a:avLst/>
            </a:prstGeom>
            <a:noFill/>
            <a:ln w="57150">
              <a:solidFill>
                <a:srgbClr val="66FF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35" name="直接连接符 61511">
              <a:extLst>
                <a:ext uri="{FF2B5EF4-FFF2-40B4-BE49-F238E27FC236}">
                  <a16:creationId xmlns:a16="http://schemas.microsoft.com/office/drawing/2014/main" id="{6FC82E08-0E8C-E9E9-CA26-C3328A16AB0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21" y="2426"/>
              <a:ext cx="663" cy="1310"/>
            </a:xfrm>
            <a:prstGeom prst="line">
              <a:avLst/>
            </a:prstGeom>
            <a:noFill/>
            <a:ln w="57150">
              <a:solidFill>
                <a:srgbClr val="66FF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36" name="直接连接符 61512">
              <a:extLst>
                <a:ext uri="{FF2B5EF4-FFF2-40B4-BE49-F238E27FC236}">
                  <a16:creationId xmlns:a16="http://schemas.microsoft.com/office/drawing/2014/main" id="{9A194513-AE6F-336A-1795-DB9907D8086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21" y="3736"/>
              <a:ext cx="1379" cy="1"/>
            </a:xfrm>
            <a:prstGeom prst="line">
              <a:avLst/>
            </a:prstGeom>
            <a:noFill/>
            <a:ln w="57150">
              <a:solidFill>
                <a:srgbClr val="66FF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37" name="直接连接符 61513">
              <a:extLst>
                <a:ext uri="{FF2B5EF4-FFF2-40B4-BE49-F238E27FC236}">
                  <a16:creationId xmlns:a16="http://schemas.microsoft.com/office/drawing/2014/main" id="{677851A0-8C62-0065-FF52-3B6D7B06C90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74" y="2426"/>
              <a:ext cx="1326" cy="1310"/>
            </a:xfrm>
            <a:prstGeom prst="line">
              <a:avLst/>
            </a:prstGeom>
            <a:noFill/>
            <a:ln w="57150">
              <a:solidFill>
                <a:srgbClr val="66FF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38" name="椭圆 61514">
              <a:extLst>
                <a:ext uri="{FF2B5EF4-FFF2-40B4-BE49-F238E27FC236}">
                  <a16:creationId xmlns:a16="http://schemas.microsoft.com/office/drawing/2014/main" id="{A79A1209-7E3C-BF86-BCA4-23A4D843B4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4" y="2821"/>
              <a:ext cx="26" cy="26"/>
            </a:xfrm>
            <a:prstGeom prst="ellipse">
              <a:avLst/>
            </a:prstGeom>
            <a:solidFill>
              <a:srgbClr val="FFFF00"/>
            </a:solidFill>
            <a:ln w="0">
              <a:solidFill>
                <a:srgbClr val="66FF33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39" name="矩形 61515">
              <a:extLst>
                <a:ext uri="{FF2B5EF4-FFF2-40B4-BE49-F238E27FC236}">
                  <a16:creationId xmlns:a16="http://schemas.microsoft.com/office/drawing/2014/main" id="{3629B47F-6337-0352-8F41-A2B7AC9E9D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2" y="2659"/>
              <a:ext cx="201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altLang="zh-CN" b="0"/>
                <a:t>O</a:t>
              </a:r>
              <a:endParaRPr lang="en-GB" altLang="zh-CN" b="0">
                <a:latin typeface="Times New Roman" panose="02020603050405020304" pitchFamily="18" charset="0"/>
              </a:endParaRPr>
            </a:p>
          </p:txBody>
        </p:sp>
        <p:sp>
          <p:nvSpPr>
            <p:cNvPr id="36940" name="椭圆 61516">
              <a:extLst>
                <a:ext uri="{FF2B5EF4-FFF2-40B4-BE49-F238E27FC236}">
                  <a16:creationId xmlns:a16="http://schemas.microsoft.com/office/drawing/2014/main" id="{7F0D836B-EB49-F3B2-376C-24A1F0455E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3" y="2415"/>
              <a:ext cx="27" cy="27"/>
            </a:xfrm>
            <a:prstGeom prst="ellipse">
              <a:avLst/>
            </a:prstGeom>
            <a:solidFill>
              <a:srgbClr val="FFFF00"/>
            </a:solidFill>
            <a:ln w="0">
              <a:solidFill>
                <a:srgbClr val="66FF33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41" name="矩形 61517">
              <a:extLst>
                <a:ext uri="{FF2B5EF4-FFF2-40B4-BE49-F238E27FC236}">
                  <a16:creationId xmlns:a16="http://schemas.microsoft.com/office/drawing/2014/main" id="{F4051DA8-D054-F325-6538-B39B64245C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7" y="2251"/>
              <a:ext cx="187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altLang="zh-CN" b="0"/>
                <a:t>C</a:t>
              </a:r>
              <a:endParaRPr lang="en-GB" altLang="zh-CN" b="0">
                <a:latin typeface="Times New Roman" panose="02020603050405020304" pitchFamily="18" charset="0"/>
              </a:endParaRPr>
            </a:p>
          </p:txBody>
        </p:sp>
        <p:sp>
          <p:nvSpPr>
            <p:cNvPr id="36942" name="椭圆 61518">
              <a:extLst>
                <a:ext uri="{FF2B5EF4-FFF2-40B4-BE49-F238E27FC236}">
                  <a16:creationId xmlns:a16="http://schemas.microsoft.com/office/drawing/2014/main" id="{9024B8F6-E884-9DE8-9CF6-AC34590958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4" y="2415"/>
              <a:ext cx="26" cy="27"/>
            </a:xfrm>
            <a:prstGeom prst="ellipse">
              <a:avLst/>
            </a:prstGeom>
            <a:solidFill>
              <a:srgbClr val="FFFF00"/>
            </a:solidFill>
            <a:ln w="0">
              <a:solidFill>
                <a:srgbClr val="66FF33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43" name="矩形 61519">
              <a:extLst>
                <a:ext uri="{FF2B5EF4-FFF2-40B4-BE49-F238E27FC236}">
                  <a16:creationId xmlns:a16="http://schemas.microsoft.com/office/drawing/2014/main" id="{A9D6C98A-A4C6-9B7A-239C-0C12CFDCA8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99" y="2251"/>
              <a:ext cx="187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altLang="zh-CN" b="0"/>
                <a:t>D</a:t>
              </a:r>
              <a:endParaRPr lang="en-GB" altLang="zh-CN" b="0">
                <a:latin typeface="Times New Roman" panose="02020603050405020304" pitchFamily="18" charset="0"/>
              </a:endParaRPr>
            </a:p>
          </p:txBody>
        </p:sp>
        <p:sp>
          <p:nvSpPr>
            <p:cNvPr id="36944" name="椭圆 61520">
              <a:extLst>
                <a:ext uri="{FF2B5EF4-FFF2-40B4-BE49-F238E27FC236}">
                  <a16:creationId xmlns:a16="http://schemas.microsoft.com/office/drawing/2014/main" id="{2B887485-1C31-05C3-F8E5-CDC49DD8A2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1" y="3725"/>
              <a:ext cx="26" cy="27"/>
            </a:xfrm>
            <a:prstGeom prst="ellipse">
              <a:avLst/>
            </a:prstGeom>
            <a:solidFill>
              <a:srgbClr val="FFFF00"/>
            </a:solidFill>
            <a:ln w="0">
              <a:solidFill>
                <a:srgbClr val="66FF33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45" name="矩形 61521">
              <a:extLst>
                <a:ext uri="{FF2B5EF4-FFF2-40B4-BE49-F238E27FC236}">
                  <a16:creationId xmlns:a16="http://schemas.microsoft.com/office/drawing/2014/main" id="{8BF836E0-49A3-9FE4-3491-F76D0EAE3A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0" y="3752"/>
              <a:ext cx="173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altLang="zh-CN" b="0"/>
                <a:t>A</a:t>
              </a:r>
              <a:endParaRPr lang="en-GB" altLang="zh-CN" b="0">
                <a:latin typeface="Times New Roman" panose="02020603050405020304" pitchFamily="18" charset="0"/>
              </a:endParaRPr>
            </a:p>
          </p:txBody>
        </p:sp>
        <p:sp>
          <p:nvSpPr>
            <p:cNvPr id="36946" name="椭圆 61522">
              <a:extLst>
                <a:ext uri="{FF2B5EF4-FFF2-40B4-BE49-F238E27FC236}">
                  <a16:creationId xmlns:a16="http://schemas.microsoft.com/office/drawing/2014/main" id="{774F9806-1274-4AFB-8295-40EE3EBF64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89" y="3725"/>
              <a:ext cx="26" cy="27"/>
            </a:xfrm>
            <a:prstGeom prst="ellipse">
              <a:avLst/>
            </a:prstGeom>
            <a:solidFill>
              <a:srgbClr val="FFFF00"/>
            </a:solidFill>
            <a:ln w="0">
              <a:solidFill>
                <a:srgbClr val="66FF33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47" name="矩形 61523">
              <a:extLst>
                <a:ext uri="{FF2B5EF4-FFF2-40B4-BE49-F238E27FC236}">
                  <a16:creationId xmlns:a16="http://schemas.microsoft.com/office/drawing/2014/main" id="{0F8F2246-A143-7C45-8454-280B3B1E4A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31" y="3741"/>
              <a:ext cx="173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altLang="zh-CN" b="0"/>
                <a:t>B</a:t>
              </a:r>
              <a:endParaRPr lang="en-GB" altLang="zh-CN" b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61525" name="组合 61524">
            <a:extLst>
              <a:ext uri="{FF2B5EF4-FFF2-40B4-BE49-F238E27FC236}">
                <a16:creationId xmlns:a16="http://schemas.microsoft.com/office/drawing/2014/main" id="{7338AE0A-07C1-E632-9C48-416652CE587C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847851" y="3141664"/>
            <a:ext cx="2162175" cy="3324225"/>
            <a:chOff x="204" y="1979"/>
            <a:chExt cx="1362" cy="2094"/>
          </a:xfrm>
        </p:grpSpPr>
        <p:sp>
          <p:nvSpPr>
            <p:cNvPr id="36949" name="矩形 61525">
              <a:extLst>
                <a:ext uri="{FF2B5EF4-FFF2-40B4-BE49-F238E27FC236}">
                  <a16:creationId xmlns:a16="http://schemas.microsoft.com/office/drawing/2014/main" id="{617F2B5F-FB80-3D88-7248-65443776E242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04" y="1979"/>
              <a:ext cx="1362" cy="20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50" name="任意多边形 61526">
              <a:extLst>
                <a:ext uri="{FF2B5EF4-FFF2-40B4-BE49-F238E27FC236}">
                  <a16:creationId xmlns:a16="http://schemas.microsoft.com/office/drawing/2014/main" id="{44D57F51-7F78-F7AD-D9EA-BA9D17A9D4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6" y="3605"/>
              <a:ext cx="186" cy="186"/>
            </a:xfrm>
            <a:custGeom>
              <a:avLst/>
              <a:gdLst>
                <a:gd name="T0" fmla="*/ 0 w 21600"/>
                <a:gd name="T1" fmla="*/ 21555 h 21555"/>
                <a:gd name="T2" fmla="*/ 20203 w 21600"/>
                <a:gd name="T3" fmla="*/ -1 h 21555"/>
                <a:gd name="T4" fmla="*/ 0 w 21600"/>
                <a:gd name="T5" fmla="*/ 21555 h 21555"/>
                <a:gd name="T6" fmla="*/ 20203 w 21600"/>
                <a:gd name="T7" fmla="*/ -1 h 21555"/>
                <a:gd name="T8" fmla="*/ 21600 w 21600"/>
                <a:gd name="T9" fmla="*/ 21555 h 215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555" fill="none">
                  <a:moveTo>
                    <a:pt x="0" y="21555"/>
                  </a:moveTo>
                  <a:cubicBezTo>
                    <a:pt x="0" y="10093"/>
                    <a:pt x="8927" y="717"/>
                    <a:pt x="20203" y="-1"/>
                  </a:cubicBezTo>
                </a:path>
                <a:path w="21600" h="21555" stroke="0">
                  <a:moveTo>
                    <a:pt x="0" y="21555"/>
                  </a:moveTo>
                  <a:cubicBezTo>
                    <a:pt x="0" y="10093"/>
                    <a:pt x="8927" y="717"/>
                    <a:pt x="20203" y="-1"/>
                  </a:cubicBezTo>
                  <a:lnTo>
                    <a:pt x="21600" y="21555"/>
                  </a:lnTo>
                  <a:close/>
                </a:path>
              </a:pathLst>
            </a:custGeom>
            <a:noFill/>
            <a:ln w="952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51" name="任意多边形 61527">
              <a:extLst>
                <a:ext uri="{FF2B5EF4-FFF2-40B4-BE49-F238E27FC236}">
                  <a16:creationId xmlns:a16="http://schemas.microsoft.com/office/drawing/2014/main" id="{91F72056-4F5F-E4C2-85B2-B52E26AA43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4" y="3563"/>
              <a:ext cx="228" cy="228"/>
            </a:xfrm>
            <a:custGeom>
              <a:avLst/>
              <a:gdLst>
                <a:gd name="T0" fmla="*/ 0 w 21600"/>
                <a:gd name="T1" fmla="*/ 21570 h 21570"/>
                <a:gd name="T2" fmla="*/ 20459 w 21600"/>
                <a:gd name="T3" fmla="*/ 0 h 21570"/>
                <a:gd name="T4" fmla="*/ 0 w 21600"/>
                <a:gd name="T5" fmla="*/ 21570 h 21570"/>
                <a:gd name="T6" fmla="*/ 20459 w 21600"/>
                <a:gd name="T7" fmla="*/ 0 h 21570"/>
                <a:gd name="T8" fmla="*/ 21600 w 21600"/>
                <a:gd name="T9" fmla="*/ 21570 h 21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570" fill="none">
                  <a:moveTo>
                    <a:pt x="0" y="21570"/>
                  </a:moveTo>
                  <a:cubicBezTo>
                    <a:pt x="0" y="10022"/>
                    <a:pt x="9062" y="590"/>
                    <a:pt x="20459" y="0"/>
                  </a:cubicBezTo>
                </a:path>
                <a:path w="21600" h="21570" stroke="0">
                  <a:moveTo>
                    <a:pt x="0" y="21570"/>
                  </a:moveTo>
                  <a:cubicBezTo>
                    <a:pt x="0" y="10022"/>
                    <a:pt x="9062" y="590"/>
                    <a:pt x="20459" y="0"/>
                  </a:cubicBezTo>
                  <a:lnTo>
                    <a:pt x="21600" y="21570"/>
                  </a:lnTo>
                  <a:close/>
                </a:path>
              </a:pathLst>
            </a:custGeom>
            <a:noFill/>
            <a:ln w="952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52" name="任意多边形 61528">
              <a:extLst>
                <a:ext uri="{FF2B5EF4-FFF2-40B4-BE49-F238E27FC236}">
                  <a16:creationId xmlns:a16="http://schemas.microsoft.com/office/drawing/2014/main" id="{2568AAF3-0CD0-ADEC-6040-0814DFCE9E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6" y="3593"/>
              <a:ext cx="228" cy="204"/>
            </a:xfrm>
            <a:custGeom>
              <a:avLst/>
              <a:gdLst>
                <a:gd name="T0" fmla="*/ 9659 w 21600"/>
                <a:gd name="T1" fmla="*/ 0 h 19320"/>
                <a:gd name="T2" fmla="*/ 21600 w 21600"/>
                <a:gd name="T3" fmla="*/ 19320 h 19320"/>
                <a:gd name="T4" fmla="*/ 9659 w 21600"/>
                <a:gd name="T5" fmla="*/ 0 h 19320"/>
                <a:gd name="T6" fmla="*/ 21600 w 21600"/>
                <a:gd name="T7" fmla="*/ 19320 h 19320"/>
                <a:gd name="T8" fmla="*/ 0 w 21600"/>
                <a:gd name="T9" fmla="*/ 19320 h 19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19320" fill="none">
                  <a:moveTo>
                    <a:pt x="9659" y="0"/>
                  </a:moveTo>
                  <a:cubicBezTo>
                    <a:pt x="16742" y="3544"/>
                    <a:pt x="21600" y="10865"/>
                    <a:pt x="21600" y="19320"/>
                  </a:cubicBezTo>
                </a:path>
                <a:path w="21600" h="19320" stroke="0">
                  <a:moveTo>
                    <a:pt x="9659" y="0"/>
                  </a:moveTo>
                  <a:cubicBezTo>
                    <a:pt x="16742" y="3544"/>
                    <a:pt x="21600" y="10865"/>
                    <a:pt x="21600" y="19320"/>
                  </a:cubicBezTo>
                  <a:lnTo>
                    <a:pt x="0" y="19320"/>
                  </a:lnTo>
                  <a:close/>
                </a:path>
              </a:pathLst>
            </a:custGeom>
            <a:noFill/>
            <a:ln w="952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53" name="任意多边形 61529">
              <a:extLst>
                <a:ext uri="{FF2B5EF4-FFF2-40B4-BE49-F238E27FC236}">
                  <a16:creationId xmlns:a16="http://schemas.microsoft.com/office/drawing/2014/main" id="{B8C7B53E-DBB0-55EE-0AA8-6954ED6987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2" y="2933"/>
              <a:ext cx="228" cy="204"/>
            </a:xfrm>
            <a:custGeom>
              <a:avLst/>
              <a:gdLst>
                <a:gd name="T0" fmla="*/ 9659 w 21600"/>
                <a:gd name="T1" fmla="*/ 0 h 19320"/>
                <a:gd name="T2" fmla="*/ 21600 w 21600"/>
                <a:gd name="T3" fmla="*/ 19320 h 19320"/>
                <a:gd name="T4" fmla="*/ 9659 w 21600"/>
                <a:gd name="T5" fmla="*/ 0 h 19320"/>
                <a:gd name="T6" fmla="*/ 21600 w 21600"/>
                <a:gd name="T7" fmla="*/ 19320 h 19320"/>
                <a:gd name="T8" fmla="*/ 0 w 21600"/>
                <a:gd name="T9" fmla="*/ 19320 h 19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19320" fill="none">
                  <a:moveTo>
                    <a:pt x="9659" y="0"/>
                  </a:moveTo>
                  <a:cubicBezTo>
                    <a:pt x="16742" y="3544"/>
                    <a:pt x="21600" y="10865"/>
                    <a:pt x="21600" y="19320"/>
                  </a:cubicBezTo>
                </a:path>
                <a:path w="21600" h="19320" stroke="0">
                  <a:moveTo>
                    <a:pt x="9659" y="0"/>
                  </a:moveTo>
                  <a:cubicBezTo>
                    <a:pt x="16742" y="3544"/>
                    <a:pt x="21600" y="10865"/>
                    <a:pt x="21600" y="19320"/>
                  </a:cubicBezTo>
                  <a:lnTo>
                    <a:pt x="0" y="19320"/>
                  </a:lnTo>
                  <a:close/>
                </a:path>
              </a:pathLst>
            </a:custGeom>
            <a:noFill/>
            <a:ln w="952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54" name="任意多边形 61530">
              <a:extLst>
                <a:ext uri="{FF2B5EF4-FFF2-40B4-BE49-F238E27FC236}">
                  <a16:creationId xmlns:a16="http://schemas.microsoft.com/office/drawing/2014/main" id="{4AD28F98-F2BB-E934-576B-498045E381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4" y="2945"/>
              <a:ext cx="189" cy="192"/>
            </a:xfrm>
            <a:custGeom>
              <a:avLst/>
              <a:gdLst>
                <a:gd name="T0" fmla="*/ 2 w 21600"/>
                <a:gd name="T1" fmla="*/ 21918 h 21919"/>
                <a:gd name="T2" fmla="*/ 2 w 21600"/>
                <a:gd name="T3" fmla="*/ 21918 h 21919"/>
                <a:gd name="T4" fmla="*/ 20569 w 21600"/>
                <a:gd name="T5" fmla="*/ 342 h 21919"/>
                <a:gd name="T6" fmla="*/ 2 w 21600"/>
                <a:gd name="T7" fmla="*/ 21918 h 21919"/>
                <a:gd name="T8" fmla="*/ 2 w 21600"/>
                <a:gd name="T9" fmla="*/ 21918 h 21919"/>
                <a:gd name="T10" fmla="*/ 20569 w 21600"/>
                <a:gd name="T11" fmla="*/ 342 h 21919"/>
                <a:gd name="T12" fmla="*/ 21600 w 21600"/>
                <a:gd name="T13" fmla="*/ 21576 h 21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0" h="21919" fill="none">
                  <a:moveTo>
                    <a:pt x="2" y="21918"/>
                  </a:moveTo>
                  <a:cubicBezTo>
                    <a:pt x="3" y="22146"/>
                    <a:pt x="2" y="22032"/>
                    <a:pt x="2" y="21918"/>
                  </a:cubicBezTo>
                  <a:cubicBezTo>
                    <a:pt x="2" y="10333"/>
                    <a:pt x="9122" y="879"/>
                    <a:pt x="20569" y="342"/>
                  </a:cubicBezTo>
                </a:path>
                <a:path w="21600" h="21919" stroke="0">
                  <a:moveTo>
                    <a:pt x="2" y="21918"/>
                  </a:moveTo>
                  <a:cubicBezTo>
                    <a:pt x="3" y="22146"/>
                    <a:pt x="2" y="22032"/>
                    <a:pt x="2" y="21918"/>
                  </a:cubicBezTo>
                  <a:cubicBezTo>
                    <a:pt x="2" y="10333"/>
                    <a:pt x="9122" y="879"/>
                    <a:pt x="20569" y="342"/>
                  </a:cubicBezTo>
                  <a:lnTo>
                    <a:pt x="21600" y="21576"/>
                  </a:lnTo>
                  <a:close/>
                </a:path>
              </a:pathLst>
            </a:custGeom>
            <a:noFill/>
            <a:ln w="952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55" name="任意多边形 61531">
              <a:extLst>
                <a:ext uri="{FF2B5EF4-FFF2-40B4-BE49-F238E27FC236}">
                  <a16:creationId xmlns:a16="http://schemas.microsoft.com/office/drawing/2014/main" id="{DA72B601-070F-95A9-74E5-50E61BDB27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8" y="2910"/>
              <a:ext cx="225" cy="227"/>
            </a:xfrm>
            <a:custGeom>
              <a:avLst/>
              <a:gdLst>
                <a:gd name="T0" fmla="*/ 0 w 21600"/>
                <a:gd name="T1" fmla="*/ 21552 h 21552"/>
                <a:gd name="T2" fmla="*/ 20157 w 21600"/>
                <a:gd name="T3" fmla="*/ -1 h 21552"/>
                <a:gd name="T4" fmla="*/ 0 w 21600"/>
                <a:gd name="T5" fmla="*/ 21552 h 21552"/>
                <a:gd name="T6" fmla="*/ 20157 w 21600"/>
                <a:gd name="T7" fmla="*/ -1 h 21552"/>
                <a:gd name="T8" fmla="*/ 21600 w 21600"/>
                <a:gd name="T9" fmla="*/ 21552 h 21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552" fill="none">
                  <a:moveTo>
                    <a:pt x="0" y="21552"/>
                  </a:moveTo>
                  <a:cubicBezTo>
                    <a:pt x="0" y="10106"/>
                    <a:pt x="8903" y="739"/>
                    <a:pt x="20157" y="-1"/>
                  </a:cubicBezTo>
                </a:path>
                <a:path w="21600" h="21552" stroke="0">
                  <a:moveTo>
                    <a:pt x="0" y="21552"/>
                  </a:moveTo>
                  <a:cubicBezTo>
                    <a:pt x="0" y="10106"/>
                    <a:pt x="8903" y="739"/>
                    <a:pt x="20157" y="-1"/>
                  </a:cubicBezTo>
                  <a:lnTo>
                    <a:pt x="21600" y="21552"/>
                  </a:lnTo>
                  <a:close/>
                </a:path>
              </a:pathLst>
            </a:custGeom>
            <a:noFill/>
            <a:ln w="952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56" name="直接连接符 61532">
              <a:extLst>
                <a:ext uri="{FF2B5EF4-FFF2-40B4-BE49-F238E27FC236}">
                  <a16:creationId xmlns:a16="http://schemas.microsoft.com/office/drawing/2014/main" id="{E904B145-4D65-C75C-1B3F-E1ED64B4B68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6" y="2255"/>
              <a:ext cx="786" cy="1542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57" name="直接连接符 61533">
              <a:extLst>
                <a:ext uri="{FF2B5EF4-FFF2-40B4-BE49-F238E27FC236}">
                  <a16:creationId xmlns:a16="http://schemas.microsoft.com/office/drawing/2014/main" id="{6F2C155C-2852-322D-00DE-96CBD02CECA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6" y="3791"/>
              <a:ext cx="876" cy="6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58" name="直接连接符 61534">
              <a:extLst>
                <a:ext uri="{FF2B5EF4-FFF2-40B4-BE49-F238E27FC236}">
                  <a16:creationId xmlns:a16="http://schemas.microsoft.com/office/drawing/2014/main" id="{77DFDCB7-BEC1-47C0-0B34-65FDEE5F33F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12" y="2255"/>
              <a:ext cx="90" cy="1536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59" name="直接连接符 61535">
              <a:extLst>
                <a:ext uri="{FF2B5EF4-FFF2-40B4-BE49-F238E27FC236}">
                  <a16:creationId xmlns:a16="http://schemas.microsoft.com/office/drawing/2014/main" id="{16302AD5-7854-6050-7CCF-A560A2B1C19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62" y="3137"/>
              <a:ext cx="504" cy="1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60" name="直接连接符 61536">
              <a:extLst>
                <a:ext uri="{FF2B5EF4-FFF2-40B4-BE49-F238E27FC236}">
                  <a16:creationId xmlns:a16="http://schemas.microsoft.com/office/drawing/2014/main" id="{7E2F3F31-0DE4-7F14-B334-3CAF4D5D864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12" y="2255"/>
              <a:ext cx="54" cy="882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61" name="直接连接符 61537">
              <a:extLst>
                <a:ext uri="{FF2B5EF4-FFF2-40B4-BE49-F238E27FC236}">
                  <a16:creationId xmlns:a16="http://schemas.microsoft.com/office/drawing/2014/main" id="{D2501E00-998B-FCE4-A34B-B25886C0912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62" y="2255"/>
              <a:ext cx="450" cy="882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62" name="椭圆 61538">
              <a:extLst>
                <a:ext uri="{FF2B5EF4-FFF2-40B4-BE49-F238E27FC236}">
                  <a16:creationId xmlns:a16="http://schemas.microsoft.com/office/drawing/2014/main" id="{1AC2CCBD-9663-6124-DDCF-46A9CD981B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0" y="2243"/>
              <a:ext cx="30" cy="30"/>
            </a:xfrm>
            <a:prstGeom prst="ellipse">
              <a:avLst/>
            </a:prstGeom>
            <a:solidFill>
              <a:srgbClr val="FFFF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63" name="矩形 61539">
              <a:extLst>
                <a:ext uri="{FF2B5EF4-FFF2-40B4-BE49-F238E27FC236}">
                  <a16:creationId xmlns:a16="http://schemas.microsoft.com/office/drawing/2014/main" id="{6A76FF1E-795C-53A8-DF67-1331D4DA2C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8" y="2015"/>
              <a:ext cx="145" cy="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altLang="zh-CN" sz="2700" b="0"/>
                <a:t>A</a:t>
              </a:r>
              <a:endParaRPr lang="en-GB" altLang="zh-CN" sz="3600" b="0">
                <a:latin typeface="Times New Roman" panose="02020603050405020304" pitchFamily="18" charset="0"/>
              </a:endParaRPr>
            </a:p>
          </p:txBody>
        </p:sp>
        <p:sp>
          <p:nvSpPr>
            <p:cNvPr id="36964" name="椭圆 61540">
              <a:extLst>
                <a:ext uri="{FF2B5EF4-FFF2-40B4-BE49-F238E27FC236}">
                  <a16:creationId xmlns:a16="http://schemas.microsoft.com/office/drawing/2014/main" id="{1EE7FD3C-1570-FEA3-F952-17801FF903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" y="3785"/>
              <a:ext cx="30" cy="30"/>
            </a:xfrm>
            <a:prstGeom prst="ellipse">
              <a:avLst/>
            </a:prstGeom>
            <a:solidFill>
              <a:srgbClr val="FFFF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65" name="矩形 61541">
              <a:extLst>
                <a:ext uri="{FF2B5EF4-FFF2-40B4-BE49-F238E27FC236}">
                  <a16:creationId xmlns:a16="http://schemas.microsoft.com/office/drawing/2014/main" id="{2FDCF0FB-26E3-B03A-62A9-302ED856CB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4" y="3731"/>
              <a:ext cx="145" cy="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altLang="zh-CN" sz="2700" b="0"/>
                <a:t>B</a:t>
              </a:r>
              <a:endParaRPr lang="en-GB" altLang="zh-CN" sz="3600" b="0">
                <a:latin typeface="Times New Roman" panose="02020603050405020304" pitchFamily="18" charset="0"/>
              </a:endParaRPr>
            </a:p>
          </p:txBody>
        </p:sp>
        <p:sp>
          <p:nvSpPr>
            <p:cNvPr id="36966" name="椭圆 61542">
              <a:extLst>
                <a:ext uri="{FF2B5EF4-FFF2-40B4-BE49-F238E27FC236}">
                  <a16:creationId xmlns:a16="http://schemas.microsoft.com/office/drawing/2014/main" id="{A4118F40-6EDE-1A51-0423-6BFF77FDC3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0" y="3779"/>
              <a:ext cx="30" cy="30"/>
            </a:xfrm>
            <a:prstGeom prst="ellipse">
              <a:avLst/>
            </a:prstGeom>
            <a:solidFill>
              <a:srgbClr val="FFFF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67" name="矩形 61543">
              <a:extLst>
                <a:ext uri="{FF2B5EF4-FFF2-40B4-BE49-F238E27FC236}">
                  <a16:creationId xmlns:a16="http://schemas.microsoft.com/office/drawing/2014/main" id="{B965790C-C72C-1406-6EF0-0727FC28DC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0" y="3767"/>
              <a:ext cx="158" cy="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altLang="zh-CN" sz="2700" b="0"/>
                <a:t>C</a:t>
              </a:r>
              <a:endParaRPr lang="en-GB" altLang="zh-CN" sz="3600" b="0">
                <a:latin typeface="Times New Roman" panose="02020603050405020304" pitchFamily="18" charset="0"/>
              </a:endParaRPr>
            </a:p>
          </p:txBody>
        </p:sp>
        <p:sp>
          <p:nvSpPr>
            <p:cNvPr id="36968" name="椭圆 61544">
              <a:extLst>
                <a:ext uri="{FF2B5EF4-FFF2-40B4-BE49-F238E27FC236}">
                  <a16:creationId xmlns:a16="http://schemas.microsoft.com/office/drawing/2014/main" id="{2D95085D-53A6-975D-0A18-9CCDC72CA0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0" y="3125"/>
              <a:ext cx="30" cy="30"/>
            </a:xfrm>
            <a:prstGeom prst="ellipse">
              <a:avLst/>
            </a:prstGeom>
            <a:solidFill>
              <a:srgbClr val="FFFF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69" name="矩形 61545">
              <a:extLst>
                <a:ext uri="{FF2B5EF4-FFF2-40B4-BE49-F238E27FC236}">
                  <a16:creationId xmlns:a16="http://schemas.microsoft.com/office/drawing/2014/main" id="{13492204-442D-AC02-53E3-800E7CB873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8" y="2939"/>
              <a:ext cx="158" cy="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altLang="zh-CN" sz="2700" b="0"/>
                <a:t>D</a:t>
              </a:r>
              <a:endParaRPr lang="en-GB" altLang="zh-CN" sz="3600" b="0">
                <a:latin typeface="Times New Roman" panose="02020603050405020304" pitchFamily="18" charset="0"/>
              </a:endParaRPr>
            </a:p>
          </p:txBody>
        </p:sp>
        <p:sp>
          <p:nvSpPr>
            <p:cNvPr id="36970" name="椭圆 61546">
              <a:extLst>
                <a:ext uri="{FF2B5EF4-FFF2-40B4-BE49-F238E27FC236}">
                  <a16:creationId xmlns:a16="http://schemas.microsoft.com/office/drawing/2014/main" id="{BD4D442C-173D-0E94-FC6C-36389A877E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54" y="3125"/>
              <a:ext cx="30" cy="30"/>
            </a:xfrm>
            <a:prstGeom prst="ellipse">
              <a:avLst/>
            </a:prstGeom>
            <a:solidFill>
              <a:srgbClr val="FFFF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71" name="矩形 61547">
              <a:extLst>
                <a:ext uri="{FF2B5EF4-FFF2-40B4-BE49-F238E27FC236}">
                  <a16:creationId xmlns:a16="http://schemas.microsoft.com/office/drawing/2014/main" id="{E4834AAD-D775-DE76-A12B-01A82EEE36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4" y="2993"/>
              <a:ext cx="145" cy="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altLang="zh-CN" sz="2700" b="0"/>
                <a:t>E</a:t>
              </a:r>
              <a:endParaRPr lang="en-GB" altLang="zh-CN" sz="3600" b="0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3" name="组合 58369">
            <a:extLst>
              <a:ext uri="{FF2B5EF4-FFF2-40B4-BE49-F238E27FC236}">
                <a16:creationId xmlns:a16="http://schemas.microsoft.com/office/drawing/2014/main" id="{01814815-9A50-378E-EFA3-F36FC8EA51C3}"/>
              </a:ext>
            </a:extLst>
          </p:cNvPr>
          <p:cNvGrpSpPr>
            <a:grpSpLocks/>
          </p:cNvGrpSpPr>
          <p:nvPr/>
        </p:nvGrpSpPr>
        <p:grpSpPr bwMode="auto">
          <a:xfrm>
            <a:off x="2286000" y="152400"/>
            <a:ext cx="3733800" cy="838200"/>
            <a:chOff x="1344" y="240"/>
            <a:chExt cx="2112" cy="528"/>
          </a:xfrm>
        </p:grpSpPr>
        <p:sp>
          <p:nvSpPr>
            <p:cNvPr id="58371" name="任意多边形 58370">
              <a:extLst>
                <a:ext uri="{FF2B5EF4-FFF2-40B4-BE49-F238E27FC236}">
                  <a16:creationId xmlns:a16="http://schemas.microsoft.com/office/drawing/2014/main" id="{7BA17962-C548-0F9B-DB6F-C4A46DE9D14F}"/>
                </a:ext>
              </a:extLst>
            </p:cNvPr>
            <p:cNvSpPr/>
            <p:nvPr/>
          </p:nvSpPr>
          <p:spPr>
            <a:xfrm>
              <a:off x="1668" y="618"/>
              <a:ext cx="1788" cy="150"/>
            </a:xfrm>
            <a:custGeom>
              <a:avLst/>
              <a:gdLst>
                <a:gd name="A1" fmla="val 0"/>
                <a:gd name="A3" fmla="val 0"/>
                <a:gd name="G0" fmla="+- 1000 0 0"/>
                <a:gd name="G1" fmla="+- 1000 0 0"/>
                <a:gd name="G2" fmla="+- G0 0 G1"/>
                <a:gd name="G3" fmla="*/ G1 1 2"/>
                <a:gd name="G4" fmla="+- G0 0 G3"/>
                <a:gd name="txL" fmla="*/ 0 w 11920"/>
                <a:gd name="txT" fmla="*/ 0 h 1000"/>
              </a:gdLst>
              <a:ahLst/>
              <a:cxnLst/>
              <a:rect l="txL" t="txT" r="G4" b="G1"/>
              <a:pathLst>
                <a:path w="11920" h="1000">
                  <a:moveTo>
                    <a:pt x="0" y="0"/>
                  </a:moveTo>
                  <a:lnTo>
                    <a:pt x="11420" y="0"/>
                  </a:lnTo>
                  <a:arcTo wR="500" hR="500" stAng="-5400000" swAng="10800000"/>
                  <a:lnTo>
                    <a:pt x="0" y="1000"/>
                  </a:lnTo>
                  <a:close/>
                </a:path>
              </a:pathLst>
            </a:custGeom>
            <a:solidFill>
              <a:srgbClr val="008000"/>
            </a:solidFill>
            <a:ln w="38100">
              <a:noFill/>
            </a:ln>
          </p:spPr>
          <p:txBody>
            <a:bodyPr/>
            <a:lstStyle/>
            <a:p>
              <a:pPr eaLnBrk="0" hangingPunct="0">
                <a:buClr>
                  <a:srgbClr val="000000"/>
                </a:buClr>
              </a:pPr>
              <a:endParaRPr sz="2800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Arial Unicode MS" pitchFamily="34" charset="-122"/>
                <a:sym typeface="Wingdings" pitchFamily="2" charset="2"/>
              </a:endParaRPr>
            </a:p>
          </p:txBody>
        </p:sp>
        <p:grpSp>
          <p:nvGrpSpPr>
            <p:cNvPr id="38915" name="组合 58371">
              <a:extLst>
                <a:ext uri="{FF2B5EF4-FFF2-40B4-BE49-F238E27FC236}">
                  <a16:creationId xmlns:a16="http://schemas.microsoft.com/office/drawing/2014/main" id="{AA93AE43-A4C4-2810-1326-F252F80890AB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344" y="240"/>
              <a:ext cx="472" cy="519"/>
              <a:chOff x="1303" y="1187"/>
              <a:chExt cx="1799" cy="2873"/>
            </a:xfrm>
          </p:grpSpPr>
          <p:grpSp>
            <p:nvGrpSpPr>
              <p:cNvPr id="38916" name="组合 58372">
                <a:extLst>
                  <a:ext uri="{FF2B5EF4-FFF2-40B4-BE49-F238E27FC236}">
                    <a16:creationId xmlns:a16="http://schemas.microsoft.com/office/drawing/2014/main" id="{1CBA1B0A-4230-02B1-C8B0-9778A380826D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565" y="2478"/>
                <a:ext cx="1179" cy="1582"/>
                <a:chOff x="3515" y="2483"/>
                <a:chExt cx="1179" cy="1582"/>
              </a:xfrm>
            </p:grpSpPr>
            <p:grpSp>
              <p:nvGrpSpPr>
                <p:cNvPr id="38917" name="组合 58373">
                  <a:extLst>
                    <a:ext uri="{FF2B5EF4-FFF2-40B4-BE49-F238E27FC236}">
                      <a16:creationId xmlns:a16="http://schemas.microsoft.com/office/drawing/2014/main" id="{090583EE-9B4B-34E1-2AB6-DDB70493A2C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515" y="2627"/>
                  <a:ext cx="1146" cy="1438"/>
                  <a:chOff x="3424" y="2296"/>
                  <a:chExt cx="1045" cy="1360"/>
                </a:xfrm>
              </p:grpSpPr>
              <p:sp>
                <p:nvSpPr>
                  <p:cNvPr id="38918" name="椭圆 58374">
                    <a:extLst>
                      <a:ext uri="{FF2B5EF4-FFF2-40B4-BE49-F238E27FC236}">
                        <a16:creationId xmlns:a16="http://schemas.microsoft.com/office/drawing/2014/main" id="{0B2E5AD6-A182-E190-C283-E5E841EDC089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424" y="2432"/>
                    <a:ext cx="1045" cy="634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8919" name="任意多边形 58375">
                    <a:extLst>
                      <a:ext uri="{FF2B5EF4-FFF2-40B4-BE49-F238E27FC236}">
                        <a16:creationId xmlns:a16="http://schemas.microsoft.com/office/drawing/2014/main" id="{ED90FD7F-9180-3B95-E4B5-C50D3ED0EDD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425" y="2704"/>
                    <a:ext cx="1043" cy="952"/>
                  </a:xfrm>
                  <a:custGeom>
                    <a:avLst/>
                    <a:gdLst>
                      <a:gd name="T0" fmla="*/ 0 w 1043"/>
                      <a:gd name="T1" fmla="*/ 0 h 952"/>
                      <a:gd name="T2" fmla="*/ 45 w 1043"/>
                      <a:gd name="T3" fmla="*/ 181 h 952"/>
                      <a:gd name="T4" fmla="*/ 181 w 1043"/>
                      <a:gd name="T5" fmla="*/ 272 h 952"/>
                      <a:gd name="T6" fmla="*/ 363 w 1043"/>
                      <a:gd name="T7" fmla="*/ 362 h 952"/>
                      <a:gd name="T8" fmla="*/ 590 w 1043"/>
                      <a:gd name="T9" fmla="*/ 362 h 952"/>
                      <a:gd name="T10" fmla="*/ 816 w 1043"/>
                      <a:gd name="T11" fmla="*/ 317 h 952"/>
                      <a:gd name="T12" fmla="*/ 952 w 1043"/>
                      <a:gd name="T13" fmla="*/ 226 h 952"/>
                      <a:gd name="T14" fmla="*/ 1043 w 1043"/>
                      <a:gd name="T15" fmla="*/ 90 h 952"/>
                      <a:gd name="T16" fmla="*/ 1043 w 1043"/>
                      <a:gd name="T17" fmla="*/ 0 h 952"/>
                      <a:gd name="T18" fmla="*/ 816 w 1043"/>
                      <a:gd name="T19" fmla="*/ 907 h 952"/>
                      <a:gd name="T20" fmla="*/ 680 w 1043"/>
                      <a:gd name="T21" fmla="*/ 952 h 952"/>
                      <a:gd name="T22" fmla="*/ 544 w 1043"/>
                      <a:gd name="T23" fmla="*/ 952 h 952"/>
                      <a:gd name="T24" fmla="*/ 363 w 1043"/>
                      <a:gd name="T25" fmla="*/ 952 h 952"/>
                      <a:gd name="T26" fmla="*/ 227 w 1043"/>
                      <a:gd name="T27" fmla="*/ 907 h 952"/>
                      <a:gd name="T28" fmla="*/ 0 w 1043"/>
                      <a:gd name="T29" fmla="*/ 90 h 9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043" h="952">
                        <a:moveTo>
                          <a:pt x="0" y="0"/>
                        </a:moveTo>
                        <a:lnTo>
                          <a:pt x="45" y="181"/>
                        </a:lnTo>
                        <a:lnTo>
                          <a:pt x="181" y="272"/>
                        </a:lnTo>
                        <a:lnTo>
                          <a:pt x="363" y="362"/>
                        </a:lnTo>
                        <a:lnTo>
                          <a:pt x="590" y="362"/>
                        </a:lnTo>
                        <a:lnTo>
                          <a:pt x="816" y="317"/>
                        </a:lnTo>
                        <a:lnTo>
                          <a:pt x="952" y="226"/>
                        </a:lnTo>
                        <a:lnTo>
                          <a:pt x="1043" y="90"/>
                        </a:lnTo>
                        <a:lnTo>
                          <a:pt x="1043" y="0"/>
                        </a:lnTo>
                        <a:lnTo>
                          <a:pt x="816" y="907"/>
                        </a:lnTo>
                        <a:lnTo>
                          <a:pt x="680" y="952"/>
                        </a:lnTo>
                        <a:lnTo>
                          <a:pt x="544" y="952"/>
                        </a:lnTo>
                        <a:lnTo>
                          <a:pt x="363" y="952"/>
                        </a:lnTo>
                        <a:lnTo>
                          <a:pt x="227" y="907"/>
                        </a:lnTo>
                        <a:lnTo>
                          <a:pt x="0" y="90"/>
                        </a:lnTo>
                      </a:path>
                    </a:pathLst>
                  </a:custGeom>
                  <a:gradFill rotWithShape="1">
                    <a:gsLst>
                      <a:gs pos="0">
                        <a:schemeClr val="bg1"/>
                      </a:gs>
                      <a:gs pos="50000">
                        <a:srgbClr val="009900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8920" name="矩形 58376">
                    <a:extLst>
                      <a:ext uri="{FF2B5EF4-FFF2-40B4-BE49-F238E27FC236}">
                        <a16:creationId xmlns:a16="http://schemas.microsoft.com/office/drawing/2014/main" id="{30BE55AD-109A-8EB5-9C75-B3E706CF3C00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424" y="2296"/>
                    <a:ext cx="1045" cy="45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38921" name="椭圆 58377">
                  <a:extLst>
                    <a:ext uri="{FF2B5EF4-FFF2-40B4-BE49-F238E27FC236}">
                      <a16:creationId xmlns:a16="http://schemas.microsoft.com/office/drawing/2014/main" id="{12B1B219-FB74-7C6C-20B7-817EEAD6BF2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15" y="2722"/>
                  <a:ext cx="1145" cy="644"/>
                </a:xfrm>
                <a:prstGeom prst="ellips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8922" name="矩形 58378">
                  <a:extLst>
                    <a:ext uri="{FF2B5EF4-FFF2-40B4-BE49-F238E27FC236}">
                      <a16:creationId xmlns:a16="http://schemas.microsoft.com/office/drawing/2014/main" id="{53F198F1-5F78-C7C1-E857-572ECF82B49A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15" y="2483"/>
                  <a:ext cx="1179" cy="493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38923" name="组合 58379">
                <a:extLst>
                  <a:ext uri="{FF2B5EF4-FFF2-40B4-BE49-F238E27FC236}">
                    <a16:creationId xmlns:a16="http://schemas.microsoft.com/office/drawing/2014/main" id="{F6240FE7-9752-8B87-C063-1D08FC8000DD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200" y="1298"/>
                <a:ext cx="902" cy="2087"/>
                <a:chOff x="3067" y="1298"/>
                <a:chExt cx="902" cy="2087"/>
              </a:xfrm>
            </p:grpSpPr>
            <p:grpSp>
              <p:nvGrpSpPr>
                <p:cNvPr id="38924" name="组合 58380">
                  <a:extLst>
                    <a:ext uri="{FF2B5EF4-FFF2-40B4-BE49-F238E27FC236}">
                      <a16:creationId xmlns:a16="http://schemas.microsoft.com/office/drawing/2014/main" id="{7369DD1F-5922-AB73-8D91-E1DB6CFDF51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067" y="1298"/>
                  <a:ext cx="902" cy="2087"/>
                  <a:chOff x="2200" y="1298"/>
                  <a:chExt cx="902" cy="2087"/>
                </a:xfrm>
              </p:grpSpPr>
              <p:sp>
                <p:nvSpPr>
                  <p:cNvPr id="38925" name="任意多边形 58381">
                    <a:extLst>
                      <a:ext uri="{FF2B5EF4-FFF2-40B4-BE49-F238E27FC236}">
                        <a16:creationId xmlns:a16="http://schemas.microsoft.com/office/drawing/2014/main" id="{E227C7AF-D808-F17E-383A-9C40685E476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200" y="1934"/>
                    <a:ext cx="871" cy="1451"/>
                  </a:xfrm>
                  <a:custGeom>
                    <a:avLst/>
                    <a:gdLst>
                      <a:gd name="T0" fmla="*/ 0 w 816"/>
                      <a:gd name="T1" fmla="*/ 1451 h 1451"/>
                      <a:gd name="T2" fmla="*/ 91 w 816"/>
                      <a:gd name="T3" fmla="*/ 1406 h 1451"/>
                      <a:gd name="T4" fmla="*/ 227 w 816"/>
                      <a:gd name="T5" fmla="*/ 1361 h 1451"/>
                      <a:gd name="T6" fmla="*/ 317 w 816"/>
                      <a:gd name="T7" fmla="*/ 1315 h 1451"/>
                      <a:gd name="T8" fmla="*/ 408 w 816"/>
                      <a:gd name="T9" fmla="*/ 1225 h 1451"/>
                      <a:gd name="T10" fmla="*/ 816 w 816"/>
                      <a:gd name="T11" fmla="*/ 181 h 1451"/>
                      <a:gd name="T12" fmla="*/ 317 w 816"/>
                      <a:gd name="T13" fmla="*/ 0 h 1451"/>
                      <a:gd name="T14" fmla="*/ 0 w 816"/>
                      <a:gd name="T15" fmla="*/ 1451 h 14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816" h="1451">
                        <a:moveTo>
                          <a:pt x="0" y="1451"/>
                        </a:moveTo>
                        <a:lnTo>
                          <a:pt x="91" y="1406"/>
                        </a:lnTo>
                        <a:lnTo>
                          <a:pt x="227" y="1361"/>
                        </a:lnTo>
                        <a:lnTo>
                          <a:pt x="317" y="1315"/>
                        </a:lnTo>
                        <a:lnTo>
                          <a:pt x="408" y="1225"/>
                        </a:lnTo>
                        <a:lnTo>
                          <a:pt x="816" y="181"/>
                        </a:lnTo>
                        <a:lnTo>
                          <a:pt x="317" y="0"/>
                        </a:lnTo>
                        <a:lnTo>
                          <a:pt x="0" y="1451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FFFFCC"/>
                      </a:gs>
                      <a:gs pos="100000">
                        <a:srgbClr val="009900"/>
                      </a:gs>
                    </a:gsLst>
                    <a:lin ang="2700000" scaled="1"/>
                  </a:gradFill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38926" name="组合 58382">
                    <a:extLst>
                      <a:ext uri="{FF2B5EF4-FFF2-40B4-BE49-F238E27FC236}">
                        <a16:creationId xmlns:a16="http://schemas.microsoft.com/office/drawing/2014/main" id="{0EAA254C-36E0-26D4-40B1-A43BD629CF33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 rot="193291">
                    <a:off x="2562" y="1298"/>
                    <a:ext cx="540" cy="832"/>
                    <a:chOff x="2608" y="890"/>
                    <a:chExt cx="545" cy="771"/>
                  </a:xfrm>
                </p:grpSpPr>
                <p:sp>
                  <p:nvSpPr>
                    <p:cNvPr id="38927" name="任意多边形 58383">
                      <a:extLst>
                        <a:ext uri="{FF2B5EF4-FFF2-40B4-BE49-F238E27FC236}">
                          <a16:creationId xmlns:a16="http://schemas.microsoft.com/office/drawing/2014/main" id="{AB231B45-9EEB-B669-4F99-6F75A051144F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608" y="890"/>
                      <a:ext cx="545" cy="771"/>
                    </a:xfrm>
                    <a:custGeom>
                      <a:avLst/>
                      <a:gdLst>
                        <a:gd name="T0" fmla="*/ 318 w 545"/>
                        <a:gd name="T1" fmla="*/ 0 h 771"/>
                        <a:gd name="T2" fmla="*/ 0 w 545"/>
                        <a:gd name="T3" fmla="*/ 589 h 771"/>
                        <a:gd name="T4" fmla="*/ 91 w 545"/>
                        <a:gd name="T5" fmla="*/ 680 h 771"/>
                        <a:gd name="T6" fmla="*/ 227 w 545"/>
                        <a:gd name="T7" fmla="*/ 725 h 771"/>
                        <a:gd name="T8" fmla="*/ 454 w 545"/>
                        <a:gd name="T9" fmla="*/ 771 h 771"/>
                        <a:gd name="T10" fmla="*/ 545 w 545"/>
                        <a:gd name="T11" fmla="*/ 771 h 771"/>
                        <a:gd name="T12" fmla="*/ 318 w 545"/>
                        <a:gd name="T13" fmla="*/ 0 h 7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545" h="771">
                          <a:moveTo>
                            <a:pt x="318" y="0"/>
                          </a:moveTo>
                          <a:lnTo>
                            <a:pt x="0" y="589"/>
                          </a:lnTo>
                          <a:lnTo>
                            <a:pt x="91" y="680"/>
                          </a:lnTo>
                          <a:lnTo>
                            <a:pt x="227" y="725"/>
                          </a:lnTo>
                          <a:lnTo>
                            <a:pt x="454" y="771"/>
                          </a:lnTo>
                          <a:lnTo>
                            <a:pt x="545" y="771"/>
                          </a:lnTo>
                          <a:lnTo>
                            <a:pt x="318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CCCC"/>
                        </a:gs>
                        <a:gs pos="50000">
                          <a:srgbClr val="FFFF66"/>
                        </a:gs>
                        <a:gs pos="100000">
                          <a:srgbClr val="FFCCCC"/>
                        </a:gs>
                      </a:gsLst>
                      <a:lin ang="270000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38928" name="任意多边形 58384">
                      <a:extLst>
                        <a:ext uri="{FF2B5EF4-FFF2-40B4-BE49-F238E27FC236}">
                          <a16:creationId xmlns:a16="http://schemas.microsoft.com/office/drawing/2014/main" id="{742892BF-1262-0AE1-81D9-0A6CC61B6638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 rot="-7508742">
                      <a:off x="2820" y="1060"/>
                      <a:ext cx="213" cy="91"/>
                    </a:xfrm>
                    <a:custGeom>
                      <a:avLst/>
                      <a:gdLst>
                        <a:gd name="T0" fmla="*/ 0 w 273"/>
                        <a:gd name="T1" fmla="*/ 159 h 159"/>
                        <a:gd name="T2" fmla="*/ 136 w 273"/>
                        <a:gd name="T3" fmla="*/ 23 h 159"/>
                        <a:gd name="T4" fmla="*/ 273 w 273"/>
                        <a:gd name="T5" fmla="*/ 23 h 15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273" h="159">
                          <a:moveTo>
                            <a:pt x="0" y="159"/>
                          </a:moveTo>
                          <a:cubicBezTo>
                            <a:pt x="45" y="102"/>
                            <a:pt x="91" y="46"/>
                            <a:pt x="136" y="23"/>
                          </a:cubicBezTo>
                          <a:cubicBezTo>
                            <a:pt x="181" y="0"/>
                            <a:pt x="227" y="11"/>
                            <a:pt x="273" y="23"/>
                          </a:cubicBezTo>
                        </a:path>
                      </a:pathLst>
                    </a:custGeom>
                    <a:noFill/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</p:grpSp>
            <p:sp>
              <p:nvSpPr>
                <p:cNvPr id="38929" name="直接连接符 58385">
                  <a:extLst>
                    <a:ext uri="{FF2B5EF4-FFF2-40B4-BE49-F238E27FC236}">
                      <a16:creationId xmlns:a16="http://schemas.microsoft.com/office/drawing/2014/main" id="{EC07FC94-41EB-B0D0-EA9B-444C859C2FB2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rot="193291" flipH="1">
                  <a:off x="3386" y="2123"/>
                  <a:ext cx="331" cy="1171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8930" name="直接连接符 58386">
                  <a:extLst>
                    <a:ext uri="{FF2B5EF4-FFF2-40B4-BE49-F238E27FC236}">
                      <a16:creationId xmlns:a16="http://schemas.microsoft.com/office/drawing/2014/main" id="{F366459F-2AFA-4754-8E6F-BD0933975D4B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rot="193291" flipH="1">
                  <a:off x="3241" y="2021"/>
                  <a:ext cx="273" cy="131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38931" name="组合 58387">
                <a:extLst>
                  <a:ext uri="{FF2B5EF4-FFF2-40B4-BE49-F238E27FC236}">
                    <a16:creationId xmlns:a16="http://schemas.microsoft.com/office/drawing/2014/main" id="{0853F391-F813-D666-F556-090569AC7A04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882" y="1187"/>
                <a:ext cx="499" cy="2152"/>
                <a:chOff x="4876" y="1616"/>
                <a:chExt cx="499" cy="1950"/>
              </a:xfrm>
            </p:grpSpPr>
            <p:sp>
              <p:nvSpPr>
                <p:cNvPr id="38932" name="任意多边形 58388">
                  <a:extLst>
                    <a:ext uri="{FF2B5EF4-FFF2-40B4-BE49-F238E27FC236}">
                      <a16:creationId xmlns:a16="http://schemas.microsoft.com/office/drawing/2014/main" id="{E48414C0-2505-298B-78D4-F3228846D0CA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4876" y="2341"/>
                  <a:ext cx="499" cy="1225"/>
                </a:xfrm>
                <a:custGeom>
                  <a:avLst/>
                  <a:gdLst>
                    <a:gd name="T0" fmla="*/ 0 w 499"/>
                    <a:gd name="T1" fmla="*/ 0 h 1225"/>
                    <a:gd name="T2" fmla="*/ 91 w 499"/>
                    <a:gd name="T3" fmla="*/ 1225 h 1225"/>
                    <a:gd name="T4" fmla="*/ 363 w 499"/>
                    <a:gd name="T5" fmla="*/ 1225 h 1225"/>
                    <a:gd name="T6" fmla="*/ 499 w 499"/>
                    <a:gd name="T7" fmla="*/ 0 h 12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9" h="1225">
                      <a:moveTo>
                        <a:pt x="0" y="0"/>
                      </a:moveTo>
                      <a:lnTo>
                        <a:pt x="91" y="1225"/>
                      </a:lnTo>
                      <a:lnTo>
                        <a:pt x="363" y="1225"/>
                      </a:lnTo>
                      <a:lnTo>
                        <a:pt x="499" y="0"/>
                      </a:lnTo>
                    </a:path>
                  </a:pathLst>
                </a:custGeom>
                <a:gradFill rotWithShape="1">
                  <a:gsLst>
                    <a:gs pos="0">
                      <a:srgbClr val="CCFF33"/>
                    </a:gs>
                    <a:gs pos="50000">
                      <a:srgbClr val="FFFFCC"/>
                    </a:gs>
                    <a:gs pos="100000">
                      <a:srgbClr val="CCFF33"/>
                    </a:gs>
                  </a:gsLst>
                  <a:lin ang="0" scaled="1"/>
                </a:gradFill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38933" name="组合 58389">
                  <a:extLst>
                    <a:ext uri="{FF2B5EF4-FFF2-40B4-BE49-F238E27FC236}">
                      <a16:creationId xmlns:a16="http://schemas.microsoft.com/office/drawing/2014/main" id="{38C257A4-1512-B533-AC2D-6F6EE543680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4876" y="1616"/>
                  <a:ext cx="499" cy="817"/>
                  <a:chOff x="4468" y="1661"/>
                  <a:chExt cx="499" cy="817"/>
                </a:xfrm>
              </p:grpSpPr>
              <p:sp>
                <p:nvSpPr>
                  <p:cNvPr id="38934" name="任意多边形 58390">
                    <a:extLst>
                      <a:ext uri="{FF2B5EF4-FFF2-40B4-BE49-F238E27FC236}">
                        <a16:creationId xmlns:a16="http://schemas.microsoft.com/office/drawing/2014/main" id="{0758A5B3-D52F-DDC6-5BC2-6E67D50ED86C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468" y="1661"/>
                    <a:ext cx="499" cy="816"/>
                  </a:xfrm>
                  <a:custGeom>
                    <a:avLst/>
                    <a:gdLst>
                      <a:gd name="T0" fmla="*/ 227 w 499"/>
                      <a:gd name="T1" fmla="*/ 0 h 816"/>
                      <a:gd name="T2" fmla="*/ 0 w 499"/>
                      <a:gd name="T3" fmla="*/ 725 h 816"/>
                      <a:gd name="T4" fmla="*/ 91 w 499"/>
                      <a:gd name="T5" fmla="*/ 771 h 816"/>
                      <a:gd name="T6" fmla="*/ 227 w 499"/>
                      <a:gd name="T7" fmla="*/ 816 h 816"/>
                      <a:gd name="T8" fmla="*/ 317 w 499"/>
                      <a:gd name="T9" fmla="*/ 816 h 816"/>
                      <a:gd name="T10" fmla="*/ 408 w 499"/>
                      <a:gd name="T11" fmla="*/ 771 h 816"/>
                      <a:gd name="T12" fmla="*/ 499 w 499"/>
                      <a:gd name="T13" fmla="*/ 725 h 816"/>
                      <a:gd name="T14" fmla="*/ 227 w 499"/>
                      <a:gd name="T15" fmla="*/ 0 h 8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499" h="816">
                        <a:moveTo>
                          <a:pt x="227" y="0"/>
                        </a:moveTo>
                        <a:lnTo>
                          <a:pt x="0" y="725"/>
                        </a:lnTo>
                        <a:lnTo>
                          <a:pt x="91" y="771"/>
                        </a:lnTo>
                        <a:lnTo>
                          <a:pt x="227" y="816"/>
                        </a:lnTo>
                        <a:lnTo>
                          <a:pt x="317" y="816"/>
                        </a:lnTo>
                        <a:lnTo>
                          <a:pt x="408" y="771"/>
                        </a:lnTo>
                        <a:lnTo>
                          <a:pt x="499" y="725"/>
                        </a:lnTo>
                        <a:lnTo>
                          <a:pt x="227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FFCC99"/>
                      </a:gs>
                      <a:gs pos="50000">
                        <a:srgbClr val="FFFF99"/>
                      </a:gs>
                      <a:gs pos="100000">
                        <a:srgbClr val="FFCC99"/>
                      </a:gs>
                    </a:gsLst>
                    <a:lin ang="0" scaled="1"/>
                  </a:gradFill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38935" name="组合 58391">
                    <a:extLst>
                      <a:ext uri="{FF2B5EF4-FFF2-40B4-BE49-F238E27FC236}">
                        <a16:creationId xmlns:a16="http://schemas.microsoft.com/office/drawing/2014/main" id="{7D0DEF29-0319-184D-4363-CDEB02D88258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468" y="1662"/>
                    <a:ext cx="499" cy="816"/>
                    <a:chOff x="4694" y="1344"/>
                    <a:chExt cx="499" cy="816"/>
                  </a:xfrm>
                </p:grpSpPr>
                <p:sp>
                  <p:nvSpPr>
                    <p:cNvPr id="38936" name="任意多边形 58392">
                      <a:extLst>
                        <a:ext uri="{FF2B5EF4-FFF2-40B4-BE49-F238E27FC236}">
                          <a16:creationId xmlns:a16="http://schemas.microsoft.com/office/drawing/2014/main" id="{8A54A489-77AA-E430-A13E-B44FD14AD525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694" y="2069"/>
                      <a:ext cx="499" cy="91"/>
                    </a:xfrm>
                    <a:custGeom>
                      <a:avLst/>
                      <a:gdLst>
                        <a:gd name="T0" fmla="*/ 0 w 499"/>
                        <a:gd name="T1" fmla="*/ 0 h 54"/>
                        <a:gd name="T2" fmla="*/ 136 w 499"/>
                        <a:gd name="T3" fmla="*/ 46 h 54"/>
                        <a:gd name="T4" fmla="*/ 363 w 499"/>
                        <a:gd name="T5" fmla="*/ 46 h 54"/>
                        <a:gd name="T6" fmla="*/ 499 w 499"/>
                        <a:gd name="T7" fmla="*/ 0 h 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499" h="54">
                          <a:moveTo>
                            <a:pt x="0" y="0"/>
                          </a:moveTo>
                          <a:cubicBezTo>
                            <a:pt x="38" y="19"/>
                            <a:pt x="76" y="38"/>
                            <a:pt x="136" y="46"/>
                          </a:cubicBezTo>
                          <a:cubicBezTo>
                            <a:pt x="196" y="54"/>
                            <a:pt x="303" y="54"/>
                            <a:pt x="363" y="46"/>
                          </a:cubicBezTo>
                          <a:cubicBezTo>
                            <a:pt x="423" y="38"/>
                            <a:pt x="461" y="19"/>
                            <a:pt x="499" y="0"/>
                          </a:cubicBezTo>
                        </a:path>
                      </a:pathLst>
                    </a:custGeom>
                    <a:gradFill rotWithShape="1">
                      <a:gsLst>
                        <a:gs pos="0">
                          <a:srgbClr val="FFCC99"/>
                        </a:gs>
                        <a:gs pos="50000">
                          <a:srgbClr val="FFFF99"/>
                        </a:gs>
                        <a:gs pos="100000">
                          <a:srgbClr val="FFCC99"/>
                        </a:gs>
                      </a:gsLst>
                      <a:lin ang="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38937" name="任意多边形 58393">
                      <a:extLst>
                        <a:ext uri="{FF2B5EF4-FFF2-40B4-BE49-F238E27FC236}">
                          <a16:creationId xmlns:a16="http://schemas.microsoft.com/office/drawing/2014/main" id="{9DCDA903-2D7F-EE79-75F2-7C01283ADC9C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694" y="1344"/>
                      <a:ext cx="499" cy="725"/>
                    </a:xfrm>
                    <a:custGeom>
                      <a:avLst/>
                      <a:gdLst>
                        <a:gd name="T0" fmla="*/ 0 w 499"/>
                        <a:gd name="T1" fmla="*/ 725 h 725"/>
                        <a:gd name="T2" fmla="*/ 227 w 499"/>
                        <a:gd name="T3" fmla="*/ 0 h 725"/>
                        <a:gd name="T4" fmla="*/ 499 w 499"/>
                        <a:gd name="T5" fmla="*/ 725 h 72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499" h="725">
                          <a:moveTo>
                            <a:pt x="0" y="725"/>
                          </a:moveTo>
                          <a:lnTo>
                            <a:pt x="227" y="0"/>
                          </a:lnTo>
                          <a:lnTo>
                            <a:pt x="499" y="725"/>
                          </a:lnTo>
                        </a:path>
                      </a:pathLst>
                    </a:custGeom>
                    <a:gradFill rotWithShape="1">
                      <a:gsLst>
                        <a:gs pos="0">
                          <a:srgbClr val="FFCC99"/>
                        </a:gs>
                        <a:gs pos="50000">
                          <a:srgbClr val="FFFF99"/>
                        </a:gs>
                        <a:gs pos="100000">
                          <a:srgbClr val="FFCC99"/>
                        </a:gs>
                      </a:gsLst>
                      <a:lin ang="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38938" name="任意多边形 58394">
                      <a:extLst>
                        <a:ext uri="{FF2B5EF4-FFF2-40B4-BE49-F238E27FC236}">
                          <a16:creationId xmlns:a16="http://schemas.microsoft.com/office/drawing/2014/main" id="{B0AA1DA6-80EF-887F-D3F1-4B4AA63C1B12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830" y="1570"/>
                      <a:ext cx="182" cy="46"/>
                    </a:xfrm>
                    <a:custGeom>
                      <a:avLst/>
                      <a:gdLst>
                        <a:gd name="T0" fmla="*/ 0 w 182"/>
                        <a:gd name="T1" fmla="*/ 0 h 46"/>
                        <a:gd name="T2" fmla="*/ 91 w 182"/>
                        <a:gd name="T3" fmla="*/ 46 h 46"/>
                        <a:gd name="T4" fmla="*/ 182 w 182"/>
                        <a:gd name="T5" fmla="*/ 0 h 4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182" h="46">
                          <a:moveTo>
                            <a:pt x="0" y="0"/>
                          </a:moveTo>
                          <a:cubicBezTo>
                            <a:pt x="30" y="23"/>
                            <a:pt x="61" y="46"/>
                            <a:pt x="91" y="46"/>
                          </a:cubicBezTo>
                          <a:cubicBezTo>
                            <a:pt x="121" y="46"/>
                            <a:pt x="151" y="23"/>
                            <a:pt x="182" y="0"/>
                          </a:cubicBezTo>
                        </a:path>
                      </a:pathLst>
                    </a:custGeom>
                    <a:gradFill rotWithShape="1">
                      <a:gsLst>
                        <a:gs pos="0">
                          <a:srgbClr val="FFCC99"/>
                        </a:gs>
                        <a:gs pos="50000">
                          <a:srgbClr val="FFFF99"/>
                        </a:gs>
                        <a:gs pos="100000">
                          <a:srgbClr val="FFCC99"/>
                        </a:gs>
                      </a:gsLst>
                      <a:lin ang="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</p:grpSp>
            <p:sp>
              <p:nvSpPr>
                <p:cNvPr id="38939" name="直接连接符 58395">
                  <a:extLst>
                    <a:ext uri="{FF2B5EF4-FFF2-40B4-BE49-F238E27FC236}">
                      <a16:creationId xmlns:a16="http://schemas.microsoft.com/office/drawing/2014/main" id="{8A8ECC5D-5F2F-D79B-F165-6FE79F31615B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5012" y="2432"/>
                  <a:ext cx="70" cy="1122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8940" name="直接连接符 58396">
                  <a:extLst>
                    <a:ext uri="{FF2B5EF4-FFF2-40B4-BE49-F238E27FC236}">
                      <a16:creationId xmlns:a16="http://schemas.microsoft.com/office/drawing/2014/main" id="{883D69C2-2BC2-62AB-BF43-6C7FDA1D3674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5148" y="2433"/>
                  <a:ext cx="46" cy="1133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38941" name="组合 58397">
                <a:extLst>
                  <a:ext uri="{FF2B5EF4-FFF2-40B4-BE49-F238E27FC236}">
                    <a16:creationId xmlns:a16="http://schemas.microsoft.com/office/drawing/2014/main" id="{51655B76-D173-61A2-C2D6-1D0AE3E9F841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303" y="1391"/>
                <a:ext cx="670" cy="1948"/>
                <a:chOff x="1303" y="1391"/>
                <a:chExt cx="670" cy="1948"/>
              </a:xfrm>
            </p:grpSpPr>
            <p:grpSp>
              <p:nvGrpSpPr>
                <p:cNvPr id="38942" name="组合 58398">
                  <a:extLst>
                    <a:ext uri="{FF2B5EF4-FFF2-40B4-BE49-F238E27FC236}">
                      <a16:creationId xmlns:a16="http://schemas.microsoft.com/office/drawing/2014/main" id="{1A43E778-5441-DE5D-AC7F-F68F48338BF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303" y="1391"/>
                  <a:ext cx="670" cy="1948"/>
                  <a:chOff x="1303" y="1391"/>
                  <a:chExt cx="670" cy="1948"/>
                </a:xfrm>
              </p:grpSpPr>
              <p:sp>
                <p:nvSpPr>
                  <p:cNvPr id="38943" name="任意多边形 58399">
                    <a:extLst>
                      <a:ext uri="{FF2B5EF4-FFF2-40B4-BE49-F238E27FC236}">
                        <a16:creationId xmlns:a16="http://schemas.microsoft.com/office/drawing/2014/main" id="{4ADF5A1D-130E-23E1-1307-4B5281D1D01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338" y="1888"/>
                    <a:ext cx="635" cy="1451"/>
                  </a:xfrm>
                  <a:custGeom>
                    <a:avLst/>
                    <a:gdLst>
                      <a:gd name="T0" fmla="*/ 499 w 635"/>
                      <a:gd name="T1" fmla="*/ 0 h 1451"/>
                      <a:gd name="T2" fmla="*/ 0 w 635"/>
                      <a:gd name="T3" fmla="*/ 181 h 1451"/>
                      <a:gd name="T4" fmla="*/ 317 w 635"/>
                      <a:gd name="T5" fmla="*/ 1270 h 1451"/>
                      <a:gd name="T6" fmla="*/ 363 w 635"/>
                      <a:gd name="T7" fmla="*/ 1361 h 1451"/>
                      <a:gd name="T8" fmla="*/ 544 w 635"/>
                      <a:gd name="T9" fmla="*/ 1406 h 1451"/>
                      <a:gd name="T10" fmla="*/ 635 w 635"/>
                      <a:gd name="T11" fmla="*/ 1451 h 1451"/>
                      <a:gd name="T12" fmla="*/ 499 w 635"/>
                      <a:gd name="T13" fmla="*/ 0 h 14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635" h="1451">
                        <a:moveTo>
                          <a:pt x="499" y="0"/>
                        </a:moveTo>
                        <a:lnTo>
                          <a:pt x="0" y="181"/>
                        </a:lnTo>
                        <a:lnTo>
                          <a:pt x="317" y="1270"/>
                        </a:lnTo>
                        <a:lnTo>
                          <a:pt x="363" y="1361"/>
                        </a:lnTo>
                        <a:lnTo>
                          <a:pt x="544" y="1406"/>
                        </a:lnTo>
                        <a:lnTo>
                          <a:pt x="635" y="1451"/>
                        </a:lnTo>
                        <a:lnTo>
                          <a:pt x="499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9999"/>
                      </a:gs>
                      <a:gs pos="50000">
                        <a:srgbClr val="FFCCCC"/>
                      </a:gs>
                      <a:gs pos="100000">
                        <a:srgbClr val="009999"/>
                      </a:gs>
                    </a:gsLst>
                    <a:lin ang="18900000" scaled="1"/>
                  </a:gradFill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38944" name="组合 58400">
                    <a:extLst>
                      <a:ext uri="{FF2B5EF4-FFF2-40B4-BE49-F238E27FC236}">
                        <a16:creationId xmlns:a16="http://schemas.microsoft.com/office/drawing/2014/main" id="{5EFEF79D-2FB4-1F33-21B5-C14F4A1E43D6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 rot="-212392">
                    <a:off x="1303" y="1391"/>
                    <a:ext cx="530" cy="680"/>
                    <a:chOff x="1474" y="890"/>
                    <a:chExt cx="408" cy="680"/>
                  </a:xfrm>
                </p:grpSpPr>
                <p:sp>
                  <p:nvSpPr>
                    <p:cNvPr id="38945" name="任意多边形 58401">
                      <a:extLst>
                        <a:ext uri="{FF2B5EF4-FFF2-40B4-BE49-F238E27FC236}">
                          <a16:creationId xmlns:a16="http://schemas.microsoft.com/office/drawing/2014/main" id="{0F1FAD52-5E85-0A0F-8A5C-B7A138D9C6A5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474" y="890"/>
                      <a:ext cx="408" cy="680"/>
                    </a:xfrm>
                    <a:custGeom>
                      <a:avLst/>
                      <a:gdLst>
                        <a:gd name="T0" fmla="*/ 408 w 408"/>
                        <a:gd name="T1" fmla="*/ 544 h 680"/>
                        <a:gd name="T2" fmla="*/ 272 w 408"/>
                        <a:gd name="T3" fmla="*/ 0 h 680"/>
                        <a:gd name="T4" fmla="*/ 0 w 408"/>
                        <a:gd name="T5" fmla="*/ 680 h 680"/>
                        <a:gd name="T6" fmla="*/ 136 w 408"/>
                        <a:gd name="T7" fmla="*/ 680 h 680"/>
                        <a:gd name="T8" fmla="*/ 272 w 408"/>
                        <a:gd name="T9" fmla="*/ 635 h 680"/>
                        <a:gd name="T10" fmla="*/ 408 w 408"/>
                        <a:gd name="T11" fmla="*/ 544 h 68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408" h="680">
                          <a:moveTo>
                            <a:pt x="408" y="544"/>
                          </a:moveTo>
                          <a:lnTo>
                            <a:pt x="272" y="0"/>
                          </a:lnTo>
                          <a:lnTo>
                            <a:pt x="0" y="680"/>
                          </a:lnTo>
                          <a:lnTo>
                            <a:pt x="136" y="680"/>
                          </a:lnTo>
                          <a:lnTo>
                            <a:pt x="272" y="635"/>
                          </a:lnTo>
                          <a:lnTo>
                            <a:pt x="408" y="544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CCCC"/>
                        </a:gs>
                        <a:gs pos="50000">
                          <a:srgbClr val="FFFF66"/>
                        </a:gs>
                        <a:gs pos="100000">
                          <a:srgbClr val="FFCCCC"/>
                        </a:gs>
                      </a:gsLst>
                      <a:lin ang="270000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38946" name="任意多边形 58402">
                      <a:extLst>
                        <a:ext uri="{FF2B5EF4-FFF2-40B4-BE49-F238E27FC236}">
                          <a16:creationId xmlns:a16="http://schemas.microsoft.com/office/drawing/2014/main" id="{767FA1CF-CD40-3244-D861-3BA893E19ED7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610" y="1155"/>
                      <a:ext cx="181" cy="52"/>
                    </a:xfrm>
                    <a:custGeom>
                      <a:avLst/>
                      <a:gdLst>
                        <a:gd name="T0" fmla="*/ 0 w 181"/>
                        <a:gd name="T1" fmla="*/ 45 h 52"/>
                        <a:gd name="T2" fmla="*/ 91 w 181"/>
                        <a:gd name="T3" fmla="*/ 45 h 52"/>
                        <a:gd name="T4" fmla="*/ 181 w 181"/>
                        <a:gd name="T5" fmla="*/ 0 h 5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181" h="52">
                          <a:moveTo>
                            <a:pt x="0" y="45"/>
                          </a:moveTo>
                          <a:cubicBezTo>
                            <a:pt x="30" y="48"/>
                            <a:pt x="61" y="52"/>
                            <a:pt x="91" y="45"/>
                          </a:cubicBezTo>
                          <a:cubicBezTo>
                            <a:pt x="121" y="38"/>
                            <a:pt x="151" y="19"/>
                            <a:pt x="181" y="0"/>
                          </a:cubicBezTo>
                        </a:path>
                      </a:pathLst>
                    </a:custGeom>
                    <a:noFill/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</p:grpSp>
            <p:sp>
              <p:nvSpPr>
                <p:cNvPr id="38947" name="直接连接符 58403">
                  <a:extLst>
                    <a:ext uri="{FF2B5EF4-FFF2-40B4-BE49-F238E27FC236}">
                      <a16:creationId xmlns:a16="http://schemas.microsoft.com/office/drawing/2014/main" id="{92F2CC66-7DE5-70BA-C5C8-08DC26A73B09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rot="-212392">
                  <a:off x="1537" y="2066"/>
                  <a:ext cx="256" cy="1227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8948" name="直接连接符 58404">
                  <a:extLst>
                    <a:ext uri="{FF2B5EF4-FFF2-40B4-BE49-F238E27FC236}">
                      <a16:creationId xmlns:a16="http://schemas.microsoft.com/office/drawing/2014/main" id="{D007A69D-D297-AA0B-944F-569567439182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rot="-212392">
                  <a:off x="1770" y="1966"/>
                  <a:ext cx="109" cy="1329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38949" name="矩形 58405" descr="20041213522068548">
              <a:extLst>
                <a:ext uri="{FF2B5EF4-FFF2-40B4-BE49-F238E27FC236}">
                  <a16:creationId xmlns:a16="http://schemas.microsoft.com/office/drawing/2014/main" id="{7BE05D49-4E74-2EA8-6171-A385CA77AD88}"/>
                </a:ext>
              </a:extLst>
            </p:cNvPr>
            <p:cNvSpPr>
              <a:spLocks noChangeAspect="1" noChangeArrowheads="1" noChangeShapeType="1" noTextEdit="1"/>
            </p:cNvSpPr>
            <p:nvPr/>
          </p:nvSpPr>
          <p:spPr bwMode="auto">
            <a:xfrm>
              <a:off x="1927" y="303"/>
              <a:ext cx="1406" cy="349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12700">
                    <a:solidFill>
                      <a:srgbClr val="FFFFCC"/>
                    </a:solidFill>
                    <a:round/>
                    <a:headEnd/>
                    <a:tailEnd/>
                  </a:ln>
                  <a:blipFill dpi="0" rotWithShape="0">
                    <a:blip r:embed="rId3"/>
                    <a:srcRect/>
                    <a:stretch>
                      <a:fillRect/>
                    </a:stretch>
                  </a:blipFill>
                  <a:effectLst>
                    <a:outerShdw dist="45791" dir="2021404" algn="ctr" rotWithShape="0">
                      <a:srgbClr val="808080"/>
                    </a:outerShdw>
                  </a:effectLst>
                  <a:latin typeface="华文行楷" panose="02010800040101010101" pitchFamily="2" charset="-122"/>
                  <a:ea typeface="华文行楷" panose="02010800040101010101" pitchFamily="2" charset="-122"/>
                </a:rPr>
                <a:t>探索与思考</a:t>
              </a:r>
            </a:p>
          </p:txBody>
        </p:sp>
      </p:grpSp>
      <p:sp>
        <p:nvSpPr>
          <p:cNvPr id="38950" name="文本框 58406">
            <a:extLst>
              <a:ext uri="{FF2B5EF4-FFF2-40B4-BE49-F238E27FC236}">
                <a16:creationId xmlns:a16="http://schemas.microsoft.com/office/drawing/2014/main" id="{14CAD427-1F1D-52E6-3D49-E9CEA32409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8" y="1052514"/>
            <a:ext cx="4824412" cy="401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en-US" altLang="zh-CN">
                <a:latin typeface="Times New Roman" panose="02020603050405020304" pitchFamily="18" charset="0"/>
              </a:rPr>
              <a:t> </a:t>
            </a:r>
            <a:r>
              <a:rPr lang="zh-CN" altLang="en-US">
                <a:latin typeface="Times New Roman" panose="02020603050405020304" pitchFamily="18" charset="0"/>
              </a:rPr>
              <a:t>如图</a:t>
            </a:r>
            <a:r>
              <a:rPr lang="en-US" altLang="zh-CN">
                <a:latin typeface="Times New Roman" panose="02020603050405020304" pitchFamily="18" charset="0"/>
              </a:rPr>
              <a:t>,</a:t>
            </a:r>
            <a:r>
              <a:rPr lang="zh-CN" altLang="en-US">
                <a:latin typeface="Times New Roman" panose="02020603050405020304" pitchFamily="18" charset="0"/>
              </a:rPr>
              <a:t>在</a:t>
            </a:r>
            <a:r>
              <a:rPr lang="en-US" altLang="zh-CN">
                <a:latin typeface="Times New Roman" panose="02020603050405020304" pitchFamily="18" charset="0"/>
              </a:rPr>
              <a:t>Rt△ABC</a:t>
            </a:r>
            <a:r>
              <a:rPr lang="zh-CN" altLang="en-US">
                <a:latin typeface="Times New Roman" panose="02020603050405020304" pitchFamily="18" charset="0"/>
              </a:rPr>
              <a:t>的一边</a:t>
            </a:r>
            <a:r>
              <a:rPr lang="en-US" altLang="zh-CN">
                <a:latin typeface="Times New Roman" panose="02020603050405020304" pitchFamily="18" charset="0"/>
              </a:rPr>
              <a:t>AC</a:t>
            </a:r>
            <a:r>
              <a:rPr lang="zh-CN" altLang="en-US">
                <a:latin typeface="Times New Roman" panose="02020603050405020304" pitchFamily="18" charset="0"/>
              </a:rPr>
              <a:t>上有一点</a:t>
            </a:r>
            <a:r>
              <a:rPr lang="en-US" altLang="zh-CN">
                <a:latin typeface="Times New Roman" panose="02020603050405020304" pitchFamily="18" charset="0"/>
              </a:rPr>
              <a:t>P(</a:t>
            </a:r>
            <a:r>
              <a:rPr lang="zh-CN" altLang="en-US">
                <a:latin typeface="Times New Roman" panose="02020603050405020304" pitchFamily="18" charset="0"/>
              </a:rPr>
              <a:t>点</a:t>
            </a:r>
            <a:r>
              <a:rPr lang="en-US" altLang="zh-CN">
                <a:latin typeface="Times New Roman" panose="02020603050405020304" pitchFamily="18" charset="0"/>
              </a:rPr>
              <a:t>P</a:t>
            </a:r>
            <a:r>
              <a:rPr lang="zh-CN" altLang="en-US">
                <a:latin typeface="Times New Roman" panose="02020603050405020304" pitchFamily="18" charset="0"/>
              </a:rPr>
              <a:t>与点</a:t>
            </a:r>
            <a:r>
              <a:rPr lang="en-US" altLang="zh-CN">
                <a:latin typeface="Times New Roman" panose="02020603050405020304" pitchFamily="18" charset="0"/>
              </a:rPr>
              <a:t>A, C</a:t>
            </a:r>
            <a:r>
              <a:rPr lang="zh-CN" altLang="en-US">
                <a:latin typeface="Times New Roman" panose="02020603050405020304" pitchFamily="18" charset="0"/>
              </a:rPr>
              <a:t>不重合</a:t>
            </a:r>
            <a:r>
              <a:rPr lang="en-US" altLang="zh-CN">
                <a:latin typeface="Times New Roman" panose="02020603050405020304" pitchFamily="18" charset="0"/>
              </a:rPr>
              <a:t>),</a:t>
            </a:r>
            <a:r>
              <a:rPr lang="zh-CN" altLang="en-US">
                <a:latin typeface="Times New Roman" panose="02020603050405020304" pitchFamily="18" charset="0"/>
              </a:rPr>
              <a:t>过点</a:t>
            </a:r>
            <a:r>
              <a:rPr lang="en-US" altLang="zh-CN">
                <a:latin typeface="Times New Roman" panose="02020603050405020304" pitchFamily="18" charset="0"/>
              </a:rPr>
              <a:t>P</a:t>
            </a:r>
            <a:r>
              <a:rPr lang="zh-CN" altLang="en-US">
                <a:latin typeface="Times New Roman" panose="02020603050405020304" pitchFamily="18" charset="0"/>
              </a:rPr>
              <a:t>作直线截得的三角形与</a:t>
            </a:r>
            <a:r>
              <a:rPr lang="en-US" altLang="zh-CN">
                <a:latin typeface="Times New Roman" panose="02020603050405020304" pitchFamily="18" charset="0"/>
              </a:rPr>
              <a:t>△ABC</a:t>
            </a:r>
            <a:r>
              <a:rPr lang="zh-CN" altLang="en-US">
                <a:latin typeface="Times New Roman" panose="02020603050405020304" pitchFamily="18" charset="0"/>
              </a:rPr>
              <a:t>相似</a:t>
            </a:r>
            <a:r>
              <a:rPr lang="en-US" altLang="zh-CN">
                <a:latin typeface="Times New Roman" panose="02020603050405020304" pitchFamily="18" charset="0"/>
              </a:rPr>
              <a:t>,</a:t>
            </a:r>
            <a:r>
              <a:rPr lang="zh-CN" altLang="en-US">
                <a:latin typeface="Times New Roman" panose="02020603050405020304" pitchFamily="18" charset="0"/>
              </a:rPr>
              <a:t>想一想满足条件的直线共有多少条</a:t>
            </a:r>
            <a:r>
              <a:rPr lang="en-US" altLang="zh-CN">
                <a:latin typeface="Times New Roman" panose="02020603050405020304" pitchFamily="18" charset="0"/>
              </a:rPr>
              <a:t>?</a:t>
            </a:r>
            <a:r>
              <a:rPr lang="zh-CN" altLang="en-US">
                <a:latin typeface="Times New Roman" panose="02020603050405020304" pitchFamily="18" charset="0"/>
              </a:rPr>
              <a:t>试画出图形并简要说明理由</a:t>
            </a:r>
            <a:r>
              <a:rPr lang="en-US" altLang="zh-CN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38951" name="文本框 58407">
            <a:extLst>
              <a:ext uri="{FF2B5EF4-FFF2-40B4-BE49-F238E27FC236}">
                <a16:creationId xmlns:a16="http://schemas.microsoft.com/office/drawing/2014/main" id="{8B18C97B-D660-0106-71AF-C4F23167DA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5229225"/>
            <a:ext cx="80010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latin typeface="Times New Roman" panose="02020603050405020304" pitchFamily="18" charset="0"/>
              </a:rPr>
              <a:t>思考：若三角形为任意三角形，点</a:t>
            </a:r>
            <a:r>
              <a:rPr lang="en-US" altLang="zh-CN" dirty="0">
                <a:latin typeface="Times New Roman" panose="02020603050405020304" pitchFamily="18" charset="0"/>
              </a:rPr>
              <a:t>P</a:t>
            </a:r>
            <a:r>
              <a:rPr lang="zh-CN" altLang="en-US" dirty="0">
                <a:latin typeface="Times New Roman" panose="02020603050405020304" pitchFamily="18" charset="0"/>
              </a:rPr>
              <a:t>为三角形任意一边上的点，则这样的直线有几条？</a:t>
            </a:r>
          </a:p>
        </p:txBody>
      </p:sp>
      <p:sp>
        <p:nvSpPr>
          <p:cNvPr id="38952" name="等腰三角形 58408">
            <a:extLst>
              <a:ext uri="{FF2B5EF4-FFF2-40B4-BE49-F238E27FC236}">
                <a16:creationId xmlns:a16="http://schemas.microsoft.com/office/drawing/2014/main" id="{CBDF38C9-74C4-1A80-AE99-834E570570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35863" y="1484313"/>
            <a:ext cx="1871662" cy="2520950"/>
          </a:xfrm>
          <a:prstGeom prst="triangle">
            <a:avLst>
              <a:gd name="adj" fmla="val 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53" name="文本框 58409">
            <a:extLst>
              <a:ext uri="{FF2B5EF4-FFF2-40B4-BE49-F238E27FC236}">
                <a16:creationId xmlns:a16="http://schemas.microsoft.com/office/drawing/2014/main" id="{B7D1EBCA-07DB-F908-E8E2-F61245E829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964" y="1052513"/>
            <a:ext cx="12033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38954" name="文本框 58410">
            <a:extLst>
              <a:ext uri="{FF2B5EF4-FFF2-40B4-BE49-F238E27FC236}">
                <a16:creationId xmlns:a16="http://schemas.microsoft.com/office/drawing/2014/main" id="{F6D46A88-9619-06D3-B67E-B976A2C814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48526" y="3933826"/>
            <a:ext cx="7921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38955" name="文本框 58411">
            <a:extLst>
              <a:ext uri="{FF2B5EF4-FFF2-40B4-BE49-F238E27FC236}">
                <a16:creationId xmlns:a16="http://schemas.microsoft.com/office/drawing/2014/main" id="{CD29B5B3-093F-7A9C-105E-75D00BCD66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20188" y="3933826"/>
            <a:ext cx="7921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38956" name="文本框 58412">
            <a:extLst>
              <a:ext uri="{FF2B5EF4-FFF2-40B4-BE49-F238E27FC236}">
                <a16:creationId xmlns:a16="http://schemas.microsoft.com/office/drawing/2014/main" id="{EE0371D4-0415-49EF-AAD6-3C40491B20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56589" y="2133601"/>
            <a:ext cx="71913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P</a:t>
            </a:r>
          </a:p>
        </p:txBody>
      </p:sp>
      <p:sp>
        <p:nvSpPr>
          <p:cNvPr id="38957" name="文本框 58413">
            <a:extLst>
              <a:ext uri="{FF2B5EF4-FFF2-40B4-BE49-F238E27FC236}">
                <a16:creationId xmlns:a16="http://schemas.microsoft.com/office/drawing/2014/main" id="{FE44CDB6-4202-F282-920F-28497BA4E7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2126" y="2311401"/>
            <a:ext cx="863600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 eaLnBrk="0" hangingPunct="0"/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</a:rPr>
              <a:t>· </a:t>
            </a:r>
          </a:p>
        </p:txBody>
      </p:sp>
    </p:spTree>
    <p:extLst>
      <p:ext uri="{BB962C8B-B14F-4D97-AF65-F5344CB8AC3E}">
        <p14:creationId xmlns:p14="http://schemas.microsoft.com/office/powerpoint/2010/main" val="1317109036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639</TotalTime>
  <Pages>0</Pages>
  <Words>1510</Words>
  <Characters>0</Characters>
  <Application>Microsoft Macintosh PowerPoint</Application>
  <PresentationFormat>宽屏</PresentationFormat>
  <Lines>0</Lines>
  <Paragraphs>301</Paragraphs>
  <Slides>18</Slides>
  <Notes>17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18</vt:i4>
      </vt:variant>
    </vt:vector>
  </HeadingPairs>
  <TitlesOfParts>
    <vt:vector size="33" baseType="lpstr">
      <vt:lpstr>方正书宋_GBK</vt:lpstr>
      <vt:lpstr>华文行楷</vt:lpstr>
      <vt:lpstr>楷体_GB2312</vt:lpstr>
      <vt:lpstr>隶书</vt:lpstr>
      <vt:lpstr>宋体</vt:lpstr>
      <vt:lpstr>Arial</vt:lpstr>
      <vt:lpstr>Calibri</vt:lpstr>
      <vt:lpstr>Calibri Light</vt:lpstr>
      <vt:lpstr>Tahoma</vt:lpstr>
      <vt:lpstr>Times New Roman</vt:lpstr>
      <vt:lpstr>Default Design</vt:lpstr>
      <vt:lpstr>默认设计模板</vt:lpstr>
      <vt:lpstr>Equation.3</vt:lpstr>
      <vt:lpstr>Paint.Picture</vt:lpstr>
      <vt:lpstr>Equation.DSMT4</vt:lpstr>
      <vt:lpstr>PowerPoint 演示文稿</vt:lpstr>
      <vt:lpstr>PowerPoint 演示文稿</vt:lpstr>
      <vt:lpstr>问题引入：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>tchshxzh</Company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subject/>
  <dc:creator/>
  <cp:keywords/>
  <dc:description>www.czsx.com.cn</dc:description>
  <cp:lastModifiedBy>Microsoft Office User</cp:lastModifiedBy>
  <cp:revision>62</cp:revision>
  <dcterms:created xsi:type="dcterms:W3CDTF">2006-11-30T22:05:51Z</dcterms:created>
  <dcterms:modified xsi:type="dcterms:W3CDTF">2022-12-16T01:57:04Z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2052-10.1.0.5745</vt:lpwstr>
  </property>
</Properties>
</file>