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82" r:id="rId4"/>
    <p:sldId id="257" r:id="rId5"/>
    <p:sldId id="258" r:id="rId6"/>
    <p:sldId id="260" r:id="rId7"/>
    <p:sldId id="259" r:id="rId8"/>
    <p:sldId id="269" r:id="rId9"/>
    <p:sldId id="261" r:id="rId10"/>
    <p:sldId id="270" r:id="rId11"/>
    <p:sldId id="262" r:id="rId12"/>
    <p:sldId id="271" r:id="rId13"/>
    <p:sldId id="263" r:id="rId14"/>
    <p:sldId id="272" r:id="rId15"/>
    <p:sldId id="265" r:id="rId16"/>
    <p:sldId id="301" r:id="rId17"/>
    <p:sldId id="281" r:id="rId18"/>
    <p:sldId id="266" r:id="rId19"/>
    <p:sldId id="267" r:id="rId20"/>
    <p:sldId id="299" r:id="rId21"/>
    <p:sldId id="300" r:id="rId22"/>
    <p:sldId id="268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-475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timgsa.baidu.com/timg?image&amp;quality=80&amp;size=b9999_10000&amp;sec=1504723266832&amp;di=bfd8c8803ba3f2a546ca78424583b334&amp;imgtype=0&amp;src=http%3A%2F%2F1862.img.pp.sohu.com.cn%2Fimages%2Fblog%2F2009%2F3%2F8%2F15%2F3%2F1208f60cfdbg2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55575" y="599550"/>
            <a:ext cx="1015663" cy="528766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邹忌讽齐王纳谏</a:t>
            </a:r>
            <a:endParaRPr lang="zh-CN" altLang="en-US" sz="54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6834" y="810345"/>
            <a:ext cx="677108" cy="486607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刘向编纂</a:t>
            </a:r>
            <a:r>
              <a:rPr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战国策</a:t>
            </a:r>
            <a:r>
              <a:rPr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endParaRPr lang="en-US" altLang="zh-CN" sz="32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25" b="2525"/>
          <a:stretch>
            <a:fillRect/>
          </a:stretch>
        </p:blipFill>
        <p:spPr bwMode="auto">
          <a:xfrm>
            <a:off x="2418406" y="465138"/>
            <a:ext cx="3816373" cy="610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utoShape 12" descr="https://timgsa.baidu.com/timg?image&amp;quality=80&amp;size=b10000_10000&amp;sec=1504715514&amp;di=5a36891c069713ee4b5869f389d5132d&amp;src=http://img5q.duitang.com/uploads/item/201408/25/20140825160500_8Mikx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AutoShape 15" descr="https://timgsa.baidu.com/timg?image&amp;quality=80&amp;size=b10000_10000&amp;sec=1504715509&amp;di=a228eb2e052f0af18538c08c05198c7e&amp;src=http://img4.duitang.com/uploads/item/201407/30/20140730100901_TerwK.thumb.700_0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390" t="-7442" r="17390" b="2264"/>
          <a:stretch>
            <a:fillRect/>
          </a:stretch>
        </p:blipFill>
        <p:spPr bwMode="auto">
          <a:xfrm flipH="1">
            <a:off x="6234779" y="287305"/>
            <a:ext cx="3589731" cy="60409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819056" y="491499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邹忌</a:t>
            </a:r>
            <a:endParaRPr lang="zh-CN" altLang="en-US" sz="40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17151" y="1288922"/>
            <a:ext cx="69151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妾</a:t>
            </a:r>
            <a:endParaRPr lang="zh-CN" altLang="en-US" sz="40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1" name="Picture 5" descr="http://pic33.nipic.com/20130905/13589584_113852183120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4" t="-3650" r="-18502" b="3650"/>
          <a:stretch>
            <a:fillRect/>
          </a:stretch>
        </p:blipFill>
        <p:spPr bwMode="auto">
          <a:xfrm>
            <a:off x="8588434" y="1058534"/>
            <a:ext cx="4055599" cy="529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9395837" y="98343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妻</a:t>
            </a:r>
            <a:endParaRPr lang="zh-CN" altLang="en-US" sz="40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670560"/>
            <a:ext cx="10515600" cy="1325563"/>
          </a:xfrm>
        </p:spPr>
        <p:txBody>
          <a:bodyPr/>
          <a:p>
            <a:r>
              <a:rPr lang="en-US" altLang="zh-CN"/>
              <a:t>                   </a:t>
            </a:r>
            <a:r>
              <a:rPr lang="zh-CN" sz="5400" b="1">
                <a:latin typeface="微软雅黑" panose="020B0503020204020204" pitchFamily="34" charset="-122"/>
                <a:ea typeface="微软雅黑" panose="020B0503020204020204" pitchFamily="34" charset="-122"/>
              </a:rPr>
              <a:t>邹忌</a:t>
            </a:r>
            <a:r>
              <a:rPr lang="zh-CN" sz="5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讽</a:t>
            </a:r>
            <a:r>
              <a:rPr lang="zh-CN" sz="5400" b="1">
                <a:latin typeface="微软雅黑" panose="020B0503020204020204" pitchFamily="34" charset="-122"/>
                <a:ea typeface="微软雅黑" panose="020B0503020204020204" pitchFamily="34" charset="-122"/>
              </a:rPr>
              <a:t>齐王纳谏</a:t>
            </a:r>
            <a:endParaRPr lang="zh-CN" sz="5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10310" y="2337435"/>
            <a:ext cx="9771380" cy="829310"/>
          </a:xfrm>
        </p:spPr>
        <p:txBody>
          <a:bodyPr>
            <a:noAutofit/>
          </a:bodyPr>
          <a:p>
            <a:r>
              <a:rPr lang="zh-CN" altLang="en-US" sz="4400" b="1">
                <a:solidFill>
                  <a:srgbClr val="0033CC"/>
                </a:solidFill>
              </a:rPr>
              <a:t>讽：用暗示、比喻等委婉的方式规劝。</a:t>
            </a:r>
            <a:endParaRPr lang="zh-CN" altLang="en-US" sz="4400" b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一、知人论世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95601" y="4108815"/>
            <a:ext cx="8639907" cy="2162907"/>
          </a:xfrm>
          <a:ln w="254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邹忌：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战国时期齐国人，历经三朝，齐威王时期被封为相国，主张革新政治，修订律法，选拔人才，奖贤罚佞，并选举得力大臣坚守四境，从此齐国渐强。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632" y="1010626"/>
            <a:ext cx="2149230" cy="2541465"/>
          </a:xfrm>
          <a:prstGeom prst="ellips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70" y="3954584"/>
            <a:ext cx="2092569" cy="2471371"/>
          </a:xfrm>
          <a:prstGeom prst="ellips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内容占位符 2"/>
          <p:cNvSpPr txBox="1"/>
          <p:nvPr/>
        </p:nvSpPr>
        <p:spPr>
          <a:xfrm>
            <a:off x="630116" y="1455737"/>
            <a:ext cx="8639907" cy="1651245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齐威王：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战国时期齐国国君，在位期间，励精图治，选贤任能，进行政治改革，让齐国一举成为战国强国。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二、整体把握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95299" y="1230923"/>
            <a:ext cx="11013831" cy="1336431"/>
          </a:xfrm>
          <a:ln w="25400"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 smtClean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朗读课文，理解课文内容。并对文章</a:t>
            </a:r>
            <a:r>
              <a:rPr lang="zh-CN" altLang="en-US" sz="44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进行分段</a:t>
            </a:r>
            <a:r>
              <a:rPr lang="zh-CN" altLang="en-US" sz="4400" b="1" dirty="0" smtClean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，尝试</a:t>
            </a:r>
            <a:r>
              <a:rPr lang="zh-CN" altLang="en-US" sz="44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总结段意。</a:t>
            </a:r>
            <a:endParaRPr lang="zh-CN" altLang="en-US" sz="4400" b="1" dirty="0">
              <a:solidFill>
                <a:srgbClr val="0033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1224" y="2804745"/>
            <a:ext cx="508985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en-US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昳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丽      </a:t>
            </a:r>
            <a:r>
              <a:rPr lang="zh-CN" altLang="en-US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朝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服      </a:t>
            </a:r>
            <a:r>
              <a:rPr lang="zh-CN" altLang="en-US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朝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廷</a:t>
            </a:r>
            <a:endParaRPr lang="en-US" altLang="zh-CN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谤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讥      </a:t>
            </a:r>
            <a:r>
              <a:rPr lang="zh-CN" altLang="en-US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进      </a:t>
            </a:r>
            <a:r>
              <a:rPr lang="zh-CN" altLang="en-US" sz="4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01563" y="2688195"/>
            <a:ext cx="6270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 smtClean="0"/>
              <a:t>yì</a:t>
            </a:r>
            <a:endParaRPr lang="zh-CN" altLang="en-US" sz="4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381558" y="2688195"/>
            <a:ext cx="13949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 smtClean="0"/>
              <a:t>zhāo</a:t>
            </a:r>
            <a:endParaRPr lang="zh-CN" altLang="en-US" sz="4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313321" y="2688194"/>
            <a:ext cx="14077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/>
              <a:t>cháo</a:t>
            </a:r>
            <a:endParaRPr lang="en-US" altLang="zh-CN" sz="4800" b="1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3481754" y="4238572"/>
            <a:ext cx="14798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 smtClean="0"/>
              <a:t>bànɡ</a:t>
            </a:r>
            <a:endParaRPr lang="zh-CN" altLang="en-US" sz="4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578459" y="4238572"/>
            <a:ext cx="11272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 smtClean="0"/>
              <a:t>jiàn</a:t>
            </a:r>
            <a:endParaRPr lang="zh-CN" altLang="en-US" sz="4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524757" y="4238572"/>
            <a:ext cx="4924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 smtClean="0"/>
              <a:t>jī</a:t>
            </a:r>
            <a:endParaRPr lang="zh-CN" alt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二、整体把握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240" y="1329706"/>
            <a:ext cx="11456378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第一部分（①</a:t>
            </a:r>
            <a:r>
              <a:rPr lang="zh-CN" altLang="zh-CN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）：比美</a:t>
            </a:r>
            <a:endParaRPr lang="en-US" altLang="zh-CN" sz="36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邹忌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与徐公比美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，悟出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直言不易的道理。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第二部分（②</a:t>
            </a:r>
            <a:r>
              <a:rPr lang="zh-CN" altLang="zh-CN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）：进谏</a:t>
            </a:r>
            <a:endParaRPr lang="en-US" altLang="zh-CN" sz="36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邹忌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以切身经历为喻，讽谏齐王。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第三部分（③</a:t>
            </a:r>
            <a:r>
              <a:rPr lang="zh-CN" altLang="zh-CN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）：纳谏、朝齐</a:t>
            </a:r>
            <a:endParaRPr lang="en-US" altLang="zh-CN" sz="36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齐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王纳谏及其结果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3240" y="4943427"/>
            <a:ext cx="10779368" cy="1200329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这篇课文生动地记叙了邹忌讽齐王纳谏，使齐王广开言路、修明政治的故事。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三</a:t>
            </a:r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、疏通文意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240" y="1013182"/>
            <a:ext cx="11456378" cy="5734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邹忌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八尺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，而形貌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昳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丽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朝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衣冠，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窥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镜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谓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其妻曰：“我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孰与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城北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徐公美？”其妻曰：“君美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甚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，徐公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何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及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君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也？”城北徐公，齐国之美丽者也。忌不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自信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，而复问其妾曰：“吾孰与徐公美？”妾曰：“徐公何能及君也？”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66191" y="1997949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99281" y="2000043"/>
            <a:ext cx="1826141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光艳美丽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74268" y="865835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穿戴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38237" y="1997948"/>
            <a:ext cx="1415772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照镜子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0280" y="3126295"/>
            <a:ext cx="1401346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说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32175" y="3122930"/>
            <a:ext cx="2864485" cy="5835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比，谁更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958145" y="3123244"/>
            <a:ext cx="595035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很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6223" y="4251710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怎么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41683" y="4251709"/>
            <a:ext cx="1415772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比得上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0280" y="5359541"/>
            <a:ext cx="1826141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相信自己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3640356" y="2000489"/>
            <a:ext cx="589280" cy="5835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又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1" grpId="0" bldLvl="0" animBg="1"/>
      <p:bldP spid="12" grpId="0" animBg="1"/>
      <p:bldP spid="13" grpId="0" animBg="1"/>
      <p:bldP spid="14" grpId="0" animBg="1"/>
      <p:bldP spid="15" grpId="0" animBg="1"/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三</a:t>
            </a:r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、疏通文意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240" y="1162651"/>
            <a:ext cx="1145637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邹忌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身高八尺多，容貌美丽。有天早晨，他穿戴好衣帽，照着镜子，对他的妻子说：“我同城北徐公比，哪个更美？”他妻子说：“您美极了，徐公怎能比得上您呢？”城北的徐公，是齐国的美男子。邹忌不相信自己会比徐公美，就又问他的妾：“我同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徐公相比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，谁美？”妾说：“徐公怎么能比得上您呀？”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三</a:t>
            </a:r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、疏通文意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240" y="1013182"/>
            <a:ext cx="11456378" cy="5734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旦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客从外来，与坐谈，问之客曰：“吾与徐公孰美？”客曰：“徐公不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若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君之美也。”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明日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徐公来，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孰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视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之，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自以为不如；窥镜而自视，又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弗如远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甚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暮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寝而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思之，曰：“吾妻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者，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私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也；妾之美我者，畏我也；客之美我者，欲有求于我也。”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952" y="1997948"/>
            <a:ext cx="1415772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第二天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57491" y="3125788"/>
            <a:ext cx="1415772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比得上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77552" y="3136583"/>
            <a:ext cx="1415772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第二天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676488" y="3137135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仔细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77747" y="4243259"/>
            <a:ext cx="1808480" cy="5835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远远不如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81655" y="5368137"/>
            <a:ext cx="1811714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认为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美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29352" y="5368333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偏爱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10"/>
          <p:cNvSpPr txBox="1"/>
          <p:nvPr/>
        </p:nvSpPr>
        <p:spPr>
          <a:xfrm>
            <a:off x="3704590" y="4346575"/>
            <a:ext cx="1811655" cy="5835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主谓之间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animBg="1"/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三</a:t>
            </a:r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、疏通文意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240" y="1162651"/>
            <a:ext cx="1145637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天，有客人从外边来，邹忌同他坐着谈话，又问他：“我和徐公谁美？”客人说：“徐公不如您美。”又过了一天，徐公来了，邹忌仔细端详他，自己觉得不如徐公美丽；再照镜子看看自己，更觉得远远不如。晚上躺着想这件事，说：“我妻子认为我美，是偏爱我；妾认为我美，是害怕我；客人认为我美，是想有求于我。”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三</a:t>
            </a:r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、疏通文意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240" y="1013182"/>
            <a:ext cx="11456378" cy="5734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于是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入朝见威王，曰：“臣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诚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知不如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徐公美。臣之妻私臣，臣之妾畏臣，臣之客欲有求于臣，皆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徐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公。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今齐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</a:t>
            </a:r>
            <a:r>
              <a:rPr lang="zh-CN" altLang="en-US" sz="3600" b="1" dirty="0" smtClean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千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里，百二十城，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宫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妇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左右莫不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私王，朝廷之臣莫不畏王，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四境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之内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莫不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有求于王：由此观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之，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王之</a:t>
            </a:r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蔽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甚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矣。”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34906" y="854947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确实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72598" y="1991249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认为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98014" y="1991248"/>
            <a:ext cx="595035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比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8606" y="3114570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土地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51307" y="4248777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面积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24952" y="3120849"/>
            <a:ext cx="2236510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宫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里的妃子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53252" y="4248777"/>
            <a:ext cx="3877985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全国范围内（的人）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93529" y="5356610"/>
            <a:ext cx="1415772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受蒙蔽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三</a:t>
            </a:r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、疏通文意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240" y="934367"/>
            <a:ext cx="1145637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于是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上朝拜见齐威王，说：“我确实知道自己不如徐公美。我的妻子偏爱我，我的妾害怕我，我的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客人想有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求于我，他们都认为我比徐公漂亮。如今齐国有方圆千里的疆土，一百二十座城池，宫中的嫔妃和身边的亲信，没有不偏爱您的；朝中的大臣没有不害怕您的；全国的老百姓没有不有求于您的。由此看来，大王您受蒙蔽很深啦！”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三</a:t>
            </a:r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、疏通文意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240" y="1013182"/>
            <a:ext cx="11456378" cy="5734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王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曰：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“善。”乃下令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：“群臣吏民，能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刺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寡人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之过者，受上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赏；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上书谏寡人者，受中赏；能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谤讥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朝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闻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寡人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之耳者，受下赏。”令初下，群臣进谏，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门庭若市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；数月之后，时时而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期年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之后，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欲言，无可进者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。燕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、赵、韩、魏闻之，皆朝于齐。此所谓战胜于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朝廷。</a:t>
            </a:r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41675" y="881325"/>
            <a:ext cx="1826141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当面指责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7788" y="2008834"/>
            <a:ext cx="1005403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议论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41675" y="2008833"/>
            <a:ext cx="1826141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公共场所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78576" y="3116664"/>
            <a:ext cx="1811714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使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听到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7998" y="4266362"/>
            <a:ext cx="5244609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形容来的人很多，非常热闹。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5573" y="5359960"/>
            <a:ext cx="1826141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偶然进谏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06303" y="4266362"/>
            <a:ext cx="1415772" cy="58477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满一年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76393" y="5374195"/>
            <a:ext cx="995680" cy="5835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即使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三</a:t>
            </a:r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、疏通文意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2902" y="991212"/>
            <a:ext cx="11456378" cy="5734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500"/>
              </a:lnSpc>
            </a:pP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齐威王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说：“好！”就下了命令：“所有的大臣、官吏、百姓能够当面指责我的过错的，可得上等奖赏；上书劝谏我的，可得中等奖赏；在公共场所批评议论我的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过失，传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到我耳朵里的，可得下等奖赏。”命令刚下达，群臣都来进谏，门前、院内像集市一样；几个月以后，还偶尔有人来进谏；一年以后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，？想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进谏，也没什么可说的了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。燕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、赵、韩、魏等国听到这种情况，都到齐国来朝见。这就是人们所说的在朝廷上战胜敌国。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四、品读欣赏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5074" y="419897"/>
            <a:ext cx="11535506" cy="2348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36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结合课文，用自己的话说说邹忌是怎样成功说服齐王的</a:t>
            </a:r>
            <a:r>
              <a:rPr lang="zh-CN" altLang="en-US" sz="3600" b="1" dirty="0" smtClean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3600" b="1" dirty="0" smtClean="0">
              <a:solidFill>
                <a:srgbClr val="0033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8800"/>
              </a:lnSpc>
            </a:pPr>
            <a:r>
              <a:rPr lang="zh-CN" altLang="en-US" sz="36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结果怎样？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4975" y="2767965"/>
            <a:ext cx="379793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邹忌</a:t>
            </a:r>
            <a:endParaRPr lang="zh-CN" altLang="en-US" sz="3600" b="1"/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妻—私我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妾—畏我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客—求我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81120" y="2745740"/>
            <a:ext cx="376491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齐王</a:t>
            </a:r>
            <a:endParaRPr lang="zh-CN" altLang="en-US"/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宫妇左右—私王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朝廷大臣—畏王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四境之内—求王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83905" y="2607310"/>
            <a:ext cx="3076575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/>
              <a:t>结果</a:t>
            </a:r>
            <a:endParaRPr lang="zh-CN" altLang="en-US" sz="3600" b="1"/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面刺—上赏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上书—中赏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谤讥—下赏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8295" y="5191760"/>
            <a:ext cx="1153541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   1</a:t>
            </a:r>
            <a:r>
              <a:rPr lang="zh-CN" altLang="en-US" sz="3200" b="1">
                <a:solidFill>
                  <a:srgbClr val="FF0000"/>
                </a:solidFill>
              </a:rPr>
              <a:t>、</a:t>
            </a:r>
            <a:r>
              <a:rPr lang="zh-CN" altLang="en-US" sz="3200" b="1">
                <a:solidFill>
                  <a:srgbClr val="FF0000"/>
                </a:solidFill>
              </a:rPr>
              <a:t>类比，以自身经历类比国家大事，引发齐威王思考，并易于接受进谏。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</a:rPr>
              <a:t>   </a:t>
            </a:r>
            <a:r>
              <a:rPr lang="en-US" altLang="zh-CN" sz="3200" b="1">
                <a:solidFill>
                  <a:srgbClr val="FF0000"/>
                </a:solidFill>
              </a:rPr>
              <a:t>2</a:t>
            </a:r>
            <a:r>
              <a:rPr lang="zh-CN" altLang="en-US" sz="3200" b="1">
                <a:solidFill>
                  <a:srgbClr val="FF0000"/>
                </a:solidFill>
              </a:rPr>
              <a:t>、以小见大   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四、品读欣赏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5074" y="508162"/>
            <a:ext cx="11535506" cy="1219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36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由此可见，邹忌和齐王分别是怎样的人？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4975" y="1963420"/>
            <a:ext cx="1153541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  </a:t>
            </a:r>
            <a:r>
              <a:rPr lang="zh-CN" sz="3200" b="1">
                <a:solidFill>
                  <a:srgbClr val="FF0000"/>
                </a:solidFill>
              </a:rPr>
              <a:t>邹忌：</a:t>
            </a:r>
            <a:endParaRPr lang="zh-CN" sz="3200" b="1">
              <a:solidFill>
                <a:srgbClr val="FF0000"/>
              </a:solidFill>
            </a:endParaRPr>
          </a:p>
          <a:p>
            <a:r>
              <a:rPr lang="zh-CN" sz="3200" b="1">
                <a:solidFill>
                  <a:srgbClr val="FF0000"/>
                </a:solidFill>
              </a:rPr>
              <a:t>自知之明、委婉机智、忠于职守、勤于王事、善于发现问题</a:t>
            </a:r>
            <a:endParaRPr lang="zh-CN" sz="3200" b="1">
              <a:solidFill>
                <a:srgbClr val="FF0000"/>
              </a:solidFill>
            </a:endParaRPr>
          </a:p>
          <a:p>
            <a:endParaRPr lang="zh-CN" sz="3200" b="1">
              <a:solidFill>
                <a:srgbClr val="FF0000"/>
              </a:solidFill>
            </a:endParaRPr>
          </a:p>
          <a:p>
            <a:r>
              <a:rPr lang="zh-CN" sz="3200" b="1">
                <a:solidFill>
                  <a:srgbClr val="FF0000"/>
                </a:solidFill>
              </a:rPr>
              <a:t>齐王：</a:t>
            </a:r>
            <a:endParaRPr lang="zh-CN" sz="3200" b="1">
              <a:solidFill>
                <a:srgbClr val="FF0000"/>
              </a:solidFill>
            </a:endParaRPr>
          </a:p>
          <a:p>
            <a:r>
              <a:rPr lang="zh-CN" sz="3200" b="1">
                <a:solidFill>
                  <a:srgbClr val="FF0000"/>
                </a:solidFill>
              </a:rPr>
              <a:t>善于纳谏的开明君主。</a:t>
            </a:r>
            <a:endParaRPr 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四、品读欣赏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34109" y="916467"/>
            <a:ext cx="11535506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36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结合课文，用自己的话说说邹忌是怎样成功说服齐王的</a:t>
            </a:r>
            <a:r>
              <a:rPr lang="zh-CN" altLang="en-US" sz="3600" b="1" dirty="0" smtClean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813" y="2137314"/>
            <a:ext cx="1120433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邹忌</a:t>
            </a:r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先从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切身经历出发，指出妻、妾、客的三种回答各有不同的原因，就是“私臣”“畏臣”“有求于臣”。</a:t>
            </a:r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再拿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齐王的地位和自己做比较，“宫妇左右莫不私王”“朝廷之臣莫不畏王”“四境之内莫不有求于王”，这些都与邹忌的处境相同。在这里，邹忌把家事、国事进行类比，</a:t>
            </a:r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</a:t>
            </a:r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得出“王之蔽甚矣”的结论。这种说理方法，非常贴切，尽情尽理，收到良好的效果。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四、品读欣赏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34109" y="916467"/>
            <a:ext cx="11535506" cy="1060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40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这种劝说方式对于我们今天的人际交往有什么启示？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813" y="2137314"/>
            <a:ext cx="11204333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劝说时应设身处地为他人考虑，站在对方的立场思考问题；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②进行劝说的方式应该委婉，充分尊重被劝说者，使之受到启发、明白道理，从而愉快地接受意见。今天的人际交往中仍然可以借鉴这种做法。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四、品读欣赏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15813" y="916466"/>
            <a:ext cx="5864468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800"/>
              </a:lnSpc>
            </a:pPr>
            <a:r>
              <a:rPr lang="zh-CN" altLang="en-US" sz="40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本文写作特点是什么？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813" y="2137314"/>
            <a:ext cx="11204333" cy="4343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600"/>
              </a:lnSpc>
            </a:pP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①采用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设喻说理的方法。（设喻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设置或者借用一个寓言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故事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自然现象来说明某种抽象的道理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5600"/>
              </a:lnSpc>
            </a:pP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②三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部分之间联系紧密，结构严谨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5600"/>
              </a:lnSpc>
            </a:pP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③推己及人，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以小见大，由家事到国事，道理由浅入深，具有极强的说服力。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7165" y="-210185"/>
            <a:ext cx="5886450" cy="1325880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五、巩固练习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7165" y="776605"/>
            <a:ext cx="11312525" cy="7662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、解释下列字词</a:t>
            </a:r>
            <a:endParaRPr lang="zh-CN" altLang="en-US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4800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通假字</a:t>
            </a:r>
            <a:endParaRPr lang="en-US" altLang="zh-CN" sz="4800" b="1" dirty="0" smtClean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1.有：通“又”。</a:t>
            </a:r>
            <a:endParaRPr lang="en-US" altLang="zh-CN" sz="2800" b="1" dirty="0" smtClean="0">
              <a:solidFill>
                <a:srgbClr val="C00000"/>
              </a:solidFill>
              <a:latin typeface="+mj-ea"/>
              <a:ea typeface="+mj-ea"/>
              <a:cs typeface="+mj-ea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2.孰：通“熟”，仔细。如“孰视之”。</a:t>
            </a:r>
            <a:endParaRPr lang="en-US" altLang="zh-CN" sz="4800" b="1" dirty="0" smtClean="0">
              <a:solidFill>
                <a:srgbClr val="C00000"/>
              </a:solidFill>
              <a:latin typeface="+mj-ea"/>
              <a:ea typeface="+mj-ea"/>
              <a:cs typeface="+mj-ea"/>
            </a:endParaRPr>
          </a:p>
          <a:p>
            <a:r>
              <a:rPr lang="en-US" altLang="zh-CN" sz="4800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词类活用</a:t>
            </a:r>
            <a:endParaRPr lang="en-US" altLang="zh-CN" sz="4800" b="1" dirty="0" smtClean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1、</a:t>
            </a:r>
            <a:r>
              <a:rPr lang="en-US" altLang="zh-CN" sz="2800" b="1" dirty="0" smtClean="0">
                <a:solidFill>
                  <a:schemeClr val="tx1"/>
                </a:solidFill>
                <a:latin typeface="+mj-ea"/>
                <a:ea typeface="+mj-ea"/>
                <a:cs typeface="+mj-ea"/>
              </a:rPr>
              <a:t>朝</a:t>
            </a:r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服衣冠</a:t>
            </a:r>
            <a:endParaRPr lang="en-US" altLang="zh-CN" sz="2800" b="1" dirty="0" smtClean="0">
              <a:latin typeface="+mj-ea"/>
              <a:ea typeface="+mj-ea"/>
              <a:cs typeface="+mj-ea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2、朝</a:t>
            </a:r>
            <a:r>
              <a:rPr lang="en-US" altLang="zh-CN" sz="2800" b="1" dirty="0" smtClean="0">
                <a:solidFill>
                  <a:schemeClr val="tx1"/>
                </a:solidFill>
                <a:latin typeface="+mj-ea"/>
                <a:ea typeface="+mj-ea"/>
                <a:cs typeface="+mj-ea"/>
              </a:rPr>
              <a:t>服</a:t>
            </a:r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衣冠</a:t>
            </a:r>
            <a:endParaRPr lang="en-US" altLang="zh-CN" sz="2800" b="1" dirty="0" smtClean="0">
              <a:solidFill>
                <a:srgbClr val="C00000"/>
              </a:solidFill>
              <a:latin typeface="+mj-ea"/>
              <a:ea typeface="+mj-ea"/>
              <a:cs typeface="+mj-ea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3、吾妻之</a:t>
            </a:r>
            <a:r>
              <a:rPr lang="en-US" altLang="zh-CN" sz="2800" b="1" dirty="0" smtClean="0">
                <a:solidFill>
                  <a:schemeClr val="tx1"/>
                </a:solidFill>
                <a:latin typeface="+mj-ea"/>
                <a:ea typeface="+mj-ea"/>
                <a:cs typeface="+mj-ea"/>
              </a:rPr>
              <a:t>美</a:t>
            </a:r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我者，私我也</a:t>
            </a:r>
            <a:endParaRPr lang="en-US" altLang="zh-CN" sz="2800" b="1" dirty="0" smtClean="0">
              <a:solidFill>
                <a:srgbClr val="C00000"/>
              </a:solidFill>
              <a:latin typeface="+mj-ea"/>
              <a:ea typeface="+mj-ea"/>
              <a:cs typeface="+mj-ea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 4、能</a:t>
            </a:r>
            <a:r>
              <a:rPr lang="en-US" altLang="zh-CN" sz="2800" b="1" dirty="0" smtClean="0">
                <a:solidFill>
                  <a:schemeClr val="tx1"/>
                </a:solidFill>
                <a:latin typeface="+mj-ea"/>
                <a:ea typeface="+mj-ea"/>
                <a:cs typeface="+mj-ea"/>
              </a:rPr>
              <a:t>面</a:t>
            </a:r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刺寡人之过者 </a:t>
            </a:r>
            <a:endParaRPr lang="en-US" altLang="zh-CN" sz="2800" b="1" dirty="0" smtClean="0">
              <a:solidFill>
                <a:srgbClr val="C00000"/>
              </a:solidFill>
              <a:latin typeface="+mj-ea"/>
              <a:ea typeface="+mj-ea"/>
              <a:cs typeface="+mj-ea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5、</a:t>
            </a:r>
            <a:r>
              <a:rPr lang="en-US" altLang="zh-CN" sz="2800" b="1" dirty="0" smtClean="0">
                <a:solidFill>
                  <a:schemeClr val="tx1"/>
                </a:solidFill>
                <a:latin typeface="+mj-ea"/>
                <a:ea typeface="+mj-ea"/>
                <a:cs typeface="+mj-ea"/>
              </a:rPr>
              <a:t>闻</a:t>
            </a:r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寡人之耳者</a:t>
            </a:r>
            <a:endParaRPr lang="en-US" altLang="zh-CN" sz="2800" b="1" dirty="0" smtClean="0">
              <a:solidFill>
                <a:srgbClr val="C00000"/>
              </a:solidFill>
              <a:latin typeface="+mj-ea"/>
              <a:ea typeface="+mj-ea"/>
              <a:cs typeface="+mj-ea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6、</a:t>
            </a:r>
            <a:r>
              <a:rPr lang="en-US" altLang="zh-CN" sz="2800" b="1" dirty="0" smtClean="0">
                <a:solidFill>
                  <a:schemeClr val="tx1"/>
                </a:solidFill>
                <a:latin typeface="+mj-ea"/>
                <a:ea typeface="+mj-ea"/>
                <a:cs typeface="+mj-ea"/>
              </a:rPr>
              <a:t>私</a:t>
            </a:r>
            <a:r>
              <a:rPr lang="en-US" altLang="zh-CN" sz="2800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</a:rPr>
              <a:t>我也</a:t>
            </a:r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61920" y="3702050"/>
            <a:ext cx="411543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 smtClean="0">
                <a:solidFill>
                  <a:schemeClr val="tx1"/>
                </a:solidFill>
                <a:latin typeface="+mj-ea"/>
                <a:ea typeface="+mj-ea"/>
                <a:cs typeface="+mj-ea"/>
                <a:sym typeface="+mn-ea"/>
              </a:rPr>
              <a:t>（名词作状语，在早上）</a:t>
            </a:r>
            <a:endParaRPr lang="en-US" altLang="zh-CN" sz="2800" b="1" dirty="0" smtClean="0">
              <a:solidFill>
                <a:schemeClr val="tx1"/>
              </a:solidFill>
              <a:latin typeface="+mj-ea"/>
              <a:ea typeface="+mj-ea"/>
              <a:cs typeface="+mj-ea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61920" y="4135755"/>
            <a:ext cx="411543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800" b="1" dirty="0" smtClean="0">
                <a:latin typeface="+mj-ea"/>
                <a:ea typeface="+mj-ea"/>
                <a:cs typeface="+mj-ea"/>
                <a:sym typeface="+mn-ea"/>
              </a:rPr>
              <a:t>（名词作动词，穿，戴）</a:t>
            </a:r>
            <a:endParaRPr lang="en-US" altLang="zh-CN" sz="2800" b="1" dirty="0" smtClean="0">
              <a:latin typeface="+mj-ea"/>
              <a:ea typeface="+mj-ea"/>
              <a:cs typeface="+mj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42155" y="4556760"/>
            <a:ext cx="518985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 smtClean="0">
                <a:latin typeface="+mj-ea"/>
                <a:ea typeface="+mj-ea"/>
                <a:cs typeface="+mj-ea"/>
                <a:sym typeface="+mn-ea"/>
              </a:rPr>
              <a:t>(形容词意动用法，认为……美)</a:t>
            </a:r>
            <a:endParaRPr lang="en-US" altLang="zh-CN" sz="2800" b="1" dirty="0" smtClean="0">
              <a:latin typeface="+mj-ea"/>
              <a:ea typeface="+mj-ea"/>
              <a:cs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90365" y="4918710"/>
            <a:ext cx="34023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 smtClean="0">
                <a:latin typeface="+mj-ea"/>
                <a:ea typeface="+mj-ea"/>
                <a:cs typeface="+mj-ea"/>
                <a:sym typeface="+mn-ea"/>
              </a:rPr>
              <a:t>(名词作状语，当面)</a:t>
            </a:r>
            <a:endParaRPr lang="en-US" altLang="zh-CN" sz="2800" b="1" dirty="0" smtClean="0">
              <a:latin typeface="+mj-ea"/>
              <a:ea typeface="+mj-ea"/>
              <a:cs typeface="+mj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42080" y="5420995"/>
            <a:ext cx="53054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 dirty="0" smtClean="0">
                <a:solidFill>
                  <a:srgbClr val="C00000"/>
                </a:solidFill>
                <a:latin typeface="+mj-ea"/>
                <a:ea typeface="+mj-ea"/>
                <a:cs typeface="+mj-ea"/>
                <a:sym typeface="+mn-ea"/>
              </a:rPr>
              <a:t> </a:t>
            </a:r>
            <a:r>
              <a:rPr lang="en-US" altLang="zh-CN" sz="2800" b="1" dirty="0" smtClean="0">
                <a:latin typeface="+mj-ea"/>
                <a:ea typeface="+mj-ea"/>
                <a:cs typeface="+mj-ea"/>
                <a:sym typeface="+mn-ea"/>
              </a:rPr>
              <a:t>(动词使动用法，使……听到，)</a:t>
            </a:r>
            <a:endParaRPr lang="en-US" altLang="zh-CN" sz="2800" b="1" dirty="0" smtClean="0">
              <a:latin typeface="+mj-ea"/>
              <a:ea typeface="+mj-ea"/>
              <a:cs typeface="+mj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366645" y="5854065"/>
            <a:ext cx="411543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 smtClean="0">
                <a:latin typeface="+mj-ea"/>
                <a:ea typeface="+mj-ea"/>
                <a:cs typeface="+mj-ea"/>
                <a:sym typeface="+mn-ea"/>
              </a:rPr>
              <a:t>（形容词作动词，偏爱）</a:t>
            </a:r>
            <a:endParaRPr lang="en-US" altLang="zh-CN" sz="2800" b="1" dirty="0" smtClean="0">
              <a:latin typeface="+mj-ea"/>
              <a:ea typeface="+mj-ea"/>
              <a:cs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7458" y="-210185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五、巩固练习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7165" y="859155"/>
            <a:ext cx="4723130" cy="5139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、解释下列字词</a:t>
            </a:r>
            <a:endParaRPr lang="zh-CN" altLang="en-US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讽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窥镜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地方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刺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谤讥：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私：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左右：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明日：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朝服衣冠：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91285" y="148463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委婉地规劝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3520" y="200660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</a:rPr>
              <a:t>照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91285" y="250190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</a:rPr>
              <a:t>土地方圆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91285" y="296799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</a:rPr>
              <a:t>指责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91285" y="348996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</a:rPr>
              <a:t>指责讥刺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91285" y="401193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</a:rPr>
              <a:t>偏爱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91285" y="4512945"/>
            <a:ext cx="30854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</a:rPr>
              <a:t>国君身边的近臣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391285" y="494919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第二天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216150" y="547116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穿戴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五、巩固练习</a:t>
            </a:r>
            <a:endParaRPr lang="zh-CN" altLang="en-US" sz="54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15813" y="1292980"/>
            <a:ext cx="10826264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⒈请当堂完成课后研讨与练习第二题。</a:t>
            </a:r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⒉</a:t>
            </a:r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请翻译下列句子。</a:t>
            </a:r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8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君美甚，徐公何能及君也</a:t>
            </a:r>
            <a:r>
              <a:rPr lang="zh-CN" altLang="en-US" sz="4800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？</a:t>
            </a:r>
            <a:endParaRPr lang="en-US" altLang="zh-CN" sz="4800" b="1" dirty="0" smtClean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800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能</a:t>
            </a:r>
            <a:r>
              <a:rPr lang="zh-CN" altLang="en-US" sz="48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谤讥于市朝，闻寡人之耳者，受下赏</a:t>
            </a:r>
            <a:r>
              <a:rPr lang="zh-CN" altLang="en-US" sz="4800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。</a:t>
            </a:r>
            <a:endParaRPr lang="en-US" altLang="zh-CN" sz="4800" b="1" dirty="0" smtClean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8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期年</a:t>
            </a:r>
            <a:r>
              <a:rPr lang="zh-CN" altLang="en-US" sz="4800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之后，虽</a:t>
            </a:r>
            <a:r>
              <a:rPr lang="zh-CN" altLang="en-US" sz="48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欲言，无可进者。</a:t>
            </a:r>
            <a:endParaRPr lang="en-US" altLang="zh-CN" sz="4800" b="1" dirty="0" smtClean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2612</Words>
  <Application>WPS 演示</Application>
  <PresentationFormat>自定义</PresentationFormat>
  <Paragraphs>279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Arial</vt:lpstr>
      <vt:lpstr>宋体</vt:lpstr>
      <vt:lpstr>Wingdings</vt:lpstr>
      <vt:lpstr>华文行楷</vt:lpstr>
      <vt:lpstr>微软雅黑</vt:lpstr>
      <vt:lpstr>Calibri</vt:lpstr>
      <vt:lpstr>Arial Unicode MS</vt:lpstr>
      <vt:lpstr>Calibri Light</vt:lpstr>
      <vt:lpstr>Office 主题</vt:lpstr>
      <vt:lpstr>PowerPoint 演示文稿</vt:lpstr>
      <vt:lpstr>                   邹忌讽齐王纳谏</vt:lpstr>
      <vt:lpstr>一、知人论世</vt:lpstr>
      <vt:lpstr>二、整体把握</vt:lpstr>
      <vt:lpstr>二、整体把握</vt:lpstr>
      <vt:lpstr>三、疏通文意</vt:lpstr>
      <vt:lpstr>三、疏通文意</vt:lpstr>
      <vt:lpstr>三、疏通文意</vt:lpstr>
      <vt:lpstr>三、疏通文意</vt:lpstr>
      <vt:lpstr>三、疏通文意</vt:lpstr>
      <vt:lpstr>三、疏通文意</vt:lpstr>
      <vt:lpstr>三、疏通文意</vt:lpstr>
      <vt:lpstr>三、疏通文意</vt:lpstr>
      <vt:lpstr>四、品读欣赏</vt:lpstr>
      <vt:lpstr>四、品读欣赏</vt:lpstr>
      <vt:lpstr>四、品读欣赏</vt:lpstr>
      <vt:lpstr>四、品读欣赏</vt:lpstr>
      <vt:lpstr>四、品读欣赏</vt:lpstr>
      <vt:lpstr>五、巩固练习</vt:lpstr>
      <vt:lpstr>五、巩固练习</vt:lpstr>
      <vt:lpstr>五、巩固练习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潇潇</dc:creator>
  <cp:lastModifiedBy>向日葵</cp:lastModifiedBy>
  <cp:revision>37</cp:revision>
  <dcterms:created xsi:type="dcterms:W3CDTF">2015-05-05T08:02:00Z</dcterms:created>
  <dcterms:modified xsi:type="dcterms:W3CDTF">2019-02-19T00:12:00Z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2052-11.1.0.8370</vt:lpwstr>
  </property>
</Properties>
</file>