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03" r:id="rId10"/>
    <p:sldId id="304" r:id="rId1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920000"/>
    <a:srgbClr val="F7F8E4"/>
    <a:srgbClr val="F5F6DE"/>
    <a:srgbClr val="EDEEC4"/>
    <a:srgbClr val="E9EAB4"/>
    <a:srgbClr val="E4E4BA"/>
    <a:srgbClr val="006600"/>
    <a:srgbClr val="00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909" autoAdjust="0"/>
    <p:restoredTop sz="94170" autoAdjust="0"/>
  </p:normalViewPr>
  <p:slideViewPr>
    <p:cSldViewPr>
      <p:cViewPr varScale="1">
        <p:scale>
          <a:sx n="69" d="100"/>
          <a:sy n="69" d="100"/>
        </p:scale>
        <p:origin x="-612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4B362-6003-478D-B262-D2624B0410C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A84CE-9AD5-4296-845B-1432C9917C8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3867C-74CE-4B8A-8567-1BF7290EF8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31D18-24AA-4EC7-BE81-CEDE03A5763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8444B-1C82-475B-BBF9-604C85A3AFF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DAF98-5CE1-47F6-9D0B-BC1CE677F1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E2C73-A1C3-44A9-9B97-211B8F5B72B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69AD6-8C95-4C2A-92FB-E0BD01D6F0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5F9DD-D65C-43B7-820E-E730D2787D7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3E4C5-CAD4-45FE-8167-C77FF73BE8B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6E67F-2866-485C-A636-4EDB156760B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235F16-7C00-4797-AB48-F020B94C2DA9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066800" y="1371600"/>
            <a:ext cx="6553200" cy="2590800"/>
            <a:chOff x="1066800" y="1371600"/>
            <a:chExt cx="6553200" cy="25908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3125" t="63333" r="24375" b="22222"/>
            <a:stretch>
              <a:fillRect/>
            </a:stretch>
          </p:blipFill>
          <p:spPr bwMode="auto">
            <a:xfrm>
              <a:off x="1676400" y="2533650"/>
              <a:ext cx="5715000" cy="1428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TextBox 3"/>
            <p:cNvSpPr txBox="1"/>
            <p:nvPr/>
          </p:nvSpPr>
          <p:spPr>
            <a:xfrm>
              <a:off x="1143000" y="2514600"/>
              <a:ext cx="7457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920000"/>
                  </a:solidFill>
                </a:rPr>
                <a:t>1</a:t>
              </a:r>
              <a:r>
                <a:rPr lang="zh-CN" altLang="en-US" sz="2800" b="1" dirty="0" smtClean="0">
                  <a:solidFill>
                    <a:srgbClr val="920000"/>
                  </a:solidFill>
                </a:rPr>
                <a:t>、</a:t>
              </a:r>
              <a:endParaRPr lang="zh-CN" altLang="en-US" sz="2800" b="1" dirty="0">
                <a:solidFill>
                  <a:srgbClr val="92000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143000" y="3429000"/>
              <a:ext cx="7457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920000"/>
                  </a:solidFill>
                </a:rPr>
                <a:t>2</a:t>
              </a:r>
              <a:r>
                <a:rPr lang="zh-CN" altLang="en-US" sz="2800" b="1" dirty="0" smtClean="0">
                  <a:solidFill>
                    <a:srgbClr val="920000"/>
                  </a:solidFill>
                </a:rPr>
                <a:t>、</a:t>
              </a:r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0208" t="22222" r="21250" b="71852"/>
            <a:stretch>
              <a:fillRect/>
            </a:stretch>
          </p:blipFill>
          <p:spPr bwMode="auto">
            <a:xfrm>
              <a:off x="1066800" y="1371600"/>
              <a:ext cx="6553200" cy="609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41875" t="37778" r="30000" b="47778"/>
          <a:stretch>
            <a:fillRect/>
          </a:stretch>
        </p:blipFill>
        <p:spPr bwMode="auto">
          <a:xfrm>
            <a:off x="2819400" y="2133600"/>
            <a:ext cx="3886200" cy="112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8750" t="13333" r="17500" b="12222"/>
          <a:stretch>
            <a:fillRect/>
          </a:stretch>
        </p:blipFill>
        <p:spPr bwMode="auto">
          <a:xfrm>
            <a:off x="838200" y="533400"/>
            <a:ext cx="7239000" cy="563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8125" t="12222" r="11875" b="51111"/>
          <a:stretch>
            <a:fillRect/>
          </a:stretch>
        </p:blipFill>
        <p:spPr bwMode="auto">
          <a:xfrm>
            <a:off x="685800" y="381000"/>
            <a:ext cx="798021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04800" y="4038600"/>
            <a:ext cx="39421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age= </a:t>
            </a:r>
            <a:r>
              <a:rPr lang="en-US" altLang="zh-CN" dirty="0" err="1" smtClean="0"/>
              <a:t>int</a:t>
            </a:r>
            <a:r>
              <a:rPr lang="en-US" altLang="zh-CN" dirty="0" smtClean="0"/>
              <a:t>(input(“ </a:t>
            </a:r>
            <a:r>
              <a:rPr lang="zh-CN" altLang="en-US" dirty="0" smtClean="0"/>
              <a:t>年龄</a:t>
            </a:r>
            <a:r>
              <a:rPr lang="en-US" altLang="zh-CN" dirty="0" smtClean="0"/>
              <a:t>="))</a:t>
            </a:r>
          </a:p>
          <a:p>
            <a:r>
              <a:rPr lang="en-US" altLang="zh-CN" dirty="0" smtClean="0"/>
              <a:t>while  age&lt;18:</a:t>
            </a:r>
          </a:p>
          <a:p>
            <a:r>
              <a:rPr lang="en-US" altLang="zh-CN" dirty="0" smtClean="0"/>
              <a:t>	print(“</a:t>
            </a:r>
            <a:r>
              <a:rPr lang="zh-CN" altLang="en-US" dirty="0" smtClean="0"/>
              <a:t>年龄小，不能考驾照</a:t>
            </a:r>
            <a:r>
              <a:rPr lang="en-US" altLang="zh-CN" dirty="0" smtClean="0"/>
              <a:t>”)</a:t>
            </a:r>
          </a:p>
          <a:p>
            <a:r>
              <a:rPr lang="en-US" altLang="zh-CN" dirty="0" smtClean="0"/>
              <a:t>	age+=1         </a:t>
            </a:r>
            <a:r>
              <a:rPr lang="en-US" altLang="zh-CN" dirty="0" smtClean="0">
                <a:solidFill>
                  <a:srgbClr val="FF0000"/>
                </a:solidFill>
              </a:rPr>
              <a:t>#age=age+1</a:t>
            </a:r>
          </a:p>
          <a:p>
            <a:r>
              <a:rPr lang="en-US" altLang="zh-CN" dirty="0" smtClean="0"/>
              <a:t>print (“age=“,age)</a:t>
            </a:r>
            <a:endParaRPr lang="zh-CN" alt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724400" y="4038600"/>
            <a:ext cx="376256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age=</a:t>
            </a:r>
            <a:r>
              <a:rPr lang="en-US" altLang="zh-CN" dirty="0" err="1" smtClean="0"/>
              <a:t>int</a:t>
            </a:r>
            <a:r>
              <a:rPr lang="en-US" altLang="zh-CN" dirty="0" smtClean="0"/>
              <a:t>(input("</a:t>
            </a:r>
            <a:r>
              <a:rPr lang="zh-CN" altLang="en-US" dirty="0" smtClean="0"/>
              <a:t>年龄</a:t>
            </a:r>
            <a:r>
              <a:rPr lang="en-US" altLang="zh-CN" dirty="0" smtClean="0"/>
              <a:t>="))</a:t>
            </a:r>
          </a:p>
          <a:p>
            <a:r>
              <a:rPr lang="en-US" altLang="zh-CN" dirty="0" smtClean="0"/>
              <a:t>if  age&lt;18:</a:t>
            </a:r>
          </a:p>
          <a:p>
            <a:r>
              <a:rPr lang="en-US" altLang="zh-CN" dirty="0" smtClean="0"/>
              <a:t>	print("</a:t>
            </a:r>
            <a:r>
              <a:rPr lang="zh-CN" altLang="en-US" dirty="0" smtClean="0"/>
              <a:t>年龄小不能考驾照</a:t>
            </a:r>
            <a:r>
              <a:rPr lang="en-US" altLang="zh-CN" dirty="0" smtClean="0"/>
              <a:t>")</a:t>
            </a:r>
          </a:p>
          <a:p>
            <a:r>
              <a:rPr lang="en-US" altLang="zh-CN" dirty="0" smtClean="0"/>
              <a:t>	age+=1         </a:t>
            </a:r>
            <a:r>
              <a:rPr lang="en-US" altLang="zh-CN" dirty="0" smtClean="0">
                <a:solidFill>
                  <a:srgbClr val="FF0000"/>
                </a:solidFill>
              </a:rPr>
              <a:t>#age=age+1</a:t>
            </a:r>
          </a:p>
          <a:p>
            <a:r>
              <a:rPr lang="en-US" altLang="zh-CN" dirty="0" smtClean="0"/>
              <a:t>print ("age=",age)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8750" t="13333" r="14375" b="25556"/>
          <a:stretch>
            <a:fillRect/>
          </a:stretch>
        </p:blipFill>
        <p:spPr bwMode="auto">
          <a:xfrm>
            <a:off x="609600" y="914400"/>
            <a:ext cx="769065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28750" t="13333" r="13750" b="37778"/>
          <a:stretch>
            <a:fillRect/>
          </a:stretch>
        </p:blipFill>
        <p:spPr bwMode="auto">
          <a:xfrm>
            <a:off x="457200" y="1066800"/>
            <a:ext cx="8125691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00200" y="533400"/>
            <a:ext cx="31277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/>
              <a:t>求</a:t>
            </a:r>
            <a:r>
              <a:rPr lang="en-US" altLang="zh-CN" sz="2400" dirty="0" smtClean="0"/>
              <a:t>1+2+3+……+n</a:t>
            </a:r>
            <a:r>
              <a:rPr lang="zh-CN" altLang="en-US" sz="2400" dirty="0" smtClean="0"/>
              <a:t>的值</a:t>
            </a:r>
            <a:endParaRPr lang="en-US" altLang="zh-CN" sz="24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181600" y="2209800"/>
            <a:ext cx="345799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altLang="zh-CN" sz="2000" dirty="0" smtClean="0"/>
              <a:t>n=int(input("n="))</a:t>
            </a:r>
          </a:p>
          <a:p>
            <a:r>
              <a:rPr lang="pt-BR" altLang="zh-CN" sz="2000" dirty="0" smtClean="0"/>
              <a:t>s=0</a:t>
            </a:r>
          </a:p>
          <a:p>
            <a:r>
              <a:rPr lang="pt-BR" altLang="zh-CN" sz="2000" dirty="0" smtClean="0"/>
              <a:t>i=1</a:t>
            </a:r>
          </a:p>
          <a:p>
            <a:r>
              <a:rPr lang="pt-BR" altLang="zh-CN" sz="2000" dirty="0" smtClean="0"/>
              <a:t>while  i&lt;=n:</a:t>
            </a:r>
          </a:p>
          <a:p>
            <a:r>
              <a:rPr lang="pt-BR" altLang="zh-CN" sz="2000" dirty="0" smtClean="0"/>
              <a:t>    s+=i     </a:t>
            </a:r>
            <a:r>
              <a:rPr lang="pt-BR" altLang="zh-CN" sz="2000" dirty="0" smtClean="0">
                <a:solidFill>
                  <a:srgbClr val="FF0000"/>
                </a:solidFill>
              </a:rPr>
              <a:t>#s=s+i</a:t>
            </a:r>
          </a:p>
          <a:p>
            <a:r>
              <a:rPr lang="pt-BR" altLang="zh-CN" sz="2000" dirty="0" smtClean="0"/>
              <a:t>    i+=1     </a:t>
            </a:r>
            <a:r>
              <a:rPr lang="pt-BR" altLang="zh-CN" sz="2000" dirty="0" smtClean="0">
                <a:solidFill>
                  <a:srgbClr val="FF0000"/>
                </a:solidFill>
              </a:rPr>
              <a:t>#i=i+1</a:t>
            </a:r>
          </a:p>
          <a:p>
            <a:r>
              <a:rPr lang="pt-BR" altLang="zh-CN" sz="2000" dirty="0" smtClean="0"/>
              <a:t>print ("1+2+3+……+",n,"=",s)</a:t>
            </a:r>
            <a:endParaRPr lang="zh-CN" alt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2133600"/>
            <a:ext cx="3457998" cy="2343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/>
              <a:t>s=0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/>
              <a:t>n=</a:t>
            </a:r>
            <a:r>
              <a:rPr lang="en-US" altLang="zh-CN" sz="2000" dirty="0" err="1" smtClean="0"/>
              <a:t>int</a:t>
            </a:r>
            <a:r>
              <a:rPr lang="en-US" altLang="zh-CN" sz="2000" dirty="0" smtClean="0"/>
              <a:t>(input("n="))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/>
              <a:t>for  </a:t>
            </a:r>
            <a:r>
              <a:rPr lang="en-US" altLang="zh-CN" sz="2000" dirty="0" err="1" smtClean="0"/>
              <a:t>i</a:t>
            </a:r>
            <a:r>
              <a:rPr lang="en-US" altLang="zh-CN" sz="2000" dirty="0" smtClean="0"/>
              <a:t>  in  range(1,n+1,1):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/>
              <a:t>    s=</a:t>
            </a:r>
            <a:r>
              <a:rPr lang="en-US" altLang="zh-CN" sz="2000" dirty="0" err="1" smtClean="0"/>
              <a:t>s+i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en-US" altLang="zh-CN" sz="2000" dirty="0" smtClean="0"/>
              <a:t>print ("1+2+3+……+",n,"=",s)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304800"/>
            <a:ext cx="76674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/>
              <a:t>练习：</a:t>
            </a:r>
            <a:endParaRPr lang="en-US" altLang="zh-CN" sz="2400" dirty="0" smtClean="0"/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P71</a:t>
            </a:r>
            <a:r>
              <a:rPr lang="zh-CN" altLang="en-US" sz="2400" dirty="0" smtClean="0"/>
              <a:t>练习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、</a:t>
            </a:r>
            <a:endParaRPr lang="en-US" altLang="zh-CN" sz="2400" dirty="0" smtClean="0"/>
          </a:p>
          <a:p>
            <a:pPr>
              <a:lnSpc>
                <a:spcPct val="150000"/>
              </a:lnSpc>
            </a:pPr>
            <a:r>
              <a:rPr lang="zh-CN" altLang="en-US" sz="2400" dirty="0" smtClean="0"/>
              <a:t>编写程序求“</a:t>
            </a:r>
            <a:r>
              <a:rPr lang="en-US" altLang="zh-CN" sz="2400" dirty="0" smtClean="0"/>
              <a:t>1+2+3+……</a:t>
            </a:r>
            <a:r>
              <a:rPr lang="zh-CN" altLang="en-US" sz="2400" dirty="0" smtClean="0"/>
              <a:t>”加到多少时，累加的和</a:t>
            </a:r>
            <a:r>
              <a:rPr lang="en-US" altLang="zh-CN" sz="2400" dirty="0" smtClean="0"/>
              <a:t>total</a:t>
            </a:r>
          </a:p>
          <a:p>
            <a:pPr>
              <a:lnSpc>
                <a:spcPct val="150000"/>
              </a:lnSpc>
            </a:pPr>
            <a:r>
              <a:rPr lang="zh-CN" altLang="en-US" sz="2400" dirty="0" smtClean="0"/>
              <a:t>大于</a:t>
            </a:r>
            <a:r>
              <a:rPr lang="en-US" altLang="zh-CN" sz="2400" dirty="0" smtClean="0"/>
              <a:t>1000.</a:t>
            </a:r>
            <a:endParaRPr lang="zh-CN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219200" y="2895600"/>
            <a:ext cx="384271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total</a:t>
            </a:r>
            <a:r>
              <a:rPr lang="pt-BR" altLang="zh-CN" sz="2400" dirty="0" smtClean="0"/>
              <a:t>=0</a:t>
            </a:r>
          </a:p>
          <a:p>
            <a:r>
              <a:rPr lang="pt-BR" altLang="zh-CN" sz="2400" dirty="0" smtClean="0"/>
              <a:t>n=1</a:t>
            </a:r>
          </a:p>
          <a:p>
            <a:r>
              <a:rPr lang="pt-BR" altLang="zh-CN" sz="2400" dirty="0" smtClean="0"/>
              <a:t>while </a:t>
            </a:r>
            <a:r>
              <a:rPr lang="en-US" altLang="zh-CN" sz="2400" dirty="0" smtClean="0"/>
              <a:t>total</a:t>
            </a:r>
            <a:r>
              <a:rPr lang="pt-BR" altLang="zh-CN" sz="2400" dirty="0" smtClean="0"/>
              <a:t>&lt;=1000:</a:t>
            </a:r>
          </a:p>
          <a:p>
            <a:r>
              <a:rPr lang="pt-BR" altLang="zh-CN" sz="2400" dirty="0" smtClean="0"/>
              <a:t> </a:t>
            </a:r>
            <a:r>
              <a:rPr lang="en-US" altLang="zh-CN" sz="2400" dirty="0" smtClean="0"/>
              <a:t>total</a:t>
            </a:r>
            <a:r>
              <a:rPr lang="pt-BR" altLang="zh-CN" sz="2400" dirty="0" smtClean="0"/>
              <a:t>+=n     </a:t>
            </a:r>
            <a:r>
              <a:rPr lang="pt-BR" altLang="zh-CN" sz="2400" dirty="0" smtClean="0">
                <a:solidFill>
                  <a:srgbClr val="FF0000"/>
                </a:solidFill>
              </a:rPr>
              <a:t>#</a:t>
            </a:r>
            <a:r>
              <a:rPr lang="en-US" altLang="zh-CN" sz="2400" dirty="0" smtClean="0"/>
              <a:t> </a:t>
            </a:r>
            <a:r>
              <a:rPr lang="en-US" altLang="zh-CN" sz="2400" dirty="0" smtClean="0">
                <a:solidFill>
                  <a:srgbClr val="FF0000"/>
                </a:solidFill>
              </a:rPr>
              <a:t>total</a:t>
            </a:r>
            <a:r>
              <a:rPr lang="pt-BR" altLang="zh-CN" sz="2400" dirty="0" smtClean="0">
                <a:solidFill>
                  <a:srgbClr val="FF0000"/>
                </a:solidFill>
              </a:rPr>
              <a:t>=</a:t>
            </a:r>
            <a:r>
              <a:rPr lang="en-US" altLang="zh-CN" sz="2400" dirty="0" smtClean="0">
                <a:solidFill>
                  <a:srgbClr val="FF0000"/>
                </a:solidFill>
              </a:rPr>
              <a:t> total</a:t>
            </a:r>
            <a:r>
              <a:rPr lang="pt-BR" altLang="zh-CN" sz="2400" dirty="0" smtClean="0">
                <a:solidFill>
                  <a:srgbClr val="FF0000"/>
                </a:solidFill>
              </a:rPr>
              <a:t>+n</a:t>
            </a:r>
          </a:p>
          <a:p>
            <a:r>
              <a:rPr lang="pt-BR" altLang="zh-CN" sz="2400" dirty="0" smtClean="0"/>
              <a:t>   n+=1        </a:t>
            </a:r>
            <a:r>
              <a:rPr lang="pt-BR" altLang="zh-CN" sz="2400" dirty="0" smtClean="0">
                <a:solidFill>
                  <a:srgbClr val="FF0000"/>
                </a:solidFill>
              </a:rPr>
              <a:t>#n=n+1</a:t>
            </a:r>
          </a:p>
          <a:p>
            <a:r>
              <a:rPr lang="pt-BR" altLang="zh-CN" sz="2400" dirty="0" smtClean="0"/>
              <a:t>print (“n</a:t>
            </a:r>
            <a:r>
              <a:rPr lang="pt-BR" altLang="zh-CN" sz="2400" smtClean="0"/>
              <a:t>=“,n-1)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304800"/>
            <a:ext cx="21884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、猜数游戏</a:t>
            </a:r>
            <a:endParaRPr lang="zh-CN" altLang="en-US" sz="2800" b="1" dirty="0"/>
          </a:p>
        </p:txBody>
      </p:sp>
      <p:sp>
        <p:nvSpPr>
          <p:cNvPr id="3" name="矩形 2"/>
          <p:cNvSpPr/>
          <p:nvPr/>
        </p:nvSpPr>
        <p:spPr>
          <a:xfrm>
            <a:off x="1524000" y="914400"/>
            <a:ext cx="678180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/>
              <a:t>target=38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while True:               #</a:t>
            </a:r>
            <a:r>
              <a:rPr lang="zh-CN" altLang="en-US" dirty="0" smtClean="0">
                <a:solidFill>
                  <a:srgbClr val="FF0000"/>
                </a:solidFill>
              </a:rPr>
              <a:t>无限循环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guess=</a:t>
            </a:r>
            <a:r>
              <a:rPr lang="en-US" altLang="zh-CN" dirty="0" err="1" smtClean="0"/>
              <a:t>int</a:t>
            </a:r>
            <a:r>
              <a:rPr lang="en-US" altLang="zh-CN" dirty="0" smtClean="0"/>
              <a:t>(input('</a:t>
            </a:r>
            <a:r>
              <a:rPr lang="zh-CN" altLang="en-US" dirty="0" smtClean="0"/>
              <a:t>请输入你猜的数字（</a:t>
            </a:r>
            <a:r>
              <a:rPr lang="en-US" altLang="zh-CN" dirty="0" smtClean="0"/>
              <a:t>1~100</a:t>
            </a:r>
            <a:r>
              <a:rPr lang="zh-CN" altLang="en-US" dirty="0" smtClean="0"/>
              <a:t>）：</a:t>
            </a:r>
            <a:r>
              <a:rPr lang="en-US" altLang="zh-CN" dirty="0" smtClean="0"/>
              <a:t>'))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if guess==target: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    print('</a:t>
            </a:r>
            <a:r>
              <a:rPr lang="zh-CN" altLang="en-US" dirty="0" smtClean="0"/>
              <a:t>你猜对了，数字是</a:t>
            </a:r>
            <a:r>
              <a:rPr lang="en-US" altLang="zh-CN" dirty="0" smtClean="0"/>
              <a:t>'+</a:t>
            </a:r>
            <a:r>
              <a:rPr lang="en-US" altLang="zh-CN" dirty="0" err="1" smtClean="0"/>
              <a:t>str</a:t>
            </a:r>
            <a:r>
              <a:rPr lang="en-US" altLang="zh-CN" dirty="0" smtClean="0"/>
              <a:t>(target))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        break              #</a:t>
            </a:r>
            <a:r>
              <a:rPr lang="zh-CN" altLang="en-US" dirty="0" smtClean="0">
                <a:solidFill>
                  <a:srgbClr val="FF0000"/>
                </a:solidFill>
              </a:rPr>
              <a:t>跳出循环</a:t>
            </a:r>
          </a:p>
          <a:p>
            <a:pPr>
              <a:lnSpc>
                <a:spcPct val="150000"/>
              </a:lnSpc>
            </a:pPr>
            <a:r>
              <a:rPr lang="zh-CN" altLang="en-US" dirty="0" smtClean="0"/>
              <a:t>    </a:t>
            </a:r>
            <a:r>
              <a:rPr lang="en-US" altLang="zh-CN" dirty="0" smtClean="0"/>
              <a:t>if guess&gt;target: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    print('</a:t>
            </a:r>
            <a:r>
              <a:rPr lang="zh-CN" altLang="en-US" dirty="0" smtClean="0"/>
              <a:t>你猜得大了点！</a:t>
            </a:r>
            <a:r>
              <a:rPr lang="en-US" altLang="zh-CN" dirty="0" smtClean="0"/>
              <a:t>')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else: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    print('</a:t>
            </a:r>
            <a:r>
              <a:rPr lang="zh-CN" altLang="en-US" dirty="0" smtClean="0"/>
              <a:t>你猜得小了点！</a:t>
            </a:r>
            <a:r>
              <a:rPr lang="en-US" altLang="zh-CN" dirty="0" smtClean="0"/>
              <a:t>')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print('</a:t>
            </a:r>
            <a:r>
              <a:rPr lang="zh-CN" altLang="en-US" dirty="0" smtClean="0"/>
              <a:t>游戏结束</a:t>
            </a:r>
            <a:r>
              <a:rPr lang="en-US" altLang="zh-CN" dirty="0" smtClean="0"/>
              <a:t>')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0600" y="609600"/>
            <a:ext cx="21884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、密码登录</a:t>
            </a:r>
          </a:p>
        </p:txBody>
      </p:sp>
      <p:sp>
        <p:nvSpPr>
          <p:cNvPr id="3" name="矩形 2"/>
          <p:cNvSpPr/>
          <p:nvPr/>
        </p:nvSpPr>
        <p:spPr>
          <a:xfrm>
            <a:off x="2133600" y="1828800"/>
            <a:ext cx="502920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err="1" smtClean="0"/>
              <a:t>oldpwd</a:t>
            </a:r>
            <a:r>
              <a:rPr lang="en-US" altLang="zh-CN" dirty="0" smtClean="0"/>
              <a:t>="hz37"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while True: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</a:t>
            </a:r>
            <a:r>
              <a:rPr lang="en-US" altLang="zh-CN" dirty="0" err="1" smtClean="0"/>
              <a:t>newpwd</a:t>
            </a:r>
            <a:r>
              <a:rPr lang="en-US" altLang="zh-CN" dirty="0" smtClean="0"/>
              <a:t>=input("</a:t>
            </a:r>
            <a:r>
              <a:rPr lang="zh-CN" altLang="en-US" dirty="0" smtClean="0"/>
              <a:t>请输入密码：</a:t>
            </a:r>
            <a:r>
              <a:rPr lang="en-US" altLang="zh-CN" dirty="0" smtClean="0"/>
              <a:t>")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if </a:t>
            </a:r>
            <a:r>
              <a:rPr lang="en-US" altLang="zh-CN" dirty="0" err="1" smtClean="0"/>
              <a:t>newpwd</a:t>
            </a:r>
            <a:r>
              <a:rPr lang="en-US" altLang="zh-CN" dirty="0" smtClean="0"/>
              <a:t>==</a:t>
            </a:r>
            <a:r>
              <a:rPr lang="en-US" altLang="zh-CN" dirty="0" err="1" smtClean="0"/>
              <a:t>oldpwd</a:t>
            </a:r>
            <a:r>
              <a:rPr lang="en-US" altLang="zh-CN" dirty="0" smtClean="0"/>
              <a:t>: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    print("</a:t>
            </a:r>
            <a:r>
              <a:rPr lang="zh-CN" altLang="en-US" dirty="0" smtClean="0"/>
              <a:t>密码正确</a:t>
            </a:r>
            <a:r>
              <a:rPr lang="en-US" altLang="zh-CN" dirty="0" smtClean="0"/>
              <a:t>")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    break     </a:t>
            </a:r>
            <a:r>
              <a:rPr lang="en-US" altLang="zh-CN" dirty="0" smtClean="0">
                <a:solidFill>
                  <a:srgbClr val="FF0000"/>
                </a:solidFill>
              </a:rPr>
              <a:t>#</a:t>
            </a:r>
            <a:r>
              <a:rPr lang="zh-CN" altLang="en-US" dirty="0" smtClean="0">
                <a:solidFill>
                  <a:srgbClr val="FF0000"/>
                </a:solidFill>
              </a:rPr>
              <a:t>跳出循环</a:t>
            </a:r>
          </a:p>
          <a:p>
            <a:pPr>
              <a:lnSpc>
                <a:spcPct val="150000"/>
              </a:lnSpc>
            </a:pPr>
            <a:r>
              <a:rPr lang="zh-CN" altLang="en-US" dirty="0" smtClean="0"/>
              <a:t>    </a:t>
            </a:r>
            <a:r>
              <a:rPr lang="en-US" altLang="zh-CN" dirty="0" smtClean="0"/>
              <a:t>else: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        print("</a:t>
            </a:r>
            <a:r>
              <a:rPr lang="zh-CN" altLang="en-US" dirty="0" smtClean="0"/>
              <a:t>密码错误</a:t>
            </a:r>
            <a:r>
              <a:rPr lang="en-US" altLang="zh-CN" dirty="0" smtClean="0"/>
              <a:t>")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print("</a:t>
            </a:r>
            <a:r>
              <a:rPr lang="zh-CN" altLang="en-US" dirty="0" smtClean="0"/>
              <a:t>登录成功</a:t>
            </a:r>
            <a:r>
              <a:rPr lang="en-US" altLang="zh-CN" dirty="0" smtClean="0"/>
              <a:t>")</a:t>
            </a:r>
            <a:endParaRPr lang="en-US" altLang="zh-C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2421</TotalTime>
  <Words>264</Words>
  <Application>Microsoft PowerPoint</Application>
  <PresentationFormat>全屏显示(4:3)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239</cp:revision>
  <cp:lastPrinted>1601-01-01T00:00:00Z</cp:lastPrinted>
  <dcterms:created xsi:type="dcterms:W3CDTF">1601-01-01T00:00:00Z</dcterms:created>
  <dcterms:modified xsi:type="dcterms:W3CDTF">2021-07-07T06:52:15Z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