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42" r:id="rId3"/>
    <p:sldId id="335" r:id="rId4"/>
    <p:sldId id="332" r:id="rId5"/>
    <p:sldId id="333" r:id="rId6"/>
    <p:sldId id="334" r:id="rId7"/>
    <p:sldId id="336" r:id="rId8"/>
    <p:sldId id="337" r:id="rId9"/>
    <p:sldId id="341" r:id="rId10"/>
    <p:sldId id="277" r:id="rId11"/>
    <p:sldId id="306" r:id="rId12"/>
    <p:sldId id="329" r:id="rId13"/>
    <p:sldId id="318" r:id="rId14"/>
    <p:sldId id="321" r:id="rId15"/>
    <p:sldId id="322" r:id="rId16"/>
    <p:sldId id="323" r:id="rId17"/>
    <p:sldId id="331" r:id="rId18"/>
    <p:sldId id="325" r:id="rId19"/>
    <p:sldId id="344" r:id="rId21"/>
    <p:sldId id="345" r:id="rId22"/>
    <p:sldId id="346" r:id="rId23"/>
    <p:sldId id="324" r:id="rId2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CC"/>
    <a:srgbClr val="8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3935F2-3517-44C6-8215-88E69F78AD3F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</a:fld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795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3796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effectLst/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effectLst/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emf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NULL" TargetMode="Externa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981200"/>
            <a:ext cx="8991600" cy="2303463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0" cap="none" spc="0" normalizeH="0" baseline="0" noProof="0">
                <a:ln>
                  <a:noFill/>
                </a:ln>
                <a:solidFill>
                  <a:srgbClr val="E40B0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j-cs"/>
              </a:rPr>
              <a:t>专题：密闭气体压强的计算</a:t>
            </a:r>
            <a:endParaRPr kumimoji="0" lang="zh-CN" altLang="en-US" sz="4800" b="1" i="0" u="none" strike="noStrike" kern="0" cap="none" spc="0" normalizeH="0" baseline="0" noProof="0">
              <a:ln>
                <a:noFill/>
              </a:ln>
              <a:solidFill>
                <a:srgbClr val="E40B0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  <a:cs typeface="+mj-cs"/>
            </a:endParaRPr>
          </a:p>
        </p:txBody>
      </p:sp>
      <p:sp>
        <p:nvSpPr>
          <p:cNvPr id="2051" name="Rectangle 3"/>
          <p:cNvSpPr/>
          <p:nvPr/>
        </p:nvSpPr>
        <p:spPr>
          <a:xfrm>
            <a:off x="762000" y="1143000"/>
            <a:ext cx="6324600" cy="9144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第八章</a:t>
            </a:r>
            <a:r>
              <a:rPr lang="en-US" altLang="zh-CN" sz="4800" b="1" dirty="0">
                <a:solidFill>
                  <a:srgbClr val="000099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《</a:t>
            </a:r>
            <a:r>
              <a:rPr lang="zh-CN" altLang="en-US" sz="4800" b="1" dirty="0">
                <a:solidFill>
                  <a:srgbClr val="000099"/>
                </a:solidFill>
                <a:ea typeface="黑体" panose="02010609060101010101" pitchFamily="49" charset="-122"/>
              </a:rPr>
              <a:t>气体</a:t>
            </a:r>
            <a:r>
              <a:rPr lang="en-US" altLang="zh-CN" sz="4800" b="1" dirty="0">
                <a:solidFill>
                  <a:srgbClr val="000099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》</a:t>
            </a:r>
            <a:endParaRPr lang="en-US" altLang="zh-CN" sz="4800" b="1" dirty="0">
              <a:solidFill>
                <a:srgbClr val="000099"/>
              </a:solidFill>
              <a:latin typeface="华文行楷" panose="02010800040101010101" pitchFamily="2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0836" name="Group 4"/>
          <p:cNvGrpSpPr/>
          <p:nvPr/>
        </p:nvGrpSpPr>
        <p:grpSpPr>
          <a:xfrm>
            <a:off x="930275" y="3097213"/>
            <a:ext cx="1617663" cy="204787"/>
            <a:chOff x="402" y="1050"/>
            <a:chExt cx="1623" cy="211"/>
          </a:xfrm>
        </p:grpSpPr>
        <p:sp>
          <p:nvSpPr>
            <p:cNvPr id="6197" name="AutoShape 5" descr="浅色上对角线"/>
            <p:cNvSpPr/>
            <p:nvPr/>
          </p:nvSpPr>
          <p:spPr>
            <a:xfrm>
              <a:off x="1125" y="1053"/>
              <a:ext cx="459" cy="204"/>
            </a:xfrm>
            <a:prstGeom prst="flowChartTerminator">
              <a:avLst/>
            </a:prstGeom>
            <a:pattFill prst="ltUpDiag">
              <a:fgClr>
                <a:srgbClr val="000000"/>
              </a:fgClr>
              <a:bgClr>
                <a:srgbClr val="FFFFFF"/>
              </a:bgClr>
            </a:pattFill>
            <a:ln w="63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b="1" dirty="0">
                <a:ea typeface="黑体" panose="02010609060101010101" pitchFamily="49" charset="-122"/>
              </a:endParaRPr>
            </a:p>
          </p:txBody>
        </p:sp>
        <p:grpSp>
          <p:nvGrpSpPr>
            <p:cNvPr id="6198" name="Group 6"/>
            <p:cNvGrpSpPr/>
            <p:nvPr/>
          </p:nvGrpSpPr>
          <p:grpSpPr>
            <a:xfrm>
              <a:off x="402" y="1050"/>
              <a:ext cx="1623" cy="211"/>
              <a:chOff x="402" y="1050"/>
              <a:chExt cx="1623" cy="211"/>
            </a:xfrm>
          </p:grpSpPr>
          <p:sp>
            <p:nvSpPr>
              <p:cNvPr id="6199" name="Arc 7"/>
              <p:cNvSpPr/>
              <p:nvPr/>
            </p:nvSpPr>
            <p:spPr>
              <a:xfrm flipH="1" flipV="1">
                <a:off x="402" y="1050"/>
                <a:ext cx="106" cy="2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pathLst>
                  <a:path w="22050" h="43200" fill="none">
                    <a:moveTo>
                      <a:pt x="450" y="0"/>
                    </a:moveTo>
                    <a:cubicBezTo>
                      <a:pt x="12379" y="0"/>
                      <a:pt x="22050" y="9670"/>
                      <a:pt x="22050" y="21600"/>
                    </a:cubicBezTo>
                    <a:cubicBezTo>
                      <a:pt x="22050" y="33529"/>
                      <a:pt x="12379" y="43200"/>
                      <a:pt x="450" y="43200"/>
                    </a:cubicBezTo>
                    <a:cubicBezTo>
                      <a:pt x="299" y="43200"/>
                      <a:pt x="149" y="43198"/>
                      <a:pt x="-1" y="43195"/>
                    </a:cubicBezTo>
                  </a:path>
                  <a:path w="22050" h="43200" stroke="0">
                    <a:moveTo>
                      <a:pt x="450" y="0"/>
                    </a:moveTo>
                    <a:cubicBezTo>
                      <a:pt x="12379" y="0"/>
                      <a:pt x="22050" y="9670"/>
                      <a:pt x="22050" y="21600"/>
                    </a:cubicBezTo>
                    <a:cubicBezTo>
                      <a:pt x="22050" y="33529"/>
                      <a:pt x="12379" y="43200"/>
                      <a:pt x="450" y="43200"/>
                    </a:cubicBezTo>
                    <a:cubicBezTo>
                      <a:pt x="299" y="43200"/>
                      <a:pt x="149" y="43198"/>
                      <a:pt x="-1" y="43195"/>
                    </a:cubicBezTo>
                    <a:lnTo>
                      <a:pt x="450" y="21600"/>
                    </a:lnTo>
                    <a:lnTo>
                      <a:pt x="45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00" name="Line 8"/>
              <p:cNvSpPr/>
              <p:nvPr/>
            </p:nvSpPr>
            <p:spPr>
              <a:xfrm rot="5400000" flipH="1">
                <a:off x="1269" y="505"/>
                <a:ext cx="0" cy="15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201" name="Line 9"/>
              <p:cNvSpPr/>
              <p:nvPr/>
            </p:nvSpPr>
            <p:spPr>
              <a:xfrm rot="5400000" flipH="1">
                <a:off x="1269" y="297"/>
                <a:ext cx="0" cy="15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20842" name="Group 10"/>
          <p:cNvGrpSpPr/>
          <p:nvPr/>
        </p:nvGrpSpPr>
        <p:grpSpPr>
          <a:xfrm rot="-5400000">
            <a:off x="2646363" y="3373438"/>
            <a:ext cx="1617662" cy="204787"/>
            <a:chOff x="402" y="1050"/>
            <a:chExt cx="1623" cy="211"/>
          </a:xfrm>
        </p:grpSpPr>
        <p:sp>
          <p:nvSpPr>
            <p:cNvPr id="6192" name="AutoShape 11" descr="浅色上对角线"/>
            <p:cNvSpPr/>
            <p:nvPr/>
          </p:nvSpPr>
          <p:spPr>
            <a:xfrm>
              <a:off x="1125" y="1053"/>
              <a:ext cx="459" cy="204"/>
            </a:xfrm>
            <a:prstGeom prst="flowChartTerminator">
              <a:avLst/>
            </a:prstGeom>
            <a:pattFill prst="ltUpDiag">
              <a:fgClr>
                <a:srgbClr val="000000"/>
              </a:fgClr>
              <a:bgClr>
                <a:srgbClr val="FFFFFF"/>
              </a:bgClr>
            </a:pattFill>
            <a:ln w="63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b="1" dirty="0">
                <a:ea typeface="黑体" panose="02010609060101010101" pitchFamily="49" charset="-122"/>
              </a:endParaRPr>
            </a:p>
          </p:txBody>
        </p:sp>
        <p:grpSp>
          <p:nvGrpSpPr>
            <p:cNvPr id="6193" name="Group 12"/>
            <p:cNvGrpSpPr/>
            <p:nvPr/>
          </p:nvGrpSpPr>
          <p:grpSpPr>
            <a:xfrm>
              <a:off x="402" y="1050"/>
              <a:ext cx="1623" cy="211"/>
              <a:chOff x="402" y="1050"/>
              <a:chExt cx="1623" cy="211"/>
            </a:xfrm>
          </p:grpSpPr>
          <p:sp>
            <p:nvSpPr>
              <p:cNvPr id="6194" name="Arc 13"/>
              <p:cNvSpPr/>
              <p:nvPr/>
            </p:nvSpPr>
            <p:spPr>
              <a:xfrm flipH="1" flipV="1">
                <a:off x="402" y="1050"/>
                <a:ext cx="106" cy="2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pathLst>
                  <a:path w="22050" h="43200" fill="none">
                    <a:moveTo>
                      <a:pt x="450" y="0"/>
                    </a:moveTo>
                    <a:cubicBezTo>
                      <a:pt x="12379" y="0"/>
                      <a:pt x="22050" y="9670"/>
                      <a:pt x="22050" y="21600"/>
                    </a:cubicBezTo>
                    <a:cubicBezTo>
                      <a:pt x="22050" y="33529"/>
                      <a:pt x="12379" y="43200"/>
                      <a:pt x="450" y="43200"/>
                    </a:cubicBezTo>
                    <a:cubicBezTo>
                      <a:pt x="299" y="43200"/>
                      <a:pt x="149" y="43198"/>
                      <a:pt x="-1" y="43195"/>
                    </a:cubicBezTo>
                  </a:path>
                  <a:path w="22050" h="43200" stroke="0">
                    <a:moveTo>
                      <a:pt x="450" y="0"/>
                    </a:moveTo>
                    <a:cubicBezTo>
                      <a:pt x="12379" y="0"/>
                      <a:pt x="22050" y="9670"/>
                      <a:pt x="22050" y="21600"/>
                    </a:cubicBezTo>
                    <a:cubicBezTo>
                      <a:pt x="22050" y="33529"/>
                      <a:pt x="12379" y="43200"/>
                      <a:pt x="450" y="43200"/>
                    </a:cubicBezTo>
                    <a:cubicBezTo>
                      <a:pt x="299" y="43200"/>
                      <a:pt x="149" y="43198"/>
                      <a:pt x="-1" y="43195"/>
                    </a:cubicBezTo>
                    <a:lnTo>
                      <a:pt x="450" y="21600"/>
                    </a:lnTo>
                    <a:lnTo>
                      <a:pt x="45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95" name="Line 14"/>
              <p:cNvSpPr/>
              <p:nvPr/>
            </p:nvSpPr>
            <p:spPr>
              <a:xfrm rot="5400000" flipH="1">
                <a:off x="1269" y="505"/>
                <a:ext cx="0" cy="15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96" name="Line 15"/>
              <p:cNvSpPr/>
              <p:nvPr/>
            </p:nvSpPr>
            <p:spPr>
              <a:xfrm rot="5400000" flipH="1">
                <a:off x="1269" y="297"/>
                <a:ext cx="0" cy="15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20848" name="Group 16"/>
          <p:cNvGrpSpPr/>
          <p:nvPr/>
        </p:nvGrpSpPr>
        <p:grpSpPr>
          <a:xfrm rot="5400000">
            <a:off x="3941763" y="3297238"/>
            <a:ext cx="1617662" cy="204787"/>
            <a:chOff x="402" y="1050"/>
            <a:chExt cx="1623" cy="211"/>
          </a:xfrm>
        </p:grpSpPr>
        <p:sp>
          <p:nvSpPr>
            <p:cNvPr id="6187" name="AutoShape 17" descr="浅色上对角线"/>
            <p:cNvSpPr/>
            <p:nvPr/>
          </p:nvSpPr>
          <p:spPr>
            <a:xfrm>
              <a:off x="1125" y="1053"/>
              <a:ext cx="459" cy="204"/>
            </a:xfrm>
            <a:prstGeom prst="flowChartTerminator">
              <a:avLst/>
            </a:prstGeom>
            <a:pattFill prst="ltUpDiag">
              <a:fgClr>
                <a:srgbClr val="000000"/>
              </a:fgClr>
              <a:bgClr>
                <a:srgbClr val="FFFFFF"/>
              </a:bgClr>
            </a:pattFill>
            <a:ln w="63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b="1" dirty="0">
                <a:ea typeface="黑体" panose="02010609060101010101" pitchFamily="49" charset="-122"/>
              </a:endParaRPr>
            </a:p>
          </p:txBody>
        </p:sp>
        <p:grpSp>
          <p:nvGrpSpPr>
            <p:cNvPr id="6188" name="Group 18"/>
            <p:cNvGrpSpPr/>
            <p:nvPr/>
          </p:nvGrpSpPr>
          <p:grpSpPr>
            <a:xfrm>
              <a:off x="402" y="1050"/>
              <a:ext cx="1623" cy="211"/>
              <a:chOff x="402" y="1050"/>
              <a:chExt cx="1623" cy="211"/>
            </a:xfrm>
          </p:grpSpPr>
          <p:sp>
            <p:nvSpPr>
              <p:cNvPr id="6189" name="Arc 19"/>
              <p:cNvSpPr/>
              <p:nvPr/>
            </p:nvSpPr>
            <p:spPr>
              <a:xfrm flipH="1" flipV="1">
                <a:off x="402" y="1050"/>
                <a:ext cx="106" cy="2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pathLst>
                  <a:path w="22050" h="43200" fill="none">
                    <a:moveTo>
                      <a:pt x="450" y="0"/>
                    </a:moveTo>
                    <a:cubicBezTo>
                      <a:pt x="12379" y="0"/>
                      <a:pt x="22050" y="9670"/>
                      <a:pt x="22050" y="21600"/>
                    </a:cubicBezTo>
                    <a:cubicBezTo>
                      <a:pt x="22050" y="33529"/>
                      <a:pt x="12379" y="43200"/>
                      <a:pt x="450" y="43200"/>
                    </a:cubicBezTo>
                    <a:cubicBezTo>
                      <a:pt x="299" y="43200"/>
                      <a:pt x="149" y="43198"/>
                      <a:pt x="-1" y="43195"/>
                    </a:cubicBezTo>
                  </a:path>
                  <a:path w="22050" h="43200" stroke="0">
                    <a:moveTo>
                      <a:pt x="450" y="0"/>
                    </a:moveTo>
                    <a:cubicBezTo>
                      <a:pt x="12379" y="0"/>
                      <a:pt x="22050" y="9670"/>
                      <a:pt x="22050" y="21600"/>
                    </a:cubicBezTo>
                    <a:cubicBezTo>
                      <a:pt x="22050" y="33529"/>
                      <a:pt x="12379" y="43200"/>
                      <a:pt x="450" y="43200"/>
                    </a:cubicBezTo>
                    <a:cubicBezTo>
                      <a:pt x="299" y="43200"/>
                      <a:pt x="149" y="43198"/>
                      <a:pt x="-1" y="43195"/>
                    </a:cubicBezTo>
                    <a:lnTo>
                      <a:pt x="450" y="21600"/>
                    </a:lnTo>
                    <a:lnTo>
                      <a:pt x="45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90" name="Line 20"/>
              <p:cNvSpPr/>
              <p:nvPr/>
            </p:nvSpPr>
            <p:spPr>
              <a:xfrm rot="5400000" flipH="1">
                <a:off x="1269" y="505"/>
                <a:ext cx="0" cy="15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191" name="Line 21"/>
              <p:cNvSpPr/>
              <p:nvPr/>
            </p:nvSpPr>
            <p:spPr>
              <a:xfrm rot="5400000" flipH="1">
                <a:off x="1269" y="297"/>
                <a:ext cx="0" cy="15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20854" name="Group 22"/>
          <p:cNvGrpSpPr/>
          <p:nvPr/>
        </p:nvGrpSpPr>
        <p:grpSpPr>
          <a:xfrm>
            <a:off x="5181600" y="3352800"/>
            <a:ext cx="1617663" cy="773113"/>
            <a:chOff x="3427" y="941"/>
            <a:chExt cx="1019" cy="487"/>
          </a:xfrm>
        </p:grpSpPr>
        <p:grpSp>
          <p:nvGrpSpPr>
            <p:cNvPr id="6179" name="Group 23"/>
            <p:cNvGrpSpPr/>
            <p:nvPr/>
          </p:nvGrpSpPr>
          <p:grpSpPr>
            <a:xfrm rot="8100000">
              <a:off x="3427" y="941"/>
              <a:ext cx="1019" cy="129"/>
              <a:chOff x="402" y="1050"/>
              <a:chExt cx="1623" cy="211"/>
            </a:xfrm>
          </p:grpSpPr>
          <p:sp>
            <p:nvSpPr>
              <p:cNvPr id="6182" name="AutoShape 24" descr="浅色上对角线"/>
              <p:cNvSpPr/>
              <p:nvPr/>
            </p:nvSpPr>
            <p:spPr>
              <a:xfrm>
                <a:off x="1125" y="1053"/>
                <a:ext cx="459" cy="204"/>
              </a:xfrm>
              <a:prstGeom prst="flowChartTerminator">
                <a:avLst/>
              </a:prstGeom>
              <a:pattFill prst="ltUpDiag">
                <a:fgClr>
                  <a:srgbClr val="000000"/>
                </a:fgClr>
                <a:bgClr>
                  <a:srgbClr val="FFFFFF"/>
                </a:bgClr>
              </a:pattFill>
              <a:ln w="63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  <p:grpSp>
            <p:nvGrpSpPr>
              <p:cNvPr id="6183" name="Group 25"/>
              <p:cNvGrpSpPr/>
              <p:nvPr/>
            </p:nvGrpSpPr>
            <p:grpSpPr>
              <a:xfrm>
                <a:off x="402" y="1050"/>
                <a:ext cx="1623" cy="211"/>
                <a:chOff x="402" y="1050"/>
                <a:chExt cx="1623" cy="211"/>
              </a:xfrm>
            </p:grpSpPr>
            <p:sp>
              <p:nvSpPr>
                <p:cNvPr id="6184" name="Arc 26"/>
                <p:cNvSpPr/>
                <p:nvPr/>
              </p:nvSpPr>
              <p:spPr>
                <a:xfrm flipH="1" flipV="1">
                  <a:off x="402" y="1050"/>
                  <a:ext cx="106" cy="21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2050" h="43200" fill="none">
                      <a:moveTo>
                        <a:pt x="450" y="0"/>
                      </a:moveTo>
                      <a:cubicBezTo>
                        <a:pt x="12379" y="0"/>
                        <a:pt x="22050" y="9670"/>
                        <a:pt x="22050" y="21600"/>
                      </a:cubicBezTo>
                      <a:cubicBezTo>
                        <a:pt x="22050" y="33529"/>
                        <a:pt x="12379" y="43200"/>
                        <a:pt x="450" y="43200"/>
                      </a:cubicBezTo>
                      <a:cubicBezTo>
                        <a:pt x="299" y="43200"/>
                        <a:pt x="149" y="43198"/>
                        <a:pt x="-1" y="43195"/>
                      </a:cubicBezTo>
                    </a:path>
                    <a:path w="22050" h="43200" stroke="0">
                      <a:moveTo>
                        <a:pt x="450" y="0"/>
                      </a:moveTo>
                      <a:cubicBezTo>
                        <a:pt x="12379" y="0"/>
                        <a:pt x="22050" y="9670"/>
                        <a:pt x="22050" y="21600"/>
                      </a:cubicBezTo>
                      <a:cubicBezTo>
                        <a:pt x="22050" y="33529"/>
                        <a:pt x="12379" y="43200"/>
                        <a:pt x="450" y="43200"/>
                      </a:cubicBezTo>
                      <a:cubicBezTo>
                        <a:pt x="299" y="43200"/>
                        <a:pt x="149" y="43198"/>
                        <a:pt x="-1" y="43195"/>
                      </a:cubicBezTo>
                      <a:lnTo>
                        <a:pt x="450" y="21600"/>
                      </a:lnTo>
                      <a:lnTo>
                        <a:pt x="450" y="0"/>
                      </a:lnTo>
                      <a:close/>
                    </a:path>
                  </a:pathLst>
                </a:custGeom>
                <a:noFill/>
                <a:ln w="38100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6185" name="Line 27"/>
                <p:cNvSpPr/>
                <p:nvPr/>
              </p:nvSpPr>
              <p:spPr>
                <a:xfrm rot="5400000" flipH="1">
                  <a:off x="1269" y="505"/>
                  <a:ext cx="0" cy="151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86" name="Line 28"/>
                <p:cNvSpPr/>
                <p:nvPr/>
              </p:nvSpPr>
              <p:spPr>
                <a:xfrm rot="5400000" flipH="1">
                  <a:off x="1269" y="297"/>
                  <a:ext cx="0" cy="151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6180" name="Line 29"/>
            <p:cNvSpPr/>
            <p:nvPr/>
          </p:nvSpPr>
          <p:spPr>
            <a:xfrm>
              <a:off x="3639" y="1399"/>
              <a:ext cx="56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6181" name="Text Box 30"/>
            <p:cNvSpPr txBox="1"/>
            <p:nvPr/>
          </p:nvSpPr>
          <p:spPr>
            <a:xfrm>
              <a:off x="3740" y="1198"/>
              <a:ext cx="228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400" b="1" i="1" dirty="0">
                  <a:latin typeface="Times New Roman" panose="02020603050405020304" pitchFamily="18" charset="0"/>
                  <a:ea typeface="楷体_GB2312" panose="02010609030101010101" pitchFamily="49" charset="-122"/>
                  <a:sym typeface="Symbol" panose="05050102010706020507" pitchFamily="18" charset="2"/>
                </a:rPr>
                <a:t></a:t>
              </a:r>
              <a:endParaRPr lang="en-US" altLang="zh-CN" sz="2400" b="1" i="1" dirty="0">
                <a:latin typeface="Times New Roman" panose="02020603050405020304" pitchFamily="18" charset="0"/>
                <a:ea typeface="楷体_GB2312" panose="02010609030101010101" pitchFamily="49" charset="-122"/>
                <a:sym typeface="Symbol" panose="05050102010706020507" pitchFamily="18" charset="2"/>
              </a:endParaRPr>
            </a:p>
          </p:txBody>
        </p:sp>
      </p:grpSp>
      <p:sp>
        <p:nvSpPr>
          <p:cNvPr id="120863" name="Text Box 31"/>
          <p:cNvSpPr txBox="1"/>
          <p:nvPr/>
        </p:nvSpPr>
        <p:spPr>
          <a:xfrm>
            <a:off x="381000" y="2670175"/>
            <a:ext cx="1233488" cy="427038"/>
          </a:xfrm>
          <a:prstGeom prst="rect">
            <a:avLst/>
          </a:prstGeom>
          <a:noFill/>
          <a:ln w="9525">
            <a:noFill/>
          </a:ln>
        </p:spPr>
        <p:txBody>
          <a:bodyPr t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静止</a:t>
            </a:r>
            <a:endParaRPr lang="zh-CN" altLang="en-US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20864" name="Text Box 32"/>
          <p:cNvSpPr txBox="1"/>
          <p:nvPr/>
        </p:nvSpPr>
        <p:spPr>
          <a:xfrm>
            <a:off x="1063625" y="3452813"/>
            <a:ext cx="552450" cy="427037"/>
          </a:xfrm>
          <a:prstGeom prst="rect">
            <a:avLst/>
          </a:prstGeom>
          <a:noFill/>
          <a:ln w="9525">
            <a:noFill/>
          </a:ln>
        </p:spPr>
        <p:txBody>
          <a:bodyPr t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1</a:t>
            </a:r>
            <a:endParaRPr lang="en-US" altLang="zh-CN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20865" name="Text Box 33"/>
          <p:cNvSpPr txBox="1"/>
          <p:nvPr/>
        </p:nvSpPr>
        <p:spPr>
          <a:xfrm>
            <a:off x="2819400" y="2667000"/>
            <a:ext cx="552450" cy="427038"/>
          </a:xfrm>
          <a:prstGeom prst="rect">
            <a:avLst/>
          </a:prstGeom>
          <a:noFill/>
          <a:ln w="9525">
            <a:noFill/>
          </a:ln>
        </p:spPr>
        <p:txBody>
          <a:bodyPr t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2</a:t>
            </a:r>
            <a:endParaRPr lang="en-US" altLang="zh-CN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20866" name="Text Box 34"/>
          <p:cNvSpPr txBox="1"/>
          <p:nvPr/>
        </p:nvSpPr>
        <p:spPr>
          <a:xfrm>
            <a:off x="4038600" y="2667000"/>
            <a:ext cx="552450" cy="427038"/>
          </a:xfrm>
          <a:prstGeom prst="rect">
            <a:avLst/>
          </a:prstGeom>
          <a:noFill/>
          <a:ln w="9525">
            <a:noFill/>
          </a:ln>
        </p:spPr>
        <p:txBody>
          <a:bodyPr t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3</a:t>
            </a:r>
            <a:endParaRPr lang="en-US" altLang="zh-CN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20867" name="Text Box 35"/>
          <p:cNvSpPr txBox="1"/>
          <p:nvPr/>
        </p:nvSpPr>
        <p:spPr>
          <a:xfrm>
            <a:off x="5410200" y="2667000"/>
            <a:ext cx="552450" cy="427038"/>
          </a:xfrm>
          <a:prstGeom prst="rect">
            <a:avLst/>
          </a:prstGeom>
          <a:noFill/>
          <a:ln w="9525">
            <a:noFill/>
          </a:ln>
        </p:spPr>
        <p:txBody>
          <a:bodyPr t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4</a:t>
            </a:r>
            <a:endParaRPr lang="en-US" altLang="zh-CN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grpSp>
        <p:nvGrpSpPr>
          <p:cNvPr id="120868" name="Group 36"/>
          <p:cNvGrpSpPr/>
          <p:nvPr/>
        </p:nvGrpSpPr>
        <p:grpSpPr>
          <a:xfrm>
            <a:off x="7580313" y="2713038"/>
            <a:ext cx="996950" cy="1630362"/>
            <a:chOff x="4407" y="713"/>
            <a:chExt cx="628" cy="1027"/>
          </a:xfrm>
        </p:grpSpPr>
        <p:grpSp>
          <p:nvGrpSpPr>
            <p:cNvPr id="6160" name="Group 37"/>
            <p:cNvGrpSpPr/>
            <p:nvPr/>
          </p:nvGrpSpPr>
          <p:grpSpPr>
            <a:xfrm>
              <a:off x="4952" y="927"/>
              <a:ext cx="76" cy="481"/>
              <a:chOff x="7380" y="2881"/>
              <a:chExt cx="215" cy="1382"/>
            </a:xfrm>
          </p:grpSpPr>
          <p:sp>
            <p:nvSpPr>
              <p:cNvPr id="6177" name="AutoShape 38" descr="浅色上对角线"/>
              <p:cNvSpPr>
                <a:spLocks noChangeAspect="1"/>
              </p:cNvSpPr>
              <p:nvPr/>
            </p:nvSpPr>
            <p:spPr>
              <a:xfrm rot="-5400000">
                <a:off x="7360" y="2903"/>
                <a:ext cx="240" cy="196"/>
              </a:xfrm>
              <a:prstGeom prst="flowChartDelay">
                <a:avLst/>
              </a:prstGeom>
              <a:pattFill prst="ltUpDiag">
                <a:fgClr>
                  <a:srgbClr val="333333"/>
                </a:fgClr>
                <a:bgClr>
                  <a:srgbClr val="FFFFFF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6178" name="Rectangle 39" descr="浅色上对角线"/>
              <p:cNvSpPr/>
              <p:nvPr/>
            </p:nvSpPr>
            <p:spPr>
              <a:xfrm rot="-5400000">
                <a:off x="6885" y="3553"/>
                <a:ext cx="1205" cy="215"/>
              </a:xfrm>
              <a:prstGeom prst="rect">
                <a:avLst/>
              </a:prstGeom>
              <a:pattFill prst="ltUpDiag">
                <a:fgClr>
                  <a:srgbClr val="333333"/>
                </a:fgClr>
                <a:bgClr>
                  <a:srgbClr val="FFFFFF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6161" name="Group 40"/>
            <p:cNvGrpSpPr/>
            <p:nvPr/>
          </p:nvGrpSpPr>
          <p:grpSpPr>
            <a:xfrm>
              <a:off x="4424" y="1206"/>
              <a:ext cx="86" cy="227"/>
              <a:chOff x="7380" y="2881"/>
              <a:chExt cx="215" cy="1382"/>
            </a:xfrm>
          </p:grpSpPr>
          <p:sp>
            <p:nvSpPr>
              <p:cNvPr id="6175" name="AutoShape 41" descr="浅色上对角线"/>
              <p:cNvSpPr>
                <a:spLocks noChangeAspect="1"/>
              </p:cNvSpPr>
              <p:nvPr/>
            </p:nvSpPr>
            <p:spPr>
              <a:xfrm rot="-5400000">
                <a:off x="7360" y="2903"/>
                <a:ext cx="240" cy="196"/>
              </a:xfrm>
              <a:prstGeom prst="flowChartDelay">
                <a:avLst/>
              </a:prstGeom>
              <a:pattFill prst="ltUpDiag">
                <a:fgClr>
                  <a:srgbClr val="333333"/>
                </a:fgClr>
                <a:bgClr>
                  <a:srgbClr val="FFFFFF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6176" name="Rectangle 42" descr="浅色上对角线"/>
              <p:cNvSpPr/>
              <p:nvPr/>
            </p:nvSpPr>
            <p:spPr>
              <a:xfrm rot="-5400000">
                <a:off x="6885" y="3553"/>
                <a:ext cx="1205" cy="215"/>
              </a:xfrm>
              <a:prstGeom prst="rect">
                <a:avLst/>
              </a:prstGeom>
              <a:pattFill prst="ltUpDiag">
                <a:fgClr>
                  <a:srgbClr val="333333"/>
                </a:fgClr>
                <a:bgClr>
                  <a:srgbClr val="FFFFFF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6162" name="Group 43"/>
            <p:cNvGrpSpPr/>
            <p:nvPr/>
          </p:nvGrpSpPr>
          <p:grpSpPr>
            <a:xfrm>
              <a:off x="4414" y="745"/>
              <a:ext cx="621" cy="698"/>
              <a:chOff x="4680" y="1815"/>
              <a:chExt cx="1560" cy="1365"/>
            </a:xfrm>
          </p:grpSpPr>
          <p:grpSp>
            <p:nvGrpSpPr>
              <p:cNvPr id="6169" name="Group 44"/>
              <p:cNvGrpSpPr/>
              <p:nvPr/>
            </p:nvGrpSpPr>
            <p:grpSpPr>
              <a:xfrm>
                <a:off x="4680" y="1815"/>
                <a:ext cx="210" cy="1365"/>
                <a:chOff x="4695" y="1755"/>
                <a:chExt cx="210" cy="2040"/>
              </a:xfrm>
            </p:grpSpPr>
            <p:sp>
              <p:nvSpPr>
                <p:cNvPr id="6173" name="Line 45"/>
                <p:cNvSpPr/>
                <p:nvPr/>
              </p:nvSpPr>
              <p:spPr>
                <a:xfrm>
                  <a:off x="4695" y="1755"/>
                  <a:ext cx="0" cy="204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74" name="Line 46"/>
                <p:cNvSpPr/>
                <p:nvPr/>
              </p:nvSpPr>
              <p:spPr>
                <a:xfrm>
                  <a:off x="4905" y="1755"/>
                  <a:ext cx="0" cy="204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70" name="Group 47"/>
              <p:cNvGrpSpPr/>
              <p:nvPr/>
            </p:nvGrpSpPr>
            <p:grpSpPr>
              <a:xfrm>
                <a:off x="6030" y="1815"/>
                <a:ext cx="210" cy="1365"/>
                <a:chOff x="4695" y="1755"/>
                <a:chExt cx="210" cy="2040"/>
              </a:xfrm>
            </p:grpSpPr>
            <p:sp>
              <p:nvSpPr>
                <p:cNvPr id="6171" name="Line 48"/>
                <p:cNvSpPr/>
                <p:nvPr/>
              </p:nvSpPr>
              <p:spPr>
                <a:xfrm>
                  <a:off x="4695" y="1755"/>
                  <a:ext cx="0" cy="204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72" name="Line 49"/>
                <p:cNvSpPr/>
                <p:nvPr/>
              </p:nvSpPr>
              <p:spPr>
                <a:xfrm>
                  <a:off x="4905" y="1755"/>
                  <a:ext cx="0" cy="204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6163" name="Arc 50" descr="浅色上对角线"/>
            <p:cNvSpPr/>
            <p:nvPr/>
          </p:nvSpPr>
          <p:spPr>
            <a:xfrm rot="5400000" flipV="1">
              <a:off x="4569" y="1276"/>
              <a:ext cx="309" cy="61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2050" h="43200" fill="none">
                  <a:moveTo>
                    <a:pt x="450" y="0"/>
                  </a:moveTo>
                  <a:cubicBezTo>
                    <a:pt x="12379" y="0"/>
                    <a:pt x="22050" y="9670"/>
                    <a:pt x="22050" y="21600"/>
                  </a:cubicBezTo>
                  <a:cubicBezTo>
                    <a:pt x="22050" y="33529"/>
                    <a:pt x="12379" y="43200"/>
                    <a:pt x="450" y="43200"/>
                  </a:cubicBezTo>
                  <a:cubicBezTo>
                    <a:pt x="299" y="43200"/>
                    <a:pt x="149" y="43198"/>
                    <a:pt x="-1" y="43195"/>
                  </a:cubicBezTo>
                </a:path>
                <a:path w="22050" h="43200" stroke="0">
                  <a:moveTo>
                    <a:pt x="450" y="0"/>
                  </a:moveTo>
                  <a:cubicBezTo>
                    <a:pt x="12379" y="0"/>
                    <a:pt x="22050" y="9670"/>
                    <a:pt x="22050" y="21600"/>
                  </a:cubicBezTo>
                  <a:cubicBezTo>
                    <a:pt x="22050" y="33529"/>
                    <a:pt x="12379" y="43200"/>
                    <a:pt x="450" y="43200"/>
                  </a:cubicBezTo>
                  <a:cubicBezTo>
                    <a:pt x="299" y="43200"/>
                    <a:pt x="149" y="43198"/>
                    <a:pt x="-1" y="43195"/>
                  </a:cubicBezTo>
                  <a:lnTo>
                    <a:pt x="450" y="21600"/>
                  </a:lnTo>
                  <a:lnTo>
                    <a:pt x="450" y="0"/>
                  </a:lnTo>
                  <a:close/>
                </a:path>
              </a:pathLst>
            </a:custGeom>
            <a:pattFill prst="ltUpDiag">
              <a:fgClr>
                <a:srgbClr val="000000">
                  <a:alpha val="100000"/>
                </a:srgbClr>
              </a:fgClr>
              <a:bgClr>
                <a:srgbClr val="FFFFFF">
                  <a:alpha val="100000"/>
                </a:srgbClr>
              </a:bgClr>
            </a:pattFill>
            <a:ln w="3810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4" name="Arc 51"/>
            <p:cNvSpPr/>
            <p:nvPr/>
          </p:nvSpPr>
          <p:spPr>
            <a:xfrm rot="5400000" flipV="1">
              <a:off x="4612" y="1318"/>
              <a:ext cx="225" cy="45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2050" h="43200" fill="none">
                  <a:moveTo>
                    <a:pt x="450" y="0"/>
                  </a:moveTo>
                  <a:cubicBezTo>
                    <a:pt x="12379" y="0"/>
                    <a:pt x="22050" y="9670"/>
                    <a:pt x="22050" y="21600"/>
                  </a:cubicBezTo>
                  <a:cubicBezTo>
                    <a:pt x="22050" y="33529"/>
                    <a:pt x="12379" y="43200"/>
                    <a:pt x="450" y="43200"/>
                  </a:cubicBezTo>
                  <a:cubicBezTo>
                    <a:pt x="299" y="43200"/>
                    <a:pt x="149" y="43198"/>
                    <a:pt x="-1" y="43195"/>
                  </a:cubicBezTo>
                </a:path>
                <a:path w="22050" h="43200" stroke="0">
                  <a:moveTo>
                    <a:pt x="450" y="0"/>
                  </a:moveTo>
                  <a:cubicBezTo>
                    <a:pt x="12379" y="0"/>
                    <a:pt x="22050" y="9670"/>
                    <a:pt x="22050" y="21600"/>
                  </a:cubicBezTo>
                  <a:cubicBezTo>
                    <a:pt x="22050" y="33529"/>
                    <a:pt x="12379" y="43200"/>
                    <a:pt x="450" y="43200"/>
                  </a:cubicBezTo>
                  <a:cubicBezTo>
                    <a:pt x="299" y="43200"/>
                    <a:pt x="149" y="43198"/>
                    <a:pt x="-1" y="43195"/>
                  </a:cubicBezTo>
                  <a:lnTo>
                    <a:pt x="450" y="21600"/>
                  </a:lnTo>
                  <a:lnTo>
                    <a:pt x="450" y="0"/>
                  </a:ln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3810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5" name="Line 52"/>
            <p:cNvSpPr/>
            <p:nvPr/>
          </p:nvSpPr>
          <p:spPr>
            <a:xfrm>
              <a:off x="4599" y="1198"/>
              <a:ext cx="21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6" name="Line 53"/>
            <p:cNvSpPr/>
            <p:nvPr/>
          </p:nvSpPr>
          <p:spPr>
            <a:xfrm>
              <a:off x="4590" y="932"/>
              <a:ext cx="21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167" name="Text Box 54"/>
            <p:cNvSpPr txBox="1"/>
            <p:nvPr/>
          </p:nvSpPr>
          <p:spPr>
            <a:xfrm>
              <a:off x="4608" y="914"/>
              <a:ext cx="201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h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6168" name="Freeform 55"/>
            <p:cNvSpPr/>
            <p:nvPr/>
          </p:nvSpPr>
          <p:spPr>
            <a:xfrm>
              <a:off x="4407" y="713"/>
              <a:ext cx="91" cy="28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6" y="0"/>
                </a:cxn>
                <a:cxn ang="0">
                  <a:pos x="91" y="2"/>
                </a:cxn>
              </a:cxnLst>
              <a:pathLst>
                <a:path w="91" h="74">
                  <a:moveTo>
                    <a:pt x="0" y="74"/>
                  </a:moveTo>
                  <a:cubicBezTo>
                    <a:pt x="15" y="37"/>
                    <a:pt x="31" y="0"/>
                    <a:pt x="46" y="0"/>
                  </a:cubicBezTo>
                  <a:cubicBezTo>
                    <a:pt x="61" y="0"/>
                    <a:pt x="76" y="37"/>
                    <a:pt x="91" y="74"/>
                  </a:cubicBezTo>
                </a:path>
              </a:pathLst>
            </a:custGeom>
            <a:noFill/>
            <a:ln w="3810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20888" name="Text Box 56"/>
          <p:cNvSpPr txBox="1">
            <a:spLocks noChangeArrowheads="1"/>
          </p:cNvSpPr>
          <p:nvPr/>
        </p:nvSpPr>
        <p:spPr bwMode="auto">
          <a:xfrm>
            <a:off x="381000" y="457200"/>
            <a:ext cx="8382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40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</a:t>
            </a:r>
            <a:r>
              <a:rPr kumimoji="1" lang="en-US" altLang="zh-CN" sz="40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40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1" lang="zh-CN" altLang="en-US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试计算下述几种情况下各封闭气体的压强，已知大气压</a:t>
            </a:r>
            <a:r>
              <a:rPr kumimoji="1" lang="en-US" altLang="zh-CN" sz="3200" i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</a:t>
            </a:r>
            <a:r>
              <a:rPr kumimoji="1" lang="en-US" altLang="zh-CN" sz="3200" kern="1200" cap="none" spc="0" normalizeH="0" baseline="-2500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0</a:t>
            </a:r>
            <a:r>
              <a:rPr kumimoji="1" lang="zh-CN" altLang="en-US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，水银的密度为</a:t>
            </a:r>
            <a:r>
              <a:rPr kumimoji="1" lang="en-US" altLang="zh-CN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ρ</a:t>
            </a:r>
            <a:r>
              <a:rPr kumimoji="1" lang="zh-CN" altLang="en-US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，管中水银柱的长度均为</a:t>
            </a:r>
            <a:r>
              <a:rPr kumimoji="1" lang="en-US" altLang="zh-CN" sz="3200" i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L</a:t>
            </a:r>
            <a:r>
              <a:rPr kumimoji="1" lang="zh-CN" altLang="en-US" sz="3200" i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1" lang="zh-CN" altLang="en-US" sz="3200" i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57" name="Rectangle 62"/>
          <p:cNvSpPr/>
          <p:nvPr/>
        </p:nvSpPr>
        <p:spPr>
          <a:xfrm>
            <a:off x="571500" y="36798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>
              <a:ea typeface="黑体" panose="02010609060101010101" pitchFamily="49" charset="-122"/>
            </a:endParaRPr>
          </a:p>
        </p:txBody>
      </p:sp>
      <p:sp>
        <p:nvSpPr>
          <p:cNvPr id="6158" name="Rectangle 63"/>
          <p:cNvSpPr/>
          <p:nvPr/>
        </p:nvSpPr>
        <p:spPr>
          <a:xfrm>
            <a:off x="571500" y="36798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>
              <a:ea typeface="黑体" panose="02010609060101010101" pitchFamily="49" charset="-122"/>
            </a:endParaRPr>
          </a:p>
        </p:txBody>
      </p:sp>
      <p:sp>
        <p:nvSpPr>
          <p:cNvPr id="120896" name="Text Box 64"/>
          <p:cNvSpPr txBox="1"/>
          <p:nvPr/>
        </p:nvSpPr>
        <p:spPr>
          <a:xfrm>
            <a:off x="7010400" y="2743200"/>
            <a:ext cx="552450" cy="427038"/>
          </a:xfrm>
          <a:prstGeom prst="rect">
            <a:avLst/>
          </a:prstGeom>
          <a:noFill/>
          <a:ln w="9525">
            <a:noFill/>
          </a:ln>
        </p:spPr>
        <p:txBody>
          <a:bodyPr t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5</a:t>
            </a:r>
            <a:endParaRPr lang="en-US" altLang="zh-CN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0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120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120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12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120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20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120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120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120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120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120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63" grpId="0"/>
      <p:bldP spid="120864" grpId="0"/>
      <p:bldP spid="120865" grpId="0"/>
      <p:bldP spid="120866" grpId="0"/>
      <p:bldP spid="120867" grpId="0"/>
      <p:bldP spid="120888" grpId="0" bldLvl="0" animBg="1"/>
      <p:bldP spid="1208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990600"/>
            <a:ext cx="8713788" cy="54451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533400" marR="0" lvl="0" indent="-53340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 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理论依据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533400" marR="0" lvl="0" indent="-53340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AutoNum type="circleNumDbPlain"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液体压强的计算公式 </a:t>
            </a: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 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= </a:t>
            </a: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</a:t>
            </a:r>
            <a:r>
              <a:rPr kumimoji="0" lang="en-US" altLang="zh-CN" sz="2800" b="1" i="1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gh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。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Symbol" panose="05050102010706020507" pitchFamily="18" charset="2"/>
            </a:endParaRPr>
          </a:p>
          <a:p>
            <a:pPr marL="533400" marR="0" lvl="0" indent="-53340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AutoNum type="circleNumDbPlain"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液面与外界大气相接触。则液面下</a:t>
            </a: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h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处的压强为      </a:t>
            </a: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p 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= </a:t>
            </a: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p</a:t>
            </a:r>
            <a:r>
              <a:rPr kumimoji="0" lang="en-US" altLang="zh-CN" sz="2800" b="1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0 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+ </a:t>
            </a: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</a:t>
            </a:r>
            <a:r>
              <a:rPr kumimoji="0" lang="en-US" altLang="zh-CN" sz="2800" b="1" i="1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gh</a:t>
            </a:r>
            <a:endParaRPr kumimoji="0" lang="en-US" altLang="zh-CN" sz="2800" b="1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Symbol" panose="05050102010706020507" pitchFamily="18" charset="2"/>
            </a:endParaRPr>
          </a:p>
          <a:p>
            <a:pPr marL="533400" marR="0" lvl="0" indent="-5334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AutoNum type="circleNumDbPlain"/>
              <a:defRPr/>
            </a:pP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帕斯卡定律：加在密闭静止液体（或气体）上的压强能够大小不变地由液体（或气体）向各个方向传递（注意：适用于密闭静止的液体或气体）</a:t>
            </a:r>
            <a:endParaRPr kumimoji="1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Symbol" panose="05050102010706020507" pitchFamily="18" charset="2"/>
            </a:endParaRPr>
          </a:p>
          <a:p>
            <a:pPr marL="533400" marR="0" lvl="0" indent="-5334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AutoNum type="circleNumDbPlain"/>
              <a:defRPr/>
            </a:pP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连通器原理</a:t>
            </a:r>
            <a:r>
              <a:rPr kumimoji="1" lang="zh-CN" altLang="en-US" sz="28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：</a:t>
            </a: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在连通器中，同一种液体（中间液体不间断）的同一水平面上的压强是相等的。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Symbol" panose="05050102010706020507" pitchFamily="18" charset="2"/>
            </a:endParaRP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title"/>
          </p:nvPr>
        </p:nvSpPr>
        <p:spPr>
          <a:xfrm>
            <a:off x="565150" y="0"/>
            <a:ext cx="751205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一、平衡态下液体封闭气体压强的计算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charRg st="8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738">
                                            <p:txEl>
                                              <p:charRg st="8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738">
                                            <p:txEl>
                                              <p:charRg st="8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charRg st="2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38">
                                            <p:txEl>
                                              <p:charRg st="2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38">
                                            <p:txEl>
                                              <p:charRg st="2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charRg st="67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38">
                                            <p:txEl>
                                              <p:charRg st="67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738">
                                            <p:txEl>
                                              <p:charRg st="67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charRg st="131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6738">
                                            <p:txEl>
                                              <p:charRg st="131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6738">
                                            <p:txEl>
                                              <p:charRg st="131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3906" name="Rectangle 2"/>
          <p:cNvSpPr>
            <a:spLocks noGrp="1" noChangeArrowheads="1"/>
          </p:cNvSpPr>
          <p:nvPr>
            <p:ph idx="1"/>
          </p:nvPr>
        </p:nvSpPr>
        <p:spPr>
          <a:xfrm>
            <a:off x="304800" y="838200"/>
            <a:ext cx="6324600" cy="2362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）取等压面法：根据同种液体在同一水平液面处压强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相等．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例如图中，同一液面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处压强相等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kumimoji="0" lang="en-US" altLang="zh-CN" sz="2400" b="1" i="1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1" u="none" strike="noStrike" kern="0" cap="none" spc="0" normalizeH="0" baseline="-30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0" cap="none" spc="0" normalizeH="0" baseline="-30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0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0" lang="en-US" altLang="zh-CN" sz="2400" b="1" i="1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1" u="none" strike="noStrike" kern="0" cap="none" spc="0" normalizeH="0" baseline="-30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en-US" altLang="zh-CN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099" name="Picture 3" descr="8-1-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4663" y="304800"/>
            <a:ext cx="1978025" cy="2590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228600" y="2895600"/>
            <a:ext cx="8534400" cy="256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）参考液片法：选取假想的液体薄片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自身重力不计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为研究对象，分析液片两侧受力情况，建立平衡方程消去面积，得到液片两侧压强相等，进而求得气体压强．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例如，图中粗细均匀的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U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形管中封闭了一定质量的气体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，在其最低处取一液片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，由其两侧受力平衡可知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kumimoji="0" lang="en-US" altLang="zh-CN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h0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)S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(p</a:t>
            </a:r>
            <a:r>
              <a:rPr kumimoji="0" lang="en-US" altLang="zh-CN" sz="24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0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0" lang="en-US" altLang="zh-CN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h0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)S.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即</a:t>
            </a:r>
            <a:r>
              <a:rPr kumimoji="0" lang="en-US" altLang="zh-CN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0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kumimoji="0" lang="en-US" altLang="zh-CN" sz="2400" b="1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3909" name="Rectangle 5"/>
          <p:cNvSpPr>
            <a:spLocks noChangeArrowheads="1"/>
          </p:cNvSpPr>
          <p:nvPr/>
        </p:nvSpPr>
        <p:spPr bwMode="auto">
          <a:xfrm>
            <a:off x="762000" y="127000"/>
            <a:ext cx="4038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2.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计算方法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Symbol" panose="05050102010706020507" pitchFamily="18" charset="2"/>
            </a:endParaRPr>
          </a:p>
        </p:txBody>
      </p:sp>
      <p:sp>
        <p:nvSpPr>
          <p:cNvPr id="123910" name="Rectangle 6"/>
          <p:cNvSpPr>
            <a:spLocks noChangeArrowheads="1"/>
          </p:cNvSpPr>
          <p:nvPr/>
        </p:nvSpPr>
        <p:spPr bwMode="auto">
          <a:xfrm>
            <a:off x="225425" y="5532438"/>
            <a:ext cx="8713788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）受力平衡法：选与封闭气体接触的液柱为研究对象进行受力分析，由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F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合＝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0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列式求气体压强．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2" name="Rectangle 2"/>
          <p:cNvSpPr>
            <a:spLocks noGrp="1" noChangeArrowheads="1"/>
          </p:cNvSpPr>
          <p:nvPr>
            <p:ph idx="1"/>
          </p:nvPr>
        </p:nvSpPr>
        <p:spPr>
          <a:xfrm>
            <a:off x="228600" y="304800"/>
            <a:ext cx="5562600" cy="5410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例</a:t>
            </a: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、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如图所示，竖直放置的</a:t>
            </a: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U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形管，左端开口，右端封闭，管内有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两段水银柱，将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两段空气柱封闭在管内．已知水银柱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长</a:t>
            </a: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10 cm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，水银柱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两个液面间的高度差为</a:t>
            </a: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5 cm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，大气压强为</a:t>
            </a:r>
            <a:r>
              <a:rPr kumimoji="0" lang="en-US" altLang="zh-CN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75 cmHg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。求空气柱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Times New Roman" panose="02020603050405020304" pitchFamily="18" charset="0"/>
              </a:rPr>
              <a:t>的压强分别是多少？．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仿宋_GB2312" pitchFamily="49" charset="-122"/>
              <a:ea typeface="仿宋_GB2312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123" name="Picture 4" descr="8-1-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533400"/>
            <a:ext cx="2514600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219200"/>
            <a:ext cx="8534400" cy="15113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 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Symbol" panose="05050102010706020507" pitchFamily="18" charset="2"/>
              </a:rPr>
              <a:t>求用固体（如活塞等）封闭在静止容器内的气体压强，应对固体（如活塞等）进行受力分析。然后根据平衡条件求解。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Symbol" panose="05050102010706020507" pitchFamily="18" charset="2"/>
            </a:endParaRPr>
          </a:p>
        </p:txBody>
      </p:sp>
      <p:grpSp>
        <p:nvGrpSpPr>
          <p:cNvPr id="118788" name="Group 4"/>
          <p:cNvGrpSpPr/>
          <p:nvPr/>
        </p:nvGrpSpPr>
        <p:grpSpPr>
          <a:xfrm>
            <a:off x="1371600" y="3962400"/>
            <a:ext cx="6564313" cy="2085975"/>
            <a:chOff x="311" y="1791"/>
            <a:chExt cx="4135" cy="1314"/>
          </a:xfrm>
        </p:grpSpPr>
        <p:grpSp>
          <p:nvGrpSpPr>
            <p:cNvPr id="7174" name="Group 5"/>
            <p:cNvGrpSpPr/>
            <p:nvPr/>
          </p:nvGrpSpPr>
          <p:grpSpPr>
            <a:xfrm>
              <a:off x="1781" y="2067"/>
              <a:ext cx="1083" cy="753"/>
              <a:chOff x="1781" y="1914"/>
              <a:chExt cx="1083" cy="753"/>
            </a:xfrm>
          </p:grpSpPr>
          <p:grpSp>
            <p:nvGrpSpPr>
              <p:cNvPr id="7222" name="Group 6"/>
              <p:cNvGrpSpPr/>
              <p:nvPr/>
            </p:nvGrpSpPr>
            <p:grpSpPr>
              <a:xfrm>
                <a:off x="1781" y="2617"/>
                <a:ext cx="1083" cy="50"/>
                <a:chOff x="2760" y="2640"/>
                <a:chExt cx="1338" cy="130"/>
              </a:xfrm>
            </p:grpSpPr>
            <p:sp>
              <p:nvSpPr>
                <p:cNvPr id="7225" name="Line 7"/>
                <p:cNvSpPr/>
                <p:nvPr/>
              </p:nvSpPr>
              <p:spPr>
                <a:xfrm flipH="1">
                  <a:off x="2760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26" name="Line 8"/>
                <p:cNvSpPr/>
                <p:nvPr/>
              </p:nvSpPr>
              <p:spPr>
                <a:xfrm flipH="1">
                  <a:off x="2880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27" name="Line 9"/>
                <p:cNvSpPr/>
                <p:nvPr/>
              </p:nvSpPr>
              <p:spPr>
                <a:xfrm flipH="1">
                  <a:off x="300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28" name="Line 10"/>
                <p:cNvSpPr/>
                <p:nvPr/>
              </p:nvSpPr>
              <p:spPr>
                <a:xfrm flipH="1">
                  <a:off x="312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29" name="Line 11"/>
                <p:cNvSpPr/>
                <p:nvPr/>
              </p:nvSpPr>
              <p:spPr>
                <a:xfrm flipH="1">
                  <a:off x="324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0" name="Line 12"/>
                <p:cNvSpPr/>
                <p:nvPr/>
              </p:nvSpPr>
              <p:spPr>
                <a:xfrm flipH="1">
                  <a:off x="3361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1" name="Line 13"/>
                <p:cNvSpPr/>
                <p:nvPr/>
              </p:nvSpPr>
              <p:spPr>
                <a:xfrm flipH="1">
                  <a:off x="348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2" name="Line 14"/>
                <p:cNvSpPr/>
                <p:nvPr/>
              </p:nvSpPr>
              <p:spPr>
                <a:xfrm flipH="1">
                  <a:off x="360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3" name="Line 15"/>
                <p:cNvSpPr/>
                <p:nvPr/>
              </p:nvSpPr>
              <p:spPr>
                <a:xfrm flipH="1">
                  <a:off x="372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4" name="Line 16"/>
                <p:cNvSpPr/>
                <p:nvPr/>
              </p:nvSpPr>
              <p:spPr>
                <a:xfrm flipH="1">
                  <a:off x="3842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5" name="Line 17"/>
                <p:cNvSpPr/>
                <p:nvPr/>
              </p:nvSpPr>
              <p:spPr>
                <a:xfrm flipH="1">
                  <a:off x="3963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36" name="Line 18"/>
                <p:cNvSpPr/>
                <p:nvPr/>
              </p:nvSpPr>
              <p:spPr>
                <a:xfrm>
                  <a:off x="2783" y="2640"/>
                  <a:ext cx="1315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7223" name="Freeform 19"/>
              <p:cNvSpPr/>
              <p:nvPr/>
            </p:nvSpPr>
            <p:spPr>
              <a:xfrm>
                <a:off x="1960" y="1914"/>
                <a:ext cx="748" cy="69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610"/>
                  </a:cxn>
                  <a:cxn ang="0">
                    <a:pos x="30" y="610"/>
                  </a:cxn>
                  <a:cxn ang="0">
                    <a:pos x="30" y="0"/>
                  </a:cxn>
                </a:cxnLst>
                <a:pathLst>
                  <a:path w="219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2190" y="720"/>
                    </a:lnTo>
                    <a:lnTo>
                      <a:pt x="2190" y="0"/>
                    </a:lnTo>
                  </a:path>
                </a:pathLst>
              </a:custGeom>
              <a:noFill/>
              <a:ln w="762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24" name="Rectangle 20" descr="深色上对角线"/>
              <p:cNvSpPr/>
              <p:nvPr/>
            </p:nvSpPr>
            <p:spPr>
              <a:xfrm>
                <a:off x="1984" y="2144"/>
                <a:ext cx="713" cy="110"/>
              </a:xfrm>
              <a:prstGeom prst="rect">
                <a:avLst/>
              </a:prstGeom>
              <a:pattFill prst="dkUpDiag">
                <a:fgClr>
                  <a:schemeClr val="tx1"/>
                </a:fgClr>
                <a:bgClr>
                  <a:schemeClr val="bg1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tIns="0" bIns="0" anchor="ctr" anchorCtr="0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7175" name="Group 21"/>
            <p:cNvGrpSpPr/>
            <p:nvPr/>
          </p:nvGrpSpPr>
          <p:grpSpPr>
            <a:xfrm>
              <a:off x="474" y="1791"/>
              <a:ext cx="1083" cy="994"/>
              <a:chOff x="474" y="1638"/>
              <a:chExt cx="1083" cy="994"/>
            </a:xfrm>
          </p:grpSpPr>
          <p:grpSp>
            <p:nvGrpSpPr>
              <p:cNvPr id="7206" name="Group 22"/>
              <p:cNvGrpSpPr/>
              <p:nvPr/>
            </p:nvGrpSpPr>
            <p:grpSpPr>
              <a:xfrm flipV="1">
                <a:off x="474" y="1638"/>
                <a:ext cx="1083" cy="50"/>
                <a:chOff x="2760" y="2640"/>
                <a:chExt cx="1338" cy="130"/>
              </a:xfrm>
            </p:grpSpPr>
            <p:sp>
              <p:nvSpPr>
                <p:cNvPr id="7210" name="Line 23"/>
                <p:cNvSpPr/>
                <p:nvPr/>
              </p:nvSpPr>
              <p:spPr>
                <a:xfrm flipH="1">
                  <a:off x="2760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1" name="Line 24"/>
                <p:cNvSpPr/>
                <p:nvPr/>
              </p:nvSpPr>
              <p:spPr>
                <a:xfrm flipH="1">
                  <a:off x="2880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2" name="Line 25"/>
                <p:cNvSpPr/>
                <p:nvPr/>
              </p:nvSpPr>
              <p:spPr>
                <a:xfrm flipH="1">
                  <a:off x="300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3" name="Line 26"/>
                <p:cNvSpPr/>
                <p:nvPr/>
              </p:nvSpPr>
              <p:spPr>
                <a:xfrm flipH="1">
                  <a:off x="312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4" name="Line 27"/>
                <p:cNvSpPr/>
                <p:nvPr/>
              </p:nvSpPr>
              <p:spPr>
                <a:xfrm flipH="1">
                  <a:off x="324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5" name="Line 28"/>
                <p:cNvSpPr/>
                <p:nvPr/>
              </p:nvSpPr>
              <p:spPr>
                <a:xfrm flipH="1">
                  <a:off x="3361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6" name="Line 29"/>
                <p:cNvSpPr/>
                <p:nvPr/>
              </p:nvSpPr>
              <p:spPr>
                <a:xfrm flipH="1">
                  <a:off x="348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7" name="Line 30"/>
                <p:cNvSpPr/>
                <p:nvPr/>
              </p:nvSpPr>
              <p:spPr>
                <a:xfrm flipH="1">
                  <a:off x="360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8" name="Line 31"/>
                <p:cNvSpPr/>
                <p:nvPr/>
              </p:nvSpPr>
              <p:spPr>
                <a:xfrm flipH="1">
                  <a:off x="372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19" name="Line 32"/>
                <p:cNvSpPr/>
                <p:nvPr/>
              </p:nvSpPr>
              <p:spPr>
                <a:xfrm flipH="1">
                  <a:off x="3842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20" name="Line 33"/>
                <p:cNvSpPr/>
                <p:nvPr/>
              </p:nvSpPr>
              <p:spPr>
                <a:xfrm flipH="1">
                  <a:off x="3963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21" name="Line 34"/>
                <p:cNvSpPr/>
                <p:nvPr/>
              </p:nvSpPr>
              <p:spPr>
                <a:xfrm>
                  <a:off x="2783" y="2640"/>
                  <a:ext cx="1315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7207" name="Freeform 35"/>
              <p:cNvSpPr/>
              <p:nvPr/>
            </p:nvSpPr>
            <p:spPr>
              <a:xfrm>
                <a:off x="616" y="1941"/>
                <a:ext cx="748" cy="69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610"/>
                  </a:cxn>
                  <a:cxn ang="0">
                    <a:pos x="30" y="610"/>
                  </a:cxn>
                  <a:cxn ang="0">
                    <a:pos x="30" y="0"/>
                  </a:cxn>
                </a:cxnLst>
                <a:pathLst>
                  <a:path w="219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2190" y="720"/>
                    </a:lnTo>
                    <a:lnTo>
                      <a:pt x="2190" y="0"/>
                    </a:lnTo>
                  </a:path>
                </a:pathLst>
              </a:custGeom>
              <a:noFill/>
              <a:ln w="762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08" name="Rectangle 36" descr="深色上对角线"/>
              <p:cNvSpPr/>
              <p:nvPr/>
            </p:nvSpPr>
            <p:spPr>
              <a:xfrm>
                <a:off x="640" y="2081"/>
                <a:ext cx="713" cy="110"/>
              </a:xfrm>
              <a:prstGeom prst="rect">
                <a:avLst/>
              </a:prstGeom>
              <a:pattFill prst="dkUpDiag">
                <a:fgClr>
                  <a:schemeClr val="tx1"/>
                </a:fgClr>
                <a:bgClr>
                  <a:schemeClr val="bg1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tIns="0" bIns="0" anchor="ctr" anchorCtr="0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7209" name="Line 37"/>
              <p:cNvSpPr/>
              <p:nvPr/>
            </p:nvSpPr>
            <p:spPr>
              <a:xfrm>
                <a:off x="987" y="1705"/>
                <a:ext cx="0" cy="37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7176" name="Group 38"/>
            <p:cNvGrpSpPr/>
            <p:nvPr/>
          </p:nvGrpSpPr>
          <p:grpSpPr>
            <a:xfrm>
              <a:off x="3363" y="2049"/>
              <a:ext cx="1083" cy="753"/>
              <a:chOff x="3363" y="1896"/>
              <a:chExt cx="1083" cy="753"/>
            </a:xfrm>
          </p:grpSpPr>
          <p:grpSp>
            <p:nvGrpSpPr>
              <p:cNvPr id="7188" name="Group 39"/>
              <p:cNvGrpSpPr/>
              <p:nvPr/>
            </p:nvGrpSpPr>
            <p:grpSpPr>
              <a:xfrm>
                <a:off x="3363" y="2599"/>
                <a:ext cx="1083" cy="50"/>
                <a:chOff x="2760" y="2640"/>
                <a:chExt cx="1338" cy="130"/>
              </a:xfrm>
            </p:grpSpPr>
            <p:sp>
              <p:nvSpPr>
                <p:cNvPr id="7194" name="Line 40"/>
                <p:cNvSpPr/>
                <p:nvPr/>
              </p:nvSpPr>
              <p:spPr>
                <a:xfrm flipH="1">
                  <a:off x="2760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95" name="Line 41"/>
                <p:cNvSpPr/>
                <p:nvPr/>
              </p:nvSpPr>
              <p:spPr>
                <a:xfrm flipH="1">
                  <a:off x="2880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96" name="Line 42"/>
                <p:cNvSpPr/>
                <p:nvPr/>
              </p:nvSpPr>
              <p:spPr>
                <a:xfrm flipH="1">
                  <a:off x="300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97" name="Line 43"/>
                <p:cNvSpPr/>
                <p:nvPr/>
              </p:nvSpPr>
              <p:spPr>
                <a:xfrm flipH="1">
                  <a:off x="312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98" name="Line 44"/>
                <p:cNvSpPr/>
                <p:nvPr/>
              </p:nvSpPr>
              <p:spPr>
                <a:xfrm flipH="1">
                  <a:off x="3241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99" name="Line 45"/>
                <p:cNvSpPr/>
                <p:nvPr/>
              </p:nvSpPr>
              <p:spPr>
                <a:xfrm flipH="1">
                  <a:off x="3361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00" name="Line 46"/>
                <p:cNvSpPr/>
                <p:nvPr/>
              </p:nvSpPr>
              <p:spPr>
                <a:xfrm flipH="1">
                  <a:off x="348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01" name="Line 47"/>
                <p:cNvSpPr/>
                <p:nvPr/>
              </p:nvSpPr>
              <p:spPr>
                <a:xfrm flipH="1">
                  <a:off x="360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02" name="Line 48"/>
                <p:cNvSpPr/>
                <p:nvPr/>
              </p:nvSpPr>
              <p:spPr>
                <a:xfrm flipH="1">
                  <a:off x="3722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03" name="Line 49"/>
                <p:cNvSpPr/>
                <p:nvPr/>
              </p:nvSpPr>
              <p:spPr>
                <a:xfrm flipH="1">
                  <a:off x="3842" y="2648"/>
                  <a:ext cx="121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04" name="Line 50"/>
                <p:cNvSpPr/>
                <p:nvPr/>
              </p:nvSpPr>
              <p:spPr>
                <a:xfrm flipH="1">
                  <a:off x="3963" y="2648"/>
                  <a:ext cx="120" cy="122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205" name="Line 51"/>
                <p:cNvSpPr/>
                <p:nvPr/>
              </p:nvSpPr>
              <p:spPr>
                <a:xfrm>
                  <a:off x="2783" y="2640"/>
                  <a:ext cx="1315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7189" name="Rectangle 52" descr="深色上对角线"/>
              <p:cNvSpPr/>
              <p:nvPr/>
            </p:nvSpPr>
            <p:spPr>
              <a:xfrm>
                <a:off x="3557" y="2018"/>
                <a:ext cx="713" cy="110"/>
              </a:xfrm>
              <a:prstGeom prst="rect">
                <a:avLst/>
              </a:prstGeom>
              <a:pattFill prst="dkUpDiag">
                <a:fgClr>
                  <a:schemeClr val="tx1"/>
                </a:fgClr>
                <a:bgClr>
                  <a:schemeClr val="bg1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tIns="0" bIns="0" anchor="ctr" anchorCtr="0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7190" name="AutoShape 53" descr="深色上对角线"/>
              <p:cNvSpPr/>
              <p:nvPr/>
            </p:nvSpPr>
            <p:spPr>
              <a:xfrm flipH="1" flipV="1">
                <a:off x="3556" y="2123"/>
                <a:ext cx="713" cy="210"/>
              </a:xfrm>
              <a:prstGeom prst="rtTriangle">
                <a:avLst/>
              </a:prstGeom>
              <a:pattFill prst="dkUpDiag">
                <a:fgClr>
                  <a:schemeClr val="tx1"/>
                </a:fgClr>
                <a:bgClr>
                  <a:schemeClr val="bg1"/>
                </a:bgClr>
              </a:patt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tIns="0" bIns="0" anchor="ctr" anchorCtr="0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1800" b="1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7191" name="Line 54"/>
              <p:cNvSpPr/>
              <p:nvPr/>
            </p:nvSpPr>
            <p:spPr>
              <a:xfrm>
                <a:off x="3557" y="2020"/>
                <a:ext cx="72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2" name="Line 55"/>
              <p:cNvSpPr/>
              <p:nvPr/>
            </p:nvSpPr>
            <p:spPr>
              <a:xfrm flipH="1" flipV="1">
                <a:off x="3520" y="2121"/>
                <a:ext cx="759" cy="21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93" name="Freeform 56"/>
              <p:cNvSpPr/>
              <p:nvPr/>
            </p:nvSpPr>
            <p:spPr>
              <a:xfrm>
                <a:off x="3542" y="1896"/>
                <a:ext cx="748" cy="69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610"/>
                  </a:cxn>
                  <a:cxn ang="0">
                    <a:pos x="30" y="610"/>
                  </a:cxn>
                  <a:cxn ang="0">
                    <a:pos x="30" y="0"/>
                  </a:cxn>
                </a:cxnLst>
                <a:pathLst>
                  <a:path w="219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2190" y="720"/>
                    </a:lnTo>
                    <a:lnTo>
                      <a:pt x="2190" y="0"/>
                    </a:lnTo>
                  </a:path>
                </a:pathLst>
              </a:custGeom>
              <a:noFill/>
              <a:ln w="762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7177" name="Text Box 57"/>
            <p:cNvSpPr txBox="1"/>
            <p:nvPr/>
          </p:nvSpPr>
          <p:spPr>
            <a:xfrm>
              <a:off x="804" y="2789"/>
              <a:ext cx="34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6</a:t>
              </a:r>
              <a:endPara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78" name="Text Box 58"/>
            <p:cNvSpPr txBox="1"/>
            <p:nvPr/>
          </p:nvSpPr>
          <p:spPr>
            <a:xfrm>
              <a:off x="2184" y="2826"/>
              <a:ext cx="34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7</a:t>
              </a:r>
              <a:endPara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79" name="Text Box 59"/>
            <p:cNvSpPr txBox="1"/>
            <p:nvPr/>
          </p:nvSpPr>
          <p:spPr>
            <a:xfrm>
              <a:off x="3784" y="2836"/>
              <a:ext cx="34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8</a:t>
              </a:r>
              <a:endPara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0" name="Text Box 60"/>
            <p:cNvSpPr txBox="1"/>
            <p:nvPr/>
          </p:nvSpPr>
          <p:spPr>
            <a:xfrm>
              <a:off x="750" y="2313"/>
              <a:ext cx="55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m  S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1" name="Text Box 61"/>
            <p:cNvSpPr txBox="1"/>
            <p:nvPr/>
          </p:nvSpPr>
          <p:spPr>
            <a:xfrm>
              <a:off x="311" y="2432"/>
              <a:ext cx="34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M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2" name="Text Box 62"/>
            <p:cNvSpPr txBox="1"/>
            <p:nvPr/>
          </p:nvSpPr>
          <p:spPr>
            <a:xfrm>
              <a:off x="1647" y="2432"/>
              <a:ext cx="34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M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3" name="Text Box 63"/>
            <p:cNvSpPr txBox="1"/>
            <p:nvPr/>
          </p:nvSpPr>
          <p:spPr>
            <a:xfrm>
              <a:off x="1957" y="2377"/>
              <a:ext cx="76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m    S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4" name="Text Box 64"/>
            <p:cNvSpPr txBox="1"/>
            <p:nvPr/>
          </p:nvSpPr>
          <p:spPr>
            <a:xfrm>
              <a:off x="3256" y="2386"/>
              <a:ext cx="34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M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5" name="Text Box 65"/>
            <p:cNvSpPr txBox="1"/>
            <p:nvPr/>
          </p:nvSpPr>
          <p:spPr>
            <a:xfrm>
              <a:off x="3557" y="1911"/>
              <a:ext cx="741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 dirty="0">
                  <a:latin typeface="Times New Roman" panose="02020603050405020304" pitchFamily="18" charset="0"/>
                  <a:ea typeface="楷体_GB2312" panose="02010609030101010101" pitchFamily="49" charset="-122"/>
                </a:rPr>
                <a:t>m   S</a:t>
              </a:r>
              <a:endParaRPr lang="en-US" altLang="zh-CN" sz="2800" b="1" i="1" dirty="0">
                <a:latin typeface="Times New Roman" panose="02020603050405020304" pitchFamily="18" charset="0"/>
                <a:ea typeface="楷体_GB2312" panose="02010609030101010101" pitchFamily="49" charset="-122"/>
              </a:endParaRPr>
            </a:p>
          </p:txBody>
        </p:sp>
        <p:sp>
          <p:nvSpPr>
            <p:cNvPr id="7186" name="Line 66"/>
            <p:cNvSpPr/>
            <p:nvPr/>
          </p:nvSpPr>
          <p:spPr>
            <a:xfrm flipH="1">
              <a:off x="3776" y="2487"/>
              <a:ext cx="48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7187" name="Text Box 67"/>
            <p:cNvSpPr txBox="1"/>
            <p:nvPr/>
          </p:nvSpPr>
          <p:spPr>
            <a:xfrm>
              <a:off x="3685" y="2322"/>
              <a:ext cx="25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tIns="0" bIns="0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000" b="1" i="1" dirty="0">
                  <a:latin typeface="Times New Roman" panose="02020603050405020304" pitchFamily="18" charset="0"/>
                  <a:ea typeface="楷体_GB2312" panose="02010609030101010101" pitchFamily="49" charset="-122"/>
                  <a:sym typeface="Symbol" panose="05050102010706020507" pitchFamily="18" charset="2"/>
                </a:rPr>
                <a:t></a:t>
              </a:r>
              <a:endParaRPr lang="en-US" altLang="zh-CN" sz="2000" b="1" i="1" dirty="0">
                <a:latin typeface="Times New Roman" panose="02020603050405020304" pitchFamily="18" charset="0"/>
                <a:ea typeface="楷体_GB2312" panose="02010609030101010101" pitchFamily="49" charset="-122"/>
                <a:sym typeface="Symbol" panose="05050102010706020507" pitchFamily="18" charset="2"/>
              </a:endParaRPr>
            </a:p>
          </p:txBody>
        </p:sp>
      </p:grpSp>
      <p:sp>
        <p:nvSpPr>
          <p:cNvPr id="118852" name="Text Box 68"/>
          <p:cNvSpPr txBox="1">
            <a:spLocks noChangeArrowheads="1"/>
          </p:cNvSpPr>
          <p:nvPr/>
        </p:nvSpPr>
        <p:spPr bwMode="auto">
          <a:xfrm>
            <a:off x="685800" y="2743200"/>
            <a:ext cx="79248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8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</a:t>
            </a:r>
            <a:r>
              <a:rPr kumimoji="1" lang="en-US" altLang="zh-CN" sz="28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28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、试计算下述情况下气缸内封闭气体的压强 ，已知大气压</a:t>
            </a:r>
            <a:r>
              <a:rPr kumimoji="1" lang="en-US" altLang="zh-CN" sz="2800" i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</a:t>
            </a:r>
            <a:r>
              <a:rPr kumimoji="1" lang="en-US" altLang="zh-CN" sz="2800" kern="1200" cap="none" spc="0" normalizeH="0" baseline="-2500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0</a:t>
            </a:r>
            <a:r>
              <a:rPr kumimoji="1" lang="zh-CN" altLang="en-US" sz="28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，活塞与气缸壁之间无摩擦。</a:t>
            </a:r>
            <a:endParaRPr kumimoji="1" lang="zh-CN" altLang="en-US" sz="2800" i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8854" name="Rectangle 70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57885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二、平衡态下活塞、气缸密闭气体压强的计算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8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002" name="Rectangle 2"/>
          <p:cNvSpPr>
            <a:spLocks noGrp="1" noChangeArrowheads="1"/>
          </p:cNvSpPr>
          <p:nvPr>
            <p:ph idx="1"/>
          </p:nvPr>
        </p:nvSpPr>
        <p:spPr>
          <a:xfrm>
            <a:off x="228600" y="457200"/>
            <a:ext cx="6705600" cy="2590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  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例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、如图所示，活塞质量为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m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，缸套质量为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M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，通过弹簧吊在天花板上，气缸内封住了一定质量的空气，而活塞与缸套间无摩擦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,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活塞面积为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S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，大气压强为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P</a:t>
            </a:r>
            <a:r>
              <a:rPr kumimoji="0" lang="en-US" altLang="zh-CN" sz="2800" b="1" i="0" u="none" strike="noStrike" kern="0" cap="none" spc="0" normalizeH="0" baseline="-3000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0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，则下列说法正确的是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(    )</a:t>
            </a:r>
            <a:endParaRPr kumimoji="0" lang="en-US" altLang="zh-CN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仿宋_GB2312" pitchFamily="49" charset="-122"/>
              <a:ea typeface="仿宋_GB2312" pitchFamily="49" charset="-122"/>
              <a:cs typeface="+mn-cs"/>
            </a:endParaRPr>
          </a:p>
        </p:txBody>
      </p:sp>
      <p:pic>
        <p:nvPicPr>
          <p:cNvPr id="8195" name="Picture 3" descr="0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6600" y="533400"/>
            <a:ext cx="1601788" cy="175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533400" y="3429000"/>
            <a:ext cx="8382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A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、内外空气对缸套的总作用力方向向上，大小为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Mg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仿宋_GB2312" pitchFamily="49" charset="-122"/>
              <a:ea typeface="仿宋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B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、内外空气对缸套的总作用力方向向下，大小为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mg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仿宋_GB2312" pitchFamily="49" charset="-122"/>
              <a:ea typeface="仿宋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C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、气缸内空气压强为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P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0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-Mg/S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仿宋_GB2312" pitchFamily="49" charset="-122"/>
              <a:ea typeface="仿宋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D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、气缸内空气压强为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P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0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仿宋_GB2312" pitchFamily="49" charset="-122"/>
                <a:ea typeface="仿宋_GB2312" pitchFamily="49" charset="-122"/>
                <a:cs typeface="+mn-cs"/>
              </a:rPr>
              <a:t>+mg/S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仿宋_GB2312" pitchFamily="49" charset="-122"/>
              <a:ea typeface="仿宋_GB2312" pitchFamily="49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/>
          <p:nvPr/>
        </p:nvSpPr>
        <p:spPr>
          <a:xfrm>
            <a:off x="292100" y="1828800"/>
            <a:ext cx="1201738" cy="604838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类型</a:t>
            </a:r>
            <a:endParaRPr lang="zh-CN" altLang="en-US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219" name="AutoShape 3"/>
          <p:cNvSpPr/>
          <p:nvPr/>
        </p:nvSpPr>
        <p:spPr>
          <a:xfrm>
            <a:off x="1587500" y="19812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b="1" dirty="0">
              <a:ea typeface="黑体" panose="02010609060101010101" pitchFamily="49" charset="-122"/>
            </a:endParaRPr>
          </a:p>
        </p:txBody>
      </p:sp>
      <p:sp>
        <p:nvSpPr>
          <p:cNvPr id="9220" name="Text Box 4"/>
          <p:cNvSpPr txBox="1"/>
          <p:nvPr/>
        </p:nvSpPr>
        <p:spPr>
          <a:xfrm>
            <a:off x="2273300" y="1247775"/>
            <a:ext cx="510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平衡态下液体密封气体的压强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2273300" y="1895475"/>
            <a:ext cx="5791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平衡态下气缸活塞密封气体的压强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22" name="Text Box 6"/>
          <p:cNvSpPr txBox="1"/>
          <p:nvPr/>
        </p:nvSpPr>
        <p:spPr>
          <a:xfrm>
            <a:off x="2273300" y="2543175"/>
            <a:ext cx="525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400" b="1" dirty="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非平衡态下密闭气体的压强</a:t>
            </a:r>
            <a:endParaRPr lang="zh-CN" altLang="en-US" sz="2400" b="1" dirty="0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5719" name="Text Box 7"/>
          <p:cNvSpPr txBox="1">
            <a:spLocks noChangeArrowheads="1"/>
          </p:cNvSpPr>
          <p:nvPr/>
        </p:nvSpPr>
        <p:spPr bwMode="auto">
          <a:xfrm>
            <a:off x="609600" y="381000"/>
            <a:ext cx="4713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归纳总结：气体压强计算</a:t>
            </a:r>
            <a:endParaRPr kumimoji="1" lang="zh-CN" altLang="en-US" sz="3200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20" name="Text Box 8"/>
          <p:cNvSpPr txBox="1">
            <a:spLocks noChangeArrowheads="1"/>
          </p:cNvSpPr>
          <p:nvPr/>
        </p:nvSpPr>
        <p:spPr bwMode="auto">
          <a:xfrm>
            <a:off x="292100" y="3954463"/>
            <a:ext cx="1314450" cy="1579563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思路方法步骤</a:t>
            </a:r>
            <a:endParaRPr kumimoji="1" lang="zh-CN" altLang="en-US" sz="32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15721" name="AutoShape 9"/>
          <p:cNvSpPr/>
          <p:nvPr/>
        </p:nvSpPr>
        <p:spPr>
          <a:xfrm>
            <a:off x="1663700" y="4529138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b="1" dirty="0">
              <a:ea typeface="黑体" panose="02010609060101010101" pitchFamily="49" charset="-122"/>
            </a:endParaRPr>
          </a:p>
        </p:txBody>
      </p:sp>
      <p:grpSp>
        <p:nvGrpSpPr>
          <p:cNvPr id="115722" name="Group 10"/>
          <p:cNvGrpSpPr/>
          <p:nvPr/>
        </p:nvGrpSpPr>
        <p:grpSpPr>
          <a:xfrm>
            <a:off x="2197100" y="3919538"/>
            <a:ext cx="152400" cy="1676400"/>
            <a:chOff x="2640" y="2640"/>
            <a:chExt cx="96" cy="1056"/>
          </a:xfrm>
        </p:grpSpPr>
        <p:sp>
          <p:nvSpPr>
            <p:cNvPr id="9253" name="Line 11"/>
            <p:cNvSpPr/>
            <p:nvPr/>
          </p:nvSpPr>
          <p:spPr>
            <a:xfrm>
              <a:off x="2640" y="2640"/>
              <a:ext cx="0" cy="105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4" name="Line 12"/>
            <p:cNvSpPr/>
            <p:nvPr/>
          </p:nvSpPr>
          <p:spPr>
            <a:xfrm>
              <a:off x="2640" y="2640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5" name="Line 13"/>
            <p:cNvSpPr/>
            <p:nvPr/>
          </p:nvSpPr>
          <p:spPr>
            <a:xfrm>
              <a:off x="2640" y="3120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6" name="Line 14"/>
            <p:cNvSpPr/>
            <p:nvPr/>
          </p:nvSpPr>
          <p:spPr>
            <a:xfrm>
              <a:off x="2640" y="3696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5727" name="Text Box 15"/>
          <p:cNvSpPr txBox="1">
            <a:spLocks noChangeArrowheads="1"/>
          </p:cNvSpPr>
          <p:nvPr/>
        </p:nvSpPr>
        <p:spPr bwMode="auto">
          <a:xfrm>
            <a:off x="2425700" y="3614738"/>
            <a:ext cx="1443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1.</a:t>
            </a:r>
            <a:r>
              <a:rPr kumimoji="1" lang="zh-CN" altLang="en-US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定对象</a:t>
            </a:r>
            <a:endParaRPr kumimoji="1" lang="zh-CN" altLang="en-US" sz="2400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28" name="Text Box 16"/>
          <p:cNvSpPr txBox="1">
            <a:spLocks noChangeArrowheads="1"/>
          </p:cNvSpPr>
          <p:nvPr/>
        </p:nvSpPr>
        <p:spPr bwMode="auto">
          <a:xfrm>
            <a:off x="2425700" y="4452938"/>
            <a:ext cx="16589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2.</a:t>
            </a:r>
            <a:r>
              <a:rPr kumimoji="1" lang="zh-CN" altLang="en-US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分析力</a:t>
            </a:r>
            <a:endParaRPr kumimoji="1" lang="zh-CN" altLang="en-US" sz="2400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29" name="Text Box 17"/>
          <p:cNvSpPr txBox="1">
            <a:spLocks noChangeArrowheads="1"/>
          </p:cNvSpPr>
          <p:nvPr/>
        </p:nvSpPr>
        <p:spPr bwMode="auto">
          <a:xfrm>
            <a:off x="2425700" y="5367338"/>
            <a:ext cx="1516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en-US" altLang="zh-CN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3.</a:t>
            </a: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用规律</a:t>
            </a:r>
            <a:endParaRPr kumimoji="1" lang="zh-CN" altLang="en-US" sz="2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15730" name="Group 18"/>
          <p:cNvGrpSpPr/>
          <p:nvPr/>
        </p:nvGrpSpPr>
        <p:grpSpPr>
          <a:xfrm>
            <a:off x="3725863" y="3521075"/>
            <a:ext cx="533400" cy="762000"/>
            <a:chOff x="3936" y="2400"/>
            <a:chExt cx="336" cy="480"/>
          </a:xfrm>
        </p:grpSpPr>
        <p:sp>
          <p:nvSpPr>
            <p:cNvPr id="9249" name="Line 19"/>
            <p:cNvSpPr/>
            <p:nvPr/>
          </p:nvSpPr>
          <p:spPr>
            <a:xfrm>
              <a:off x="3936" y="2592"/>
              <a:ext cx="19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0" name="Line 20"/>
            <p:cNvSpPr/>
            <p:nvPr/>
          </p:nvSpPr>
          <p:spPr>
            <a:xfrm>
              <a:off x="4128" y="2400"/>
              <a:ext cx="0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1" name="Line 21"/>
            <p:cNvSpPr/>
            <p:nvPr/>
          </p:nvSpPr>
          <p:spPr>
            <a:xfrm>
              <a:off x="4128" y="2400"/>
              <a:ext cx="1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52" name="Line 22"/>
            <p:cNvSpPr/>
            <p:nvPr/>
          </p:nvSpPr>
          <p:spPr>
            <a:xfrm>
              <a:off x="4128" y="2880"/>
              <a:ext cx="1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5735" name="Text Box 23"/>
          <p:cNvSpPr txBox="1">
            <a:spLocks noChangeArrowheads="1"/>
          </p:cNvSpPr>
          <p:nvPr/>
        </p:nvSpPr>
        <p:spPr bwMode="auto">
          <a:xfrm>
            <a:off x="4229100" y="3281363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整体</a:t>
            </a:r>
            <a:endParaRPr kumimoji="1" lang="zh-CN" altLang="en-US" sz="2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36" name="Text Box 24"/>
          <p:cNvSpPr txBox="1">
            <a:spLocks noChangeArrowheads="1"/>
          </p:cNvSpPr>
          <p:nvPr/>
        </p:nvSpPr>
        <p:spPr bwMode="auto">
          <a:xfrm>
            <a:off x="4229100" y="4043363"/>
            <a:ext cx="83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部分</a:t>
            </a:r>
            <a:endParaRPr kumimoji="1" lang="zh-CN" altLang="en-US" sz="2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15737" name="Group 25"/>
          <p:cNvGrpSpPr/>
          <p:nvPr/>
        </p:nvGrpSpPr>
        <p:grpSpPr>
          <a:xfrm>
            <a:off x="3797300" y="5178425"/>
            <a:ext cx="533400" cy="762000"/>
            <a:chOff x="3456" y="3552"/>
            <a:chExt cx="336" cy="480"/>
          </a:xfrm>
        </p:grpSpPr>
        <p:sp>
          <p:nvSpPr>
            <p:cNvPr id="9245" name="Line 26"/>
            <p:cNvSpPr/>
            <p:nvPr/>
          </p:nvSpPr>
          <p:spPr>
            <a:xfrm>
              <a:off x="3456" y="3792"/>
              <a:ext cx="19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6" name="Line 27"/>
            <p:cNvSpPr/>
            <p:nvPr/>
          </p:nvSpPr>
          <p:spPr>
            <a:xfrm>
              <a:off x="3648" y="3552"/>
              <a:ext cx="0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7" name="Line 28"/>
            <p:cNvSpPr/>
            <p:nvPr/>
          </p:nvSpPr>
          <p:spPr>
            <a:xfrm>
              <a:off x="3648" y="3552"/>
              <a:ext cx="1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8" name="Line 29"/>
            <p:cNvSpPr/>
            <p:nvPr/>
          </p:nvSpPr>
          <p:spPr>
            <a:xfrm>
              <a:off x="3648" y="4032"/>
              <a:ext cx="1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15742" name="Group 30"/>
          <p:cNvGrpSpPr/>
          <p:nvPr/>
        </p:nvGrpSpPr>
        <p:grpSpPr>
          <a:xfrm>
            <a:off x="4991100" y="3890963"/>
            <a:ext cx="533400" cy="762000"/>
            <a:chOff x="4368" y="2640"/>
            <a:chExt cx="336" cy="480"/>
          </a:xfrm>
        </p:grpSpPr>
        <p:sp>
          <p:nvSpPr>
            <p:cNvPr id="9241" name="Line 31"/>
            <p:cNvSpPr/>
            <p:nvPr/>
          </p:nvSpPr>
          <p:spPr>
            <a:xfrm>
              <a:off x="4368" y="2880"/>
              <a:ext cx="33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2" name="Line 32"/>
            <p:cNvSpPr/>
            <p:nvPr/>
          </p:nvSpPr>
          <p:spPr>
            <a:xfrm>
              <a:off x="4560" y="2640"/>
              <a:ext cx="0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3" name="Line 33"/>
            <p:cNvSpPr/>
            <p:nvPr/>
          </p:nvSpPr>
          <p:spPr>
            <a:xfrm>
              <a:off x="4560" y="2640"/>
              <a:ext cx="1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4" name="Line 34"/>
            <p:cNvSpPr/>
            <p:nvPr/>
          </p:nvSpPr>
          <p:spPr>
            <a:xfrm>
              <a:off x="4560" y="3120"/>
              <a:ext cx="1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5747" name="Text Box 35"/>
          <p:cNvSpPr txBox="1">
            <a:spLocks noChangeArrowheads="1"/>
          </p:cNvSpPr>
          <p:nvPr/>
        </p:nvSpPr>
        <p:spPr bwMode="auto">
          <a:xfrm>
            <a:off x="5524500" y="3662363"/>
            <a:ext cx="1081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缸体</a:t>
            </a:r>
            <a:endParaRPr kumimoji="1" lang="zh-CN" altLang="en-US" sz="2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48" name="Text Box 36"/>
          <p:cNvSpPr txBox="1">
            <a:spLocks noChangeArrowheads="1"/>
          </p:cNvSpPr>
          <p:nvPr/>
        </p:nvSpPr>
        <p:spPr bwMode="auto">
          <a:xfrm>
            <a:off x="5508625" y="3987800"/>
            <a:ext cx="93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活塞</a:t>
            </a:r>
            <a:endParaRPr kumimoji="1" lang="zh-CN" altLang="en-US" sz="2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49" name="Text Box 37"/>
          <p:cNvSpPr txBox="1">
            <a:spLocks noChangeArrowheads="1"/>
          </p:cNvSpPr>
          <p:nvPr/>
        </p:nvSpPr>
        <p:spPr bwMode="auto">
          <a:xfrm>
            <a:off x="5508625" y="4368800"/>
            <a:ext cx="1744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液柱</a:t>
            </a:r>
            <a:endParaRPr kumimoji="1" lang="zh-CN" altLang="en-US" sz="24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50" name="Text Box 38"/>
          <p:cNvSpPr txBox="1">
            <a:spLocks noChangeArrowheads="1"/>
          </p:cNvSpPr>
          <p:nvPr/>
        </p:nvSpPr>
        <p:spPr bwMode="auto">
          <a:xfrm>
            <a:off x="4433888" y="4918075"/>
            <a:ext cx="3903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平衡态       </a:t>
            </a:r>
            <a:r>
              <a:rPr kumimoji="1" lang="en-US" altLang="zh-CN" sz="2400" i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</a:t>
            </a:r>
            <a:r>
              <a:rPr kumimoji="1" lang="zh-CN" altLang="en-US" sz="2400" kern="1200" cap="none" spc="0" normalizeH="0" baseline="-2500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合</a:t>
            </a:r>
            <a:r>
              <a:rPr kumimoji="1" lang="en-US" altLang="zh-CN" sz="24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=0  </a:t>
            </a:r>
            <a:r>
              <a:rPr kumimoji="1" lang="zh-CN" altLang="en-US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（平衡条件）</a:t>
            </a:r>
            <a:endParaRPr kumimoji="1" lang="zh-CN" altLang="en-US" kern="1200" cap="none" spc="0" normalizeH="0" baseline="-2500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5751" name="Text Box 39"/>
          <p:cNvSpPr txBox="1">
            <a:spLocks noChangeArrowheads="1"/>
          </p:cNvSpPr>
          <p:nvPr/>
        </p:nvSpPr>
        <p:spPr bwMode="auto">
          <a:xfrm>
            <a:off x="4449763" y="5715000"/>
            <a:ext cx="43735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2400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非平衡态  </a:t>
            </a:r>
            <a:r>
              <a:rPr kumimoji="1" lang="en-US" altLang="zh-CN" sz="2400" i="1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</a:t>
            </a:r>
            <a:r>
              <a:rPr kumimoji="1" lang="zh-CN" altLang="en-US" sz="2400" kern="1200" cap="none" spc="0" normalizeH="0" baseline="-2500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合</a:t>
            </a:r>
            <a:r>
              <a:rPr kumimoji="1" lang="en-US" altLang="zh-CN" sz="2400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=</a:t>
            </a:r>
            <a:r>
              <a:rPr kumimoji="1" lang="en-US" altLang="zh-CN" sz="2400" i="1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ma</a:t>
            </a:r>
            <a:r>
              <a:rPr kumimoji="1" lang="zh-CN" altLang="en-US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（牛顿第二定律）</a:t>
            </a:r>
            <a:endParaRPr kumimoji="1" lang="zh-CN" altLang="en-US" kern="1200" cap="none" spc="0" normalizeH="0" baseline="-25000" noProof="0" dirty="0">
              <a:solidFill>
                <a:srgbClr val="00B0F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240" name="Rectangle 40"/>
          <p:cNvSpPr/>
          <p:nvPr/>
        </p:nvSpPr>
        <p:spPr>
          <a:xfrm>
            <a:off x="2197100" y="1143000"/>
            <a:ext cx="5943600" cy="1871663"/>
          </a:xfrm>
          <a:prstGeom prst="rect">
            <a:avLst/>
          </a:prstGeom>
          <a:noFill/>
          <a:ln w="2857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b="1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5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5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5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5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5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5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5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5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5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1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20" grpId="0" animBg="1"/>
      <p:bldP spid="115721" grpId="0" animBg="1"/>
      <p:bldP spid="115727" grpId="0"/>
      <p:bldP spid="115728" grpId="0"/>
      <p:bldP spid="115729" grpId="0"/>
      <p:bldP spid="115735" grpId="0"/>
      <p:bldP spid="115736" grpId="0"/>
      <p:bldP spid="115747" grpId="0"/>
      <p:bldP spid="115748" grpId="0"/>
      <p:bldP spid="115749" grpId="0"/>
      <p:bldP spid="115750" grpId="0"/>
      <p:bldP spid="1157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Rectangle 3"/>
          <p:cNvSpPr>
            <a:spLocks noGrp="1"/>
          </p:cNvSpPr>
          <p:nvPr>
            <p:ph type="ctrTitle"/>
          </p:nvPr>
        </p:nvSpPr>
        <p:spPr>
          <a:xfrm>
            <a:off x="714375" y="2857500"/>
            <a:ext cx="7704138" cy="1143000"/>
          </a:xfrm>
        </p:spPr>
        <p:txBody>
          <a:bodyPr vert="horz" wrap="square" lIns="91440" tIns="45720" rIns="91440" bIns="45720" anchor="ctr" anchorCtr="0"/>
          <a:p>
            <a:pPr eaLnBrk="1" hangingPunct="1">
              <a:buClrTx/>
              <a:buSzTx/>
              <a:buFontTx/>
            </a:pPr>
            <a:r>
              <a:rPr lang="zh-CN" altLang="en-US" dirty="0">
                <a:solidFill>
                  <a:srgbClr val="0000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第一节  气体的等温变化</a:t>
            </a:r>
            <a:endParaRPr lang="zh-CN" altLang="en-US" dirty="0">
              <a:solidFill>
                <a:srgbClr val="00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14375" y="714375"/>
            <a:ext cx="7704138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altLang="en-US" sz="6000" kern="0" cap="none" spc="0" normalizeH="0" baseline="0" noProof="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第八章  气体</a:t>
            </a:r>
            <a:endParaRPr kumimoji="0" lang="zh-CN" altLang="en-US" sz="6000" kern="0" cap="none" spc="0" normalizeH="0" baseline="0" noProof="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10"/>
          <p:cNvGrpSpPr/>
          <p:nvPr/>
        </p:nvGrpSpPr>
        <p:grpSpPr>
          <a:xfrm>
            <a:off x="0" y="260350"/>
            <a:ext cx="9144000" cy="3429000"/>
            <a:chOff x="-672" y="2016"/>
            <a:chExt cx="5760" cy="2160"/>
          </a:xfrm>
        </p:grpSpPr>
        <p:sp>
          <p:nvSpPr>
            <p:cNvPr id="11269" name="Rectangle 11"/>
            <p:cNvSpPr/>
            <p:nvPr/>
          </p:nvSpPr>
          <p:spPr>
            <a:xfrm>
              <a:off x="-672" y="2016"/>
              <a:ext cx="5760" cy="216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en-US" sz="2800" dirty="0">
                <a:ea typeface="黑体" panose="02010609060101010101" pitchFamily="49" charset="-122"/>
              </a:endParaRPr>
            </a:p>
          </p:txBody>
        </p:sp>
        <p:sp>
          <p:nvSpPr>
            <p:cNvPr id="11270" name="Text Box 12"/>
            <p:cNvSpPr txBox="1"/>
            <p:nvPr/>
          </p:nvSpPr>
          <p:spPr>
            <a:xfrm>
              <a:off x="288" y="2784"/>
              <a:ext cx="4704" cy="67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ea typeface="黑体" panose="02010609060101010101" pitchFamily="49" charset="-122"/>
                </a:rPr>
                <a:t>自行车轮胎被钉子扎了，过了一段时间后，轮胎扁了</a:t>
              </a:r>
              <a:r>
                <a:rPr lang="en-US" altLang="zh-CN" b="1" dirty="0">
                  <a:ea typeface="黑体" panose="02010609060101010101" pitchFamily="49" charset="-122"/>
                </a:rPr>
                <a:t>.</a:t>
              </a:r>
              <a:endParaRPr lang="en-US" altLang="zh-CN" b="1" dirty="0">
                <a:ea typeface="黑体" panose="02010609060101010101" pitchFamily="49" charset="-122"/>
              </a:endParaRPr>
            </a:p>
          </p:txBody>
        </p:sp>
        <p:sp>
          <p:nvSpPr>
            <p:cNvPr id="11271" name="Text Box 13"/>
            <p:cNvSpPr txBox="1"/>
            <p:nvPr/>
          </p:nvSpPr>
          <p:spPr>
            <a:xfrm>
              <a:off x="-672" y="2832"/>
              <a:ext cx="1007" cy="3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ea typeface="黑体" panose="02010609060101010101" pitchFamily="49" charset="-122"/>
                </a:rPr>
                <a:t>情景</a:t>
              </a:r>
              <a:r>
                <a:rPr lang="en-US" altLang="zh-CN" b="1" dirty="0">
                  <a:ea typeface="黑体" panose="02010609060101010101" pitchFamily="49" charset="-122"/>
                </a:rPr>
                <a:t>1:</a:t>
              </a:r>
              <a:endParaRPr lang="en-US" altLang="zh-CN" b="1" dirty="0">
                <a:ea typeface="黑体" panose="02010609060101010101" pitchFamily="49" charset="-122"/>
              </a:endParaRPr>
            </a:p>
          </p:txBody>
        </p:sp>
        <p:sp>
          <p:nvSpPr>
            <p:cNvPr id="11272" name="Text Box 14"/>
            <p:cNvSpPr txBox="1"/>
            <p:nvPr/>
          </p:nvSpPr>
          <p:spPr>
            <a:xfrm>
              <a:off x="-672" y="3408"/>
              <a:ext cx="960" cy="36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ea typeface="黑体" panose="02010609060101010101" pitchFamily="49" charset="-122"/>
                </a:rPr>
                <a:t>情景</a:t>
              </a:r>
              <a:r>
                <a:rPr lang="en-US" altLang="zh-CN" b="1" dirty="0">
                  <a:ea typeface="黑体" panose="02010609060101010101" pitchFamily="49" charset="-122"/>
                </a:rPr>
                <a:t>2:</a:t>
              </a:r>
              <a:endParaRPr lang="en-US" altLang="zh-CN" b="1" dirty="0">
                <a:ea typeface="黑体" panose="02010609060101010101" pitchFamily="49" charset="-122"/>
              </a:endParaRPr>
            </a:p>
          </p:txBody>
        </p:sp>
        <p:sp>
          <p:nvSpPr>
            <p:cNvPr id="11273" name="Text Box 15"/>
            <p:cNvSpPr txBox="1"/>
            <p:nvPr/>
          </p:nvSpPr>
          <p:spPr>
            <a:xfrm>
              <a:off x="288" y="3408"/>
              <a:ext cx="4704" cy="67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rtl="1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ea typeface="黑体" panose="02010609060101010101" pitchFamily="49" charset="-122"/>
                </a:rPr>
                <a:t>打足气的自行车在烈日下暴晒，常常会爆胎</a:t>
              </a:r>
              <a:endParaRPr lang="zh-CN" altLang="en-US" b="1" dirty="0">
                <a:ea typeface="黑体" panose="02010609060101010101" pitchFamily="49" charset="-122"/>
              </a:endParaRPr>
            </a:p>
          </p:txBody>
        </p:sp>
        <p:sp>
          <p:nvSpPr>
            <p:cNvPr id="11274" name="Text Box 16"/>
            <p:cNvSpPr txBox="1"/>
            <p:nvPr/>
          </p:nvSpPr>
          <p:spPr>
            <a:xfrm>
              <a:off x="-432" y="2112"/>
              <a:ext cx="5424" cy="67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ea typeface="黑体" panose="02010609060101010101" pitchFamily="49" charset="-122"/>
                </a:rPr>
                <a:t>判断下面两个情景中轮胎中气体的状态参量发生了什么变化？</a:t>
              </a:r>
              <a:endParaRPr lang="zh-CN" altLang="en-US" b="1" dirty="0">
                <a:ea typeface="黑体" panose="02010609060101010101" pitchFamily="49" charset="-122"/>
              </a:endParaRPr>
            </a:p>
          </p:txBody>
        </p:sp>
      </p:grpSp>
      <p:sp>
        <p:nvSpPr>
          <p:cNvPr id="6163" name="Text Box 19"/>
          <p:cNvSpPr txBox="1"/>
          <p:nvPr/>
        </p:nvSpPr>
        <p:spPr>
          <a:xfrm>
            <a:off x="0" y="3500438"/>
            <a:ext cx="9144000" cy="1128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rtl="1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情景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600" dirty="0"/>
              <a:t>  </a:t>
            </a:r>
            <a:r>
              <a:rPr lang="zh-CN" altLang="en-US" b="1" dirty="0">
                <a:ea typeface="黑体" panose="02010609060101010101" pitchFamily="49" charset="-122"/>
              </a:rPr>
              <a:t>一只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凹进的乒乓球能不能将它恢复原样？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64" name="Text Box 20"/>
          <p:cNvSpPr txBox="1"/>
          <p:nvPr/>
        </p:nvSpPr>
        <p:spPr>
          <a:xfrm>
            <a:off x="977900" y="4365625"/>
            <a:ext cx="74168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66"/>
                </a:solidFill>
                <a:ea typeface="黑体" panose="02010609060101010101" pitchFamily="49" charset="-122"/>
              </a:rPr>
              <a:t>乒乓球内的气体受热，温度升高，压强增大。</a:t>
            </a:r>
            <a:endParaRPr lang="zh-CN" altLang="en-US" sz="3600" b="1" dirty="0">
              <a:solidFill>
                <a:srgbClr val="FF006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3" grpId="0"/>
      <p:bldP spid="61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2290" name="Picture 2" descr="tupian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9525">
            <a:noFill/>
          </a:ln>
        </p:spPr>
      </p:pic>
      <p:sp>
        <p:nvSpPr>
          <p:cNvPr id="39939" name="Text Box 3">
            <a:hlinkClick r:id="" action="ppaction://noaction"/>
          </p:cNvPr>
          <p:cNvSpPr txBox="1"/>
          <p:nvPr/>
        </p:nvSpPr>
        <p:spPr>
          <a:xfrm>
            <a:off x="0" y="2636838"/>
            <a:ext cx="8820150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、如何确定气体的状态参量呢？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39940" name="Text Box 4"/>
          <p:cNvSpPr txBox="1"/>
          <p:nvPr/>
        </p:nvSpPr>
        <p:spPr>
          <a:xfrm>
            <a:off x="468313" y="1844675"/>
            <a:ext cx="8675687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温度（ </a:t>
            </a:r>
            <a:r>
              <a:rPr lang="en-US" altLang="zh-CN" b="1" i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T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）、体积（ </a:t>
            </a:r>
            <a:r>
              <a:rPr lang="en-US" altLang="zh-CN" b="1" i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V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）和压强（ </a:t>
            </a:r>
            <a:r>
              <a:rPr lang="en-US" altLang="zh-CN" b="1" i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</a:t>
            </a:r>
            <a:endParaRPr lang="zh-CN" altLang="en-US" b="1" dirty="0">
              <a:solidFill>
                <a:srgbClr val="FF33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39941" name="Text Box 5">
            <a:hlinkClick r:id="" action="ppaction://noaction"/>
          </p:cNvPr>
          <p:cNvSpPr txBox="1"/>
          <p:nvPr/>
        </p:nvSpPr>
        <p:spPr>
          <a:xfrm>
            <a:off x="0" y="836613"/>
            <a:ext cx="8820150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、描述气体的状态参量有哪些？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39942" name="Text Box 6"/>
          <p:cNvSpPr txBox="1"/>
          <p:nvPr/>
        </p:nvSpPr>
        <p:spPr>
          <a:xfrm>
            <a:off x="539750" y="3789363"/>
            <a:ext cx="7956550" cy="2043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温度（ </a:t>
            </a:r>
            <a:r>
              <a:rPr lang="en-US" altLang="zh-CN" b="1" i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T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----------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温度计</a:t>
            </a:r>
            <a:endParaRPr lang="zh-CN" altLang="en-US" b="1" dirty="0">
              <a:solidFill>
                <a:srgbClr val="FF33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体积（ </a:t>
            </a:r>
            <a:r>
              <a:rPr lang="en-US" altLang="zh-CN" b="1" i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V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----------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容器的容积</a:t>
            </a:r>
            <a:endParaRPr lang="zh-CN" altLang="en-US" b="1" dirty="0">
              <a:solidFill>
                <a:srgbClr val="FF33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压强（ </a:t>
            </a:r>
            <a:r>
              <a:rPr lang="en-US" altLang="zh-CN" b="1" i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</a:t>
            </a:r>
            <a:r>
              <a:rPr lang="en-US" altLang="zh-CN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-----------</a:t>
            </a:r>
            <a:r>
              <a:rPr lang="zh-CN" altLang="en-US" b="1" dirty="0">
                <a:solidFill>
                  <a:srgbClr val="FF33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气压计</a:t>
            </a:r>
            <a:endParaRPr lang="zh-CN" altLang="en-US" b="1" dirty="0">
              <a:solidFill>
                <a:srgbClr val="FF33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Rectangle 2"/>
          <p:cNvSpPr/>
          <p:nvPr/>
        </p:nvSpPr>
        <p:spPr>
          <a:xfrm>
            <a:off x="228600" y="1873250"/>
            <a:ext cx="8839200" cy="9461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CC"/>
                </a:solidFill>
                <a:ea typeface="黑体" panose="02010609060101010101" pitchFamily="49" charset="-122"/>
              </a:rPr>
              <a:t>      一定质量的气体</a:t>
            </a:r>
            <a:r>
              <a:rPr lang="zh-CN" altLang="en-US" sz="2800" b="1" dirty="0">
                <a:ea typeface="黑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0000CC"/>
                </a:solidFill>
                <a:ea typeface="黑体" panose="02010609060101010101" pitchFamily="49" charset="-122"/>
              </a:rPr>
              <a:t>在温度不变的情况下</a:t>
            </a:r>
            <a:r>
              <a:rPr lang="zh-CN" altLang="en-US" sz="2800" b="1" dirty="0">
                <a:ea typeface="黑体" panose="02010609060101010101" pitchFamily="49" charset="-122"/>
              </a:rPr>
              <a:t>，它的压</a:t>
            </a:r>
            <a:endParaRPr lang="zh-CN" altLang="en-US" sz="2800" b="1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强跟体积成反比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21507" name="Rectangle 3"/>
          <p:cNvSpPr/>
          <p:nvPr/>
        </p:nvSpPr>
        <p:spPr>
          <a:xfrm>
            <a:off x="304800" y="547370"/>
            <a:ext cx="260540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ea typeface="黑体" panose="02010609060101010101" pitchFamily="49" charset="-122"/>
              </a:rPr>
              <a:t>玻意耳定律 </a:t>
            </a:r>
            <a:endParaRPr lang="zh-CN" altLang="en-US" sz="3600" b="1" dirty="0">
              <a:ea typeface="黑体" panose="02010609060101010101" pitchFamily="49" charset="-122"/>
            </a:endParaRPr>
          </a:p>
        </p:txBody>
      </p:sp>
      <p:sp>
        <p:nvSpPr>
          <p:cNvPr id="21508" name="Text Box 4"/>
          <p:cNvSpPr txBox="1"/>
          <p:nvPr/>
        </p:nvSpPr>
        <p:spPr>
          <a:xfrm>
            <a:off x="500063" y="1428750"/>
            <a:ext cx="2606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ea typeface="黑体" panose="02010609060101010101" pitchFamily="49" charset="-122"/>
              </a:rPr>
              <a:t>、内容：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21509" name="Text Box 5"/>
          <p:cNvSpPr txBox="1"/>
          <p:nvPr/>
        </p:nvSpPr>
        <p:spPr>
          <a:xfrm>
            <a:off x="457200" y="3124200"/>
            <a:ext cx="274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ea typeface="黑体" panose="02010609060101010101" pitchFamily="49" charset="-122"/>
              </a:rPr>
              <a:t>、表达式：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533400" y="4191000"/>
            <a:ext cx="2590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ea typeface="黑体" panose="02010609060101010101" pitchFamily="49" charset="-122"/>
              </a:rPr>
              <a:t>、图像：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graphicFrame>
        <p:nvGraphicFramePr>
          <p:cNvPr id="589831" name="Object 2"/>
          <p:cNvGraphicFramePr>
            <a:graphicFrameLocks noChangeAspect="1"/>
          </p:cNvGraphicFramePr>
          <p:nvPr/>
        </p:nvGraphicFramePr>
        <p:xfrm>
          <a:off x="2819400" y="3124200"/>
          <a:ext cx="1752600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520065" imgH="177800" progId="Equation.3">
                  <p:embed/>
                </p:oleObj>
              </mc:Choice>
              <mc:Fallback>
                <p:oleObj name="" r:id="rId1" imgW="520065" imgH="177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19400" y="3124200"/>
                        <a:ext cx="1752600" cy="598488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9832" name="Object 3"/>
          <p:cNvGraphicFramePr>
            <a:graphicFrameLocks noChangeAspect="1"/>
          </p:cNvGraphicFramePr>
          <p:nvPr/>
        </p:nvGraphicFramePr>
        <p:xfrm>
          <a:off x="4876800" y="3089275"/>
          <a:ext cx="2209800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85800" imgH="215900" progId="Equation.3">
                  <p:embed/>
                </p:oleObj>
              </mc:Choice>
              <mc:Fallback>
                <p:oleObj name="" r:id="rId3" imgW="685800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76800" y="3089275"/>
                        <a:ext cx="2209800" cy="693738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/>
          <p:nvPr/>
        </p:nvGrpSpPr>
        <p:grpSpPr>
          <a:xfrm>
            <a:off x="2794000" y="3857625"/>
            <a:ext cx="6350000" cy="2730500"/>
            <a:chOff x="1680" y="2504"/>
            <a:chExt cx="4000" cy="1720"/>
          </a:xfrm>
        </p:grpSpPr>
        <p:grpSp>
          <p:nvGrpSpPr>
            <p:cNvPr id="21515" name="Group 10"/>
            <p:cNvGrpSpPr/>
            <p:nvPr/>
          </p:nvGrpSpPr>
          <p:grpSpPr>
            <a:xfrm>
              <a:off x="3744" y="2504"/>
              <a:ext cx="1936" cy="1720"/>
              <a:chOff x="3744" y="2504"/>
              <a:chExt cx="1936" cy="1720"/>
            </a:xfrm>
          </p:grpSpPr>
          <p:sp>
            <p:nvSpPr>
              <p:cNvPr id="21527" name="Text Box 11"/>
              <p:cNvSpPr txBox="1"/>
              <p:nvPr/>
            </p:nvSpPr>
            <p:spPr>
              <a:xfrm>
                <a:off x="3804" y="2504"/>
                <a:ext cx="364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P</a:t>
                </a:r>
                <a:endParaRPr lang="en-US" altLang="zh-CN" sz="28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1528" name="Text Box 12"/>
              <p:cNvSpPr txBox="1"/>
              <p:nvPr/>
            </p:nvSpPr>
            <p:spPr>
              <a:xfrm>
                <a:off x="5000" y="3897"/>
                <a:ext cx="680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1/V</a:t>
                </a:r>
                <a:endParaRPr lang="en-US" altLang="zh-CN" sz="28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1529" name="Line 13"/>
              <p:cNvSpPr/>
              <p:nvPr/>
            </p:nvSpPr>
            <p:spPr>
              <a:xfrm flipV="1">
                <a:off x="3744" y="2575"/>
                <a:ext cx="0" cy="133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  <p:sp>
            <p:nvSpPr>
              <p:cNvPr id="21530" name="Line 14"/>
              <p:cNvSpPr/>
              <p:nvPr/>
            </p:nvSpPr>
            <p:spPr>
              <a:xfrm>
                <a:off x="3744" y="3908"/>
                <a:ext cx="160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</p:grpSp>
        <p:grpSp>
          <p:nvGrpSpPr>
            <p:cNvPr id="21516" name="Group 15"/>
            <p:cNvGrpSpPr/>
            <p:nvPr/>
          </p:nvGrpSpPr>
          <p:grpSpPr>
            <a:xfrm>
              <a:off x="1680" y="2544"/>
              <a:ext cx="3409" cy="1527"/>
              <a:chOff x="1680" y="2544"/>
              <a:chExt cx="3409" cy="1527"/>
            </a:xfrm>
          </p:grpSpPr>
          <p:sp>
            <p:nvSpPr>
              <p:cNvPr id="21517" name="Arc 16"/>
              <p:cNvSpPr/>
              <p:nvPr/>
            </p:nvSpPr>
            <p:spPr>
              <a:xfrm rot="9912973">
                <a:off x="2016" y="2873"/>
                <a:ext cx="941" cy="919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chemeClr val="tx1">
                    <a:alpha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21518" name="Group 17"/>
              <p:cNvGrpSpPr/>
              <p:nvPr/>
            </p:nvGrpSpPr>
            <p:grpSpPr>
              <a:xfrm>
                <a:off x="1680" y="2544"/>
                <a:ext cx="1860" cy="1527"/>
                <a:chOff x="1680" y="2544"/>
                <a:chExt cx="1860" cy="1527"/>
              </a:xfrm>
            </p:grpSpPr>
            <p:sp>
              <p:nvSpPr>
                <p:cNvPr id="21523" name="Line 18"/>
                <p:cNvSpPr/>
                <p:nvPr/>
              </p:nvSpPr>
              <p:spPr>
                <a:xfrm flipV="1">
                  <a:off x="1713" y="2615"/>
                  <a:ext cx="0" cy="132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triangle" w="med" len="med"/>
                </a:ln>
              </p:spPr>
            </p:sp>
            <p:sp>
              <p:nvSpPr>
                <p:cNvPr id="21524" name="Line 19"/>
                <p:cNvSpPr/>
                <p:nvPr/>
              </p:nvSpPr>
              <p:spPr>
                <a:xfrm flipV="1">
                  <a:off x="1680" y="3907"/>
                  <a:ext cx="1680" cy="29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triangle" w="med" len="med"/>
                </a:ln>
              </p:spPr>
            </p:sp>
            <p:sp>
              <p:nvSpPr>
                <p:cNvPr id="21525" name="Text Box 20"/>
                <p:cNvSpPr txBox="1"/>
                <p:nvPr/>
              </p:nvSpPr>
              <p:spPr>
                <a:xfrm>
                  <a:off x="1776" y="2544"/>
                  <a:ext cx="228" cy="327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 b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None/>
                  </a:pPr>
                  <a:r>
                    <a:rPr lang="en-US" altLang="zh-CN" sz="28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P</a:t>
                  </a:r>
                  <a:endPara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1526" name="Text Box 21"/>
                <p:cNvSpPr txBox="1"/>
                <p:nvPr/>
              </p:nvSpPr>
              <p:spPr>
                <a:xfrm>
                  <a:off x="3312" y="3744"/>
                  <a:ext cx="228" cy="327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 b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None/>
                  </a:pPr>
                  <a:r>
                    <a:rPr lang="en-US" altLang="zh-CN" sz="28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V</a:t>
                  </a:r>
                  <a:endPara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1519" name="Group 22"/>
              <p:cNvGrpSpPr/>
              <p:nvPr/>
            </p:nvGrpSpPr>
            <p:grpSpPr>
              <a:xfrm>
                <a:off x="3744" y="2880"/>
                <a:ext cx="1345" cy="1028"/>
                <a:chOff x="3744" y="2880"/>
                <a:chExt cx="1345" cy="1028"/>
              </a:xfrm>
            </p:grpSpPr>
            <p:sp>
              <p:nvSpPr>
                <p:cNvPr id="21520" name="Line 23"/>
                <p:cNvSpPr/>
                <p:nvPr/>
              </p:nvSpPr>
              <p:spPr>
                <a:xfrm flipV="1">
                  <a:off x="3744" y="3492"/>
                  <a:ext cx="546" cy="41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dash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1521" name="Line 24"/>
                <p:cNvSpPr/>
                <p:nvPr/>
              </p:nvSpPr>
              <p:spPr>
                <a:xfrm flipV="1">
                  <a:off x="4180" y="3130"/>
                  <a:ext cx="582" cy="4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1522" name="Line 25"/>
                <p:cNvSpPr/>
                <p:nvPr/>
              </p:nvSpPr>
              <p:spPr>
                <a:xfrm flipV="1">
                  <a:off x="4507" y="2880"/>
                  <a:ext cx="582" cy="4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28" name="Rectangle 6"/>
          <p:cNvSpPr/>
          <p:nvPr/>
        </p:nvSpPr>
        <p:spPr>
          <a:xfrm>
            <a:off x="785813" y="6215063"/>
            <a:ext cx="72961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适用范围：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温度不太低，压强不太大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9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89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Rectangle 2"/>
          <p:cNvSpPr/>
          <p:nvPr/>
        </p:nvSpPr>
        <p:spPr>
          <a:xfrm>
            <a:off x="323850" y="546100"/>
            <a:ext cx="8424863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等温变化图象</a:t>
            </a:r>
            <a:r>
              <a:rPr lang="zh-CN" altLang="en-US" sz="2800" b="1" dirty="0">
                <a:ea typeface="黑体" panose="02010609060101010101" pitchFamily="49" charset="-122"/>
              </a:rPr>
              <a:t>特点</a:t>
            </a:r>
            <a:r>
              <a:rPr lang="en-US" altLang="zh-CN" sz="2800" b="1" dirty="0">
                <a:ea typeface="黑体" panose="02010609060101010101" pitchFamily="49" charset="-122"/>
              </a:rPr>
              <a:t>: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等温线是双曲线的一支。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2899" name="Rectangle 3"/>
          <p:cNvSpPr/>
          <p:nvPr/>
        </p:nvSpPr>
        <p:spPr>
          <a:xfrm>
            <a:off x="304800" y="1600200"/>
            <a:ext cx="5695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温度越高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其等温线离原点越远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2900" name="Rectangle 4"/>
          <p:cNvSpPr/>
          <p:nvPr/>
        </p:nvSpPr>
        <p:spPr>
          <a:xfrm>
            <a:off x="323850" y="2133600"/>
            <a:ext cx="8424863" cy="1887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1800" b="1" dirty="0"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ea typeface="华文细黑" panose="02010600040101010101" pitchFamily="2" charset="-122"/>
              </a:rPr>
              <a:t>同一气体，不同温度下等温线是不同的，你能判断那条等温线是表示温度较高的情形吗？你是根据什么理由作出判断的？</a:t>
            </a:r>
            <a:endParaRPr lang="zh-CN" altLang="en-US" sz="2800" b="1" dirty="0">
              <a:ea typeface="华文细黑" panose="02010600040101010101" pitchFamily="2" charset="-122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68313" y="3933825"/>
            <a:ext cx="3432175" cy="2682875"/>
            <a:chOff x="0" y="0"/>
            <a:chExt cx="2162" cy="1690"/>
          </a:xfrm>
        </p:grpSpPr>
        <p:grpSp>
          <p:nvGrpSpPr>
            <p:cNvPr id="22535" name="Group 6"/>
            <p:cNvGrpSpPr/>
            <p:nvPr/>
          </p:nvGrpSpPr>
          <p:grpSpPr>
            <a:xfrm>
              <a:off x="0" y="0"/>
              <a:ext cx="2162" cy="1690"/>
              <a:chOff x="0" y="0"/>
              <a:chExt cx="2162" cy="1690"/>
            </a:xfrm>
          </p:grpSpPr>
          <p:grpSp>
            <p:nvGrpSpPr>
              <p:cNvPr id="22537" name="Group 7"/>
              <p:cNvGrpSpPr/>
              <p:nvPr/>
            </p:nvGrpSpPr>
            <p:grpSpPr>
              <a:xfrm>
                <a:off x="0" y="0"/>
                <a:ext cx="2162" cy="1690"/>
                <a:chOff x="0" y="0"/>
                <a:chExt cx="2162" cy="1690"/>
              </a:xfrm>
            </p:grpSpPr>
            <p:sp>
              <p:nvSpPr>
                <p:cNvPr id="22541" name="Rectangle 8"/>
                <p:cNvSpPr/>
                <p:nvPr/>
              </p:nvSpPr>
              <p:spPr>
                <a:xfrm>
                  <a:off x="1875" y="1319"/>
                  <a:ext cx="287" cy="371"/>
                </a:xfrm>
                <a:prstGeom prst="rect">
                  <a:avLst/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 b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r>
                    <a:rPr lang="zh-CN" altLang="zh-CN" b="1" i="1" dirty="0">
                      <a:solidFill>
                        <a:srgbClr val="0000FF"/>
                      </a:solidFill>
                      <a:ea typeface="黑体" panose="02010609060101010101" pitchFamily="49" charset="-122"/>
                    </a:rPr>
                    <a:t>V</a:t>
                  </a:r>
                  <a:endParaRPr lang="en-US" altLang="zh-CN" b="1" i="1" dirty="0">
                    <a:solidFill>
                      <a:srgbClr val="0000FF"/>
                    </a:solidFill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2542" name="Line 9"/>
                <p:cNvSpPr/>
                <p:nvPr/>
              </p:nvSpPr>
              <p:spPr>
                <a:xfrm flipV="1">
                  <a:off x="272" y="273"/>
                  <a:ext cx="0" cy="1179"/>
                </a:xfrm>
                <a:prstGeom prst="line">
                  <a:avLst/>
                </a:prstGeom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22543" name="Line 10"/>
                <p:cNvSpPr/>
                <p:nvPr/>
              </p:nvSpPr>
              <p:spPr>
                <a:xfrm>
                  <a:off x="272" y="1452"/>
                  <a:ext cx="1633" cy="0"/>
                </a:xfrm>
                <a:prstGeom prst="line">
                  <a:avLst/>
                </a:prstGeom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triangle" w="med" len="lg"/>
                </a:ln>
              </p:spPr>
            </p:sp>
            <p:sp>
              <p:nvSpPr>
                <p:cNvPr id="22544" name="Rectangle 11"/>
                <p:cNvSpPr/>
                <p:nvPr/>
              </p:nvSpPr>
              <p:spPr>
                <a:xfrm>
                  <a:off x="0" y="0"/>
                  <a:ext cx="278" cy="371"/>
                </a:xfrm>
                <a:prstGeom prst="rect">
                  <a:avLst/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 b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r>
                    <a:rPr lang="zh-CN" altLang="zh-CN" b="1" i="1" dirty="0">
                      <a:solidFill>
                        <a:srgbClr val="0000FF"/>
                      </a:solidFill>
                      <a:ea typeface="黑体" panose="02010609060101010101" pitchFamily="49" charset="-122"/>
                    </a:rPr>
                    <a:t>p</a:t>
                  </a:r>
                  <a:endParaRPr lang="en-US" altLang="zh-CN" b="1" i="1" dirty="0">
                    <a:solidFill>
                      <a:srgbClr val="0000FF"/>
                    </a:solidFill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2545" name="未知"/>
                <p:cNvSpPr/>
                <p:nvPr/>
              </p:nvSpPr>
              <p:spPr>
                <a:xfrm>
                  <a:off x="469" y="321"/>
                  <a:ext cx="953" cy="952"/>
                </a:xfrm>
                <a:custGeom>
                  <a:avLst/>
                  <a:gdLst>
                    <a:gd name="txL" fmla="*/ 0 w 1088"/>
                    <a:gd name="txT" fmla="*/ 0 h 862"/>
                    <a:gd name="txR" fmla="*/ 1088 w 1088"/>
                    <a:gd name="txB" fmla="*/ 862 h 862"/>
                  </a:gdLst>
                  <a:ahLst/>
                  <a:cxnLst>
                    <a:cxn ang="0">
                      <a:pos x="0" y="0"/>
                    </a:cxn>
                    <a:cxn ang="0">
                      <a:pos x="53" y="909"/>
                    </a:cxn>
                    <a:cxn ang="0">
                      <a:pos x="180" y="1457"/>
                    </a:cxn>
                    <a:cxn ang="0">
                      <a:pos x="430" y="1727"/>
                    </a:cxn>
                  </a:cxnLst>
                  <a:rect l="txL" t="txT" r="txR" b="txB"/>
                  <a:pathLst>
                    <a:path w="1088" h="862">
                      <a:moveTo>
                        <a:pt x="0" y="0"/>
                      </a:moveTo>
                      <a:cubicBezTo>
                        <a:pt x="30" y="166"/>
                        <a:pt x="61" y="333"/>
                        <a:pt x="136" y="454"/>
                      </a:cubicBezTo>
                      <a:cubicBezTo>
                        <a:pt x="211" y="575"/>
                        <a:pt x="294" y="658"/>
                        <a:pt x="453" y="726"/>
                      </a:cubicBezTo>
                      <a:cubicBezTo>
                        <a:pt x="612" y="794"/>
                        <a:pt x="850" y="828"/>
                        <a:pt x="1088" y="862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546" name="未知"/>
                <p:cNvSpPr/>
                <p:nvPr/>
              </p:nvSpPr>
              <p:spPr>
                <a:xfrm>
                  <a:off x="333" y="502"/>
                  <a:ext cx="862" cy="907"/>
                </a:xfrm>
                <a:custGeom>
                  <a:avLst/>
                  <a:gdLst>
                    <a:gd name="txL" fmla="*/ 0 w 1088"/>
                    <a:gd name="txT" fmla="*/ 0 h 862"/>
                    <a:gd name="txR" fmla="*/ 1088 w 1088"/>
                    <a:gd name="txB" fmla="*/ 862 h 862"/>
                  </a:gdLst>
                  <a:ahLst/>
                  <a:cxnLst>
                    <a:cxn ang="0">
                      <a:pos x="0" y="0"/>
                    </a:cxn>
                    <a:cxn ang="0">
                      <a:pos x="27" y="649"/>
                    </a:cxn>
                    <a:cxn ang="0">
                      <a:pos x="89" y="1036"/>
                    </a:cxn>
                    <a:cxn ang="0">
                      <a:pos x="213" y="1230"/>
                    </a:cxn>
                  </a:cxnLst>
                  <a:rect l="txL" t="txT" r="txR" b="txB"/>
                  <a:pathLst>
                    <a:path w="1088" h="862">
                      <a:moveTo>
                        <a:pt x="0" y="0"/>
                      </a:moveTo>
                      <a:cubicBezTo>
                        <a:pt x="30" y="166"/>
                        <a:pt x="61" y="333"/>
                        <a:pt x="136" y="454"/>
                      </a:cubicBezTo>
                      <a:cubicBezTo>
                        <a:pt x="211" y="575"/>
                        <a:pt x="294" y="658"/>
                        <a:pt x="453" y="726"/>
                      </a:cubicBezTo>
                      <a:cubicBezTo>
                        <a:pt x="612" y="794"/>
                        <a:pt x="850" y="828"/>
                        <a:pt x="1088" y="862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2547" name="未知"/>
                <p:cNvSpPr/>
                <p:nvPr/>
              </p:nvSpPr>
              <p:spPr>
                <a:xfrm>
                  <a:off x="696" y="275"/>
                  <a:ext cx="952" cy="817"/>
                </a:xfrm>
                <a:custGeom>
                  <a:avLst/>
                  <a:gdLst>
                    <a:gd name="txL" fmla="*/ 0 w 1088"/>
                    <a:gd name="txT" fmla="*/ 0 h 862"/>
                    <a:gd name="txR" fmla="*/ 1088 w 1088"/>
                    <a:gd name="txB" fmla="*/ 862 h 862"/>
                  </a:gdLst>
                  <a:ahLst/>
                  <a:cxnLst>
                    <a:cxn ang="0">
                      <a:pos x="0" y="0"/>
                    </a:cxn>
                    <a:cxn ang="0">
                      <a:pos x="53" y="313"/>
                    </a:cxn>
                    <a:cxn ang="0">
                      <a:pos x="178" y="499"/>
                    </a:cxn>
                    <a:cxn ang="0">
                      <a:pos x="427" y="593"/>
                    </a:cxn>
                  </a:cxnLst>
                  <a:rect l="txL" t="txT" r="txR" b="txB"/>
                  <a:pathLst>
                    <a:path w="1088" h="862">
                      <a:moveTo>
                        <a:pt x="0" y="0"/>
                      </a:moveTo>
                      <a:cubicBezTo>
                        <a:pt x="30" y="166"/>
                        <a:pt x="61" y="333"/>
                        <a:pt x="136" y="454"/>
                      </a:cubicBezTo>
                      <a:cubicBezTo>
                        <a:pt x="211" y="575"/>
                        <a:pt x="294" y="658"/>
                        <a:pt x="453" y="726"/>
                      </a:cubicBezTo>
                      <a:cubicBezTo>
                        <a:pt x="612" y="794"/>
                        <a:pt x="850" y="828"/>
                        <a:pt x="1088" y="862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FF">
                      <a:alpha val="100000"/>
                    </a:srgb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2538" name="Text Box 15"/>
              <p:cNvSpPr txBox="1"/>
              <p:nvPr/>
            </p:nvSpPr>
            <p:spPr>
              <a:xfrm>
                <a:off x="408" y="1043"/>
                <a:ext cx="247" cy="333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dirty="0">
                    <a:solidFill>
                      <a:srgbClr val="0000FF"/>
                    </a:solidFill>
                    <a:ea typeface="黑体" panose="02010609060101010101" pitchFamily="49" charset="-122"/>
                  </a:rPr>
                  <a:t>1</a:t>
                </a:r>
                <a:endParaRPr lang="en-US" altLang="zh-CN" sz="2800" dirty="0">
                  <a:solidFill>
                    <a:srgbClr val="0000FF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22539" name="Text Box 16"/>
              <p:cNvSpPr txBox="1"/>
              <p:nvPr/>
            </p:nvSpPr>
            <p:spPr>
              <a:xfrm>
                <a:off x="590" y="771"/>
                <a:ext cx="247" cy="333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dirty="0">
                    <a:solidFill>
                      <a:srgbClr val="0000FF"/>
                    </a:solidFill>
                    <a:ea typeface="黑体" panose="02010609060101010101" pitchFamily="49" charset="-122"/>
                  </a:rPr>
                  <a:t>2</a:t>
                </a:r>
                <a:endParaRPr lang="en-US" altLang="zh-CN" sz="2800" dirty="0">
                  <a:solidFill>
                    <a:srgbClr val="0000FF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22540" name="Text Box 17"/>
              <p:cNvSpPr txBox="1"/>
              <p:nvPr/>
            </p:nvSpPr>
            <p:spPr>
              <a:xfrm>
                <a:off x="907" y="635"/>
                <a:ext cx="247" cy="333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2800" dirty="0">
                    <a:solidFill>
                      <a:srgbClr val="0000FF"/>
                    </a:solidFill>
                    <a:ea typeface="黑体" panose="02010609060101010101" pitchFamily="49" charset="-122"/>
                  </a:rPr>
                  <a:t>3</a:t>
                </a:r>
                <a:endParaRPr lang="en-US" altLang="zh-CN" sz="2800" dirty="0">
                  <a:solidFill>
                    <a:srgbClr val="0000FF"/>
                  </a:solidFill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2536" name="Text Box 18"/>
            <p:cNvSpPr txBox="1"/>
            <p:nvPr/>
          </p:nvSpPr>
          <p:spPr>
            <a:xfrm>
              <a:off x="45" y="1315"/>
              <a:ext cx="247" cy="333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800" dirty="0">
                  <a:solidFill>
                    <a:srgbClr val="0000FF"/>
                  </a:solidFill>
                  <a:ea typeface="黑体" panose="02010609060101010101" pitchFamily="49" charset="-122"/>
                </a:rPr>
                <a:t>0</a:t>
              </a:r>
              <a:endParaRPr lang="en-US" altLang="zh-CN" sz="2800" dirty="0">
                <a:solidFill>
                  <a:srgbClr val="0000FF"/>
                </a:solidFill>
                <a:ea typeface="黑体" panose="02010609060101010101" pitchFamily="49" charset="-122"/>
              </a:endParaRPr>
            </a:p>
          </p:txBody>
        </p:sp>
      </p:grpSp>
      <p:sp>
        <p:nvSpPr>
          <p:cNvPr id="592915" name="Text Box 19"/>
          <p:cNvSpPr txBox="1"/>
          <p:nvPr/>
        </p:nvSpPr>
        <p:spPr>
          <a:xfrm>
            <a:off x="4214813" y="3857625"/>
            <a:ext cx="2592387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140000"/>
              </a:lnSpc>
              <a:spcBef>
                <a:spcPct val="5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结论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t</a:t>
            </a:r>
            <a:r>
              <a:rPr lang="zh-CN" altLang="zh-CN" sz="1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&gt;</a:t>
            </a:r>
            <a:r>
              <a:rPr lang="zh-CN" altLang="zh-CN" b="1" dirty="0">
                <a:latin typeface="Times New Roman" panose="02020603050405020304" pitchFamily="18" charset="0"/>
                <a:ea typeface="黑体" panose="02010609060101010101" pitchFamily="49" charset="-122"/>
              </a:rPr>
              <a:t>t</a:t>
            </a:r>
            <a:r>
              <a:rPr lang="zh-CN" altLang="zh-CN" sz="1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&gt;t</a:t>
            </a:r>
            <a:r>
              <a:rPr lang="zh-CN" altLang="zh-CN" sz="2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en-US" altLang="zh-CN" sz="2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2900">
                                            <p:txEl>
                                              <p:charRg st="0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2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2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2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2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899" grpId="0"/>
      <p:bldP spid="5929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4" name="Rectangle 2"/>
          <p:cNvSpPr/>
          <p:nvPr/>
        </p:nvSpPr>
        <p:spPr>
          <a:xfrm>
            <a:off x="755650" y="285750"/>
            <a:ext cx="7332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solidFill>
                  <a:srgbClr val="0000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3600" b="1" dirty="0">
                <a:solidFill>
                  <a:srgbClr val="0000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、图象意义</a:t>
            </a:r>
            <a:endParaRPr lang="zh-CN" altLang="en-US" sz="3600" b="1" dirty="0">
              <a:solidFill>
                <a:srgbClr val="0000C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93923" name="Rectangle 3"/>
          <p:cNvSpPr/>
          <p:nvPr/>
        </p:nvSpPr>
        <p:spPr>
          <a:xfrm>
            <a:off x="539750" y="908050"/>
            <a:ext cx="876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(1)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物理意义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反映压强随体积的变化关系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93924" name="Rectangle 4"/>
          <p:cNvSpPr/>
          <p:nvPr/>
        </p:nvSpPr>
        <p:spPr>
          <a:xfrm>
            <a:off x="539750" y="1628775"/>
            <a:ext cx="830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(2)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点意义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每一组数据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---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反映某一状态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93925" name="Rectangle 5"/>
          <p:cNvSpPr/>
          <p:nvPr/>
        </p:nvSpPr>
        <p:spPr>
          <a:xfrm>
            <a:off x="381000" y="2276475"/>
            <a:ext cx="8763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(3)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结论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体积缩小到原来的几分之一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压强增大到原来的几倍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体积增大到原来的几倍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它的压强就减小为原来的几分之一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23558" name="Group 9"/>
          <p:cNvGrpSpPr/>
          <p:nvPr/>
        </p:nvGrpSpPr>
        <p:grpSpPr>
          <a:xfrm>
            <a:off x="2195513" y="4127500"/>
            <a:ext cx="6350000" cy="2730500"/>
            <a:chOff x="1680" y="2504"/>
            <a:chExt cx="4000" cy="1720"/>
          </a:xfrm>
        </p:grpSpPr>
        <p:grpSp>
          <p:nvGrpSpPr>
            <p:cNvPr id="23559" name="Group 10"/>
            <p:cNvGrpSpPr/>
            <p:nvPr/>
          </p:nvGrpSpPr>
          <p:grpSpPr>
            <a:xfrm>
              <a:off x="3744" y="2504"/>
              <a:ext cx="1936" cy="1720"/>
              <a:chOff x="3744" y="2504"/>
              <a:chExt cx="1936" cy="1720"/>
            </a:xfrm>
          </p:grpSpPr>
          <p:sp>
            <p:nvSpPr>
              <p:cNvPr id="23571" name="Text Box 11"/>
              <p:cNvSpPr txBox="1"/>
              <p:nvPr/>
            </p:nvSpPr>
            <p:spPr>
              <a:xfrm>
                <a:off x="3804" y="2504"/>
                <a:ext cx="364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P</a:t>
                </a:r>
                <a:endParaRPr lang="en-US" altLang="zh-CN" sz="28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3572" name="Text Box 12"/>
              <p:cNvSpPr txBox="1"/>
              <p:nvPr/>
            </p:nvSpPr>
            <p:spPr>
              <a:xfrm>
                <a:off x="5000" y="3897"/>
                <a:ext cx="680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1/V</a:t>
                </a:r>
                <a:endParaRPr lang="en-US" altLang="zh-CN" sz="28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3573" name="Line 13"/>
              <p:cNvSpPr/>
              <p:nvPr/>
            </p:nvSpPr>
            <p:spPr>
              <a:xfrm flipV="1">
                <a:off x="3744" y="2575"/>
                <a:ext cx="0" cy="133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  <p:sp>
            <p:nvSpPr>
              <p:cNvPr id="23574" name="Line 14"/>
              <p:cNvSpPr/>
              <p:nvPr/>
            </p:nvSpPr>
            <p:spPr>
              <a:xfrm>
                <a:off x="3744" y="3908"/>
                <a:ext cx="160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</p:grpSp>
        <p:grpSp>
          <p:nvGrpSpPr>
            <p:cNvPr id="23560" name="Group 15"/>
            <p:cNvGrpSpPr/>
            <p:nvPr/>
          </p:nvGrpSpPr>
          <p:grpSpPr>
            <a:xfrm>
              <a:off x="1680" y="2544"/>
              <a:ext cx="3409" cy="1527"/>
              <a:chOff x="1680" y="2544"/>
              <a:chExt cx="3409" cy="1527"/>
            </a:xfrm>
          </p:grpSpPr>
          <p:sp>
            <p:nvSpPr>
              <p:cNvPr id="23561" name="Arc 16"/>
              <p:cNvSpPr/>
              <p:nvPr/>
            </p:nvSpPr>
            <p:spPr>
              <a:xfrm rot="9912973">
                <a:off x="2016" y="2873"/>
                <a:ext cx="941" cy="919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1600" h="2160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chemeClr val="tx1">
                    <a:alpha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23562" name="Group 17"/>
              <p:cNvGrpSpPr/>
              <p:nvPr/>
            </p:nvGrpSpPr>
            <p:grpSpPr>
              <a:xfrm>
                <a:off x="1680" y="2544"/>
                <a:ext cx="1860" cy="1527"/>
                <a:chOff x="1680" y="2544"/>
                <a:chExt cx="1860" cy="1527"/>
              </a:xfrm>
            </p:grpSpPr>
            <p:sp>
              <p:nvSpPr>
                <p:cNvPr id="23567" name="Line 18"/>
                <p:cNvSpPr/>
                <p:nvPr/>
              </p:nvSpPr>
              <p:spPr>
                <a:xfrm flipV="1">
                  <a:off x="1713" y="2615"/>
                  <a:ext cx="0" cy="132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triangle" w="med" len="med"/>
                </a:ln>
              </p:spPr>
            </p:sp>
            <p:sp>
              <p:nvSpPr>
                <p:cNvPr id="23568" name="Line 19"/>
                <p:cNvSpPr/>
                <p:nvPr/>
              </p:nvSpPr>
              <p:spPr>
                <a:xfrm flipV="1">
                  <a:off x="1680" y="3907"/>
                  <a:ext cx="1680" cy="29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triangle" w="med" len="med"/>
                </a:ln>
              </p:spPr>
            </p:sp>
            <p:sp>
              <p:nvSpPr>
                <p:cNvPr id="23569" name="Text Box 20"/>
                <p:cNvSpPr txBox="1"/>
                <p:nvPr/>
              </p:nvSpPr>
              <p:spPr>
                <a:xfrm>
                  <a:off x="1776" y="2544"/>
                  <a:ext cx="228" cy="327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 b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None/>
                  </a:pPr>
                  <a:r>
                    <a:rPr lang="en-US" altLang="zh-CN" sz="28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P</a:t>
                  </a:r>
                  <a:endPara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3570" name="Text Box 21"/>
                <p:cNvSpPr txBox="1"/>
                <p:nvPr/>
              </p:nvSpPr>
              <p:spPr>
                <a:xfrm>
                  <a:off x="3312" y="3744"/>
                  <a:ext cx="228" cy="327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3200" b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  <a:buNone/>
                  </a:pPr>
                  <a:r>
                    <a:rPr lang="en-US" altLang="zh-CN" sz="2800" b="1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V</a:t>
                  </a:r>
                  <a:endParaRPr lang="en-US" altLang="zh-CN" sz="2800" b="1" i="1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3563" name="Group 22"/>
              <p:cNvGrpSpPr/>
              <p:nvPr/>
            </p:nvGrpSpPr>
            <p:grpSpPr>
              <a:xfrm>
                <a:off x="3744" y="2880"/>
                <a:ext cx="1345" cy="1028"/>
                <a:chOff x="3744" y="2880"/>
                <a:chExt cx="1345" cy="1028"/>
              </a:xfrm>
            </p:grpSpPr>
            <p:sp>
              <p:nvSpPr>
                <p:cNvPr id="23564" name="Line 23"/>
                <p:cNvSpPr/>
                <p:nvPr/>
              </p:nvSpPr>
              <p:spPr>
                <a:xfrm flipV="1">
                  <a:off x="3744" y="3492"/>
                  <a:ext cx="546" cy="41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dash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3565" name="Line 24"/>
                <p:cNvSpPr/>
                <p:nvPr/>
              </p:nvSpPr>
              <p:spPr>
                <a:xfrm flipV="1">
                  <a:off x="4180" y="3130"/>
                  <a:ext cx="582" cy="44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3566" name="Line 25"/>
                <p:cNvSpPr/>
                <p:nvPr/>
              </p:nvSpPr>
              <p:spPr>
                <a:xfrm flipV="1">
                  <a:off x="4507" y="2880"/>
                  <a:ext cx="582" cy="4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23" grpId="0"/>
      <p:bldP spid="593924" grpId="0"/>
      <p:bldP spid="5939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8" name="Rectangle 2"/>
          <p:cNvSpPr/>
          <p:nvPr/>
        </p:nvSpPr>
        <p:spPr>
          <a:xfrm>
            <a:off x="2627313" y="0"/>
            <a:ext cx="42481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ea typeface="华文细黑" panose="02010600040101010101" pitchFamily="2" charset="-122"/>
              </a:rPr>
              <a:t>用气体定律解题的步骤</a:t>
            </a:r>
            <a:endParaRPr lang="zh-CN" altLang="en-US" b="1" dirty="0">
              <a:ea typeface="华文细黑" panose="02010600040101010101" pitchFamily="2" charset="-122"/>
            </a:endParaRPr>
          </a:p>
        </p:txBody>
      </p:sp>
      <p:sp>
        <p:nvSpPr>
          <p:cNvPr id="594947" name="Rectangle 3"/>
          <p:cNvSpPr/>
          <p:nvPr/>
        </p:nvSpPr>
        <p:spPr>
          <a:xfrm>
            <a:off x="250825" y="928688"/>
            <a:ext cx="88931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．确定研究对象．被封闭的气体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(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满足质量不变的条件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)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；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4948" name="Rectangle 4"/>
          <p:cNvSpPr/>
          <p:nvPr/>
        </p:nvSpPr>
        <p:spPr>
          <a:xfrm>
            <a:off x="250825" y="1628775"/>
            <a:ext cx="85534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．用一定的数字或表达式写出气体状态的初始条件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(p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V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V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)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；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4949" name="Rectangle 5"/>
          <p:cNvSpPr/>
          <p:nvPr/>
        </p:nvSpPr>
        <p:spPr>
          <a:xfrm>
            <a:off x="179388" y="2636838"/>
            <a:ext cx="87852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．根据气体状态变化过程的特点，列出相应的气体公式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(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本节课中就是玻意耳定律公式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)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；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4950" name="Rectangle 6"/>
          <p:cNvSpPr/>
          <p:nvPr/>
        </p:nvSpPr>
        <p:spPr>
          <a:xfrm>
            <a:off x="179388" y="3716338"/>
            <a:ext cx="78486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．将各初始条件代入气体公式中，求解未知量；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4951" name="Rectangle 7"/>
          <p:cNvSpPr/>
          <p:nvPr/>
        </p:nvSpPr>
        <p:spPr>
          <a:xfrm>
            <a:off x="179388" y="4365625"/>
            <a:ext cx="53594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．对结果的物理意义进行讨论．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4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9494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9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94949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0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94950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9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947" grpId="0"/>
      <p:bldP spid="5949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r>
              <a:rPr lang="zh-CN" altLang="en-US" b="1" dirty="0">
                <a:solidFill>
                  <a:srgbClr val="000000"/>
                </a:solidFill>
              </a:rPr>
              <a:t>一定质量气体的体积是</a:t>
            </a:r>
            <a:r>
              <a:rPr lang="en-US" altLang="zh-CN" b="1" dirty="0">
                <a:solidFill>
                  <a:srgbClr val="000000"/>
                </a:solidFill>
              </a:rPr>
              <a:t>5ml</a:t>
            </a:r>
            <a:r>
              <a:rPr lang="zh-CN" altLang="en-US" b="1" dirty="0">
                <a:solidFill>
                  <a:srgbClr val="000000"/>
                </a:solidFill>
              </a:rPr>
              <a:t>时，压强为</a:t>
            </a:r>
            <a:r>
              <a:rPr lang="en-US" altLang="zh-CN" b="1" dirty="0">
                <a:solidFill>
                  <a:srgbClr val="000000"/>
                </a:solidFill>
              </a:rPr>
              <a:t>1000Pa</a:t>
            </a:r>
            <a:r>
              <a:rPr lang="zh-CN" altLang="en-US" b="1" dirty="0">
                <a:solidFill>
                  <a:srgbClr val="000000"/>
                </a:solidFill>
              </a:rPr>
              <a:t>。当气体的体积减小</a:t>
            </a:r>
            <a:r>
              <a:rPr lang="en-US" altLang="zh-CN" b="1" dirty="0">
                <a:solidFill>
                  <a:srgbClr val="000000"/>
                </a:solidFill>
              </a:rPr>
              <a:t>3mL</a:t>
            </a:r>
            <a:r>
              <a:rPr lang="zh-CN" altLang="en-US" b="1" dirty="0">
                <a:solidFill>
                  <a:srgbClr val="000000"/>
                </a:solidFill>
              </a:rPr>
              <a:t>时，压强为多大？</a:t>
            </a:r>
            <a:endParaRPr lang="zh-CN" altLang="en-US" b="1" dirty="0">
              <a:solidFill>
                <a:srgbClr val="000000"/>
              </a:solidFill>
            </a:endParaRPr>
          </a:p>
        </p:txBody>
      </p:sp>
      <p:sp>
        <p:nvSpPr>
          <p:cNvPr id="25603" name="Text Box 4"/>
          <p:cNvSpPr txBox="1"/>
          <p:nvPr/>
        </p:nvSpPr>
        <p:spPr>
          <a:xfrm>
            <a:off x="2484438" y="4437063"/>
            <a:ext cx="3240087" cy="641350"/>
          </a:xfrm>
          <a:prstGeom prst="rect">
            <a:avLst/>
          </a:prstGeom>
          <a:noFill/>
          <a:ln w="9525">
            <a:noFill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ea typeface="黑体" panose="02010609060101010101" pitchFamily="49" charset="-122"/>
              </a:rPr>
              <a:t>2500Pa</a:t>
            </a:r>
            <a:endParaRPr lang="en-US" altLang="zh-CN" sz="3600" b="1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6626" name="Picture 2" descr="tupian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9525">
            <a:noFill/>
          </a:ln>
        </p:spPr>
      </p:pic>
      <p:sp>
        <p:nvSpPr>
          <p:cNvPr id="26627" name="Text Box 3"/>
          <p:cNvSpPr txBox="1"/>
          <p:nvPr/>
        </p:nvSpPr>
        <p:spPr>
          <a:xfrm>
            <a:off x="35243" y="980123"/>
            <a:ext cx="1584325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latin typeface="Times New Roman" panose="02020603050405020304" pitchFamily="18" charset="0"/>
                <a:ea typeface="幼圆" panose="02010509060101010101" pitchFamily="49" charset="-122"/>
              </a:rPr>
              <a:t>例：</a:t>
            </a:r>
            <a:endParaRPr lang="zh-CN" altLang="en-US" sz="3600" b="1" dirty="0"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1259840" y="476885"/>
            <a:ext cx="7404735" cy="230695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一定质量气体的体积是</a:t>
            </a:r>
            <a:r>
              <a:rPr lang="en-US" altLang="zh-CN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20L</a:t>
            </a:r>
            <a:r>
              <a:rPr lang="zh-CN" altLang="en-US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时，压强为</a:t>
            </a:r>
            <a:r>
              <a:rPr lang="en-US" altLang="zh-CN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1×10</a:t>
            </a:r>
            <a:r>
              <a:rPr lang="en-US" altLang="zh-CN" sz="3600" b="1" baseline="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5</a:t>
            </a:r>
            <a:r>
              <a:rPr lang="en-US" altLang="zh-CN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Pa</a:t>
            </a:r>
            <a:r>
              <a:rPr lang="zh-CN" altLang="en-US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。当气体的体积减小到</a:t>
            </a:r>
            <a:r>
              <a:rPr lang="en-US" altLang="zh-CN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16L</a:t>
            </a:r>
            <a:r>
              <a:rPr lang="zh-CN" altLang="en-US" sz="36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时，压强为多大？设气体的温度保持不变。</a:t>
            </a:r>
            <a:endParaRPr lang="zh-CN" altLang="en-US" sz="3600" b="1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596997" name="Text Box 5"/>
          <p:cNvSpPr txBox="1"/>
          <p:nvPr/>
        </p:nvSpPr>
        <p:spPr>
          <a:xfrm>
            <a:off x="2555875" y="2853055"/>
            <a:ext cx="5400675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答案：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1.25×10 </a:t>
            </a:r>
            <a:r>
              <a:rPr lang="en-US" altLang="zh-CN" sz="40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Pa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99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6350" y="981075"/>
            <a:ext cx="8886825" cy="4524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FF0000"/>
                </a:solidFill>
                <a:ea typeface="黑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  <a:ea typeface="黑体" panose="02010609060101010101" pitchFamily="49" charset="-122"/>
              </a:rPr>
              <a:t>典例</a:t>
            </a:r>
            <a:r>
              <a:rPr lang="en-US" altLang="zh-CN" sz="2400" b="1" dirty="0">
                <a:solidFill>
                  <a:srgbClr val="FF0000"/>
                </a:solidFill>
                <a:ea typeface="黑体" panose="02010609060101010101" pitchFamily="49" charset="-122"/>
              </a:rPr>
              <a:t>】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(2016</a:t>
            </a:r>
            <a:r>
              <a:rPr lang="en-US" altLang="zh-CN" sz="2400" b="1" dirty="0">
                <a:solidFill>
                  <a:srgbClr val="000000"/>
                </a:solidFill>
                <a:latin typeface="NEU-BZ" charset="-122"/>
                <a:ea typeface="黑体" panose="02010609060101010101" pitchFamily="49" charset="-122"/>
              </a:rPr>
              <a:t>·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全国卷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Ⅲ)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一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U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形玻璃管竖直</a:t>
            </a:r>
            <a:endParaRPr lang="en-US" altLang="zh-CN" sz="2400" b="1" dirty="0">
              <a:solidFill>
                <a:srgbClr val="00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放置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左端开口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右端封闭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左端上部有一光滑</a:t>
            </a:r>
            <a:endParaRPr lang="en-US" altLang="zh-CN" sz="2400" b="1" dirty="0">
              <a:solidFill>
                <a:srgbClr val="00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的轻活塞。初始时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管内汞柱及空气柱长度</a:t>
            </a:r>
            <a:endParaRPr lang="en-US" altLang="zh-CN" sz="2400" b="1" dirty="0">
              <a:solidFill>
                <a:srgbClr val="00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如图所示。用力向下缓慢推活塞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直至管内两边汞柱高度相等时为止。求此时右侧管内气体的压强和活塞向下移动的距离。已知玻璃管的横截面积处处相同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;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在活塞向下移动的过程中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没有发生气体泄漏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;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大气压强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p</a:t>
            </a:r>
            <a:r>
              <a:rPr lang="en-US" altLang="zh-CN" sz="2400" b="1" baseline="-30000" dirty="0">
                <a:solidFill>
                  <a:srgbClr val="000000"/>
                </a:solidFill>
                <a:ea typeface="黑体" panose="02010609060101010101" pitchFamily="49" charset="-122"/>
              </a:rPr>
              <a:t>0</a:t>
            </a:r>
            <a:r>
              <a:rPr lang="en-US" altLang="zh-CN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=75.0cmHg</a:t>
            </a:r>
            <a:r>
              <a:rPr lang="zh-CN" altLang="en-US" sz="2400" b="1" dirty="0">
                <a:solidFill>
                  <a:srgbClr val="000000"/>
                </a:solidFill>
                <a:ea typeface="黑体" panose="02010609060101010101" pitchFamily="49" charset="-122"/>
              </a:rPr>
              <a:t>。环境温度不变。</a:t>
            </a:r>
            <a:r>
              <a:rPr lang="zh-CN" altLang="en-US" sz="2400" b="1" dirty="0">
                <a:ea typeface="黑体" panose="02010609060101010101" pitchFamily="49" charset="-122"/>
              </a:rPr>
              <a:t> </a:t>
            </a:r>
            <a:endParaRPr lang="zh-CN" altLang="en-US" sz="2400" b="1" dirty="0"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 b="1" dirty="0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pic>
        <p:nvPicPr>
          <p:cNvPr id="28675" name="Image0060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1900" y="469900"/>
            <a:ext cx="2832100" cy="2876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7730" name="Text Box 2"/>
          <p:cNvSpPr txBox="1">
            <a:spLocks noChangeArrowheads="1"/>
          </p:cNvSpPr>
          <p:nvPr/>
        </p:nvSpPr>
        <p:spPr bwMode="auto">
          <a:xfrm>
            <a:off x="257175" y="788988"/>
            <a:ext cx="8705850" cy="286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设初始时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右管中空气柱的压强为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长度为</a:t>
            </a:r>
            <a:r>
              <a:rPr kumimoji="0" lang="en-US" altLang="zh-CN" sz="2000" i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l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;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左管中空气柱的压强为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2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=p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0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长度为</a:t>
            </a:r>
            <a:r>
              <a:rPr kumimoji="0" lang="en-US" altLang="zh-CN" sz="2000" i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l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。由题给条件得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=p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0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+(20.0-5.00)</a:t>
            </a:r>
            <a:r>
              <a:rPr kumimoji="0" lang="en-US" altLang="zh-CN" sz="2000" kern="1200" cap="none" spc="0" normalizeH="0" baseline="0" noProof="0" dirty="0" err="1">
                <a:solidFill>
                  <a:srgbClr val="000000"/>
                </a:solidFill>
                <a:latin typeface="+mn-ea"/>
                <a:ea typeface="+mn-ea"/>
                <a:cs typeface="+mn-cs"/>
              </a:rPr>
              <a:t>cmHg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活塞被推下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h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后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右管中空气柱的压强为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′,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长度为</a:t>
            </a:r>
            <a:r>
              <a:rPr kumimoji="0" lang="en-US" altLang="zh-CN" sz="2000" i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l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′;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左管中空气柱的压强为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p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2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′,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长度为</a:t>
            </a:r>
            <a:r>
              <a:rPr kumimoji="0" lang="en-US" altLang="zh-CN" sz="2000" i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l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2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′</a:t>
            </a:r>
            <a:r>
              <a:rPr kumimoji="0" lang="zh-CN" altLang="en-US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。</a:t>
            </a:r>
            <a:r>
              <a:rPr kumimoji="0" lang="en-US" altLang="zh-CN" sz="2000" i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l</a:t>
            </a:r>
            <a:r>
              <a:rPr kumimoji="0" lang="en-US" altLang="zh-CN" sz="2000" kern="1200" cap="none" spc="0" normalizeH="0" baseline="-3000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0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′=(20.0-             )cm</a:t>
            </a:r>
            <a:endParaRPr kumimoji="0" lang="en-US" altLang="zh-CN" sz="2000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endParaRPr kumimoji="0" lang="en-US" altLang="zh-CN" sz="2000" i="1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Tx/>
              <a:buNone/>
              <a:defRPr/>
            </a:pPr>
            <a:endParaRPr kumimoji="0" lang="en-US" altLang="zh-CN" sz="2000" i="1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9699" name="矩形 1"/>
          <p:cNvSpPr/>
          <p:nvPr/>
        </p:nvSpPr>
        <p:spPr>
          <a:xfrm>
            <a:off x="395288" y="3030538"/>
            <a:ext cx="8429625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根据玻意耳定律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l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=p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l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    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联立解得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′=144cmHg</a:t>
            </a:r>
            <a:endParaRPr lang="en-US" altLang="zh-CN" sz="2400" b="1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根据题意可得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′=p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′,  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l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′=4.00               -h</a:t>
            </a:r>
            <a:endParaRPr lang="en-US" altLang="zh-CN" sz="2400" b="1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根据玻意耳定律可得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l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=p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l</a:t>
            </a:r>
            <a:r>
              <a:rPr lang="en-US" altLang="zh-CN" sz="2400" b="1" baseline="-30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′,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解得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h=9.42cm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。</a:t>
            </a:r>
            <a:endParaRPr lang="zh-CN" altLang="en-US" sz="2400" b="1" dirty="0">
              <a:solidFill>
                <a:srgbClr val="FF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答案</a:t>
            </a:r>
            <a:r>
              <a:rPr lang="en-US" altLang="zh-CN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: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144cmHg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　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9.42cm</a:t>
            </a:r>
            <a:endParaRPr lang="en-US" altLang="zh-CN" sz="2400" b="1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graphicFrame>
        <p:nvGraphicFramePr>
          <p:cNvPr id="29700" name="对象 2"/>
          <p:cNvGraphicFramePr>
            <a:graphicFrameLocks noChangeAspect="1"/>
          </p:cNvGraphicFramePr>
          <p:nvPr/>
        </p:nvGraphicFramePr>
        <p:xfrm>
          <a:off x="4427538" y="2220913"/>
          <a:ext cx="115887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409065" imgH="723900" progId="Equation.DSMT4">
                  <p:embed/>
                </p:oleObj>
              </mc:Choice>
              <mc:Fallback>
                <p:oleObj name="" r:id="rId1" imgW="1409065" imgH="7239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27538" y="2220913"/>
                        <a:ext cx="1158875" cy="71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1" name="对象 3"/>
          <p:cNvGraphicFramePr>
            <a:graphicFrameLocks noChangeAspect="1"/>
          </p:cNvGraphicFramePr>
          <p:nvPr/>
        </p:nvGraphicFramePr>
        <p:xfrm>
          <a:off x="5651500" y="3652838"/>
          <a:ext cx="1936750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2540000" imgH="723900" progId="Equation.DSMT4">
                  <p:embed/>
                </p:oleObj>
              </mc:Choice>
              <mc:Fallback>
                <p:oleObj name="" r:id="rId3" imgW="2540000" imgH="7239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51500" y="3652838"/>
                        <a:ext cx="1936750" cy="661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260350"/>
            <a:ext cx="8318500" cy="51133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Rectangle 2"/>
          <p:cNvSpPr/>
          <p:nvPr/>
        </p:nvSpPr>
        <p:spPr>
          <a:xfrm>
            <a:off x="323850" y="0"/>
            <a:ext cx="8569325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例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.  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某个容器的容积是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10L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，所装气体的压强是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20×10</a:t>
            </a:r>
            <a:r>
              <a:rPr lang="en-US" altLang="zh-CN" sz="2800" b="1" baseline="30000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Pa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。如果温度保持不变，把容器的开关打开以后，容器里剩下的气体是原来的百分之几？设大气压是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1.0×10</a:t>
            </a:r>
            <a:r>
              <a:rPr lang="en-US" altLang="zh-CN" sz="2800" b="1" baseline="30000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Pa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5971" name="Rectangle 3"/>
          <p:cNvSpPr/>
          <p:nvPr/>
        </p:nvSpPr>
        <p:spPr>
          <a:xfrm>
            <a:off x="468313" y="1844675"/>
            <a:ext cx="5340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解  设容器原装气体为研究对象。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5972" name="Rectangle 4"/>
          <p:cNvSpPr/>
          <p:nvPr/>
        </p:nvSpPr>
        <p:spPr>
          <a:xfrm>
            <a:off x="468313" y="2349500"/>
            <a:ext cx="82804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初态 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=20×10</a:t>
            </a:r>
            <a:r>
              <a:rPr lang="en-US" altLang="zh-CN" sz="2800" b="1" baseline="30000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Pa        V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=10L         T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=T</a:t>
            </a:r>
            <a:endParaRPr lang="en-US" altLang="zh-CN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marL="0" lvl="0" indent="0">
              <a:spcBef>
                <a:spcPct val="50000"/>
              </a:spcBef>
              <a:buNone/>
            </a:pP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653" name="Rectangle 5"/>
          <p:cNvSpPr/>
          <p:nvPr/>
        </p:nvSpPr>
        <p:spPr>
          <a:xfrm>
            <a:off x="539750" y="2852738"/>
            <a:ext cx="7993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末态 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=1.0×105Pa      V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？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L         T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=T</a:t>
            </a:r>
            <a:endParaRPr lang="en-US" altLang="zh-CN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5974" name="Rectangle 6"/>
          <p:cNvSpPr/>
          <p:nvPr/>
        </p:nvSpPr>
        <p:spPr>
          <a:xfrm>
            <a:off x="468313" y="3357563"/>
            <a:ext cx="45847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由玻意耳定律 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p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V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=p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V</a:t>
            </a:r>
            <a:r>
              <a:rPr lang="en-US" altLang="zh-CN" sz="2800" b="1" baseline="-25000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得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595975" name="Picture 7" descr="E:\高一教案\气体·气体的等温变化 玻意耳定律·教案.files\ja000005ZW1_0007_14.g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11188" y="3933825"/>
            <a:ext cx="4032250" cy="1547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5976" name="Rectangle 8"/>
          <p:cNvSpPr/>
          <p:nvPr/>
        </p:nvSpPr>
        <p:spPr>
          <a:xfrm>
            <a:off x="539750" y="5516563"/>
            <a:ext cx="46482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即剩下的气体为原来的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％。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595977" name="Picture 9" descr="E:\高一教案\气体·气体的等温变化 玻意耳定律·教案.files\ja000005ZW1_0007_13.g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5580063" y="3573463"/>
            <a:ext cx="2952750" cy="180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5978" name="Rectangle 10"/>
          <p:cNvSpPr/>
          <p:nvPr/>
        </p:nvSpPr>
        <p:spPr>
          <a:xfrm>
            <a:off x="395288" y="6021388"/>
            <a:ext cx="842486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ea typeface="华文细黑" panose="02010600040101010101" pitchFamily="2" charset="-122"/>
              </a:rPr>
              <a:t>就容器而言，里面气体质量变了，似乎是变质量问题了，但若视容器中气体出而不走，就又是质量不变了。</a:t>
            </a:r>
            <a:endParaRPr lang="zh-CN" altLang="en-US" sz="2400" b="1" dirty="0">
              <a:solidFill>
                <a:srgbClr val="FF0000"/>
              </a:solidFill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5971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95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597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597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597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95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9597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8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95978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2662</Words>
  <Application>WPS 演示</Application>
  <PresentationFormat>全屏显示(4:3)</PresentationFormat>
  <Paragraphs>248</Paragraphs>
  <Slides>21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21</vt:i4>
      </vt:variant>
    </vt:vector>
  </HeadingPairs>
  <TitlesOfParts>
    <vt:vector size="44" baseType="lpstr">
      <vt:lpstr>Arial</vt:lpstr>
      <vt:lpstr>宋体</vt:lpstr>
      <vt:lpstr>Wingdings</vt:lpstr>
      <vt:lpstr>黑体</vt:lpstr>
      <vt:lpstr>楷体_GB2312</vt:lpstr>
      <vt:lpstr>华文行楷</vt:lpstr>
      <vt:lpstr>Symbol</vt:lpstr>
      <vt:lpstr>Times New Roman</vt:lpstr>
      <vt:lpstr>仿宋_GB2312</vt:lpstr>
      <vt:lpstr>仿宋</vt:lpstr>
      <vt:lpstr>华文新魏</vt:lpstr>
      <vt:lpstr>华文琥珀</vt:lpstr>
      <vt:lpstr>微软雅黑</vt:lpstr>
      <vt:lpstr>Calibri</vt:lpstr>
      <vt:lpstr>Arial Unicode MS</vt:lpstr>
      <vt:lpstr>华文细黑</vt:lpstr>
      <vt:lpstr>幼圆</vt:lpstr>
      <vt:lpstr>NEU-BZ</vt:lpstr>
      <vt:lpstr>默认设计模板</vt:lpstr>
      <vt:lpstr>Equation.3</vt:lpstr>
      <vt:lpstr>Equation.3</vt:lpstr>
      <vt:lpstr>Equation.DSMT4</vt:lpstr>
      <vt:lpstr>Equation.DSMT4</vt:lpstr>
      <vt:lpstr>专题：密闭气体压强的计算</vt:lpstr>
      <vt:lpstr>PowerPoint 演示文稿</vt:lpstr>
      <vt:lpstr>一、平衡态下液体封闭气体压强的计算</vt:lpstr>
      <vt:lpstr>PowerPoint 演示文稿</vt:lpstr>
      <vt:lpstr>PowerPoint 演示文稿</vt:lpstr>
      <vt:lpstr>二、平衡态下活塞、气缸密闭气体压强的计算</vt:lpstr>
      <vt:lpstr>PowerPoint 演示文稿</vt:lpstr>
      <vt:lpstr>PowerPoint 演示文稿</vt:lpstr>
      <vt:lpstr>第一节  气体的等温变化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第九章  机械振动</dc:title>
  <dc:creator>hyj</dc:creator>
  <cp:lastModifiedBy>辰昊</cp:lastModifiedBy>
  <cp:revision>56</cp:revision>
  <dcterms:created xsi:type="dcterms:W3CDTF">2006-05-23T01:59:00Z</dcterms:created>
  <dcterms:modified xsi:type="dcterms:W3CDTF">2021-05-10T02:23:47Z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0006129E89CB4071A914A30A12B01BE7</vt:lpwstr>
  </property>
  <property fmtid="{D5CDD505-2E9C-101B-9397-08002B2CF9AE}" pid="3" name="KSOProductBuildVer">
    <vt:lpwstr>2052-11.1.0.10463</vt:lpwstr>
  </property>
</Properties>
</file>