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7" r:id="rId3"/>
    <p:sldId id="280" r:id="rId4"/>
    <p:sldId id="259" r:id="rId5"/>
    <p:sldId id="260" r:id="rId6"/>
    <p:sldId id="262" r:id="rId7"/>
    <p:sldId id="263" r:id="rId8"/>
    <p:sldId id="264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6" r:id="rId17"/>
    <p:sldId id="277" r:id="rId18"/>
    <p:sldId id="278" r:id="rId19"/>
    <p:sldId id="279" r:id="rId20"/>
    <p:sldId id="298" r:id="rId21"/>
  </p:sldIdLst>
  <p:sldSz cx="9144000" cy="6858000" type="screen4x3"/>
  <p:notesSz cx="6858000" cy="9144000"/>
  <p:custDataLst>
    <p:tags r:id="rId26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FF0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109" d="100"/>
          <a:sy n="109" d="100"/>
        </p:scale>
        <p:origin x="-167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6" Type="http://schemas.openxmlformats.org/officeDocument/2006/relationships/tags" Target="tags/tag1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31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6628" name="Rectangle 4"/>
          <p:cNvSpPr>
            <a:spLocks noRo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31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1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lstStyle>
            <a:lvl1pPr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1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b" anchorCtr="0" compatLnSpc="1"/>
          <a:p>
            <a:pPr lvl="0" algn="r" eaLnBrk="1" hangingPunct="1">
              <a:buNone/>
            </a:pPr>
            <a:fld id="{9A0DB2DC-4C9A-4742-B13C-FB6460FD3503}" type="slidenum">
              <a:rPr lang="en-US" altLang="zh-CN" sz="1200" dirty="0"/>
            </a:fld>
            <a:endParaRPr lang="en-US" altLang="zh-CN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 descr="中国教育出版网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 descr="中国教育出版网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单击图标添加图片</a:t>
            </a: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 descr="中国教育出版网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 descr="中国教育出版网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3.pn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png"/><Relationship Id="rId1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0" name="图片 9" descr="中国教育出版网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0513" y="1877695"/>
            <a:ext cx="8562975" cy="46434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1" name="矩形 11" descr="中国教育出版网"/>
          <p:cNvSpPr/>
          <p:nvPr/>
        </p:nvSpPr>
        <p:spPr>
          <a:xfrm>
            <a:off x="288925" y="2036763"/>
            <a:ext cx="8564563" cy="2014537"/>
          </a:xfrm>
          <a:prstGeom prst="rect">
            <a:avLst/>
          </a:prstGeom>
          <a:noFill/>
          <a:ln w="12700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052" name="文本框 12" descr="中国教育出版网"/>
          <p:cNvSpPr txBox="1"/>
          <p:nvPr/>
        </p:nvSpPr>
        <p:spPr>
          <a:xfrm>
            <a:off x="2580640" y="582295"/>
            <a:ext cx="3717290" cy="110680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6600" b="1" dirty="0">
                <a:latin typeface="Calibri" panose="020F0502020204030204" pitchFamily="34" charset="0"/>
              </a:rPr>
              <a:t>8*</a:t>
            </a:r>
            <a:r>
              <a:rPr lang="zh-CN" altLang="en-US" sz="6600" b="1" dirty="0">
                <a:latin typeface="Calibri" panose="020F0502020204030204" pitchFamily="34" charset="0"/>
              </a:rPr>
              <a:t>论教养</a:t>
            </a:r>
            <a:endParaRPr lang="zh-CN" altLang="en-US" sz="6600" b="1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0" name=" 220"/>
          <p:cNvSpPr/>
          <p:nvPr/>
        </p:nvSpPr>
        <p:spPr>
          <a:xfrm>
            <a:off x="955675" y="1720850"/>
            <a:ext cx="7131050" cy="725488"/>
          </a:xfrm>
          <a:prstGeom prst="homePlate">
            <a:avLst/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为人子，方少时。亲师友，习礼仪。</a:t>
            </a: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3" name=" 220"/>
          <p:cNvSpPr/>
          <p:nvPr/>
        </p:nvSpPr>
        <p:spPr>
          <a:xfrm>
            <a:off x="955675" y="2808288"/>
            <a:ext cx="7131050" cy="725488"/>
          </a:xfrm>
          <a:prstGeom prst="homePlate">
            <a:avLst/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香九龄，能温席。孝于亲，所当执。</a:t>
            </a: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4" name=" 220"/>
          <p:cNvSpPr/>
          <p:nvPr/>
        </p:nvSpPr>
        <p:spPr>
          <a:xfrm>
            <a:off x="955675" y="3971925"/>
            <a:ext cx="7131050" cy="725488"/>
          </a:xfrm>
          <a:prstGeom prst="homePlate">
            <a:avLst/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融四岁，能让梨。弟于长，宜先知。</a:t>
            </a: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sp>
        <p:nvSpPr>
          <p:cNvPr id="6" name=" 220"/>
          <p:cNvSpPr/>
          <p:nvPr/>
        </p:nvSpPr>
        <p:spPr>
          <a:xfrm>
            <a:off x="955675" y="5124450"/>
            <a:ext cx="7131050" cy="723900"/>
          </a:xfrm>
          <a:prstGeom prst="homePlate">
            <a:avLst/>
          </a:prstGeom>
          <a:solidFill>
            <a:schemeClr val="accent1"/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0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charset="-122"/>
                <a:ea typeface="黑体" panose="02010609060101010101" charset="-122"/>
                <a:cs typeface="+mn-cs"/>
              </a:rPr>
              <a:t>首孝悌，次见闻。知某数，识某文。</a:t>
            </a:r>
            <a:endParaRPr kumimoji="0" lang="zh-CN" altLang="en-US" sz="32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黑体" panose="02010609060101010101" charset="-122"/>
              <a:ea typeface="黑体" panose="02010609060101010101" charset="-122"/>
              <a:cs typeface="+mn-cs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249238" y="541020"/>
            <a:ext cx="2346325" cy="700088"/>
            <a:chOff x="677" y="589"/>
            <a:chExt cx="3695" cy="1103"/>
          </a:xfrm>
        </p:grpSpPr>
        <p:pic>
          <p:nvPicPr>
            <p:cNvPr id="4102" name="图片 18" descr="00 图标-0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77" y="589"/>
              <a:ext cx="3695" cy="11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4103" name="文本框 3"/>
            <p:cNvSpPr txBox="1"/>
            <p:nvPr/>
          </p:nvSpPr>
          <p:spPr>
            <a:xfrm>
              <a:off x="852" y="681"/>
              <a:ext cx="2848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情境导入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0" grpId="0" bldLvl="0" animBg="1"/>
      <p:bldP spid="3" grpId="0" bldLvl="0" animBg="1"/>
      <p:bldP spid="4" grpId="0" bldLvl="0" animBg="1"/>
      <p:bldP spid="6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圆角矩形 11" descr="中国教育出版网"/>
          <p:cNvSpPr/>
          <p:nvPr/>
        </p:nvSpPr>
        <p:spPr>
          <a:xfrm>
            <a:off x="331788" y="785813"/>
            <a:ext cx="2417762" cy="490537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84325" name="内容占位符 1" descr="中国教育出版网"/>
          <p:cNvSpPr>
            <a:spLocks noGrp="1"/>
          </p:cNvSpPr>
          <p:nvPr>
            <p:ph idx="1"/>
          </p:nvPr>
        </p:nvSpPr>
        <p:spPr>
          <a:xfrm>
            <a:off x="332105" y="1779270"/>
            <a:ext cx="5250180" cy="3495675"/>
          </a:xfrm>
        </p:spPr>
        <p:txBody>
          <a:bodyPr vert="horz" wrap="square" lIns="91440" tIns="45720" rIns="91440" bIns="4572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en-US" altLang="zh-CN" sz="2800" dirty="0"/>
              <a:t>   </a:t>
            </a:r>
            <a:r>
              <a:rPr lang="en-US" altLang="zh-CN" sz="2400" dirty="0"/>
              <a:t> </a:t>
            </a:r>
            <a:r>
              <a:rPr lang="en-US" altLang="zh-CN" dirty="0"/>
              <a:t>  </a:t>
            </a:r>
            <a:r>
              <a:rPr lang="zh-CN" altLang="en-US" b="1" dirty="0">
                <a:solidFill>
                  <a:srgbClr val="FF0000"/>
                </a:solidFill>
              </a:rPr>
              <a:t>【</a:t>
            </a:r>
            <a:r>
              <a:rPr lang="zh-CN" altLang="zh-CN" b="1" dirty="0">
                <a:solidFill>
                  <a:srgbClr val="FF0000"/>
                </a:solidFill>
              </a:rPr>
              <a:t>德米特里·利哈乔夫】</a:t>
            </a:r>
            <a:r>
              <a:rPr lang="zh-CN" altLang="zh-CN" b="1" dirty="0"/>
              <a:t>（1906－1999），是20 世前苏联著名的知识分子之一，政治家、作家、文艺理论家和基督教活动家。作为文化大师，他把他的一生都献给了他的祖国，成为20世纪俄罗斯的知识象征。</a:t>
            </a:r>
            <a:endParaRPr lang="zh-CN" altLang="zh-CN" b="1" dirty="0"/>
          </a:p>
        </p:txBody>
      </p:sp>
      <p:grpSp>
        <p:nvGrpSpPr>
          <p:cNvPr id="3" name="组合 2"/>
          <p:cNvGrpSpPr/>
          <p:nvPr/>
        </p:nvGrpSpPr>
        <p:grpSpPr>
          <a:xfrm>
            <a:off x="285750" y="373698"/>
            <a:ext cx="2346325" cy="631825"/>
            <a:chOff x="677" y="701"/>
            <a:chExt cx="3694" cy="996"/>
          </a:xfrm>
        </p:grpSpPr>
        <p:pic>
          <p:nvPicPr>
            <p:cNvPr id="5125" name="图片 3" descr="00 图标-0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77" y="701"/>
              <a:ext cx="3695" cy="997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5126" name="文本框 4"/>
            <p:cNvSpPr txBox="1"/>
            <p:nvPr/>
          </p:nvSpPr>
          <p:spPr>
            <a:xfrm>
              <a:off x="977" y="779"/>
              <a:ext cx="2848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作者简介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r="21623" b="30667"/>
          <a:stretch>
            <a:fillRect/>
          </a:stretch>
        </p:blipFill>
        <p:spPr>
          <a:xfrm>
            <a:off x="5793105" y="1891665"/>
            <a:ext cx="2829560" cy="3270250"/>
          </a:xfrm>
          <a:prstGeom prst="ellipse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25">
                                            <p:txEl>
                                              <p:charRg st="0" end="2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84325">
                                            <p:txEl>
                                              <p:charRg st="0" end="2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5346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594995" y="1260475"/>
            <a:ext cx="7886700" cy="4799013"/>
          </a:xfrm>
        </p:spPr>
        <p:txBody>
          <a:bodyPr vert="horz" wrap="square" lIns="68580" tIns="34290" rIns="68580" bIns="34290" anchor="t"/>
          <a:p>
            <a:pPr marL="0" indent="0" algn="ctr" eaLnBrk="1" hangingPunct="1"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生难字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贸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然（mào）          疲惫不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堪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（kān）   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大发雷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霆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（tínɡ）    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涵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养（hán）   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恕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我直言（shù）      自吹自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擂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（léi）   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恪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守（kè）           允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诺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（nuò）   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自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持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（chí）         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汲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取（jí）   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矫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揉造作（jiǎo）     扭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捏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（ni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e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   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箴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言（zhēn）         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嚼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东西（j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iáo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）  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絮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絮叨叨（xù）      </a:t>
            </a:r>
            <a:r>
              <a:rPr lang="en-US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zh-CN" altLang="zh-CN" sz="2800" b="1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尴</a:t>
            </a:r>
            <a:r>
              <a:rPr lang="zh-CN" altLang="zh-CN" sz="2800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尬（ɡān）</a:t>
            </a:r>
            <a:endParaRPr lang="zh-CN" altLang="zh-CN" sz="2800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 marL="0" indent="0" eaLnBrk="1" hangingPunct="1">
              <a:buNone/>
            </a:pPr>
            <a:endParaRPr lang="en-US" altLang="zh-CN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5123" name="圆角矩形 27" descr="中国教育出版网"/>
          <p:cNvSpPr/>
          <p:nvPr/>
        </p:nvSpPr>
        <p:spPr>
          <a:xfrm>
            <a:off x="350838" y="696913"/>
            <a:ext cx="2295525" cy="490537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41643" y="486093"/>
            <a:ext cx="2346325" cy="701675"/>
            <a:chOff x="4732" y="1782"/>
            <a:chExt cx="3695" cy="1106"/>
          </a:xfrm>
        </p:grpSpPr>
        <p:pic>
          <p:nvPicPr>
            <p:cNvPr id="9221" name="图片 4" descr="00 图标-0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4732" y="1782"/>
              <a:ext cx="3695" cy="110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9222" name="文本框 3"/>
            <p:cNvSpPr txBox="1"/>
            <p:nvPr/>
          </p:nvSpPr>
          <p:spPr>
            <a:xfrm>
              <a:off x="4973" y="1876"/>
              <a:ext cx="2848" cy="92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识文辩词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8534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6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85346">
                                            <p:txEl>
                                              <p:charRg st="6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36" end="6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85346">
                                            <p:txEl>
                                              <p:charRg st="36" end="6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63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85346">
                                            <p:txEl>
                                              <p:charRg st="63" end="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91" end="1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85346">
                                            <p:txEl>
                                              <p:charRg st="91" end="1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119" end="1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500"/>
                                        <p:tgtEl>
                                          <p:spTgt spid="185346">
                                            <p:txEl>
                                              <p:charRg st="119" end="1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147" end="17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85346">
                                            <p:txEl>
                                              <p:charRg st="147" end="17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173" end="20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185346">
                                            <p:txEl>
                                              <p:charRg st="173" end="20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46">
                                            <p:txEl>
                                              <p:charRg st="202" end="2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85346">
                                            <p:txEl>
                                              <p:charRg st="202" end="2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7394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381000" y="768350"/>
            <a:ext cx="7886700" cy="6089650"/>
          </a:xfrm>
        </p:spPr>
        <p:txBody>
          <a:bodyPr vert="horz" wrap="square" lIns="91440" tIns="45720" rIns="91440" bIns="45720" anchor="t"/>
          <a:p>
            <a:pPr marL="0" indent="0" algn="ctr" eaLnBrk="1" hangingPunct="1">
              <a:lnSpc>
                <a:spcPts val="3500"/>
              </a:lnSpc>
              <a:buNone/>
            </a:pPr>
            <a:r>
              <a:rPr lang="en-US" altLang="zh-CN" b="1" dirty="0">
                <a:solidFill>
                  <a:srgbClr val="0000FF"/>
                </a:solidFill>
              </a:rPr>
              <a:t>2.</a:t>
            </a:r>
            <a:r>
              <a:rPr lang="zh-CN" altLang="en-US" b="1" dirty="0">
                <a:solidFill>
                  <a:srgbClr val="0000FF"/>
                </a:solidFill>
              </a:rPr>
              <a:t>重点词语</a:t>
            </a:r>
            <a:endParaRPr lang="zh-CN" altLang="en-US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贸然：</a:t>
            </a:r>
            <a:r>
              <a:rPr lang="zh-CN" altLang="en-US" sz="2800" b="1" dirty="0"/>
              <a:t>轻率的样子。 指遇事不经深思熟虑，随便就决定做法。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典范：</a:t>
            </a:r>
            <a:r>
              <a:rPr lang="zh-CN" altLang="en-US" sz="2800" b="1" dirty="0"/>
              <a:t>被认为是值得仿效的人或物在某方面的表现和基本特征是最正规，合乎规范的。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彬彬有礼：</a:t>
            </a:r>
            <a:r>
              <a:rPr lang="zh-CN" altLang="en-US" sz="2800" b="1" dirty="0"/>
              <a:t>形容文雅、有礼貌的样子。彬彬：原意为文质兼备的样子，后形容文雅。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漠不关心：</a:t>
            </a:r>
            <a:r>
              <a:rPr lang="zh-CN" altLang="en-US" sz="2800" b="1" dirty="0"/>
              <a:t>态度冷淡，毫不关心。漠：冷淡。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随心所欲：</a:t>
            </a:r>
            <a:r>
              <a:rPr lang="zh-CN" altLang="en-US" sz="2800" b="1" dirty="0"/>
              <a:t>随着自己的意思，想要干什么就干什么。随，任凭；欲，想要。</a:t>
            </a:r>
            <a:endParaRPr lang="en-US" altLang="zh-CN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739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>
                                            <p:txEl>
                                              <p:charRg st="7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7394">
                                            <p:txEl>
                                              <p:charRg st="7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>
                                            <p:txEl>
                                              <p:charRg st="36" end="7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7394">
                                            <p:txEl>
                                              <p:charRg st="36" end="7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>
                                            <p:txEl>
                                              <p:charRg st="75" end="1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7394">
                                            <p:txEl>
                                              <p:charRg st="75" end="1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>
                                            <p:txEl>
                                              <p:charRg st="113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87394">
                                            <p:txEl>
                                              <p:charRg st="113" end="1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4">
                                            <p:txEl>
                                              <p:charRg st="134" end="1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87394">
                                            <p:txEl>
                                              <p:charRg st="134" end="1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8418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838200" y="838200"/>
            <a:ext cx="7886700" cy="5510213"/>
          </a:xfrm>
        </p:spPr>
        <p:txBody>
          <a:bodyPr vert="horz" wrap="square" lIns="91440" tIns="45720" rIns="91440" bIns="4572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一意孤行：</a:t>
            </a:r>
            <a:r>
              <a:rPr lang="zh-CN" altLang="en-US" sz="2800" b="1" dirty="0"/>
              <a:t>指不接受别人的劝告，顽固地按照自己的主观想法去做。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贤达：</a:t>
            </a:r>
            <a:r>
              <a:rPr lang="zh-CN" altLang="en-US" sz="2800" b="1" dirty="0"/>
              <a:t>有才能、德行和声望的人。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自吹自擂：</a:t>
            </a:r>
            <a:r>
              <a:rPr lang="zh-CN" altLang="en-US" sz="2800" b="1" dirty="0"/>
              <a:t>自己吹喇叭，自己打鼓。比喻自我吹嘘。擂，打鼓。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恪守：</a:t>
            </a:r>
            <a:r>
              <a:rPr lang="zh-CN" altLang="en-US" sz="2800" b="1" dirty="0"/>
              <a:t>严格遵守。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自持：</a:t>
            </a:r>
            <a:r>
              <a:rPr lang="zh-CN" altLang="en-US" sz="2800" b="1" dirty="0"/>
              <a:t>控制自己的欲望或情绪。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矫揉造作：</a:t>
            </a:r>
            <a:r>
              <a:rPr lang="zh-CN" altLang="en-US" sz="2800" b="1" dirty="0"/>
              <a:t>形容过分做作、极不自然。矫，把弯的弄直。揉，把直的弄弯。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附庸风雅：</a:t>
            </a:r>
            <a:r>
              <a:rPr lang="zh-CN" altLang="en-US" sz="2800" b="1" dirty="0"/>
              <a:t>为了装点门面交结文人，参加有关的文化活动。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endParaRPr lang="en-US" altLang="zh-CN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8418">
                                            <p:txEl>
                                              <p:charRg st="0" end="3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charRg st="31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8418">
                                            <p:txEl>
                                              <p:charRg st="31" end="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charRg st="47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8418">
                                            <p:txEl>
                                              <p:charRg st="47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charRg st="76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8418">
                                            <p:txEl>
                                              <p:charRg st="76" end="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charRg st="85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88418">
                                            <p:txEl>
                                              <p:charRg st="85" end="10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charRg st="100" end="1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88418">
                                            <p:txEl>
                                              <p:charRg st="100" end="1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8">
                                            <p:txEl>
                                              <p:charRg st="134" end="16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88418">
                                            <p:txEl>
                                              <p:charRg st="134" end="16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9442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609600" y="1143000"/>
            <a:ext cx="7886700" cy="4351338"/>
          </a:xfrm>
        </p:spPr>
        <p:txBody>
          <a:bodyPr vert="horz" wrap="square" lIns="91440" tIns="45720" rIns="91440" bIns="4572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</a:rPr>
              <a:t>涵养：</a:t>
            </a:r>
            <a:r>
              <a:rPr lang="zh-CN" altLang="en-US" sz="2800" b="1" dirty="0"/>
              <a:t>能控制情绪的功夫。</a:t>
            </a:r>
            <a:endParaRPr lang="zh-CN" altLang="en-US" sz="2800" b="1" dirty="0"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sym typeface="宋体" panose="02010600030101010101" pitchFamily="2" charset="-122"/>
              </a:rPr>
              <a:t>轻而易举：</a:t>
            </a:r>
            <a:r>
              <a:rPr lang="zh-CN" altLang="en-US" sz="2800" b="1" dirty="0">
                <a:sym typeface="宋体" panose="02010600030101010101" pitchFamily="2" charset="-122"/>
              </a:rPr>
              <a:t>形容事情容易做，不费力气。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sym typeface="宋体" panose="02010600030101010101" pitchFamily="2" charset="-122"/>
              </a:rPr>
              <a:t>絮絮叨叨：</a:t>
            </a:r>
            <a:r>
              <a:rPr lang="zh-CN" altLang="en-US" sz="2800" b="1" dirty="0">
                <a:sym typeface="宋体" panose="02010600030101010101" pitchFamily="2" charset="-122"/>
              </a:rPr>
              <a:t>形容说话啰嗦，唠叨。</a:t>
            </a:r>
            <a:endParaRPr lang="zh-CN" altLang="en-US" sz="2800" b="1" dirty="0">
              <a:sym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sym typeface="宋体" panose="02010600030101010101" pitchFamily="2" charset="-122"/>
              </a:rPr>
              <a:t>徒有其表：</a:t>
            </a:r>
            <a:r>
              <a:rPr lang="zh-CN" altLang="en-US" sz="2800" b="1" dirty="0">
                <a:sym typeface="宋体" panose="02010600030101010101" pitchFamily="2" charset="-122"/>
              </a:rPr>
              <a:t>空有其外表，不实在。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sym typeface="宋体" panose="02010600030101010101" pitchFamily="2" charset="-122"/>
              </a:rPr>
              <a:t>随机应变：</a:t>
            </a:r>
            <a:r>
              <a:rPr lang="zh-CN" altLang="en-US" sz="2800" b="1" dirty="0">
                <a:sym typeface="宋体" panose="02010600030101010101" pitchFamily="2" charset="-122"/>
              </a:rPr>
              <a:t>随着情况的变化灵活机动地应付。机，时机，形势。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solidFill>
                  <a:srgbClr val="FF0000"/>
                </a:solidFill>
                <a:sym typeface="宋体" panose="02010600030101010101" pitchFamily="2" charset="-122"/>
              </a:rPr>
              <a:t>扭怩作态：</a:t>
            </a:r>
            <a:r>
              <a:rPr lang="zh-CN" sz="2800" b="1" dirty="0">
                <a:sym typeface="宋体" panose="02010600030101010101" pitchFamily="2" charset="-122"/>
              </a:rPr>
              <a:t>故意做出不好意思或不大方的样子。</a:t>
            </a:r>
            <a:endParaRPr lang="zh-CN" altLang="en-US" sz="2800" b="1" dirty="0"/>
          </a:p>
          <a:p>
            <a:pPr marL="0" indent="0" eaLnBrk="1" hangingPunct="1">
              <a:lnSpc>
                <a:spcPts val="3500"/>
              </a:lnSpc>
              <a:buNone/>
            </a:pPr>
            <a:endParaRPr lang="zh-CN" altLang="en-US" b="1" dirty="0"/>
          </a:p>
          <a:p>
            <a:pPr marL="0" indent="0" eaLnBrk="1" hangingPunct="1">
              <a:lnSpc>
                <a:spcPts val="3500"/>
              </a:lnSpc>
              <a:buNone/>
            </a:pPr>
            <a:endParaRPr lang="en-US" altLang="zh-CN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89442">
                                            <p:txEl>
                                              <p:charRg st="0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>
                                            <p:txEl>
                                              <p:charRg st="13" end="3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89442">
                                            <p:txEl>
                                              <p:charRg st="13" end="3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>
                                            <p:txEl>
                                              <p:charRg st="32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89442">
                                            <p:txEl>
                                              <p:charRg st="32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>
                                            <p:txEl>
                                              <p:charRg st="48" end="6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89442">
                                            <p:txEl>
                                              <p:charRg st="48" end="6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>
                                            <p:txEl>
                                              <p:charRg st="64" end="9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89442">
                                            <p:txEl>
                                              <p:charRg st="64" end="9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442">
                                            <p:txEl>
                                              <p:charRg st="93" end="1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89442">
                                            <p:txEl>
                                              <p:charRg st="93" end="1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944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2514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381000" y="1264920"/>
            <a:ext cx="7822565" cy="2256790"/>
          </a:xfrm>
        </p:spPr>
        <p:txBody>
          <a:bodyPr vert="horz" wrap="square" lIns="68580" tIns="34290" rIns="68580" bIns="34290" anchor="t"/>
          <a:p>
            <a:pPr marL="0" indent="0" eaLnBrk="1" hangingPunct="1">
              <a:buNone/>
            </a:pPr>
            <a:r>
              <a:rPr lang="en-US" altLang="zh-CN" sz="2800" dirty="0">
                <a:latin typeface="宋体" panose="02010600030101010101" pitchFamily="2" charset="-122"/>
                <a:sym typeface="宋体" panose="02010600030101010101" pitchFamily="2" charset="-122"/>
              </a:rPr>
              <a:t>  </a:t>
            </a:r>
            <a:r>
              <a:rPr lang="en-US" altLang="zh-CN" b="1" dirty="0">
                <a:latin typeface="宋体" panose="02010600030101010101" pitchFamily="2" charset="-122"/>
                <a:sym typeface="宋体" panose="02010600030101010101" pitchFamily="2" charset="-122"/>
              </a:rPr>
              <a:t>1.</a:t>
            </a:r>
            <a:r>
              <a:rPr lang="zh-CN" altLang="zh-CN" b="1" dirty="0">
                <a:latin typeface="宋体" panose="02010600030101010101" pitchFamily="2" charset="-122"/>
                <a:sym typeface="宋体" panose="02010600030101010101" pitchFamily="2" charset="-122"/>
              </a:rPr>
              <a:t>作者认为教养首先应该体现在哪里？</a:t>
            </a:r>
            <a:endParaRPr lang="zh-CN" altLang="zh-CN" b="1" dirty="0"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marL="0" indent="0" eaLnBrk="1" hangingPunct="1">
              <a:buNone/>
            </a:pPr>
            <a:r>
              <a:rPr lang="zh-CN" altLang="zh-CN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  作者认为首先要看他在自己家里、在自己亲属之间的表现，看他和亲人们的关系究竟怎么样。</a:t>
            </a:r>
            <a:endParaRPr lang="zh-CN" altLang="zh-CN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  <a:p>
            <a:pPr marL="0" indent="0" eaLnBrk="1" hangingPunct="1">
              <a:buNone/>
            </a:pPr>
            <a:endParaRPr lang="zh-CN" altLang="zh-CN" b="1" dirty="0">
              <a:latin typeface="宋体" panose="02010600030101010101" pitchFamily="2" charset="-122"/>
              <a:sym typeface="宋体" panose="02010600030101010101" pitchFamily="2" charset="-122"/>
            </a:endParaRPr>
          </a:p>
        </p:txBody>
      </p:sp>
      <p:sp>
        <p:nvSpPr>
          <p:cNvPr id="12291" name="圆角矩形 35" descr="中国教育出版网"/>
          <p:cNvSpPr/>
          <p:nvPr/>
        </p:nvSpPr>
        <p:spPr>
          <a:xfrm>
            <a:off x="292100" y="884238"/>
            <a:ext cx="2346325" cy="490537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92518" name="文本框 1" descr="中国教育出版网"/>
          <p:cNvSpPr txBox="1"/>
          <p:nvPr/>
        </p:nvSpPr>
        <p:spPr>
          <a:xfrm>
            <a:off x="340043" y="3457575"/>
            <a:ext cx="7904162" cy="143764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en-US" altLang="zh-CN" sz="24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zh-CN" sz="3200" b="1" dirty="0">
                <a:latin typeface="宋体" panose="02010600030101010101" pitchFamily="2" charset="-122"/>
                <a:sym typeface="宋体" panose="02010600030101010101" pitchFamily="2" charset="-122"/>
              </a:rPr>
              <a:t>2.一个人有教养的主要表现是什么？</a:t>
            </a:r>
            <a:endParaRPr lang="zh-CN" altLang="zh-CN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</a:t>
            </a:r>
            <a:r>
              <a:rPr lang="zh-CN" altLang="zh-CN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宋体" panose="02010600030101010101" pitchFamily="2" charset="-122"/>
              </a:rPr>
              <a:t>  一个有教养的人，必定从心里愿意尊重别人，也善于尊重别人。</a:t>
            </a:r>
            <a:endParaRPr lang="zh-CN" altLang="zh-CN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宋体" panose="02010600030101010101" pitchFamily="2" charset="-122"/>
            </a:endParaRPr>
          </a:p>
        </p:txBody>
      </p:sp>
      <p:pic>
        <p:nvPicPr>
          <p:cNvPr id="12295" name="图片 2" descr="中国教育出版网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55628" y="4384040"/>
            <a:ext cx="3271837" cy="2239963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1"/>
          <p:cNvGrpSpPr/>
          <p:nvPr/>
        </p:nvGrpSpPr>
        <p:grpSpPr>
          <a:xfrm>
            <a:off x="430213" y="374650"/>
            <a:ext cx="2346325" cy="700088"/>
            <a:chOff x="677" y="589"/>
            <a:chExt cx="3695" cy="1103"/>
          </a:xfrm>
        </p:grpSpPr>
        <p:pic>
          <p:nvPicPr>
            <p:cNvPr id="19460" name="图片 18" descr="00 图标-0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77" y="589"/>
              <a:ext cx="3695" cy="11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1" name="文本框 3"/>
            <p:cNvSpPr txBox="1"/>
            <p:nvPr/>
          </p:nvSpPr>
          <p:spPr>
            <a:xfrm>
              <a:off x="852" y="681"/>
              <a:ext cx="2848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文章感知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92514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192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925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92518">
                                            <p:txEl>
                                              <p:charRg st="0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5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1925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925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2514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3538" name="文本框 3" descr="中国教育出版网"/>
          <p:cNvSpPr txBox="1"/>
          <p:nvPr/>
        </p:nvSpPr>
        <p:spPr>
          <a:xfrm>
            <a:off x="738188" y="1131888"/>
            <a:ext cx="5475287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en-US" altLang="zh-CN" sz="2800" b="1" dirty="0">
                <a:latin typeface="宋体" panose="02010600030101010101" pitchFamily="2" charset="-122"/>
              </a:rPr>
              <a:t>3.</a:t>
            </a:r>
            <a:r>
              <a:rPr lang="zh-CN" altLang="en-US" sz="2800" b="1" dirty="0">
                <a:latin typeface="宋体" panose="02010600030101010101" pitchFamily="2" charset="-122"/>
              </a:rPr>
              <a:t>给本文划分结构。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193539" name="文本框 4" descr="中国教育出版网"/>
          <p:cNvSpPr txBox="1"/>
          <p:nvPr/>
        </p:nvSpPr>
        <p:spPr>
          <a:xfrm>
            <a:off x="619125" y="1841500"/>
            <a:ext cx="7962900" cy="50107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第一部分（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：开门见山，引入论题。</a:t>
            </a:r>
            <a:endParaRPr lang="zh-CN" altLang="en-US" sz="2800" b="1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第二部分（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～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12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：先谈“无教养”的例子，再谈“有教养”的表现，论说什么是“有教养”。</a:t>
            </a:r>
            <a:endParaRPr lang="zh-CN" altLang="en-US" sz="2800" b="1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第一层（</a:t>
            </a:r>
            <a:r>
              <a:rPr lang="en-US" altLang="zh-CN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3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～</a:t>
            </a:r>
            <a:r>
              <a:rPr lang="en-US" altLang="zh-CN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10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）：通过假设、对比，列举了没有教养的事例。</a:t>
            </a:r>
            <a:endParaRPr lang="zh-CN" altLang="en-US" sz="2800" b="1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    第二层（</a:t>
            </a:r>
            <a:r>
              <a:rPr lang="en-US" altLang="zh-CN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11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、</a:t>
            </a:r>
            <a:r>
              <a:rPr lang="en-US" altLang="zh-CN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12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）：从正面论说什么是真正的有教养。</a:t>
            </a:r>
            <a:endParaRPr lang="zh-CN" altLang="en-US" sz="2800" b="1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第三部分（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</a:rPr>
              <a:t>13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～</a:t>
            </a:r>
            <a:r>
              <a:rPr lang="en-US" altLang="zh-CN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18</a:t>
            </a:r>
            <a:r>
              <a:rPr lang="zh-CN" altLang="en-US" sz="2800" b="1" dirty="0">
                <a:solidFill>
                  <a:srgbClr val="0000FF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）</a:t>
            </a:r>
            <a:r>
              <a:rPr lang="zh-CN" altLang="en-US" sz="2800" b="1" dirty="0">
                <a:solidFill>
                  <a:srgbClr val="C00000"/>
                </a:solidFill>
                <a:latin typeface="黑体" panose="02010609060101010101" charset="-122"/>
                <a:ea typeface="黑体" panose="02010609060101010101" charset="-122"/>
                <a:cs typeface="黑体" panose="02010609060101010101" charset="-122"/>
                <a:sym typeface="宋体" panose="02010600030101010101" pitchFamily="2" charset="-122"/>
              </a:rPr>
              <a:t>：通过列举事例和现象，论证什么是“优雅风度”。</a:t>
            </a:r>
            <a:endParaRPr lang="zh-CN" altLang="en-US" sz="2800" b="1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endParaRPr lang="zh-CN" altLang="en-US" sz="28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2800" dirty="0">
              <a:solidFill>
                <a:srgbClr val="C00000"/>
              </a:solidFill>
              <a:latin typeface="黑体" panose="02010609060101010101" charset="-122"/>
              <a:ea typeface="黑体" panose="02010609060101010101" charset="-122"/>
              <a:cs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3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3539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charRg st="21" end="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3539">
                                            <p:txEl>
                                              <p:charRg st="21" end="6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charRg st="66" end="9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93539">
                                            <p:txEl>
                                              <p:charRg st="66" end="9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charRg st="98" end="1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93539">
                                            <p:txEl>
                                              <p:charRg st="98" end="1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>
                                            <p:txEl>
                                              <p:charRg st="127" end="1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93539">
                                            <p:txEl>
                                              <p:charRg st="127" end="1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62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323850" y="1748155"/>
            <a:ext cx="8129588" cy="1065213"/>
          </a:xfrm>
        </p:spPr>
        <p:txBody>
          <a:bodyPr vert="horz" wrap="square" lIns="68580" tIns="34290" rIns="68580" bIns="3429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en-US" altLang="zh-CN" sz="2800" dirty="0">
                <a:latin typeface="宋体" panose="02010600030101010101" pitchFamily="2" charset="-122"/>
              </a:rPr>
              <a:t>     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1.</a:t>
            </a:r>
            <a:r>
              <a:rPr lang="zh-CN" altLang="zh-CN" b="1" dirty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第⑤～⑩段主要论述了什么？这几段的论述有什么共同点？</a:t>
            </a:r>
            <a:endParaRPr lang="zh-CN" altLang="zh-CN" b="1" dirty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</a:endParaRPr>
          </a:p>
        </p:txBody>
      </p:sp>
      <p:sp>
        <p:nvSpPr>
          <p:cNvPr id="14339" name="圆角矩形 39" descr="中国教育出版网"/>
          <p:cNvSpPr/>
          <p:nvPr/>
        </p:nvSpPr>
        <p:spPr>
          <a:xfrm>
            <a:off x="323850" y="1033463"/>
            <a:ext cx="2320925" cy="490537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194566" name="文本框 1" descr="中国教育出版网"/>
          <p:cNvSpPr txBox="1"/>
          <p:nvPr/>
        </p:nvSpPr>
        <p:spPr>
          <a:xfrm>
            <a:off x="569913" y="3038475"/>
            <a:ext cx="8042275" cy="237871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en-US" altLang="zh-CN" sz="28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主要从方面论述了没有教养的表现。这几段的论述都是先假设一个人在外面的表现彬彬有礼，但是在家里却表现的不尊重家人。</a:t>
            </a:r>
            <a:r>
              <a:rPr lang="zh-CN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在对比中反映了一个人的怎样才算有教养。</a:t>
            </a:r>
            <a:endParaRPr lang="zh-CN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zh-CN" sz="32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323533" y="509905"/>
            <a:ext cx="2345372" cy="699134"/>
            <a:chOff x="677" y="589"/>
            <a:chExt cx="3695" cy="1103"/>
          </a:xfrm>
        </p:grpSpPr>
        <p:pic>
          <p:nvPicPr>
            <p:cNvPr id="11272" name="图片 3" descr="00 图标-0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77" y="589"/>
              <a:ext cx="3695" cy="11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1273" name="文本框 3"/>
            <p:cNvSpPr txBox="1"/>
            <p:nvPr/>
          </p:nvSpPr>
          <p:spPr>
            <a:xfrm>
              <a:off x="852" y="681"/>
              <a:ext cx="3303" cy="9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课文解析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2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194562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94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62" grpId="0" build="p"/>
      <p:bldP spid="1945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5586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321945" y="594995"/>
            <a:ext cx="8207375" cy="2517140"/>
          </a:xfrm>
        </p:spPr>
        <p:txBody>
          <a:bodyPr vert="horz" wrap="square" lIns="68580" tIns="34290" rIns="68580" bIns="3429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en-US" altLang="zh-CN" sz="2800" dirty="0">
                <a:latin typeface="宋体" panose="02010600030101010101" pitchFamily="2" charset="-122"/>
              </a:rPr>
              <a:t>   </a:t>
            </a:r>
            <a:r>
              <a:rPr lang="en-US" altLang="zh-CN" sz="2800" b="1" dirty="0">
                <a:latin typeface="宋体" panose="02010600030101010101" pitchFamily="2" charset="-122"/>
              </a:rPr>
              <a:t> </a:t>
            </a:r>
            <a:r>
              <a:rPr lang="en-US" altLang="zh-CN" b="1" dirty="0">
                <a:latin typeface="宋体" panose="02010600030101010101" pitchFamily="2" charset="-122"/>
              </a:rPr>
              <a:t>2</a:t>
            </a:r>
            <a:r>
              <a:rPr lang="zh-CN" altLang="zh-CN" b="1" dirty="0">
                <a:latin typeface="宋体" panose="02010600030101010101" pitchFamily="2" charset="-122"/>
              </a:rPr>
              <a:t>.第二部分先谈“无教养”的例子，再谈“有教养”的表现，这样写有什么好处？</a:t>
            </a:r>
            <a:endParaRPr lang="zh-CN" altLang="zh-CN" b="1" dirty="0"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zh-CN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    这样</a:t>
            </a:r>
            <a:r>
              <a:rPr lang="zh-CN" altLang="zh-CN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对比</a:t>
            </a:r>
            <a:r>
              <a:rPr lang="zh-CN" altLang="zh-CN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  <a:sym typeface="+mn-ea"/>
              </a:rPr>
              <a:t>起来写，有利于突显什么是真正的有教养。尤其在列举了大量事例和现象后，让读者在对比中了解了“有教养”是一个怎样的表现。</a:t>
            </a:r>
            <a:endParaRPr lang="zh-CN" altLang="zh-CN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  <a:sym typeface="+mn-ea"/>
            </a:endParaRPr>
          </a:p>
        </p:txBody>
      </p:sp>
      <p:sp>
        <p:nvSpPr>
          <p:cNvPr id="195587" name="文本框 1" descr="中国教育出版网"/>
          <p:cNvSpPr txBox="1"/>
          <p:nvPr/>
        </p:nvSpPr>
        <p:spPr>
          <a:xfrm>
            <a:off x="321945" y="3687445"/>
            <a:ext cx="8173085" cy="237871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zh-CN" sz="2800" dirty="0">
                <a:latin typeface="宋体" panose="02010600030101010101" pitchFamily="2" charset="-122"/>
              </a:rPr>
              <a:t>    </a:t>
            </a:r>
            <a:r>
              <a:rPr lang="zh-CN" altLang="zh-CN" sz="3200" b="1" dirty="0">
                <a:latin typeface="宋体" panose="02010600030101010101" pitchFamily="2" charset="-122"/>
              </a:rPr>
              <a:t>3.作者由“教养”转向“风度”的论述，二者之间有什么内在联系？</a:t>
            </a:r>
            <a:endParaRPr lang="zh-CN" altLang="en-US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en-US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教养是风度的基础，风度是教养的外在体现形式。</a:t>
            </a:r>
            <a:endParaRPr lang="zh-CN" altLang="en-US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5586">
                                            <p:txEl>
                                              <p:charRg st="0" end="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95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1955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955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955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586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6610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353060" y="752475"/>
            <a:ext cx="7615238" cy="1065213"/>
          </a:xfrm>
        </p:spPr>
        <p:txBody>
          <a:bodyPr vert="horz" wrap="square" lIns="68580" tIns="34290" rIns="68580" bIns="34290" anchor="t"/>
          <a:p>
            <a:pPr marL="0" indent="0" eaLnBrk="1" hangingPunct="1">
              <a:buNone/>
            </a:pPr>
            <a:r>
              <a:rPr lang="en-US" altLang="zh-CN" sz="2800" b="1" dirty="0">
                <a:latin typeface="宋体" panose="02010600030101010101" pitchFamily="2" charset="-122"/>
              </a:rPr>
              <a:t>  </a:t>
            </a:r>
            <a:r>
              <a:rPr lang="en-US" altLang="zh-CN" b="1" dirty="0">
                <a:latin typeface="宋体" panose="02010600030101010101" pitchFamily="2" charset="-122"/>
              </a:rPr>
              <a:t> 4.</a:t>
            </a:r>
            <a:r>
              <a:rPr lang="zh-CN" altLang="zh-CN" b="1" dirty="0">
                <a:latin typeface="宋体" panose="02010600030101010101" pitchFamily="2" charset="-122"/>
              </a:rPr>
              <a:t>作者在论说“风度”时的论证思路是怎样的？</a:t>
            </a:r>
            <a:endParaRPr lang="zh-CN" altLang="zh-CN" b="1" dirty="0">
              <a:latin typeface="宋体" panose="02010600030101010101" pitchFamily="2" charset="-122"/>
            </a:endParaRPr>
          </a:p>
        </p:txBody>
      </p:sp>
      <p:sp>
        <p:nvSpPr>
          <p:cNvPr id="196611" name="文本框 1" descr="中国教育出版网"/>
          <p:cNvSpPr txBox="1"/>
          <p:nvPr/>
        </p:nvSpPr>
        <p:spPr>
          <a:xfrm>
            <a:off x="569913" y="2058988"/>
            <a:ext cx="7910512" cy="372554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en-US" altLang="zh-CN" sz="28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zh-CN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首先由谈论“风度”的书籍谈起，提出待人接物的问题，然后批驳错误的观点。接着解说风度的缘起。接着列举有风度的现象，论述优雅风度遵循的准则。最后得出</a:t>
            </a:r>
            <a:r>
              <a:rPr lang="zh-CN" altLang="zh-CN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结论：必须以尊重的态度对待别人，才能保持优雅的举止</a:t>
            </a:r>
            <a:r>
              <a:rPr lang="zh-CN" altLang="zh-CN" sz="32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zh-CN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endParaRPr lang="zh-CN" altLang="en-US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en-US" sz="32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0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6610">
                                            <p:txEl>
                                              <p:charRg st="0" end="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6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6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6610" grpId="0" build="p"/>
      <p:bldP spid="19661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7634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503555" y="846138"/>
            <a:ext cx="8537575" cy="1065212"/>
          </a:xfrm>
        </p:spPr>
        <p:txBody>
          <a:bodyPr vert="horz" wrap="square" lIns="68580" tIns="34290" rIns="68580" bIns="34290" anchor="t"/>
          <a:p>
            <a:pPr marL="0" indent="0" eaLnBrk="1" hangingPunct="1">
              <a:buNone/>
            </a:pPr>
            <a:r>
              <a:rPr lang="en-US" altLang="zh-CN" sz="2800" dirty="0">
                <a:latin typeface="宋体" panose="02010600030101010101" pitchFamily="2" charset="-122"/>
              </a:rPr>
              <a:t>     </a:t>
            </a:r>
            <a:r>
              <a:rPr lang="en-US" altLang="zh-CN" b="1" dirty="0">
                <a:latin typeface="宋体" panose="02010600030101010101" pitchFamily="2" charset="-122"/>
              </a:rPr>
              <a:t>5.</a:t>
            </a:r>
            <a:r>
              <a:rPr lang="zh-CN" altLang="en-US" b="1" dirty="0">
                <a:latin typeface="宋体" panose="02010600030101010101" pitchFamily="2" charset="-122"/>
              </a:rPr>
              <a:t>举例说明本文主要的论证方法。</a:t>
            </a:r>
            <a:endParaRPr lang="zh-CN" altLang="en-US" b="1" dirty="0">
              <a:latin typeface="宋体" panose="02010600030101010101" pitchFamily="2" charset="-122"/>
            </a:endParaRPr>
          </a:p>
        </p:txBody>
      </p:sp>
      <p:sp>
        <p:nvSpPr>
          <p:cNvPr id="197635" name="文本框 1" descr="中国教育出版网"/>
          <p:cNvSpPr txBox="1"/>
          <p:nvPr/>
        </p:nvSpPr>
        <p:spPr>
          <a:xfrm>
            <a:off x="331470" y="1911350"/>
            <a:ext cx="8516620" cy="456184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en-US" altLang="zh-CN" sz="2800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（1）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举例论证</a:t>
            </a: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。本文的5</a:t>
            </a:r>
            <a:r>
              <a:rPr lang="zh-CN" altLang="zh-CN" sz="2800" b="1" dirty="0">
                <a:solidFill>
                  <a:srgbClr val="C00000"/>
                </a:solidFill>
                <a:latin typeface="宋体" panose="02010600030101010101" pitchFamily="2" charset="-122"/>
              </a:rPr>
              <a:t>～</a:t>
            </a: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10段，17段都进行了集中举例论述。5</a:t>
            </a:r>
            <a:r>
              <a:rPr lang="zh-CN" altLang="zh-CN" sz="2800" b="1" dirty="0">
                <a:solidFill>
                  <a:srgbClr val="C00000"/>
                </a:solidFill>
                <a:latin typeface="宋体" panose="02010600030101010101" pitchFamily="2" charset="-122"/>
              </a:rPr>
              <a:t>～</a:t>
            </a: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10段集中列举了无教养的例子，17段集中列举了优雅风度的具体表现。这些例子都鲜活地证明了怎样才是真正的教养和优雅的风度。</a:t>
            </a:r>
            <a:endParaRPr lang="zh-CN" altLang="zh-CN" sz="2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500"/>
              </a:lnSpc>
              <a:buFont typeface="Arial" panose="020B0604020202020204" pitchFamily="34" charset="0"/>
            </a:pP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（2）</a:t>
            </a:r>
            <a:r>
              <a:rPr lang="zh-CN" altLang="zh-CN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对比论证</a:t>
            </a: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。本文多处使用了对比论证方法。5</a:t>
            </a:r>
            <a:r>
              <a:rPr lang="zh-CN" altLang="zh-CN" sz="2800" b="1" dirty="0">
                <a:solidFill>
                  <a:srgbClr val="C00000"/>
                </a:solidFill>
                <a:latin typeface="宋体" panose="02010600030101010101" pitchFamily="2" charset="-122"/>
              </a:rPr>
              <a:t>～</a:t>
            </a:r>
            <a:r>
              <a:rPr lang="zh-CN" altLang="zh-CN" sz="2800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10段每一段都是通过假设、对比，列举了没有教养的表现，体现了没有教养的具体指向。第二部分的两层也是前一层为先谈“无教养”的例子，再谈“有教养”的表现，这样对比起来，更能体现真正的教养。</a:t>
            </a:r>
            <a:endParaRPr lang="zh-CN" altLang="zh-CN" sz="2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buFont typeface="Arial" panose="020B0604020202020204" pitchFamily="34" charset="0"/>
            </a:pPr>
            <a:endParaRPr lang="zh-CN" altLang="zh-CN" sz="2800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4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7634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>
                                            <p:txEl>
                                              <p:charRg st="0" end="9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7635">
                                            <p:txEl>
                                              <p:charRg st="0" end="9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>
                                            <p:txEl>
                                              <p:charRg st="96" end="2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97635">
                                            <p:txEl>
                                              <p:charRg st="96" end="2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4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8658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262255" y="1302068"/>
            <a:ext cx="8229600" cy="3155950"/>
          </a:xfrm>
        </p:spPr>
        <p:txBody>
          <a:bodyPr vert="horz" wrap="square" lIns="91440" tIns="45720" rIns="91440" bIns="4572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en-US" altLang="zh-CN" dirty="0">
                <a:latin typeface="宋体" panose="02010600030101010101" pitchFamily="2" charset="-122"/>
              </a:rPr>
              <a:t>  </a:t>
            </a:r>
            <a:r>
              <a:rPr lang="en-US" altLang="zh-CN" b="1" dirty="0">
                <a:latin typeface="宋体" panose="02010600030101010101" pitchFamily="2" charset="-122"/>
              </a:rPr>
              <a:t>6.</a:t>
            </a:r>
            <a:r>
              <a:rPr lang="zh-CN" altLang="en-US" b="1" dirty="0">
                <a:latin typeface="宋体" panose="02010600030101010101" pitchFamily="2" charset="-122"/>
              </a:rPr>
              <a:t>一个人的“优雅风度”是怎样做到的？</a:t>
            </a:r>
            <a:endParaRPr lang="zh-CN" altLang="en-US" b="1" dirty="0"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b="1" dirty="0">
                <a:latin typeface="宋体" panose="02010600030101010101" pitchFamily="2" charset="-122"/>
              </a:rPr>
              <a:t> </a:t>
            </a:r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一个人的“优雅风度” 是靠祖祖辈辈一代又一代人的经验积淀而成的，必须以</a:t>
            </a:r>
            <a:r>
              <a:rPr lang="zh-CN" altLang="en-US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尊重的态度</a:t>
            </a:r>
            <a:r>
              <a:rPr lang="zh-CN" altLang="en-US" b="1" dirty="0">
                <a:solidFill>
                  <a:srgbClr val="C0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对待别人。如果你懂得了这一点，再加上几分随机应变的智慧，那么风度就会自动来到你的身边。</a:t>
            </a:r>
            <a:endParaRPr lang="zh-CN" altLang="en-US" b="1" dirty="0">
              <a:solidFill>
                <a:srgbClr val="C0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18435" name="图片 1" descr="中国教育出版网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56555" y="3803650"/>
            <a:ext cx="3439795" cy="28543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8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98658">
                                            <p:txEl>
                                              <p:charRg st="0" end="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658">
                                            <p:txEl>
                                              <p:charRg st="22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98658">
                                            <p:txEl>
                                              <p:charRg st="22" end="1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1730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430530" y="1344930"/>
            <a:ext cx="8544560" cy="4349750"/>
          </a:xfrm>
        </p:spPr>
        <p:txBody>
          <a:bodyPr vert="horz" wrap="square" lIns="68580" tIns="34290" rIns="68580" bIns="3429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en-US" altLang="zh-CN" b="1" dirty="0">
                <a:latin typeface="宋体" panose="02010600030101010101" pitchFamily="2" charset="-122"/>
              </a:rPr>
              <a:t>   </a:t>
            </a:r>
            <a:r>
              <a:rPr lang="en-US" altLang="zh-CN" b="1" dirty="0">
                <a:solidFill>
                  <a:srgbClr val="FF0000"/>
                </a:solidFill>
                <a:latin typeface="宋体" panose="02010600030101010101" pitchFamily="2" charset="-122"/>
              </a:rPr>
              <a:t>1.</a:t>
            </a:r>
            <a:r>
              <a:rPr lang="zh-CN" altLang="zh-CN" b="1" dirty="0">
                <a:solidFill>
                  <a:srgbClr val="FF0000"/>
                </a:solidFill>
                <a:latin typeface="宋体" panose="02010600030101010101" pitchFamily="2" charset="-122"/>
              </a:rPr>
              <a:t>行文活泼、灵动，思路清晰</a:t>
            </a:r>
            <a:endParaRPr lang="zh-CN" altLang="zh-CN" b="1" dirty="0">
              <a:solidFill>
                <a:srgbClr val="FF0000"/>
              </a:solidFill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zh-CN" b="1" dirty="0">
                <a:latin typeface="宋体" panose="02010600030101010101" pitchFamily="2" charset="-122"/>
              </a:rPr>
              <a:t>   本文从讨论教养本身，到剖析教养的重要表现——“优雅风度”，其中贯穿着作者的基本见解：教养的本质是尊重。作为一片写给青少年的“书简”，文中有探讨问题的逻辑和推论，又有大量生动的事例，加上精辟的观点和格言式的句子，引人深思，值得反复咀嚼、品味。</a:t>
            </a:r>
            <a:endParaRPr lang="zh-CN" altLang="zh-CN" b="1" dirty="0">
              <a:latin typeface="宋体" panose="02010600030101010101" pitchFamily="2" charset="-122"/>
            </a:endParaRPr>
          </a:p>
        </p:txBody>
      </p:sp>
      <p:sp>
        <p:nvSpPr>
          <p:cNvPr id="21507" name="圆角矩形 63" descr="中国教育出版网"/>
          <p:cNvSpPr/>
          <p:nvPr/>
        </p:nvSpPr>
        <p:spPr>
          <a:xfrm>
            <a:off x="314325" y="852488"/>
            <a:ext cx="2286000" cy="492125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430213" y="374650"/>
            <a:ext cx="2346325" cy="700088"/>
            <a:chOff x="677" y="589"/>
            <a:chExt cx="3695" cy="1103"/>
          </a:xfrm>
        </p:grpSpPr>
        <p:pic>
          <p:nvPicPr>
            <p:cNvPr id="19460" name="图片 18" descr="00 图标-0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77" y="589"/>
              <a:ext cx="3695" cy="11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1" name="文本框 3"/>
            <p:cNvSpPr txBox="1"/>
            <p:nvPr/>
          </p:nvSpPr>
          <p:spPr>
            <a:xfrm>
              <a:off x="852" y="681"/>
              <a:ext cx="2848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写法探究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23558" name="图片 1" descr="中国教育出版网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5920" y="4664075"/>
            <a:ext cx="3122295" cy="204597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01730">
                                            <p:txEl>
                                              <p:charRg st="0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>
                                            <p:txEl>
                                              <p:charRg st="18" end="14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01730">
                                            <p:txEl>
                                              <p:charRg st="18" end="14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2754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540385" y="759460"/>
            <a:ext cx="7886700" cy="5167313"/>
          </a:xfrm>
        </p:spPr>
        <p:txBody>
          <a:bodyPr vert="horz" wrap="square" lIns="91440" tIns="45720" rIns="91440" bIns="4572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   2.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方法多样，论证有力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/>
              <a:t> 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举例论证</a:t>
            </a:r>
            <a:r>
              <a:rPr lang="zh-CN" altLang="en-US" sz="2800" b="1" dirty="0">
                <a:latin typeface="宋体" panose="02010600030101010101" pitchFamily="2" charset="-122"/>
              </a:rPr>
              <a:t>：本文的</a:t>
            </a:r>
            <a:r>
              <a:rPr lang="en-US" altLang="zh-CN" sz="2800" b="1" dirty="0">
                <a:latin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</a:rPr>
              <a:t>～</a:t>
            </a:r>
            <a:r>
              <a:rPr lang="en-US" altLang="zh-CN" sz="2800" b="1" dirty="0">
                <a:latin typeface="宋体" panose="02010600030101010101" pitchFamily="2" charset="-122"/>
              </a:rPr>
              <a:t>10</a:t>
            </a:r>
            <a:r>
              <a:rPr lang="zh-CN" altLang="en-US" sz="2800" b="1" dirty="0">
                <a:latin typeface="宋体" panose="02010600030101010101" pitchFamily="2" charset="-122"/>
              </a:rPr>
              <a:t>段，</a:t>
            </a:r>
            <a:r>
              <a:rPr lang="en-US" altLang="zh-CN" sz="2800" b="1" dirty="0">
                <a:latin typeface="宋体" panose="02010600030101010101" pitchFamily="2" charset="-122"/>
              </a:rPr>
              <a:t>17</a:t>
            </a:r>
            <a:r>
              <a:rPr lang="zh-CN" altLang="en-US" sz="2800" b="1" dirty="0">
                <a:latin typeface="宋体" panose="02010600030101010101" pitchFamily="2" charset="-122"/>
              </a:rPr>
              <a:t>段都进行了集中举例论述。</a:t>
            </a:r>
            <a:r>
              <a:rPr lang="en-US" altLang="zh-CN" sz="2800" b="1" dirty="0">
                <a:latin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</a:rPr>
              <a:t>～</a:t>
            </a:r>
            <a:r>
              <a:rPr lang="en-US" altLang="zh-CN" sz="2800" b="1" dirty="0">
                <a:latin typeface="宋体" panose="02010600030101010101" pitchFamily="2" charset="-122"/>
              </a:rPr>
              <a:t>10</a:t>
            </a:r>
            <a:r>
              <a:rPr lang="zh-CN" altLang="en-US" sz="2800" b="1" dirty="0">
                <a:latin typeface="宋体" panose="02010600030101010101" pitchFamily="2" charset="-122"/>
              </a:rPr>
              <a:t>段集中列举了无教养的例子，</a:t>
            </a:r>
            <a:r>
              <a:rPr lang="en-US" altLang="zh-CN" sz="2800" b="1" dirty="0">
                <a:latin typeface="宋体" panose="02010600030101010101" pitchFamily="2" charset="-122"/>
              </a:rPr>
              <a:t>17</a:t>
            </a:r>
            <a:r>
              <a:rPr lang="zh-CN" altLang="en-US" sz="2800" b="1" dirty="0">
                <a:latin typeface="宋体" panose="02010600030101010101" pitchFamily="2" charset="-122"/>
              </a:rPr>
              <a:t>段集中列举了优雅风度的具体表现。这些例子都鲜活地证明了怎样才是真正的教养和优雅的风度。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latin typeface="宋体" panose="02010600030101010101" pitchFamily="2" charset="-122"/>
              </a:rPr>
              <a:t>   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对比论证</a:t>
            </a:r>
            <a:r>
              <a:rPr lang="zh-CN" altLang="en-US" sz="2800" b="1" dirty="0">
                <a:latin typeface="宋体" panose="02010600030101010101" pitchFamily="2" charset="-122"/>
              </a:rPr>
              <a:t>：本文多处使用了对比论证方法。</a:t>
            </a:r>
            <a:r>
              <a:rPr lang="en-US" altLang="zh-CN" sz="2800" b="1" dirty="0">
                <a:latin typeface="宋体" panose="02010600030101010101" pitchFamily="2" charset="-122"/>
              </a:rPr>
              <a:t>5</a:t>
            </a:r>
            <a:r>
              <a:rPr lang="zh-CN" altLang="en-US" sz="2800" b="1" dirty="0">
                <a:latin typeface="宋体" panose="02010600030101010101" pitchFamily="2" charset="-122"/>
              </a:rPr>
              <a:t>～</a:t>
            </a:r>
            <a:r>
              <a:rPr lang="en-US" altLang="zh-CN" sz="2800" b="1" dirty="0">
                <a:latin typeface="宋体" panose="02010600030101010101" pitchFamily="2" charset="-122"/>
              </a:rPr>
              <a:t>10</a:t>
            </a:r>
            <a:r>
              <a:rPr lang="zh-CN" altLang="en-US" sz="2800" b="1" dirty="0">
                <a:latin typeface="宋体" panose="02010600030101010101" pitchFamily="2" charset="-122"/>
              </a:rPr>
              <a:t>段每一段都是通过假设、对比，列举了没有教养的表现，体现了没有教养的具体指向。第二部分的两层也是前一层为先谈“无教养”的例子，再谈“有教养”的表现，这样对比起来，更能体现真正的教养。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02754">
                                            <p:txEl>
                                              <p:charRg st="0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>
                                            <p:txEl>
                                              <p:charRg st="15" end="10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02754">
                                            <p:txEl>
                                              <p:charRg st="15" end="10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754">
                                            <p:txEl>
                                              <p:charRg st="109" end="22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202754">
                                            <p:txEl>
                                              <p:charRg st="109" end="22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5" name="圆角矩形 59" descr="中国教育出版网"/>
          <p:cNvSpPr/>
          <p:nvPr/>
        </p:nvSpPr>
        <p:spPr>
          <a:xfrm>
            <a:off x="306388" y="893763"/>
            <a:ext cx="2166937" cy="492125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456883" y="513080"/>
            <a:ext cx="2346325" cy="700088"/>
            <a:chOff x="677" y="589"/>
            <a:chExt cx="3695" cy="1103"/>
          </a:xfrm>
        </p:grpSpPr>
        <p:pic>
          <p:nvPicPr>
            <p:cNvPr id="21508" name="图片 18" descr="00 图标-0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77" y="589"/>
              <a:ext cx="3695" cy="11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09" name="文本框 3"/>
            <p:cNvSpPr txBox="1"/>
            <p:nvPr/>
          </p:nvSpPr>
          <p:spPr>
            <a:xfrm>
              <a:off x="852" y="681"/>
              <a:ext cx="2848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课文总结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  <p:pic>
        <p:nvPicPr>
          <p:cNvPr id="31746" name="Picture 6" descr="C:\Users\Administrator\Documents\小插图\文本框2.pn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069975" y="1534160"/>
            <a:ext cx="6797675" cy="4138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3778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1677670" y="2697480"/>
            <a:ext cx="5581650" cy="2815590"/>
          </a:xfrm>
        </p:spPr>
        <p:txBody>
          <a:bodyPr vert="horz" wrap="square" lIns="68580" tIns="34290" rIns="68580" bIns="3429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en-US" altLang="zh-CN" sz="2800" dirty="0">
                <a:latin typeface="宋体" panose="02010600030101010101" pitchFamily="2" charset="-122"/>
              </a:rPr>
              <a:t>    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本文透过众多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“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有教养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”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及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“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无教养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”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的现象，对众多事例进行了比较、分析，自然而然地得出自己的结论，探究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“</a:t>
            </a:r>
            <a:r>
              <a:rPr lang="zh-CN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真正的教养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”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和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“</a:t>
            </a:r>
            <a:r>
              <a:rPr lang="zh-CN" altLang="zh-CN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优雅风度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charset="-122"/>
              </a:rPr>
              <a:t>”</a:t>
            </a: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的本质。</a:t>
            </a:r>
            <a:endParaRPr lang="zh-CN" alt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778">
                                            <p:txEl>
                                              <p:charRg st="0" end="7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03778">
                                            <p:txEl>
                                              <p:charRg st="0" end="7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3778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内容占位符 2" descr="中国教育出版网"/>
          <p:cNvSpPr>
            <a:spLocks noGrp="1"/>
          </p:cNvSpPr>
          <p:nvPr>
            <p:ph idx="1"/>
          </p:nvPr>
        </p:nvSpPr>
        <p:spPr>
          <a:xfrm>
            <a:off x="1403985" y="1973580"/>
            <a:ext cx="6722110" cy="2826385"/>
          </a:xfrm>
        </p:spPr>
        <p:txBody>
          <a:bodyPr vert="horz" wrap="square" lIns="68580" tIns="34290" rIns="68580" bIns="34290" anchor="t"/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zh-CN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开门见山，引入论题。</a:t>
            </a:r>
            <a:endParaRPr lang="zh-CN" altLang="zh-CN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先谈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</a:rPr>
              <a:t>“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无教养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</a:rPr>
              <a:t>”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的例子，再谈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</a:rPr>
              <a:t>“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有教养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</a:rPr>
              <a:t>”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的表现，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论说什么是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</a:rPr>
              <a:t>“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有教养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charset="-122"/>
              </a:rPr>
              <a:t>”</a:t>
            </a: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。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  <a:p>
            <a:pPr marL="0" indent="0" eaLnBrk="1" hangingPunct="1">
              <a:lnSpc>
                <a:spcPts val="3500"/>
              </a:lnSpc>
              <a:buNone/>
            </a:pPr>
            <a:r>
              <a:rPr lang="zh-CN" altLang="en-U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宋体" panose="02010600030101010101" pitchFamily="2" charset="-122"/>
              </a:rPr>
              <a:t>通过列举事例和现象，论证什么是“优雅风度”。</a:t>
            </a:r>
            <a:endParaRPr lang="zh-CN" altLang="en-U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24579" name="圆角矩形 75" descr="中国教育出版网"/>
          <p:cNvSpPr/>
          <p:nvPr/>
        </p:nvSpPr>
        <p:spPr>
          <a:xfrm>
            <a:off x="322263" y="898525"/>
            <a:ext cx="2386012" cy="490538"/>
          </a:xfrm>
          <a:prstGeom prst="roundRect">
            <a:avLst>
              <a:gd name="adj" fmla="val 16667"/>
            </a:avLst>
          </a:prstGeom>
          <a:noFill/>
          <a:ln w="3175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sz="100" dirty="0">
              <a:solidFill>
                <a:srgbClr val="FFFFFF"/>
              </a:solidFill>
              <a:latin typeface="Calibri" panose="020F0502020204030204" pitchFamily="34" charset="0"/>
            </a:endParaRPr>
          </a:p>
        </p:txBody>
      </p:sp>
      <p:sp>
        <p:nvSpPr>
          <p:cNvPr id="24582" name="左大括号 1" descr="中国教育出版网"/>
          <p:cNvSpPr/>
          <p:nvPr/>
        </p:nvSpPr>
        <p:spPr>
          <a:xfrm>
            <a:off x="1249363" y="1973263"/>
            <a:ext cx="219075" cy="1962150"/>
          </a:xfrm>
          <a:prstGeom prst="leftBrace">
            <a:avLst>
              <a:gd name="adj1" fmla="val 8293"/>
              <a:gd name="adj2" fmla="val 50000"/>
            </a:avLst>
          </a:prstGeom>
          <a:noFill/>
          <a:ln w="6350">
            <a:noFill/>
          </a:ln>
        </p:spPr>
        <p:txBody>
          <a:bodyPr anchor="ctr"/>
          <a:p>
            <a:pPr algn="ctr">
              <a:buFont typeface="Arial" panose="020B0604020202020204" pitchFamily="34" charset="0"/>
            </a:pPr>
            <a:endParaRPr lang="zh-CN" altLang="zh-CN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24583" name="文本框 2" descr="中国教育出版网"/>
          <p:cNvSpPr txBox="1"/>
          <p:nvPr/>
        </p:nvSpPr>
        <p:spPr>
          <a:xfrm>
            <a:off x="111125" y="2552383"/>
            <a:ext cx="1236663" cy="17532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Font typeface="Arial" panose="020B0604020202020204" pitchFamily="34" charset="0"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论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教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  <a:p>
            <a:pPr>
              <a:buFont typeface="Arial" panose="020B0604020202020204" pitchFamily="34" charset="0"/>
            </a:pPr>
            <a:r>
              <a:rPr lang="zh-CN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养</a:t>
            </a:r>
            <a:endParaRPr lang="zh-CN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185738" y="500380"/>
            <a:ext cx="2346325" cy="700088"/>
            <a:chOff x="677" y="589"/>
            <a:chExt cx="3695" cy="1103"/>
          </a:xfrm>
        </p:grpSpPr>
        <p:pic>
          <p:nvPicPr>
            <p:cNvPr id="22543" name="图片 18" descr="00 图标-04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677" y="589"/>
              <a:ext cx="3695" cy="1103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2544" name="文本框 3"/>
            <p:cNvSpPr txBox="1"/>
            <p:nvPr/>
          </p:nvSpPr>
          <p:spPr>
            <a:xfrm>
              <a:off x="852" y="681"/>
              <a:ext cx="2848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p>
              <a:r>
                <a:rPr lang="zh-CN" altLang="en-US" sz="3200" dirty="0">
                  <a:solidFill>
                    <a:schemeClr val="bg1"/>
                  </a:solidFill>
                  <a:latin typeface="华文新魏" panose="02010800040101010101" pitchFamily="2" charset="-122"/>
                  <a:ea typeface="华文新魏" panose="02010800040101010101" pitchFamily="2" charset="-122"/>
                  <a:sym typeface="宋体" panose="02010600030101010101" pitchFamily="2" charset="-122"/>
                </a:rPr>
                <a:t>板书设计</a:t>
              </a:r>
              <a:endParaRPr lang="zh-CN" altLang="en-US" sz="3200" dirty="0">
                <a:solidFill>
                  <a:schemeClr val="bg1"/>
                </a:solidFill>
                <a:latin typeface="华文新魏" panose="02010800040101010101" pitchFamily="2" charset="-122"/>
                <a:ea typeface="华文新魏" panose="02010800040101010101" pitchFamily="2" charset="-122"/>
                <a:sym typeface="宋体" panose="02010600030101010101" pitchFamily="2" charset="-122"/>
              </a:endParaRPr>
            </a:p>
          </p:txBody>
        </p:sp>
      </p:grpSp>
      <p:sp>
        <p:nvSpPr>
          <p:cNvPr id="14" name="左大括号 13"/>
          <p:cNvSpPr/>
          <p:nvPr/>
        </p:nvSpPr>
        <p:spPr>
          <a:xfrm>
            <a:off x="1077595" y="1909445"/>
            <a:ext cx="79375" cy="2978150"/>
          </a:xfrm>
          <a:prstGeom prst="leftBrace">
            <a:avLst>
              <a:gd name="adj1" fmla="val 54116"/>
              <a:gd name="adj2" fmla="val 50000"/>
            </a:avLst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17" tIns="60958" rIns="121917" bIns="60958" anchor="ctr"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trike="noStrike" noProof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3" grpId="0"/>
      <p:bldP spid="24578" grpId="0" build="p"/>
      <p:bldP spid="14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6259" name="Text Box 4"/>
          <p:cNvSpPr txBox="1">
            <a:spLocks noChangeArrowheads="1"/>
          </p:cNvSpPr>
          <p:nvPr/>
        </p:nvSpPr>
        <p:spPr bwMode="auto">
          <a:xfrm>
            <a:off x="1744345" y="1986280"/>
            <a:ext cx="5938520" cy="1938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lnSpc>
                <a:spcPct val="150000"/>
              </a:lnSpc>
              <a:spcBef>
                <a:spcPts val="1200"/>
              </a:spcBef>
              <a:spcAft>
                <a:spcPct val="0"/>
              </a:spcAft>
            </a:pPr>
            <a:r>
              <a:rPr lang="en-US" altLang="zh-CN" sz="80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 </a:t>
            </a:r>
            <a:r>
              <a:rPr lang="zh-CN" altLang="en-US" sz="8000" b="1" dirty="0">
                <a:solidFill>
                  <a:prstClr val="black"/>
                </a:solidFill>
                <a:latin typeface="黑体" panose="02010609060101010101" charset="-122"/>
                <a:ea typeface="黑体" panose="02010609060101010101" charset="-122"/>
              </a:rPr>
              <a:t>谢谢观看！</a:t>
            </a:r>
            <a:endParaRPr lang="zh-CN" altLang="en-US" sz="8000" b="1" dirty="0">
              <a:solidFill>
                <a:prstClr val="black"/>
              </a:solidFill>
              <a:latin typeface="黑体" panose="02010609060101010101" charset="-122"/>
              <a:ea typeface="黑体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6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p="http://schemas.openxmlformats.org/presentationml/2006/main">
  <p:tag name="KSO_WM_DOC_GUID" val="{b5a10631-0a44-4d7d-a0e3-da1c9f2c4ae4}"/>
</p:tagLst>
</file>

<file path=ppt/theme/theme1.xml><?xml version="1.0" encoding="utf-8"?>
<a:theme xmlns:a="http://schemas.openxmlformats.org/drawingml/2006/main" name="全品初中">
  <a:themeElements>
    <a:clrScheme name="中教网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中教网4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miter lim="800000"/>
          <a:headEnd type="none" w="med" len="med"/>
          <a:tailEnd type="none" w="med" len="med"/>
        </a:ln>
      </a:spPr>
      <a:bodyPr vert="horz" wrap="non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中教网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教网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教网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教网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教网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中教网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中教网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中教网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中教网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中教网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中教网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中教网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2393</Words>
  <Application>WPS 演示</Application>
  <PresentationFormat>全屏显示(4:3)</PresentationFormat>
  <Paragraphs>128</Paragraphs>
  <Slides>19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9" baseType="lpstr">
      <vt:lpstr>Arial</vt:lpstr>
      <vt:lpstr>宋体</vt:lpstr>
      <vt:lpstr>Wingdings</vt:lpstr>
      <vt:lpstr>Calibri</vt:lpstr>
      <vt:lpstr>黑体</vt:lpstr>
      <vt:lpstr>华文新魏</vt:lpstr>
      <vt:lpstr>楷体</vt:lpstr>
      <vt:lpstr>Arial Unicode MS</vt:lpstr>
      <vt:lpstr>微软雅黑</vt:lpstr>
      <vt:lpstr>全品初中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开&amp;啦</cp:lastModifiedBy>
  <cp:revision>5</cp:revision>
  <dcterms:created xsi:type="dcterms:W3CDTF">2019-04-12T03:37:00Z</dcterms:created>
  <dcterms:modified xsi:type="dcterms:W3CDTF">2020-10-12T02:20:30Z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2052-11.1.0.10069</vt:lpwstr>
  </property>
</Properties>
</file>