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86" r:id="rId4"/>
    <p:sldId id="267" r:id="rId5"/>
    <p:sldId id="264" r:id="rId6"/>
    <p:sldId id="275" r:id="rId7"/>
    <p:sldId id="274" r:id="rId8"/>
    <p:sldId id="276" r:id="rId9"/>
    <p:sldId id="273" r:id="rId10"/>
    <p:sldId id="272" r:id="rId11"/>
    <p:sldId id="271" r:id="rId12"/>
    <p:sldId id="270" r:id="rId13"/>
    <p:sldId id="269" r:id="rId14"/>
    <p:sldId id="263" r:id="rId15"/>
    <p:sldId id="258" r:id="rId16"/>
    <p:sldId id="268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7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31E20221-6F4D-497F-B618-92FECBAAC96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4CE2FE5B-BBEA-413F-A74F-A5EA08F383D9}" type="slidenum">
              <a:rPr lang="zh-CN" altLang="en-US" smtClean="0"/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庭中有奇树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zh-CN" dirty="0" smtClean="0"/>
          </a:p>
          <a:p>
            <a:r>
              <a:rPr lang="en-US" altLang="zh-CN" b="1" dirty="0" smtClean="0">
                <a:solidFill>
                  <a:schemeClr val="tx1"/>
                </a:solidFill>
              </a:rPr>
              <a:t>《</a:t>
            </a:r>
            <a:r>
              <a:rPr lang="zh-CN" altLang="en-US" b="1" dirty="0" smtClean="0">
                <a:solidFill>
                  <a:schemeClr val="tx1"/>
                </a:solidFill>
              </a:rPr>
              <a:t>古诗十九首</a:t>
            </a:r>
            <a:r>
              <a:rPr lang="en-US" altLang="zh-CN" b="1" dirty="0" smtClean="0">
                <a:solidFill>
                  <a:schemeClr val="tx1"/>
                </a:solidFill>
              </a:rPr>
              <a:t>》</a:t>
            </a:r>
            <a:endParaRPr lang="zh-CN" alt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TextBox 5"/>
          <p:cNvSpPr txBox="1"/>
          <p:nvPr/>
        </p:nvSpPr>
        <p:spPr>
          <a:xfrm>
            <a:off x="285750" y="1349375"/>
            <a:ext cx="8072438" cy="5692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      《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古诗十九首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：组诗名，是乐府古诗文人化的显著标志。为南朝萧统从传世无名氏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古诗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中选录十九首编入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昭明文选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而成。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      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古诗十九首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深刻地再现了文人在汉末社会思想大转变时期，追求的幻灭与沉沦，心灵的觉醒与痛苦。艺术上语言朴素自然，描写生动真切，具有天然浑成的艺术风格。同时，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古诗十九首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所抒发的，是人生最基本、最普遍的几种情感和思绪，令古往今来的读者常读常新。刘勰的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文心雕龙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称它为“五言之冠冕”，钟嵘的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诗品</a:t>
            </a:r>
            <a:r>
              <a:rPr lang="en-US" altLang="zh-CN" sz="2800">
                <a:solidFill>
                  <a:schemeClr val="accent2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赞颂它“天衣无缝，一字千金”。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b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</a:b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52513" y="500042"/>
            <a:ext cx="366318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常识我知道</a:t>
            </a:r>
            <a:endParaRPr kumimoji="0" lang="zh-CN" altLang="en-US" sz="5400" b="1" i="0" u="none" strike="noStrike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1357298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请同学们齐读一遍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接下来请同学们一句一句地品读诗歌</a:t>
            </a:r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前四句讲解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429264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/>
              <a:t>释词：第一句中的“奇”字是指“不一般、珍贵”；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en-US" dirty="0" smtClean="0"/>
              <a:t>第二句中的“华”同“花”、“滋”是指“繁”；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en-US" dirty="0" smtClean="0"/>
              <a:t>第三句中的“荣”也是指“花”（ </a:t>
            </a:r>
            <a:r>
              <a:rPr lang="zh-CN" altLang="en-US" dirty="0" smtClean="0">
                <a:solidFill>
                  <a:srgbClr val="FF0000"/>
                </a:solidFill>
              </a:rPr>
              <a:t>“木本之花曰荣，草本之花曰华”）；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/>
              <a:t>第四句中的“遗”是指“赠送”，读音便为“</a:t>
            </a:r>
            <a:r>
              <a:rPr lang="en-US" dirty="0" err="1" smtClean="0"/>
              <a:t>wei</a:t>
            </a:r>
            <a:r>
              <a:rPr lang="zh-CN" altLang="en-US" dirty="0" smtClean="0"/>
              <a:t>（去声）”（</a:t>
            </a:r>
            <a:r>
              <a:rPr lang="zh-CN" altLang="en-US" dirty="0" smtClean="0">
                <a:solidFill>
                  <a:srgbClr val="FF0000"/>
                </a:solidFill>
              </a:rPr>
              <a:t>这是一个重要的古文知识点）。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前四句讲解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429264"/>
          </a:xfrm>
        </p:spPr>
        <p:txBody>
          <a:bodyPr>
            <a:normAutofit/>
          </a:bodyPr>
          <a:lstStyle/>
          <a:p>
            <a:pPr indent="342900">
              <a:lnSpc>
                <a:spcPct val="150000"/>
              </a:lnSpc>
            </a:pPr>
            <a:r>
              <a:rPr lang="zh-CN" altLang="en-US" dirty="0" smtClean="0"/>
              <a:t>前四句诗描绘了这样一幅图景：在春天的庭院里，有一株嘉美的树，在满树绿叶的衬托下，开出了茂密的花朵，显得格外生气勃勃。春意盎然。女主人攀着枝条，折下了最好看的一树花，要把它赠送给日夜思念的人。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后四句讲解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14353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/>
              <a:t>释词：第五句中的“馨香”是指“香气”、“盈”是指“满”；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en-US" dirty="0" smtClean="0"/>
              <a:t>第六句中的“莫”是指“没法”、“致”是指“送到”；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en-US" dirty="0" smtClean="0"/>
              <a:t>第八句中的“别经时”是指“离别已经有相当长的时间”。</a:t>
            </a:r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翻译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庭院里有一棵珍贵的树</a:t>
            </a:r>
            <a:r>
              <a:rPr lang="en-US" altLang="zh-CN" dirty="0" smtClean="0"/>
              <a:t>,</a:t>
            </a:r>
            <a:r>
              <a:rPr lang="zh-CN" altLang="en-US" dirty="0" smtClean="0"/>
              <a:t>满树绿叶，开满了茂密的花朵</a:t>
            </a:r>
            <a:r>
              <a:rPr lang="en-US" altLang="zh-CN" dirty="0" smtClean="0"/>
              <a:t>,</a:t>
            </a:r>
            <a:r>
              <a:rPr lang="zh-CN" altLang="en-US" dirty="0" smtClean="0"/>
              <a:t>显得格外生气勃勃</a:t>
            </a:r>
            <a:r>
              <a:rPr lang="en-US" altLang="zh-CN" dirty="0" smtClean="0"/>
              <a:t>,</a:t>
            </a:r>
            <a:r>
              <a:rPr lang="zh-CN" altLang="en-US" dirty="0" smtClean="0"/>
              <a:t>春意盎然</a:t>
            </a:r>
            <a:r>
              <a:rPr lang="en-US" altLang="zh-CN" dirty="0" smtClean="0"/>
              <a:t>.</a:t>
            </a:r>
            <a:r>
              <a:rPr lang="zh-CN" altLang="en-US" dirty="0" smtClean="0"/>
              <a:t>我攀引枝条</a:t>
            </a:r>
            <a:r>
              <a:rPr lang="en-US" altLang="zh-CN" dirty="0" smtClean="0"/>
              <a:t>,</a:t>
            </a:r>
            <a:r>
              <a:rPr lang="zh-CN" altLang="en-US" dirty="0" smtClean="0"/>
              <a:t>折下了最好看的一串树花</a:t>
            </a:r>
            <a:r>
              <a:rPr lang="en-US" altLang="zh-CN" dirty="0" smtClean="0"/>
              <a:t>,</a:t>
            </a:r>
            <a:r>
              <a:rPr lang="zh-CN" altLang="en-US" dirty="0" smtClean="0"/>
              <a:t>要把它赠送给日夜思念的亲人</a:t>
            </a:r>
            <a:r>
              <a:rPr lang="en-US" altLang="zh-CN" dirty="0" smtClean="0"/>
              <a:t>.</a:t>
            </a:r>
            <a:r>
              <a:rPr lang="zh-CN" altLang="en-US" dirty="0" smtClean="0"/>
              <a:t>花的香气染满了我的衣襟和衣袖</a:t>
            </a:r>
            <a:r>
              <a:rPr lang="en-US" altLang="zh-CN" dirty="0" smtClean="0"/>
              <a:t>,</a:t>
            </a:r>
            <a:r>
              <a:rPr lang="zh-CN" altLang="en-US" dirty="0" smtClean="0"/>
              <a:t>天遥地远</a:t>
            </a:r>
            <a:r>
              <a:rPr lang="en-US" altLang="zh-CN" dirty="0" smtClean="0"/>
              <a:t>,</a:t>
            </a:r>
            <a:r>
              <a:rPr lang="zh-CN" altLang="en-US" dirty="0" smtClean="0"/>
              <a:t>花不可能送到亲人的手中</a:t>
            </a:r>
            <a:r>
              <a:rPr lang="en-US" altLang="zh-CN" dirty="0" smtClean="0"/>
              <a:t>.</a:t>
            </a:r>
            <a:r>
              <a:rPr lang="zh-CN" altLang="en-US" dirty="0" smtClean="0"/>
              <a:t>只是痴痴地手执花儿</a:t>
            </a:r>
            <a:r>
              <a:rPr lang="en-US" altLang="zh-CN" dirty="0" smtClean="0"/>
              <a:t>,</a:t>
            </a:r>
            <a:r>
              <a:rPr lang="zh-CN" altLang="en-US" dirty="0" smtClean="0"/>
              <a:t>久久地站在树下</a:t>
            </a:r>
            <a:r>
              <a:rPr lang="en-US" altLang="zh-CN" dirty="0" smtClean="0"/>
              <a:t>,</a:t>
            </a:r>
            <a:r>
              <a:rPr lang="zh-CN" altLang="en-US" dirty="0" smtClean="0"/>
              <a:t>听任香气充满怀袖而无可奈何</a:t>
            </a:r>
            <a:r>
              <a:rPr lang="en-US" altLang="zh-CN" dirty="0" smtClean="0"/>
              <a:t>. </a:t>
            </a:r>
            <a:r>
              <a:rPr lang="zh-CN" altLang="en-US" dirty="0" smtClean="0"/>
              <a:t>这花有什么珍贵呢 只是因为别离太久</a:t>
            </a:r>
            <a:r>
              <a:rPr lang="en-US" altLang="zh-CN" dirty="0" smtClean="0"/>
              <a:t>,</a:t>
            </a:r>
            <a:r>
              <a:rPr lang="zh-CN" altLang="en-US" dirty="0" smtClean="0"/>
              <a:t>想借著花儿表达怀念之情罢了</a:t>
            </a:r>
            <a:r>
              <a:rPr lang="en-US" altLang="zh-CN" dirty="0" smtClean="0"/>
              <a:t>.</a:t>
            </a:r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56273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zh-CN" altLang="en-US" dirty="0" smtClean="0"/>
              <a:t>诗歌鉴赏品味</a:t>
            </a:r>
            <a:r>
              <a:rPr lang="en-US" dirty="0" smtClean="0"/>
              <a:t> </a:t>
            </a:r>
            <a:br>
              <a:rPr lang="zh-CN" altLang="en-US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342900">
              <a:lnSpc>
                <a:spcPct val="150000"/>
              </a:lnSpc>
            </a:pPr>
            <a:r>
              <a:rPr lang="zh-CN" altLang="en-US" dirty="0" smtClean="0"/>
              <a:t>诗歌中的抒情主人公表达感情的方式是什么？其目的是什么？</a:t>
            </a:r>
            <a:endParaRPr lang="zh-CN" altLang="en-US" dirty="0" smtClean="0"/>
          </a:p>
          <a:p>
            <a:pPr indent="342900">
              <a:lnSpc>
                <a:spcPct val="150000"/>
              </a:lnSpc>
            </a:pPr>
            <a:r>
              <a:rPr lang="zh-CN" altLang="en-US" dirty="0" smtClean="0"/>
              <a:t>（提示：方式是“折其荣”，目的是</a:t>
            </a:r>
            <a:r>
              <a:rPr lang="en-US" dirty="0" smtClean="0"/>
              <a:t>“</a:t>
            </a:r>
            <a:r>
              <a:rPr lang="zh-CN" altLang="en-US" dirty="0" smtClean="0"/>
              <a:t>遗所思”）</a:t>
            </a:r>
            <a:r>
              <a:rPr lang="en-US" dirty="0" smtClean="0"/>
              <a:t> 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428604"/>
            <a:ext cx="8715436" cy="6429396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  中国人民很早对于自然就有很深的爱好，对自然的爱与对人的爱往往紧密地联系在一起。古代人送给最亲爱的人的礼物往往不是什么金银珠宝，而是一株花或是一棵芳草，送别时总是折一枝柳条送给远行的人，远行的人为了表示对好朋友的思念，逢到驿使就托带一枝梅花给他。这种生活情调是简朴的，也是美好的。正如王维的</a:t>
            </a:r>
            <a:r>
              <a:rPr lang="en-US" altLang="zh-CN" dirty="0" smtClean="0"/>
              <a:t>《</a:t>
            </a:r>
            <a:r>
              <a:rPr lang="zh-CN" altLang="en-US" dirty="0" smtClean="0"/>
              <a:t>相思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所写：</a:t>
            </a:r>
            <a:r>
              <a:rPr lang="en-US" dirty="0" smtClean="0"/>
              <a:t>“</a:t>
            </a:r>
            <a:r>
              <a:rPr lang="zh-CN" altLang="en-US" dirty="0" smtClean="0"/>
              <a:t>红豆生南国，春来发几枝。愿君多采撷，此物最相思。</a:t>
            </a:r>
            <a:r>
              <a:rPr lang="en-US" dirty="0" smtClean="0"/>
              <a:t>”</a:t>
            </a:r>
            <a:r>
              <a:rPr lang="zh-CN" altLang="en-US" dirty="0" smtClean="0"/>
              <a:t>采花折柳，这正是古人传情达意的方式，一方面是传达了对亲朋的关怀、思念等感情，另一方面又寄托了对亲朋的美好祝愿。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342900">
              <a:lnSpc>
                <a:spcPct val="150000"/>
              </a:lnSpc>
              <a:buNone/>
            </a:pPr>
            <a:r>
              <a:rPr lang="zh-CN" altLang="en-US" dirty="0" smtClean="0"/>
              <a:t>诗的最后两句“此物何足贵，但感别经时”是否与前面相矛盾？表达了作者什么样的思想感情？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342900">
              <a:lnSpc>
                <a:spcPct val="150000"/>
              </a:lnSpc>
            </a:pPr>
            <a:r>
              <a:rPr lang="zh-CN" altLang="en-US" dirty="0" smtClean="0"/>
              <a:t>不矛盾。大意是说：“这花有什么稀罕呢？只是因为别离太久，想借着花儿表达怀念之情罢了。”这是主人公无可奈何、自我宽慰的话，同时也点明了全诗的主题。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785794"/>
            <a:ext cx="8643998" cy="5857916"/>
          </a:xfrm>
        </p:spPr>
        <p:txBody>
          <a:bodyPr>
            <a:normAutofit fontScale="92500"/>
          </a:bodyPr>
          <a:lstStyle/>
          <a:p>
            <a:pPr indent="342900">
              <a:lnSpc>
                <a:spcPct val="150000"/>
              </a:lnSpc>
            </a:pPr>
            <a:r>
              <a:rPr lang="zh-CN" altLang="en-US" dirty="0" smtClean="0"/>
              <a:t>从前面六句来看，诗人对于花的珍奇美丽，本来是极力赞扬的。可是写到这里，突然又说“此物何足贵”，未免使人有点惊疑。其实，对花落下先抑的一笔，正是为了后扬“但感别经时”这一相思怀念的主题。无论说花的可贵还是不足稀奇，都是为了表达同样的思想感情。但这一抑一扬，诗的感情增强了，最后结句也显得格外突出。诗写到这里，算结束了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342900">
              <a:lnSpc>
                <a:spcPct val="150000"/>
              </a:lnSpc>
            </a:pPr>
            <a:r>
              <a:rPr lang="zh-CN" altLang="en-US" dirty="0" smtClean="0"/>
              <a:t>    然而题外之意，仍然耐人寻味：主人公折花，原是为了解脱相思的痛苦，从中得到一点慰藉；而偏偏所思在天涯，花儿无法寄达，平白又添了一层苦恼；相思怀念更加无法解脱。</a:t>
            </a:r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评价及文学地位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钟嵘给过“惊心动魄，可谓几乎一字千金”的高度评价；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《</a:t>
            </a:r>
            <a:r>
              <a:rPr lang="zh-CN" altLang="en-US" dirty="0" smtClean="0"/>
              <a:t>文心雕龙</a:t>
            </a:r>
            <a:r>
              <a:rPr lang="en-US" altLang="zh-CN" dirty="0" smtClean="0"/>
              <a:t>》</a:t>
            </a:r>
            <a:r>
              <a:rPr lang="zh-CN" altLang="en-US" dirty="0" smtClean="0"/>
              <a:t>作者刘勰说：“实五言之冠冕也”；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明代谭元春说：“在诸古诗之上，千古无异议。”</a:t>
            </a:r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CN" altLang="en-US" dirty="0" smtClean="0"/>
              <a:t>       </a:t>
            </a:r>
            <a:endParaRPr lang="en-US" altLang="zh-CN" dirty="0" smtClean="0"/>
          </a:p>
          <a:p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             </a:t>
            </a:r>
            <a:r>
              <a:rPr lang="zh-CN" altLang="en-US" dirty="0" smtClean="0"/>
              <a:t> 有感情地朗读及流畅地背诵</a:t>
            </a:r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0</TotalTime>
  <Words>1515</Words>
  <Application>WPS 演示</Application>
  <PresentationFormat>全屏显示(4:3)</PresentationFormat>
  <Paragraphs>67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Arial</vt:lpstr>
      <vt:lpstr>宋体</vt:lpstr>
      <vt:lpstr>Wingdings</vt:lpstr>
      <vt:lpstr>Wingdings 2</vt:lpstr>
      <vt:lpstr>Arial</vt:lpstr>
      <vt:lpstr>Franklin Gothic Book</vt:lpstr>
      <vt:lpstr>微软雅黑</vt:lpstr>
      <vt:lpstr>Franklin Gothic Medium</vt:lpstr>
      <vt:lpstr>黑体</vt:lpstr>
      <vt:lpstr>Arial Unicode MS</vt:lpstr>
      <vt:lpstr>Calibri</vt:lpstr>
      <vt:lpstr>暗香扑面</vt:lpstr>
      <vt:lpstr>庭中有奇树</vt:lpstr>
      <vt:lpstr>PowerPoint 演示文稿</vt:lpstr>
      <vt:lpstr>请同学们齐读一遍</vt:lpstr>
      <vt:lpstr>前四句讲解</vt:lpstr>
      <vt:lpstr>前四句讲解</vt:lpstr>
      <vt:lpstr>后四句讲解</vt:lpstr>
      <vt:lpstr>翻译</vt:lpstr>
      <vt:lpstr>诗歌鉴赏品味 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评价及文学地位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sd</dc:creator>
  <cp:lastModifiedBy>爱睡觉的猪</cp:lastModifiedBy>
  <cp:revision>10</cp:revision>
  <dcterms:created xsi:type="dcterms:W3CDTF">2017-08-08T02:14:00Z</dcterms:created>
  <dcterms:modified xsi:type="dcterms:W3CDTF">2018-09-11T00:34:51Z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