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39"/>
  </p:notesMasterIdLst>
  <p:sldIdLst>
    <p:sldId id="445" r:id="rId5"/>
    <p:sldId id="1338" r:id="rId6"/>
    <p:sldId id="1337" r:id="rId7"/>
    <p:sldId id="1339" r:id="rId8"/>
    <p:sldId id="914" r:id="rId9"/>
    <p:sldId id="1341" r:id="rId10"/>
    <p:sldId id="1342" r:id="rId11"/>
    <p:sldId id="1369" r:id="rId12"/>
    <p:sldId id="1340" r:id="rId13"/>
    <p:sldId id="1370" r:id="rId14"/>
    <p:sldId id="1328" r:id="rId15"/>
    <p:sldId id="1329" r:id="rId16"/>
    <p:sldId id="1396" r:id="rId17"/>
    <p:sldId id="852" r:id="rId18"/>
    <p:sldId id="902" r:id="rId19"/>
    <p:sldId id="1229" r:id="rId20"/>
    <p:sldId id="1197" r:id="rId21"/>
    <p:sldId id="1321" r:id="rId22"/>
    <p:sldId id="1282" r:id="rId23"/>
    <p:sldId id="675" r:id="rId24"/>
    <p:sldId id="1313" r:id="rId25"/>
    <p:sldId id="1289" r:id="rId26"/>
    <p:sldId id="1314" r:id="rId27"/>
    <p:sldId id="924" r:id="rId28"/>
    <p:sldId id="1316" r:id="rId29"/>
    <p:sldId id="1317" r:id="rId30"/>
    <p:sldId id="1325" r:id="rId31"/>
    <p:sldId id="1326" r:id="rId32"/>
    <p:sldId id="1319" r:id="rId33"/>
    <p:sldId id="1322" r:id="rId34"/>
    <p:sldId id="1320" r:id="rId35"/>
    <p:sldId id="1323" r:id="rId36"/>
    <p:sldId id="333" r:id="rId37"/>
    <p:sldId id="334" r:id="rId38"/>
  </p:sldIdLst>
  <p:sldSz cx="9145270" cy="5713095"/>
  <p:notesSz cx="6858000" cy="9144000"/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2DB53A"/>
    <a:srgbClr val="3DCF4B"/>
    <a:srgbClr val="CCCCFF"/>
    <a:srgbClr val="33CCFF"/>
    <a:srgbClr val="D7FA06"/>
    <a:srgbClr val="E3CB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1" autoAdjust="0"/>
    <p:restoredTop sz="99882" autoAdjust="0"/>
  </p:normalViewPr>
  <p:slideViewPr>
    <p:cSldViewPr>
      <p:cViewPr>
        <p:scale>
          <a:sx n="140" d="100"/>
          <a:sy n="140" d="100"/>
        </p:scale>
        <p:origin x="-894" y="30"/>
      </p:cViewPr>
      <p:guideLst>
        <p:guide orient="horz" pos="1822"/>
        <p:guide pos="28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Master" Target="slideMasters/slideMaster3.xml"/><Relationship Id="rId39" Type="http://schemas.openxmlformats.org/officeDocument/2006/relationships/notesMaster" Target="notesMasters/notesMaster1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2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image" Target="../media/image39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EE360-841F-47C6-A0E2-71DD0ACCC10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slide" Target="../slides/slide5.xml"/><Relationship Id="rId14" Type="http://schemas.openxmlformats.org/officeDocument/2006/relationships/image" Target="../media/image2.png"/><Relationship Id="rId13" Type="http://schemas.openxmlformats.org/officeDocument/2006/relationships/hyperlink" Target="../../&#30446;&#24405;.pptx" TargetMode="Externa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hyperlink" Target="../../&#30446;&#24405;.pptx" TargetMode="External"/><Relationship Id="rId15" Type="http://schemas.openxmlformats.org/officeDocument/2006/relationships/image" Target="../media/image7.png"/><Relationship Id="rId14" Type="http://schemas.openxmlformats.org/officeDocument/2006/relationships/image" Target="../media/image5.png"/><Relationship Id="rId13" Type="http://schemas.openxmlformats.org/officeDocument/2006/relationships/image" Target="../media/image4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4" descr="21版高中同步新教材内文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5" descr="21版高中同步新教材返回目录">
            <a:hlinkClick r:id="rId13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5940425" y="298450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6" descr="21版高中同步新教材返回栏目导航">
            <a:hlinkClick r:id="rId15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169150" y="285750"/>
            <a:ext cx="1304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91" name="Text Box 67"/>
          <p:cNvSpPr txBox="1">
            <a:spLocks noChangeArrowheads="1"/>
          </p:cNvSpPr>
          <p:nvPr userDrawn="1"/>
        </p:nvSpPr>
        <p:spPr bwMode="auto">
          <a:xfrm>
            <a:off x="2120900" y="169770"/>
            <a:ext cx="1223963" cy="49244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6" name="Picture 68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9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1版高中同步新教材栏目导航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91281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017" name="Text Box 9"/>
          <p:cNvSpPr txBox="1">
            <a:spLocks noChangeArrowheads="1"/>
          </p:cNvSpPr>
          <p:nvPr userDrawn="1"/>
        </p:nvSpPr>
        <p:spPr bwMode="auto">
          <a:xfrm>
            <a:off x="2120900" y="179388"/>
            <a:ext cx="1223963" cy="4356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1" name="Picture 10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2065338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2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51163" y="319246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5" descr="21版高中同步新教材返回目录">
            <a:hlinkClick r:id="rId16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396194" y="356376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1版高中同步新教材谢谢观赏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-1588" y="-23813"/>
            <a:ext cx="9147176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&#21147;&#30456;&#21516;&#36136;&#37327;&#22823;&#21152;&#36895;&#24230;&#23567;.mp4" TargetMode="External"/><Relationship Id="rId3" Type="http://schemas.openxmlformats.org/officeDocument/2006/relationships/image" Target="../media/image10.jpeg"/><Relationship Id="rId2" Type="http://schemas.openxmlformats.org/officeDocument/2006/relationships/hyperlink" Target="&#36136;&#37327;&#30456;&#21516;&#21147;&#22823;&#21152;&#36895;&#24230;&#22823;.mp4" TargetMode="External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5.jpeg"/><Relationship Id="rId2" Type="http://schemas.openxmlformats.org/officeDocument/2006/relationships/slide" Target="slide14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jpeg"/><Relationship Id="rId2" Type="http://schemas.openxmlformats.org/officeDocument/2006/relationships/tags" Target="../tags/tag1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1.wmf"/><Relationship Id="rId6" Type="http://schemas.openxmlformats.org/officeDocument/2006/relationships/oleObject" Target="../embeddings/oleObject2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.bin"/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5.jpeg"/><Relationship Id="rId7" Type="http://schemas.openxmlformats.org/officeDocument/2006/relationships/image" Target="../media/image24.emf"/><Relationship Id="rId6" Type="http://schemas.openxmlformats.org/officeDocument/2006/relationships/package" Target="../embeddings/Document3.docx"/><Relationship Id="rId5" Type="http://schemas.openxmlformats.org/officeDocument/2006/relationships/image" Target="../media/image23.emf"/><Relationship Id="rId4" Type="http://schemas.openxmlformats.org/officeDocument/2006/relationships/package" Target="../embeddings/Document2.docx"/><Relationship Id="rId3" Type="http://schemas.openxmlformats.org/officeDocument/2006/relationships/image" Target="../media/image22.emf"/><Relationship Id="rId2" Type="http://schemas.openxmlformats.org/officeDocument/2006/relationships/package" Target="../embeddings/Document1.docx"/><Relationship Id="rId10" Type="http://schemas.openxmlformats.org/officeDocument/2006/relationships/vmlDrawing" Target="../drawings/vmlDrawing2.v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emf"/><Relationship Id="rId4" Type="http://schemas.openxmlformats.org/officeDocument/2006/relationships/package" Target="../embeddings/Document5.docx"/><Relationship Id="rId3" Type="http://schemas.openxmlformats.org/officeDocument/2006/relationships/image" Target="../media/image22.emf"/><Relationship Id="rId2" Type="http://schemas.openxmlformats.org/officeDocument/2006/relationships/package" Target="../embeddings/Document4.docx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NULL" TargetMode="External"/><Relationship Id="rId2" Type="http://schemas.openxmlformats.org/officeDocument/2006/relationships/image" Target="../media/image29.png"/><Relationship Id="rId1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31.emf"/><Relationship Id="rId3" Type="http://schemas.openxmlformats.org/officeDocument/2006/relationships/package" Target="../embeddings/Document7.docx"/><Relationship Id="rId2" Type="http://schemas.openxmlformats.org/officeDocument/2006/relationships/image" Target="../media/image30.emf"/><Relationship Id="rId1" Type="http://schemas.openxmlformats.org/officeDocument/2006/relationships/package" Target="../embeddings/Document6.docx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emf"/><Relationship Id="rId1" Type="http://schemas.openxmlformats.org/officeDocument/2006/relationships/package" Target="../embeddings/Document8.docx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3.jpeg"/><Relationship Id="rId2" Type="http://schemas.openxmlformats.org/officeDocument/2006/relationships/image" Target="../media/image34.emf"/><Relationship Id="rId1" Type="http://schemas.openxmlformats.org/officeDocument/2006/relationships/package" Target="../embeddings/Document9.docx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emf"/><Relationship Id="rId3" Type="http://schemas.openxmlformats.org/officeDocument/2006/relationships/package" Target="../embeddings/Document11.docx"/><Relationship Id="rId2" Type="http://schemas.openxmlformats.org/officeDocument/2006/relationships/image" Target="../media/image35.emf"/><Relationship Id="rId1" Type="http://schemas.openxmlformats.org/officeDocument/2006/relationships/package" Target="../embeddings/Document10.docx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8.emf"/><Relationship Id="rId2" Type="http://schemas.openxmlformats.org/officeDocument/2006/relationships/package" Target="../embeddings/Document12.docx"/><Relationship Id="rId1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9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1.emf"/><Relationship Id="rId4" Type="http://schemas.openxmlformats.org/officeDocument/2006/relationships/package" Target="../embeddings/Document14.docx"/><Relationship Id="rId3" Type="http://schemas.openxmlformats.org/officeDocument/2006/relationships/image" Target="../media/image40.jpeg"/><Relationship Id="rId2" Type="http://schemas.openxmlformats.org/officeDocument/2006/relationships/image" Target="../media/image39.emf"/><Relationship Id="rId1" Type="http://schemas.openxmlformats.org/officeDocument/2006/relationships/package" Target="../embeddings/Document13.docx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4.emf"/><Relationship Id="rId3" Type="http://schemas.openxmlformats.org/officeDocument/2006/relationships/package" Target="../embeddings/Document16.docx"/><Relationship Id="rId2" Type="http://schemas.openxmlformats.org/officeDocument/2006/relationships/image" Target="../media/image43.emf"/><Relationship Id="rId1" Type="http://schemas.openxmlformats.org/officeDocument/2006/relationships/package" Target="../embeddings/Document15.docx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../../&#35838;&#26102;&#20316;&#19994;/&#31532;&#22235;&#31456;%20%20&#36816;&#21160;&#21644;&#21147;&#30340;&#20851;&#31995;/2&#12288;&#23454;&#39564;%20&#25506;&#31350;&#21152;&#36895;&#24230;&#19982;&#21147;&#12289;&#36136;&#37327;&#30340;&#20851;&#31995;.docx" TargetMode="External"/><Relationship Id="rId1" Type="http://schemas.openxmlformats.org/officeDocument/2006/relationships/image" Target="../media/image45.GI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73660"/>
            <a:ext cx="9144000" cy="5859780"/>
          </a:xfrm>
          <a:prstGeom prst="rect">
            <a:avLst/>
          </a:prstGeom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342900" y="1817870"/>
            <a:ext cx="8458200" cy="73088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节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实验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探究加速度与力、质量的关系</a:t>
            </a:r>
            <a:endParaRPr lang="zh-CN" altLang="en-US" sz="32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45455" y="3597910"/>
            <a:ext cx="243776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中大附中  曲雪华</a:t>
            </a:r>
            <a:endParaRPr lang="zh-CN" altLang="en-US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27940" y="111443"/>
            <a:ext cx="3301365" cy="73088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l"/>
            <a:r>
              <a:rPr lang="zh-CN" altLang="en-US" sz="32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一、定性了解：</a:t>
            </a:r>
            <a:endParaRPr lang="zh-CN" altLang="en-US" sz="3200" dirty="0" smtClean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69265" y="1493520"/>
            <a:ext cx="3455816" cy="1782108"/>
            <a:chOff x="1180" y="1080"/>
            <a:chExt cx="5402" cy="2806"/>
          </a:xfrm>
        </p:grpSpPr>
        <p:grpSp>
          <p:nvGrpSpPr>
            <p:cNvPr id="52227" name="Group 3"/>
            <p:cNvGrpSpPr/>
            <p:nvPr/>
          </p:nvGrpSpPr>
          <p:grpSpPr>
            <a:xfrm rot="0">
              <a:off x="1200" y="1080"/>
              <a:ext cx="3230" cy="1313"/>
              <a:chOff x="1032" y="396"/>
              <a:chExt cx="1725" cy="708"/>
            </a:xfrm>
          </p:grpSpPr>
          <p:sp>
            <p:nvSpPr>
              <p:cNvPr id="3135" name="Rectangle 4"/>
              <p:cNvSpPr/>
              <p:nvPr/>
            </p:nvSpPr>
            <p:spPr>
              <a:xfrm>
                <a:off x="1296" y="672"/>
                <a:ext cx="480" cy="336"/>
              </a:xfrm>
              <a:prstGeom prst="rect">
                <a:avLst/>
              </a:prstGeom>
              <a:solidFill>
                <a:srgbClr val="FFFF99">
                  <a:alpha val="7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 eaLnBrk="1" hangingPunct="1"/>
                <a:r>
                  <a:rPr lang="en-US" altLang="zh-CN" sz="3200" b="0" dirty="0">
                    <a:latin typeface="Monotype Corsiva" pitchFamily="66" charset="0"/>
                    <a:ea typeface="宋体" panose="02010600030101010101" pitchFamily="2" charset="-122"/>
                  </a:rPr>
                  <a:t>m</a:t>
                </a:r>
                <a:endParaRPr lang="en-US" altLang="zh-CN" sz="3200" b="0" dirty="0"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136" name="Group 5"/>
              <p:cNvGrpSpPr/>
              <p:nvPr/>
            </p:nvGrpSpPr>
            <p:grpSpPr>
              <a:xfrm>
                <a:off x="1032" y="1008"/>
                <a:ext cx="1248" cy="96"/>
                <a:chOff x="1032" y="1536"/>
                <a:chExt cx="1248" cy="96"/>
              </a:xfrm>
            </p:grpSpPr>
            <p:sp>
              <p:nvSpPr>
                <p:cNvPr id="3139" name="Line 6"/>
                <p:cNvSpPr/>
                <p:nvPr/>
              </p:nvSpPr>
              <p:spPr>
                <a:xfrm>
                  <a:off x="1032" y="1536"/>
                  <a:ext cx="124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0" name="Line 7"/>
                <p:cNvSpPr/>
                <p:nvPr/>
              </p:nvSpPr>
              <p:spPr>
                <a:xfrm flipH="1">
                  <a:off x="105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1" name="Line 8"/>
                <p:cNvSpPr/>
                <p:nvPr/>
              </p:nvSpPr>
              <p:spPr>
                <a:xfrm flipH="1">
                  <a:off x="115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2" name="Line 9"/>
                <p:cNvSpPr/>
                <p:nvPr/>
              </p:nvSpPr>
              <p:spPr>
                <a:xfrm flipH="1">
                  <a:off x="124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3" name="Line 10"/>
                <p:cNvSpPr/>
                <p:nvPr/>
              </p:nvSpPr>
              <p:spPr>
                <a:xfrm flipH="1">
                  <a:off x="134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4" name="Line 11"/>
                <p:cNvSpPr/>
                <p:nvPr/>
              </p:nvSpPr>
              <p:spPr>
                <a:xfrm flipH="1">
                  <a:off x="144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5" name="Line 12"/>
                <p:cNvSpPr/>
                <p:nvPr/>
              </p:nvSpPr>
              <p:spPr>
                <a:xfrm flipH="1">
                  <a:off x="153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6" name="Line 13"/>
                <p:cNvSpPr/>
                <p:nvPr/>
              </p:nvSpPr>
              <p:spPr>
                <a:xfrm flipH="1">
                  <a:off x="163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7" name="Line 14"/>
                <p:cNvSpPr/>
                <p:nvPr/>
              </p:nvSpPr>
              <p:spPr>
                <a:xfrm flipH="1">
                  <a:off x="172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8" name="Line 15"/>
                <p:cNvSpPr/>
                <p:nvPr/>
              </p:nvSpPr>
              <p:spPr>
                <a:xfrm flipH="1">
                  <a:off x="182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49" name="Line 16"/>
                <p:cNvSpPr/>
                <p:nvPr/>
              </p:nvSpPr>
              <p:spPr>
                <a:xfrm flipH="1">
                  <a:off x="192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50" name="Line 17"/>
                <p:cNvSpPr/>
                <p:nvPr/>
              </p:nvSpPr>
              <p:spPr>
                <a:xfrm flipH="1">
                  <a:off x="201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51" name="Line 18"/>
                <p:cNvSpPr/>
                <p:nvPr/>
              </p:nvSpPr>
              <p:spPr>
                <a:xfrm flipH="1">
                  <a:off x="211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137" name="Line 19"/>
              <p:cNvSpPr/>
              <p:nvPr/>
            </p:nvSpPr>
            <p:spPr>
              <a:xfrm>
                <a:off x="1776" y="848"/>
                <a:ext cx="28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3138" name="Text Box 20"/>
              <p:cNvSpPr txBox="1"/>
              <p:nvPr/>
            </p:nvSpPr>
            <p:spPr>
              <a:xfrm>
                <a:off x="2105" y="396"/>
                <a:ext cx="652" cy="62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0" dirty="0">
                    <a:solidFill>
                      <a:srgbClr val="000000"/>
                    </a:solidFill>
                    <a:latin typeface="Monotype Corsiva" pitchFamily="66" charset="0"/>
                    <a:ea typeface="宋体" panose="02010600030101010101" pitchFamily="2" charset="-122"/>
                  </a:rPr>
                  <a:t>F</a:t>
                </a:r>
                <a:r>
                  <a:rPr lang="en-US" altLang="zh-CN" sz="3200" b="0" baseline="-25000" dirty="0">
                    <a:solidFill>
                      <a:srgbClr val="000000"/>
                    </a:solidFill>
                    <a:latin typeface="Monotype Corsiva" pitchFamily="66" charset="0"/>
                    <a:ea typeface="宋体" panose="02010600030101010101" pitchFamily="2" charset="-122"/>
                  </a:rPr>
                  <a:t>1</a:t>
                </a:r>
                <a:endParaRPr lang="en-US" altLang="zh-CN" sz="3200" b="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2245" name="Group 21"/>
            <p:cNvGrpSpPr/>
            <p:nvPr/>
          </p:nvGrpSpPr>
          <p:grpSpPr>
            <a:xfrm rot="0">
              <a:off x="1180" y="2736"/>
              <a:ext cx="3662" cy="1150"/>
              <a:chOff x="1032" y="1296"/>
              <a:chExt cx="1948" cy="597"/>
            </a:xfrm>
          </p:grpSpPr>
          <p:sp>
            <p:nvSpPr>
              <p:cNvPr id="3118" name="Rectangle 22"/>
              <p:cNvSpPr/>
              <p:nvPr/>
            </p:nvSpPr>
            <p:spPr>
              <a:xfrm>
                <a:off x="1296" y="1344"/>
                <a:ext cx="480" cy="336"/>
              </a:xfrm>
              <a:prstGeom prst="rect">
                <a:avLst/>
              </a:prstGeom>
              <a:solidFill>
                <a:srgbClr val="FFFF99">
                  <a:alpha val="7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 eaLnBrk="1" hangingPunct="1"/>
                <a:r>
                  <a:rPr lang="en-US" altLang="zh-CN" sz="3200" b="0" dirty="0">
                    <a:latin typeface="Monotype Corsiva" pitchFamily="66" charset="0"/>
                    <a:ea typeface="宋体" panose="02010600030101010101" pitchFamily="2" charset="-122"/>
                  </a:rPr>
                  <a:t>m</a:t>
                </a:r>
                <a:endParaRPr lang="en-US" altLang="zh-CN" sz="3200" b="0" dirty="0"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119" name="Group 23"/>
              <p:cNvGrpSpPr/>
              <p:nvPr/>
            </p:nvGrpSpPr>
            <p:grpSpPr>
              <a:xfrm>
                <a:off x="1032" y="1680"/>
                <a:ext cx="1248" cy="96"/>
                <a:chOff x="1032" y="1536"/>
                <a:chExt cx="1248" cy="96"/>
              </a:xfrm>
            </p:grpSpPr>
            <p:sp>
              <p:nvSpPr>
                <p:cNvPr id="3122" name="Line 24"/>
                <p:cNvSpPr/>
                <p:nvPr/>
              </p:nvSpPr>
              <p:spPr>
                <a:xfrm>
                  <a:off x="1032" y="1536"/>
                  <a:ext cx="124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3" name="Line 25"/>
                <p:cNvSpPr/>
                <p:nvPr/>
              </p:nvSpPr>
              <p:spPr>
                <a:xfrm flipH="1">
                  <a:off x="105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4" name="Line 26"/>
                <p:cNvSpPr/>
                <p:nvPr/>
              </p:nvSpPr>
              <p:spPr>
                <a:xfrm flipH="1">
                  <a:off x="115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5" name="Line 27"/>
                <p:cNvSpPr/>
                <p:nvPr/>
              </p:nvSpPr>
              <p:spPr>
                <a:xfrm flipH="1">
                  <a:off x="124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6" name="Line 28"/>
                <p:cNvSpPr/>
                <p:nvPr/>
              </p:nvSpPr>
              <p:spPr>
                <a:xfrm flipH="1">
                  <a:off x="134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7" name="Line 29"/>
                <p:cNvSpPr/>
                <p:nvPr/>
              </p:nvSpPr>
              <p:spPr>
                <a:xfrm flipH="1">
                  <a:off x="144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8" name="Line 30"/>
                <p:cNvSpPr/>
                <p:nvPr/>
              </p:nvSpPr>
              <p:spPr>
                <a:xfrm flipH="1">
                  <a:off x="153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29" name="Line 31"/>
                <p:cNvSpPr/>
                <p:nvPr/>
              </p:nvSpPr>
              <p:spPr>
                <a:xfrm flipH="1">
                  <a:off x="163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30" name="Line 32"/>
                <p:cNvSpPr/>
                <p:nvPr/>
              </p:nvSpPr>
              <p:spPr>
                <a:xfrm flipH="1">
                  <a:off x="172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31" name="Line 33"/>
                <p:cNvSpPr/>
                <p:nvPr/>
              </p:nvSpPr>
              <p:spPr>
                <a:xfrm flipH="1">
                  <a:off x="182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32" name="Line 34"/>
                <p:cNvSpPr/>
                <p:nvPr/>
              </p:nvSpPr>
              <p:spPr>
                <a:xfrm flipH="1">
                  <a:off x="192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33" name="Line 35"/>
                <p:cNvSpPr/>
                <p:nvPr/>
              </p:nvSpPr>
              <p:spPr>
                <a:xfrm flipH="1">
                  <a:off x="201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34" name="Line 36"/>
                <p:cNvSpPr/>
                <p:nvPr/>
              </p:nvSpPr>
              <p:spPr>
                <a:xfrm flipH="1">
                  <a:off x="211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120" name="Line 37"/>
              <p:cNvSpPr/>
              <p:nvPr/>
            </p:nvSpPr>
            <p:spPr>
              <a:xfrm>
                <a:off x="1776" y="1520"/>
                <a:ext cx="48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3121" name="Text Box 38"/>
              <p:cNvSpPr txBox="1"/>
              <p:nvPr/>
            </p:nvSpPr>
            <p:spPr>
              <a:xfrm>
                <a:off x="2178" y="1296"/>
                <a:ext cx="802" cy="5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0" dirty="0">
                    <a:solidFill>
                      <a:srgbClr val="000000"/>
                    </a:solidFill>
                    <a:latin typeface="Monotype Corsiva" pitchFamily="66" charset="0"/>
                    <a:ea typeface="宋体" panose="02010600030101010101" pitchFamily="2" charset="-122"/>
                  </a:rPr>
                  <a:t>F</a:t>
                </a:r>
                <a:r>
                  <a:rPr lang="en-US" altLang="zh-CN" sz="3200" b="0" baseline="-25000" dirty="0">
                    <a:solidFill>
                      <a:srgbClr val="000000"/>
                    </a:solidFill>
                    <a:latin typeface="Monotype Corsiva" pitchFamily="66" charset="0"/>
                    <a:ea typeface="宋体" panose="02010600030101010101" pitchFamily="2" charset="-122"/>
                  </a:rPr>
                  <a:t>2</a:t>
                </a:r>
                <a:endParaRPr lang="en-US" altLang="zh-CN" sz="3200" b="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2263" name="Text Box 39"/>
            <p:cNvSpPr txBox="1"/>
            <p:nvPr/>
          </p:nvSpPr>
          <p:spPr>
            <a:xfrm>
              <a:off x="4542" y="2000"/>
              <a:ext cx="2040" cy="11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32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F</a:t>
              </a:r>
              <a:r>
                <a:rPr lang="en-US" altLang="zh-CN" sz="320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1</a:t>
              </a:r>
              <a:r>
                <a:rPr lang="en-US" altLang="zh-CN" sz="32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&lt;F</a:t>
              </a:r>
              <a:r>
                <a:rPr lang="en-US" altLang="zh-CN" sz="320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2</a:t>
              </a:r>
              <a:endParaRPr lang="en-US" altLang="zh-CN" sz="3200" baseline="-25000" dirty="0">
                <a:solidFill>
                  <a:srgbClr val="000000"/>
                </a:solidFill>
                <a:latin typeface="Monotype Corsiva" pitchFamily="66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045710" y="2343150"/>
            <a:ext cx="3168015" cy="615315"/>
            <a:chOff x="7382" y="3901"/>
            <a:chExt cx="4989" cy="969"/>
          </a:xfrm>
        </p:grpSpPr>
        <p:sp>
          <p:nvSpPr>
            <p:cNvPr id="52301" name="AutoShape 77">
              <a:hlinkClick r:id="rId2" action="ppaction://hlinkfile"/>
            </p:cNvPr>
            <p:cNvSpPr/>
            <p:nvPr/>
          </p:nvSpPr>
          <p:spPr>
            <a:xfrm>
              <a:off x="7382" y="3966"/>
              <a:ext cx="4785" cy="904"/>
            </a:xfrm>
            <a:prstGeom prst="wedgeRoundRectCallout">
              <a:avLst>
                <a:gd name="adj1" fmla="val -7426"/>
                <a:gd name="adj2" fmla="val -65606"/>
                <a:gd name="adj3" fmla="val 16667"/>
              </a:avLst>
            </a:prstGeom>
            <a:solidFill>
              <a:srgbClr val="00FF00">
                <a:alpha val="79999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eaLnBrk="1" hangingPunct="1"/>
              <a:endParaRPr lang="zh-CN" altLang="en-US" sz="2400" dirty="0">
                <a:latin typeface="Arial" panose="020B0604020202020204" pitchFamily="34" charset="0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7485" y="3901"/>
              <a:ext cx="4887" cy="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b="1" dirty="0">
                  <a:latin typeface="Arial" panose="020B0604020202020204" pitchFamily="34" charset="0"/>
                  <a:sym typeface="+mn-ea"/>
                </a:rPr>
                <a:t>作用力大，加速度大</a:t>
              </a:r>
              <a:endParaRPr lang="zh-CN" altLang="en-US" sz="24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9265" y="3165475"/>
            <a:ext cx="7437755" cy="2132330"/>
            <a:chOff x="794" y="5163"/>
            <a:chExt cx="11713" cy="3358"/>
          </a:xfrm>
        </p:grpSpPr>
        <p:pic>
          <p:nvPicPr>
            <p:cNvPr id="9" name="图片 8" descr="1"/>
            <p:cNvPicPr>
              <a:picLocks noChangeAspect="1"/>
            </p:cNvPicPr>
            <p:nvPr/>
          </p:nvPicPr>
          <p:blipFill>
            <a:blip r:embed="rId3"/>
            <a:srcRect l="18004" t="4797" r="15238" b="8784"/>
            <a:stretch>
              <a:fillRect/>
            </a:stretch>
          </p:blipFill>
          <p:spPr>
            <a:xfrm>
              <a:off x="8219" y="5163"/>
              <a:ext cx="4288" cy="2952"/>
            </a:xfrm>
            <a:prstGeom prst="rect">
              <a:avLst/>
            </a:prstGeom>
          </p:spPr>
        </p:pic>
        <p:grpSp>
          <p:nvGrpSpPr>
            <p:cNvPr id="52283" name="Group 59"/>
            <p:cNvGrpSpPr/>
            <p:nvPr/>
          </p:nvGrpSpPr>
          <p:grpSpPr>
            <a:xfrm rot="0">
              <a:off x="797" y="6432"/>
              <a:ext cx="2932" cy="919"/>
              <a:chOff x="3480" y="643"/>
              <a:chExt cx="1560" cy="545"/>
            </a:xfrm>
          </p:grpSpPr>
          <p:sp>
            <p:nvSpPr>
              <p:cNvPr id="3084" name="Rectangle 60"/>
              <p:cNvSpPr/>
              <p:nvPr/>
            </p:nvSpPr>
            <p:spPr>
              <a:xfrm>
                <a:off x="3744" y="672"/>
                <a:ext cx="480" cy="336"/>
              </a:xfrm>
              <a:prstGeom prst="rect">
                <a:avLst/>
              </a:prstGeom>
              <a:solidFill>
                <a:srgbClr val="FFFF99">
                  <a:alpha val="7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 eaLnBrk="1" hangingPunct="1"/>
                <a:r>
                  <a:rPr lang="en-US" altLang="zh-CN" sz="3200" b="0" dirty="0">
                    <a:latin typeface="Monotype Corsiva" pitchFamily="66" charset="0"/>
                    <a:ea typeface="宋体" panose="02010600030101010101" pitchFamily="2" charset="-122"/>
                  </a:rPr>
                  <a:t>m</a:t>
                </a:r>
                <a:r>
                  <a:rPr lang="en-US" altLang="zh-CN" sz="3200" b="0" baseline="-25000" dirty="0">
                    <a:latin typeface="Monotype Corsiva" pitchFamily="66" charset="0"/>
                    <a:ea typeface="宋体" panose="02010600030101010101" pitchFamily="2" charset="-122"/>
                  </a:rPr>
                  <a:t>1</a:t>
                </a:r>
                <a:endParaRPr lang="en-US" altLang="zh-CN" sz="3200" b="0" baseline="-25000" dirty="0"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085" name="Group 61"/>
              <p:cNvGrpSpPr/>
              <p:nvPr/>
            </p:nvGrpSpPr>
            <p:grpSpPr>
              <a:xfrm>
                <a:off x="3480" y="1008"/>
                <a:ext cx="1248" cy="96"/>
                <a:chOff x="1032" y="1536"/>
                <a:chExt cx="1248" cy="96"/>
              </a:xfrm>
            </p:grpSpPr>
            <p:sp>
              <p:nvSpPr>
                <p:cNvPr id="3088" name="Line 62"/>
                <p:cNvSpPr/>
                <p:nvPr/>
              </p:nvSpPr>
              <p:spPr>
                <a:xfrm>
                  <a:off x="1032" y="1536"/>
                  <a:ext cx="124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89" name="Line 63"/>
                <p:cNvSpPr/>
                <p:nvPr/>
              </p:nvSpPr>
              <p:spPr>
                <a:xfrm flipH="1">
                  <a:off x="105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0" name="Line 64"/>
                <p:cNvSpPr/>
                <p:nvPr/>
              </p:nvSpPr>
              <p:spPr>
                <a:xfrm flipH="1">
                  <a:off x="115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1" name="Line 65"/>
                <p:cNvSpPr/>
                <p:nvPr/>
              </p:nvSpPr>
              <p:spPr>
                <a:xfrm flipH="1">
                  <a:off x="124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2" name="Line 66"/>
                <p:cNvSpPr/>
                <p:nvPr/>
              </p:nvSpPr>
              <p:spPr>
                <a:xfrm flipH="1">
                  <a:off x="134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3" name="Line 67"/>
                <p:cNvSpPr/>
                <p:nvPr/>
              </p:nvSpPr>
              <p:spPr>
                <a:xfrm flipH="1">
                  <a:off x="144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4" name="Line 68"/>
                <p:cNvSpPr/>
                <p:nvPr/>
              </p:nvSpPr>
              <p:spPr>
                <a:xfrm flipH="1">
                  <a:off x="153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5" name="Line 69"/>
                <p:cNvSpPr/>
                <p:nvPr/>
              </p:nvSpPr>
              <p:spPr>
                <a:xfrm flipH="1">
                  <a:off x="163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6" name="Line 70"/>
                <p:cNvSpPr/>
                <p:nvPr/>
              </p:nvSpPr>
              <p:spPr>
                <a:xfrm flipH="1">
                  <a:off x="172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7" name="Line 71"/>
                <p:cNvSpPr/>
                <p:nvPr/>
              </p:nvSpPr>
              <p:spPr>
                <a:xfrm flipH="1">
                  <a:off x="182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8" name="Line 72"/>
                <p:cNvSpPr/>
                <p:nvPr/>
              </p:nvSpPr>
              <p:spPr>
                <a:xfrm flipH="1">
                  <a:off x="192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099" name="Line 73"/>
                <p:cNvSpPr/>
                <p:nvPr/>
              </p:nvSpPr>
              <p:spPr>
                <a:xfrm flipH="1">
                  <a:off x="201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0" name="Line 74"/>
                <p:cNvSpPr/>
                <p:nvPr/>
              </p:nvSpPr>
              <p:spPr>
                <a:xfrm flipH="1">
                  <a:off x="211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086" name="Text Box 75"/>
              <p:cNvSpPr txBox="1"/>
              <p:nvPr/>
            </p:nvSpPr>
            <p:spPr>
              <a:xfrm>
                <a:off x="4656" y="643"/>
                <a:ext cx="384" cy="54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0" dirty="0">
                    <a:solidFill>
                      <a:srgbClr val="000000"/>
                    </a:solidFill>
                    <a:latin typeface="Monotype Corsiva" pitchFamily="66" charset="0"/>
                    <a:ea typeface="宋体" panose="02010600030101010101" pitchFamily="2" charset="-122"/>
                  </a:rPr>
                  <a:t>F</a:t>
                </a:r>
                <a:endParaRPr lang="en-US" altLang="zh-CN" sz="3200" b="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87" name="Line 76"/>
              <p:cNvSpPr/>
              <p:nvPr/>
            </p:nvSpPr>
            <p:spPr>
              <a:xfrm>
                <a:off x="4224" y="848"/>
                <a:ext cx="48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grpSp>
          <p:nvGrpSpPr>
            <p:cNvPr id="52264" name="Group 40"/>
            <p:cNvGrpSpPr/>
            <p:nvPr/>
          </p:nvGrpSpPr>
          <p:grpSpPr>
            <a:xfrm rot="0">
              <a:off x="794" y="7603"/>
              <a:ext cx="2752" cy="919"/>
              <a:chOff x="3480" y="1296"/>
              <a:chExt cx="1464" cy="545"/>
            </a:xfrm>
          </p:grpSpPr>
          <p:sp>
            <p:nvSpPr>
              <p:cNvPr id="3101" name="Rectangle 41"/>
              <p:cNvSpPr/>
              <p:nvPr/>
            </p:nvSpPr>
            <p:spPr>
              <a:xfrm>
                <a:off x="3744" y="1344"/>
                <a:ext cx="480" cy="336"/>
              </a:xfrm>
              <a:prstGeom prst="rect">
                <a:avLst/>
              </a:prstGeom>
              <a:solidFill>
                <a:srgbClr val="FFFF99">
                  <a:alpha val="70195"/>
                </a:srgbClr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 eaLnBrk="1" hangingPunct="1"/>
                <a:r>
                  <a:rPr lang="en-US" altLang="zh-CN" sz="3200" b="0" dirty="0">
                    <a:latin typeface="Monotype Corsiva" pitchFamily="66" charset="0"/>
                    <a:ea typeface="宋体" panose="02010600030101010101" pitchFamily="2" charset="-122"/>
                  </a:rPr>
                  <a:t>m</a:t>
                </a:r>
                <a:r>
                  <a:rPr lang="en-US" altLang="zh-CN" sz="3200" b="0" baseline="-25000" dirty="0">
                    <a:latin typeface="Monotype Corsiva" pitchFamily="66" charset="0"/>
                    <a:ea typeface="宋体" panose="02010600030101010101" pitchFamily="2" charset="-122"/>
                  </a:rPr>
                  <a:t>2</a:t>
                </a:r>
                <a:endParaRPr lang="en-US" altLang="zh-CN" sz="3200" b="0" baseline="-25000" dirty="0"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102" name="Group 42"/>
              <p:cNvGrpSpPr/>
              <p:nvPr/>
            </p:nvGrpSpPr>
            <p:grpSpPr>
              <a:xfrm>
                <a:off x="3480" y="1680"/>
                <a:ext cx="1248" cy="96"/>
                <a:chOff x="1032" y="1536"/>
                <a:chExt cx="1248" cy="96"/>
              </a:xfrm>
            </p:grpSpPr>
            <p:sp>
              <p:nvSpPr>
                <p:cNvPr id="3105" name="Line 43"/>
                <p:cNvSpPr/>
                <p:nvPr/>
              </p:nvSpPr>
              <p:spPr>
                <a:xfrm>
                  <a:off x="1032" y="1536"/>
                  <a:ext cx="124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6" name="Line 44"/>
                <p:cNvSpPr/>
                <p:nvPr/>
              </p:nvSpPr>
              <p:spPr>
                <a:xfrm flipH="1">
                  <a:off x="105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7" name="Line 45"/>
                <p:cNvSpPr/>
                <p:nvPr/>
              </p:nvSpPr>
              <p:spPr>
                <a:xfrm flipH="1">
                  <a:off x="115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8" name="Line 46"/>
                <p:cNvSpPr/>
                <p:nvPr/>
              </p:nvSpPr>
              <p:spPr>
                <a:xfrm flipH="1">
                  <a:off x="124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9" name="Line 47"/>
                <p:cNvSpPr/>
                <p:nvPr/>
              </p:nvSpPr>
              <p:spPr>
                <a:xfrm flipH="1">
                  <a:off x="134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0" name="Line 48"/>
                <p:cNvSpPr/>
                <p:nvPr/>
              </p:nvSpPr>
              <p:spPr>
                <a:xfrm flipH="1">
                  <a:off x="144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1" name="Line 49"/>
                <p:cNvSpPr/>
                <p:nvPr/>
              </p:nvSpPr>
              <p:spPr>
                <a:xfrm flipH="1">
                  <a:off x="153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2" name="Line 50"/>
                <p:cNvSpPr/>
                <p:nvPr/>
              </p:nvSpPr>
              <p:spPr>
                <a:xfrm flipH="1">
                  <a:off x="163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3" name="Line 51"/>
                <p:cNvSpPr/>
                <p:nvPr/>
              </p:nvSpPr>
              <p:spPr>
                <a:xfrm flipH="1">
                  <a:off x="1728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4" name="Line 52"/>
                <p:cNvSpPr/>
                <p:nvPr/>
              </p:nvSpPr>
              <p:spPr>
                <a:xfrm flipH="1">
                  <a:off x="1824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5" name="Line 53"/>
                <p:cNvSpPr/>
                <p:nvPr/>
              </p:nvSpPr>
              <p:spPr>
                <a:xfrm flipH="1">
                  <a:off x="1920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6" name="Line 54"/>
                <p:cNvSpPr/>
                <p:nvPr/>
              </p:nvSpPr>
              <p:spPr>
                <a:xfrm flipH="1">
                  <a:off x="2016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7" name="Line 55"/>
                <p:cNvSpPr/>
                <p:nvPr/>
              </p:nvSpPr>
              <p:spPr>
                <a:xfrm flipH="1">
                  <a:off x="2112" y="1536"/>
                  <a:ext cx="96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103" name="Line 56"/>
              <p:cNvSpPr/>
              <p:nvPr/>
            </p:nvSpPr>
            <p:spPr>
              <a:xfrm>
                <a:off x="4224" y="1520"/>
                <a:ext cx="480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3104" name="Text Box 57"/>
              <p:cNvSpPr txBox="1"/>
              <p:nvPr/>
            </p:nvSpPr>
            <p:spPr>
              <a:xfrm>
                <a:off x="4628" y="1296"/>
                <a:ext cx="316" cy="54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200" b="0" dirty="0">
                    <a:solidFill>
                      <a:srgbClr val="000000"/>
                    </a:solidFill>
                    <a:latin typeface="Monotype Corsiva" pitchFamily="66" charset="0"/>
                    <a:ea typeface="宋体" panose="02010600030101010101" pitchFamily="2" charset="-122"/>
                  </a:rPr>
                  <a:t>F</a:t>
                </a:r>
                <a:endParaRPr lang="en-US" altLang="zh-CN" sz="3200" b="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2282" name="Text Box 58"/>
            <p:cNvSpPr txBox="1"/>
            <p:nvPr/>
          </p:nvSpPr>
          <p:spPr>
            <a:xfrm>
              <a:off x="4377" y="7047"/>
              <a:ext cx="2900" cy="11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32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m</a:t>
              </a:r>
              <a:r>
                <a:rPr lang="en-US" altLang="zh-CN" sz="320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1</a:t>
              </a:r>
              <a:r>
                <a:rPr lang="en-US" altLang="zh-CN" sz="32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&lt;m</a:t>
              </a:r>
              <a:r>
                <a:rPr lang="en-US" altLang="zh-CN" sz="3200" baseline="-25000" dirty="0">
                  <a:solidFill>
                    <a:srgbClr val="000000"/>
                  </a:solidFill>
                  <a:latin typeface="Monotype Corsiva" pitchFamily="66" charset="0"/>
                  <a:ea typeface="宋体" panose="02010600030101010101" pitchFamily="2" charset="-122"/>
                </a:rPr>
                <a:t>2</a:t>
              </a:r>
              <a:endParaRPr lang="en-US" altLang="zh-CN" sz="3200" baseline="-25000" dirty="0">
                <a:solidFill>
                  <a:srgbClr val="000000"/>
                </a:solidFill>
                <a:latin typeface="Monotype Corsiva" pitchFamily="66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06035" y="5095875"/>
            <a:ext cx="3238500" cy="617220"/>
            <a:chOff x="8069" y="8898"/>
            <a:chExt cx="5100" cy="972"/>
          </a:xfrm>
        </p:grpSpPr>
        <p:sp>
          <p:nvSpPr>
            <p:cNvPr id="52302" name="AutoShape 78">
              <a:hlinkClick r:id="rId4" action="ppaction://hlinkfile"/>
            </p:cNvPr>
            <p:cNvSpPr/>
            <p:nvPr/>
          </p:nvSpPr>
          <p:spPr>
            <a:xfrm>
              <a:off x="8069" y="8898"/>
              <a:ext cx="5100" cy="973"/>
            </a:xfrm>
            <a:prstGeom prst="wedgeRoundRectCallout">
              <a:avLst>
                <a:gd name="adj1" fmla="val -4273"/>
                <a:gd name="adj2" fmla="val -60954"/>
                <a:gd name="adj3" fmla="val 16667"/>
              </a:avLst>
            </a:prstGeom>
            <a:solidFill>
              <a:srgbClr val="00FFFF">
                <a:alpha val="79999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eaLnBrk="1" hangingPunct="1"/>
              <a:endParaRPr lang="zh-CN" altLang="en-US" sz="2400" b="0" dirty="0">
                <a:latin typeface="Arial" panose="020B0604020202020204" pitchFamily="34" charset="0"/>
                <a:ea typeface="华文行楷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300" y="8898"/>
              <a:ext cx="486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 b="1" dirty="0">
                  <a:latin typeface="Arial" panose="020B0604020202020204" pitchFamily="34" charset="0"/>
                  <a:ea typeface="华文行楷" pitchFamily="2" charset="-122"/>
                  <a:sym typeface="+mn-ea"/>
                </a:rPr>
                <a:t>质量大，加速度小</a:t>
              </a:r>
              <a:endParaRPr lang="zh-CN" altLang="en-US" sz="2800" b="1"/>
            </a:p>
          </p:txBody>
        </p:sp>
      </p:grpSp>
      <p:sp>
        <p:nvSpPr>
          <p:cNvPr id="10" name="Rectangle 18"/>
          <p:cNvSpPr>
            <a:spLocks noChangeArrowheads="1"/>
          </p:cNvSpPr>
          <p:nvPr/>
        </p:nvSpPr>
        <p:spPr bwMode="auto">
          <a:xfrm>
            <a:off x="209550" y="842328"/>
            <a:ext cx="3301365" cy="6508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p>
            <a:pPr algn="l"/>
            <a:r>
              <a:rPr lang="zh-CN" altLang="en-US" sz="2800" dirty="0" smtClean="0">
                <a:solidFill>
                  <a:schemeClr val="accent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实验视频：</a:t>
            </a:r>
            <a:endParaRPr lang="zh-CN" altLang="en-US" sz="2800" dirty="0" smtClean="0">
              <a:solidFill>
                <a:schemeClr val="accent4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7badad1381fde0841fa869ac0218e1b"/>
          <p:cNvPicPr>
            <a:picLocks noChangeAspect="1"/>
          </p:cNvPicPr>
          <p:nvPr/>
        </p:nvPicPr>
        <p:blipFill>
          <a:blip r:embed="rId5"/>
          <a:srcRect l="23606" t="12651" r="21976" b="9592"/>
          <a:stretch>
            <a:fillRect/>
          </a:stretch>
        </p:blipFill>
        <p:spPr>
          <a:xfrm>
            <a:off x="5300345" y="225425"/>
            <a:ext cx="2490470" cy="2002155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157480" y="188913"/>
            <a:ext cx="8829675" cy="24733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l"/>
            <a:r>
              <a:rPr lang="zh-CN" altLang="en-US" sz="36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32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利用以下实验器材，设计一个实验方案</a:t>
            </a:r>
            <a:endParaRPr lang="zh-CN" altLang="en-US" sz="32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火花打点计时器、一端带有定滑轮的长木板、小车、纸带、墨盘、细绳、槽码、相同质量的砝码几个、刻度尺、天平、垫木、交流电源．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" name="W20SBX1RJXJCWL54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46905" y="2956560"/>
            <a:ext cx="4487545" cy="2623820"/>
          </a:xfrm>
          <a:prstGeom prst="rect">
            <a:avLst/>
          </a:prstGeom>
        </p:spPr>
      </p:pic>
      <p:pic>
        <p:nvPicPr>
          <p:cNvPr id="2" name="图片 1" descr="5873671dacc36b6183bcefbe28f2224"/>
          <p:cNvPicPr>
            <a:picLocks noChangeAspect="1"/>
          </p:cNvPicPr>
          <p:nvPr/>
        </p:nvPicPr>
        <p:blipFill>
          <a:blip r:embed="rId3">
            <a:lum bright="-6000" contrast="54000"/>
          </a:blip>
          <a:stretch>
            <a:fillRect/>
          </a:stretch>
        </p:blipFill>
        <p:spPr>
          <a:xfrm>
            <a:off x="157480" y="3267075"/>
            <a:ext cx="1303655" cy="1730375"/>
          </a:xfrm>
          <a:prstGeom prst="rect">
            <a:avLst/>
          </a:prstGeom>
        </p:spPr>
      </p:pic>
      <p:pic>
        <p:nvPicPr>
          <p:cNvPr id="3" name="图片 2" descr="1eea1174c4e1c427dbd528b06e812a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485" y="3329940"/>
            <a:ext cx="1538605" cy="228790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4815" y="5126355"/>
            <a:ext cx="92392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槽码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08585" y="2264410"/>
            <a:ext cx="8229600" cy="15855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1" hangingPunct="1">
              <a:lnSpc>
                <a:spcPct val="135000"/>
              </a:lnSpc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）怎样测量（或比较）物体的加速度？</a:t>
            </a:r>
            <a:endParaRPr lang="en-US" altLang="zh-CN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eaLnBrk="1" hangingPunct="1">
              <a:lnSpc>
                <a:spcPct val="135000"/>
              </a:lnSpc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）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怎样保证物体运动过程中受到不变的作用力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？</a:t>
            </a:r>
            <a:endParaRPr lang="zh-CN" alt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eaLnBrk="1" hangingPunct="1">
              <a:lnSpc>
                <a:spcPct val="135000"/>
              </a:lnSpc>
            </a:pPr>
            <a:r>
              <a:rPr lang="en-US" altLang="zh-CN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(3) 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怎样改变物体自身的质量？</a:t>
            </a:r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5300" name="Text Box 4"/>
          <p:cNvSpPr txBox="1"/>
          <p:nvPr/>
        </p:nvSpPr>
        <p:spPr>
          <a:xfrm>
            <a:off x="108585" y="65405"/>
            <a:ext cx="8773160" cy="6724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35000"/>
              </a:lnSpc>
            </a:pP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实验目的：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270" y="737870"/>
            <a:ext cx="9144635" cy="4603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物体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的质量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m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不变，探究加速度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与物体所受作用力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F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的关系？</a:t>
            </a:r>
            <a:endParaRPr kumimoji="0" lang="zh-CN" altLang="en-US" sz="2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1198245"/>
            <a:ext cx="8771255" cy="4603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物体所受作用力</a:t>
            </a:r>
            <a:r>
              <a:rPr lang="en-US" altLang="zh-CN" sz="2400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F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不变，探究加速度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与物体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质量</a:t>
            </a:r>
            <a:r>
              <a:rPr kumimoji="0" lang="en-US" altLang="zh-CN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m</a:t>
            </a:r>
            <a:r>
              <a:rPr kumimoji="0" lang="zh-CN" altLang="en-US" sz="2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的关系？</a:t>
            </a:r>
            <a:endParaRPr kumimoji="0" lang="zh-CN" altLang="en-US" sz="2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Text Box 4"/>
          <p:cNvSpPr txBox="1"/>
          <p:nvPr/>
        </p:nvSpPr>
        <p:spPr>
          <a:xfrm>
            <a:off x="108585" y="1743710"/>
            <a:ext cx="2495550" cy="589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35000"/>
              </a:lnSpc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实验实施：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0" name="W20SBX1RJXJCWL54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5675" y="3392170"/>
            <a:ext cx="3931285" cy="2320925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nimBg="1"/>
      <p:bldP spid="44037" grpId="1" animBg="1"/>
      <p:bldP spid="36869" grpId="0" animBg="1"/>
      <p:bldP spid="36869" grpId="1" animBg="1"/>
      <p:bldP spid="9" grpId="0"/>
      <p:bldP spid="9" grpId="1"/>
      <p:bldP spid="3" grpId="0"/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98425" y="95250"/>
            <a:ext cx="2928620" cy="582295"/>
          </a:xfrm>
          <a:prstGeom prst="rect">
            <a:avLst/>
          </a:prstGeom>
          <a:solidFill>
            <a:srgbClr val="3DCF4B">
              <a:alpha val="0"/>
            </a:srgbClr>
          </a:solidFill>
          <a:ln w="9525">
            <a:noFill/>
            <a:miter lim="800000"/>
          </a:ln>
        </p:spPr>
        <p:txBody>
          <a:bodyPr wrap="square" lIns="91422" tIns="45712" rIns="91422" bIns="45712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三、</a:t>
            </a:r>
            <a:r>
              <a:rPr lang="zh-CN" altLang="en-US" sz="32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实验条件：</a:t>
            </a:r>
            <a:endParaRPr lang="zh-CN" altLang="en-US" sz="3200" dirty="0" smtClean="0">
              <a:solidFill>
                <a:srgbClr val="3333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pic>
        <p:nvPicPr>
          <p:cNvPr id="5" name="W20SBX1RJXJCWL51c.eps"/>
          <p:cNvPicPr/>
          <p:nvPr/>
        </p:nvPicPr>
        <p:blipFill>
          <a:blip r:embed="rId3" cstate="print"/>
          <a:srcRect l="370" t="23058" r="73623" b="50856"/>
          <a:stretch>
            <a:fillRect/>
          </a:stretch>
        </p:blipFill>
        <p:spPr>
          <a:xfrm>
            <a:off x="5214620" y="3041015"/>
            <a:ext cx="3764280" cy="2672080"/>
          </a:xfrm>
          <a:prstGeom prst="rect">
            <a:avLst/>
          </a:prstGeom>
        </p:spPr>
      </p:pic>
      <p:sp>
        <p:nvSpPr>
          <p:cNvPr id="2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98425" y="677545"/>
            <a:ext cx="8880475" cy="2487930"/>
          </a:xfrm>
          <a:prstGeom prst="rect">
            <a:avLst/>
          </a:prstGeom>
          <a:solidFill>
            <a:srgbClr val="3DCF4B">
              <a:alpha val="0"/>
            </a:srgbClr>
          </a:solidFill>
          <a:ln w="9525">
            <a:noFill/>
            <a:miter lim="800000"/>
          </a:ln>
        </p:spPr>
        <p:txBody>
          <a:bodyPr wrap="square" lIns="91422" tIns="45712" rIns="91422" bIns="45712">
            <a:spAutoFit/>
          </a:bodyPr>
          <a:p>
            <a:pPr algn="l"/>
            <a:r>
              <a:rPr lang="zh-CN" altLang="en-US" sz="24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24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4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）平衡摩擦力：</a:t>
            </a:r>
            <a:r>
              <a:rPr lang="zh-CN" altLang="en-US" sz="2400" dirty="0" smtClean="0">
                <a:solidFill>
                  <a:schemeClr val="accent4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将木板远离滑轮的一端用垫木垫起，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不挂细线和槽码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小车拖着纸，带先打开打点计时器，再轻推一下小车，打出的纸带，相邻两点间距离相等，小车匀速直线运动，说明摩擦力已被平衡</a:t>
            </a:r>
            <a:r>
              <a:rPr 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  <a:r>
              <a:rPr lang="zh-CN" altLang="en-US" sz="24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不管以后是改变槽码的个数，还是改变小车及砝码的质量</a:t>
            </a:r>
            <a:r>
              <a:rPr lang="en-US" sz="24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,</a:t>
            </a:r>
            <a:r>
              <a:rPr lang="zh-CN" altLang="en-US" sz="24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都不需要重新平衡阻力</a:t>
            </a:r>
            <a:r>
              <a:rPr lang="en-US" sz="24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endParaRPr lang="en-US" altLang="en-US" sz="2400" dirty="0" smtClean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75260" y="3826510"/>
            <a:ext cx="4763135" cy="1259205"/>
          </a:xfrm>
          <a:prstGeom prst="rect">
            <a:avLst/>
          </a:prstGeom>
          <a:solidFill>
            <a:srgbClr val="3DCF4B">
              <a:alpha val="0"/>
            </a:srgbClr>
          </a:solidFill>
          <a:ln w="9525">
            <a:noFill/>
            <a:miter lim="800000"/>
          </a:ln>
        </p:spPr>
        <p:txBody>
          <a:bodyPr wrap="square" lIns="91422" tIns="45712" rIns="91422" bIns="45712">
            <a:spAutoFit/>
          </a:bodyPr>
          <a:p>
            <a:pPr algn="l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）</a:t>
            </a:r>
            <a:r>
              <a:rPr lang="zh-CN" altLang="en-US" sz="24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槽码</a:t>
            </a:r>
            <a:r>
              <a:rPr lang="zh-CN" altLang="en-US" sz="24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的质量要</a:t>
            </a:r>
            <a:r>
              <a:rPr lang="zh-CN" altLang="en-US" sz="24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远远</a:t>
            </a:r>
            <a:r>
              <a:rPr lang="zh-CN" altLang="en-US" sz="24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小</a:t>
            </a:r>
            <a:r>
              <a:rPr lang="zh-CN" altLang="en-US" sz="2400" dirty="0" smtClean="0">
                <a:solidFill>
                  <a:srgbClr val="3333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于</a:t>
            </a:r>
            <a:r>
              <a:rPr lang="zh-CN" altLang="en-US" sz="24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小车的质量（</a:t>
            </a:r>
            <a:r>
              <a:rPr lang="en-US" altLang="zh-CN" sz="24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m</a:t>
            </a:r>
            <a:r>
              <a:rPr lang="en-US" altLang="zh-CN" sz="2400" baseline="-250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0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≪</a:t>
            </a:r>
            <a:r>
              <a:rPr lang="en-US" altLang="zh-CN" sz="24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  <a:sym typeface="+mn-ea"/>
              </a:rPr>
              <a:t>m</a:t>
            </a:r>
            <a:r>
              <a:rPr lang="zh-CN" altLang="en-US" sz="2400" dirty="0" smtClean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）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只有如此</a:t>
            </a:r>
            <a:r>
              <a:rPr 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,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槽码的重力才可作为小车受到的拉力</a:t>
            </a:r>
            <a:r>
              <a:rPr 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endParaRPr lang="en-US" altLang="en-US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124"/>
          <p:cNvSpPr txBox="1">
            <a:spLocks noChangeArrowheads="1"/>
          </p:cNvSpPr>
          <p:nvPr/>
        </p:nvSpPr>
        <p:spPr bwMode="auto">
          <a:xfrm>
            <a:off x="270510" y="90488"/>
            <a:ext cx="8064500" cy="58356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l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核心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270510" y="737870"/>
            <a:ext cx="8778240" cy="152971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实验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数据：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保证小车的质量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m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不变，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小车在不同力作用下产生的加速度填在表中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92265" y="2316635"/>
          <a:ext cx="7929880" cy="1357630"/>
        </p:xfrm>
        <a:graphic>
          <a:graphicData uri="http://schemas.openxmlformats.org/drawingml/2006/table">
            <a:tbl>
              <a:tblPr/>
              <a:tblGrid>
                <a:gridCol w="1132803"/>
                <a:gridCol w="1132803"/>
                <a:gridCol w="1132803"/>
                <a:gridCol w="1132803"/>
                <a:gridCol w="1132803"/>
                <a:gridCol w="1132803"/>
                <a:gridCol w="1132803"/>
              </a:tblGrid>
              <a:tr h="452441"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物理量</a:t>
                      </a:r>
                      <a:endParaRPr lang="zh-CN" sz="2000" b="1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1</a:t>
                      </a:r>
                      <a:endParaRPr lang="en-US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2</a:t>
                      </a:r>
                      <a:endParaRPr lang="en-US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3</a:t>
                      </a:r>
                      <a:endParaRPr lang="en-US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4</a:t>
                      </a:r>
                      <a:endParaRPr lang="en-US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5</a:t>
                      </a:r>
                      <a:endParaRPr lang="en-US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/>
                        </a:rPr>
                        <a:t>6</a:t>
                      </a:r>
                      <a:endParaRPr lang="en-US" sz="2000" b="1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作用力</a:t>
                      </a:r>
                      <a:r>
                        <a:rPr lang="en-US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F</a:t>
                      </a:r>
                      <a:endParaRPr lang="zh-CN" sz="20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41"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加速度</a:t>
                      </a:r>
                      <a:r>
                        <a:rPr lang="en-US" sz="20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a</a:t>
                      </a:r>
                      <a:endParaRPr lang="zh-CN" sz="20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 Box 144"/>
          <p:cNvSpPr txBox="1">
            <a:spLocks noChangeArrowheads="1"/>
          </p:cNvSpPr>
          <p:nvPr/>
        </p:nvSpPr>
        <p:spPr bwMode="auto">
          <a:xfrm>
            <a:off x="431295" y="3729696"/>
            <a:ext cx="8281988" cy="105029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为纵坐标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,F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为横坐标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根据数据作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a-F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图像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通过拟合测量点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作出图像找出规律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分析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的关系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8" name="W20SBX1RJXJCWL52.eps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52785" y="4299295"/>
            <a:ext cx="1428760" cy="1246146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139065" y="551815"/>
            <a:ext cx="8910955" cy="105029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在相同力的作用在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不同质量的小车上，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小车和砝码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产生的加速度大小填在表中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8" name="W20SBX1RJXJCWL53B.eps"/>
          <p:cNvPicPr/>
          <p:nvPr/>
        </p:nvPicPr>
        <p:blipFill>
          <a:blip r:embed="rId2"/>
          <a:srcRect l="49533"/>
          <a:stretch>
            <a:fillRect/>
          </a:stretch>
        </p:blipFill>
        <p:spPr>
          <a:xfrm>
            <a:off x="7082155" y="3884930"/>
            <a:ext cx="1806575" cy="1757680"/>
          </a:xfrm>
          <a:prstGeom prst="rect">
            <a:avLst/>
          </a:prstGeom>
        </p:spPr>
      </p:pic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45" y="1687830"/>
            <a:ext cx="6445885" cy="2196465"/>
          </a:xfrm>
          <a:prstGeom prst="rect">
            <a:avLst/>
          </a:prstGeom>
        </p:spPr>
      </p:pic>
      <p:pic>
        <p:nvPicPr>
          <p:cNvPr id="3" name="W20SBX1RJXJCWL53B.eps"/>
          <p:cNvPicPr/>
          <p:nvPr/>
        </p:nvPicPr>
        <p:blipFill>
          <a:blip r:embed="rId2"/>
          <a:srcRect r="55111"/>
          <a:stretch>
            <a:fillRect/>
          </a:stretch>
        </p:blipFill>
        <p:spPr>
          <a:xfrm>
            <a:off x="6995795" y="1896745"/>
            <a:ext cx="1892935" cy="1778000"/>
          </a:xfrm>
          <a:prstGeom prst="rect">
            <a:avLst/>
          </a:prstGeom>
        </p:spPr>
      </p:pic>
      <p:pic>
        <p:nvPicPr>
          <p:cNvPr id="5" name="图片 4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65" y="3994150"/>
            <a:ext cx="6360160" cy="1648460"/>
          </a:xfrm>
          <a:prstGeom prst="rect">
            <a:avLst/>
          </a:prstGeom>
        </p:spPr>
      </p:pic>
      <p:sp>
        <p:nvSpPr>
          <p:cNvPr id="9" name="Text Box 124"/>
          <p:cNvSpPr txBox="1">
            <a:spLocks noChangeArrowheads="1"/>
          </p:cNvSpPr>
          <p:nvPr/>
        </p:nvSpPr>
        <p:spPr bwMode="auto">
          <a:xfrm>
            <a:off x="65405" y="0"/>
            <a:ext cx="2974975" cy="58356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p>
            <a:pPr algn="l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核心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660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121920" y="2910205"/>
            <a:ext cx="5181600" cy="105029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在小车所受拉力一定的情况下，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小车的加速度与小车的质量成反比。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8" name="W20SBX1RJXJCWL53B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5417185" y="3026410"/>
            <a:ext cx="3291840" cy="1760220"/>
          </a:xfrm>
          <a:prstGeom prst="rect">
            <a:avLst/>
          </a:prstGeom>
        </p:spPr>
      </p:pic>
      <p:sp>
        <p:nvSpPr>
          <p:cNvPr id="3" name="Text Box 144"/>
          <p:cNvSpPr txBox="1">
            <a:spLocks noChangeArrowheads="1"/>
          </p:cNvSpPr>
          <p:nvPr/>
        </p:nvSpPr>
        <p:spPr bwMode="auto">
          <a:xfrm>
            <a:off x="121920" y="133985"/>
            <a:ext cx="5697220" cy="161036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p>
            <a:r>
              <a:rPr lang="zh-CN" altLang="en-US" sz="28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五、结论</a:t>
            </a:r>
            <a:r>
              <a:rPr lang="en-US" sz="28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en-US" sz="2800" dirty="0" smtClean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在小车质量一定的情况下，小车的加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速度与小车所受的拉力成正比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4" name="W20SBX1RJXJCWL52.eps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49720" y="831215"/>
            <a:ext cx="1992630" cy="1804035"/>
          </a:xfrm>
          <a:prstGeom prst="rect">
            <a:avLst/>
          </a:prstGeom>
        </p:spPr>
      </p:pic>
      <p:graphicFrame>
        <p:nvGraphicFramePr>
          <p:cNvPr id="11" name="对象 1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28900" y="1670050"/>
          <a:ext cx="1357630" cy="574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4" imgW="419100" imgH="177165" progId="Equation.KSEE3">
                  <p:embed/>
                </p:oleObj>
              </mc:Choice>
              <mc:Fallback>
                <p:oleObj name="" r:id="rId4" imgW="419100" imgH="177165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28900" y="1670050"/>
                        <a:ext cx="1357630" cy="574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47950" y="3960495"/>
          <a:ext cx="1338580" cy="1221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6" imgW="431800" imgH="393700" progId="Equation.KSEE3">
                  <p:embed/>
                </p:oleObj>
              </mc:Choice>
              <mc:Fallback>
                <p:oleObj name="" r:id="rId6" imgW="431800" imgH="3937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47950" y="3960495"/>
                        <a:ext cx="1338580" cy="12211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127635" y="0"/>
            <a:ext cx="8890000" cy="5741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六、注意事项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80000"/>
              </a:lnSpc>
            </a:pP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平衡摩擦力</a:t>
            </a: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不挂槽码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但小车连着纸带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;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整个实验平衡了阻力后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不管以后是改变槽码的个数还是改变小车及钩码的质量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都不需要重新平衡阻力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dist">
              <a:lnSpc>
                <a:spcPct val="180000"/>
              </a:lnSpc>
            </a:pP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实验条件</a:t>
            </a: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实验中要使小车和钩码的总质量远大于槽码的质量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只有如</a:t>
            </a:r>
            <a:endParaRPr lang="en-US" altLang="zh-CN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80000"/>
              </a:lnSpc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此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槽码的重力才可作为小车受到的拉力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80000"/>
              </a:lnSpc>
            </a:pP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一先一后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改变拉力和小车质量后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每次开始时小车应尽量靠近打点计时器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并应先接通电源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后放开小车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80000"/>
              </a:lnSpc>
            </a:pP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作图像</a:t>
            </a: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作图时两坐标轴标度比例要适当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各量须采用国际单位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这样作图线时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坐标点间距不至于过密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误差会小些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要通过尽可能多的点作图线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不在图线上的点应尽可能均匀分布在图线两侧</a:t>
            </a:r>
            <a:r>
              <a:rPr 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离图线较远的点应舍去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W20SBX1RJXJCWL54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7705" y="1383665"/>
            <a:ext cx="5537200" cy="3086100"/>
          </a:xfrm>
          <a:prstGeom prst="rect">
            <a:avLst/>
          </a:prstGeom>
        </p:spPr>
      </p:pic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240030" y="454660"/>
            <a:ext cx="2321560" cy="57086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小车纸带法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429390" y="713566"/>
          <a:ext cx="8215370" cy="43577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" name="文档" r:id="rId2" imgW="6094730" imgH="4065905" progId="Word.Document.12">
                  <p:embed/>
                </p:oleObj>
              </mc:Choice>
              <mc:Fallback>
                <p:oleObj name="文档" r:id="rId2" imgW="6094730" imgH="4065905" progId="Word.Document.12">
                  <p:embed/>
                  <p:pic>
                    <p:nvPicPr>
                      <p:cNvPr id="0" name="图片 7168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9390" y="713566"/>
                        <a:ext cx="8215370" cy="4357718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/>
        </p:nvSpPr>
        <p:spPr bwMode="auto">
          <a:xfrm>
            <a:off x="500828" y="785004"/>
            <a:ext cx="3214710" cy="43569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规律方法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641350" y="1642260"/>
          <a:ext cx="7867650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文档" r:id="rId4" imgW="3939540" imgH="536575" progId="Word.Document.12">
                  <p:embed/>
                </p:oleObj>
              </mc:Choice>
              <mc:Fallback>
                <p:oleObj name="文档" r:id="rId4" imgW="3939540" imgH="536575" progId="Word.Document.12">
                  <p:embed/>
                  <p:pic>
                    <p:nvPicPr>
                      <p:cNvPr id="0" name="图片 7169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1350" y="1642260"/>
                        <a:ext cx="7867650" cy="10715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641350" y="4139421"/>
          <a:ext cx="786765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文档" r:id="rId6" imgW="3939540" imgH="431165" progId="Word.Document.12">
                  <p:embed/>
                </p:oleObj>
              </mc:Choice>
              <mc:Fallback>
                <p:oleObj name="文档" r:id="rId6" imgW="3939540" imgH="431165" progId="Word.Document.12">
                  <p:embed/>
                  <p:pic>
                    <p:nvPicPr>
                      <p:cNvPr id="0" name="Object 4"/>
                      <p:cNvPicPr>
                        <a:picLocks noChangeAspect="1"/>
                      </p:cNvPicPr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1350" y="4139421"/>
                        <a:ext cx="7867650" cy="8604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W20SBX1RJXJCWL58B.eps"/>
          <p:cNvPicPr/>
          <p:nvPr/>
        </p:nvPicPr>
        <p:blipFill>
          <a:blip r:embed="rId8"/>
          <a:stretch>
            <a:fillRect/>
          </a:stretch>
        </p:blipFill>
        <p:spPr>
          <a:xfrm>
            <a:off x="2786844" y="2141521"/>
            <a:ext cx="3348305" cy="178595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 bwMode="auto">
          <a:xfrm>
            <a:off x="3072596" y="1142194"/>
            <a:ext cx="3214710" cy="43569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algn="ctr" defTabSz="685800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实验误差分析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429260" y="713740"/>
          <a:ext cx="8263255" cy="273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" name="文档" r:id="rId2" imgW="6094730" imgH="4065905" progId="Word.Document.12">
                  <p:embed/>
                </p:oleObj>
              </mc:Choice>
              <mc:Fallback>
                <p:oleObj name="文档" r:id="rId2" imgW="6094730" imgH="4065905" progId="Word.Document.12">
                  <p:embed/>
                  <p:pic>
                    <p:nvPicPr>
                      <p:cNvPr id="0" name="Object 3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9260" y="713740"/>
                        <a:ext cx="8263255" cy="2730500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641350" y="996950"/>
          <a:ext cx="786765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文档" r:id="rId4" imgW="3939540" imgH="283210" progId="Word.Document.12">
                  <p:embed/>
                </p:oleObj>
              </mc:Choice>
              <mc:Fallback>
                <p:oleObj name="文档" r:id="rId4" imgW="3939540" imgH="283210" progId="Word.Document.12">
                  <p:embed/>
                  <p:pic>
                    <p:nvPicPr>
                      <p:cNvPr id="0" name="图片 8193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1350" y="996950"/>
                        <a:ext cx="7867650" cy="5588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W20SBX1RJXJCWL59B.eps"/>
          <p:cNvPicPr/>
          <p:nvPr/>
        </p:nvPicPr>
        <p:blipFill>
          <a:blip r:embed="rId6"/>
          <a:stretch>
            <a:fillRect/>
          </a:stretch>
        </p:blipFill>
        <p:spPr>
          <a:xfrm>
            <a:off x="2929720" y="1570822"/>
            <a:ext cx="3032468" cy="1571636"/>
          </a:xfrm>
          <a:prstGeom prst="rect">
            <a:avLst/>
          </a:prstGeom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1270" y="-73025"/>
            <a:ext cx="9144000" cy="58597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W20SBX1RJXJCWL60.eps"/>
          <p:cNvPicPr/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39265" y="2068195"/>
            <a:ext cx="6134100" cy="1723390"/>
          </a:xfrm>
          <a:prstGeom prst="rect">
            <a:avLst/>
          </a:prstGeom>
        </p:spPr>
      </p:pic>
      <p:sp>
        <p:nvSpPr>
          <p:cNvPr id="2" name="Text Box 144"/>
          <p:cNvSpPr txBox="1">
            <a:spLocks noChangeArrowheads="1"/>
          </p:cNvSpPr>
          <p:nvPr/>
        </p:nvSpPr>
        <p:spPr bwMode="auto">
          <a:xfrm>
            <a:off x="348615" y="1036320"/>
            <a:ext cx="3970020" cy="57086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、气垫导轨光电门法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3"/>
          <p:cNvSpPr txBox="1">
            <a:spLocks noChangeArrowheads="1"/>
          </p:cNvSpPr>
          <p:nvPr/>
        </p:nvSpPr>
        <p:spPr bwMode="auto">
          <a:xfrm>
            <a:off x="643704" y="642128"/>
            <a:ext cx="8064500" cy="5847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实验解读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掌握基础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W20SBX1RJXJCWL51c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929587" y="1213632"/>
            <a:ext cx="5262699" cy="3929090"/>
          </a:xfrm>
          <a:prstGeom prst="rect">
            <a:avLst/>
          </a:prstGeom>
        </p:spPr>
      </p:pic>
      <p:pic>
        <p:nvPicPr>
          <p:cNvPr id="93194" name="图片 93193" descr="C:/Users/Administrator/Desktop/16RW4-12+.TIF"/>
          <p:cNvPicPr>
            <a:picLocks noChangeAspect="1"/>
          </p:cNvPicPr>
          <p:nvPr/>
        </p:nvPicPr>
        <p:blipFill>
          <a:blip r:embed="rId2" r:link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275" y="3430270"/>
            <a:ext cx="4571365" cy="19888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124"/>
          <p:cNvSpPr txBox="1">
            <a:spLocks noChangeArrowheads="1"/>
          </p:cNvSpPr>
          <p:nvPr/>
        </p:nvSpPr>
        <p:spPr bwMode="auto">
          <a:xfrm>
            <a:off x="612775" y="620713"/>
            <a:ext cx="8064500" cy="57943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科学探究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突破核心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413738" y="1213632"/>
            <a:ext cx="8281988" cy="835806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一、数据处理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dirty="0" smtClean="0"/>
              <a:t>1.</a:t>
            </a:r>
            <a:r>
              <a:rPr lang="zh-CN" altLang="en-US" dirty="0" smtClean="0"/>
              <a:t>把小车在不同力作用下产生的加速度填在表中</a:t>
            </a:r>
            <a:r>
              <a:rPr lang="en-US" dirty="0" smtClean="0"/>
              <a:t>:</a:t>
            </a:r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43700" y="2213765"/>
          <a:ext cx="7929621" cy="1357322"/>
        </p:xfrm>
        <a:graphic>
          <a:graphicData uri="http://schemas.openxmlformats.org/drawingml/2006/table">
            <a:tbl>
              <a:tblPr/>
              <a:tblGrid>
                <a:gridCol w="1132803"/>
                <a:gridCol w="1132803"/>
                <a:gridCol w="1132803"/>
                <a:gridCol w="1132803"/>
                <a:gridCol w="1132803"/>
                <a:gridCol w="1132803"/>
                <a:gridCol w="1132803"/>
              </a:tblGrid>
              <a:tr h="452441"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物理量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1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2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3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4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5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+mn-ea"/>
                          <a:ea typeface="+mn-ea"/>
                          <a:cs typeface="Times New Roman" panose="02020603050405020304"/>
                        </a:rPr>
                        <a:t>6</a:t>
                      </a: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作用力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F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41"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加速度</a:t>
                      </a:r>
                      <a:r>
                        <a:rPr lang="en-US" sz="2000" b="1" dirty="0">
                          <a:latin typeface="+mn-ea"/>
                          <a:ea typeface="+mn-ea"/>
                          <a:cs typeface="Times New Roman" panose="02020603050405020304"/>
                        </a:rPr>
                        <a:t>a</a:t>
                      </a: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75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+mn-ea"/>
                        <a:ea typeface="+mn-ea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 Box 144"/>
          <p:cNvSpPr txBox="1">
            <a:spLocks noChangeArrowheads="1"/>
          </p:cNvSpPr>
          <p:nvPr/>
        </p:nvSpPr>
        <p:spPr bwMode="auto">
          <a:xfrm>
            <a:off x="429390" y="3592536"/>
            <a:ext cx="8281988" cy="835806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dirty="0" smtClean="0"/>
              <a:t>以</a:t>
            </a:r>
            <a:r>
              <a:rPr lang="en-US" dirty="0" smtClean="0"/>
              <a:t>a</a:t>
            </a:r>
            <a:r>
              <a:rPr lang="zh-CN" altLang="en-US" dirty="0" smtClean="0"/>
              <a:t>为纵坐标</a:t>
            </a:r>
            <a:r>
              <a:rPr lang="en-US" dirty="0" smtClean="0"/>
              <a:t>,F</a:t>
            </a:r>
            <a:r>
              <a:rPr lang="zh-CN" altLang="en-US" dirty="0" smtClean="0"/>
              <a:t>为横坐标</a:t>
            </a:r>
            <a:r>
              <a:rPr lang="en-US" dirty="0" smtClean="0"/>
              <a:t>,</a:t>
            </a:r>
            <a:r>
              <a:rPr lang="zh-CN" altLang="en-US" dirty="0" smtClean="0"/>
              <a:t>根据数据作</a:t>
            </a:r>
            <a:r>
              <a:rPr lang="en-US" dirty="0" smtClean="0"/>
              <a:t>a-F</a:t>
            </a:r>
            <a:r>
              <a:rPr lang="zh-CN" altLang="en-US" dirty="0" smtClean="0"/>
              <a:t>图像</a:t>
            </a:r>
            <a:r>
              <a:rPr lang="en-US" dirty="0" smtClean="0"/>
              <a:t>,</a:t>
            </a:r>
            <a:r>
              <a:rPr lang="zh-CN" altLang="en-US" dirty="0" smtClean="0"/>
              <a:t>通过拟合测量点</a:t>
            </a:r>
            <a:r>
              <a:rPr lang="en-US" dirty="0" smtClean="0"/>
              <a:t>,</a:t>
            </a:r>
            <a:r>
              <a:rPr lang="zh-CN" altLang="en-US" dirty="0" smtClean="0"/>
              <a:t>作出图像找出规律</a:t>
            </a:r>
            <a:r>
              <a:rPr lang="en-US" dirty="0" smtClean="0"/>
              <a:t>,</a:t>
            </a:r>
            <a:r>
              <a:rPr lang="zh-CN" altLang="en-US" dirty="0" smtClean="0"/>
              <a:t>分析</a:t>
            </a:r>
            <a:r>
              <a:rPr lang="en-US" dirty="0" smtClean="0"/>
              <a:t>a</a:t>
            </a:r>
            <a:r>
              <a:rPr lang="zh-CN" altLang="en-US" dirty="0" smtClean="0"/>
              <a:t>与</a:t>
            </a:r>
            <a:r>
              <a:rPr lang="en-US" dirty="0" smtClean="0"/>
              <a:t>F</a:t>
            </a:r>
            <a:r>
              <a:rPr lang="zh-CN" altLang="en-US" dirty="0" smtClean="0"/>
              <a:t>的关系</a:t>
            </a:r>
            <a:r>
              <a:rPr lang="en-US" dirty="0" smtClean="0"/>
              <a:t>.</a:t>
            </a:r>
            <a:endParaRPr lang="zh-CN" altLang="en-US" dirty="0"/>
          </a:p>
        </p:txBody>
      </p:sp>
      <p:pic>
        <p:nvPicPr>
          <p:cNvPr id="8" name="W20SBX1RJXJCWL52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8480" y="4094190"/>
            <a:ext cx="1428760" cy="1246146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357952" y="620374"/>
            <a:ext cx="8501122" cy="835806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dirty="0" smtClean="0"/>
              <a:t>2.</a:t>
            </a:r>
            <a:r>
              <a:rPr lang="zh-CN" altLang="en-US" dirty="0" smtClean="0"/>
              <a:t>把不同质量的小车</a:t>
            </a:r>
            <a:r>
              <a:rPr lang="en-US" dirty="0" smtClean="0"/>
              <a:t>(</a:t>
            </a:r>
            <a:r>
              <a:rPr lang="zh-CN" altLang="en-US" dirty="0" smtClean="0"/>
              <a:t>小车和砝码</a:t>
            </a:r>
            <a:r>
              <a:rPr lang="en-US" dirty="0" smtClean="0"/>
              <a:t>)</a:t>
            </a:r>
            <a:r>
              <a:rPr lang="zh-CN" altLang="en-US" dirty="0" smtClean="0"/>
              <a:t>在相同力的作用下产生的加速度大小填在表中</a:t>
            </a:r>
            <a:r>
              <a:rPr lang="en-US" dirty="0" smtClean="0"/>
              <a:t>:</a:t>
            </a:r>
            <a:endParaRPr lang="zh-CN" altLang="en-US" dirty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30213" y="1501775"/>
          <a:ext cx="8167687" cy="225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文档" r:id="rId1" imgW="3794760" imgH="1005840" progId="Word.Document.12">
                  <p:embed/>
                </p:oleObj>
              </mc:Choice>
              <mc:Fallback>
                <p:oleObj name="文档" r:id="rId1" imgW="3794760" imgH="1005840" progId="Word.Document.12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0213" y="1501775"/>
                        <a:ext cx="8167687" cy="22510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30213" y="3713962"/>
          <a:ext cx="81407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文档" r:id="rId3" imgW="3625850" imgH="423545" progId="Word.Document.12">
                  <p:embed/>
                </p:oleObj>
              </mc:Choice>
              <mc:Fallback>
                <p:oleObj name="文档" r:id="rId3" imgW="3625850" imgH="423545" progId="Word.Document.12">
                  <p:embed/>
                  <p:pic>
                    <p:nvPicPr>
                      <p:cNvPr id="0" name="Object 1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0213" y="3713962"/>
                        <a:ext cx="8140700" cy="9493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W20SBX1RJXJCWL53B.eps"/>
          <p:cNvPicPr/>
          <p:nvPr/>
        </p:nvPicPr>
        <p:blipFill>
          <a:blip r:embed="rId5"/>
          <a:stretch>
            <a:fillRect/>
          </a:stretch>
        </p:blipFill>
        <p:spPr>
          <a:xfrm>
            <a:off x="2929719" y="4214029"/>
            <a:ext cx="2712489" cy="1091574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7952" y="642128"/>
            <a:ext cx="842968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二、误差分析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29390" y="1213631"/>
          <a:ext cx="8286807" cy="4114800"/>
        </p:xfrm>
        <a:graphic>
          <a:graphicData uri="http://schemas.openxmlformats.org/drawingml/2006/table">
            <a:tbl>
              <a:tblPr/>
              <a:tblGrid>
                <a:gridCol w="1214446"/>
                <a:gridCol w="2928958"/>
                <a:gridCol w="4143403"/>
              </a:tblGrid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类型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产生原因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减小方法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偶然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误差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质量测量不准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计数点间距测量不准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多次测量求平均值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小车所受拉力测量不准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尽量减小阻力的影响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使细绳和纸带平行于木板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作图不准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使尽可能多的点落在直线上或均匀分布在直线两侧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误差较大的点舍去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系统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误差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槽码的重力代替小车所受的拉力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槽码质量远小于小车的质量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57952" y="2142326"/>
            <a:ext cx="8358246" cy="150019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952" y="642128"/>
            <a:ext cx="857256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小车及车中的砝码的总质量用</a:t>
            </a:r>
            <a:r>
              <a:rPr lang="en-US" dirty="0" smtClean="0"/>
              <a:t>M</a:t>
            </a:r>
            <a:r>
              <a:rPr lang="zh-CN" altLang="en-US" dirty="0" smtClean="0"/>
              <a:t>表示</a:t>
            </a:r>
            <a:r>
              <a:rPr lang="en-US" dirty="0" smtClean="0"/>
              <a:t>,</a:t>
            </a:r>
            <a:r>
              <a:rPr lang="zh-CN" altLang="en-US" dirty="0" smtClean="0"/>
              <a:t>槽码的质量用</a:t>
            </a:r>
            <a:r>
              <a:rPr lang="en-US" dirty="0" smtClean="0"/>
              <a:t>m</a:t>
            </a:r>
            <a:r>
              <a:rPr lang="zh-CN" altLang="en-US" dirty="0" smtClean="0"/>
              <a:t>表示</a:t>
            </a:r>
            <a:r>
              <a:rPr lang="en-US" dirty="0" smtClean="0"/>
              <a:t>,</a:t>
            </a:r>
            <a:r>
              <a:rPr lang="zh-CN" altLang="en-US" dirty="0" smtClean="0"/>
              <a:t>当</a:t>
            </a:r>
            <a:r>
              <a:rPr lang="en-US" dirty="0" smtClean="0"/>
              <a:t>M</a:t>
            </a:r>
            <a:r>
              <a:rPr lang="zh-CN" altLang="en-US" dirty="0" smtClean="0"/>
              <a:t>与</a:t>
            </a:r>
            <a:r>
              <a:rPr lang="en-US" dirty="0" smtClean="0"/>
              <a:t>m</a:t>
            </a:r>
            <a:r>
              <a:rPr lang="zh-CN" altLang="en-US" dirty="0" smtClean="0"/>
              <a:t>的大小关系满足</a:t>
            </a:r>
            <a:r>
              <a:rPr lang="zh-CN" altLang="en-US" u="sng" dirty="0" smtClean="0"/>
              <a:t>　　　      　</a:t>
            </a:r>
            <a:r>
              <a:rPr lang="zh-CN" altLang="en-US" dirty="0" smtClean="0"/>
              <a:t>时</a:t>
            </a:r>
            <a:r>
              <a:rPr lang="en-US" dirty="0" smtClean="0"/>
              <a:t>,</a:t>
            </a:r>
            <a:r>
              <a:rPr lang="zh-CN" altLang="en-US" dirty="0" smtClean="0"/>
              <a:t>才可以认为细线对小车的拉力大小等于槽码的重力</a:t>
            </a:r>
            <a:r>
              <a:rPr lang="en-US" dirty="0" smtClean="0"/>
              <a:t>. </a:t>
            </a:r>
            <a:endParaRPr lang="zh-CN" altLang="en-US" dirty="0"/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521522" y="2285999"/>
          <a:ext cx="8051800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文档" r:id="rId1" imgW="3916680" imgH="476885" progId="Word.Document.12">
                  <p:embed/>
                </p:oleObj>
              </mc:Choice>
              <mc:Fallback>
                <p:oleObj name="文档" r:id="rId1" imgW="3916680" imgH="476885" progId="Word.Document.12">
                  <p:embed/>
                  <p:pic>
                    <p:nvPicPr>
                      <p:cNvPr id="0" name="图片 20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21522" y="2285999"/>
                        <a:ext cx="8051800" cy="9826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9390" y="3071020"/>
            <a:ext cx="4143404" cy="448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(2)</a:t>
            </a:r>
            <a:r>
              <a:rPr lang="en-US" dirty="0" err="1" smtClean="0"/>
              <a:t>m≪M</a:t>
            </a:r>
            <a:endParaRPr lang="zh-CN" alt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6514" y="613546"/>
            <a:ext cx="842968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三、注意事项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dist"/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平衡摩擦力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不要挂槽码</a:t>
            </a:r>
            <a:r>
              <a:rPr lang="en-US" dirty="0" smtClean="0"/>
              <a:t>,</a:t>
            </a:r>
            <a:r>
              <a:rPr lang="zh-CN" altLang="en-US" dirty="0" smtClean="0"/>
              <a:t>但小车连着纸带</a:t>
            </a:r>
            <a:r>
              <a:rPr lang="en-US" dirty="0" smtClean="0"/>
              <a:t>;</a:t>
            </a:r>
            <a:r>
              <a:rPr lang="zh-CN" altLang="en-US" dirty="0" smtClean="0"/>
              <a:t>整个实验平衡了阻力后</a:t>
            </a:r>
            <a:r>
              <a:rPr lang="en-US" dirty="0" smtClean="0"/>
              <a:t>,</a:t>
            </a:r>
            <a:r>
              <a:rPr lang="zh-CN" altLang="en-US" dirty="0" smtClean="0"/>
              <a:t>不管以后是改变槽码的个数还是改变小车及钩码的质量</a:t>
            </a:r>
            <a:r>
              <a:rPr lang="en-US" dirty="0" smtClean="0"/>
              <a:t>,</a:t>
            </a:r>
            <a:r>
              <a:rPr lang="zh-CN" altLang="en-US" dirty="0" smtClean="0"/>
              <a:t>都不需要重新平衡</a:t>
            </a:r>
            <a:endParaRPr lang="en-US" altLang="zh-CN" dirty="0" smtClean="0"/>
          </a:p>
          <a:p>
            <a:pPr algn="just"/>
            <a:r>
              <a:rPr lang="zh-CN" altLang="en-US" dirty="0" smtClean="0"/>
              <a:t>阻力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dist"/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实验条件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实验中要使小车和钩码的总质量远大于槽码的质量</a:t>
            </a:r>
            <a:r>
              <a:rPr lang="en-US" dirty="0" smtClean="0"/>
              <a:t>.</a:t>
            </a:r>
            <a:r>
              <a:rPr lang="zh-CN" altLang="en-US" dirty="0" smtClean="0"/>
              <a:t>只有如</a:t>
            </a:r>
            <a:endParaRPr lang="en-US" altLang="zh-CN" dirty="0" smtClean="0"/>
          </a:p>
          <a:p>
            <a:pPr algn="just"/>
            <a:r>
              <a:rPr lang="zh-CN" altLang="en-US" dirty="0" smtClean="0"/>
              <a:t>此</a:t>
            </a:r>
            <a:r>
              <a:rPr lang="en-US" dirty="0" smtClean="0"/>
              <a:t>,</a:t>
            </a:r>
            <a:r>
              <a:rPr lang="zh-CN" altLang="en-US" dirty="0" smtClean="0"/>
              <a:t>槽码的重力才可作为小车受到的拉力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just"/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一先一后一按住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改变拉力和小车质量后</a:t>
            </a:r>
            <a:r>
              <a:rPr lang="en-US" dirty="0" smtClean="0"/>
              <a:t>,</a:t>
            </a:r>
            <a:r>
              <a:rPr lang="zh-CN" altLang="en-US" dirty="0" smtClean="0"/>
              <a:t>每次开始时小车应尽量靠近打点计时器</a:t>
            </a:r>
            <a:r>
              <a:rPr lang="en-US" dirty="0" smtClean="0"/>
              <a:t>,</a:t>
            </a:r>
            <a:r>
              <a:rPr lang="zh-CN" altLang="en-US" dirty="0" smtClean="0"/>
              <a:t>并应先接通电源</a:t>
            </a:r>
            <a:r>
              <a:rPr lang="en-US" dirty="0" smtClean="0"/>
              <a:t>,</a:t>
            </a:r>
            <a:r>
              <a:rPr lang="zh-CN" altLang="en-US" dirty="0" smtClean="0"/>
              <a:t>后放开小车</a:t>
            </a:r>
            <a:r>
              <a:rPr lang="en-US" dirty="0" smtClean="0"/>
              <a:t>,</a:t>
            </a:r>
            <a:r>
              <a:rPr lang="zh-CN" altLang="en-US" dirty="0" smtClean="0"/>
              <a:t>且应在小车到达滑轮前按住小车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just"/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作图像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作图时两坐标轴标度比例要适当</a:t>
            </a:r>
            <a:r>
              <a:rPr lang="en-US" dirty="0" smtClean="0"/>
              <a:t>,</a:t>
            </a:r>
            <a:r>
              <a:rPr lang="zh-CN" altLang="en-US" dirty="0" smtClean="0"/>
              <a:t>各量须采用国际单位</a:t>
            </a:r>
            <a:r>
              <a:rPr lang="en-US" dirty="0" smtClean="0"/>
              <a:t>,</a:t>
            </a:r>
            <a:r>
              <a:rPr lang="zh-CN" altLang="en-US" dirty="0" smtClean="0"/>
              <a:t>这样作图线时</a:t>
            </a:r>
            <a:r>
              <a:rPr lang="en-US" dirty="0" smtClean="0"/>
              <a:t>,</a:t>
            </a:r>
            <a:r>
              <a:rPr lang="zh-CN" altLang="en-US" dirty="0" smtClean="0"/>
              <a:t>坐标点间距不至于过密</a:t>
            </a:r>
            <a:r>
              <a:rPr lang="en-US" dirty="0" smtClean="0"/>
              <a:t>,</a:t>
            </a:r>
            <a:r>
              <a:rPr lang="zh-CN" altLang="en-US" dirty="0" smtClean="0"/>
              <a:t>误差会小些</a:t>
            </a:r>
            <a:r>
              <a:rPr lang="en-US" dirty="0" smtClean="0"/>
              <a:t>.</a:t>
            </a:r>
            <a:r>
              <a:rPr lang="zh-CN" altLang="en-US" dirty="0" smtClean="0"/>
              <a:t>要通过尽可能多的点作图线</a:t>
            </a:r>
            <a:r>
              <a:rPr lang="en-US" dirty="0" smtClean="0"/>
              <a:t>,</a:t>
            </a:r>
            <a:r>
              <a:rPr lang="zh-CN" altLang="en-US" dirty="0" smtClean="0"/>
              <a:t>不在图线上的点应尽可能均匀分布在图线两侧</a:t>
            </a:r>
            <a:r>
              <a:rPr lang="en-US" dirty="0" smtClean="0"/>
              <a:t>,</a:t>
            </a:r>
            <a:r>
              <a:rPr lang="zh-CN" altLang="en-US" dirty="0" smtClean="0"/>
              <a:t>离图线较远的点应舍去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12775" y="695325"/>
            <a:ext cx="8064500" cy="579438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典例研析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拓展创新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3" name="Text Box 44"/>
          <p:cNvSpPr txBox="1">
            <a:spLocks noChangeArrowheads="1"/>
          </p:cNvSpPr>
          <p:nvPr/>
        </p:nvSpPr>
        <p:spPr bwMode="auto">
          <a:xfrm>
            <a:off x="286514" y="1285070"/>
            <a:ext cx="8532813" cy="43569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要点一　实验原理与探究过程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6514" y="1642260"/>
            <a:ext cx="8501122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(2020·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北京东城区期末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为了“探究加速度与力、质量的关系”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现提供如图所示的实验装置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" name="W20SBX1RJXJCWL54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715406" y="2785268"/>
            <a:ext cx="3623548" cy="2000264"/>
          </a:xfrm>
          <a:prstGeom prst="rect">
            <a:avLst/>
          </a:prstGeom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952" y="713566"/>
            <a:ext cx="828680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下列说法中符合实际的是</a:t>
            </a:r>
            <a:r>
              <a:rPr lang="en-US" dirty="0" smtClean="0"/>
              <a:t>(</a:t>
            </a:r>
            <a:r>
              <a:rPr lang="zh-CN" altLang="en-US" dirty="0" smtClean="0"/>
              <a:t>　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A.</a:t>
            </a:r>
            <a:r>
              <a:rPr lang="zh-CN" altLang="en-US" dirty="0" smtClean="0"/>
              <a:t>通过同时改变小车的质量和小车受到的拉力</a:t>
            </a:r>
            <a:r>
              <a:rPr lang="en-US" dirty="0" smtClean="0"/>
              <a:t>,</a:t>
            </a:r>
            <a:r>
              <a:rPr lang="zh-CN" altLang="en-US" dirty="0" smtClean="0"/>
              <a:t>归纳出加速度、力、质量三者之间的关系</a:t>
            </a:r>
            <a:endParaRPr lang="zh-CN" altLang="en-US" dirty="0" smtClean="0"/>
          </a:p>
          <a:p>
            <a:pPr algn="just"/>
            <a:r>
              <a:rPr lang="en-US" dirty="0" smtClean="0"/>
              <a:t>B.</a:t>
            </a:r>
            <a:r>
              <a:rPr lang="zh-CN" altLang="en-US" dirty="0" smtClean="0"/>
              <a:t>通过保持小车的质量不变</a:t>
            </a:r>
            <a:r>
              <a:rPr lang="en-US" dirty="0" smtClean="0"/>
              <a:t>,</a:t>
            </a:r>
            <a:r>
              <a:rPr lang="zh-CN" altLang="en-US" dirty="0" smtClean="0"/>
              <a:t>只改变小车的拉力</a:t>
            </a:r>
            <a:r>
              <a:rPr lang="en-US" dirty="0" smtClean="0"/>
              <a:t>,</a:t>
            </a:r>
            <a:r>
              <a:rPr lang="zh-CN" altLang="en-US" dirty="0" smtClean="0"/>
              <a:t>就可以归纳出加速度、力、质量三者之间的关系</a:t>
            </a:r>
            <a:endParaRPr lang="zh-CN" altLang="en-US" dirty="0" smtClean="0"/>
          </a:p>
          <a:p>
            <a:pPr algn="just"/>
            <a:r>
              <a:rPr lang="en-US" dirty="0" smtClean="0"/>
              <a:t>C.</a:t>
            </a:r>
            <a:r>
              <a:rPr lang="zh-CN" altLang="en-US" dirty="0" smtClean="0"/>
              <a:t>通过保持小车的拉力不变</a:t>
            </a:r>
            <a:r>
              <a:rPr lang="en-US" dirty="0" smtClean="0"/>
              <a:t>,</a:t>
            </a:r>
            <a:r>
              <a:rPr lang="zh-CN" altLang="en-US" dirty="0" smtClean="0"/>
              <a:t>只改变小车的质量</a:t>
            </a:r>
            <a:r>
              <a:rPr lang="en-US" dirty="0" smtClean="0"/>
              <a:t>,</a:t>
            </a:r>
            <a:r>
              <a:rPr lang="zh-CN" altLang="en-US" dirty="0" smtClean="0"/>
              <a:t>就可以归纳出加速度、力、质量三者之间的关系</a:t>
            </a:r>
            <a:endParaRPr lang="zh-CN" altLang="en-US" dirty="0" smtClean="0"/>
          </a:p>
          <a:p>
            <a:r>
              <a:rPr lang="en-US" dirty="0" smtClean="0"/>
              <a:t>D.</a:t>
            </a:r>
            <a:r>
              <a:rPr lang="zh-CN" altLang="en-US" dirty="0" smtClean="0"/>
              <a:t>先保持小车的质量不变</a:t>
            </a:r>
            <a:r>
              <a:rPr lang="en-US" dirty="0" smtClean="0"/>
              <a:t>,</a:t>
            </a:r>
            <a:r>
              <a:rPr lang="zh-CN" altLang="en-US" dirty="0" smtClean="0"/>
              <a:t>研究加速度与力的关系</a:t>
            </a:r>
            <a:r>
              <a:rPr lang="en-US" dirty="0" smtClean="0"/>
              <a:t>;</a:t>
            </a:r>
            <a:r>
              <a:rPr lang="zh-CN" altLang="en-US" dirty="0" smtClean="0"/>
              <a:t>再保持小车的拉力不变</a:t>
            </a:r>
            <a:r>
              <a:rPr lang="en-US" dirty="0" smtClean="0"/>
              <a:t>,</a:t>
            </a:r>
            <a:r>
              <a:rPr lang="zh-CN" altLang="en-US" dirty="0" smtClean="0"/>
              <a:t>研究加速度与质量的关系</a:t>
            </a:r>
            <a:r>
              <a:rPr lang="en-US" dirty="0" smtClean="0"/>
              <a:t>,</a:t>
            </a:r>
            <a:r>
              <a:rPr lang="zh-CN" altLang="en-US" dirty="0" smtClean="0"/>
              <a:t>最后归纳出加速度、力、质量三者之间的关系</a:t>
            </a:r>
            <a:endParaRPr lang="zh-CN" alt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57952" y="856442"/>
            <a:ext cx="8358246" cy="2857520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9390" y="962000"/>
            <a:ext cx="83582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(1)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由于实验中有三个变量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在探究过程中采用控制变量法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先通过保持小车的质量不变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只改变小车的拉力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可以归纳出加速度、力二者之间的关系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再通过保持小车的拉力不变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只改变小车的质量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可以得出加速度、质量二者之间的关系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最后可以归纳出加速度、力、质量三者之间的关系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所以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D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项正确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(1)D</a:t>
            </a:r>
            <a:endParaRPr lang="zh-CN" altLang="en-US" dirty="0"/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952" y="649514"/>
            <a:ext cx="8501122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(3)</a:t>
            </a:r>
            <a:r>
              <a:rPr lang="zh-CN" altLang="en-US" sz="1800" dirty="0" smtClean="0"/>
              <a:t>以下实验操作正确的是</a:t>
            </a:r>
            <a:r>
              <a:rPr lang="en-US" sz="1800" dirty="0" smtClean="0"/>
              <a:t>(</a:t>
            </a:r>
            <a:r>
              <a:rPr lang="zh-CN" altLang="en-US" sz="1800" dirty="0" smtClean="0"/>
              <a:t>　　</a:t>
            </a:r>
            <a:r>
              <a:rPr lang="en-US" sz="1800" dirty="0" smtClean="0"/>
              <a:t>)</a:t>
            </a:r>
            <a:endParaRPr lang="zh-CN" altLang="en-US" sz="1800" dirty="0" smtClean="0"/>
          </a:p>
          <a:p>
            <a:r>
              <a:rPr lang="en-US" sz="1800" dirty="0" smtClean="0"/>
              <a:t>A.</a:t>
            </a:r>
            <a:r>
              <a:rPr lang="zh-CN" altLang="en-US" sz="1800" dirty="0" smtClean="0"/>
              <a:t>将木板不带滑轮的一端适当垫高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使小车在槽码的牵引下恰好做匀速直线运动</a:t>
            </a:r>
            <a:endParaRPr lang="zh-CN" altLang="en-US" sz="1800" dirty="0" smtClean="0"/>
          </a:p>
          <a:p>
            <a:r>
              <a:rPr lang="en-US" sz="1800" dirty="0" smtClean="0"/>
              <a:t>B.</a:t>
            </a:r>
            <a:r>
              <a:rPr lang="zh-CN" altLang="en-US" sz="1800" dirty="0" smtClean="0"/>
              <a:t>调节滑轮的高度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使细线与木板平行</a:t>
            </a:r>
            <a:endParaRPr lang="zh-CN" altLang="en-US" sz="1800" dirty="0" smtClean="0"/>
          </a:p>
          <a:p>
            <a:r>
              <a:rPr lang="en-US" sz="1800" dirty="0" smtClean="0"/>
              <a:t>C.</a:t>
            </a:r>
            <a:r>
              <a:rPr lang="zh-CN" altLang="en-US" sz="1800" dirty="0" smtClean="0"/>
              <a:t>先接通电源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后释放小车</a:t>
            </a:r>
            <a:endParaRPr lang="zh-CN" altLang="en-US" sz="1800" dirty="0" smtClean="0"/>
          </a:p>
          <a:p>
            <a:r>
              <a:rPr lang="en-US" sz="1800" dirty="0" smtClean="0"/>
              <a:t>D.</a:t>
            </a:r>
            <a:r>
              <a:rPr lang="zh-CN" altLang="en-US" sz="1800" dirty="0" smtClean="0"/>
              <a:t>实验中小车的加速度越大越好 </a:t>
            </a:r>
            <a:r>
              <a:rPr lang="en-US" altLang="zh-CN" sz="1800" dirty="0" smtClean="0"/>
              <a:t>	 </a:t>
            </a:r>
            <a:endParaRPr lang="zh-CN" altLang="en-US" sz="1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29390" y="2499516"/>
            <a:ext cx="8358246" cy="2643206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390" y="2570954"/>
            <a:ext cx="8215370" cy="2613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(3)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将木板不带滑轮的一端适当垫高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在不挂槽码的情况下使小车恰好做匀速直线运动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以使小车的重力沿斜面的分力和阻力抵消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那么小车所受的合力就是细线的拉力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错误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;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细线的拉力为小车的合力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所以应调节定滑轮的高度使细线与木板平行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B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正确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;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实验时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应使小车尽量靠近打点计时器由静止释放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先接通电源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后释放小车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C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正确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;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实验时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为了减小实验的误差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应使槽码的质量远小于小车的质量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小车的加速度越大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实验误差越大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D</a:t>
            </a:r>
            <a:endParaRPr lang="en-US" sz="1800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1800" dirty="0" smtClean="0">
                <a:latin typeface="楷体" panose="02010609060101010101" charset="-122"/>
                <a:ea typeface="楷体" panose="02010609060101010101" charset="-122"/>
              </a:rPr>
              <a:t>错误</a:t>
            </a:r>
            <a:r>
              <a:rPr lang="en-US" sz="1800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zh-CN" altLang="en-US" sz="18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72398" y="4690290"/>
            <a:ext cx="607223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sz="1800" dirty="0" smtClean="0"/>
              <a:t>(3)BC</a:t>
            </a:r>
            <a:endParaRPr lang="zh-CN" altLang="en-US" sz="1800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514" y="649751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要点二　数据处理与误差分析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514" y="1070756"/>
            <a:ext cx="8501122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(2020·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福建漳州期末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某同学设计了一个探究加速度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与物体所受合力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及质量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的关系的实验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如图所示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图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甲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为实验装置简图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交流电的频率为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50 Hz).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" name="W20SBX1RJXJCWL55B.eps"/>
          <p:cNvPicPr/>
          <p:nvPr/>
        </p:nvPicPr>
        <p:blipFill>
          <a:blip r:embed="rId1"/>
          <a:srcRect r="51879"/>
          <a:stretch>
            <a:fillRect/>
          </a:stretch>
        </p:blipFill>
        <p:spPr>
          <a:xfrm>
            <a:off x="2501092" y="2499516"/>
            <a:ext cx="2928958" cy="2000264"/>
          </a:xfrm>
          <a:prstGeom prst="rect">
            <a:avLst/>
          </a:prstGeom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57952" y="2856706"/>
            <a:ext cx="8358246" cy="221457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390" y="642128"/>
            <a:ext cx="821537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dirty="0" smtClean="0"/>
              <a:t>(1)</a:t>
            </a:r>
            <a:r>
              <a:rPr lang="zh-CN" altLang="en-US" dirty="0" smtClean="0"/>
              <a:t>图</a:t>
            </a:r>
            <a:r>
              <a:rPr lang="en-US" dirty="0" smtClean="0"/>
              <a:t>(</a:t>
            </a:r>
            <a:r>
              <a:rPr lang="zh-CN" altLang="en-US" dirty="0" smtClean="0"/>
              <a:t>乙</a:t>
            </a:r>
            <a:r>
              <a:rPr lang="en-US" dirty="0" smtClean="0"/>
              <a:t>)</a:t>
            </a:r>
            <a:r>
              <a:rPr lang="zh-CN" altLang="en-US" dirty="0" smtClean="0"/>
              <a:t>为某次实验得到的纸带</a:t>
            </a:r>
            <a:r>
              <a:rPr lang="en-US" dirty="0" smtClean="0"/>
              <a:t>,</a:t>
            </a:r>
            <a:r>
              <a:rPr lang="zh-CN" altLang="en-US" dirty="0" smtClean="0"/>
              <a:t>根据纸带可求出小车的加速度大小为</a:t>
            </a:r>
            <a:endParaRPr lang="en-US" altLang="zh-CN" dirty="0" smtClean="0"/>
          </a:p>
          <a:p>
            <a:r>
              <a:rPr lang="zh-CN" altLang="en-US" u="sng" dirty="0" smtClean="0"/>
              <a:t>　　　      　</a:t>
            </a:r>
            <a:r>
              <a:rPr lang="en-US" dirty="0" smtClean="0"/>
              <a:t>m/s</a:t>
            </a:r>
            <a:r>
              <a:rPr lang="en-US" baseline="30000" dirty="0" smtClean="0"/>
              <a:t>2</a:t>
            </a:r>
            <a:r>
              <a:rPr lang="en-US" dirty="0" smtClean="0"/>
              <a:t>(</a:t>
            </a:r>
            <a:r>
              <a:rPr lang="zh-CN" altLang="en-US" dirty="0" smtClean="0"/>
              <a:t>保留两位有效数字</a:t>
            </a:r>
            <a:r>
              <a:rPr lang="en-US" dirty="0" smtClean="0"/>
              <a:t>)</a:t>
            </a:r>
            <a:endParaRPr lang="zh-CN" altLang="en-US" dirty="0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573088" y="2997205"/>
          <a:ext cx="8024812" cy="199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文档" r:id="rId1" imgW="3852545" imgH="960120" progId="Word.Document.12">
                  <p:embed/>
                </p:oleObj>
              </mc:Choice>
              <mc:Fallback>
                <p:oleObj name="文档" r:id="rId1" imgW="3852545" imgH="960120" progId="Word.Document.12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3088" y="2997205"/>
                        <a:ext cx="8024812" cy="19923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00828" y="4571218"/>
            <a:ext cx="285752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(1)3.2</a:t>
            </a:r>
            <a:endParaRPr lang="zh-CN" altLang="en-US" dirty="0"/>
          </a:p>
        </p:txBody>
      </p:sp>
      <p:pic>
        <p:nvPicPr>
          <p:cNvPr id="14" name="W20SBX1RJXJCWL55B.eps"/>
          <p:cNvPicPr/>
          <p:nvPr/>
        </p:nvPicPr>
        <p:blipFill>
          <a:blip r:embed="rId3"/>
          <a:srcRect l="49294"/>
          <a:stretch>
            <a:fillRect/>
          </a:stretch>
        </p:blipFill>
        <p:spPr>
          <a:xfrm>
            <a:off x="5430050" y="1142194"/>
            <a:ext cx="2357454" cy="1527888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504060" y="1801813"/>
          <a:ext cx="8140700" cy="326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文档" r:id="rId1" imgW="4136390" imgH="1598930" progId="Word.Document.12">
                  <p:embed/>
                </p:oleObj>
              </mc:Choice>
              <mc:Fallback>
                <p:oleObj name="文档" r:id="rId1" imgW="4136390" imgH="1598930" progId="Word.Document.12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4060" y="1801813"/>
                        <a:ext cx="8140700" cy="32607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29390" y="703263"/>
          <a:ext cx="8283575" cy="108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文档" r:id="rId3" imgW="6104890" imgH="798830" progId="Word.Document.12">
                  <p:embed/>
                </p:oleObj>
              </mc:Choice>
              <mc:Fallback>
                <p:oleObj name="文档" r:id="rId3" imgW="6104890" imgH="798830" progId="Word.Document.12">
                  <p:embed/>
                  <p:pic>
                    <p:nvPicPr>
                      <p:cNvPr id="0" name="图片 4097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9390" y="703263"/>
                        <a:ext cx="8283575" cy="10842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20SBX1RJXJCWL56b.eps"/>
          <p:cNvPicPr/>
          <p:nvPr/>
        </p:nvPicPr>
        <p:blipFill>
          <a:blip r:embed="rId1"/>
          <a:srcRect r="35649"/>
          <a:stretch>
            <a:fillRect/>
          </a:stretch>
        </p:blipFill>
        <p:spPr>
          <a:xfrm>
            <a:off x="2358216" y="1856574"/>
            <a:ext cx="3500462" cy="2786082"/>
          </a:xfrm>
          <a:prstGeom prst="rect">
            <a:avLst/>
          </a:prstGeom>
        </p:spPr>
      </p:pic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500828" y="713566"/>
          <a:ext cx="8143932" cy="12084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文档" r:id="rId2" imgW="3735070" imgH="556260" progId="Word.Document.12">
                  <p:embed/>
                </p:oleObj>
              </mc:Choice>
              <mc:Fallback>
                <p:oleObj name="文档" r:id="rId2" imgW="3735070" imgH="556260" progId="Word.Document.12">
                  <p:embed/>
                  <p:pic>
                    <p:nvPicPr>
                      <p:cNvPr id="0" name="图片 5120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00828" y="713566"/>
                        <a:ext cx="8143932" cy="120843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7480" y="750884"/>
            <a:ext cx="8429684" cy="4320400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98475" y="818369"/>
          <a:ext cx="8120063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" name="文档" r:id="rId1" imgW="3732530" imgH="831850" progId="Word.Document.12">
                  <p:embed/>
                </p:oleObj>
              </mc:Choice>
              <mc:Fallback>
                <p:oleObj name="文档" r:id="rId1" imgW="3732530" imgH="831850" progId="Word.Document.12">
                  <p:embed/>
                  <p:pic>
                    <p:nvPicPr>
                      <p:cNvPr id="0" name="Object 3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8475" y="818369"/>
                        <a:ext cx="8120063" cy="18018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W20SBX1RJXJCWL57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3370410" y="2142326"/>
            <a:ext cx="3059772" cy="2214578"/>
          </a:xfrm>
          <a:prstGeom prst="rect">
            <a:avLst/>
          </a:prstGeom>
        </p:spPr>
      </p:pic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29390" y="4499780"/>
          <a:ext cx="8120063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文档" r:id="rId4" imgW="3733800" imgH="227330" progId="Word.Document.12">
                  <p:embed/>
                </p:oleObj>
              </mc:Choice>
              <mc:Fallback>
                <p:oleObj name="文档" r:id="rId4" imgW="3733800" imgH="227330" progId="Word.Document.12">
                  <p:embed/>
                  <p:pic>
                    <p:nvPicPr>
                      <p:cNvPr id="0" name="图片 6145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9390" y="4499780"/>
                        <a:ext cx="8120063" cy="4905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514" y="649751"/>
            <a:ext cx="85011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要点三　方案拓展与实验创新 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52" y="1070756"/>
            <a:ext cx="842968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3]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(2020·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上海静安区期末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为了探究加速度与力的关系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使用如图所示的气垫导轨装置进行实验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其中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en-US" altLang="zh-CN" baseline="-25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,G</a:t>
            </a:r>
            <a:r>
              <a:rPr lang="en-US" altLang="zh-CN" baseline="-25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为两个光电门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它们与数字计时器相连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当滑块通过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en-US" altLang="zh-CN" baseline="-25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,G</a:t>
            </a:r>
            <a:r>
              <a:rPr lang="en-US" altLang="zh-CN" baseline="-25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光电门时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光束被遮挡的时间</a:t>
            </a:r>
            <a:r>
              <a:rPr lang="el-GR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Δ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en-US" altLang="zh-CN" baseline="-25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el-GR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Δ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en-US" altLang="zh-CN" baseline="-25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都可以被测量并记录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滑块连同上面固定的挡光片的总质量为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M,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挡光片宽度为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光电门间距离为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s,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牵引钩码的质量为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m.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回答下列问题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" name="W20SBX1RJXJCWL60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1929588" y="3285334"/>
            <a:ext cx="5343718" cy="1500198"/>
          </a:xfrm>
          <a:prstGeom prst="rect">
            <a:avLst/>
          </a:prstGeom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514" y="649751"/>
            <a:ext cx="8501122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实验开始前应先调节气垫导轨下面的螺钉</a:t>
            </a:r>
            <a:r>
              <a:rPr lang="en-US" dirty="0" smtClean="0"/>
              <a:t>,</a:t>
            </a:r>
            <a:r>
              <a:rPr lang="zh-CN" altLang="en-US" dirty="0" smtClean="0"/>
              <a:t>使气垫导轨水平</a:t>
            </a:r>
            <a:r>
              <a:rPr lang="en-US" dirty="0" smtClean="0"/>
              <a:t>,</a:t>
            </a:r>
            <a:r>
              <a:rPr lang="zh-CN" altLang="en-US" dirty="0" smtClean="0"/>
              <a:t>在不增加其他仪器的情况下</a:t>
            </a:r>
            <a:r>
              <a:rPr lang="en-US" dirty="0" smtClean="0"/>
              <a:t>,</a:t>
            </a:r>
            <a:r>
              <a:rPr lang="zh-CN" altLang="en-US" dirty="0" smtClean="0"/>
              <a:t>如何判定调节是否到位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zh-CN" altLang="en-US" dirty="0" smtClean="0"/>
              <a:t>答</a:t>
            </a:r>
            <a:r>
              <a:rPr lang="en-US" dirty="0" smtClean="0"/>
              <a:t>:</a:t>
            </a:r>
            <a:r>
              <a:rPr lang="zh-CN" altLang="en-US" u="sng" dirty="0" smtClean="0"/>
              <a:t>　              </a:t>
            </a:r>
            <a:r>
              <a:rPr lang="en-US" dirty="0" smtClean="0"/>
              <a:t>.</a:t>
            </a:r>
            <a:endParaRPr lang="zh-CN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64776" y="2070888"/>
            <a:ext cx="8429684" cy="150019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828" y="2213764"/>
            <a:ext cx="832412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(1)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取下牵引钩码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滑块放在任意位置都不动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;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或取下牵引钩码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轻推滑块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数字计时器记录的两个光电门的光束被遮挡的时间相等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</a:t>
            </a:r>
            <a:r>
              <a:rPr lang="zh-CN" altLang="en-US" dirty="0" smtClean="0"/>
              <a:t>见解析</a:t>
            </a:r>
            <a:endParaRPr lang="zh-CN" altLang="en-US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4776" y="2428078"/>
            <a:ext cx="8429684" cy="2000264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828" y="2570954"/>
            <a:ext cx="832412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在探究加速度与力关系的实验中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当钩码的质量与滑块连同上面固定的挡光片的总质量的关系是</a:t>
            </a:r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m≪M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才能近似认为钩码受到的重力等于滑块受到的拉力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故选项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D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不合适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(2)D</a:t>
            </a:r>
            <a:r>
              <a:rPr lang="zh-CN" altLang="en-US" dirty="0" smtClean="0"/>
              <a:t>　</a:t>
            </a:r>
            <a:endParaRPr lang="zh-CN" altLang="en-US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390" y="642128"/>
            <a:ext cx="821537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若取</a:t>
            </a:r>
            <a:r>
              <a:rPr lang="en-US" dirty="0" smtClean="0"/>
              <a:t>M=0.4 kg,</a:t>
            </a:r>
            <a:r>
              <a:rPr lang="zh-CN" altLang="en-US" dirty="0" smtClean="0"/>
              <a:t>改变</a:t>
            </a:r>
            <a:r>
              <a:rPr lang="en-US" dirty="0" smtClean="0"/>
              <a:t>m</a:t>
            </a:r>
            <a:r>
              <a:rPr lang="zh-CN" altLang="en-US" dirty="0" smtClean="0"/>
              <a:t>的值</a:t>
            </a:r>
            <a:r>
              <a:rPr lang="en-US" dirty="0" smtClean="0"/>
              <a:t>,</a:t>
            </a:r>
            <a:r>
              <a:rPr lang="zh-CN" altLang="en-US" dirty="0" smtClean="0"/>
              <a:t>进行多次实验</a:t>
            </a:r>
            <a:r>
              <a:rPr lang="en-US" dirty="0" smtClean="0"/>
              <a:t>,</a:t>
            </a:r>
            <a:r>
              <a:rPr lang="zh-CN" altLang="en-US" dirty="0" smtClean="0"/>
              <a:t>以下</a:t>
            </a:r>
            <a:r>
              <a:rPr lang="en-US" dirty="0" smtClean="0"/>
              <a:t>m</a:t>
            </a:r>
            <a:r>
              <a:rPr lang="zh-CN" altLang="en-US" dirty="0" smtClean="0"/>
              <a:t>的取值不合适的一个是</a:t>
            </a:r>
            <a:r>
              <a:rPr lang="zh-CN" altLang="en-US" u="sng" dirty="0" smtClean="0"/>
              <a:t>　                   　</a:t>
            </a:r>
            <a:r>
              <a:rPr lang="en-US" dirty="0" smtClean="0"/>
              <a:t>. </a:t>
            </a:r>
            <a:endParaRPr lang="zh-CN" altLang="en-US" dirty="0" smtClean="0"/>
          </a:p>
          <a:p>
            <a:r>
              <a:rPr lang="en-US" dirty="0" smtClean="0"/>
              <a:t>A.m</a:t>
            </a:r>
            <a:r>
              <a:rPr lang="en-US" baseline="-25000" dirty="0" smtClean="0"/>
              <a:t>1</a:t>
            </a:r>
            <a:r>
              <a:rPr lang="en-US" dirty="0" smtClean="0"/>
              <a:t>=5 g	B.m</a:t>
            </a:r>
            <a:r>
              <a:rPr lang="en-US" baseline="-25000" dirty="0" smtClean="0"/>
              <a:t>2</a:t>
            </a:r>
            <a:r>
              <a:rPr lang="en-US" dirty="0" smtClean="0"/>
              <a:t>=15 g</a:t>
            </a:r>
            <a:endParaRPr lang="zh-CN" altLang="en-US" dirty="0" smtClean="0"/>
          </a:p>
          <a:p>
            <a:r>
              <a:rPr lang="en-US" dirty="0" smtClean="0"/>
              <a:t>C.m</a:t>
            </a:r>
            <a:r>
              <a:rPr lang="en-US" baseline="-25000" dirty="0" smtClean="0"/>
              <a:t>3</a:t>
            </a:r>
            <a:r>
              <a:rPr lang="en-US" dirty="0" smtClean="0"/>
              <a:t>=40 g	D.m</a:t>
            </a:r>
            <a:r>
              <a:rPr lang="en-US" baseline="-25000" dirty="0" smtClean="0"/>
              <a:t>4</a:t>
            </a:r>
            <a:r>
              <a:rPr lang="en-US" dirty="0" smtClean="0"/>
              <a:t>=400 g</a:t>
            </a:r>
            <a:endParaRPr lang="zh-CN" altLang="en-US" dirty="0" smtClean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514" y="649751"/>
            <a:ext cx="8501122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(3)</a:t>
            </a:r>
            <a:r>
              <a:rPr lang="zh-CN" altLang="en-US" dirty="0" smtClean="0"/>
              <a:t>在此实验中</a:t>
            </a:r>
            <a:r>
              <a:rPr lang="en-US" dirty="0" smtClean="0"/>
              <a:t>,</a:t>
            </a:r>
            <a:r>
              <a:rPr lang="zh-CN" altLang="en-US" dirty="0" smtClean="0"/>
              <a:t>需要测得每一个牵引力对应的加速度</a:t>
            </a:r>
            <a:r>
              <a:rPr lang="en-US" dirty="0" smtClean="0"/>
              <a:t>,</a:t>
            </a:r>
            <a:r>
              <a:rPr lang="zh-CN" altLang="en-US" dirty="0" smtClean="0"/>
              <a:t>其中求得的加速度的表达式为</a:t>
            </a:r>
            <a:r>
              <a:rPr lang="en-US" dirty="0" smtClean="0"/>
              <a:t>a=</a:t>
            </a:r>
            <a:r>
              <a:rPr lang="zh-CN" altLang="en-US" u="sng" dirty="0" smtClean="0"/>
              <a:t>　　　　</a:t>
            </a:r>
            <a:r>
              <a:rPr lang="en-US" dirty="0" smtClean="0"/>
              <a:t>(</a:t>
            </a:r>
            <a:r>
              <a:rPr lang="zh-CN" altLang="en-US" dirty="0" smtClean="0"/>
              <a:t>用</a:t>
            </a:r>
            <a:r>
              <a:rPr lang="en-US" altLang="zh-CN" dirty="0" smtClean="0"/>
              <a:t>Δ</a:t>
            </a:r>
            <a:r>
              <a:rPr lang="en-US" dirty="0" smtClean="0"/>
              <a:t>t</a:t>
            </a:r>
            <a:r>
              <a:rPr lang="en-US" baseline="-25000" dirty="0" smtClean="0"/>
              <a:t>1</a:t>
            </a:r>
            <a:r>
              <a:rPr lang="en-US" dirty="0" smtClean="0"/>
              <a:t>,</a:t>
            </a:r>
            <a:r>
              <a:rPr lang="en-US" altLang="zh-CN" dirty="0" smtClean="0"/>
              <a:t>Δ</a:t>
            </a:r>
            <a:r>
              <a:rPr lang="en-US" dirty="0" smtClean="0"/>
              <a:t>t</a:t>
            </a:r>
            <a:r>
              <a:rPr lang="en-US" baseline="-25000" dirty="0" smtClean="0"/>
              <a:t>2</a:t>
            </a:r>
            <a:r>
              <a:rPr lang="en-US" dirty="0" smtClean="0"/>
              <a:t>,D,s</a:t>
            </a:r>
            <a:r>
              <a:rPr lang="zh-CN" altLang="en-US" dirty="0" smtClean="0"/>
              <a:t>表示</a:t>
            </a:r>
            <a:r>
              <a:rPr lang="en-US" dirty="0" smtClean="0"/>
              <a:t>). </a:t>
            </a:r>
            <a:endParaRPr lang="zh-CN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78424" y="1642260"/>
            <a:ext cx="8351422" cy="2500330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512123" y="1855788"/>
          <a:ext cx="8051800" cy="1398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" name="文档" r:id="rId1" imgW="3957955" imgH="688975" progId="Word.Document.12">
                  <p:embed/>
                </p:oleObj>
              </mc:Choice>
              <mc:Fallback>
                <p:oleObj name="文档" r:id="rId1" imgW="3957955" imgH="688975" progId="Word.Document.12">
                  <p:embed/>
                  <p:pic>
                    <p:nvPicPr>
                      <p:cNvPr id="0" name="图片 921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12123" y="1855788"/>
                        <a:ext cx="8051800" cy="13985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43861" y="3153577"/>
          <a:ext cx="805180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文档" r:id="rId3" imgW="3959225" imgH="487680" progId="Word.Document.12">
                  <p:embed/>
                </p:oleObj>
              </mc:Choice>
              <mc:Fallback>
                <p:oleObj name="文档" r:id="rId3" imgW="3959225" imgH="487680" progId="Word.Document.12">
                  <p:embed/>
                  <p:pic>
                    <p:nvPicPr>
                      <p:cNvPr id="0" name="Object 1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3861" y="3153577"/>
                        <a:ext cx="8051800" cy="98901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602" name="Picture 10" descr="56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68988" y="912813"/>
            <a:ext cx="2641600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755650" y="2244725"/>
            <a:ext cx="5040313" cy="828675"/>
          </a:xfrm>
          <a:prstGeom prst="rect">
            <a:avLst/>
          </a:prstGeom>
          <a:noFill/>
          <a:ln w="25400" algn="ctr">
            <a:noFill/>
            <a:miter lim="800000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lIns="91422" tIns="45712" rIns="91422" bIns="45712" anchor="ctr"/>
          <a:lstStyle/>
          <a:p>
            <a:pPr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rgbClr val="0000FF"/>
                </a:solidFill>
                <a:latin typeface="Zurich BlkEx BT" pitchFamily="34" charset="0"/>
                <a:ea typeface="黑体" panose="02010609060101010101" pitchFamily="49" charset="-122"/>
              </a:rPr>
              <a:t>点击进入   课时作业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9"/>
                            </p:stCondLst>
                            <p:childTnLst>
                              <p:par>
                                <p:cTn id="16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1ffab575-dc6c-4a50-adcf-5204731f519e}"/>
</p:tagLst>
</file>

<file path=ppt/tags/tag2.xml><?xml version="1.0" encoding="utf-8"?>
<p:tagLst xmlns:p="http://schemas.openxmlformats.org/presentationml/2006/main">
  <p:tag name="KSO_WM_UNIT_TABLE_BEAUTIFY" val="smartTable{1ffab575-dc6c-4a50-adcf-5204731f519e}"/>
</p:tagLst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自定义设计方案">
  <a:themeElements>
    <a:clrScheme name="8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8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3212</Words>
  <Application>WPS 演示</Application>
  <PresentationFormat>自定义</PresentationFormat>
  <Paragraphs>240</Paragraphs>
  <Slides>34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18</vt:i4>
      </vt:variant>
      <vt:variant>
        <vt:lpstr>幻灯片标题</vt:lpstr>
      </vt:variant>
      <vt:variant>
        <vt:i4>34</vt:i4>
      </vt:variant>
    </vt:vector>
  </HeadingPairs>
  <TitlesOfParts>
    <vt:vector size="68" baseType="lpstr">
      <vt:lpstr>Arial</vt:lpstr>
      <vt:lpstr>宋体</vt:lpstr>
      <vt:lpstr>Wingdings</vt:lpstr>
      <vt:lpstr>黑体</vt:lpstr>
      <vt:lpstr>Monotype Corsiva</vt:lpstr>
      <vt:lpstr>Segoe Print</vt:lpstr>
      <vt:lpstr>华文行楷</vt:lpstr>
      <vt:lpstr>微软雅黑</vt:lpstr>
      <vt:lpstr>Calibri</vt:lpstr>
      <vt:lpstr>Times New Roman</vt:lpstr>
      <vt:lpstr>Arial Unicode MS</vt:lpstr>
      <vt:lpstr>楷体</vt:lpstr>
      <vt:lpstr>Zurich BlkEx BT</vt:lpstr>
      <vt:lpstr>5_自定义设计方案</vt:lpstr>
      <vt:lpstr>8_自定义设计方案</vt:lpstr>
      <vt:lpstr>7_自定义设计方案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曲</cp:lastModifiedBy>
  <cp:revision>2465</cp:revision>
  <dcterms:created xsi:type="dcterms:W3CDTF">2013-07-26T02:41:00Z</dcterms:created>
  <dcterms:modified xsi:type="dcterms:W3CDTF">2021-01-14T03:17:39Z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