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6" r:id="rId3"/>
    <p:sldId id="258" r:id="rId4"/>
    <p:sldId id="259" r:id="rId5"/>
    <p:sldId id="276" r:id="rId6"/>
    <p:sldId id="275" r:id="rId7"/>
    <p:sldId id="277" r:id="rId8"/>
    <p:sldId id="278" r:id="rId9"/>
    <p:sldId id="279" r:id="rId10"/>
    <p:sldId id="280" r:id="rId11"/>
    <p:sldId id="281" r:id="rId12"/>
    <p:sldId id="282" r:id="rId13"/>
    <p:sldId id="283" r:id="rId14"/>
    <p:sldId id="284" r:id="rId15"/>
    <p:sldId id="264" r:id="rId16"/>
    <p:sldId id="285" r:id="rId17"/>
    <p:sldId id="286" r:id="rId18"/>
    <p:sldId id="287" r:id="rId19"/>
    <p:sldId id="288" r:id="rId20"/>
    <p:sldId id="289" r:id="rId21"/>
    <p:sldId id="290" r:id="rId22"/>
    <p:sldId id="295" r:id="rId23"/>
    <p:sldId id="297" r:id="rId24"/>
    <p:sldId id="296"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C2A1"/>
    <a:srgbClr val="F0ACAD"/>
    <a:srgbClr val="ECF4F2"/>
    <a:srgbClr val="B2D4CC"/>
    <a:srgbClr val="4FAF84"/>
    <a:srgbClr val="9FC9C0"/>
    <a:srgbClr val="B3D4CD"/>
    <a:srgbClr val="93CE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316" autoAdjust="0"/>
  </p:normalViewPr>
  <p:slideViewPr>
    <p:cSldViewPr snapToGrid="0" showGuides="1">
      <p:cViewPr varScale="1">
        <p:scale>
          <a:sx n="63" d="100"/>
          <a:sy n="63" d="100"/>
        </p:scale>
        <p:origin x="80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00C9EB-C44F-4311-9ED4-112D629E7026}" type="datetimeFigureOut">
              <a:rPr lang="zh-CN" altLang="en-US" smtClean="0"/>
              <a:t>2019/1/9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A38BCB-8D94-4374-BB94-F688EF7BF67D}" type="slidenum">
              <a:rPr lang="zh-CN" altLang="en-US" smtClean="0"/>
              <a:t>‹#›</a:t>
            </a:fld>
            <a:endParaRPr lang="zh-CN" altLang="en-US"/>
          </a:p>
        </p:txBody>
      </p:sp>
    </p:spTree>
    <p:extLst>
      <p:ext uri="{BB962C8B-B14F-4D97-AF65-F5344CB8AC3E}">
        <p14:creationId xmlns:p14="http://schemas.microsoft.com/office/powerpoint/2010/main" val="3898750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读着读着就爱上传主了</a:t>
            </a:r>
          </a:p>
        </p:txBody>
      </p:sp>
      <p:sp>
        <p:nvSpPr>
          <p:cNvPr id="4" name="灯片编号占位符 3"/>
          <p:cNvSpPr>
            <a:spLocks noGrp="1"/>
          </p:cNvSpPr>
          <p:nvPr>
            <p:ph type="sldNum" sz="quarter" idx="10"/>
          </p:nvPr>
        </p:nvSpPr>
        <p:spPr/>
        <p:txBody>
          <a:bodyPr/>
          <a:lstStyle/>
          <a:p>
            <a:fld id="{4CA38BCB-8D94-4374-BB94-F688EF7BF67D}" type="slidenum">
              <a:rPr lang="zh-CN" altLang="en-US" smtClean="0"/>
              <a:t>1</a:t>
            </a:fld>
            <a:endParaRPr lang="zh-CN" altLang="en-US"/>
          </a:p>
        </p:txBody>
      </p:sp>
    </p:spTree>
    <p:extLst>
      <p:ext uri="{BB962C8B-B14F-4D97-AF65-F5344CB8AC3E}">
        <p14:creationId xmlns:p14="http://schemas.microsoft.com/office/powerpoint/2010/main" val="3415107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A38BCB-8D94-4374-BB94-F688EF7BF67D}" type="slidenum">
              <a:rPr lang="zh-CN" altLang="en-US" smtClean="0"/>
              <a:t>2</a:t>
            </a:fld>
            <a:endParaRPr lang="zh-CN" altLang="en-US"/>
          </a:p>
        </p:txBody>
      </p:sp>
    </p:spTree>
    <p:extLst>
      <p:ext uri="{BB962C8B-B14F-4D97-AF65-F5344CB8AC3E}">
        <p14:creationId xmlns:p14="http://schemas.microsoft.com/office/powerpoint/2010/main" val="2864838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A38BCB-8D94-4374-BB94-F688EF7BF67D}" type="slidenum">
              <a:rPr lang="zh-CN" altLang="en-US" smtClean="0"/>
              <a:t>3</a:t>
            </a:fld>
            <a:endParaRPr lang="zh-CN" altLang="en-US"/>
          </a:p>
        </p:txBody>
      </p:sp>
    </p:spTree>
    <p:extLst>
      <p:ext uri="{BB962C8B-B14F-4D97-AF65-F5344CB8AC3E}">
        <p14:creationId xmlns:p14="http://schemas.microsoft.com/office/powerpoint/2010/main" val="37029000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A38BCB-8D94-4374-BB94-F688EF7BF67D}" type="slidenum">
              <a:rPr lang="zh-CN" altLang="en-US" smtClean="0"/>
              <a:t>4</a:t>
            </a:fld>
            <a:endParaRPr lang="zh-CN" altLang="en-US"/>
          </a:p>
        </p:txBody>
      </p:sp>
    </p:spTree>
    <p:extLst>
      <p:ext uri="{BB962C8B-B14F-4D97-AF65-F5344CB8AC3E}">
        <p14:creationId xmlns:p14="http://schemas.microsoft.com/office/powerpoint/2010/main" val="3045683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41879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A38BCB-8D94-4374-BB94-F688EF7BF67D}" type="slidenum">
              <a:rPr lang="zh-CN" altLang="en-US" smtClean="0"/>
              <a:t>6</a:t>
            </a:fld>
            <a:endParaRPr lang="zh-CN" altLang="en-US"/>
          </a:p>
        </p:txBody>
      </p:sp>
    </p:spTree>
    <p:extLst>
      <p:ext uri="{BB962C8B-B14F-4D97-AF65-F5344CB8AC3E}">
        <p14:creationId xmlns:p14="http://schemas.microsoft.com/office/powerpoint/2010/main" val="3577276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11261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67084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92463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00115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7899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53681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759295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25745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1398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65341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722508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01578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527020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2596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461949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967423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1983176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A38BCB-8D94-4374-BB94-F688EF7BF67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40513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18399848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3159420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34286845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3866403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711266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894166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8561657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9542100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10820160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12052111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029641B-3817-448D-B040-E1119B1E2700}"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17218112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9641B-3817-448D-B040-E1119B1E2700}" type="datetimeFigureOut">
              <a:rPr lang="zh-CN" altLang="en-US" smtClean="0"/>
              <a:t>2019/1/9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0AA8B-4527-4127-A2F7-919072466A52}" type="slidenum">
              <a:rPr lang="zh-CN" altLang="en-US" smtClean="0"/>
              <a:t>‹#›</a:t>
            </a:fld>
            <a:endParaRPr lang="zh-CN" altLang="en-US"/>
          </a:p>
        </p:txBody>
      </p:sp>
    </p:spTree>
    <p:extLst>
      <p:ext uri="{BB962C8B-B14F-4D97-AF65-F5344CB8AC3E}">
        <p14:creationId xmlns:p14="http://schemas.microsoft.com/office/powerpoint/2010/main" val="1502382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666999" y="-2666999"/>
            <a:ext cx="6858001" cy="12192000"/>
          </a:xfrm>
          <a:prstGeom prst="rect">
            <a:avLst/>
          </a:prstGeom>
        </p:spPr>
      </p:pic>
      <p:sp>
        <p:nvSpPr>
          <p:cNvPr id="11" name="文本框 10">
            <a:extLst>
              <a:ext uri="{FF2B5EF4-FFF2-40B4-BE49-F238E27FC236}">
                <a16:creationId xmlns:a16="http://schemas.microsoft.com/office/drawing/2014/main" id="{A96D74CC-DD8D-4595-A9B3-E6A846574AED}"/>
              </a:ext>
            </a:extLst>
          </p:cNvPr>
          <p:cNvSpPr txBox="1"/>
          <p:nvPr/>
        </p:nvSpPr>
        <p:spPr>
          <a:xfrm>
            <a:off x="1973921" y="2734351"/>
            <a:ext cx="8244158" cy="8309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4800" dirty="0">
                <a:solidFill>
                  <a:srgbClr val="4FAF84"/>
                </a:solidFill>
                <a:latin typeface="华文隶书" panose="02010800040101010101" pitchFamily="2" charset="-122"/>
                <a:ea typeface="华文隶书" panose="02010800040101010101" pitchFamily="2" charset="-122"/>
              </a:rPr>
              <a:t>群文阅读</a:t>
            </a:r>
            <a:r>
              <a:rPr lang="en-US" altLang="zh-CN" sz="4800" dirty="0">
                <a:solidFill>
                  <a:srgbClr val="4FAF84"/>
                </a:solidFill>
                <a:latin typeface="华文隶书" panose="02010800040101010101" pitchFamily="2" charset="-122"/>
                <a:ea typeface="华文隶书" panose="02010800040101010101" pitchFamily="2" charset="-122"/>
              </a:rPr>
              <a:t>——</a:t>
            </a:r>
            <a:r>
              <a:rPr lang="zh-CN" altLang="en-US" sz="4800" dirty="0">
                <a:solidFill>
                  <a:srgbClr val="4FAF84"/>
                </a:solidFill>
                <a:latin typeface="华文隶书" panose="02010800040101010101" pitchFamily="2" charset="-122"/>
                <a:ea typeface="华文隶书" panose="02010800040101010101" pitchFamily="2" charset="-122"/>
              </a:rPr>
              <a:t>传记</a:t>
            </a:r>
          </a:p>
        </p:txBody>
      </p:sp>
      <p:sp>
        <p:nvSpPr>
          <p:cNvPr id="12" name="文本框 11">
            <a:extLst>
              <a:ext uri="{FF2B5EF4-FFF2-40B4-BE49-F238E27FC236}">
                <a16:creationId xmlns:a16="http://schemas.microsoft.com/office/drawing/2014/main" id="{FA080EAF-11FF-4ED0-ADF9-8504CAD0C492}"/>
              </a:ext>
            </a:extLst>
          </p:cNvPr>
          <p:cNvSpPr txBox="1"/>
          <p:nvPr/>
        </p:nvSpPr>
        <p:spPr>
          <a:xfrm>
            <a:off x="1973921" y="4005292"/>
            <a:ext cx="8244158" cy="584775"/>
          </a:xfrm>
          <a:prstGeom prst="rect">
            <a:avLst/>
          </a:prstGeom>
          <a:noFill/>
          <a:ln w="3175">
            <a:noFill/>
            <a:prstDash val="solid"/>
          </a:ln>
        </p:spPr>
        <p:txBody>
          <a:bodyPr wrap="square" rtlCol="0">
            <a:spAutoFit/>
          </a:bodyPr>
          <a:lstStyle>
            <a:defPPr>
              <a:defRPr lang="zh-CN"/>
            </a:defPPr>
            <a:lvl1pPr algn="ctr">
              <a:defRPr sz="6000" b="1">
                <a:blipFill dpi="0" rotWithShape="1">
                  <a:blip r:embed="rId4"/>
                  <a:srcRect/>
                  <a:stretch>
                    <a:fillRect/>
                  </a:stretch>
                </a:blipFill>
              </a:defRPr>
            </a:lvl1pPr>
          </a:lstStyle>
          <a:p>
            <a:r>
              <a:rPr lang="zh-CN" altLang="en-US" sz="3200" b="0" dirty="0">
                <a:solidFill>
                  <a:srgbClr val="4FAF84"/>
                </a:solidFill>
                <a:latin typeface="微软雅黑" panose="020B0503020204020204" pitchFamily="34" charset="-122"/>
                <a:ea typeface="微软雅黑" panose="020B0503020204020204" pitchFamily="34" charset="-122"/>
              </a:rPr>
              <a:t>仰望伟人，脚踏实地</a:t>
            </a:r>
          </a:p>
        </p:txBody>
      </p:sp>
      <p:grpSp>
        <p:nvGrpSpPr>
          <p:cNvPr id="16" name="组合 15">
            <a:extLst>
              <a:ext uri="{FF2B5EF4-FFF2-40B4-BE49-F238E27FC236}">
                <a16:creationId xmlns:a16="http://schemas.microsoft.com/office/drawing/2014/main" id="{84FE5C25-F411-43E6-9FCD-0A0BAF0C61F8}"/>
              </a:ext>
            </a:extLst>
          </p:cNvPr>
          <p:cNvGrpSpPr/>
          <p:nvPr/>
        </p:nvGrpSpPr>
        <p:grpSpPr>
          <a:xfrm>
            <a:off x="2895600" y="2380342"/>
            <a:ext cx="6482080" cy="1917338"/>
            <a:chOff x="3324225" y="2190750"/>
            <a:chExt cx="5629275" cy="1716350"/>
          </a:xfrm>
        </p:grpSpPr>
        <p:cxnSp>
          <p:nvCxnSpPr>
            <p:cNvPr id="17" name="直接连接符 16">
              <a:extLst>
                <a:ext uri="{FF2B5EF4-FFF2-40B4-BE49-F238E27FC236}">
                  <a16:creationId xmlns:a16="http://schemas.microsoft.com/office/drawing/2014/main" id="{0675CD39-D031-4EE7-9FE3-0DDE3B88E54B}"/>
                </a:ext>
              </a:extLst>
            </p:cNvPr>
            <p:cNvCxnSpPr>
              <a:cxnSpLocks/>
            </p:cNvCxnSpPr>
            <p:nvPr/>
          </p:nvCxnSpPr>
          <p:spPr>
            <a:xfrm>
              <a:off x="3324225" y="2190750"/>
              <a:ext cx="0" cy="1716350"/>
            </a:xfrm>
            <a:prstGeom prst="line">
              <a:avLst/>
            </a:prstGeom>
            <a:ln w="28575" cap="rnd">
              <a:solidFill>
                <a:srgbClr val="4FAF84"/>
              </a:solidFill>
              <a:round/>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id="{6B98DE90-8871-4E58-B0C1-B81E989A178A}"/>
                </a:ext>
              </a:extLst>
            </p:cNvPr>
            <p:cNvCxnSpPr/>
            <p:nvPr/>
          </p:nvCxnSpPr>
          <p:spPr>
            <a:xfrm>
              <a:off x="3324225" y="3907100"/>
              <a:ext cx="802370" cy="0"/>
            </a:xfrm>
            <a:prstGeom prst="line">
              <a:avLst/>
            </a:prstGeom>
            <a:ln w="28575" cap="rnd">
              <a:solidFill>
                <a:srgbClr val="4FAF84"/>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id="{9FE24A41-8F35-4548-8C43-B0AFF982ABDC}"/>
                </a:ext>
              </a:extLst>
            </p:cNvPr>
            <p:cNvCxnSpPr>
              <a:cxnSpLocks/>
            </p:cNvCxnSpPr>
            <p:nvPr/>
          </p:nvCxnSpPr>
          <p:spPr>
            <a:xfrm>
              <a:off x="3324225" y="2190750"/>
              <a:ext cx="5629275" cy="0"/>
            </a:xfrm>
            <a:prstGeom prst="line">
              <a:avLst/>
            </a:prstGeom>
            <a:ln w="28575" cap="rnd">
              <a:solidFill>
                <a:srgbClr val="4FAF84"/>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id="{F51D47C0-3890-47FA-B8DF-66C214D3C20B}"/>
                </a:ext>
              </a:extLst>
            </p:cNvPr>
            <p:cNvCxnSpPr>
              <a:cxnSpLocks/>
            </p:cNvCxnSpPr>
            <p:nvPr/>
          </p:nvCxnSpPr>
          <p:spPr>
            <a:xfrm flipH="1">
              <a:off x="8953500" y="2190750"/>
              <a:ext cx="0" cy="1716350"/>
            </a:xfrm>
            <a:prstGeom prst="line">
              <a:avLst/>
            </a:prstGeom>
            <a:ln w="28575" cap="rnd">
              <a:solidFill>
                <a:srgbClr val="4FAF84"/>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2C67D369-F908-4015-8205-28875AAC0A0A}"/>
                </a:ext>
              </a:extLst>
            </p:cNvPr>
            <p:cNvCxnSpPr>
              <a:cxnSpLocks/>
            </p:cNvCxnSpPr>
            <p:nvPr/>
          </p:nvCxnSpPr>
          <p:spPr>
            <a:xfrm flipH="1">
              <a:off x="8055880" y="3907100"/>
              <a:ext cx="897620" cy="0"/>
            </a:xfrm>
            <a:prstGeom prst="line">
              <a:avLst/>
            </a:prstGeom>
            <a:ln w="28575" cap="rnd">
              <a:solidFill>
                <a:srgbClr val="4FAF84"/>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044738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666999" y="-2666999"/>
            <a:ext cx="6858001" cy="12192000"/>
          </a:xfrm>
          <a:prstGeom prst="rect">
            <a:avLst/>
          </a:prstGeom>
        </p:spPr>
      </p:pic>
      <p:sp>
        <p:nvSpPr>
          <p:cNvPr id="22" name="文本框 21">
            <a:extLst>
              <a:ext uri="{FF2B5EF4-FFF2-40B4-BE49-F238E27FC236}">
                <a16:creationId xmlns:a16="http://schemas.microsoft.com/office/drawing/2014/main" id="{11EFB688-3384-460B-9C36-BB59B4D463DB}"/>
              </a:ext>
            </a:extLst>
          </p:cNvPr>
          <p:cNvSpPr txBox="1"/>
          <p:nvPr/>
        </p:nvSpPr>
        <p:spPr>
          <a:xfrm>
            <a:off x="3205171" y="2968517"/>
            <a:ext cx="1816100" cy="707886"/>
          </a:xfrm>
          <a:prstGeom prst="rect">
            <a:avLst/>
          </a:prstGeom>
          <a:noFill/>
        </p:spPr>
        <p:txBody>
          <a:bodyPr wrap="square" rtlCol="0">
            <a:spAutoFit/>
          </a:bodyPr>
          <a:lstStyle/>
          <a:p>
            <a:pPr algn="ctr"/>
            <a:r>
              <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rPr>
              <a:t>流程</a:t>
            </a:r>
          </a:p>
        </p:txBody>
      </p:sp>
      <p:sp>
        <p:nvSpPr>
          <p:cNvPr id="24" name="椭圆 23">
            <a:extLst>
              <a:ext uri="{FF2B5EF4-FFF2-40B4-BE49-F238E27FC236}">
                <a16:creationId xmlns:a16="http://schemas.microsoft.com/office/drawing/2014/main" id="{170B1F96-1D5F-4167-980E-F7A7E37321AC}"/>
              </a:ext>
            </a:extLst>
          </p:cNvPr>
          <p:cNvSpPr/>
          <p:nvPr/>
        </p:nvSpPr>
        <p:spPr>
          <a:xfrm>
            <a:off x="5379708" y="1884765"/>
            <a:ext cx="508307" cy="508307"/>
          </a:xfrm>
          <a:prstGeom prst="ellipse">
            <a:avLst/>
          </a:prstGeom>
          <a:solidFill>
            <a:srgbClr val="9FC9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5" name="文本框 24">
            <a:extLst>
              <a:ext uri="{FF2B5EF4-FFF2-40B4-BE49-F238E27FC236}">
                <a16:creationId xmlns:a16="http://schemas.microsoft.com/office/drawing/2014/main" id="{87FFBAC5-9271-4550-8D18-9ECE2902BC27}"/>
              </a:ext>
            </a:extLst>
          </p:cNvPr>
          <p:cNvSpPr txBox="1"/>
          <p:nvPr/>
        </p:nvSpPr>
        <p:spPr>
          <a:xfrm>
            <a:off x="5179481" y="1816667"/>
            <a:ext cx="900000" cy="649188"/>
          </a:xfrm>
          <a:prstGeom prst="ellipse">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6" name="椭圆 25">
            <a:extLst>
              <a:ext uri="{FF2B5EF4-FFF2-40B4-BE49-F238E27FC236}">
                <a16:creationId xmlns:a16="http://schemas.microsoft.com/office/drawing/2014/main" id="{B664D124-B30F-47F8-8663-B1D345B0CC1B}"/>
              </a:ext>
            </a:extLst>
          </p:cNvPr>
          <p:cNvSpPr/>
          <p:nvPr/>
        </p:nvSpPr>
        <p:spPr>
          <a:xfrm>
            <a:off x="5379708" y="2560161"/>
            <a:ext cx="508307" cy="508307"/>
          </a:xfrm>
          <a:prstGeom prst="ellipse">
            <a:avLst/>
          </a:prstGeom>
          <a:solidFill>
            <a:srgbClr val="F0AC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91786C"/>
              </a:solidFill>
            </a:endParaRPr>
          </a:p>
        </p:txBody>
      </p:sp>
      <p:sp>
        <p:nvSpPr>
          <p:cNvPr id="27" name="文本框 26">
            <a:extLst>
              <a:ext uri="{FF2B5EF4-FFF2-40B4-BE49-F238E27FC236}">
                <a16:creationId xmlns:a16="http://schemas.microsoft.com/office/drawing/2014/main" id="{F1B4C1B7-E237-462D-AFE2-2128B71C3DE4}"/>
              </a:ext>
            </a:extLst>
          </p:cNvPr>
          <p:cNvSpPr txBox="1"/>
          <p:nvPr/>
        </p:nvSpPr>
        <p:spPr>
          <a:xfrm>
            <a:off x="5179481" y="2501619"/>
            <a:ext cx="900000" cy="649188"/>
          </a:xfrm>
          <a:prstGeom prst="ellipse">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8" name="椭圆 27">
            <a:extLst>
              <a:ext uri="{FF2B5EF4-FFF2-40B4-BE49-F238E27FC236}">
                <a16:creationId xmlns:a16="http://schemas.microsoft.com/office/drawing/2014/main" id="{8FB82C2F-C7BD-4089-A12B-343FF7C9CE72}"/>
              </a:ext>
            </a:extLst>
          </p:cNvPr>
          <p:cNvSpPr/>
          <p:nvPr/>
        </p:nvSpPr>
        <p:spPr>
          <a:xfrm>
            <a:off x="5379708" y="3254669"/>
            <a:ext cx="508307" cy="508307"/>
          </a:xfrm>
          <a:prstGeom prst="ellipse">
            <a:avLst/>
          </a:prstGeom>
          <a:solidFill>
            <a:srgbClr val="9FC9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9" name="文本框 28">
            <a:extLst>
              <a:ext uri="{FF2B5EF4-FFF2-40B4-BE49-F238E27FC236}">
                <a16:creationId xmlns:a16="http://schemas.microsoft.com/office/drawing/2014/main" id="{8D1B87B4-07F5-4486-8B0D-1850CF09C625}"/>
              </a:ext>
            </a:extLst>
          </p:cNvPr>
          <p:cNvSpPr txBox="1"/>
          <p:nvPr/>
        </p:nvSpPr>
        <p:spPr>
          <a:xfrm>
            <a:off x="5179481" y="3186571"/>
            <a:ext cx="900000" cy="649188"/>
          </a:xfrm>
          <a:prstGeom prst="ellipse">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0" name="椭圆 29">
            <a:extLst>
              <a:ext uri="{FF2B5EF4-FFF2-40B4-BE49-F238E27FC236}">
                <a16:creationId xmlns:a16="http://schemas.microsoft.com/office/drawing/2014/main" id="{3FD38299-26EB-4F01-AE0B-29B9386E2FB2}"/>
              </a:ext>
            </a:extLst>
          </p:cNvPr>
          <p:cNvSpPr/>
          <p:nvPr/>
        </p:nvSpPr>
        <p:spPr>
          <a:xfrm>
            <a:off x="5379708" y="3930065"/>
            <a:ext cx="508307" cy="508307"/>
          </a:xfrm>
          <a:prstGeom prst="ellipse">
            <a:avLst/>
          </a:prstGeom>
          <a:solidFill>
            <a:srgbClr val="F0AC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91786C"/>
              </a:solidFill>
            </a:endParaRPr>
          </a:p>
        </p:txBody>
      </p:sp>
      <p:sp>
        <p:nvSpPr>
          <p:cNvPr id="31" name="文本框 30">
            <a:extLst>
              <a:ext uri="{FF2B5EF4-FFF2-40B4-BE49-F238E27FC236}">
                <a16:creationId xmlns:a16="http://schemas.microsoft.com/office/drawing/2014/main" id="{3CBA98CA-2C41-4008-B1A1-6E100157EBC6}"/>
              </a:ext>
            </a:extLst>
          </p:cNvPr>
          <p:cNvSpPr txBox="1"/>
          <p:nvPr/>
        </p:nvSpPr>
        <p:spPr>
          <a:xfrm>
            <a:off x="5179481" y="3871523"/>
            <a:ext cx="900000" cy="649188"/>
          </a:xfrm>
          <a:prstGeom prst="ellipse">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2" name="椭圆 31">
            <a:extLst>
              <a:ext uri="{FF2B5EF4-FFF2-40B4-BE49-F238E27FC236}">
                <a16:creationId xmlns:a16="http://schemas.microsoft.com/office/drawing/2014/main" id="{0F988BAE-355C-41B3-AC5A-1BD53EE6B377}"/>
              </a:ext>
            </a:extLst>
          </p:cNvPr>
          <p:cNvSpPr/>
          <p:nvPr/>
        </p:nvSpPr>
        <p:spPr>
          <a:xfrm>
            <a:off x="5379708" y="4624572"/>
            <a:ext cx="508307" cy="508307"/>
          </a:xfrm>
          <a:prstGeom prst="ellipse">
            <a:avLst/>
          </a:prstGeom>
          <a:solidFill>
            <a:srgbClr val="9FC9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3" name="文本框 32">
            <a:extLst>
              <a:ext uri="{FF2B5EF4-FFF2-40B4-BE49-F238E27FC236}">
                <a16:creationId xmlns:a16="http://schemas.microsoft.com/office/drawing/2014/main" id="{28C3334C-E46D-4799-BCE9-AF65987C0E50}"/>
              </a:ext>
            </a:extLst>
          </p:cNvPr>
          <p:cNvSpPr txBox="1"/>
          <p:nvPr/>
        </p:nvSpPr>
        <p:spPr>
          <a:xfrm>
            <a:off x="5179481" y="4556474"/>
            <a:ext cx="900000" cy="649188"/>
          </a:xfrm>
          <a:prstGeom prst="ellipse">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05</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4" name="矩形 33">
            <a:extLst>
              <a:ext uri="{FF2B5EF4-FFF2-40B4-BE49-F238E27FC236}">
                <a16:creationId xmlns:a16="http://schemas.microsoft.com/office/drawing/2014/main" id="{64557798-B15D-4DDC-AF02-08A0BB944823}"/>
              </a:ext>
            </a:extLst>
          </p:cNvPr>
          <p:cNvSpPr/>
          <p:nvPr/>
        </p:nvSpPr>
        <p:spPr>
          <a:xfrm>
            <a:off x="5970626" y="1884765"/>
            <a:ext cx="3353803" cy="461665"/>
          </a:xfrm>
          <a:prstGeom prst="rect">
            <a:avLst/>
          </a:prstGeom>
        </p:spPr>
        <p:txBody>
          <a:bodyPr wrap="none">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自主阅读（课前完成） </a:t>
            </a:r>
            <a:endParaRPr lang="zh-CN" altLang="en-US" sz="2400" dirty="0"/>
          </a:p>
        </p:txBody>
      </p:sp>
      <p:sp>
        <p:nvSpPr>
          <p:cNvPr id="35" name="矩形 34">
            <a:extLst>
              <a:ext uri="{FF2B5EF4-FFF2-40B4-BE49-F238E27FC236}">
                <a16:creationId xmlns:a16="http://schemas.microsoft.com/office/drawing/2014/main" id="{529E3B49-745B-492B-9B9A-0F0F41B3A8EA}"/>
              </a:ext>
            </a:extLst>
          </p:cNvPr>
          <p:cNvSpPr/>
          <p:nvPr/>
        </p:nvSpPr>
        <p:spPr>
          <a:xfrm>
            <a:off x="5970626" y="2361697"/>
            <a:ext cx="3570208" cy="650306"/>
          </a:xfrm>
          <a:prstGeom prst="rect">
            <a:avLst/>
          </a:prstGeom>
        </p:spPr>
        <p:txBody>
          <a:bodyPr wrap="none">
            <a:spAutoFit/>
          </a:bodyPr>
          <a:lstStyle/>
          <a:p>
            <a:pPr>
              <a:lnSpc>
                <a:spcPct val="175000"/>
              </a:lnSpc>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思考与动笔（课前完成）</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矩形 35">
            <a:extLst>
              <a:ext uri="{FF2B5EF4-FFF2-40B4-BE49-F238E27FC236}">
                <a16:creationId xmlns:a16="http://schemas.microsoft.com/office/drawing/2014/main" id="{6F90A9F6-6FAB-4EB4-AA78-7982B690E9B8}"/>
              </a:ext>
            </a:extLst>
          </p:cNvPr>
          <p:cNvSpPr/>
          <p:nvPr/>
        </p:nvSpPr>
        <p:spPr>
          <a:xfrm>
            <a:off x="5970626" y="3058754"/>
            <a:ext cx="2874505" cy="650306"/>
          </a:xfrm>
          <a:prstGeom prst="rect">
            <a:avLst/>
          </a:prstGeom>
        </p:spPr>
        <p:txBody>
          <a:bodyPr wrap="none">
            <a:spAutoFit/>
          </a:bodyPr>
          <a:lstStyle/>
          <a:p>
            <a:pPr>
              <a:lnSpc>
                <a:spcPct val="175000"/>
              </a:lnSpc>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讨论（课前</a:t>
            </a: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课堂）</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矩形 36">
            <a:extLst>
              <a:ext uri="{FF2B5EF4-FFF2-40B4-BE49-F238E27FC236}">
                <a16:creationId xmlns:a16="http://schemas.microsoft.com/office/drawing/2014/main" id="{64008F62-6894-491A-AE61-576A632FA990}"/>
              </a:ext>
            </a:extLst>
          </p:cNvPr>
          <p:cNvSpPr/>
          <p:nvPr/>
        </p:nvSpPr>
        <p:spPr>
          <a:xfrm>
            <a:off x="5970626" y="3755811"/>
            <a:ext cx="3570208" cy="650306"/>
          </a:xfrm>
          <a:prstGeom prst="rect">
            <a:avLst/>
          </a:prstGeom>
        </p:spPr>
        <p:txBody>
          <a:bodyPr wrap="none">
            <a:spAutoFit/>
          </a:bodyPr>
          <a:lstStyle/>
          <a:p>
            <a:pPr>
              <a:lnSpc>
                <a:spcPct val="175000"/>
              </a:lnSpc>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展示与分享（课堂完成）</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矩形 37">
            <a:extLst>
              <a:ext uri="{FF2B5EF4-FFF2-40B4-BE49-F238E27FC236}">
                <a16:creationId xmlns:a16="http://schemas.microsoft.com/office/drawing/2014/main" id="{13F10470-8527-47A1-BE43-40BF2480D8B8}"/>
              </a:ext>
            </a:extLst>
          </p:cNvPr>
          <p:cNvSpPr/>
          <p:nvPr/>
        </p:nvSpPr>
        <p:spPr>
          <a:xfrm>
            <a:off x="5970626" y="4452869"/>
            <a:ext cx="2646878" cy="650306"/>
          </a:xfrm>
          <a:prstGeom prst="rect">
            <a:avLst/>
          </a:prstGeom>
        </p:spPr>
        <p:txBody>
          <a:bodyPr wrap="none">
            <a:spAutoFit/>
          </a:bodyPr>
          <a:lstStyle/>
          <a:p>
            <a:pPr>
              <a:lnSpc>
                <a:spcPct val="175000"/>
              </a:lnSpc>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写作（课后完成）</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2230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666999" y="-2666999"/>
            <a:ext cx="6858001" cy="12192000"/>
          </a:xfrm>
          <a:prstGeom prst="rect">
            <a:avLst/>
          </a:prstGeom>
        </p:spPr>
      </p:pic>
      <p:sp>
        <p:nvSpPr>
          <p:cNvPr id="20" name="椭圆 19">
            <a:extLst>
              <a:ext uri="{FF2B5EF4-FFF2-40B4-BE49-F238E27FC236}">
                <a16:creationId xmlns:a16="http://schemas.microsoft.com/office/drawing/2014/main" id="{D67E97C8-012C-412D-8FF6-10668CF49561}"/>
              </a:ext>
            </a:extLst>
          </p:cNvPr>
          <p:cNvSpPr/>
          <p:nvPr/>
        </p:nvSpPr>
        <p:spPr>
          <a:xfrm>
            <a:off x="5533366" y="2290063"/>
            <a:ext cx="999672" cy="878339"/>
          </a:xfrm>
          <a:prstGeom prst="ellipse">
            <a:avLst/>
          </a:prstGeom>
          <a:solidFill>
            <a:srgbClr val="78C2A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文本框 20">
            <a:extLst>
              <a:ext uri="{FF2B5EF4-FFF2-40B4-BE49-F238E27FC236}">
                <a16:creationId xmlns:a16="http://schemas.microsoft.com/office/drawing/2014/main" id="{2D7328CD-D1FA-4D73-9382-688716B96FB0}"/>
              </a:ext>
            </a:extLst>
          </p:cNvPr>
          <p:cNvSpPr txBox="1"/>
          <p:nvPr/>
        </p:nvSpPr>
        <p:spPr>
          <a:xfrm>
            <a:off x="5384795" y="2413336"/>
            <a:ext cx="1296814" cy="707886"/>
          </a:xfrm>
          <a:prstGeom prst="rect">
            <a:avLst/>
          </a:prstGeom>
          <a:noFill/>
          <a:ln>
            <a:noFill/>
          </a:ln>
        </p:spPr>
        <p:txBody>
          <a:bodyPr wrap="square" rtlCol="0">
            <a:spAutoFit/>
          </a:bodyPr>
          <a:lstStyle/>
          <a:p>
            <a:pPr algn="ctr"/>
            <a:r>
              <a:rPr lang="en-US" altLang="zh-CN" sz="4000" b="1" dirty="0">
                <a:ln w="28575">
                  <a:noFill/>
                </a:ln>
                <a:solidFill>
                  <a:schemeClr val="bg1"/>
                </a:solidFill>
                <a:latin typeface="微软雅黑" panose="020B0503020204020204" pitchFamily="34" charset="-122"/>
                <a:ea typeface="微软雅黑" panose="020B0503020204020204" pitchFamily="34" charset="-122"/>
              </a:rPr>
              <a:t>01</a:t>
            </a:r>
            <a:endParaRPr lang="zh-CN" altLang="en-US" sz="4000" b="1" dirty="0">
              <a:ln w="28575">
                <a:noFill/>
              </a:ln>
              <a:solidFill>
                <a:schemeClr val="bg1"/>
              </a:solidFill>
              <a:latin typeface="微软雅黑" panose="020B0503020204020204" pitchFamily="34" charset="-122"/>
              <a:ea typeface="微软雅黑" panose="020B0503020204020204" pitchFamily="34" charset="-122"/>
            </a:endParaRPr>
          </a:p>
        </p:txBody>
      </p:sp>
      <p:sp>
        <p:nvSpPr>
          <p:cNvPr id="39" name="矩形 38">
            <a:extLst>
              <a:ext uri="{FF2B5EF4-FFF2-40B4-BE49-F238E27FC236}">
                <a16:creationId xmlns:a16="http://schemas.microsoft.com/office/drawing/2014/main" id="{635F18FE-72B2-42D6-9024-AA39267A054C}"/>
              </a:ext>
            </a:extLst>
          </p:cNvPr>
          <p:cNvSpPr/>
          <p:nvPr/>
        </p:nvSpPr>
        <p:spPr>
          <a:xfrm>
            <a:off x="4835179" y="3196168"/>
            <a:ext cx="2521640" cy="2359172"/>
          </a:xfrm>
          <a:prstGeom prst="rect">
            <a:avLst/>
          </a:prstGeom>
        </p:spPr>
        <p:txBody>
          <a:bodyPr wrap="square">
            <a:spAutoFit/>
          </a:bodyPr>
          <a:lstStyle/>
          <a:p>
            <a:pPr algn="ctr">
              <a:lnSpc>
                <a:spcPct val="175000"/>
              </a:lnSpc>
            </a:pPr>
            <a:r>
              <a:rPr lang="zh-CN" altLang="en-US" sz="3200" dirty="0">
                <a:solidFill>
                  <a:schemeClr val="tx1">
                    <a:lumMod val="75000"/>
                    <a:lumOff val="25000"/>
                  </a:schemeClr>
                </a:solidFill>
                <a:latin typeface="微软雅黑" panose="020B0503020204020204" pitchFamily="34" charset="-122"/>
                <a:ea typeface="微软雅黑" panose="020B0503020204020204" pitchFamily="34" charset="-122"/>
              </a:rPr>
              <a:t>自主阅读</a:t>
            </a:r>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a:p>
            <a:pPr marL="457200" indent="-457200" algn="ctr">
              <a:lnSpc>
                <a:spcPct val="175000"/>
              </a:lnSpc>
              <a:buFont typeface="Arial" panose="020B0604020202020204" pitchFamily="34" charset="0"/>
              <a:buChar char="•"/>
            </a:pPr>
            <a:r>
              <a:rPr lang="zh-CN" altLang="en-US" sz="2800" b="1" dirty="0">
                <a:solidFill>
                  <a:schemeClr val="tx1">
                    <a:lumMod val="75000"/>
                    <a:lumOff val="25000"/>
                  </a:schemeClr>
                </a:solidFill>
                <a:latin typeface="仿宋" panose="02010609060101010101" pitchFamily="49" charset="-122"/>
                <a:ea typeface="仿宋" panose="02010609060101010101" pitchFamily="49" charset="-122"/>
              </a:rPr>
              <a:t>做好笔记</a:t>
            </a:r>
            <a:endParaRPr lang="en-US" altLang="zh-CN" sz="2800" b="1" dirty="0">
              <a:solidFill>
                <a:schemeClr val="tx1">
                  <a:lumMod val="75000"/>
                  <a:lumOff val="25000"/>
                </a:schemeClr>
              </a:solidFill>
              <a:latin typeface="仿宋" panose="02010609060101010101" pitchFamily="49" charset="-122"/>
              <a:ea typeface="仿宋" panose="02010609060101010101" pitchFamily="49" charset="-122"/>
            </a:endParaRPr>
          </a:p>
          <a:p>
            <a:pPr marL="457200" indent="-457200" algn="ctr">
              <a:lnSpc>
                <a:spcPct val="175000"/>
              </a:lnSpc>
              <a:buFont typeface="Arial" panose="020B0604020202020204" pitchFamily="34" charset="0"/>
              <a:buChar char="•"/>
            </a:pPr>
            <a:r>
              <a:rPr lang="zh-CN" altLang="en-US" sz="2800" b="1" dirty="0">
                <a:solidFill>
                  <a:schemeClr val="tx1">
                    <a:lumMod val="75000"/>
                    <a:lumOff val="25000"/>
                  </a:schemeClr>
                </a:solidFill>
                <a:latin typeface="仿宋" panose="02010609060101010101" pitchFamily="49" charset="-122"/>
                <a:ea typeface="仿宋" panose="02010609060101010101" pitchFamily="49" charset="-122"/>
              </a:rPr>
              <a:t>写好旁批</a:t>
            </a:r>
            <a:endParaRPr lang="en-US" altLang="zh-CN" sz="1400" b="1" dirty="0">
              <a:solidFill>
                <a:schemeClr val="tx1">
                  <a:lumMod val="75000"/>
                  <a:lumOff val="25000"/>
                </a:schemeClr>
              </a:solidFill>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37774002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9">
                                            <p:txEl>
                                              <p:pRg st="1" end="1"/>
                                            </p:txEl>
                                          </p:spTgt>
                                        </p:tgtEl>
                                        <p:attrNameLst>
                                          <p:attrName>style.visibility</p:attrName>
                                        </p:attrNameLst>
                                      </p:cBhvr>
                                      <p:to>
                                        <p:strVal val="visible"/>
                                      </p:to>
                                    </p:set>
                                    <p:anim calcmode="lin" valueType="num">
                                      <p:cBhvr additive="base">
                                        <p:cTn id="7" dur="500" fill="hold"/>
                                        <p:tgtEl>
                                          <p:spTgt spid="3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9">
                                            <p:txEl>
                                              <p:pRg st="2" end="2"/>
                                            </p:txEl>
                                          </p:spTgt>
                                        </p:tgtEl>
                                        <p:attrNameLst>
                                          <p:attrName>style.visibility</p:attrName>
                                        </p:attrNameLst>
                                      </p:cBhvr>
                                      <p:to>
                                        <p:strVal val="visible"/>
                                      </p:to>
                                    </p:set>
                                    <p:anim calcmode="lin" valueType="num">
                                      <p:cBhvr additive="base">
                                        <p:cTn id="13" dur="500" fill="hold"/>
                                        <p:tgtEl>
                                          <p:spTgt spid="3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666999" y="-2666999"/>
            <a:ext cx="6858001" cy="12192000"/>
          </a:xfrm>
          <a:prstGeom prst="rect">
            <a:avLst/>
          </a:prstGeom>
        </p:spPr>
      </p:pic>
      <p:sp>
        <p:nvSpPr>
          <p:cNvPr id="20" name="椭圆 19">
            <a:extLst>
              <a:ext uri="{FF2B5EF4-FFF2-40B4-BE49-F238E27FC236}">
                <a16:creationId xmlns:a16="http://schemas.microsoft.com/office/drawing/2014/main" id="{D67E97C8-012C-412D-8FF6-10668CF49561}"/>
              </a:ext>
            </a:extLst>
          </p:cNvPr>
          <p:cNvSpPr/>
          <p:nvPr/>
        </p:nvSpPr>
        <p:spPr>
          <a:xfrm>
            <a:off x="5384800" y="979920"/>
            <a:ext cx="869044" cy="816224"/>
          </a:xfrm>
          <a:prstGeom prst="ellipse">
            <a:avLst/>
          </a:prstGeom>
          <a:solidFill>
            <a:srgbClr val="F0ACAD"/>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文本框 20">
            <a:extLst>
              <a:ext uri="{FF2B5EF4-FFF2-40B4-BE49-F238E27FC236}">
                <a16:creationId xmlns:a16="http://schemas.microsoft.com/office/drawing/2014/main" id="{2D7328CD-D1FA-4D73-9382-688716B96FB0}"/>
              </a:ext>
            </a:extLst>
          </p:cNvPr>
          <p:cNvSpPr txBox="1"/>
          <p:nvPr/>
        </p:nvSpPr>
        <p:spPr>
          <a:xfrm>
            <a:off x="5170915" y="1034089"/>
            <a:ext cx="1296814" cy="707886"/>
          </a:xfrm>
          <a:prstGeom prst="rect">
            <a:avLst/>
          </a:prstGeom>
          <a:noFill/>
          <a:ln>
            <a:noFill/>
          </a:ln>
        </p:spPr>
        <p:txBody>
          <a:bodyPr wrap="square" rtlCol="0">
            <a:spAutoFit/>
          </a:bodyPr>
          <a:lstStyle/>
          <a:p>
            <a:pPr algn="ctr"/>
            <a:r>
              <a:rPr lang="en-US" altLang="zh-CN" sz="4000" b="1" dirty="0">
                <a:ln w="28575">
                  <a:noFill/>
                </a:ln>
                <a:solidFill>
                  <a:schemeClr val="bg1"/>
                </a:solidFill>
                <a:latin typeface="微软雅黑" panose="020B0503020204020204" pitchFamily="34" charset="-122"/>
                <a:ea typeface="微软雅黑" panose="020B0503020204020204" pitchFamily="34" charset="-122"/>
              </a:rPr>
              <a:t>02</a:t>
            </a:r>
            <a:endParaRPr lang="zh-CN" altLang="en-US" sz="4000" b="1" dirty="0">
              <a:ln w="28575">
                <a:noFill/>
              </a:ln>
              <a:solidFill>
                <a:schemeClr val="bg1"/>
              </a:solidFill>
              <a:latin typeface="微软雅黑" panose="020B0503020204020204" pitchFamily="34" charset="-122"/>
              <a:ea typeface="微软雅黑" panose="020B0503020204020204" pitchFamily="34" charset="-122"/>
            </a:endParaRPr>
          </a:p>
        </p:txBody>
      </p:sp>
      <p:sp>
        <p:nvSpPr>
          <p:cNvPr id="9" name="矩形 8">
            <a:extLst>
              <a:ext uri="{FF2B5EF4-FFF2-40B4-BE49-F238E27FC236}">
                <a16:creationId xmlns:a16="http://schemas.microsoft.com/office/drawing/2014/main" id="{3360C50F-615F-4357-9919-98660CC62E64}"/>
              </a:ext>
            </a:extLst>
          </p:cNvPr>
          <p:cNvSpPr/>
          <p:nvPr/>
        </p:nvSpPr>
        <p:spPr>
          <a:xfrm>
            <a:off x="2649275" y="1940816"/>
            <a:ext cx="8111254" cy="3088346"/>
          </a:xfrm>
          <a:prstGeom prst="rect">
            <a:avLst/>
          </a:prstGeom>
        </p:spPr>
        <p:txBody>
          <a:bodyPr wrap="square">
            <a:spAutoFit/>
          </a:bodyPr>
          <a:lstStyle/>
          <a:p>
            <a:pPr>
              <a:lnSpc>
                <a:spcPct val="175000"/>
              </a:lnSpc>
            </a:pPr>
            <a:r>
              <a:rPr lang="zh-CN" altLang="en-US" sz="3200" dirty="0">
                <a:solidFill>
                  <a:schemeClr val="tx1">
                    <a:lumMod val="75000"/>
                    <a:lumOff val="25000"/>
                  </a:schemeClr>
                </a:solidFill>
                <a:latin typeface="微软雅黑" panose="020B0503020204020204" pitchFamily="34" charset="-122"/>
                <a:ea typeface="微软雅黑" panose="020B0503020204020204" pitchFamily="34" charset="-122"/>
              </a:rPr>
              <a:t>讨论：</a:t>
            </a:r>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75000"/>
              </a:lnSpc>
            </a:pPr>
            <a:r>
              <a:rPr lang="en-US" altLang="zh-CN" sz="2800" b="1" dirty="0">
                <a:solidFill>
                  <a:schemeClr val="tx1">
                    <a:lumMod val="75000"/>
                    <a:lumOff val="25000"/>
                  </a:schemeClr>
                </a:solidFill>
                <a:latin typeface="仿宋" panose="02010609060101010101" pitchFamily="49" charset="-122"/>
                <a:ea typeface="仿宋" panose="02010609060101010101" pitchFamily="49" charset="-122"/>
              </a:rPr>
              <a:t>1.</a:t>
            </a:r>
            <a:r>
              <a:rPr lang="zh-CN" altLang="en-US" sz="2800" b="1" dirty="0">
                <a:solidFill>
                  <a:schemeClr val="tx1">
                    <a:lumMod val="75000"/>
                    <a:lumOff val="25000"/>
                  </a:schemeClr>
                </a:solidFill>
                <a:latin typeface="仿宋" panose="02010609060101010101" pitchFamily="49" charset="-122"/>
                <a:ea typeface="仿宋" panose="02010609060101010101" pitchFamily="49" charset="-122"/>
              </a:rPr>
              <a:t>小组长主持讨论，给成员编好号码；</a:t>
            </a:r>
            <a:endParaRPr lang="en-US" altLang="zh-CN" sz="2800" b="1" dirty="0">
              <a:solidFill>
                <a:schemeClr val="tx1">
                  <a:lumMod val="75000"/>
                  <a:lumOff val="25000"/>
                </a:schemeClr>
              </a:solidFill>
              <a:latin typeface="仿宋" panose="02010609060101010101" pitchFamily="49" charset="-122"/>
              <a:ea typeface="仿宋" panose="02010609060101010101" pitchFamily="49" charset="-122"/>
            </a:endParaRPr>
          </a:p>
          <a:p>
            <a:pPr>
              <a:lnSpc>
                <a:spcPct val="175000"/>
              </a:lnSpc>
            </a:pPr>
            <a:r>
              <a:rPr lang="en-US" altLang="zh-CN" sz="2800" b="1" dirty="0">
                <a:solidFill>
                  <a:schemeClr val="tx1">
                    <a:lumMod val="75000"/>
                    <a:lumOff val="25000"/>
                  </a:schemeClr>
                </a:solidFill>
                <a:latin typeface="仿宋" panose="02010609060101010101" pitchFamily="49" charset="-122"/>
                <a:ea typeface="仿宋" panose="02010609060101010101" pitchFamily="49" charset="-122"/>
              </a:rPr>
              <a:t>2.</a:t>
            </a:r>
            <a:r>
              <a:rPr lang="zh-CN" altLang="en-US" sz="2800" b="1" dirty="0">
                <a:solidFill>
                  <a:schemeClr val="tx1">
                    <a:lumMod val="75000"/>
                    <a:lumOff val="25000"/>
                  </a:schemeClr>
                </a:solidFill>
                <a:latin typeface="仿宋" panose="02010609060101010101" pitchFamily="49" charset="-122"/>
                <a:ea typeface="仿宋" panose="02010609060101010101" pitchFamily="49" charset="-122"/>
              </a:rPr>
              <a:t>每个人都要参与，并做好记录；</a:t>
            </a:r>
            <a:endParaRPr lang="en-US" altLang="zh-CN" sz="2800" b="1" dirty="0">
              <a:solidFill>
                <a:schemeClr val="tx1">
                  <a:lumMod val="75000"/>
                  <a:lumOff val="25000"/>
                </a:schemeClr>
              </a:solidFill>
              <a:latin typeface="仿宋" panose="02010609060101010101" pitchFamily="49" charset="-122"/>
              <a:ea typeface="仿宋" panose="02010609060101010101" pitchFamily="49" charset="-122"/>
            </a:endParaRPr>
          </a:p>
          <a:p>
            <a:pPr>
              <a:lnSpc>
                <a:spcPct val="175000"/>
              </a:lnSpc>
            </a:pPr>
            <a:r>
              <a:rPr lang="en-US" altLang="zh-CN" sz="2800" b="1" dirty="0">
                <a:solidFill>
                  <a:schemeClr val="tx1">
                    <a:lumMod val="75000"/>
                    <a:lumOff val="25000"/>
                  </a:schemeClr>
                </a:solidFill>
                <a:latin typeface="仿宋" panose="02010609060101010101" pitchFamily="49" charset="-122"/>
                <a:ea typeface="仿宋" panose="02010609060101010101" pitchFamily="49" charset="-122"/>
              </a:rPr>
              <a:t>3.</a:t>
            </a:r>
            <a:r>
              <a:rPr lang="zh-CN" altLang="en-US" sz="2800" b="1" dirty="0">
                <a:solidFill>
                  <a:schemeClr val="tx1">
                    <a:lumMod val="75000"/>
                    <a:lumOff val="25000"/>
                  </a:schemeClr>
                </a:solidFill>
                <a:latin typeface="仿宋" panose="02010609060101010101" pitchFamily="49" charset="-122"/>
                <a:ea typeface="仿宋" panose="02010609060101010101" pitchFamily="49" charset="-122"/>
              </a:rPr>
              <a:t>每个人都要做好发言的准备。</a:t>
            </a:r>
            <a:endParaRPr lang="en-US" altLang="zh-CN" sz="2800" b="1" dirty="0">
              <a:solidFill>
                <a:schemeClr val="tx1">
                  <a:lumMod val="75000"/>
                  <a:lumOff val="25000"/>
                </a:schemeClr>
              </a:solidFill>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19798489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666999" y="-2666999"/>
            <a:ext cx="6858001" cy="12192000"/>
          </a:xfrm>
          <a:prstGeom prst="rect">
            <a:avLst/>
          </a:prstGeom>
        </p:spPr>
      </p:pic>
      <p:sp>
        <p:nvSpPr>
          <p:cNvPr id="6" name="椭圆 5">
            <a:extLst>
              <a:ext uri="{FF2B5EF4-FFF2-40B4-BE49-F238E27FC236}">
                <a16:creationId xmlns:a16="http://schemas.microsoft.com/office/drawing/2014/main" id="{9CAE0F0F-02C1-47EA-B672-00B3EAAED4BC}"/>
              </a:ext>
            </a:extLst>
          </p:cNvPr>
          <p:cNvSpPr/>
          <p:nvPr/>
        </p:nvSpPr>
        <p:spPr>
          <a:xfrm>
            <a:off x="5627916" y="939227"/>
            <a:ext cx="968828" cy="1001589"/>
          </a:xfrm>
          <a:prstGeom prst="ellipse">
            <a:avLst/>
          </a:prstGeom>
          <a:solidFill>
            <a:srgbClr val="78C2A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21" name="文本框 20">
            <a:extLst>
              <a:ext uri="{FF2B5EF4-FFF2-40B4-BE49-F238E27FC236}">
                <a16:creationId xmlns:a16="http://schemas.microsoft.com/office/drawing/2014/main" id="{2D7328CD-D1FA-4D73-9382-688716B96FB0}"/>
              </a:ext>
            </a:extLst>
          </p:cNvPr>
          <p:cNvSpPr txBox="1"/>
          <p:nvPr/>
        </p:nvSpPr>
        <p:spPr>
          <a:xfrm>
            <a:off x="5447592" y="1086078"/>
            <a:ext cx="1296814" cy="70788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rPr>
              <a:t>03</a:t>
            </a:r>
            <a:endParaRPr kumimoji="0" lang="zh-CN" altLang="en-US"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矩形 8">
            <a:extLst>
              <a:ext uri="{FF2B5EF4-FFF2-40B4-BE49-F238E27FC236}">
                <a16:creationId xmlns:a16="http://schemas.microsoft.com/office/drawing/2014/main" id="{3360C50F-615F-4357-9919-98660CC62E64}"/>
              </a:ext>
            </a:extLst>
          </p:cNvPr>
          <p:cNvSpPr/>
          <p:nvPr/>
        </p:nvSpPr>
        <p:spPr>
          <a:xfrm>
            <a:off x="2649275" y="1940816"/>
            <a:ext cx="7398965" cy="3842399"/>
          </a:xfrm>
          <a:prstGeom prst="rect">
            <a:avLst/>
          </a:prstGeom>
        </p:spPr>
        <p:txBody>
          <a:bodyPr wrap="square">
            <a:spAutoFit/>
          </a:bodyPr>
          <a:lstStyle/>
          <a:p>
            <a:pPr marL="0" marR="0" lvl="0" indent="0" algn="l" defTabSz="914400" rtl="0" eaLnBrk="1" fontAlgn="auto" latinLnBrk="0" hangingPunct="1">
              <a:lnSpc>
                <a:spcPct val="175000"/>
              </a:lnSpc>
              <a:spcBef>
                <a:spcPts val="0"/>
              </a:spcBef>
              <a:spcAft>
                <a:spcPts val="0"/>
              </a:spcAft>
              <a:buClrTx/>
              <a:buSzTx/>
              <a:buFontTx/>
              <a:buNone/>
              <a:tabLst/>
              <a:defRPr/>
            </a:pPr>
            <a:r>
              <a:rPr lang="zh-CN" altLang="en-US" sz="3200" dirty="0">
                <a:solidFill>
                  <a:prstClr val="black">
                    <a:lumMod val="75000"/>
                    <a:lumOff val="25000"/>
                  </a:prstClr>
                </a:solidFill>
                <a:latin typeface="微软雅黑" panose="020B0503020204020204" pitchFamily="34" charset="-122"/>
                <a:ea typeface="微软雅黑" panose="020B0503020204020204" pitchFamily="34" charset="-122"/>
              </a:rPr>
              <a:t>展示与分享</a:t>
            </a:r>
            <a:r>
              <a:rPr kumimoji="0" lang="zh-CN" altLang="en-US" sz="3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3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rPr>
              <a:t>1.</a:t>
            </a:r>
            <a:r>
              <a:rPr kumimoji="0" lang="zh-CN" altLang="en-US"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rPr>
              <a:t>发言要简洁，每一个观点都要有举例，必须要有板书；其他组的答案不能有重复之处；</a:t>
            </a:r>
            <a:endParaRPr kumimoji="0" lang="en-US" altLang="zh-CN"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rPr>
              <a:t>2.</a:t>
            </a:r>
            <a:r>
              <a:rPr kumimoji="0" lang="zh-CN" altLang="en-US"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rPr>
              <a:t>观众要认真听，做好笔记，并质疑；</a:t>
            </a:r>
            <a:endParaRPr kumimoji="0" lang="en-US" altLang="zh-CN"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rPr>
              <a:t>3.</a:t>
            </a:r>
            <a:r>
              <a:rPr kumimoji="0" lang="zh-CN" altLang="en-US"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rPr>
              <a:t>发言者要对质疑者做出回应。</a:t>
            </a:r>
            <a:endParaRPr kumimoji="0" lang="en-US" altLang="zh-CN" sz="2800" b="1" i="0" u="none" strike="noStrike" kern="1200" cap="none" spc="0" normalizeH="0" baseline="0" noProof="0" dirty="0">
              <a:ln>
                <a:noFill/>
              </a:ln>
              <a:solidFill>
                <a:prstClr val="black">
                  <a:lumMod val="75000"/>
                  <a:lumOff val="25000"/>
                </a:prstClr>
              </a:solidFill>
              <a:effectLst/>
              <a:uLnTx/>
              <a:uFillTx/>
              <a:latin typeface="仿宋" panose="02010609060101010101" pitchFamily="49" charset="-122"/>
              <a:ea typeface="仿宋" panose="02010609060101010101" pitchFamily="49" charset="-122"/>
              <a:cs typeface="+mn-cs"/>
            </a:endParaRPr>
          </a:p>
        </p:txBody>
      </p:sp>
    </p:spTree>
    <p:extLst>
      <p:ext uri="{BB962C8B-B14F-4D97-AF65-F5344CB8AC3E}">
        <p14:creationId xmlns:p14="http://schemas.microsoft.com/office/powerpoint/2010/main" val="3889567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B7553164-C2F7-4D10-BEF2-E8B0CBC1FED0}"/>
              </a:ext>
            </a:extLst>
          </p:cNvPr>
          <p:cNvSpPr/>
          <p:nvPr/>
        </p:nvSpPr>
        <p:spPr>
          <a:xfrm>
            <a:off x="304800" y="781318"/>
            <a:ext cx="11582400" cy="5161991"/>
          </a:xfrm>
          <a:prstGeom prst="rect">
            <a:avLst/>
          </a:prstGeom>
        </p:spPr>
        <p:txBody>
          <a:bodyPr wrap="square">
            <a:spAutoFit/>
          </a:bodyPr>
          <a:lstStyle/>
          <a:p>
            <a:pPr algn="just">
              <a:lnSpc>
                <a:spcPct val="150000"/>
              </a:lnSpc>
              <a:spcAft>
                <a:spcPts val="0"/>
              </a:spcAft>
            </a:pPr>
            <a:r>
              <a:rPr lang="zh-CN" altLang="zh-CN" sz="2800" b="1" kern="100" dirty="0">
                <a:latin typeface="黑体" panose="02010609060101010101" pitchFamily="49" charset="-122"/>
                <a:ea typeface="黑体" panose="02010609060101010101" pitchFamily="49" charset="-122"/>
                <a:cs typeface="Times New Roman" panose="02020603050405020304" pitchFamily="18" charset="0"/>
              </a:rPr>
              <a:t>【小组合作】</a:t>
            </a:r>
            <a:endParaRPr lang="en-US" altLang="zh-CN" sz="2800" b="1" kern="100" dirty="0">
              <a:latin typeface="黑体" panose="02010609060101010101" pitchFamily="49" charset="-122"/>
              <a:ea typeface="黑体" panose="02010609060101010101" pitchFamily="49" charset="-122"/>
              <a:cs typeface="Times New Roman" panose="02020603050405020304" pitchFamily="18" charset="0"/>
            </a:endParaRPr>
          </a:p>
          <a:p>
            <a:pPr algn="just">
              <a:lnSpc>
                <a:spcPct val="150000"/>
              </a:lnSpc>
              <a:spcAft>
                <a:spcPts val="0"/>
              </a:spcAft>
            </a:pPr>
            <a:r>
              <a:rPr lang="zh-CN" altLang="en-US" sz="2800" b="1" kern="100" dirty="0">
                <a:latin typeface="黑体" panose="02010609060101010101" pitchFamily="49" charset="-122"/>
                <a:ea typeface="黑体" panose="02010609060101010101" pitchFamily="49" charset="-122"/>
                <a:cs typeface="Times New Roman" panose="02020603050405020304" pitchFamily="18" charset="0"/>
              </a:rPr>
              <a:t>任务清单</a:t>
            </a:r>
            <a:r>
              <a:rPr lang="zh-CN" altLang="zh-CN" sz="2800" b="1" kern="100" dirty="0">
                <a:latin typeface="黑体" panose="02010609060101010101" pitchFamily="49" charset="-122"/>
                <a:ea typeface="黑体" panose="02010609060101010101" pitchFamily="49" charset="-122"/>
                <a:cs typeface="Times New Roman" panose="02020603050405020304" pitchFamily="18" charset="0"/>
              </a:rPr>
              <a:t>：</a:t>
            </a: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1.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所阅读的传记中的传主有什么相似的地方？（生平经历、人生成就、精神品质……）</a:t>
            </a: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2.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我们从这些传记中获得了什么启示？</a:t>
            </a: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3.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自传、他传、评传这几种传记中，你更愿意阅读哪一种？为什么？</a:t>
            </a: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4.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小组内部针对阅读的传记，提出一个问题，并讨论出结论，向大家展示。</a:t>
            </a:r>
          </a:p>
        </p:txBody>
      </p:sp>
    </p:spTree>
    <p:extLst>
      <p:ext uri="{BB962C8B-B14F-4D97-AF65-F5344CB8AC3E}">
        <p14:creationId xmlns:p14="http://schemas.microsoft.com/office/powerpoint/2010/main" val="28988047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 name="矩形 1">
            <a:extLst>
              <a:ext uri="{FF2B5EF4-FFF2-40B4-BE49-F238E27FC236}">
                <a16:creationId xmlns:a16="http://schemas.microsoft.com/office/drawing/2014/main" id="{B7553164-C2F7-4D10-BEF2-E8B0CBC1FED0}"/>
              </a:ext>
            </a:extLst>
          </p:cNvPr>
          <p:cNvSpPr/>
          <p:nvPr/>
        </p:nvSpPr>
        <p:spPr>
          <a:xfrm>
            <a:off x="304800" y="95250"/>
            <a:ext cx="11582400" cy="128400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1. </a:t>
            </a:r>
            <a:r>
              <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所阅读的传记中的传主有什么相似的地方？（生平经历、人生成就、精神品质……）</a:t>
            </a:r>
          </a:p>
        </p:txBody>
      </p:sp>
      <p:sp>
        <p:nvSpPr>
          <p:cNvPr id="5" name="矩形 4">
            <a:extLst>
              <a:ext uri="{FF2B5EF4-FFF2-40B4-BE49-F238E27FC236}">
                <a16:creationId xmlns:a16="http://schemas.microsoft.com/office/drawing/2014/main" id="{65172947-A5D2-4630-A137-4289333E3FDF}"/>
              </a:ext>
            </a:extLst>
          </p:cNvPr>
          <p:cNvSpPr/>
          <p:nvPr/>
        </p:nvSpPr>
        <p:spPr>
          <a:xfrm>
            <a:off x="304800" y="1498663"/>
            <a:ext cx="11582400" cy="5346656"/>
          </a:xfrm>
          <a:prstGeom prst="rect">
            <a:avLst/>
          </a:prstGeom>
        </p:spPr>
        <p:txBody>
          <a:bodyPr wrap="square">
            <a:spAutoFit/>
          </a:bodyPr>
          <a:lstStyle/>
          <a:p>
            <a:pPr algn="just">
              <a:lnSpc>
                <a:spcPct val="150000"/>
              </a:lnSpc>
              <a:spcAft>
                <a:spcPts val="0"/>
              </a:spcAft>
            </a:pPr>
            <a:r>
              <a:rPr lang="zh-CN" altLang="en-US" sz="36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 </a:t>
            </a:r>
            <a:r>
              <a:rPr lang="en-US" altLang="zh-CN" sz="36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zh-CN" altLang="en-US" sz="36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生平经历</a:t>
            </a:r>
            <a:r>
              <a:rPr lang="en-US" altLang="zh-CN" sz="36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p>
          <a:p>
            <a:pPr algn="just">
              <a:lnSpc>
                <a:spcPct val="150000"/>
              </a:lnSpc>
              <a:spcAft>
                <a:spcPts val="0"/>
              </a:spcAft>
            </a:pP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    个人的人生经历坎坷、跌宕，要么是因为个人身体原因饱受折磨，要么是因为生活在复杂、动荡的社会环境之下。</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algn="just">
              <a:lnSpc>
                <a:spcPct val="150000"/>
              </a:lnSpc>
              <a:spcAft>
                <a:spcPts val="0"/>
              </a:spcAft>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杜甫：</a:t>
            </a:r>
            <a:r>
              <a:rPr lang="zh-CN" altLang="en-US" sz="2800" b="1" kern="100" dirty="0">
                <a:latin typeface="仿宋" panose="02010609060101010101" pitchFamily="49" charset="-122"/>
                <a:ea typeface="仿宋" panose="02010609060101010101" pitchFamily="49" charset="-122"/>
                <a:cs typeface="Times New Roman" panose="02020603050405020304" pitchFamily="18" charset="0"/>
              </a:rPr>
              <a:t>“安史之乱”，国家战乱动荡，他尝尽颠沛流离之苦，晚年身体衰弱，饱受病痛折磨。</a:t>
            </a:r>
          </a:p>
          <a:p>
            <a:pPr algn="just">
              <a:lnSpc>
                <a:spcPct val="150000"/>
              </a:lnSpc>
              <a:spcAft>
                <a:spcPts val="0"/>
              </a:spcAft>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鲁迅：</a:t>
            </a:r>
            <a:r>
              <a:rPr lang="zh-CN" altLang="en-US" sz="2800" b="1" kern="100" dirty="0">
                <a:latin typeface="仿宋" panose="02010609060101010101" pitchFamily="49" charset="-122"/>
                <a:ea typeface="仿宋" panose="02010609060101010101" pitchFamily="49" charset="-122"/>
                <a:cs typeface="Times New Roman" panose="02020603050405020304" pitchFamily="18" charset="0"/>
              </a:rPr>
              <a:t>经历封建专制的清末、推翻封建专制的民国，后半生又处于中国社会革命最为激烈的时代。</a:t>
            </a:r>
          </a:p>
          <a:p>
            <a:pPr algn="just">
              <a:lnSpc>
                <a:spcPct val="150000"/>
              </a:lnSpc>
              <a:spcAft>
                <a:spcPts val="0"/>
              </a:spcAft>
            </a:pPr>
            <a:endParaRPr lang="zh-CN" altLang="en-US" sz="2800" b="1" kern="100" dirty="0">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8901620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矩形 4">
            <a:extLst>
              <a:ext uri="{FF2B5EF4-FFF2-40B4-BE49-F238E27FC236}">
                <a16:creationId xmlns:a16="http://schemas.microsoft.com/office/drawing/2014/main" id="{65172947-A5D2-4630-A137-4289333E3FDF}"/>
              </a:ext>
            </a:extLst>
          </p:cNvPr>
          <p:cNvSpPr/>
          <p:nvPr/>
        </p:nvSpPr>
        <p:spPr>
          <a:xfrm>
            <a:off x="0" y="307521"/>
            <a:ext cx="12192000" cy="5992987"/>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生平经历</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毛泽东：</a:t>
            </a:r>
            <a:r>
              <a:rPr lang="zh-CN" altLang="en-US" sz="2800" b="1" kern="100" dirty="0">
                <a:solidFill>
                  <a:prstClr val="black"/>
                </a:solidFill>
                <a:latin typeface="仿宋" panose="02010609060101010101" pitchFamily="49" charset="-122"/>
                <a:ea typeface="仿宋" panose="02010609060101010101" pitchFamily="49" charset="-122"/>
                <a:cs typeface="Times New Roman" panose="02020603050405020304" pitchFamily="18" charset="0"/>
              </a:rPr>
              <a:t>同鲁迅。</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贝多芬：</a:t>
            </a:r>
            <a:r>
              <a:rPr lang="zh-CN" altLang="en-US" sz="2800" b="1" kern="100" dirty="0">
                <a:solidFill>
                  <a:prstClr val="black"/>
                </a:solidFill>
                <a:latin typeface="仿宋" panose="02010609060101010101" pitchFamily="49" charset="-122"/>
                <a:ea typeface="仿宋" panose="02010609060101010101" pitchFamily="49" charset="-122"/>
                <a:cs typeface="Times New Roman" panose="02020603050405020304" pitchFamily="18" charset="0"/>
              </a:rPr>
              <a:t>作为一位作曲家，却要忍受和克服因疾病导致的耳聋带来的痛苦。作为一位情绪充沛敏感的艺术家，却要忍受爱情上多次遭人抛弃的命运。</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达尔文：</a:t>
            </a:r>
            <a:r>
              <a:rPr lang="zh-CN" altLang="en-US" sz="2800" b="1" kern="100" dirty="0">
                <a:solidFill>
                  <a:prstClr val="black"/>
                </a:solidFill>
                <a:latin typeface="仿宋" panose="02010609060101010101" pitchFamily="49" charset="-122"/>
                <a:ea typeface="仿宋" panose="02010609060101010101" pitchFamily="49" charset="-122"/>
                <a:cs typeface="Times New Roman" panose="02020603050405020304" pitchFamily="18" charset="0"/>
              </a:rPr>
              <a:t>孩子夭折；个人的关于进化论的学说遭遇当时社会的唯心主义形而上学的生物观念。</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马克思：</a:t>
            </a:r>
            <a:r>
              <a:rPr lang="zh-CN" altLang="en-US" sz="2800" b="1" kern="100" dirty="0">
                <a:solidFill>
                  <a:prstClr val="black"/>
                </a:solidFill>
                <a:latin typeface="仿宋" panose="02010609060101010101" pitchFamily="49" charset="-122"/>
                <a:ea typeface="仿宋" panose="02010609060101010101" pitchFamily="49" charset="-122"/>
                <a:cs typeface="Times New Roman" panose="02020603050405020304" pitchFamily="18" charset="0"/>
              </a:rPr>
              <a:t>经历国家驱逐，穷困潦倒地生活，孩子夭折，社会变革、动荡等。</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沈从文：</a:t>
            </a:r>
            <a:r>
              <a:rPr lang="zh-CN" altLang="en-US" sz="2800" b="1" kern="100" dirty="0">
                <a:solidFill>
                  <a:prstClr val="black"/>
                </a:solidFill>
                <a:latin typeface="仿宋" panose="02010609060101010101" pitchFamily="49" charset="-122"/>
                <a:ea typeface="仿宋" panose="02010609060101010101" pitchFamily="49" charset="-122"/>
                <a:cs typeface="Times New Roman" panose="02020603050405020304" pitchFamily="18" charset="0"/>
              </a:rPr>
              <a:t>经历了中国动荡的百年历史。</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杨振宁：</a:t>
            </a:r>
            <a:r>
              <a:rPr lang="zh-CN" altLang="en-US" sz="2800" b="1" kern="100" dirty="0">
                <a:solidFill>
                  <a:prstClr val="black"/>
                </a:solidFill>
                <a:latin typeface="仿宋" panose="02010609060101010101" pitchFamily="49" charset="-122"/>
                <a:ea typeface="仿宋" panose="02010609060101010101" pitchFamily="49" charset="-122"/>
                <a:cs typeface="Times New Roman" panose="02020603050405020304" pitchFamily="18" charset="0"/>
              </a:rPr>
              <a:t>同沈从文，并且在求学路上遭遇诸多困难。</a:t>
            </a:r>
          </a:p>
        </p:txBody>
      </p:sp>
    </p:spTree>
    <p:extLst>
      <p:ext uri="{BB962C8B-B14F-4D97-AF65-F5344CB8AC3E}">
        <p14:creationId xmlns:p14="http://schemas.microsoft.com/office/powerpoint/2010/main" val="2624072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矩形 4">
            <a:extLst>
              <a:ext uri="{FF2B5EF4-FFF2-40B4-BE49-F238E27FC236}">
                <a16:creationId xmlns:a16="http://schemas.microsoft.com/office/drawing/2014/main" id="{65172947-A5D2-4630-A137-4289333E3FDF}"/>
              </a:ext>
            </a:extLst>
          </p:cNvPr>
          <p:cNvSpPr/>
          <p:nvPr/>
        </p:nvSpPr>
        <p:spPr>
          <a:xfrm>
            <a:off x="1485900" y="1385206"/>
            <a:ext cx="9715500" cy="2669000"/>
          </a:xfrm>
          <a:prstGeom prst="rect">
            <a:avLst/>
          </a:prstGeom>
        </p:spPr>
        <p:txBody>
          <a:bodyPr wrap="square">
            <a:spAutoFit/>
          </a:bodyPr>
          <a:lstStyle/>
          <a:p>
            <a:pPr lvl="0" algn="just">
              <a:lnSpc>
                <a:spcPct val="150000"/>
              </a:lnSpc>
            </a:pP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结论</a:t>
            </a: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p>
          <a:p>
            <a:pPr lvl="0" algn="just">
              <a:lnSpc>
                <a:spcPct val="150000"/>
              </a:lnSpc>
            </a:pPr>
            <a:endPar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endParaRPr>
          </a:p>
          <a:p>
            <a:pPr lvl="0" algn="just">
              <a:lnSpc>
                <a:spcPct val="150000"/>
              </a:lnSpc>
            </a:pP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    </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德国著名的哲学家弗里德里希</a:t>
            </a: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威廉</a:t>
            </a: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尼采</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endPar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endParaRPr>
          </a:p>
          <a:p>
            <a:pPr lvl="0" algn="just">
              <a:lnSpc>
                <a:spcPct val="150000"/>
              </a:lnSpc>
            </a:pP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          </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   </a:t>
            </a: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那些杀不死我的，终将让我们更强大。</a:t>
            </a:r>
          </a:p>
        </p:txBody>
      </p:sp>
    </p:spTree>
    <p:extLst>
      <p:ext uri="{BB962C8B-B14F-4D97-AF65-F5344CB8AC3E}">
        <p14:creationId xmlns:p14="http://schemas.microsoft.com/office/powerpoint/2010/main" val="1851403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 calcmode="lin" valueType="num">
                                      <p:cBhvr additive="base">
                                        <p:cTn id="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 name="矩形 1">
            <a:extLst>
              <a:ext uri="{FF2B5EF4-FFF2-40B4-BE49-F238E27FC236}">
                <a16:creationId xmlns:a16="http://schemas.microsoft.com/office/drawing/2014/main" id="{B7553164-C2F7-4D10-BEF2-E8B0CBC1FED0}"/>
              </a:ext>
            </a:extLst>
          </p:cNvPr>
          <p:cNvSpPr/>
          <p:nvPr/>
        </p:nvSpPr>
        <p:spPr>
          <a:xfrm>
            <a:off x="304800" y="95250"/>
            <a:ext cx="11582400" cy="128400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1. </a:t>
            </a:r>
            <a:r>
              <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所阅读的传记中的传主有什么相似的地方？（生平经历、人生成就、精神品质……）</a:t>
            </a:r>
          </a:p>
        </p:txBody>
      </p:sp>
      <p:sp>
        <p:nvSpPr>
          <p:cNvPr id="5" name="矩形 4">
            <a:extLst>
              <a:ext uri="{FF2B5EF4-FFF2-40B4-BE49-F238E27FC236}">
                <a16:creationId xmlns:a16="http://schemas.microsoft.com/office/drawing/2014/main" id="{65172947-A5D2-4630-A137-4289333E3FDF}"/>
              </a:ext>
            </a:extLst>
          </p:cNvPr>
          <p:cNvSpPr/>
          <p:nvPr/>
        </p:nvSpPr>
        <p:spPr>
          <a:xfrm>
            <a:off x="0" y="1498663"/>
            <a:ext cx="12192000" cy="470032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人生成就</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在各个领域中有着杰出卓越的成就，分别是文学（诗歌、小说）、政治（社会变革）、艺术（音乐）、科学（生物、物理）等领域的领军人物。</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algn="just">
              <a:lnSpc>
                <a:spcPct val="150000"/>
              </a:lnSpc>
              <a:spcAft>
                <a:spcPts val="0"/>
              </a:spcAft>
            </a:pPr>
            <a:r>
              <a:rPr lang="zh-CN" altLang="en-US" sz="2800" b="1" kern="100" dirty="0">
                <a:latin typeface="等线" panose="02010600030101010101" pitchFamily="2" charset="-122"/>
                <a:ea typeface="黑体" panose="02010609060101010101" pitchFamily="49" charset="-122"/>
                <a:cs typeface="Times New Roman" panose="02020603050405020304" pitchFamily="18" charset="0"/>
              </a:rPr>
              <a:t>        他们是</a:t>
            </a:r>
            <a:r>
              <a:rPr lang="zh-CN" altLang="zh-CN" sz="2800" b="1" kern="100" dirty="0">
                <a:solidFill>
                  <a:srgbClr val="FF0000"/>
                </a:solidFill>
                <a:latin typeface="等线" panose="02010600030101010101" pitchFamily="2" charset="-122"/>
                <a:ea typeface="黑体" panose="02010609060101010101" pitchFamily="49" charset="-122"/>
                <a:cs typeface="Times New Roman" panose="02020603050405020304" pitchFamily="18" charset="0"/>
              </a:rPr>
              <a:t>丰子恺</a:t>
            </a:r>
            <a:r>
              <a:rPr lang="zh-CN" altLang="en-US" sz="2800" b="1" kern="100" dirty="0">
                <a:solidFill>
                  <a:srgbClr val="FF0000"/>
                </a:solidFill>
                <a:latin typeface="等线" panose="02010600030101010101" pitchFamily="2" charset="-122"/>
                <a:ea typeface="黑体" panose="02010609060101010101" pitchFamily="49" charset="-122"/>
                <a:cs typeface="Times New Roman" panose="02020603050405020304" pitchFamily="18" charset="0"/>
              </a:rPr>
              <a:t>的</a:t>
            </a:r>
            <a:r>
              <a:rPr lang="zh-CN" altLang="zh-CN" sz="2800" b="1" kern="100" dirty="0">
                <a:solidFill>
                  <a:srgbClr val="FF0000"/>
                </a:solidFill>
                <a:latin typeface="等线" panose="02010600030101010101" pitchFamily="2" charset="-122"/>
                <a:ea typeface="黑体" panose="02010609060101010101" pitchFamily="49" charset="-122"/>
                <a:cs typeface="Times New Roman" panose="02020603050405020304" pitchFamily="18" charset="0"/>
              </a:rPr>
              <a:t>散文《渐》</a:t>
            </a:r>
            <a:r>
              <a:rPr lang="zh-CN" altLang="zh-CN" sz="2800" b="1" kern="100" dirty="0">
                <a:latin typeface="等线" panose="02010600030101010101" pitchFamily="2" charset="-122"/>
                <a:ea typeface="黑体" panose="02010609060101010101" pitchFamily="49" charset="-122"/>
                <a:cs typeface="Times New Roman" panose="02020603050405020304" pitchFamily="18" charset="0"/>
              </a:rPr>
              <a:t>中所说的</a:t>
            </a:r>
            <a:r>
              <a:rPr lang="en-US" altLang="zh-CN" sz="2800" b="1" kern="100" dirty="0">
                <a:latin typeface="等线" panose="02010600030101010101" pitchFamily="2" charset="-122"/>
                <a:ea typeface="黑体" panose="02010609060101010101" pitchFamily="49" charset="-122"/>
                <a:cs typeface="Times New Roman" panose="02020603050405020304" pitchFamily="18" charset="0"/>
              </a:rPr>
              <a:t>“</a:t>
            </a:r>
            <a:r>
              <a:rPr lang="zh-CN" altLang="zh-CN" sz="2800" b="1" u="sng" kern="100" dirty="0">
                <a:solidFill>
                  <a:srgbClr val="FF0000"/>
                </a:solidFill>
                <a:latin typeface="等线" panose="02010600030101010101" pitchFamily="2" charset="-122"/>
                <a:ea typeface="黑体" panose="02010609060101010101" pitchFamily="49" charset="-122"/>
                <a:cs typeface="Times New Roman" panose="02020603050405020304" pitchFamily="18" charset="0"/>
              </a:rPr>
              <a:t>能胜任百年或千古寿命的人</a:t>
            </a:r>
            <a:r>
              <a:rPr lang="en-US" altLang="zh-CN" sz="2800" b="1" kern="100" dirty="0">
                <a:latin typeface="等线" panose="02010600030101010101" pitchFamily="2" charset="-122"/>
                <a:ea typeface="黑体" panose="02010609060101010101" pitchFamily="49" charset="-122"/>
                <a:cs typeface="Times New Roman" panose="02020603050405020304" pitchFamily="18" charset="0"/>
              </a:rPr>
              <a:t>”</a:t>
            </a:r>
            <a:r>
              <a:rPr lang="zh-CN" altLang="en-US" sz="2800" b="1" kern="100" dirty="0">
                <a:latin typeface="等线" panose="02010600030101010101" pitchFamily="2" charset="-122"/>
                <a:ea typeface="黑体" panose="02010609060101010101" pitchFamily="49" charset="-122"/>
                <a:cs typeface="Times New Roman" panose="02020603050405020304" pitchFamily="18" charset="0"/>
              </a:rPr>
              <a:t>。</a:t>
            </a:r>
            <a:endParaRPr lang="en-US" altLang="zh-CN" sz="2800" b="1" kern="100" dirty="0">
              <a:latin typeface="等线" panose="02010600030101010101" pitchFamily="2" charset="-122"/>
              <a:ea typeface="黑体" panose="02010609060101010101" pitchFamily="49" charset="-122"/>
              <a:cs typeface="Times New Roman" panose="02020603050405020304" pitchFamily="18" charset="0"/>
            </a:endParaRPr>
          </a:p>
          <a:p>
            <a:pPr algn="just">
              <a:lnSpc>
                <a:spcPct val="150000"/>
              </a:lnSpc>
              <a:spcAft>
                <a:spcPts val="0"/>
              </a:spcAft>
            </a:pPr>
            <a:r>
              <a:rPr lang="zh-CN" altLang="zh-CN" sz="2800" b="1" kern="100" dirty="0">
                <a:latin typeface="等线" panose="02010600030101010101" pitchFamily="2" charset="-122"/>
                <a:ea typeface="黑体" panose="02010609060101010101" pitchFamily="49" charset="-122"/>
                <a:cs typeface="Times New Roman" panose="02020603050405020304" pitchFamily="18" charset="0"/>
              </a:rPr>
              <a:t>他们的成就已经远远超越他们短暂的生命容量。</a:t>
            </a:r>
            <a:endParaRPr lang="zh-CN" altLang="zh-CN" sz="2800" kern="100" dirty="0">
              <a:latin typeface="等线" panose="02010600030101010101" pitchFamily="2" charset="-122"/>
              <a:ea typeface="等线" panose="02010600030101010101" pitchFamily="2" charset="-122"/>
              <a:cs typeface="Times New Roman" panose="02020603050405020304" pitchFamily="18" charset="0"/>
            </a:endParaRPr>
          </a:p>
          <a:p>
            <a:pPr lvl="0" algn="just">
              <a:lnSpc>
                <a:spcPct val="150000"/>
              </a:lnSpc>
            </a:pPr>
            <a:endPar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1086357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 name="矩形 1">
            <a:extLst>
              <a:ext uri="{FF2B5EF4-FFF2-40B4-BE49-F238E27FC236}">
                <a16:creationId xmlns:a16="http://schemas.microsoft.com/office/drawing/2014/main" id="{B7553164-C2F7-4D10-BEF2-E8B0CBC1FED0}"/>
              </a:ext>
            </a:extLst>
          </p:cNvPr>
          <p:cNvSpPr/>
          <p:nvPr/>
        </p:nvSpPr>
        <p:spPr>
          <a:xfrm>
            <a:off x="304800" y="95250"/>
            <a:ext cx="11582400" cy="128400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1. </a:t>
            </a:r>
            <a:r>
              <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所阅读的传记中的传主有什么相似的地方？（生平经历、人生成就、精神品质……）</a:t>
            </a:r>
          </a:p>
        </p:txBody>
      </p:sp>
      <p:sp>
        <p:nvSpPr>
          <p:cNvPr id="5" name="矩形 4">
            <a:extLst>
              <a:ext uri="{FF2B5EF4-FFF2-40B4-BE49-F238E27FC236}">
                <a16:creationId xmlns:a16="http://schemas.microsoft.com/office/drawing/2014/main" id="{65172947-A5D2-4630-A137-4289333E3FDF}"/>
              </a:ext>
            </a:extLst>
          </p:cNvPr>
          <p:cNvSpPr/>
          <p:nvPr/>
        </p:nvSpPr>
        <p:spPr>
          <a:xfrm>
            <a:off x="304800" y="1498663"/>
            <a:ext cx="11582400" cy="470032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精神品质</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1</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）从未停止思考</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鲁迅</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弃医从文；</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毛泽东</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思考救国路线；</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达尔文</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对物种起源的探索；</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沈从文</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对生活这本“大书”的探索</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2</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）热爱生活、生命</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杜甫</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在蜀地草堂生活时写了许多小清新的诗；</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鲁迅</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对服装的审美；</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贝多芬</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在最困难的时期仍然对音乐、爱情抱有希望</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endPar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806831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 name="矩形 1">
            <a:extLst>
              <a:ext uri="{FF2B5EF4-FFF2-40B4-BE49-F238E27FC236}">
                <a16:creationId xmlns:a16="http://schemas.microsoft.com/office/drawing/2014/main" id="{B7553164-C2F7-4D10-BEF2-E8B0CBC1FED0}"/>
              </a:ext>
            </a:extLst>
          </p:cNvPr>
          <p:cNvSpPr/>
          <p:nvPr/>
        </p:nvSpPr>
        <p:spPr>
          <a:xfrm>
            <a:off x="304800" y="95250"/>
            <a:ext cx="11582400" cy="128400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1. </a:t>
            </a:r>
            <a:r>
              <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所阅读的传记中的传主有什么相似的地方？（生平经历、人生成就、精神品质……）</a:t>
            </a:r>
          </a:p>
        </p:txBody>
      </p:sp>
      <p:sp>
        <p:nvSpPr>
          <p:cNvPr id="5" name="矩形 4">
            <a:extLst>
              <a:ext uri="{FF2B5EF4-FFF2-40B4-BE49-F238E27FC236}">
                <a16:creationId xmlns:a16="http://schemas.microsoft.com/office/drawing/2014/main" id="{65172947-A5D2-4630-A137-4289333E3FDF}"/>
              </a:ext>
            </a:extLst>
          </p:cNvPr>
          <p:cNvSpPr/>
          <p:nvPr/>
        </p:nvSpPr>
        <p:spPr>
          <a:xfrm>
            <a:off x="304800" y="1498663"/>
            <a:ext cx="11582400" cy="4053995"/>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精神品质</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3</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）坚定顽强的意志：</a:t>
            </a:r>
            <a:endParaRPr lang="en-US"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r>
              <a:rPr lang="en-US" altLang="zh-CN" sz="28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贝多芬</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耳聋后坚持作曲、上台表演；</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马克思</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对社会主义理论与实践持之以恒地付出行动；</a:t>
            </a:r>
            <a:r>
              <a:rPr lang="zh-CN" altLang="en-US" sz="2800" b="1" kern="100" dirty="0">
                <a:solidFill>
                  <a:srgbClr val="00B0F0"/>
                </a:solidFill>
                <a:latin typeface="楷体" panose="02010609060101010101" pitchFamily="49" charset="-122"/>
                <a:ea typeface="楷体" panose="02010609060101010101" pitchFamily="49" charset="-122"/>
                <a:cs typeface="Times New Roman" panose="02020603050405020304" pitchFamily="18" charset="0"/>
              </a:rPr>
              <a:t>杨振宁</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执着的要拜费米为师</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4</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）从未停止对人性的探索或为人类社会做贡献：</a:t>
            </a:r>
            <a:endParaRPr lang="en-US"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r>
              <a:rPr lang="en-US" altLang="zh-CN" sz="28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这些伟人都无法容忍无意义地活着。</a:t>
            </a:r>
            <a:endPar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833281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矩形 4">
            <a:extLst>
              <a:ext uri="{FF2B5EF4-FFF2-40B4-BE49-F238E27FC236}">
                <a16:creationId xmlns:a16="http://schemas.microsoft.com/office/drawing/2014/main" id="{65172947-A5D2-4630-A137-4289333E3FDF}"/>
              </a:ext>
            </a:extLst>
          </p:cNvPr>
          <p:cNvSpPr/>
          <p:nvPr/>
        </p:nvSpPr>
        <p:spPr>
          <a:xfrm>
            <a:off x="223520" y="400050"/>
            <a:ext cx="11582400" cy="5992987"/>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精神品质</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en-US" altLang="zh-CN"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4</a:t>
            </a: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）从未停止对人性的探索或为人类社会做贡献：</a:t>
            </a:r>
            <a:endParaRPr kumimoji="0" lang="en-US" altLang="zh-CN"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杜甫</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：终生关注国家、怜悯百姓，为底层人发声；</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鲁迅</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批判国人劣根性，不遗余力栽培青年</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毛泽东</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：历经万难，带领国家重新站立；</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贝多芬</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：扼住命运的咽喉，用音乐为世界带来欢乐；</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达尔文</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i="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宁愿当一个不幸的、可怜的病人，也不愿像一个无所事事的乡绅那样活着</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814717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矩形 4">
            <a:extLst>
              <a:ext uri="{FF2B5EF4-FFF2-40B4-BE49-F238E27FC236}">
                <a16:creationId xmlns:a16="http://schemas.microsoft.com/office/drawing/2014/main" id="{65172947-A5D2-4630-A137-4289333E3FDF}"/>
              </a:ext>
            </a:extLst>
          </p:cNvPr>
          <p:cNvSpPr/>
          <p:nvPr/>
        </p:nvSpPr>
        <p:spPr>
          <a:xfrm>
            <a:off x="304800" y="816610"/>
            <a:ext cx="11582400" cy="4700326"/>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精神品质</a:t>
            </a:r>
            <a:r>
              <a:rPr kumimoji="0" lang="en-US" altLang="zh-CN" sz="36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en-US" altLang="zh-CN"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4</a:t>
            </a: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）从未停止对人性的探索或为人类社会做贡献：</a:t>
            </a:r>
            <a:endParaRPr kumimoji="0" lang="en-US" altLang="zh-CN"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马克思</a:t>
            </a:r>
            <a:r>
              <a:rPr lang="zh-CN" altLang="en-US" sz="2800" b="1" kern="100" dirty="0">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排除一切物质上、生活上的痛苦，对科学真理孜孜不倦地追求，成为人类社会发展规律的最早发现者，推动者人类社会前进。</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沈从文</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：一部诗意</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边城</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为人们描述了一个世外桃源，成为人们的精神净土。对人生看法通透，为后世的人留下巨大的精神力量。</a:t>
            </a:r>
          </a:p>
          <a:p>
            <a:pPr lvl="0" algn="just">
              <a:lnSpc>
                <a:spcPct val="150000"/>
              </a:lnSpc>
            </a:pP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杨振宁</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：第一位诺贝尔华人获奖者，在物理学领域做出了巨大的贡献。</a:t>
            </a:r>
            <a:endPar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6708717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pic>
        <p:nvPicPr>
          <p:cNvPr id="19" name="图片 18">
            <a:extLst>
              <a:ext uri="{FF2B5EF4-FFF2-40B4-BE49-F238E27FC236}">
                <a16:creationId xmlns:a16="http://schemas.microsoft.com/office/drawing/2014/main" id="{C5C069FE-3E41-49A2-9C05-21BC4A6B5A4D}"/>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8605158" y="4344748"/>
            <a:ext cx="3020786" cy="2008384"/>
          </a:xfrm>
          <a:prstGeom prst="rect">
            <a:avLst/>
          </a:prstGeom>
          <a:effectLst/>
        </p:spPr>
      </p:pic>
      <p:sp>
        <p:nvSpPr>
          <p:cNvPr id="20" name="矩形 19">
            <a:extLst>
              <a:ext uri="{FF2B5EF4-FFF2-40B4-BE49-F238E27FC236}">
                <a16:creationId xmlns:a16="http://schemas.microsoft.com/office/drawing/2014/main" id="{CDFFB15E-4453-4936-8A7F-847F3D24B55A}"/>
              </a:ext>
            </a:extLst>
          </p:cNvPr>
          <p:cNvSpPr/>
          <p:nvPr/>
        </p:nvSpPr>
        <p:spPr>
          <a:xfrm>
            <a:off x="364671" y="1058634"/>
            <a:ext cx="11462658" cy="1930337"/>
          </a:xfrm>
          <a:prstGeom prst="rect">
            <a:avLst/>
          </a:prstGeom>
        </p:spPr>
        <p:txBody>
          <a:bodyPr wrap="square">
            <a:spAutoFit/>
          </a:bodyPr>
          <a:lstStyle/>
          <a:p>
            <a:pPr lvl="0" algn="just">
              <a:lnSpc>
                <a:spcPct val="150000"/>
              </a:lnSpc>
            </a:pP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结论</a:t>
            </a: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    这些伟人之所以达到常人难以企及的高度，皆因有超越常人的观察力、意志力，更重要的是</a:t>
            </a: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超越自我的奉献精神。</a:t>
            </a:r>
          </a:p>
        </p:txBody>
      </p:sp>
    </p:spTree>
    <p:extLst>
      <p:ext uri="{BB962C8B-B14F-4D97-AF65-F5344CB8AC3E}">
        <p14:creationId xmlns:p14="http://schemas.microsoft.com/office/powerpoint/2010/main" val="30205435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0" name="矩形 19">
            <a:extLst>
              <a:ext uri="{FF2B5EF4-FFF2-40B4-BE49-F238E27FC236}">
                <a16:creationId xmlns:a16="http://schemas.microsoft.com/office/drawing/2014/main" id="{CDFFB15E-4453-4936-8A7F-847F3D24B55A}"/>
              </a:ext>
            </a:extLst>
          </p:cNvPr>
          <p:cNvSpPr/>
          <p:nvPr/>
        </p:nvSpPr>
        <p:spPr>
          <a:xfrm>
            <a:off x="294640" y="2572370"/>
            <a:ext cx="11450320" cy="1284006"/>
          </a:xfrm>
          <a:prstGeom prst="rect">
            <a:avLst/>
          </a:prstGeom>
        </p:spPr>
        <p:txBody>
          <a:bodyPr wrap="square">
            <a:spAutoFit/>
          </a:bodyPr>
          <a:lstStyle/>
          <a:p>
            <a:pPr lvl="0" algn="just">
              <a:lnSpc>
                <a:spcPct val="150000"/>
              </a:lnSpc>
            </a:pPr>
            <a:r>
              <a:rPr lang="zh-CN" altLang="en-US" sz="28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    勤奋、踏实、执着，不要局限于小我，而要有怜悯心。</a:t>
            </a:r>
            <a:endParaRPr lang="en-US" altLang="zh-CN" sz="2800" b="1"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endParaRPr>
          </a:p>
          <a:p>
            <a:pPr lvl="0" algn="r">
              <a:lnSpc>
                <a:spcPct val="150000"/>
              </a:lnSpc>
            </a:pPr>
            <a:r>
              <a:rPr kumimoji="0" lang="en-US" altLang="zh-CN" sz="2800" b="1" i="0"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仰望星空，脚踏实地</a:t>
            </a:r>
          </a:p>
        </p:txBody>
      </p:sp>
      <p:sp>
        <p:nvSpPr>
          <p:cNvPr id="9" name="矩形 8">
            <a:extLst>
              <a:ext uri="{FF2B5EF4-FFF2-40B4-BE49-F238E27FC236}">
                <a16:creationId xmlns:a16="http://schemas.microsoft.com/office/drawing/2014/main" id="{75F4639F-C959-4CFF-BAB4-96B0FD6C5B7F}"/>
              </a:ext>
            </a:extLst>
          </p:cNvPr>
          <p:cNvSpPr/>
          <p:nvPr/>
        </p:nvSpPr>
        <p:spPr>
          <a:xfrm>
            <a:off x="2819400" y="1118571"/>
            <a:ext cx="6400800" cy="637675"/>
          </a:xfrm>
          <a:prstGeom prst="rect">
            <a:avLst/>
          </a:prstGeom>
        </p:spPr>
        <p:txBody>
          <a:bodyPr wrap="square">
            <a:spAutoFit/>
          </a:bodyPr>
          <a:lstStyle/>
          <a:p>
            <a:pPr lvl="0" algn="just">
              <a:lnSpc>
                <a:spcPct val="150000"/>
              </a:lnSpc>
            </a:pPr>
            <a:r>
              <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2.</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我们从这些传记中获得了什么启示？</a:t>
            </a:r>
            <a:endPar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3965416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pic>
        <p:nvPicPr>
          <p:cNvPr id="3" name="图片 2">
            <a:extLst>
              <a:ext uri="{FF2B5EF4-FFF2-40B4-BE49-F238E27FC236}">
                <a16:creationId xmlns:a16="http://schemas.microsoft.com/office/drawing/2014/main" id="{3BA39911-3E68-4602-98F7-D1C5FBD0ED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680" y="2218639"/>
            <a:ext cx="3632751" cy="2420721"/>
          </a:xfrm>
          <a:prstGeom prst="rect">
            <a:avLst/>
          </a:prstGeom>
          <a:ln>
            <a:noFill/>
          </a:ln>
          <a:effectLst>
            <a:softEdge rad="112500"/>
          </a:effectLst>
        </p:spPr>
      </p:pic>
      <p:sp>
        <p:nvSpPr>
          <p:cNvPr id="10" name="矩形 9">
            <a:extLst>
              <a:ext uri="{FF2B5EF4-FFF2-40B4-BE49-F238E27FC236}">
                <a16:creationId xmlns:a16="http://schemas.microsoft.com/office/drawing/2014/main" id="{A177AAB2-C158-466F-8B5D-EC95CF985B89}"/>
              </a:ext>
            </a:extLst>
          </p:cNvPr>
          <p:cNvSpPr/>
          <p:nvPr/>
        </p:nvSpPr>
        <p:spPr>
          <a:xfrm>
            <a:off x="4134031" y="1494334"/>
            <a:ext cx="7824289" cy="3869329"/>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沈从文：</a:t>
            </a:r>
            <a:endPar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    </a:t>
            </a: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人活到社会里，应当有许多事可做，应当为现在的别人去设想，</a:t>
            </a:r>
            <a:r>
              <a:rPr kumimoji="0" lang="zh-CN" altLang="en-US" sz="2800" b="1" i="0" u="sng" strike="noStrike" kern="1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rPr>
              <a:t>为未来的人类去设想</a:t>
            </a: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，应当如何去</a:t>
            </a:r>
            <a:r>
              <a:rPr kumimoji="0" lang="zh-CN" altLang="en-US" sz="2800" b="1" i="0" u="sng" strike="noStrike" kern="1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rPr>
              <a:t>思索</a:t>
            </a:r>
            <a:r>
              <a:rPr lang="zh-CN" altLang="en-US" sz="28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生活</a:t>
            </a: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，且应当如何去</a:t>
            </a:r>
            <a:r>
              <a:rPr kumimoji="0" lang="zh-CN" altLang="en-US" sz="2800" b="1" i="0" u="sng" strike="noStrike" kern="1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rPr>
              <a:t>为大多数人牺牲</a:t>
            </a: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a:t>
            </a:r>
            <a:r>
              <a:rPr kumimoji="0" lang="zh-CN" altLang="en-US" sz="2800" b="1" i="0" u="sng" strike="noStrike" kern="1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rPr>
              <a:t>为自己一点点理想受苦</a:t>
            </a: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a:t>
            </a:r>
            <a:r>
              <a:rPr kumimoji="0" lang="zh-CN" altLang="en-US" sz="2800" b="1" i="0" u="sng" strike="noStrike" kern="1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rPr>
              <a:t>不能随便马虎过日子</a:t>
            </a:r>
            <a:r>
              <a:rPr kumimoji="0" lang="zh-CN" altLang="en-US"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，不能委屈过日子。</a:t>
            </a:r>
            <a:endParaRPr kumimoji="0" lang="zh-CN" altLang="en-US" sz="2800" b="1" i="0" u="sng" strike="noStrike" kern="1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7087858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 name="矩形 8">
            <a:extLst>
              <a:ext uri="{FF2B5EF4-FFF2-40B4-BE49-F238E27FC236}">
                <a16:creationId xmlns:a16="http://schemas.microsoft.com/office/drawing/2014/main" id="{75F4639F-C959-4CFF-BAB4-96B0FD6C5B7F}"/>
              </a:ext>
            </a:extLst>
          </p:cNvPr>
          <p:cNvSpPr/>
          <p:nvPr/>
        </p:nvSpPr>
        <p:spPr>
          <a:xfrm>
            <a:off x="447040" y="95250"/>
            <a:ext cx="11038840" cy="637675"/>
          </a:xfrm>
          <a:prstGeom prst="rect">
            <a:avLst/>
          </a:prstGeom>
        </p:spPr>
        <p:txBody>
          <a:bodyPr wrap="square">
            <a:spAutoFit/>
          </a:bodyPr>
          <a:lstStyle/>
          <a:p>
            <a:pPr lvl="0" algn="just">
              <a:lnSpc>
                <a:spcPct val="150000"/>
              </a:lnSpc>
            </a:pP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3.</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自传、他传、评传这几种传记中，你更愿意阅读哪一种？为什么？</a:t>
            </a:r>
            <a:endPar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3" name="表格 2">
            <a:extLst>
              <a:ext uri="{FF2B5EF4-FFF2-40B4-BE49-F238E27FC236}">
                <a16:creationId xmlns:a16="http://schemas.microsoft.com/office/drawing/2014/main" id="{5FC2C61E-2143-403A-BAC5-C8173B6A1F03}"/>
              </a:ext>
            </a:extLst>
          </p:cNvPr>
          <p:cNvGraphicFramePr>
            <a:graphicFrameLocks noGrp="1"/>
          </p:cNvGraphicFramePr>
          <p:nvPr>
            <p:extLst>
              <p:ext uri="{D42A27DB-BD31-4B8C-83A1-F6EECF244321}">
                <p14:modId xmlns:p14="http://schemas.microsoft.com/office/powerpoint/2010/main" val="2900642924"/>
              </p:ext>
            </p:extLst>
          </p:nvPr>
        </p:nvGraphicFramePr>
        <p:xfrm>
          <a:off x="1" y="1014972"/>
          <a:ext cx="12191999" cy="5299713"/>
        </p:xfrm>
        <a:graphic>
          <a:graphicData uri="http://schemas.openxmlformats.org/drawingml/2006/table">
            <a:tbl>
              <a:tblPr firstRow="1" firstCol="1" bandRow="1"/>
              <a:tblGrid>
                <a:gridCol w="1451989">
                  <a:extLst>
                    <a:ext uri="{9D8B030D-6E8A-4147-A177-3AD203B41FA5}">
                      <a16:colId xmlns:a16="http://schemas.microsoft.com/office/drawing/2014/main" val="3444964454"/>
                    </a:ext>
                  </a:extLst>
                </a:gridCol>
                <a:gridCol w="3540323">
                  <a:extLst>
                    <a:ext uri="{9D8B030D-6E8A-4147-A177-3AD203B41FA5}">
                      <a16:colId xmlns:a16="http://schemas.microsoft.com/office/drawing/2014/main" val="2756502715"/>
                    </a:ext>
                  </a:extLst>
                </a:gridCol>
                <a:gridCol w="2083927">
                  <a:extLst>
                    <a:ext uri="{9D8B030D-6E8A-4147-A177-3AD203B41FA5}">
                      <a16:colId xmlns:a16="http://schemas.microsoft.com/office/drawing/2014/main" val="3064658725"/>
                    </a:ext>
                  </a:extLst>
                </a:gridCol>
                <a:gridCol w="5115760">
                  <a:extLst>
                    <a:ext uri="{9D8B030D-6E8A-4147-A177-3AD203B41FA5}">
                      <a16:colId xmlns:a16="http://schemas.microsoft.com/office/drawing/2014/main" val="2079112874"/>
                    </a:ext>
                  </a:extLst>
                </a:gridCol>
              </a:tblGrid>
              <a:tr h="0">
                <a:tc>
                  <a:txBody>
                    <a:bodyPr/>
                    <a:lstStyle/>
                    <a:p>
                      <a:pPr algn="just">
                        <a:lnSpc>
                          <a:spcPct val="150000"/>
                        </a:lnSpc>
                        <a:spcAft>
                          <a:spcPts val="0"/>
                        </a:spcAft>
                      </a:pPr>
                      <a:r>
                        <a:rPr lang="en-US" sz="2800" b="1" kern="100">
                          <a:effectLst/>
                          <a:latin typeface="宋体" panose="02010600030101010101" pitchFamily="2" charset="-122"/>
                          <a:ea typeface="等线" panose="02010600030101010101" pitchFamily="2" charset="-122"/>
                          <a:cs typeface="Times New Roman" panose="02020603050405020304" pitchFamily="18" charset="0"/>
                        </a:rPr>
                        <a:t> </a:t>
                      </a:r>
                      <a:endParaRPr lang="zh-CN" sz="2800"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自传</a:t>
                      </a:r>
                      <a:endParaRPr lang="zh-CN" sz="28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他传</a:t>
                      </a:r>
                      <a:endParaRPr lang="zh-CN" sz="28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i="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评传</a:t>
                      </a:r>
                      <a:endParaRPr lang="zh-CN" sz="2800" i="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6807920"/>
                  </a:ext>
                </a:extLst>
              </a:tr>
              <a:tr h="0">
                <a:tc>
                  <a:txBody>
                    <a:bodyPr/>
                    <a:lstStyle/>
                    <a:p>
                      <a:pPr algn="just">
                        <a:lnSpc>
                          <a:spcPct val="150000"/>
                        </a:lnSpc>
                        <a:spcAft>
                          <a:spcPts val="0"/>
                        </a:spcAft>
                      </a:pPr>
                      <a:r>
                        <a:rPr lang="zh-CN" sz="2800" b="1" kern="100">
                          <a:effectLst/>
                          <a:latin typeface="黑体" panose="02010609060101010101" pitchFamily="49" charset="-122"/>
                          <a:ea typeface="黑体" panose="02010609060101010101" pitchFamily="49" charset="-122"/>
                          <a:cs typeface="Times New Roman" panose="02020603050405020304" pitchFamily="18" charset="0"/>
                        </a:rPr>
                        <a:t>作者</a:t>
                      </a:r>
                      <a:endParaRPr lang="zh-CN" sz="2800" kern="100">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本人</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他人</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他人</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9411765"/>
                  </a:ext>
                </a:extLst>
              </a:tr>
              <a:tr h="0">
                <a:tc>
                  <a:txBody>
                    <a:bodyPr/>
                    <a:lstStyle/>
                    <a:p>
                      <a:pPr algn="just">
                        <a:lnSpc>
                          <a:spcPct val="150000"/>
                        </a:lnSpc>
                        <a:spcAft>
                          <a:spcPts val="0"/>
                        </a:spcAft>
                      </a:pPr>
                      <a:r>
                        <a:rPr lang="zh-CN" sz="2800" b="1" kern="100">
                          <a:effectLst/>
                          <a:latin typeface="黑体" panose="02010609060101010101" pitchFamily="49" charset="-122"/>
                          <a:ea typeface="黑体" panose="02010609060101010101" pitchFamily="49" charset="-122"/>
                          <a:cs typeface="Times New Roman" panose="02020603050405020304" pitchFamily="18" charset="0"/>
                        </a:rPr>
                        <a:t>同类型</a:t>
                      </a:r>
                      <a:endParaRPr lang="zh-CN" sz="2800" kern="100">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回忆录、别传</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小传</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小说式传记</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6486380"/>
                  </a:ext>
                </a:extLst>
              </a:tr>
              <a:tr h="0">
                <a:tc>
                  <a:txBody>
                    <a:bodyPr/>
                    <a:lstStyle/>
                    <a:p>
                      <a:pPr algn="just">
                        <a:lnSpc>
                          <a:spcPct val="150000"/>
                        </a:lnSpc>
                        <a:spcAft>
                          <a:spcPts val="0"/>
                        </a:spcAft>
                      </a:pPr>
                      <a:r>
                        <a:rPr lang="zh-CN" sz="2800" b="1" kern="100">
                          <a:effectLst/>
                          <a:latin typeface="黑体" panose="02010609060101010101" pitchFamily="49" charset="-122"/>
                          <a:ea typeface="黑体" panose="02010609060101010101" pitchFamily="49" charset="-122"/>
                          <a:cs typeface="Times New Roman" panose="02020603050405020304" pitchFamily="18" charset="0"/>
                        </a:rPr>
                        <a:t>举例</a:t>
                      </a:r>
                      <a:endParaRPr lang="zh-CN" sz="2800" kern="100">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《从文自传》</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《杜甫传》</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1" kern="100" dirty="0">
                          <a:effectLst/>
                          <a:latin typeface="等线" panose="02010600030101010101" pitchFamily="2" charset="-122"/>
                          <a:ea typeface="宋体" panose="02010600030101010101" pitchFamily="2" charset="-122"/>
                          <a:cs typeface="Times New Roman" panose="02020603050405020304" pitchFamily="18" charset="0"/>
                        </a:rPr>
                        <a:t>《达尔文传》</a:t>
                      </a:r>
                      <a:endParaRPr lang="zh-CN" sz="2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476838"/>
                  </a:ext>
                </a:extLst>
              </a:tr>
              <a:tr h="0">
                <a:tc>
                  <a:txBody>
                    <a:bodyPr/>
                    <a:lstStyle/>
                    <a:p>
                      <a:pPr algn="just">
                        <a:lnSpc>
                          <a:spcPct val="150000"/>
                        </a:lnSpc>
                        <a:spcAft>
                          <a:spcPts val="0"/>
                        </a:spcAft>
                      </a:pPr>
                      <a:r>
                        <a:rPr lang="zh-CN" sz="28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优势</a:t>
                      </a:r>
                      <a:endParaRPr lang="zh-CN" sz="28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altLang="en-US" sz="24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细节</a:t>
                      </a:r>
                      <a:r>
                        <a:rPr lang="zh-CN" sz="24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丰富，有侧重点</a:t>
                      </a:r>
                      <a:r>
                        <a:rPr lang="zh-CN" altLang="en-US" sz="24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，内心世界</a:t>
                      </a:r>
                      <a:endParaRPr lang="zh-CN" sz="2400" u="sng" kern="100" dirty="0">
                        <a:solidFill>
                          <a:srgbClr val="FF0000"/>
                        </a:solidFill>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客观真实</a:t>
                      </a:r>
                      <a:endParaRPr lang="zh-CN" sz="2800" u="sng" kern="100" dirty="0">
                        <a:solidFill>
                          <a:srgbClr val="FF0000"/>
                        </a:solidFill>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具有感染力、吸引力</a:t>
                      </a:r>
                      <a:r>
                        <a:rPr lang="zh-CN" altLang="en-US" sz="28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a:t>
                      </a:r>
                      <a:r>
                        <a:rPr lang="zh-CN" sz="2800" b="1" u="sng" kern="100" dirty="0">
                          <a:solidFill>
                            <a:srgbClr val="FF0000"/>
                          </a:solidFill>
                          <a:effectLst/>
                          <a:latin typeface="等线" panose="02010600030101010101" pitchFamily="2" charset="-122"/>
                          <a:ea typeface="宋体" panose="02010600030101010101" pitchFamily="2" charset="-122"/>
                          <a:cs typeface="Times New Roman" panose="02020603050405020304" pitchFamily="18" charset="0"/>
                        </a:rPr>
                        <a:t>文学性较强</a:t>
                      </a:r>
                      <a:endParaRPr lang="zh-CN" sz="2800" u="sng" kern="100" dirty="0">
                        <a:solidFill>
                          <a:srgbClr val="FF0000"/>
                        </a:solidFill>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4779282"/>
                  </a:ext>
                </a:extLst>
              </a:tr>
              <a:tr h="0">
                <a:tc>
                  <a:txBody>
                    <a:bodyPr/>
                    <a:lstStyle/>
                    <a:p>
                      <a:pPr algn="just">
                        <a:lnSpc>
                          <a:spcPct val="150000"/>
                        </a:lnSpc>
                        <a:spcAft>
                          <a:spcPts val="0"/>
                        </a:spcAft>
                      </a:pPr>
                      <a:r>
                        <a:rPr lang="zh-CN" sz="28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劣势</a:t>
                      </a:r>
                      <a:endParaRPr lang="zh-CN" sz="28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nchorCtr="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kern="100" dirty="0">
                          <a:effectLst/>
                          <a:latin typeface="楷体" panose="02010609060101010101" pitchFamily="49" charset="-122"/>
                          <a:ea typeface="楷体" panose="02010609060101010101" pitchFamily="49" charset="-122"/>
                          <a:cs typeface="Times New Roman" panose="02020603050405020304" pitchFamily="18" charset="0"/>
                        </a:rPr>
                        <a:t>可能会回避一些事</a:t>
                      </a:r>
                      <a:r>
                        <a:rPr lang="zh-CN" altLang="en-US" sz="2800" b="1" kern="100" dirty="0">
                          <a:effectLst/>
                          <a:latin typeface="楷体" panose="02010609060101010101" pitchFamily="49" charset="-122"/>
                          <a:ea typeface="楷体" panose="02010609060101010101" pitchFamily="49" charset="-122"/>
                          <a:cs typeface="Times New Roman" panose="02020603050405020304" pitchFamily="18" charset="0"/>
                        </a:rPr>
                        <a:t>情</a:t>
                      </a:r>
                      <a:endParaRPr lang="zh-CN" sz="2800" kern="100" dirty="0">
                        <a:effectLst/>
                        <a:latin typeface="楷体" panose="02010609060101010101" pitchFamily="49" charset="-122"/>
                        <a:ea typeface="楷体" panose="02010609060101010101" pitchFamily="49"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kern="100" dirty="0">
                          <a:effectLst/>
                          <a:latin typeface="楷体" panose="02010609060101010101" pitchFamily="49" charset="-122"/>
                          <a:ea typeface="楷体" panose="02010609060101010101" pitchFamily="49" charset="-122"/>
                          <a:cs typeface="Times New Roman" panose="02020603050405020304" pitchFamily="18" charset="0"/>
                        </a:rPr>
                        <a:t>读者对传主判断会受到作者的影响</a:t>
                      </a:r>
                      <a:endParaRPr lang="zh-CN" sz="2800" kern="100" dirty="0">
                        <a:effectLst/>
                        <a:latin typeface="楷体" panose="02010609060101010101" pitchFamily="49" charset="-122"/>
                        <a:ea typeface="楷体" panose="02010609060101010101" pitchFamily="49"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2800" b="1" kern="100" dirty="0">
                          <a:effectLst/>
                          <a:latin typeface="楷体" panose="02010609060101010101" pitchFamily="49" charset="-122"/>
                          <a:ea typeface="楷体" panose="02010609060101010101" pitchFamily="49" charset="-122"/>
                          <a:cs typeface="Times New Roman" panose="02020603050405020304" pitchFamily="18" charset="0"/>
                        </a:rPr>
                        <a:t>有</a:t>
                      </a:r>
                      <a:r>
                        <a:rPr lang="zh-CN" altLang="en-US" sz="2800" b="1" kern="100" dirty="0">
                          <a:effectLst/>
                          <a:latin typeface="楷体" panose="02010609060101010101" pitchFamily="49" charset="-122"/>
                          <a:ea typeface="楷体" panose="02010609060101010101" pitchFamily="49" charset="-122"/>
                          <a:cs typeface="Times New Roman" panose="02020603050405020304" pitchFamily="18" charset="0"/>
                        </a:rPr>
                        <a:t>猜测</a:t>
                      </a:r>
                      <a:r>
                        <a:rPr lang="zh-CN" sz="2800" b="1" kern="100" dirty="0">
                          <a:effectLst/>
                          <a:latin typeface="楷体" panose="02010609060101010101" pitchFamily="49" charset="-122"/>
                          <a:ea typeface="楷体" panose="02010609060101010101" pitchFamily="49" charset="-122"/>
                          <a:cs typeface="Times New Roman" panose="02020603050405020304" pitchFamily="18" charset="0"/>
                        </a:rPr>
                        <a:t>成分，真实性受到影响</a:t>
                      </a:r>
                      <a:endParaRPr lang="zh-CN" sz="2800" kern="100" dirty="0">
                        <a:effectLst/>
                        <a:latin typeface="楷体" panose="02010609060101010101" pitchFamily="49" charset="-122"/>
                        <a:ea typeface="楷体" panose="02010609060101010101" pitchFamily="49"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3999283"/>
                  </a:ext>
                </a:extLst>
              </a:tr>
            </a:tbl>
          </a:graphicData>
        </a:graphic>
      </p:graphicFrame>
    </p:spTree>
    <p:extLst>
      <p:ext uri="{BB962C8B-B14F-4D97-AF65-F5344CB8AC3E}">
        <p14:creationId xmlns:p14="http://schemas.microsoft.com/office/powerpoint/2010/main" val="3683797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0" name="矩形 19">
            <a:extLst>
              <a:ext uri="{FF2B5EF4-FFF2-40B4-BE49-F238E27FC236}">
                <a16:creationId xmlns:a16="http://schemas.microsoft.com/office/drawing/2014/main" id="{CDFFB15E-4453-4936-8A7F-847F3D24B55A}"/>
              </a:ext>
            </a:extLst>
          </p:cNvPr>
          <p:cNvSpPr/>
          <p:nvPr/>
        </p:nvSpPr>
        <p:spPr>
          <a:xfrm>
            <a:off x="3362960" y="1221090"/>
            <a:ext cx="5466080" cy="3222998"/>
          </a:xfrm>
          <a:prstGeom prst="rect">
            <a:avLst/>
          </a:prstGeom>
        </p:spPr>
        <p:txBody>
          <a:bodyPr wrap="square">
            <a:spAutoFit/>
          </a:bodyPr>
          <a:lstStyle/>
          <a:p>
            <a:pPr lvl="0" algn="just">
              <a:lnSpc>
                <a:spcPct val="150000"/>
              </a:lnSpc>
            </a:pP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传记的</a:t>
            </a:r>
            <a:r>
              <a:rPr lang="en-US" altLang="zh-CN"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4</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个基本的要求：</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1</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）具备严格的历史</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真实性</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2</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）要展示</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完整的人生面貌</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3</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）要塑造生动的</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人物形象</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p>
          <a:p>
            <a:pPr lvl="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4</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）要具备</a:t>
            </a:r>
            <a:r>
              <a:rPr lang="zh-CN" altLang="en-US"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鲜明的文学</a:t>
            </a: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风格。</a:t>
            </a:r>
          </a:p>
        </p:txBody>
      </p:sp>
    </p:spTree>
    <p:extLst>
      <p:ext uri="{BB962C8B-B14F-4D97-AF65-F5344CB8AC3E}">
        <p14:creationId xmlns:p14="http://schemas.microsoft.com/office/powerpoint/2010/main" val="23327673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xEl>
                                              <p:pRg st="1" end="1"/>
                                            </p:txEl>
                                          </p:spTgt>
                                        </p:tgtEl>
                                        <p:attrNameLst>
                                          <p:attrName>style.visibility</p:attrName>
                                        </p:attrNameLst>
                                      </p:cBhvr>
                                      <p:to>
                                        <p:strVal val="visible"/>
                                      </p:to>
                                    </p:set>
                                    <p:anim calcmode="lin" valueType="num">
                                      <p:cBhvr additive="base">
                                        <p:cTn id="7"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xEl>
                                              <p:pRg st="2" end="2"/>
                                            </p:txEl>
                                          </p:spTgt>
                                        </p:tgtEl>
                                        <p:attrNameLst>
                                          <p:attrName>style.visibility</p:attrName>
                                        </p:attrNameLst>
                                      </p:cBhvr>
                                      <p:to>
                                        <p:strVal val="visible"/>
                                      </p:to>
                                    </p:set>
                                    <p:anim calcmode="lin" valueType="num">
                                      <p:cBhvr additive="base">
                                        <p:cTn id="13"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xEl>
                                              <p:pRg st="3" end="3"/>
                                            </p:txEl>
                                          </p:spTgt>
                                        </p:tgtEl>
                                        <p:attrNameLst>
                                          <p:attrName>style.visibility</p:attrName>
                                        </p:attrNameLst>
                                      </p:cBhvr>
                                      <p:to>
                                        <p:strVal val="visible"/>
                                      </p:to>
                                    </p:set>
                                    <p:anim calcmode="lin" valueType="num">
                                      <p:cBhvr additive="base">
                                        <p:cTn id="19" dur="500" fill="hold"/>
                                        <p:tgtEl>
                                          <p:spTgt spid="2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xEl>
                                              <p:pRg st="4" end="4"/>
                                            </p:txEl>
                                          </p:spTgt>
                                        </p:tgtEl>
                                        <p:attrNameLst>
                                          <p:attrName>style.visibility</p:attrName>
                                        </p:attrNameLst>
                                      </p:cBhvr>
                                      <p:to>
                                        <p:strVal val="visible"/>
                                      </p:to>
                                    </p:set>
                                    <p:anim calcmode="lin" valueType="num">
                                      <p:cBhvr additive="base">
                                        <p:cTn id="25" dur="500" fill="hold"/>
                                        <p:tgtEl>
                                          <p:spTgt spid="2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 name="矩形 8">
            <a:extLst>
              <a:ext uri="{FF2B5EF4-FFF2-40B4-BE49-F238E27FC236}">
                <a16:creationId xmlns:a16="http://schemas.microsoft.com/office/drawing/2014/main" id="{75F4639F-C959-4CFF-BAB4-96B0FD6C5B7F}"/>
              </a:ext>
            </a:extLst>
          </p:cNvPr>
          <p:cNvSpPr/>
          <p:nvPr/>
        </p:nvSpPr>
        <p:spPr>
          <a:xfrm>
            <a:off x="1920240" y="2144994"/>
            <a:ext cx="8747760" cy="1284006"/>
          </a:xfrm>
          <a:prstGeom prst="rect">
            <a:avLst/>
          </a:prstGeom>
        </p:spPr>
        <p:txBody>
          <a:bodyPr wrap="square">
            <a:spAutoFit/>
          </a:bodyPr>
          <a:lstStyle/>
          <a:p>
            <a:pPr lvl="0" algn="just">
              <a:lnSpc>
                <a:spcPct val="150000"/>
              </a:lnSpc>
            </a:pPr>
            <a:r>
              <a:rPr kumimoji="0" lang="en-US"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4.</a:t>
            </a:r>
            <a:r>
              <a:rPr lang="zh-CN" altLang="en-US" sz="28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小组内部针对阅读的传记，提出一个问题，并讨论出结论，向大家展示。</a:t>
            </a:r>
            <a:endParaRPr kumimoji="0" lang="zh-CN" altLang="zh-CN" sz="2800" b="1" i="0" u="none" strike="noStrike" kern="1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527355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文本框 4">
            <a:extLst>
              <a:ext uri="{FF2B5EF4-FFF2-40B4-BE49-F238E27FC236}">
                <a16:creationId xmlns:a16="http://schemas.microsoft.com/office/drawing/2014/main" id="{562A98E7-FA2F-425F-A1A6-BBF03A10DA1E}"/>
              </a:ext>
            </a:extLst>
          </p:cNvPr>
          <p:cNvSpPr txBox="1"/>
          <p:nvPr/>
        </p:nvSpPr>
        <p:spPr>
          <a:xfrm>
            <a:off x="132080" y="968271"/>
            <a:ext cx="11968480" cy="5267660"/>
          </a:xfrm>
          <a:prstGeom prst="rect">
            <a:avLst/>
          </a:prstGeom>
          <a:noFill/>
        </p:spPr>
        <p:txBody>
          <a:bodyPr wrap="square" rtlCol="0">
            <a:spAutoFit/>
          </a:bodyPr>
          <a:lstStyle/>
          <a:p>
            <a:pPr>
              <a:lnSpc>
                <a:spcPct val="175000"/>
              </a:lnSpc>
            </a:pPr>
            <a:r>
              <a:rPr lang="zh-CN" altLang="en-US" sz="2800" b="1" dirty="0">
                <a:latin typeface="黑体" panose="02010609060101010101" pitchFamily="49" charset="-122"/>
                <a:ea typeface="黑体" panose="02010609060101010101" pitchFamily="49" charset="-122"/>
              </a:rPr>
              <a:t>写作：二选一，</a:t>
            </a:r>
            <a:r>
              <a:rPr lang="en-US" altLang="zh-CN" sz="2800" b="1" dirty="0">
                <a:latin typeface="黑体" panose="02010609060101010101" pitchFamily="49" charset="-122"/>
                <a:ea typeface="黑体" panose="02010609060101010101" pitchFamily="49" charset="-122"/>
              </a:rPr>
              <a:t>800</a:t>
            </a:r>
            <a:r>
              <a:rPr lang="zh-CN" altLang="en-US" sz="2800" b="1" dirty="0">
                <a:latin typeface="黑体" panose="02010609060101010101" pitchFamily="49" charset="-122"/>
                <a:ea typeface="黑体" panose="02010609060101010101" pitchFamily="49" charset="-122"/>
              </a:rPr>
              <a:t>字以上。</a:t>
            </a:r>
            <a:endParaRPr lang="en-US" altLang="zh-CN" sz="2800" b="1" dirty="0">
              <a:latin typeface="黑体" panose="02010609060101010101" pitchFamily="49" charset="-122"/>
              <a:ea typeface="黑体" panose="02010609060101010101" pitchFamily="49" charset="-122"/>
            </a:endParaRPr>
          </a:p>
          <a:p>
            <a:pPr>
              <a:lnSpc>
                <a:spcPct val="175000"/>
              </a:lnSpc>
            </a:pPr>
            <a:r>
              <a:rPr lang="zh-CN" altLang="en-US" sz="2800" b="1" dirty="0">
                <a:latin typeface="仿宋" panose="02010609060101010101" pitchFamily="49" charset="-122"/>
                <a:ea typeface="仿宋" panose="02010609060101010101" pitchFamily="49" charset="-122"/>
              </a:rPr>
              <a:t>（</a:t>
            </a:r>
            <a:r>
              <a:rPr lang="en-US" altLang="zh-CN" sz="2800" b="1" dirty="0">
                <a:latin typeface="仿宋" panose="02010609060101010101" pitchFamily="49" charset="-122"/>
                <a:ea typeface="仿宋" panose="02010609060101010101" pitchFamily="49" charset="-122"/>
              </a:rPr>
              <a:t>1</a:t>
            </a:r>
            <a:r>
              <a:rPr lang="zh-CN" altLang="en-US" sz="2800" b="1" dirty="0">
                <a:latin typeface="仿宋" panose="02010609060101010101" pitchFamily="49" charset="-122"/>
                <a:ea typeface="仿宋" panose="02010609060101010101" pitchFamily="49" charset="-122"/>
              </a:rPr>
              <a:t>）我们所读的传记中的传主拥有优秀的精神品格，比如：</a:t>
            </a:r>
            <a:r>
              <a:rPr lang="zh-CN" altLang="en-US" sz="2800" b="1" u="sng" dirty="0">
                <a:latin typeface="仿宋" panose="02010609060101010101" pitchFamily="49" charset="-122"/>
                <a:ea typeface="仿宋" panose="02010609060101010101" pitchFamily="49" charset="-122"/>
              </a:rPr>
              <a:t>创新意识、善良正直、坚强毅力、批判质疑、热爱生活、责任担当、奉献精神、审美敏感、探索冒险</a:t>
            </a:r>
            <a:r>
              <a:rPr lang="zh-CN" altLang="en-US" sz="2800" b="1" dirty="0">
                <a:latin typeface="仿宋" panose="02010609060101010101" pitchFamily="49" charset="-122"/>
                <a:ea typeface="仿宋" panose="02010609060101010101" pitchFamily="49" charset="-122"/>
              </a:rPr>
              <a:t>。请从当中选择</a:t>
            </a:r>
            <a:r>
              <a:rPr lang="en-US" altLang="zh-CN" sz="2800" b="1" u="sng" dirty="0">
                <a:solidFill>
                  <a:srgbClr val="FF0000"/>
                </a:solidFill>
                <a:latin typeface="仿宋" panose="02010609060101010101" pitchFamily="49" charset="-122"/>
                <a:ea typeface="仿宋" panose="02010609060101010101" pitchFamily="49" charset="-122"/>
              </a:rPr>
              <a:t>2-3</a:t>
            </a:r>
            <a:r>
              <a:rPr lang="zh-CN" altLang="en-US" sz="2800" b="1" u="sng" dirty="0">
                <a:solidFill>
                  <a:srgbClr val="FF0000"/>
                </a:solidFill>
                <a:latin typeface="仿宋" panose="02010609060101010101" pitchFamily="49" charset="-122"/>
                <a:ea typeface="仿宋" panose="02010609060101010101" pitchFamily="49" charset="-122"/>
              </a:rPr>
              <a:t>种</a:t>
            </a:r>
            <a:r>
              <a:rPr lang="zh-CN" altLang="en-US" sz="2800" b="1" dirty="0">
                <a:latin typeface="仿宋" panose="02010609060101010101" pitchFamily="49" charset="-122"/>
                <a:ea typeface="仿宋" panose="02010609060101010101" pitchFamily="49" charset="-122"/>
              </a:rPr>
              <a:t>，形成</a:t>
            </a:r>
            <a:r>
              <a:rPr lang="zh-CN" altLang="en-US" sz="2800" b="1" u="sng" dirty="0">
                <a:solidFill>
                  <a:srgbClr val="FF0000"/>
                </a:solidFill>
                <a:latin typeface="仿宋" panose="02010609060101010101" pitchFamily="49" charset="-122"/>
                <a:ea typeface="仿宋" panose="02010609060101010101" pitchFamily="49" charset="-122"/>
              </a:rPr>
              <a:t>有机关联</a:t>
            </a:r>
            <a:r>
              <a:rPr lang="zh-CN" altLang="en-US" sz="2800" b="1" dirty="0">
                <a:latin typeface="仿宋" panose="02010609060101010101" pitchFamily="49" charset="-122"/>
                <a:ea typeface="仿宋" panose="02010609060101010101" pitchFamily="49" charset="-122"/>
              </a:rPr>
              <a:t>，成为你所向往的</a:t>
            </a:r>
            <a:r>
              <a:rPr lang="zh-CN" altLang="en-US" sz="2800" b="1" u="sng" dirty="0">
                <a:solidFill>
                  <a:srgbClr val="FF0000"/>
                </a:solidFill>
                <a:latin typeface="仿宋" panose="02010609060101010101" pitchFamily="49" charset="-122"/>
                <a:ea typeface="仿宋" panose="02010609060101010101" pitchFamily="49" charset="-122"/>
              </a:rPr>
              <a:t>理想人格</a:t>
            </a:r>
            <a:r>
              <a:rPr lang="zh-CN" altLang="en-US" sz="2800" b="1" dirty="0">
                <a:latin typeface="仿宋" panose="02010609060101010101" pitchFamily="49" charset="-122"/>
                <a:ea typeface="仿宋" panose="02010609060101010101" pitchFamily="49" charset="-122"/>
              </a:rPr>
              <a:t>，并据此给父母写</a:t>
            </a:r>
            <a:r>
              <a:rPr lang="zh-CN" altLang="en-US" sz="2800" b="1" u="sng" dirty="0">
                <a:solidFill>
                  <a:srgbClr val="FF0000"/>
                </a:solidFill>
                <a:latin typeface="仿宋" panose="02010609060101010101" pitchFamily="49" charset="-122"/>
                <a:ea typeface="仿宋" panose="02010609060101010101" pitchFamily="49" charset="-122"/>
              </a:rPr>
              <a:t>一封信</a:t>
            </a:r>
            <a:r>
              <a:rPr lang="zh-CN" altLang="en-US" sz="2800" b="1" dirty="0">
                <a:latin typeface="仿宋" panose="02010609060101010101" pitchFamily="49" charset="-122"/>
                <a:ea typeface="仿宋" panose="02010609060101010101" pitchFamily="49" charset="-122"/>
              </a:rPr>
              <a:t>，告诉他们你未来想成为哪一种人。</a:t>
            </a:r>
            <a:endParaRPr lang="en-US" altLang="zh-CN" sz="2800" b="1" dirty="0">
              <a:latin typeface="仿宋" panose="02010609060101010101" pitchFamily="49" charset="-122"/>
              <a:ea typeface="仿宋" panose="02010609060101010101" pitchFamily="49" charset="-122"/>
            </a:endParaRPr>
          </a:p>
          <a:p>
            <a:pPr>
              <a:lnSpc>
                <a:spcPct val="175000"/>
              </a:lnSpc>
            </a:pPr>
            <a:r>
              <a:rPr lang="zh-CN" altLang="en-US" sz="2800" b="1" dirty="0">
                <a:latin typeface="仿宋" panose="02010609060101010101" pitchFamily="49" charset="-122"/>
                <a:ea typeface="仿宋" panose="02010609060101010101" pitchFamily="49" charset="-122"/>
              </a:rPr>
              <a:t>（</a:t>
            </a:r>
            <a:r>
              <a:rPr lang="en-US" altLang="zh-CN" sz="2800" b="1" dirty="0">
                <a:latin typeface="仿宋" panose="02010609060101010101" pitchFamily="49" charset="-122"/>
                <a:ea typeface="仿宋" panose="02010609060101010101" pitchFamily="49" charset="-122"/>
              </a:rPr>
              <a:t>2</a:t>
            </a:r>
            <a:r>
              <a:rPr lang="zh-CN" altLang="en-US" sz="2800" b="1" dirty="0">
                <a:latin typeface="仿宋" panose="02010609060101010101" pitchFamily="49" charset="-122"/>
                <a:ea typeface="仿宋" panose="02010609060101010101" pitchFamily="49" charset="-122"/>
              </a:rPr>
              <a:t>）对父母和他们的亲朋好友进行</a:t>
            </a:r>
            <a:r>
              <a:rPr lang="zh-CN" altLang="en-US" sz="2800" b="1" u="sng" dirty="0">
                <a:solidFill>
                  <a:srgbClr val="FF0000"/>
                </a:solidFill>
                <a:latin typeface="仿宋" panose="02010609060101010101" pitchFamily="49" charset="-122"/>
                <a:ea typeface="仿宋" panose="02010609060101010101" pitchFamily="49" charset="-122"/>
              </a:rPr>
              <a:t>采访</a:t>
            </a:r>
            <a:r>
              <a:rPr lang="zh-CN" altLang="en-US" sz="2800" b="1" dirty="0">
                <a:latin typeface="仿宋" panose="02010609060101010101" pitchFamily="49" charset="-122"/>
                <a:ea typeface="仿宋" panose="02010609060101010101" pitchFamily="49" charset="-122"/>
              </a:rPr>
              <a:t>，搜集</a:t>
            </a:r>
            <a:r>
              <a:rPr lang="zh-CN" altLang="en-US" sz="2800" b="1" u="sng" dirty="0">
                <a:solidFill>
                  <a:srgbClr val="FF0000"/>
                </a:solidFill>
                <a:latin typeface="仿宋" panose="02010609060101010101" pitchFamily="49" charset="-122"/>
                <a:ea typeface="仿宋" panose="02010609060101010101" pitchFamily="49" charset="-122"/>
              </a:rPr>
              <a:t>翔实的资料信息</a:t>
            </a:r>
            <a:r>
              <a:rPr lang="zh-CN" altLang="en-US" sz="2800" b="1" dirty="0">
                <a:latin typeface="仿宋" panose="02010609060101010101" pitchFamily="49" charset="-122"/>
                <a:ea typeface="仿宋" panose="02010609060101010101" pitchFamily="49" charset="-122"/>
              </a:rPr>
              <a:t>，为父亲或母亲立</a:t>
            </a:r>
            <a:r>
              <a:rPr lang="zh-CN" altLang="en-US" sz="2800" b="1" u="sng" dirty="0">
                <a:solidFill>
                  <a:srgbClr val="FF0000"/>
                </a:solidFill>
                <a:latin typeface="仿宋" panose="02010609060101010101" pitchFamily="49" charset="-122"/>
                <a:ea typeface="仿宋" panose="02010609060101010101" pitchFamily="49" charset="-122"/>
              </a:rPr>
              <a:t>一篇小传</a:t>
            </a:r>
            <a:r>
              <a:rPr lang="zh-CN" altLang="en-US" sz="2800" b="1" dirty="0">
                <a:latin typeface="仿宋" panose="02010609060101010101" pitchFamily="49" charset="-122"/>
                <a:ea typeface="仿宋" panose="02010609060101010101" pitchFamily="49" charset="-122"/>
              </a:rPr>
              <a:t>。</a:t>
            </a:r>
            <a:r>
              <a:rPr lang="zh-CN" altLang="en-US" sz="2800" b="1" u="sng" dirty="0">
                <a:solidFill>
                  <a:srgbClr val="FF0000"/>
                </a:solidFill>
                <a:latin typeface="仿宋" panose="02010609060101010101" pitchFamily="49" charset="-122"/>
                <a:ea typeface="仿宋" panose="02010609060101010101" pitchFamily="49" charset="-122"/>
              </a:rPr>
              <a:t>写好后让父母进行阅读、修改。</a:t>
            </a:r>
            <a:endParaRPr lang="en-US" altLang="zh-CN" sz="2800" b="1" u="sng" dirty="0">
              <a:solidFill>
                <a:srgbClr val="FF0000"/>
              </a:solidFill>
              <a:latin typeface="仿宋" panose="02010609060101010101" pitchFamily="49" charset="-122"/>
              <a:ea typeface="仿宋" panose="02010609060101010101" pitchFamily="49" charset="-122"/>
            </a:endParaRPr>
          </a:p>
        </p:txBody>
      </p:sp>
      <p:sp>
        <p:nvSpPr>
          <p:cNvPr id="10" name="椭圆 9">
            <a:extLst>
              <a:ext uri="{FF2B5EF4-FFF2-40B4-BE49-F238E27FC236}">
                <a16:creationId xmlns:a16="http://schemas.microsoft.com/office/drawing/2014/main" id="{AF85B754-21B4-4B97-86C5-51EF6148C8DE}"/>
              </a:ext>
            </a:extLst>
          </p:cNvPr>
          <p:cNvSpPr/>
          <p:nvPr/>
        </p:nvSpPr>
        <p:spPr>
          <a:xfrm>
            <a:off x="5772715" y="278734"/>
            <a:ext cx="738009" cy="707887"/>
          </a:xfrm>
          <a:prstGeom prst="ellipse">
            <a:avLst/>
          </a:prstGeom>
          <a:solidFill>
            <a:srgbClr val="78C2A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6" name="文本框 5">
            <a:extLst>
              <a:ext uri="{FF2B5EF4-FFF2-40B4-BE49-F238E27FC236}">
                <a16:creationId xmlns:a16="http://schemas.microsoft.com/office/drawing/2014/main" id="{EE9BC007-3AB0-4C53-A379-45AB4489F6B8}"/>
              </a:ext>
            </a:extLst>
          </p:cNvPr>
          <p:cNvSpPr txBox="1"/>
          <p:nvPr/>
        </p:nvSpPr>
        <p:spPr>
          <a:xfrm>
            <a:off x="5493312" y="270102"/>
            <a:ext cx="1296814" cy="707886"/>
          </a:xfrm>
          <a:prstGeom prst="rect">
            <a:avLst/>
          </a:prstGeom>
          <a:noFill/>
          <a:ln>
            <a:noFill/>
          </a:ln>
        </p:spPr>
        <p:txBody>
          <a:bodyPr wrap="square" rtlCol="0">
            <a:spAutoFit/>
          </a:bodyPr>
          <a:lstStyle/>
          <a:p>
            <a:pPr algn="ctr"/>
            <a:r>
              <a:rPr lang="en-US" altLang="zh-CN" sz="4000" b="1" dirty="0">
                <a:ln w="28575">
                  <a:noFill/>
                </a:ln>
                <a:solidFill>
                  <a:schemeClr val="bg1"/>
                </a:solidFill>
                <a:latin typeface="微软雅黑" panose="020B0503020204020204" pitchFamily="34" charset="-122"/>
                <a:ea typeface="微软雅黑" panose="020B0503020204020204" pitchFamily="34" charset="-122"/>
              </a:rPr>
              <a:t>04</a:t>
            </a:r>
            <a:endParaRPr lang="zh-CN" altLang="en-US" sz="4000" b="1" dirty="0">
              <a:ln w="28575">
                <a:noFill/>
              </a:ln>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725753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文本框 4">
            <a:extLst>
              <a:ext uri="{FF2B5EF4-FFF2-40B4-BE49-F238E27FC236}">
                <a16:creationId xmlns:a16="http://schemas.microsoft.com/office/drawing/2014/main" id="{562A98E7-FA2F-425F-A1A6-BBF03A10DA1E}"/>
              </a:ext>
            </a:extLst>
          </p:cNvPr>
          <p:cNvSpPr txBox="1"/>
          <p:nvPr/>
        </p:nvSpPr>
        <p:spPr>
          <a:xfrm>
            <a:off x="111760" y="481544"/>
            <a:ext cx="11968480" cy="5996834"/>
          </a:xfrm>
          <a:prstGeom prst="rect">
            <a:avLst/>
          </a:prstGeom>
          <a:noFill/>
        </p:spPr>
        <p:txBody>
          <a:bodyPr wrap="square" rtlCol="0">
            <a:spAutoFit/>
          </a:bodyPr>
          <a:lstStyle/>
          <a:p>
            <a:pPr marL="0" marR="0" lvl="0" indent="0" algn="l" defTabSz="914400" rtl="0" eaLnBrk="1" fontAlgn="auto" latinLnBrk="0" hangingPunct="1">
              <a:lnSpc>
                <a:spcPct val="175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作文讲评：</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a:t>
            </a: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1</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）信：</a:t>
            </a:r>
            <a:r>
              <a:rPr kumimoji="0" lang="zh-CN" altLang="en-US"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读者意识，有过渡句</a:t>
            </a:r>
            <a:endParaRPr kumimoji="0" lang="en-US" altLang="zh-CN"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lang="zh-CN" altLang="en-US" sz="2800" b="1" dirty="0">
                <a:solidFill>
                  <a:prstClr val="black"/>
                </a:solidFill>
                <a:latin typeface="仿宋" panose="02010609060101010101" pitchFamily="49" charset="-122"/>
                <a:ea typeface="仿宋" panose="02010609060101010101" pitchFamily="49" charset="-122"/>
              </a:rPr>
              <a:t>敬爱的爸爸妈妈：</a:t>
            </a:r>
            <a:endParaRPr lang="en-US" altLang="zh-CN" sz="2800" b="1" dirty="0">
              <a:solidFill>
                <a:prstClr val="black"/>
              </a:solidFill>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75000"/>
              </a:lnSpc>
              <a:spcBef>
                <a:spcPts val="0"/>
              </a:spcBef>
              <a:spcAft>
                <a:spcPts val="0"/>
              </a:spcAft>
              <a:buClrTx/>
              <a:buSzTx/>
              <a:buFontTx/>
              <a:buNone/>
              <a:tabLst/>
              <a:defRPr/>
            </a:pPr>
            <a:r>
              <a:rPr lang="en-US" altLang="zh-CN" sz="2800" b="1" dirty="0">
                <a:solidFill>
                  <a:prstClr val="black"/>
                </a:solidFill>
                <a:latin typeface="仿宋" panose="02010609060101010101" pitchFamily="49" charset="-122"/>
                <a:ea typeface="仿宋" panose="02010609060101010101" pitchFamily="49" charset="-122"/>
              </a:rPr>
              <a:t>    </a:t>
            </a:r>
            <a:r>
              <a:rPr lang="zh-CN" altLang="en-US" sz="2800" b="1" dirty="0">
                <a:solidFill>
                  <a:prstClr val="black"/>
                </a:solidFill>
                <a:latin typeface="仿宋" panose="02010609060101010101" pitchFamily="49" charset="-122"/>
                <a:ea typeface="仿宋" panose="02010609060101010101" pitchFamily="49" charset="-122"/>
              </a:rPr>
              <a:t>你们好！</a:t>
            </a:r>
            <a:endParaRPr lang="en-US" altLang="zh-CN" sz="2800" b="1" dirty="0">
              <a:solidFill>
                <a:prstClr val="black"/>
              </a:solidFill>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75000"/>
              </a:lnSpc>
              <a:spcBef>
                <a:spcPts val="0"/>
              </a:spcBef>
              <a:spcAft>
                <a:spcPts val="0"/>
              </a:spcAft>
              <a:buClrTx/>
              <a:buSzTx/>
              <a:buFontTx/>
              <a:buNone/>
              <a:tabLst/>
              <a:defRPr/>
            </a:pPr>
            <a:r>
              <a:rPr lang="en-US" altLang="zh-CN" sz="2800" b="1" dirty="0">
                <a:solidFill>
                  <a:prstClr val="black"/>
                </a:solidFill>
                <a:latin typeface="仿宋" panose="02010609060101010101" pitchFamily="49" charset="-122"/>
                <a:ea typeface="仿宋" panose="02010609060101010101" pitchFamily="49" charset="-122"/>
              </a:rPr>
              <a:t>    </a:t>
            </a:r>
            <a:r>
              <a:rPr lang="zh-CN" altLang="en-US" sz="2800" b="1" dirty="0">
                <a:solidFill>
                  <a:prstClr val="black"/>
                </a:solidFill>
                <a:latin typeface="仿宋" panose="02010609060101010101" pitchFamily="49" charset="-122"/>
                <a:ea typeface="仿宋" panose="02010609060101010101" pitchFamily="49" charset="-122"/>
              </a:rPr>
              <a:t>人们常说，智慧源于生活。一个拥有大智慧的人，一定与他的生活有着正确的对待。</a:t>
            </a:r>
            <a:r>
              <a:rPr lang="en-US" altLang="zh-CN" sz="2800" b="1" dirty="0">
                <a:solidFill>
                  <a:prstClr val="black"/>
                </a:solidFill>
                <a:latin typeface="仿宋" panose="02010609060101010101" pitchFamily="49" charset="-122"/>
                <a:ea typeface="仿宋" panose="02010609060101010101" pitchFamily="49" charset="-122"/>
              </a:rPr>
              <a:t>【</a:t>
            </a:r>
            <a:r>
              <a:rPr lang="zh-CN" altLang="en-US" sz="2800" b="1" dirty="0">
                <a:solidFill>
                  <a:prstClr val="black"/>
                </a:solidFill>
                <a:latin typeface="仿宋" panose="02010609060101010101" pitchFamily="49" charset="-122"/>
                <a:ea typeface="仿宋" panose="02010609060101010101" pitchFamily="49" charset="-122"/>
              </a:rPr>
              <a:t>反例</a:t>
            </a:r>
            <a:r>
              <a:rPr lang="en-US" altLang="zh-CN" sz="2800" b="1" dirty="0">
                <a:solidFill>
                  <a:prstClr val="black"/>
                </a:solidFill>
                <a:latin typeface="仿宋" panose="02010609060101010101" pitchFamily="49" charset="-122"/>
                <a:ea typeface="仿宋" panose="02010609060101010101" pitchFamily="49" charset="-122"/>
              </a:rPr>
              <a:t>1】     </a:t>
            </a:r>
          </a:p>
          <a:p>
            <a:pPr marL="0" marR="0" lvl="0" indent="0" algn="l" defTabSz="914400" rtl="0" eaLnBrk="1" fontAlgn="auto" latinLnBrk="0" hangingPunct="1">
              <a:lnSpc>
                <a:spcPct val="175000"/>
              </a:lnSpc>
              <a:spcBef>
                <a:spcPts val="0"/>
              </a:spcBef>
              <a:spcAft>
                <a:spcPts val="0"/>
              </a:spcAft>
              <a:buClrTx/>
              <a:buSzTx/>
              <a:buFontTx/>
              <a:buNone/>
              <a:tabLst/>
              <a:defRPr/>
            </a:pPr>
            <a:r>
              <a:rPr lang="en-US" altLang="zh-CN" sz="2800" b="1" dirty="0">
                <a:solidFill>
                  <a:prstClr val="black"/>
                </a:solidFill>
                <a:latin typeface="仿宋" panose="02010609060101010101" pitchFamily="49" charset="-122"/>
                <a:ea typeface="仿宋" panose="02010609060101010101" pitchFamily="49" charset="-122"/>
              </a:rPr>
              <a:t>    </a:t>
            </a:r>
            <a:r>
              <a:rPr lang="zh-CN" altLang="en-US" sz="2800" b="1" dirty="0">
                <a:solidFill>
                  <a:prstClr val="black"/>
                </a:solidFill>
                <a:latin typeface="仿宋" panose="02010609060101010101" pitchFamily="49" charset="-122"/>
                <a:ea typeface="仿宋" panose="02010609060101010101" pitchFamily="49" charset="-122"/>
              </a:rPr>
              <a:t>结尾：希望父母能见证我的成长。</a:t>
            </a:r>
            <a:r>
              <a:rPr lang="en-US" altLang="zh-CN" sz="2800" b="1" dirty="0">
                <a:solidFill>
                  <a:prstClr val="black"/>
                </a:solidFill>
                <a:latin typeface="仿宋" panose="02010609060101010101" pitchFamily="49" charset="-122"/>
                <a:ea typeface="仿宋" panose="02010609060101010101" pitchFamily="49" charset="-122"/>
              </a:rPr>
              <a:t>【</a:t>
            </a:r>
            <a:r>
              <a:rPr lang="zh-CN" altLang="en-US" sz="2800" b="1" dirty="0">
                <a:solidFill>
                  <a:prstClr val="black"/>
                </a:solidFill>
                <a:latin typeface="仿宋" panose="02010609060101010101" pitchFamily="49" charset="-122"/>
                <a:ea typeface="仿宋" panose="02010609060101010101" pitchFamily="49" charset="-122"/>
              </a:rPr>
              <a:t>反例</a:t>
            </a:r>
            <a:r>
              <a:rPr lang="en-US" altLang="zh-CN" sz="2800" b="1" dirty="0">
                <a:solidFill>
                  <a:prstClr val="black"/>
                </a:solidFill>
                <a:latin typeface="仿宋" panose="02010609060101010101" pitchFamily="49" charset="-122"/>
                <a:ea typeface="仿宋" panose="02010609060101010101" pitchFamily="49" charset="-122"/>
              </a:rPr>
              <a:t>2】</a:t>
            </a:r>
          </a:p>
          <a:p>
            <a:pPr marL="0" marR="0" lvl="0" indent="0" algn="l" defTabSz="914400" rtl="0" eaLnBrk="1" fontAlgn="auto" latinLnBrk="0" hangingPunct="1">
              <a:lnSpc>
                <a:spcPct val="175000"/>
              </a:lnSpc>
              <a:spcBef>
                <a:spcPts val="0"/>
              </a:spcBef>
              <a:spcAft>
                <a:spcPts val="0"/>
              </a:spcAft>
              <a:buClrTx/>
              <a:buSzTx/>
              <a:buFontTx/>
              <a:buNone/>
              <a:tabLst/>
              <a:defRPr/>
            </a:pPr>
            <a:r>
              <a:rPr lang="en-US" altLang="zh-CN" sz="2800" b="1" dirty="0">
                <a:solidFill>
                  <a:prstClr val="black"/>
                </a:solidFill>
                <a:latin typeface="仿宋" panose="02010609060101010101" pitchFamily="49" charset="-122"/>
                <a:ea typeface="仿宋" panose="02010609060101010101" pitchFamily="49" charset="-122"/>
              </a:rPr>
              <a:t>          </a:t>
            </a:r>
            <a:r>
              <a:rPr lang="en-US" altLang="zh-CN" sz="2800" b="1" i="1" dirty="0">
                <a:solidFill>
                  <a:prstClr val="black"/>
                </a:solidFill>
                <a:latin typeface="仿宋" panose="02010609060101010101" pitchFamily="49" charset="-122"/>
                <a:ea typeface="仿宋" panose="02010609060101010101" pitchFamily="49" charset="-122"/>
              </a:rPr>
              <a:t>——</a:t>
            </a:r>
            <a:r>
              <a:rPr lang="zh-CN" altLang="en-US" sz="2800" b="1" i="1" dirty="0">
                <a:solidFill>
                  <a:prstClr val="black"/>
                </a:solidFill>
                <a:latin typeface="仿宋" panose="02010609060101010101" pitchFamily="49" charset="-122"/>
                <a:ea typeface="仿宋" panose="02010609060101010101" pitchFamily="49" charset="-122"/>
              </a:rPr>
              <a:t>把“父母”改为“你们”，写给父母看的，要记住。</a:t>
            </a:r>
            <a:endParaRPr lang="en-US" altLang="zh-CN" sz="2800" b="1" i="1" dirty="0">
              <a:solidFill>
                <a:prstClr val="black"/>
              </a:solidFill>
              <a:latin typeface="仿宋" panose="02010609060101010101" pitchFamily="49" charset="-122"/>
              <a:ea typeface="仿宋" panose="02010609060101010101" pitchFamily="49" charset="-122"/>
            </a:endParaRPr>
          </a:p>
        </p:txBody>
      </p:sp>
      <p:sp>
        <p:nvSpPr>
          <p:cNvPr id="10" name="椭圆 9">
            <a:extLst>
              <a:ext uri="{FF2B5EF4-FFF2-40B4-BE49-F238E27FC236}">
                <a16:creationId xmlns:a16="http://schemas.microsoft.com/office/drawing/2014/main" id="{AF85B754-21B4-4B97-86C5-51EF6148C8DE}"/>
              </a:ext>
            </a:extLst>
          </p:cNvPr>
          <p:cNvSpPr/>
          <p:nvPr/>
        </p:nvSpPr>
        <p:spPr>
          <a:xfrm>
            <a:off x="5747315" y="111425"/>
            <a:ext cx="738009" cy="707887"/>
          </a:xfrm>
          <a:prstGeom prst="ellipse">
            <a:avLst/>
          </a:prstGeom>
          <a:solidFill>
            <a:srgbClr val="78C2A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6" name="文本框 5">
            <a:extLst>
              <a:ext uri="{FF2B5EF4-FFF2-40B4-BE49-F238E27FC236}">
                <a16:creationId xmlns:a16="http://schemas.microsoft.com/office/drawing/2014/main" id="{EE9BC007-3AB0-4C53-A379-45AB4489F6B8}"/>
              </a:ext>
            </a:extLst>
          </p:cNvPr>
          <p:cNvSpPr txBox="1"/>
          <p:nvPr/>
        </p:nvSpPr>
        <p:spPr>
          <a:xfrm>
            <a:off x="5447593" y="127601"/>
            <a:ext cx="1296814" cy="70788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rPr>
              <a:t>04</a:t>
            </a:r>
            <a:endParaRPr kumimoji="0" lang="zh-CN" altLang="en-US"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1261023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 calcmode="lin" valueType="num">
                                      <p:cBhvr additive="base">
                                        <p:cTn id="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anim calcmode="lin" valueType="num">
                                      <p:cBhvr additive="base">
                                        <p:cTn id="1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文本框 4">
            <a:extLst>
              <a:ext uri="{FF2B5EF4-FFF2-40B4-BE49-F238E27FC236}">
                <a16:creationId xmlns:a16="http://schemas.microsoft.com/office/drawing/2014/main" id="{562A98E7-FA2F-425F-A1A6-BBF03A10DA1E}"/>
              </a:ext>
            </a:extLst>
          </p:cNvPr>
          <p:cNvSpPr txBox="1"/>
          <p:nvPr/>
        </p:nvSpPr>
        <p:spPr>
          <a:xfrm>
            <a:off x="132080" y="968271"/>
            <a:ext cx="11968480" cy="3734677"/>
          </a:xfrm>
          <a:prstGeom prst="rect">
            <a:avLst/>
          </a:prstGeom>
          <a:noFill/>
        </p:spPr>
        <p:txBody>
          <a:bodyPr wrap="square" rtlCol="0">
            <a:spAutoFit/>
          </a:bodyPr>
          <a:lstStyle/>
          <a:p>
            <a:pPr marL="0" marR="0" lvl="0" indent="0" algn="l" defTabSz="914400" rtl="0" eaLnBrk="1" fontAlgn="auto" latinLnBrk="0" hangingPunct="1">
              <a:lnSpc>
                <a:spcPct val="175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a:t>
            </a: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1</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）信：</a:t>
            </a:r>
            <a:r>
              <a:rPr kumimoji="0" lang="zh-CN" altLang="en-US"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读者意识，要有过渡句</a:t>
            </a:r>
            <a:endParaRPr kumimoji="0" lang="en-US" altLang="zh-CN"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正例</a:t>
            </a: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1】</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那天见面，您问我：“你对未来有什么想法呢？”</a:t>
            </a:r>
            <a:endPar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正例</a:t>
            </a: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2】</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我与您之间有许多可聊的话题</a:t>
            </a: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冼焕城</a:t>
            </a:r>
            <a:endPar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75000"/>
              </a:lnSpc>
              <a:spcBef>
                <a:spcPts val="0"/>
              </a:spcBef>
              <a:spcAft>
                <a:spcPts val="0"/>
              </a:spcAft>
              <a:buClrTx/>
              <a:buSzTx/>
              <a:buFontTx/>
              <a:buNone/>
              <a:tabLst/>
              <a:defRPr/>
            </a:pPr>
            <a:r>
              <a:rPr lang="en-US" altLang="zh-CN" sz="2800" b="1" dirty="0">
                <a:solidFill>
                  <a:prstClr val="black"/>
                </a:solidFill>
                <a:latin typeface="仿宋" panose="02010609060101010101" pitchFamily="49" charset="-122"/>
                <a:ea typeface="仿宋" panose="02010609060101010101" pitchFamily="49" charset="-122"/>
              </a:rPr>
              <a:t>【</a:t>
            </a:r>
            <a:r>
              <a:rPr lang="zh-CN" altLang="en-US" sz="2800" b="1" dirty="0">
                <a:solidFill>
                  <a:prstClr val="black"/>
                </a:solidFill>
                <a:latin typeface="仿宋" panose="02010609060101010101" pitchFamily="49" charset="-122"/>
                <a:ea typeface="仿宋" panose="02010609060101010101" pitchFamily="49" charset="-122"/>
              </a:rPr>
              <a:t>正例</a:t>
            </a:r>
            <a:r>
              <a:rPr lang="en-US" altLang="zh-CN" sz="2800" b="1" dirty="0">
                <a:solidFill>
                  <a:prstClr val="black"/>
                </a:solidFill>
                <a:latin typeface="仿宋" panose="02010609060101010101" pitchFamily="49" charset="-122"/>
                <a:ea typeface="仿宋" panose="02010609060101010101" pitchFamily="49" charset="-122"/>
              </a:rPr>
              <a:t>3】</a:t>
            </a:r>
            <a:r>
              <a:rPr lang="zh-CN" altLang="en-US" sz="2800" b="1" dirty="0">
                <a:solidFill>
                  <a:prstClr val="black"/>
                </a:solidFill>
                <a:latin typeface="仿宋" panose="02010609060101010101" pitchFamily="49" charset="-122"/>
                <a:ea typeface="仿宋" panose="02010609060101010101" pitchFamily="49" charset="-122"/>
              </a:rPr>
              <a:t>我不止一次向你们抱怨过这个世界有多不好，后来慢慢长大，才明白生命的，世界的美好！</a:t>
            </a:r>
            <a:r>
              <a:rPr lang="en-US" altLang="zh-CN" sz="2800" b="1" dirty="0">
                <a:solidFill>
                  <a:prstClr val="black"/>
                </a:solidFill>
                <a:latin typeface="仿宋" panose="02010609060101010101" pitchFamily="49" charset="-122"/>
                <a:ea typeface="仿宋" panose="02010609060101010101" pitchFamily="49" charset="-122"/>
              </a:rPr>
              <a:t>——</a:t>
            </a:r>
            <a:r>
              <a:rPr lang="zh-CN" altLang="en-US" sz="2800" b="1" dirty="0">
                <a:solidFill>
                  <a:prstClr val="black"/>
                </a:solidFill>
                <a:latin typeface="仿宋" panose="02010609060101010101" pitchFamily="49" charset="-122"/>
                <a:ea typeface="仿宋" panose="02010609060101010101" pitchFamily="49" charset="-122"/>
              </a:rPr>
              <a:t>丘岚</a:t>
            </a:r>
            <a:r>
              <a:rPr lang="en-US" altLang="zh-CN" sz="2800" b="1" dirty="0">
                <a:solidFill>
                  <a:prstClr val="black"/>
                </a:solidFill>
                <a:latin typeface="仿宋" panose="02010609060101010101" pitchFamily="49" charset="-122"/>
                <a:ea typeface="仿宋" panose="02010609060101010101" pitchFamily="49" charset="-122"/>
              </a:rPr>
              <a:t>《</a:t>
            </a:r>
            <a:r>
              <a:rPr lang="zh-CN" altLang="en-US" sz="2800" b="1" dirty="0">
                <a:solidFill>
                  <a:prstClr val="black"/>
                </a:solidFill>
                <a:latin typeface="仿宋" panose="02010609060101010101" pitchFamily="49" charset="-122"/>
                <a:ea typeface="仿宋" panose="02010609060101010101" pitchFamily="49" charset="-122"/>
              </a:rPr>
              <a:t>爱上这世界</a:t>
            </a:r>
            <a:r>
              <a:rPr lang="en-US" altLang="zh-CN" sz="2800" b="1" dirty="0">
                <a:solidFill>
                  <a:prstClr val="black"/>
                </a:solidFill>
                <a:latin typeface="仿宋" panose="02010609060101010101" pitchFamily="49" charset="-122"/>
                <a:ea typeface="仿宋" panose="02010609060101010101" pitchFamily="49" charset="-122"/>
              </a:rPr>
              <a:t>》</a:t>
            </a:r>
            <a:endPar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endParaRPr>
          </a:p>
        </p:txBody>
      </p:sp>
      <p:sp>
        <p:nvSpPr>
          <p:cNvPr id="10" name="椭圆 9">
            <a:extLst>
              <a:ext uri="{FF2B5EF4-FFF2-40B4-BE49-F238E27FC236}">
                <a16:creationId xmlns:a16="http://schemas.microsoft.com/office/drawing/2014/main" id="{AF85B754-21B4-4B97-86C5-51EF6148C8DE}"/>
              </a:ext>
            </a:extLst>
          </p:cNvPr>
          <p:cNvSpPr/>
          <p:nvPr/>
        </p:nvSpPr>
        <p:spPr>
          <a:xfrm>
            <a:off x="5772715" y="278734"/>
            <a:ext cx="738009" cy="707887"/>
          </a:xfrm>
          <a:prstGeom prst="ellipse">
            <a:avLst/>
          </a:prstGeom>
          <a:solidFill>
            <a:srgbClr val="78C2A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6" name="文本框 5">
            <a:extLst>
              <a:ext uri="{FF2B5EF4-FFF2-40B4-BE49-F238E27FC236}">
                <a16:creationId xmlns:a16="http://schemas.microsoft.com/office/drawing/2014/main" id="{EE9BC007-3AB0-4C53-A379-45AB4489F6B8}"/>
              </a:ext>
            </a:extLst>
          </p:cNvPr>
          <p:cNvSpPr txBox="1"/>
          <p:nvPr/>
        </p:nvSpPr>
        <p:spPr>
          <a:xfrm>
            <a:off x="5493312" y="270102"/>
            <a:ext cx="1296814" cy="70788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rPr>
              <a:t>04</a:t>
            </a:r>
            <a:endParaRPr kumimoji="0" lang="zh-CN" altLang="en-US"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6564171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CF4F2"/>
        </a:solidFill>
        <a:effectLst/>
      </p:bgPr>
    </p:bg>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20AA3911-BD2F-47E1-9970-C714929A062F}"/>
              </a:ext>
            </a:extLst>
          </p:cNvPr>
          <p:cNvSpPr/>
          <p:nvPr/>
        </p:nvSpPr>
        <p:spPr>
          <a:xfrm>
            <a:off x="0" y="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矩形 7">
            <a:extLst>
              <a:ext uri="{FF2B5EF4-FFF2-40B4-BE49-F238E27FC236}">
                <a16:creationId xmlns:a16="http://schemas.microsoft.com/office/drawing/2014/main" id="{0C82EE46-51FB-4455-9286-7B1AFC379B19}"/>
              </a:ext>
            </a:extLst>
          </p:cNvPr>
          <p:cNvSpPr/>
          <p:nvPr/>
        </p:nvSpPr>
        <p:spPr>
          <a:xfrm>
            <a:off x="0" y="6762750"/>
            <a:ext cx="12192000" cy="95250"/>
          </a:xfrm>
          <a:prstGeom prst="rect">
            <a:avLst/>
          </a:prstGeom>
          <a:solidFill>
            <a:srgbClr val="78C2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文本框 4">
            <a:extLst>
              <a:ext uri="{FF2B5EF4-FFF2-40B4-BE49-F238E27FC236}">
                <a16:creationId xmlns:a16="http://schemas.microsoft.com/office/drawing/2014/main" id="{562A98E7-FA2F-425F-A1A6-BBF03A10DA1E}"/>
              </a:ext>
            </a:extLst>
          </p:cNvPr>
          <p:cNvSpPr txBox="1"/>
          <p:nvPr/>
        </p:nvSpPr>
        <p:spPr>
          <a:xfrm>
            <a:off x="132080" y="968271"/>
            <a:ext cx="11968480" cy="2980624"/>
          </a:xfrm>
          <a:prstGeom prst="rect">
            <a:avLst/>
          </a:prstGeom>
          <a:noFill/>
        </p:spPr>
        <p:txBody>
          <a:bodyPr wrap="square" rtlCol="0">
            <a:spAutoFit/>
          </a:bodyPr>
          <a:lstStyle/>
          <a:p>
            <a:pPr marL="0" marR="0" lvl="0" indent="0" algn="l" defTabSz="914400" rtl="0" eaLnBrk="1" fontAlgn="auto" latinLnBrk="0" hangingPunct="1">
              <a:lnSpc>
                <a:spcPct val="175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a:t>
            </a: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2</a:t>
            </a:r>
            <a:r>
              <a:rPr kumimoji="0" lang="zh-CN" altLang="en-US"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）小传：</a:t>
            </a:r>
            <a:r>
              <a:rPr kumimoji="0" lang="zh-CN" altLang="en-US"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典型事例、突出精神品质（简朴、坚持不懈、勤奋</a:t>
            </a:r>
            <a:r>
              <a:rPr kumimoji="0" lang="en-US" altLang="zh-CN"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a:t>
            </a:r>
            <a:r>
              <a:rPr kumimoji="0" lang="zh-CN" altLang="en-US"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a:t>
            </a:r>
            <a:endParaRPr kumimoji="0" lang="en-US" altLang="zh-CN"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endParaRPr>
          </a:p>
          <a:p>
            <a:pPr marL="457200" marR="0" lvl="0" indent="-457200" algn="l" defTabSz="914400" rtl="0" eaLnBrk="1" fontAlgn="auto" latinLnBrk="0" hangingPunct="1">
              <a:lnSpc>
                <a:spcPct val="175000"/>
              </a:lnSpc>
              <a:spcBef>
                <a:spcPts val="0"/>
              </a:spcBef>
              <a:spcAft>
                <a:spcPts val="0"/>
              </a:spcAft>
              <a:buClrTx/>
              <a:buSzTx/>
              <a:buFont typeface="Wingdings" panose="05000000000000000000" pitchFamily="2" charset="2"/>
              <a:buChar char="Ø"/>
              <a:tabLst/>
              <a:defRPr/>
            </a:pPr>
            <a:r>
              <a:rPr lang="zh-CN" altLang="en-US" sz="2800" b="1" dirty="0">
                <a:latin typeface="仿宋" panose="02010609060101010101" pitchFamily="49" charset="-122"/>
                <a:ea typeface="仿宋" panose="02010609060101010101" pitchFamily="49" charset="-122"/>
              </a:rPr>
              <a:t>先想清楚自己要突出传主哪一方面的精神品质</a:t>
            </a:r>
            <a:endParaRPr lang="en-US" altLang="zh-CN" sz="2800" b="1" dirty="0">
              <a:latin typeface="仿宋" panose="02010609060101010101" pitchFamily="49" charset="-122"/>
              <a:ea typeface="仿宋" panose="02010609060101010101" pitchFamily="49" charset="-122"/>
            </a:endParaRPr>
          </a:p>
          <a:p>
            <a:pPr marL="457200" marR="0" lvl="0" indent="-457200" algn="l" defTabSz="914400" rtl="0" eaLnBrk="1" fontAlgn="auto" latinLnBrk="0" hangingPunct="1">
              <a:lnSpc>
                <a:spcPct val="175000"/>
              </a:lnSpc>
              <a:spcBef>
                <a:spcPts val="0"/>
              </a:spcBef>
              <a:spcAft>
                <a:spcPts val="0"/>
              </a:spcAft>
              <a:buClrTx/>
              <a:buSzTx/>
              <a:buFont typeface="Wingdings" panose="05000000000000000000" pitchFamily="2" charset="2"/>
              <a:buChar char="Ø"/>
              <a:tabLst/>
              <a:defRPr/>
            </a:pPr>
            <a:r>
              <a:rPr kumimoji="0" lang="zh-CN" altLang="en-US" sz="2800" b="1" i="0" strike="noStrike" kern="1200" cap="none" spc="0" normalizeH="0" baseline="0" noProof="0" dirty="0">
                <a:ln>
                  <a:noFill/>
                </a:ln>
                <a:effectLst/>
                <a:uLnTx/>
                <a:uFillTx/>
                <a:latin typeface="仿宋" panose="02010609060101010101" pitchFamily="49" charset="-122"/>
                <a:ea typeface="仿宋" panose="02010609060101010101" pitchFamily="49" charset="-122"/>
              </a:rPr>
              <a:t>再选取典型事例或细节</a:t>
            </a:r>
            <a:endParaRPr kumimoji="0" lang="en-US" altLang="zh-CN" sz="2800" b="1" i="0" strike="noStrike" kern="1200" cap="none" spc="0" normalizeH="0" baseline="0" noProof="0" dirty="0">
              <a:ln>
                <a:noFill/>
              </a:ln>
              <a:effectLst/>
              <a:uLnTx/>
              <a:uFillTx/>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75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cs typeface="+mn-cs"/>
              </a:rPr>
              <a:t>      </a:t>
            </a:r>
            <a:endParaRPr kumimoji="0" lang="en-US" altLang="zh-CN" sz="28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endParaRPr>
          </a:p>
        </p:txBody>
      </p:sp>
      <p:sp>
        <p:nvSpPr>
          <p:cNvPr id="10" name="椭圆 9">
            <a:extLst>
              <a:ext uri="{FF2B5EF4-FFF2-40B4-BE49-F238E27FC236}">
                <a16:creationId xmlns:a16="http://schemas.microsoft.com/office/drawing/2014/main" id="{AF85B754-21B4-4B97-86C5-51EF6148C8DE}"/>
              </a:ext>
            </a:extLst>
          </p:cNvPr>
          <p:cNvSpPr/>
          <p:nvPr/>
        </p:nvSpPr>
        <p:spPr>
          <a:xfrm>
            <a:off x="5772715" y="278734"/>
            <a:ext cx="738009" cy="707887"/>
          </a:xfrm>
          <a:prstGeom prst="ellipse">
            <a:avLst/>
          </a:prstGeom>
          <a:solidFill>
            <a:srgbClr val="78C2A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6" name="文本框 5">
            <a:extLst>
              <a:ext uri="{FF2B5EF4-FFF2-40B4-BE49-F238E27FC236}">
                <a16:creationId xmlns:a16="http://schemas.microsoft.com/office/drawing/2014/main" id="{EE9BC007-3AB0-4C53-A379-45AB4489F6B8}"/>
              </a:ext>
            </a:extLst>
          </p:cNvPr>
          <p:cNvSpPr txBox="1"/>
          <p:nvPr/>
        </p:nvSpPr>
        <p:spPr>
          <a:xfrm>
            <a:off x="5493312" y="270102"/>
            <a:ext cx="1296814" cy="70788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rPr>
              <a:t>04</a:t>
            </a:r>
            <a:endParaRPr kumimoji="0" lang="zh-CN" altLang="en-US" sz="4000" b="1" i="0" u="none" strike="noStrike" kern="1200" cap="none" spc="0" normalizeH="0" baseline="0" noProof="0" dirty="0">
              <a:ln w="28575">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5353600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 calcmode="lin" valueType="num">
                                      <p:cBhvr additive="base">
                                        <p:cTn id="2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1758</TotalTime>
  <Words>1677</Words>
  <Application>Microsoft Office PowerPoint</Application>
  <PresentationFormat>宽屏</PresentationFormat>
  <Paragraphs>164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仿宋</vt:lpstr>
      <vt:lpstr>黑体</vt:lpstr>
      <vt:lpstr>华文隶书</vt:lpstr>
      <vt:lpstr>楷体</vt:lpstr>
      <vt:lpstr>宋体</vt:lpstr>
      <vt:lpstr>微软雅黑</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http://shop248912786.taobao.com</dc:subject>
  <dc:creator>淘宝--解忧素材</dc:creator>
  <cp:lastModifiedBy>zhao</cp:lastModifiedBy>
  <cp:revision>49</cp:revision>
  <dcterms:created xsi:type="dcterms:W3CDTF">2017-06-28T07:23:40Z</dcterms:created>
  <dcterms:modified xsi:type="dcterms:W3CDTF">2019-01-09T08:17:57Z</dcterms:modified>
</cp:coreProperties>
</file>