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5" r:id="rId4"/>
    <p:sldMasterId id="2147483697" r:id="rId5"/>
  </p:sldMasterIdLst>
  <p:sldIdLst>
    <p:sldId id="1959" r:id="rId6"/>
    <p:sldId id="256" r:id="rId7"/>
    <p:sldId id="1746" r:id="rId8"/>
    <p:sldId id="1960" r:id="rId9"/>
    <p:sldId id="257" r:id="rId10"/>
    <p:sldId id="1966" r:id="rId11"/>
    <p:sldId id="1962" r:id="rId12"/>
    <p:sldId id="1963" r:id="rId13"/>
    <p:sldId id="1964" r:id="rId14"/>
    <p:sldId id="1916" r:id="rId15"/>
    <p:sldId id="262" r:id="rId16"/>
    <p:sldId id="1967" r:id="rId17"/>
    <p:sldId id="1965" r:id="rId18"/>
    <p:sldId id="277" r:id="rId19"/>
    <p:sldId id="1968" r:id="rId20"/>
    <p:sldId id="1969" r:id="rId21"/>
    <p:sldId id="1970" r:id="rId22"/>
    <p:sldId id="1971" r:id="rId23"/>
    <p:sldId id="1756" r:id="rId24"/>
    <p:sldId id="1972" r:id="rId25"/>
    <p:sldId id="301" r:id="rId26"/>
    <p:sldId id="1973" r:id="rId27"/>
    <p:sldId id="1974" r:id="rId28"/>
    <p:sldId id="1777" r:id="rId29"/>
    <p:sldId id="1975" r:id="rId30"/>
    <p:sldId id="1807" r:id="rId31"/>
    <p:sldId id="1805" r:id="rId32"/>
    <p:sldId id="1771" r:id="rId33"/>
    <p:sldId id="1773" r:id="rId34"/>
    <p:sldId id="1806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F1FB4FE-6E7C-49B1-95DC-725BDAA5BB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1D7D28C-A39B-4278-966E-711DED9FC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E2315DC-EB3F-4C39-A26F-85E114B09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639D53-6EE7-4586-BD87-EED6992A7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42EB0B-8134-460C-944C-5C3330E43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12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F3AD589-4B57-4897-A600-093B99820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0CDA0A-F7CC-4E18-986C-3C7E257B3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752EC3-FB92-43A6-A79F-BDFDB4F70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E2D7AA3-D1AA-4E13-B4A9-B426270DA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09EE83-D090-4347-9F33-52AD1CAEF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6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4338C0-79D0-48FA-9F16-4D009BF74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2C73499-E304-4DDF-A292-C94E83D07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8B1FB9-80D2-4B02-9899-BDA65B84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51DBE2-814F-41CF-9C1F-D41A25D69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8256C6-F24D-44B0-8FEC-7A1FC8A3E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02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CAB3A7-A726-4357-B8B8-87905D25D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47F6A4-83F0-4A56-A1C4-EA04743E9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849C3B0-6CCA-4398-BFF4-F9DFFB05D8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9331E71-411E-4EEF-9768-7EDE6514A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9CCCC68-BD19-4A41-838F-538D7B965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9DBC9E-0383-478A-B2EF-6633A876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0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33C997-5AD3-4BA0-B7BC-898A45F3C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B8A4134-6004-4467-915C-EEE0A48F4F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E2C3EFA-65DF-4B5D-8E20-2BA219B6C0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F14481A-0320-4EC2-BF19-DB4D1FF4B4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B50917D-86BB-4A75-B9F1-43220ACFD8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9897536-C6A4-46C6-B1A0-63B35A3E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2BD2BD7-A682-43EA-9BAA-B1FF2EDCF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731AB47-FDC8-42E5-908E-B95ACCB64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485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32F43C-79CB-459C-B1E4-DD4AB3167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70B06C0-E969-4FBF-807F-D666664E0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25029A7-A9AF-4F63-BE44-0F47B5EE3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0F637F9-1B02-4039-9345-9ED8C8A86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12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5D90AED-E703-4471-BC65-4DBDF349A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3983AD2-9335-4A7E-9CF2-AD44BA795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3BF794B-D1F7-4050-BEEE-B58755F05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21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CD40CA-6A51-4A29-BD0B-ABC3D735F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B341E4-7356-483B-8607-A07692FD7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421ED18-AFFA-4FB1-80D4-CA33FCB5E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766BB88-8AF5-4EC4-9888-C7B14FD7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D1D13F-3502-42D4-A256-32E7CABEC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ED0B147-6B6B-4D8F-A870-0C5E0EAB5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55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6F6697-8734-4530-82DA-6350C953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6259AF8-7D36-46F5-9E1E-2D388A7003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26E2B3-2BE6-40BC-9FA4-EB3A8E154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C3DA2D1-87FE-426A-9C24-45AC3D9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F22F85-62CD-4C4A-ADB1-661C2D66F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C23F61-5558-4397-A44B-2C16337AD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9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8D92AC-3BA0-41C9-8399-939705BD3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7CB6D83-405F-4BDF-B05F-BC99AD676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AB5AF5-7779-487B-B053-3CFD1CDB3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229075-131D-465D-BAF2-6B6E61443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23E3F3C-E33F-46D1-BE07-577ABE81E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4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F2C91FF-3CDF-4A2B-B87D-CB9FFC5D5C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B83EA3D-3889-459A-B9FC-E3BE86F1D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81F680-EFC9-4D05-B48C-23F7DADA2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EBFC2D-FB61-468F-BAA7-4AF96D6B3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A1618-09C9-467C-80FC-CA03A45C5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643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204904251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912121413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965589264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97357162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698262383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505689637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383619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30554375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468790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861083277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367779442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851520433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156465872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62945413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991343356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83194472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427023367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0445188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44933641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01305609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818633902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71279577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13880466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">
            <a:extLst>
              <a:ext uri="{FF2B5EF4-FFF2-40B4-BE49-F238E27FC236}">
                <a16:creationId xmlns:a16="http://schemas.microsoft.com/office/drawing/2014/main" id="{74643EDA-C28C-46DE-998B-76411AB4D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40684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27">
            <a:extLst>
              <a:ext uri="{FF2B5EF4-FFF2-40B4-BE49-F238E27FC236}">
                <a16:creationId xmlns:a16="http://schemas.microsoft.com/office/drawing/2014/main" id="{F9652499-2637-4E41-8B46-B7E58D20FA3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24418" y="4292600"/>
            <a:ext cx="10943167" cy="960438"/>
          </a:xfrm>
        </p:spPr>
        <p:txBody>
          <a:bodyPr/>
          <a:lstStyle>
            <a:lvl1pPr>
              <a:defRPr sz="3400"/>
            </a:lvl1pPr>
          </a:lstStyle>
          <a:p>
            <a:pPr lvl="0"/>
            <a:r>
              <a:rPr lang="zh-CN" altLang="zh-CN" noProof="0"/>
              <a:t>单击此处编辑母版标题样式</a:t>
            </a:r>
          </a:p>
        </p:txBody>
      </p:sp>
      <p:sp>
        <p:nvSpPr>
          <p:cNvPr id="27652" name="Rectangle 31">
            <a:extLst>
              <a:ext uri="{FF2B5EF4-FFF2-40B4-BE49-F238E27FC236}">
                <a16:creationId xmlns:a16="http://schemas.microsoft.com/office/drawing/2014/main" id="{96B2A097-7F98-4E7F-A888-65EB2427D1E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24418" y="5253039"/>
            <a:ext cx="10943167" cy="407987"/>
          </a:xfrm>
        </p:spPr>
        <p:txBody>
          <a:bodyPr anchor="ctr"/>
          <a:lstStyle>
            <a:lvl1pPr marL="0" indent="0" algn="r">
              <a:buFont typeface="Wingdings" panose="05000000000000000000" pitchFamily="2" charset="2"/>
              <a:buNone/>
              <a:defRPr sz="1800"/>
            </a:lvl1pPr>
          </a:lstStyle>
          <a:p>
            <a:pPr lvl="0"/>
            <a:r>
              <a:rPr lang="zh-CN" altLang="zh-CN" noProof="0"/>
              <a:t>单击添加署名或公司信息</a:t>
            </a:r>
          </a:p>
        </p:txBody>
      </p:sp>
    </p:spTree>
    <p:extLst>
      <p:ext uri="{BB962C8B-B14F-4D97-AF65-F5344CB8AC3E}">
        <p14:creationId xmlns:p14="http://schemas.microsoft.com/office/powerpoint/2010/main" val="17319662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17C07E-2D80-4B3B-8D01-E6361A435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3C7B0E-7DDA-4C03-98CE-7EF7A7D756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0791D0-3D40-4D3B-9241-89585783BE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608B17EE-B9DA-4753-8235-320C0EB8E3B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63528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0D98FE-B88C-4000-95B8-8728ED853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FDC9FF-55A6-430D-A424-3AC2E53EC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5D48B00-6C68-43FC-AAED-9D9E5E1EAD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0AC4A014-AE6C-42F4-B8C6-DC115885B00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27313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3CB55C-245A-4D50-9B56-92C93E6EB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164F73-4E9D-4C6D-B22B-9026B8B878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418" y="1125538"/>
            <a:ext cx="5369983" cy="5183187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F28EC56-E0D2-4E38-BE4A-DB8D69AE9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125538"/>
            <a:ext cx="5369984" cy="5183187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6B559D6-DA5C-4961-99A6-912AA400B4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A1C10F50-70D5-4480-A1E1-A053B43B2F1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65643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D24DD3-02D7-44D3-887A-ECF3D0581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436559E-0B70-4AC8-9A3E-B098CA7AC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E8CB3B6-47EB-472C-B0E5-4BF1D42A85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47DD047-32E8-4749-83B4-0FF3BB4D2B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D334B73-E5CE-47D9-8756-5B90A32C78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18D9EC-9838-4696-A03C-D5D5804D52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D19419AF-BE37-474D-9402-190D5132F74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59840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7F381A-E8CC-4E83-9956-69E9A2521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826B46EC-7498-440E-A9EF-7BD1CBE54A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3447AB4B-6805-4065-ABA4-FCE8F29A904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80393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C7F76847-733D-4819-97CB-7DE6370774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0D8C2A7E-BB0A-41D0-AFB6-B7A627A4FBB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9522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F0D316-A730-453E-AF0A-C622043C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2066EF3-F977-46E4-9985-CC491D022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BAE0C85-44BF-44E7-B7EF-2DE38B2EFE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90BE9A-5390-492C-AE9C-B780438B26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378747B7-70DA-4974-A29A-280F0BA53DA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27692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A4FA89-60F8-4281-BBE0-1D57290F2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2879640-38D9-490B-A26F-2C8C03977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95EA0DF-816B-40A1-AD10-ED22320DF7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E880FDA-83B5-45D7-A6BC-9BCAB2684A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F6B6BE74-2C11-4456-BB7C-E3F71EB8447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59554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7A0F6E-34BF-4CB4-B21C-DA5C19822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458F7A9-2E3F-413C-B83F-3A62DB004A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EE54D2-D229-4EBE-8204-DAE01B61A9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44CAE585-01E7-4509-A7FD-6B0708EA7B7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976004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E5349AE-893C-4534-B9E1-27D4CA3591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2851" y="188913"/>
            <a:ext cx="2734733" cy="61198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9BD9C4F-53DF-40B4-8234-7F998052AE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4418" y="188913"/>
            <a:ext cx="8005233" cy="6119812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500936E-170F-45C6-8E61-3522A2276A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7495BDAC-F420-41F0-84F5-F95C5577BE4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312024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3661793523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607626637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80383571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89566682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345759732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809696231"/>
      </p:ext>
    </p:extLst>
  </p:cSld>
  <p:clrMapOvr>
    <a:masterClrMapping/>
  </p:clrMapOvr>
  <p:transition>
    <p:split orient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398548"/>
      </p:ext>
    </p:extLst>
  </p:cSld>
  <p:clrMapOvr>
    <a:masterClrMapping/>
  </p:clrMapOvr>
  <p:transition>
    <p:split orient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50278511"/>
      </p:ext>
    </p:extLst>
  </p:cSld>
  <p:clrMapOvr>
    <a:masterClrMapping/>
  </p:clrMapOvr>
  <p:transition>
    <p:split orient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77886949"/>
      </p:ext>
    </p:extLst>
  </p:cSld>
  <p:clrMapOvr>
    <a:masterClrMapping/>
  </p:clrMapOvr>
  <p:transition>
    <p:split orient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43318960"/>
      </p:ext>
    </p:extLst>
  </p:cSld>
  <p:clrMapOvr>
    <a:masterClrMapping/>
  </p:clrMapOvr>
  <p:transition>
    <p:split orient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567561348"/>
      </p:ext>
    </p:extLst>
  </p:cSld>
  <p:clrMapOvr>
    <a:masterClrMapping/>
  </p:clrMapOvr>
  <p:transition>
    <p:split orient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84758462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193B45D-5C40-41F7-B3A2-E9B991DAB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A6C8919-26B0-4A16-8627-F8F33B992F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A4D978D-CA71-49BC-8DA4-2B23B245E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3D70-1ABB-4149-AA76-EC163D7E4FD1}" type="datetimeFigureOut">
              <a:rPr lang="zh-CN" altLang="en-US" smtClean="0"/>
              <a:t>2018/11/16 Friday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91C9C4-1649-40D5-826A-5EA6B6907A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77CD03-32AD-457C-856F-D85C5F90FE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AACE5-C7C0-4BCA-A29C-EBEF043F3B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89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696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235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9pPr>
    </p:titleStyle>
    <p:bodyStyle>
      <a:lvl1pPr algn="just" rtl="0" eaLnBrk="0" fontAlgn="base" hangingPunct="0">
        <a:lnSpc>
          <a:spcPct val="140000"/>
        </a:lnSpc>
        <a:spcBef>
          <a:spcPct val="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defRPr sz="2000" b="1" kern="1200">
          <a:solidFill>
            <a:srgbClr val="000000"/>
          </a:solidFill>
          <a:latin typeface="+mn-lt"/>
          <a:ea typeface="+mn-ea"/>
          <a:cs typeface="+mn-cs"/>
        </a:defRPr>
      </a:lvl1pPr>
      <a:lvl2pPr marL="1184275" lvl="1" indent="-28575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Clr>
          <a:schemeClr val="tx2"/>
        </a:buClr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2pPr>
      <a:lvl3pPr marL="1592263" lvl="2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Clr>
          <a:schemeClr val="tx1"/>
        </a:buClr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3pPr>
      <a:lvl4pPr marL="2000250" lvl="3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4pPr>
      <a:lvl5pPr marL="2408238" lvl="4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4C7E50E0-BD5B-4404-9032-B6470259B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78740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800"/>
          </a:p>
        </p:txBody>
      </p:sp>
      <p:pic>
        <p:nvPicPr>
          <p:cNvPr id="26627" name="Picture 3" descr="21">
            <a:extLst>
              <a:ext uri="{FF2B5EF4-FFF2-40B4-BE49-F238E27FC236}">
                <a16:creationId xmlns:a16="http://schemas.microsoft.com/office/drawing/2014/main" id="{A90DF800-5A8D-4A71-B592-4E84227DF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31">
            <a:extLst>
              <a:ext uri="{FF2B5EF4-FFF2-40B4-BE49-F238E27FC236}">
                <a16:creationId xmlns:a16="http://schemas.microsoft.com/office/drawing/2014/main" id="{37E7652B-1F85-40C1-8F64-90AF30EA1B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1125538"/>
            <a:ext cx="10943167" cy="518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95068C0B-1660-4B4C-81B8-C6729815350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417" y="6524625"/>
            <a:ext cx="1919816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ea typeface="宋体" panose="02010600030101010101" pitchFamily="2" charset="-122"/>
              </a:defRPr>
            </a:lvl1pPr>
          </a:lstStyle>
          <a:p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84ADA8FB-BFB3-4E1F-AEE4-B204D0895E04}" type="slidenum">
              <a:rPr lang="zh-CN" altLang="en-US"/>
              <a:pPr/>
              <a:t>‹#›</a:t>
            </a:fld>
            <a:endParaRPr lang="en-US" altLang="zh-CN"/>
          </a:p>
        </p:txBody>
      </p:sp>
      <p:sp>
        <p:nvSpPr>
          <p:cNvPr id="26630" name="Rectangle 27">
            <a:extLst>
              <a:ext uri="{FF2B5EF4-FFF2-40B4-BE49-F238E27FC236}">
                <a16:creationId xmlns:a16="http://schemas.microsoft.com/office/drawing/2014/main" id="{4560CD7C-CBFD-42FA-BF65-CE2A3381E5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4418" y="188914"/>
            <a:ext cx="1094316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645217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r" rtl="0" fontAlgn="base">
        <a:spcBef>
          <a:spcPct val="0"/>
        </a:spcBef>
        <a:spcAft>
          <a:spcPct val="0"/>
        </a:spcAft>
        <a:defRPr sz="26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fontAlgn="base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n"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73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rgbClr val="CC0000"/>
          </a:solidFill>
          <a:latin typeface="方正小标宋简体" pitchFamily="1" charset="-122"/>
          <a:ea typeface="方正小标宋简体" pitchFamily="1" charset="-122"/>
        </a:defRPr>
      </a:lvl9pPr>
    </p:titleStyle>
    <p:bodyStyle>
      <a:lvl1pPr algn="just" rtl="0" eaLnBrk="0" fontAlgn="base" hangingPunct="0">
        <a:lnSpc>
          <a:spcPct val="140000"/>
        </a:lnSpc>
        <a:spcBef>
          <a:spcPct val="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defRPr sz="2000" b="1" kern="1200">
          <a:solidFill>
            <a:srgbClr val="000000"/>
          </a:solidFill>
          <a:latin typeface="+mn-lt"/>
          <a:ea typeface="+mn-ea"/>
          <a:cs typeface="+mn-cs"/>
        </a:defRPr>
      </a:lvl1pPr>
      <a:lvl2pPr marL="1184275" lvl="1" indent="-28575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Clr>
          <a:schemeClr val="tx2"/>
        </a:buClr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2pPr>
      <a:lvl3pPr marL="1592263" lvl="2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Clr>
          <a:schemeClr val="tx1"/>
        </a:buClr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3pPr>
      <a:lvl4pPr marL="2000250" lvl="3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4pPr>
      <a:lvl5pPr marL="2408238" lvl="4" indent="-228600" algn="l" rtl="0" eaLnBrk="0" fontAlgn="base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defRPr sz="2400" b="1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0">
        <a:lnSpc>
          <a:spcPct val="145000"/>
        </a:lnSpc>
        <a:spcBef>
          <a:spcPct val="0"/>
        </a:spcBef>
        <a:spcAft>
          <a:spcPct val="0"/>
        </a:spcAft>
        <a:buFont typeface="Wingdings" panose="05000000000000000000" pitchFamily="2" charset="2"/>
        <a:buNone/>
        <a:defRPr sz="24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../&#23567;&#26679;/&#22825;&#23439;&#20154;&#25945;&#22320;&#29702;/&#22320;&#29702;/D522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../&#23567;&#26679;/&#22825;&#23439;&#20154;&#25945;&#22320;&#29702;/&#22320;&#29702;/D540.TI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../&#23567;&#26679;/&#22825;&#23439;&#20154;&#25945;&#22320;&#29702;/&#22320;&#29702;/D537.TI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../&#23567;&#26679;/&#22825;&#23439;&#20154;&#25945;&#22320;&#29702;/&#22320;&#29702;/D539.TI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../&#23567;&#26679;/&#22825;&#23439;&#20154;&#25945;&#22320;&#29702;/&#22320;&#29702;/D541.TIF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073">
            <a:extLst>
              <a:ext uri="{FF2B5EF4-FFF2-40B4-BE49-F238E27FC236}">
                <a16:creationId xmlns:a16="http://schemas.microsoft.com/office/drawing/2014/main" id="{F6E414DA-AB7F-4F03-A53E-A24AED0C3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3614" y="609600"/>
            <a:ext cx="5259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宋体"/>
            </a:endParaRPr>
          </a:p>
        </p:txBody>
      </p:sp>
      <p:sp>
        <p:nvSpPr>
          <p:cNvPr id="3075" name="文本框 3074">
            <a:extLst>
              <a:ext uri="{FF2B5EF4-FFF2-40B4-BE49-F238E27FC236}">
                <a16:creationId xmlns:a16="http://schemas.microsoft.com/office/drawing/2014/main" id="{6DD428F2-C71E-4DC4-8537-ACF5CF09500A}"/>
              </a:ext>
            </a:extLst>
          </p:cNvPr>
          <p:cNvSpPr txBox="1"/>
          <p:nvPr/>
        </p:nvSpPr>
        <p:spPr>
          <a:xfrm>
            <a:off x="1774826" y="457201"/>
            <a:ext cx="84248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宋体"/>
                <a:cs typeface="Arial" panose="020B0604020202020204" pitchFamily="34" charset="0"/>
              </a:rPr>
              <a:t>《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宋体"/>
                <a:cs typeface="Arial" panose="020B0604020202020204" pitchFamily="34" charset="0"/>
              </a:rPr>
              <a:t>地理 必修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宋体"/>
                <a:cs typeface="Arial" panose="020B0604020202020204" pitchFamily="34" charset="0"/>
              </a:rPr>
              <a:t>2》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宋体"/>
                <a:cs typeface="Arial" panose="020B0604020202020204" pitchFamily="34" charset="0"/>
              </a:rPr>
              <a:t>内容结构</a:t>
            </a:r>
          </a:p>
        </p:txBody>
      </p:sp>
      <p:sp>
        <p:nvSpPr>
          <p:cNvPr id="3076" name="文本框 3075">
            <a:extLst>
              <a:ext uri="{FF2B5EF4-FFF2-40B4-BE49-F238E27FC236}">
                <a16:creationId xmlns:a16="http://schemas.microsoft.com/office/drawing/2014/main" id="{A9001BA4-C39E-4CC8-B2CB-376122BF24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447800"/>
            <a:ext cx="1143000" cy="47625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人口 </a:t>
            </a:r>
          </a:p>
        </p:txBody>
      </p:sp>
      <p:sp>
        <p:nvSpPr>
          <p:cNvPr id="3077" name="直接连接符 3076">
            <a:extLst>
              <a:ext uri="{FF2B5EF4-FFF2-40B4-BE49-F238E27FC236}">
                <a16:creationId xmlns:a16="http://schemas.microsoft.com/office/drawing/2014/main" id="{7FAAA64F-8C77-4F39-BFB7-0CA750C3BD16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1676400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78" name="文本框 3077">
            <a:extLst>
              <a:ext uri="{FF2B5EF4-FFF2-40B4-BE49-F238E27FC236}">
                <a16:creationId xmlns:a16="http://schemas.microsoft.com/office/drawing/2014/main" id="{1A915A35-0A47-4AB9-BE77-CACBED03F8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1447800"/>
            <a:ext cx="2057400" cy="47625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人的生活空间</a:t>
            </a:r>
          </a:p>
        </p:txBody>
      </p:sp>
      <p:sp>
        <p:nvSpPr>
          <p:cNvPr id="3079" name="直接连接符 3078">
            <a:extLst>
              <a:ext uri="{FF2B5EF4-FFF2-40B4-BE49-F238E27FC236}">
                <a16:creationId xmlns:a16="http://schemas.microsoft.com/office/drawing/2014/main" id="{C3FB625A-E3F8-4460-8320-E090968B6D2C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1676400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80" name="文本框 3079">
            <a:extLst>
              <a:ext uri="{FF2B5EF4-FFF2-40B4-BE49-F238E27FC236}">
                <a16:creationId xmlns:a16="http://schemas.microsoft.com/office/drawing/2014/main" id="{6A7E3BBE-B15F-4A38-AEFD-14D50791A1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1447800"/>
            <a:ext cx="2209800" cy="47625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人的生产活动</a:t>
            </a:r>
          </a:p>
        </p:txBody>
      </p:sp>
      <p:sp>
        <p:nvSpPr>
          <p:cNvPr id="3081" name="文本框 3080">
            <a:extLst>
              <a:ext uri="{FF2B5EF4-FFF2-40B4-BE49-F238E27FC236}">
                <a16:creationId xmlns:a16="http://schemas.microsoft.com/office/drawing/2014/main" id="{E1E96F7E-2A3C-415F-8090-BC3DEE1E1484}"/>
              </a:ext>
            </a:extLst>
          </p:cNvPr>
          <p:cNvSpPr txBox="1"/>
          <p:nvPr/>
        </p:nvSpPr>
        <p:spPr>
          <a:xfrm>
            <a:off x="2640014" y="2209801"/>
            <a:ext cx="1273175" cy="841375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人口的变化</a:t>
            </a:r>
          </a:p>
        </p:txBody>
      </p:sp>
      <p:sp>
        <p:nvSpPr>
          <p:cNvPr id="3082" name="文本框 3081">
            <a:extLst>
              <a:ext uri="{FF2B5EF4-FFF2-40B4-BE49-F238E27FC236}">
                <a16:creationId xmlns:a16="http://schemas.microsoft.com/office/drawing/2014/main" id="{93714609-FBC5-4E36-AE15-C5FD03FE2A70}"/>
              </a:ext>
            </a:extLst>
          </p:cNvPr>
          <p:cNvSpPr txBox="1"/>
          <p:nvPr/>
        </p:nvSpPr>
        <p:spPr>
          <a:xfrm>
            <a:off x="4495800" y="2239963"/>
            <a:ext cx="2057400" cy="476250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城市与城市化</a:t>
            </a:r>
          </a:p>
        </p:txBody>
      </p:sp>
      <p:sp>
        <p:nvSpPr>
          <p:cNvPr id="3083" name="文本框 3082">
            <a:extLst>
              <a:ext uri="{FF2B5EF4-FFF2-40B4-BE49-F238E27FC236}">
                <a16:creationId xmlns:a16="http://schemas.microsoft.com/office/drawing/2014/main" id="{A1493734-4928-4BEE-A9D2-3B8DAA2BE609}"/>
              </a:ext>
            </a:extLst>
          </p:cNvPr>
          <p:cNvSpPr txBox="1"/>
          <p:nvPr/>
        </p:nvSpPr>
        <p:spPr>
          <a:xfrm>
            <a:off x="7239000" y="2239964"/>
            <a:ext cx="2209800" cy="841375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农业地域的形成与发展</a:t>
            </a:r>
          </a:p>
        </p:txBody>
      </p:sp>
      <p:sp>
        <p:nvSpPr>
          <p:cNvPr id="3084" name="文本框 3083">
            <a:extLst>
              <a:ext uri="{FF2B5EF4-FFF2-40B4-BE49-F238E27FC236}">
                <a16:creationId xmlns:a16="http://schemas.microsoft.com/office/drawing/2014/main" id="{A937C0AE-664D-4A44-A91A-F9ADBB5C2A1B}"/>
              </a:ext>
            </a:extLst>
          </p:cNvPr>
          <p:cNvSpPr txBox="1"/>
          <p:nvPr/>
        </p:nvSpPr>
        <p:spPr>
          <a:xfrm>
            <a:off x="7239000" y="3154364"/>
            <a:ext cx="2209800" cy="841375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工业地域的形成与发展</a:t>
            </a:r>
          </a:p>
        </p:txBody>
      </p:sp>
      <p:sp>
        <p:nvSpPr>
          <p:cNvPr id="3085" name="文本框 3084">
            <a:extLst>
              <a:ext uri="{FF2B5EF4-FFF2-40B4-BE49-F238E27FC236}">
                <a16:creationId xmlns:a16="http://schemas.microsoft.com/office/drawing/2014/main" id="{C9F280F1-E84A-4EB8-B0AD-446F03774A3D}"/>
              </a:ext>
            </a:extLst>
          </p:cNvPr>
          <p:cNvSpPr txBox="1"/>
          <p:nvPr/>
        </p:nvSpPr>
        <p:spPr>
          <a:xfrm>
            <a:off x="7239000" y="4068764"/>
            <a:ext cx="2209800" cy="841375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交通运输布局及其影响</a:t>
            </a:r>
          </a:p>
        </p:txBody>
      </p:sp>
      <p:sp>
        <p:nvSpPr>
          <p:cNvPr id="3086" name="直接连接符 3085">
            <a:extLst>
              <a:ext uri="{FF2B5EF4-FFF2-40B4-BE49-F238E27FC236}">
                <a16:creationId xmlns:a16="http://schemas.microsoft.com/office/drawing/2014/main" id="{6E15A43B-ED02-47EC-A0D8-FA83A7242BED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3087688"/>
            <a:ext cx="0" cy="23622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87" name="直接连接符 3086">
            <a:extLst>
              <a:ext uri="{FF2B5EF4-FFF2-40B4-BE49-F238E27FC236}">
                <a16:creationId xmlns:a16="http://schemas.microsoft.com/office/drawing/2014/main" id="{E8AAFB2F-EEE1-4971-B7D9-F9C318BFD311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782888"/>
            <a:ext cx="0" cy="28956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88" name="直接连接符 3087">
            <a:extLst>
              <a:ext uri="{FF2B5EF4-FFF2-40B4-BE49-F238E27FC236}">
                <a16:creationId xmlns:a16="http://schemas.microsoft.com/office/drawing/2014/main" id="{E9B97A43-04CF-4B3C-9D3F-4A7FA48EA0B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5449888"/>
            <a:ext cx="52578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89" name="直接连接符 3088">
            <a:extLst>
              <a:ext uri="{FF2B5EF4-FFF2-40B4-BE49-F238E27FC236}">
                <a16:creationId xmlns:a16="http://schemas.microsoft.com/office/drawing/2014/main" id="{32CC88B3-B2A6-46F2-B3F2-814AC5BA249D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0" y="4916488"/>
            <a:ext cx="0" cy="5334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3090" name="文本框 3089">
            <a:extLst>
              <a:ext uri="{FF2B5EF4-FFF2-40B4-BE49-F238E27FC236}">
                <a16:creationId xmlns:a16="http://schemas.microsoft.com/office/drawing/2014/main" id="{9F1DA552-9FD7-48D9-AB95-DE79A12855B7}"/>
              </a:ext>
            </a:extLst>
          </p:cNvPr>
          <p:cNvSpPr txBox="1"/>
          <p:nvPr/>
        </p:nvSpPr>
        <p:spPr>
          <a:xfrm>
            <a:off x="3124200" y="5668963"/>
            <a:ext cx="5181600" cy="476250"/>
          </a:xfrm>
          <a:prstGeom prst="rect">
            <a:avLst/>
          </a:prstGeom>
          <a:noFill/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zh-CN" sz="2400" noProof="1">
                <a:solidFill>
                  <a:srgbClr val="FF3300"/>
                </a:solidFill>
                <a:latin typeface="Times New Roman" pitchFamily="18" charset="0"/>
                <a:ea typeface="Arial" pitchFamily="34" charset="0"/>
                <a:cs typeface="Arial" panose="020B0604020202020204" pitchFamily="34" charset="0"/>
              </a:rPr>
              <a:t>       </a:t>
            </a:r>
            <a:r>
              <a:rPr lang="zh-CN" altLang="en-US" sz="2400" b="1" noProof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黑体" pitchFamily="49" charset="-122"/>
              </a:rPr>
              <a:t>人类与地理环境的协调发展</a:t>
            </a:r>
            <a:endParaRPr lang="zh-CN" altLang="en-US" sz="2400" b="1" noProof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黑体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bldLvl="0" animBg="1"/>
      <p:bldP spid="3078" grpId="0" bldLvl="0" animBg="1"/>
      <p:bldP spid="3080" grpId="0" bldLvl="0" animBg="1"/>
      <p:bldP spid="3081" grpId="0" bldLvl="0" animBg="1"/>
      <p:bldP spid="3082" grpId="0" bldLvl="0" animBg="1"/>
      <p:bldP spid="3083" grpId="0" bldLvl="0" animBg="1"/>
      <p:bldP spid="3084" grpId="0" bldLvl="0" animBg="1"/>
      <p:bldP spid="3085" grpId="0" bldLvl="0" animBg="1"/>
      <p:bldP spid="309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098F35-F418-4BFC-845F-475C10C14F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0000FF"/>
                </a:solidFill>
                <a:latin typeface="Arial"/>
                <a:ea typeface="宋体"/>
                <a:cs typeface="+mn-cs"/>
              </a:rPr>
              <a:t>第一节 人口的数量变化和人口的合理容量</a:t>
            </a:r>
            <a:br>
              <a:rPr lang="zh-CN" altLang="en-US" sz="4800" b="1" dirty="0">
                <a:solidFill>
                  <a:srgbClr val="0000FF"/>
                </a:solidFill>
                <a:latin typeface="Arial"/>
                <a:ea typeface="宋体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5C96BBC-D1B7-4284-8FE4-558639321B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340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占位符 5121">
            <a:extLst>
              <a:ext uri="{FF2B5EF4-FFF2-40B4-BE49-F238E27FC236}">
                <a16:creationId xmlns:a16="http://schemas.microsoft.com/office/drawing/2014/main" id="{CC4AB3A4-EA6B-4456-99C6-7315DC9659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919289" y="1470026"/>
            <a:ext cx="8353425" cy="19589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 sz="3200">
                <a:ea typeface="宋体" panose="02010600030101010101" pitchFamily="2" charset="-122"/>
              </a:rPr>
              <a:t>1.</a:t>
            </a:r>
            <a:r>
              <a:rPr lang="zh-CN" altLang="en-US" sz="3200">
                <a:ea typeface="宋体" panose="02010600030101010101" pitchFamily="2" charset="-122"/>
              </a:rPr>
              <a:t>不同人口增长模式的主要特点及地区分布。</a:t>
            </a:r>
          </a:p>
          <a:p>
            <a:pPr eaLnBrk="1"/>
            <a:r>
              <a:rPr lang="en-US" altLang="zh-CN" sz="3200">
                <a:ea typeface="宋体" panose="02010600030101010101" pitchFamily="2" charset="-122"/>
              </a:rPr>
              <a:t>2.</a:t>
            </a:r>
            <a:r>
              <a:rPr lang="zh-CN" altLang="en-US" sz="3200">
                <a:ea typeface="宋体" panose="02010600030101010101" pitchFamily="2" charset="-122"/>
              </a:rPr>
              <a:t>环境承载力与人口合理容量的区别。</a:t>
            </a:r>
          </a:p>
        </p:txBody>
      </p:sp>
      <p:sp>
        <p:nvSpPr>
          <p:cNvPr id="5123" name="文本框 5122">
            <a:extLst>
              <a:ext uri="{FF2B5EF4-FFF2-40B4-BE49-F238E27FC236}">
                <a16:creationId xmlns:a16="http://schemas.microsoft.com/office/drawing/2014/main" id="{38F3C284-7511-4E94-8876-FA6E031B4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8613" y="688975"/>
            <a:ext cx="39925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【考纲要求】</a:t>
            </a:r>
          </a:p>
        </p:txBody>
      </p:sp>
      <p:sp>
        <p:nvSpPr>
          <p:cNvPr id="5124" name="矩形 5134">
            <a:extLst>
              <a:ext uri="{FF2B5EF4-FFF2-40B4-BE49-F238E27FC236}">
                <a16:creationId xmlns:a16="http://schemas.microsoft.com/office/drawing/2014/main" id="{2F699AA5-9331-4DB6-A116-1E77753A5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895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54251C61-721C-411E-A8C1-EF0C4BA98C0E}"/>
              </a:ext>
            </a:extLst>
          </p:cNvPr>
          <p:cNvGraphicFramePr/>
          <p:nvPr/>
        </p:nvGraphicFramePr>
        <p:xfrm>
          <a:off x="1703389" y="260351"/>
          <a:ext cx="8499475" cy="6661955"/>
        </p:xfrm>
        <a:graphic>
          <a:graphicData uri="http://schemas.openxmlformats.org/drawingml/2006/table">
            <a:tbl>
              <a:tblPr/>
              <a:tblGrid>
                <a:gridCol w="8499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1554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3300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解读</a:t>
                      </a:r>
                      <a:endParaRPr lang="zh-CN" altLang="en-US" sz="3300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marL="91442" marR="91442" marT="46480" marB="4648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2509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>
                        <a:lnSpc>
                          <a:spcPct val="15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altLang="zh-CN" sz="3300" dirty="0">
                          <a:ea typeface="宋体" panose="02010600030101010101" pitchFamily="2" charset="-122"/>
                        </a:rPr>
                        <a:t>1.</a:t>
                      </a:r>
                      <a:r>
                        <a:rPr lang="zh-CN" altLang="en-US" sz="3300" dirty="0">
                          <a:ea typeface="宋体" panose="02010600030101010101" pitchFamily="2" charset="-122"/>
                        </a:rPr>
                        <a:t>了解人口数量变化的影响因素及地区差异，掌握不同人口增长模式的特点及地区分布，理解我国人口增长模式的转变。</a:t>
                      </a:r>
                    </a:p>
                    <a:p>
                      <a:pPr marL="0" lvl="0" indent="0" algn="l">
                        <a:lnSpc>
                          <a:spcPct val="15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altLang="zh-CN" sz="3300" dirty="0"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3300" dirty="0">
                          <a:ea typeface="宋体" panose="02010600030101010101" pitchFamily="2" charset="-122"/>
                        </a:rPr>
                        <a:t>．掌握人口年龄构成图的判读，理解世界不同国家和地区人口问题的成因、后果及对策。</a:t>
                      </a:r>
                    </a:p>
                    <a:p>
                      <a:pPr marL="0" lvl="0" indent="0" algn="l">
                        <a:lnSpc>
                          <a:spcPct val="15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altLang="zh-CN" sz="3300" dirty="0"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3300" dirty="0">
                          <a:ea typeface="宋体" panose="02010600030101010101" pitchFamily="2" charset="-122"/>
                        </a:rPr>
                        <a:t>．理解环境承载力、环境人口容量和人口合理容量三者的关系。</a:t>
                      </a:r>
                      <a:r>
                        <a:rPr lang="zh-CN" altLang="en-US" sz="33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</a:t>
                      </a:r>
                    </a:p>
                  </a:txBody>
                  <a:tcPr marL="91442" marR="91442" marT="46480" marB="4648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B8C8C4-5896-4F3E-8452-92624FD6B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考点一  人口增长以及人口问题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F173F4-E5E3-48E6-9A2A-A1986ED31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672" y="144606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　</a:t>
            </a:r>
          </a:p>
          <a:p>
            <a:r>
              <a:rPr lang="en-US" altLang="zh-CN" dirty="0"/>
              <a:t>1.</a:t>
            </a:r>
            <a:r>
              <a:rPr lang="zh-CN" altLang="en-US" dirty="0"/>
              <a:t>人口增长的时间变化</a:t>
            </a:r>
          </a:p>
          <a:p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88FB691-54B0-4094-BE8A-45AF81228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239" y="1939210"/>
            <a:ext cx="6381561" cy="475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6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B3EED2-4EC2-428A-89FC-A9CF08E34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中国人口普查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CCD290-E30E-4682-84A2-68ED8F149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439B189-87BC-4A15-ADAD-E3F6F9207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899" y="1825624"/>
            <a:ext cx="7839075" cy="470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40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D44FF3-C28B-46BB-B24F-924679BF0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2</a:t>
            </a:r>
            <a:r>
              <a:rPr lang="zh-CN" altLang="en-US" dirty="0"/>
              <a:t>．人口增长在空间上的不平衡性</a:t>
            </a:r>
            <a:br>
              <a:rPr lang="zh-CN" altLang="en-US" dirty="0"/>
            </a:b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2FC6A1C-6BC5-4569-A135-D120225F2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882" y="1759586"/>
            <a:ext cx="11412235" cy="431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16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A51047-F6C1-420A-9C7C-4097C977B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76472" cy="1325563"/>
          </a:xfrm>
        </p:spPr>
        <p:txBody>
          <a:bodyPr/>
          <a:lstStyle/>
          <a:p>
            <a:r>
              <a:rPr lang="en-US" altLang="zh-CN" dirty="0"/>
              <a:t>3.</a:t>
            </a:r>
            <a:r>
              <a:rPr lang="zh-CN" altLang="en-US" dirty="0"/>
              <a:t>不同区域（空间）上人口增长的时间变化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9D56835-56C7-482F-B506-BAA569614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04" y="1622810"/>
            <a:ext cx="10929192" cy="4803870"/>
          </a:xfrm>
          <a:prstGeom prst="rect">
            <a:avLst/>
          </a:prstGeom>
        </p:spPr>
      </p:pic>
      <p:sp>
        <p:nvSpPr>
          <p:cNvPr id="5" name="矩形: 圆角 4">
            <a:extLst>
              <a:ext uri="{FF2B5EF4-FFF2-40B4-BE49-F238E27FC236}">
                <a16:creationId xmlns:a16="http://schemas.microsoft.com/office/drawing/2014/main" id="{F9F443F0-9FC3-4D54-815C-EAAF83D2C2A4}"/>
              </a:ext>
            </a:extLst>
          </p:cNvPr>
          <p:cNvSpPr/>
          <p:nvPr/>
        </p:nvSpPr>
        <p:spPr>
          <a:xfrm>
            <a:off x="3705764" y="1632480"/>
            <a:ext cx="1970417" cy="55967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发达地区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68272789-099F-4B5A-88B6-481E3F10FE81}"/>
              </a:ext>
            </a:extLst>
          </p:cNvPr>
          <p:cNvSpPr/>
          <p:nvPr/>
        </p:nvSpPr>
        <p:spPr>
          <a:xfrm>
            <a:off x="8272733" y="1656749"/>
            <a:ext cx="2654060" cy="55967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欠发达地区</a:t>
            </a:r>
          </a:p>
        </p:txBody>
      </p:sp>
    </p:spTree>
    <p:extLst>
      <p:ext uri="{BB962C8B-B14F-4D97-AF65-F5344CB8AC3E}">
        <p14:creationId xmlns:p14="http://schemas.microsoft.com/office/powerpoint/2010/main" val="163782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6309E2-0AC5-4A49-8FFF-ED05CA62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3.</a:t>
            </a:r>
            <a:r>
              <a:rPr lang="zh-CN" altLang="en-US" dirty="0"/>
              <a:t>人口增长的描述与分析以及影响因素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C1C079-6591-4DD9-9260-5FE8AF492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人口自然增长率</a:t>
            </a:r>
            <a:r>
              <a:rPr lang="zh-CN" altLang="en-US" dirty="0"/>
              <a:t>是指一定时间内人口</a:t>
            </a:r>
            <a:r>
              <a:rPr lang="zh-CN" altLang="en-US" dirty="0">
                <a:solidFill>
                  <a:srgbClr val="FF0000"/>
                </a:solidFill>
              </a:rPr>
              <a:t>出生率</a:t>
            </a:r>
            <a:r>
              <a:rPr lang="zh-CN" altLang="en-US" dirty="0"/>
              <a:t>与</a:t>
            </a:r>
            <a:r>
              <a:rPr lang="zh-CN" altLang="en-US" dirty="0">
                <a:solidFill>
                  <a:srgbClr val="FF0000"/>
                </a:solidFill>
              </a:rPr>
              <a:t>死亡率</a:t>
            </a:r>
            <a:r>
              <a:rPr lang="zh-CN" altLang="en-US" dirty="0"/>
              <a:t>之差。在死亡率相对稳定的情况下，出生率高，相应的人口数量增长就快，反之则慢。</a:t>
            </a:r>
          </a:p>
          <a:p>
            <a:endParaRPr lang="zh-CN" altLang="en-US" dirty="0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AA20652-4453-4EAB-826B-A6E5216416B9}"/>
              </a:ext>
            </a:extLst>
          </p:cNvPr>
          <p:cNvGrpSpPr/>
          <p:nvPr/>
        </p:nvGrpSpPr>
        <p:grpSpPr>
          <a:xfrm>
            <a:off x="1423358" y="2173856"/>
            <a:ext cx="5589924" cy="4181209"/>
            <a:chOff x="1423358" y="2173856"/>
            <a:chExt cx="5589924" cy="4181209"/>
          </a:xfrm>
        </p:grpSpPr>
        <p:cxnSp>
          <p:nvCxnSpPr>
            <p:cNvPr id="5" name="连接符: 曲线 4">
              <a:extLst>
                <a:ext uri="{FF2B5EF4-FFF2-40B4-BE49-F238E27FC236}">
                  <a16:creationId xmlns:a16="http://schemas.microsoft.com/office/drawing/2014/main" id="{AC89210F-81BA-40E5-87E1-D68FC356020E}"/>
                </a:ext>
              </a:extLst>
            </p:cNvPr>
            <p:cNvCxnSpPr>
              <a:cxnSpLocks/>
              <a:endCxn id="6" idx="0"/>
            </p:cNvCxnSpPr>
            <p:nvPr/>
          </p:nvCxnSpPr>
          <p:spPr>
            <a:xfrm rot="10800000" flipV="1">
              <a:off x="2449903" y="2173856"/>
              <a:ext cx="4563379" cy="1595886"/>
            </a:xfrm>
            <a:prstGeom prst="curvedConnector2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FDF56C98-3926-47AE-B43D-46AE7F717A6E}"/>
                </a:ext>
              </a:extLst>
            </p:cNvPr>
            <p:cNvSpPr txBox="1"/>
            <p:nvPr/>
          </p:nvSpPr>
          <p:spPr>
            <a:xfrm>
              <a:off x="1423358" y="3769742"/>
              <a:ext cx="2053087" cy="25853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1.</a:t>
              </a:r>
              <a:r>
                <a:rPr lang="zh-CN" altLang="en-US" dirty="0"/>
                <a:t>经济发展水平</a:t>
              </a:r>
              <a:endParaRPr lang="en-US" altLang="zh-CN" dirty="0"/>
            </a:p>
            <a:p>
              <a:r>
                <a:rPr lang="en-US" altLang="zh-CN" dirty="0"/>
                <a:t>2.</a:t>
              </a:r>
              <a:r>
                <a:rPr lang="zh-CN" altLang="en-US" dirty="0"/>
                <a:t>女性的生育观念</a:t>
              </a:r>
              <a:endParaRPr lang="en-US" altLang="zh-CN" dirty="0"/>
            </a:p>
            <a:p>
              <a:r>
                <a:rPr lang="en-US" altLang="zh-CN" dirty="0"/>
                <a:t>3.</a:t>
              </a:r>
              <a:r>
                <a:rPr lang="zh-CN" altLang="en-US" dirty="0"/>
                <a:t>人口生育政策</a:t>
              </a:r>
              <a:endParaRPr lang="en-US" altLang="zh-CN" dirty="0"/>
            </a:p>
            <a:p>
              <a:r>
                <a:rPr lang="en-US" altLang="zh-CN" dirty="0"/>
                <a:t>4.</a:t>
              </a:r>
              <a:r>
                <a:rPr lang="zh-CN" altLang="en-US" dirty="0"/>
                <a:t>自然原因</a:t>
              </a:r>
              <a:r>
                <a:rPr lang="en-US" altLang="zh-CN" dirty="0"/>
                <a:t>……</a:t>
              </a:r>
            </a:p>
            <a:p>
              <a:endParaRPr lang="en-US" altLang="zh-CN" dirty="0"/>
            </a:p>
            <a:p>
              <a:endParaRPr lang="en-US" altLang="zh-CN" dirty="0"/>
            </a:p>
            <a:p>
              <a:endParaRPr lang="en-US" altLang="zh-CN" dirty="0"/>
            </a:p>
            <a:p>
              <a:endParaRPr lang="en-US" altLang="zh-CN" dirty="0"/>
            </a:p>
            <a:p>
              <a:endParaRPr lang="zh-CN" altLang="en-US" dirty="0"/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FA551A4-B1AF-41D7-B54C-56595BBB8589}"/>
              </a:ext>
            </a:extLst>
          </p:cNvPr>
          <p:cNvGrpSpPr/>
          <p:nvPr/>
        </p:nvGrpSpPr>
        <p:grpSpPr>
          <a:xfrm>
            <a:off x="6501440" y="2173857"/>
            <a:ext cx="2487297" cy="4458207"/>
            <a:chOff x="6501440" y="2173857"/>
            <a:chExt cx="2487297" cy="4458207"/>
          </a:xfrm>
        </p:grpSpPr>
        <p:cxnSp>
          <p:nvCxnSpPr>
            <p:cNvPr id="11" name="连接符: 曲线 10">
              <a:extLst>
                <a:ext uri="{FF2B5EF4-FFF2-40B4-BE49-F238E27FC236}">
                  <a16:creationId xmlns:a16="http://schemas.microsoft.com/office/drawing/2014/main" id="{7D019ADD-525A-4083-88A7-CFFEEC2B5FBA}"/>
                </a:ext>
              </a:extLst>
            </p:cNvPr>
            <p:cNvCxnSpPr>
              <a:cxnSpLocks/>
              <a:endCxn id="12" idx="0"/>
            </p:cNvCxnSpPr>
            <p:nvPr/>
          </p:nvCxnSpPr>
          <p:spPr>
            <a:xfrm rot="5400000">
              <a:off x="7460418" y="2241423"/>
              <a:ext cx="1595886" cy="1460753"/>
            </a:xfrm>
            <a:prstGeom prst="curvedConnector3">
              <a:avLst>
                <a:gd name="adj1" fmla="val 50000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2F3ECED1-D242-436B-A898-864004047DCF}"/>
                </a:ext>
              </a:extLst>
            </p:cNvPr>
            <p:cNvSpPr txBox="1"/>
            <p:nvPr/>
          </p:nvSpPr>
          <p:spPr>
            <a:xfrm>
              <a:off x="6501440" y="3769742"/>
              <a:ext cx="2053087" cy="286232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1.</a:t>
              </a:r>
              <a:r>
                <a:rPr lang="zh-CN" altLang="en-US" dirty="0"/>
                <a:t>社会经济原因</a:t>
              </a:r>
              <a:endParaRPr lang="en-US" altLang="zh-CN" dirty="0"/>
            </a:p>
            <a:p>
              <a:r>
                <a:rPr lang="zh-CN" altLang="en-US" dirty="0"/>
                <a:t>生产力发展水平</a:t>
              </a:r>
              <a:endParaRPr lang="en-US" altLang="zh-CN" dirty="0"/>
            </a:p>
            <a:p>
              <a:r>
                <a:rPr lang="zh-CN" altLang="en-US" dirty="0"/>
                <a:t>医疗水平</a:t>
              </a:r>
              <a:endParaRPr lang="en-US" altLang="zh-CN" dirty="0"/>
            </a:p>
            <a:p>
              <a:r>
                <a:rPr lang="en-US" altLang="zh-CN" dirty="0"/>
                <a:t>……</a:t>
              </a:r>
            </a:p>
            <a:p>
              <a:r>
                <a:rPr lang="en-US" altLang="zh-CN" dirty="0"/>
                <a:t>2.</a:t>
              </a:r>
              <a:r>
                <a:rPr lang="zh-CN" altLang="en-US" dirty="0"/>
                <a:t>自然原因</a:t>
              </a:r>
              <a:endParaRPr lang="en-US" altLang="zh-CN" dirty="0"/>
            </a:p>
            <a:p>
              <a:r>
                <a:rPr lang="en-US" altLang="zh-CN" dirty="0"/>
                <a:t>……</a:t>
              </a:r>
            </a:p>
            <a:p>
              <a:endParaRPr lang="en-US" altLang="zh-CN" dirty="0"/>
            </a:p>
            <a:p>
              <a:endParaRPr lang="en-US" altLang="zh-CN" dirty="0"/>
            </a:p>
            <a:p>
              <a:endParaRPr lang="en-US" altLang="zh-CN" dirty="0"/>
            </a:p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8436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3D8D26-440F-4719-B40D-A101B56F1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20651"/>
            <a:ext cx="10121106" cy="2286000"/>
          </a:xfrm>
          <a:prstGeom prst="rect">
            <a:avLst/>
          </a:prstGeom>
          <a:gradFill rotWithShape="1">
            <a:gsLst>
              <a:gs pos="0">
                <a:srgbClr val="F5FCF7"/>
              </a:gs>
              <a:gs pos="74001">
                <a:srgbClr val="A6E0B8"/>
              </a:gs>
              <a:gs pos="83000">
                <a:srgbClr val="A6E0B8"/>
              </a:gs>
              <a:gs pos="100000">
                <a:srgbClr val="C4EAD0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、人口增长模式（人口再生产模式）及其转变</a:t>
            </a:r>
            <a:endParaRPr lang="zh-CN" altLang="en-US" sz="24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构成指标：</a:t>
            </a:r>
            <a:r>
              <a:rPr lang="zh-CN" altLang="en-US" sz="2400" b="1" u="sng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 </a:t>
            </a: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、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         </a:t>
            </a:r>
            <a:r>
              <a:rPr lang="zh-CN" altLang="en-US" sz="2400" b="1" u="sng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</a:t>
            </a: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和</a:t>
            </a: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        </a:t>
            </a:r>
            <a:r>
              <a:rPr lang="zh-CN" altLang="en-US" sz="2400" b="1" u="sng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          </a:t>
            </a: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673B82-4FEC-44FD-8198-729D925E6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5363" y="744537"/>
            <a:ext cx="114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出生率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DEBB9B-C54B-48C4-91BB-012362A73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9925" y="1228724"/>
            <a:ext cx="1285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死亡率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77ABF2-2A70-46CB-8163-38A7703F0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994" y="1776411"/>
            <a:ext cx="1785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自然增长率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8207" name="图片 8206" descr="E:/小样/天宏人教地理/地理/D522.TIF">
            <a:extLst>
              <a:ext uri="{FF2B5EF4-FFF2-40B4-BE49-F238E27FC236}">
                <a16:creationId xmlns:a16="http://schemas.microsoft.com/office/drawing/2014/main" id="{3013EC35-B469-4BBB-BCEC-07D2C2D07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45" y="120651"/>
            <a:ext cx="5192712" cy="319564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内容占位符 9229">
            <a:extLst>
              <a:ext uri="{FF2B5EF4-FFF2-40B4-BE49-F238E27FC236}">
                <a16:creationId xmlns:a16="http://schemas.microsoft.com/office/drawing/2014/main" id="{8A8E9C09-01D4-442A-BF82-B8E51C3E4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913" y="3629026"/>
            <a:ext cx="8888412" cy="519113"/>
          </a:xfrm>
          <a:prstGeom prst="rect">
            <a:avLst/>
          </a:prstGeom>
          <a:gradFill rotWithShape="1">
            <a:gsLst>
              <a:gs pos="0">
                <a:srgbClr val="F5FCF7"/>
              </a:gs>
              <a:gs pos="74001">
                <a:srgbClr val="A6E0B8"/>
              </a:gs>
              <a:gs pos="83000">
                <a:srgbClr val="A6E0B8"/>
              </a:gs>
              <a:gs pos="100000">
                <a:srgbClr val="C4EAD0"/>
              </a:gs>
            </a:gsLst>
            <a:lin ang="5400000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rgbClr val="3FB564"/>
              </a:buClr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ea typeface="宋体" panose="02010600030101010101" pitchFamily="2" charset="-122"/>
              </a:rPr>
              <a:t>．</a:t>
            </a:r>
            <a:r>
              <a:rPr lang="zh-CN" altLang="en-US" b="1">
                <a:solidFill>
                  <a:srgbClr val="000000"/>
                </a:solidFill>
                <a:ea typeface="黑体" panose="02010609060101010101" pitchFamily="49" charset="-122"/>
              </a:rPr>
              <a:t>人口增长模式的类型、特点与转变过程</a:t>
            </a:r>
          </a:p>
        </p:txBody>
      </p:sp>
      <p:graphicFrame>
        <p:nvGraphicFramePr>
          <p:cNvPr id="9232" name="表格 9231">
            <a:extLst>
              <a:ext uri="{FF2B5EF4-FFF2-40B4-BE49-F238E27FC236}">
                <a16:creationId xmlns:a16="http://schemas.microsoft.com/office/drawing/2014/main" id="{899BCC3D-52FD-4614-914E-8BA5E7615E1E}"/>
              </a:ext>
            </a:extLst>
          </p:cNvPr>
          <p:cNvGraphicFramePr/>
          <p:nvPr/>
        </p:nvGraphicFramePr>
        <p:xfrm>
          <a:off x="2085976" y="4233863"/>
          <a:ext cx="7432675" cy="2516186"/>
        </p:xfrm>
        <a:graphic>
          <a:graphicData uri="http://schemas.openxmlformats.org/drawingml/2006/table">
            <a:tbl>
              <a:tblPr/>
              <a:tblGrid>
                <a:gridCol w="1790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2857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模式类型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类型</a:t>
                      </a:r>
                      <a:r>
                        <a:rPr lang="en-US" altLang="zh-CN"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Ⅰ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类型</a:t>
                      </a:r>
                      <a:r>
                        <a:rPr lang="en-US" altLang="zh-CN"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Ⅱ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类型</a:t>
                      </a:r>
                      <a:r>
                        <a:rPr lang="en-US" altLang="zh-CN" sz="20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Ⅲ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300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名称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原始型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传统型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en-US" altLang="zh-CN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__________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618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特点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高高低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en-US" altLang="zh-CN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__________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3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低低低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825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转变过程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586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转变的</a:t>
                      </a:r>
                    </a:p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影响因素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社会经济发展、传统文化观念和相关的人口政策等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4" marB="4571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260" name="矩形 9259">
            <a:extLst>
              <a:ext uri="{FF2B5EF4-FFF2-40B4-BE49-F238E27FC236}">
                <a16:creationId xmlns:a16="http://schemas.microsoft.com/office/drawing/2014/main" id="{4D486F62-690B-4CD2-B179-ACED56DE0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2899" y="4584700"/>
            <a:ext cx="958917" cy="449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现代型</a:t>
            </a:r>
          </a:p>
        </p:txBody>
      </p:sp>
      <p:sp>
        <p:nvSpPr>
          <p:cNvPr id="9261" name="矩形 9260">
            <a:extLst>
              <a:ext uri="{FF2B5EF4-FFF2-40B4-BE49-F238E27FC236}">
                <a16:creationId xmlns:a16="http://schemas.microsoft.com/office/drawing/2014/main" id="{D47D077E-B1D3-4FCF-B2F6-EE3E9A609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9487" y="5078413"/>
            <a:ext cx="958917" cy="449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高低高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218CBFF-8C50-4E41-B879-FCF7B6EC31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4164" y="5648325"/>
            <a:ext cx="66563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4067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原始型</a:t>
            </a:r>
            <a:r>
              <a:rPr lang="en-US" altLang="zh-CN" b="1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</a:t>
            </a:r>
            <a:r>
              <a:rPr lang="zh-CN" altLang="en-US" b="1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传统型</a:t>
            </a:r>
            <a:r>
              <a:rPr lang="en-US" altLang="zh-CN" b="1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</a:t>
            </a:r>
            <a:r>
              <a:rPr lang="zh-CN" altLang="en-US" b="1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现代型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9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/>
      <p:bldP spid="5" grpId="0"/>
      <p:bldP spid="6" grpId="0"/>
      <p:bldP spid="9230" grpId="0" build="p" animBg="1"/>
      <p:bldP spid="9260" grpId="0"/>
      <p:bldP spid="9261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B951A42D-5511-4C1E-9D35-85CBEC98086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263" y="0"/>
            <a:ext cx="8229600" cy="4525962"/>
          </a:xfrm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zh-CN" altLang="en-US" dirty="0">
                <a:ea typeface="黑体" panose="02010609060101010101" pitchFamily="49" charset="-122"/>
              </a:rPr>
              <a:t>人口增长模式转变的途径</a:t>
            </a:r>
          </a:p>
        </p:txBody>
      </p:sp>
      <p:graphicFrame>
        <p:nvGraphicFramePr>
          <p:cNvPr id="44035" name="Group 3">
            <a:extLst>
              <a:ext uri="{FF2B5EF4-FFF2-40B4-BE49-F238E27FC236}">
                <a16:creationId xmlns:a16="http://schemas.microsoft.com/office/drawing/2014/main" id="{392FA017-7FE6-48D2-9259-4F1CF23BD4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365472"/>
              </p:ext>
            </p:extLst>
          </p:nvPr>
        </p:nvGraphicFramePr>
        <p:xfrm>
          <a:off x="515144" y="882406"/>
          <a:ext cx="11161712" cy="1727183"/>
        </p:xfrm>
        <a:graphic>
          <a:graphicData uri="http://schemas.openxmlformats.org/drawingml/2006/table">
            <a:tbl>
              <a:tblPr/>
              <a:tblGrid>
                <a:gridCol w="1599465">
                  <a:extLst>
                    <a:ext uri="{9D8B030D-6E8A-4147-A177-3AD203B41FA5}">
                      <a16:colId xmlns:a16="http://schemas.microsoft.com/office/drawing/2014/main" val="616329734"/>
                    </a:ext>
                  </a:extLst>
                </a:gridCol>
                <a:gridCol w="1631842">
                  <a:extLst>
                    <a:ext uri="{9D8B030D-6E8A-4147-A177-3AD203B41FA5}">
                      <a16:colId xmlns:a16="http://schemas.microsoft.com/office/drawing/2014/main" val="1987486144"/>
                    </a:ext>
                  </a:extLst>
                </a:gridCol>
                <a:gridCol w="7930405">
                  <a:extLst>
                    <a:ext uri="{9D8B030D-6E8A-4147-A177-3AD203B41FA5}">
                      <a16:colId xmlns:a16="http://schemas.microsoft.com/office/drawing/2014/main" val="3740031383"/>
                    </a:ext>
                  </a:extLst>
                </a:gridCol>
              </a:tblGrid>
              <a:tr h="287793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代表国家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途径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原因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3485315"/>
                  </a:ext>
                </a:extLst>
              </a:tr>
              <a:tr h="1302882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西欧、北美发达国家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自发实现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生育率的下降</a:t>
                      </a: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生产力的提高</a:t>
                      </a: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，，</a:t>
                      </a: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社会、经济和文化等的变化，从而导致了人们生育观念和意愿的改变，并最终导致了生育行为变化的结果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2306272"/>
                  </a:ext>
                </a:extLst>
              </a:tr>
            </a:tbl>
          </a:graphicData>
        </a:graphic>
      </p:graphicFrame>
      <p:graphicFrame>
        <p:nvGraphicFramePr>
          <p:cNvPr id="4" name="Group 2">
            <a:extLst>
              <a:ext uri="{FF2B5EF4-FFF2-40B4-BE49-F238E27FC236}">
                <a16:creationId xmlns:a16="http://schemas.microsoft.com/office/drawing/2014/main" id="{0F908652-D75F-46DC-9080-4C5215CFD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191585"/>
              </p:ext>
            </p:extLst>
          </p:nvPr>
        </p:nvGraphicFramePr>
        <p:xfrm>
          <a:off x="515144" y="3491995"/>
          <a:ext cx="11428412" cy="2306095"/>
        </p:xfrm>
        <a:graphic>
          <a:graphicData uri="http://schemas.openxmlformats.org/drawingml/2006/table">
            <a:tbl>
              <a:tblPr/>
              <a:tblGrid>
                <a:gridCol w="1436686">
                  <a:extLst>
                    <a:ext uri="{9D8B030D-6E8A-4147-A177-3AD203B41FA5}">
                      <a16:colId xmlns:a16="http://schemas.microsoft.com/office/drawing/2014/main" val="4162336330"/>
                    </a:ext>
                  </a:extLst>
                </a:gridCol>
                <a:gridCol w="2229645">
                  <a:extLst>
                    <a:ext uri="{9D8B030D-6E8A-4147-A177-3AD203B41FA5}">
                      <a16:colId xmlns:a16="http://schemas.microsoft.com/office/drawing/2014/main" val="1579929451"/>
                    </a:ext>
                  </a:extLst>
                </a:gridCol>
                <a:gridCol w="7762081">
                  <a:extLst>
                    <a:ext uri="{9D8B030D-6E8A-4147-A177-3AD203B41FA5}">
                      <a16:colId xmlns:a16="http://schemas.microsoft.com/office/drawing/2014/main" val="3832715137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代表国家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途径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原因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1124742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中国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政府自觉措施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生产力水平</a:t>
                      </a: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不均衡</a:t>
                      </a: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，必须通过政府强大的宣传、教育</a:t>
                      </a: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。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计划生育措施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3495040"/>
                  </a:ext>
                </a:extLst>
              </a:tr>
              <a:tr h="1030773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日本、新加坡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自发与自觉相结合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社会化大生产和商品经济的发展</a:t>
                      </a: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；生育政策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5330542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1025C24-CB25-4483-96D4-2E7366F27309}"/>
              </a:ext>
            </a:extLst>
          </p:cNvPr>
          <p:cNvSpPr/>
          <p:nvPr/>
        </p:nvSpPr>
        <p:spPr>
          <a:xfrm>
            <a:off x="571500" y="23791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200" dirty="0"/>
              <a:t>全国总和生育率倒数前五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183D7423-7DEF-4EC8-8CAE-83E4CF6980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427949"/>
              </p:ext>
            </p:extLst>
          </p:nvPr>
        </p:nvGraphicFramePr>
        <p:xfrm>
          <a:off x="1143000" y="1081616"/>
          <a:ext cx="10782300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7050">
                  <a:extLst>
                    <a:ext uri="{9D8B030D-6E8A-4147-A177-3AD203B41FA5}">
                      <a16:colId xmlns:a16="http://schemas.microsoft.com/office/drawing/2014/main" val="3545711531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086260722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230922600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3790527753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24039725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2107982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生育率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北京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上海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辽宁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黑龙江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吉林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593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地区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0.70670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0.73665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0.74090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0.75140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0.76000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0434807"/>
                  </a:ext>
                </a:extLst>
              </a:tr>
            </a:tbl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115E2AC6-6D12-4D22-BABF-45708C54423F}"/>
              </a:ext>
            </a:extLst>
          </p:cNvPr>
          <p:cNvSpPr/>
          <p:nvPr/>
        </p:nvSpPr>
        <p:spPr>
          <a:xfrm>
            <a:off x="676275" y="233337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200" dirty="0"/>
              <a:t>生育率最高的前五名是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6833D9D-F395-45E5-A127-A17ADD6B0964}"/>
              </a:ext>
            </a:extLst>
          </p:cNvPr>
          <p:cNvSpPr/>
          <p:nvPr/>
        </p:nvSpPr>
        <p:spPr>
          <a:xfrm>
            <a:off x="1143000" y="4954368"/>
            <a:ext cx="84963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生育率是指一定时期内 </a:t>
            </a:r>
            <a:r>
              <a:rPr lang="en-US" altLang="zh-CN" sz="3200" dirty="0"/>
              <a:t>(</a:t>
            </a:r>
            <a:r>
              <a:rPr lang="zh-CN" altLang="en-US" sz="3200" dirty="0"/>
              <a:t>通常为一年</a:t>
            </a:r>
            <a:r>
              <a:rPr lang="en-US" altLang="zh-CN" sz="3200" dirty="0"/>
              <a:t>) </a:t>
            </a:r>
            <a:r>
              <a:rPr lang="zh-CN" altLang="en-US" sz="3200" dirty="0"/>
              <a:t>出生活婴数与同期平均育龄妇女人数之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DFA5A597-8B85-47ED-AEA6-5FDE65A829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740941"/>
              </p:ext>
            </p:extLst>
          </p:nvPr>
        </p:nvGraphicFramePr>
        <p:xfrm>
          <a:off x="1143000" y="3179575"/>
          <a:ext cx="10782300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7050">
                  <a:extLst>
                    <a:ext uri="{9D8B030D-6E8A-4147-A177-3AD203B41FA5}">
                      <a16:colId xmlns:a16="http://schemas.microsoft.com/office/drawing/2014/main" val="3545711531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086260722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230922600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3790527753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424039725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2107982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生育率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广西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贵州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新疆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海南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安徽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593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地区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1.78975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1.74785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1.52885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/>
                        <a:t> </a:t>
                      </a:r>
                      <a:r>
                        <a:rPr lang="en-US" altLang="zh-CN" sz="3200" dirty="0"/>
                        <a:t>1.51265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1.48155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0434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13071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6BDB4B-C8BA-4142-ACF2-3C7591ECA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二、人口问题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3B0242-B432-47F7-A61C-AF72EC8DD0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9400"/>
            <a:ext cx="10515600" cy="2651125"/>
          </a:xfrm>
        </p:spPr>
        <p:txBody>
          <a:bodyPr/>
          <a:lstStyle/>
          <a:p>
            <a:r>
              <a:rPr lang="en-US" altLang="zh-CN" dirty="0"/>
              <a:t>(1)</a:t>
            </a:r>
            <a:r>
              <a:rPr lang="zh-CN" altLang="en-US" dirty="0"/>
              <a:t>人口老龄化问题及其对策</a:t>
            </a:r>
          </a:p>
          <a:p>
            <a:r>
              <a:rPr lang="zh-CN" altLang="en-US" dirty="0"/>
              <a:t>①人口老龄化的概念</a:t>
            </a:r>
          </a:p>
          <a:p>
            <a:pPr marL="0" indent="0">
              <a:buNone/>
            </a:pPr>
            <a:r>
              <a:rPr lang="zh-CN" altLang="en-US" dirty="0"/>
              <a:t>国际上通常的看法是，当一个国家或地区</a:t>
            </a:r>
            <a:r>
              <a:rPr lang="en-US" altLang="zh-CN" dirty="0"/>
              <a:t>60</a:t>
            </a:r>
            <a:r>
              <a:rPr lang="zh-CN" altLang="en-US" dirty="0"/>
              <a:t>岁及以上老年人口占人口总数的</a:t>
            </a:r>
            <a:r>
              <a:rPr lang="en-US" altLang="zh-CN" dirty="0">
                <a:solidFill>
                  <a:srgbClr val="FF0000"/>
                </a:solidFill>
              </a:rPr>
              <a:t>10%</a:t>
            </a:r>
            <a:r>
              <a:rPr lang="zh-CN" altLang="en-US" dirty="0"/>
              <a:t>或</a:t>
            </a:r>
            <a:r>
              <a:rPr lang="en-US" altLang="zh-CN" dirty="0"/>
              <a:t>65</a:t>
            </a:r>
            <a:r>
              <a:rPr lang="zh-CN" altLang="en-US" dirty="0"/>
              <a:t>岁及以上老年人口占人口总数的</a:t>
            </a:r>
            <a:r>
              <a:rPr lang="en-US" altLang="zh-CN" dirty="0">
                <a:solidFill>
                  <a:srgbClr val="FF0000"/>
                </a:solidFill>
              </a:rPr>
              <a:t>7%</a:t>
            </a:r>
            <a:r>
              <a:rPr lang="zh-CN" altLang="en-US" dirty="0"/>
              <a:t>，即意味着这个国家或地区处于老龄化社会。</a:t>
            </a:r>
          </a:p>
          <a:p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0D5CB30-EE49-4062-9D72-97537867D3EE}"/>
              </a:ext>
            </a:extLst>
          </p:cNvPr>
          <p:cNvSpPr/>
          <p:nvPr/>
        </p:nvSpPr>
        <p:spPr>
          <a:xfrm>
            <a:off x="381000" y="4786610"/>
            <a:ext cx="11601450" cy="15696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dirty="0"/>
              <a:t>中国第六次人口普查：</a:t>
            </a:r>
            <a:r>
              <a:rPr lang="en-US" altLang="zh-CN" sz="3200" dirty="0"/>
              <a:t>60</a:t>
            </a:r>
            <a:r>
              <a:rPr lang="zh-CN" altLang="en-US" sz="3200" dirty="0"/>
              <a:t>岁及以上人口占</a:t>
            </a:r>
            <a:r>
              <a:rPr lang="en-US" altLang="zh-CN" sz="3200" dirty="0">
                <a:solidFill>
                  <a:srgbClr val="0000FF"/>
                </a:solidFill>
              </a:rPr>
              <a:t>13.26%</a:t>
            </a:r>
            <a:r>
              <a:rPr lang="zh-CN" altLang="en-US" sz="3200" dirty="0"/>
              <a:t>，比</a:t>
            </a:r>
            <a:r>
              <a:rPr lang="en-US" altLang="zh-CN" sz="3200" dirty="0"/>
              <a:t>2000</a:t>
            </a:r>
            <a:r>
              <a:rPr lang="zh-CN" altLang="en-US" sz="3200" dirty="0"/>
              <a:t>年人口普查上升</a:t>
            </a:r>
            <a:r>
              <a:rPr lang="en-US" altLang="zh-CN" sz="3200" dirty="0"/>
              <a:t>2.93</a:t>
            </a:r>
            <a:r>
              <a:rPr lang="zh-CN" altLang="en-US" sz="3200" dirty="0"/>
              <a:t>个百分点，其中</a:t>
            </a:r>
            <a:r>
              <a:rPr lang="en-US" altLang="zh-CN" sz="3200" dirty="0"/>
              <a:t>65</a:t>
            </a:r>
            <a:r>
              <a:rPr lang="zh-CN" altLang="en-US" sz="3200" dirty="0"/>
              <a:t>岁及以上人口占</a:t>
            </a:r>
            <a:r>
              <a:rPr lang="en-US" altLang="zh-CN" sz="3200" dirty="0">
                <a:solidFill>
                  <a:srgbClr val="0000FF"/>
                </a:solidFill>
              </a:rPr>
              <a:t>8.87%</a:t>
            </a:r>
            <a:r>
              <a:rPr lang="zh-CN" altLang="en-US" sz="3200" dirty="0"/>
              <a:t>，比</a:t>
            </a:r>
            <a:r>
              <a:rPr lang="en-US" altLang="zh-CN" sz="3200" dirty="0"/>
              <a:t>2000</a:t>
            </a:r>
            <a:r>
              <a:rPr lang="zh-CN" altLang="en-US" sz="3200" dirty="0"/>
              <a:t>年人口普查上升</a:t>
            </a:r>
            <a:r>
              <a:rPr lang="en-US" altLang="zh-CN" sz="3200" dirty="0"/>
              <a:t>1.91</a:t>
            </a:r>
            <a:r>
              <a:rPr lang="zh-CN" altLang="en-US" sz="3200" dirty="0"/>
              <a:t>个百分点。</a:t>
            </a:r>
          </a:p>
        </p:txBody>
      </p:sp>
    </p:spTree>
    <p:extLst>
      <p:ext uri="{BB962C8B-B14F-4D97-AF65-F5344CB8AC3E}">
        <p14:creationId xmlns:p14="http://schemas.microsoft.com/office/powerpoint/2010/main" val="257991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1D0A89F9-2E22-47C2-892B-5C1AE11D6DB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04813" y="1420815"/>
            <a:ext cx="11382374" cy="1325564"/>
          </a:xfrm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zh-CN" altLang="en-US" dirty="0">
                <a:ea typeface="楷体_GB2312" pitchFamily="1" charset="-122"/>
              </a:rPr>
              <a:t>我国人口老龄化的五大特点</a:t>
            </a:r>
          </a:p>
          <a:p>
            <a:pPr algn="just"/>
            <a:r>
              <a:rPr lang="zh-CN" altLang="en-US" dirty="0">
                <a:ea typeface="楷体_GB2312" pitchFamily="1" charset="-122"/>
              </a:rPr>
              <a:t>一是老年人口基数大；二是老年人口增长速度快；三是高龄化趋势明显；四是地区老龄化程度差异较大；五是人口老龄化与社会经济发展水平不相适应。</a:t>
            </a:r>
          </a:p>
          <a:p>
            <a:pPr algn="just"/>
            <a:endParaRPr lang="en-US" altLang="zh-CN" dirty="0">
              <a:ea typeface="楷体_GB2312" pitchFamily="1" charset="-122"/>
            </a:endParaRPr>
          </a:p>
          <a:p>
            <a:pPr algn="just"/>
            <a:endParaRPr lang="en-US" altLang="zh-CN" dirty="0">
              <a:ea typeface="楷体_GB2312" pitchFamily="1" charset="-122"/>
            </a:endParaRPr>
          </a:p>
          <a:p>
            <a:pPr algn="just"/>
            <a:endParaRPr lang="en-US" altLang="zh-CN" dirty="0">
              <a:ea typeface="楷体_GB2312" pitchFamily="1" charset="-122"/>
            </a:endParaRPr>
          </a:p>
          <a:p>
            <a:pPr algn="just"/>
            <a:endParaRPr lang="en-US" altLang="zh-CN" dirty="0">
              <a:ea typeface="楷体_GB2312" pitchFamily="1" charset="-122"/>
            </a:endParaRPr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DD071A03-A067-4DC0-8D5B-D5F1FA2A05DF}"/>
              </a:ext>
            </a:extLst>
          </p:cNvPr>
          <p:cNvSpPr txBox="1">
            <a:spLocks/>
          </p:cNvSpPr>
          <p:nvPr/>
        </p:nvSpPr>
        <p:spPr>
          <a:xfrm>
            <a:off x="404813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 Light" panose="020F0302020204030204"/>
                <a:ea typeface="等线 Light" panose="02010600030101010101" pitchFamily="2" charset="-122"/>
                <a:cs typeface="+mj-cs"/>
              </a:rPr>
              <a:t>总结我们人口老龄化的特点？</a:t>
            </a: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C933F017-D6FB-48A5-B512-D25E8843D8AB}"/>
              </a:ext>
            </a:extLst>
          </p:cNvPr>
          <p:cNvSpPr txBox="1">
            <a:spLocks/>
          </p:cNvSpPr>
          <p:nvPr/>
        </p:nvSpPr>
        <p:spPr>
          <a:xfrm>
            <a:off x="604838" y="269557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 Light" panose="020F0302020204030204"/>
                <a:ea typeface="等线 Light" panose="02010600030101010101" pitchFamily="2" charset="-122"/>
                <a:cs typeface="+mj-cs"/>
              </a:rPr>
              <a:t>人口老龄化对社会发展的影响？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979031A-2728-46D6-9402-D883C34085F7}"/>
              </a:ext>
            </a:extLst>
          </p:cNvPr>
          <p:cNvSpPr/>
          <p:nvPr/>
        </p:nvSpPr>
        <p:spPr>
          <a:xfrm>
            <a:off x="685799" y="4180612"/>
            <a:ext cx="11229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造成劳动力年龄结构老化，劳动力短缺，青壮年负担过重，国防兵员不足，老年人的社会保障与赡养等费用增加，社会经济负担加重，老年人的医疗保健和精神孤寂问题严重等。人口老龄化的问题在发达国家比较普遍，问题也更突出</a:t>
            </a:r>
            <a:r>
              <a:rPr lang="zh-CN" altLang="en-US" dirty="0"/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8837B3-DF4B-466F-8D3E-454AB4E37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）人口</a:t>
            </a:r>
            <a:r>
              <a:rPr lang="zh-CN" altLang="en-US" dirty="0">
                <a:solidFill>
                  <a:srgbClr val="FF0000"/>
                </a:solidFill>
              </a:rPr>
              <a:t>年轻化</a:t>
            </a:r>
            <a:r>
              <a:rPr lang="zh-CN" altLang="en-US" dirty="0"/>
              <a:t>问题及其对策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4BC746-4200-44A4-B417-F7C607661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779"/>
            <a:ext cx="10515600" cy="727075"/>
          </a:xfrm>
        </p:spPr>
        <p:txBody>
          <a:bodyPr/>
          <a:lstStyle/>
          <a:p>
            <a:r>
              <a:rPr lang="zh-CN" altLang="en-US" dirty="0"/>
              <a:t>人口增长过快带来人口数量太多和人均资源短缺等问题。</a:t>
            </a:r>
          </a:p>
          <a:p>
            <a:endParaRPr lang="zh-CN" altLang="en-US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30DE544A-D4BE-4F30-8CCE-C56DB10B876E}"/>
              </a:ext>
            </a:extLst>
          </p:cNvPr>
          <p:cNvSpPr txBox="1">
            <a:spLocks/>
          </p:cNvSpPr>
          <p:nvPr/>
        </p:nvSpPr>
        <p:spPr>
          <a:xfrm>
            <a:off x="838200" y="2295129"/>
            <a:ext cx="10515600" cy="1420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ea typeface="楷体_GB2312" pitchFamily="1" charset="-122"/>
              </a:rPr>
              <a:t>粮食供给不足，就业问题严重，人民生活贫困化，妨碍人力资源的形成，产生持久的环境压力</a:t>
            </a:r>
            <a:endParaRPr lang="zh-CN" altLang="en-US" dirty="0"/>
          </a:p>
        </p:txBody>
      </p:sp>
      <p:sp>
        <p:nvSpPr>
          <p:cNvPr id="6" name="内容占位符 2">
            <a:extLst>
              <a:ext uri="{FF2B5EF4-FFF2-40B4-BE49-F238E27FC236}">
                <a16:creationId xmlns:a16="http://schemas.microsoft.com/office/drawing/2014/main" id="{E7738A02-3515-4DC3-BB9A-49CFD7401FE7}"/>
              </a:ext>
            </a:extLst>
          </p:cNvPr>
          <p:cNvSpPr txBox="1">
            <a:spLocks/>
          </p:cNvSpPr>
          <p:nvPr/>
        </p:nvSpPr>
        <p:spPr>
          <a:xfrm>
            <a:off x="857250" y="1706365"/>
            <a:ext cx="10515600" cy="573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具体举例人口增长过快带来的社会问题？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712719A-C335-47FF-972E-475A74423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850" y="4855368"/>
            <a:ext cx="10782300" cy="1135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n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n"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dirty="0">
                <a:ea typeface="楷体_GB2312" pitchFamily="1" charset="-122"/>
              </a:rPr>
              <a:t>④</a:t>
            </a:r>
            <a:r>
              <a:rPr lang="zh-CN" altLang="en-US" dirty="0">
                <a:ea typeface="楷体_GB2312" pitchFamily="1" charset="-122"/>
              </a:rPr>
              <a:t>对策：实行计划生育，控制人口数量，提高人口素质；努力发展经济，解决贫困问题；在发展经济时，走可持续发展的道路，使人口与经济、环境、自然协调发展。</a:t>
            </a:r>
          </a:p>
          <a:p>
            <a:pPr algn="just"/>
            <a:endParaRPr lang="zh-CN" altLang="en-US" dirty="0">
              <a:ea typeface="楷体_GB2312" pitchFamily="1" charset="-122"/>
            </a:endParaRPr>
          </a:p>
        </p:txBody>
      </p:sp>
      <p:sp>
        <p:nvSpPr>
          <p:cNvPr id="8" name="内容占位符 2">
            <a:extLst>
              <a:ext uri="{FF2B5EF4-FFF2-40B4-BE49-F238E27FC236}">
                <a16:creationId xmlns:a16="http://schemas.microsoft.com/office/drawing/2014/main" id="{477ED9B2-1271-4E72-BB74-6744B6716768}"/>
              </a:ext>
            </a:extLst>
          </p:cNvPr>
          <p:cNvSpPr txBox="1">
            <a:spLocks/>
          </p:cNvSpPr>
          <p:nvPr/>
        </p:nvSpPr>
        <p:spPr>
          <a:xfrm>
            <a:off x="1057275" y="4228107"/>
            <a:ext cx="10515600" cy="1420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解决人口年轻化的措施？</a:t>
            </a:r>
          </a:p>
        </p:txBody>
      </p:sp>
    </p:spTree>
    <p:extLst>
      <p:ext uri="{BB962C8B-B14F-4D97-AF65-F5344CB8AC3E}">
        <p14:creationId xmlns:p14="http://schemas.microsoft.com/office/powerpoint/2010/main" val="409502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29A3AD1-1F79-414B-AD0E-5B65A28F2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909762"/>
            <a:ext cx="10515600" cy="2295525"/>
          </a:xfrm>
        </p:spPr>
        <p:txBody>
          <a:bodyPr>
            <a:normAutofit/>
          </a:bodyPr>
          <a:lstStyle/>
          <a:p>
            <a:r>
              <a:rPr lang="zh-CN" altLang="en-US" dirty="0"/>
              <a:t>中国：人口基数大，每年净增人口数量多，人口老龄化严重；</a:t>
            </a:r>
          </a:p>
          <a:p>
            <a:r>
              <a:rPr lang="zh-CN" altLang="en-US" dirty="0"/>
              <a:t>俄罗斯：人口负增长，劳动力不足，人口老龄化更加严重。 </a:t>
            </a:r>
            <a:endParaRPr lang="en-US" altLang="zh-CN" dirty="0"/>
          </a:p>
          <a:p>
            <a:r>
              <a:rPr lang="zh-CN" altLang="en-US" dirty="0"/>
              <a:t>美国</a:t>
            </a:r>
            <a:endParaRPr lang="en-US" altLang="zh-CN" dirty="0"/>
          </a:p>
          <a:p>
            <a:r>
              <a:rPr lang="zh-CN" altLang="en-US" dirty="0"/>
              <a:t>西欧发达国家</a:t>
            </a: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D7EA7D87-9E21-48F0-B00B-ECA8FDC8B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2901"/>
            <a:ext cx="10515600" cy="1352550"/>
          </a:xfrm>
        </p:spPr>
        <p:txBody>
          <a:bodyPr>
            <a:normAutofit/>
          </a:bodyPr>
          <a:lstStyle/>
          <a:p>
            <a:r>
              <a:rPr lang="zh-CN" altLang="en-US" dirty="0"/>
              <a:t>不同地区人口问题差异明显：</a:t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4230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6688FE-2010-4B31-A6A5-4B63C35A1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三、人口统计图的判读方法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FC824DF-141A-4AE4-9595-01845F104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951" y="1688619"/>
            <a:ext cx="8694274" cy="442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99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52282CD8-E1B7-4F64-B32B-CEA3F5E0E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750" y="334009"/>
            <a:ext cx="4792375" cy="390039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A14F991-D79B-475B-977E-CC3BED7F6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6980" y="414733"/>
            <a:ext cx="4322439" cy="40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93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15361">
            <a:extLst>
              <a:ext uri="{FF2B5EF4-FFF2-40B4-BE49-F238E27FC236}">
                <a16:creationId xmlns:a16="http://schemas.microsoft.com/office/drawing/2014/main" id="{37CBAB73-9E59-4F06-B7CE-1430C3B680C7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13316" name="直接连接符 53">
              <a:extLst>
                <a:ext uri="{FF2B5EF4-FFF2-40B4-BE49-F238E27FC236}">
                  <a16:creationId xmlns:a16="http://schemas.microsoft.com/office/drawing/2014/main" id="{E48CC67D-C05B-4F6D-8BD3-3C5EB3D9EBC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17" name="矩形 24">
              <a:extLst>
                <a:ext uri="{FF2B5EF4-FFF2-40B4-BE49-F238E27FC236}">
                  <a16:creationId xmlns:a16="http://schemas.microsoft.com/office/drawing/2014/main" id="{DFC70789-953E-4B89-9656-5A8B1AC84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3318" name="直接连接符 73">
              <a:extLst>
                <a:ext uri="{FF2B5EF4-FFF2-40B4-BE49-F238E27FC236}">
                  <a16:creationId xmlns:a16="http://schemas.microsoft.com/office/drawing/2014/main" id="{38B6334F-4D4E-42CD-A43E-5296FFEECCA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366" name="内容占位符 15365">
            <a:extLst>
              <a:ext uri="{FF2B5EF4-FFF2-40B4-BE49-F238E27FC236}">
                <a16:creationId xmlns:a16="http://schemas.microsoft.com/office/drawing/2014/main" id="{2A2F239A-D62A-4798-A8D0-59F8CAFB4EAD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63750" y="1830388"/>
            <a:ext cx="8064500" cy="4154784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zh-CN" altLang="en-US" sz="2400" dirty="0">
                <a:ea typeface="黑体" panose="02010609060101010101" pitchFamily="49" charset="-122"/>
              </a:rPr>
              <a:t>人口结构与人口问题</a:t>
            </a:r>
            <a:endParaRPr lang="zh-CN" altLang="en-US" sz="2400" dirty="0">
              <a:ea typeface="宋体" panose="02010600030101010101" pitchFamily="2" charset="-122"/>
            </a:endParaRPr>
          </a:p>
          <a:p>
            <a:pPr eaLnBrk="1"/>
            <a:r>
              <a:rPr lang="zh-CN" altLang="en-US" sz="2400" dirty="0">
                <a:ea typeface="宋体" panose="02010600030101010101" pitchFamily="2" charset="-122"/>
              </a:rPr>
              <a:t>人口结构主要包括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人口年龄结构</a:t>
            </a:r>
            <a:r>
              <a:rPr lang="zh-CN" altLang="en-US" sz="2400" dirty="0"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人口性别结构</a:t>
            </a:r>
            <a:r>
              <a:rPr lang="zh-CN" altLang="en-US" sz="2400" dirty="0"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人口文化素质结构</a:t>
            </a:r>
            <a:r>
              <a:rPr lang="zh-CN" altLang="en-US" sz="2400" dirty="0">
                <a:ea typeface="宋体" panose="02010600030101010101" pitchFamily="2" charset="-122"/>
              </a:rPr>
              <a:t>等，人口结构若出现不合理，则会引发人口问题。</a:t>
            </a:r>
          </a:p>
          <a:p>
            <a:pPr eaLnBrk="1"/>
            <a:r>
              <a:rPr lang="en-US" altLang="zh-CN" sz="2400" dirty="0">
                <a:ea typeface="宋体" panose="02010600030101010101" pitchFamily="2" charset="-122"/>
              </a:rPr>
              <a:t>(1)</a:t>
            </a:r>
            <a:r>
              <a:rPr lang="zh-CN" altLang="en-US" sz="2400" dirty="0">
                <a:ea typeface="宋体" panose="02010600030101010101" pitchFamily="2" charset="-122"/>
              </a:rPr>
              <a:t>人口的年龄结构与人口问题：</a:t>
            </a:r>
          </a:p>
          <a:p>
            <a:pPr eaLnBrk="1"/>
            <a:r>
              <a:rPr lang="zh-CN" altLang="en-US" sz="2400" dirty="0">
                <a:ea typeface="宋体" panose="02010600030101010101" pitchFamily="2" charset="-122"/>
              </a:rPr>
              <a:t>人口的年龄结构是指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各年龄人口在总人口中的比重</a:t>
            </a:r>
            <a:r>
              <a:rPr lang="zh-CN" altLang="en-US" sz="2400" dirty="0">
                <a:ea typeface="宋体" panose="02010600030101010101" pitchFamily="2" charset="-122"/>
              </a:rPr>
              <a:t>。主要表现在人口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年轻化</a:t>
            </a:r>
            <a:r>
              <a:rPr lang="zh-CN" altLang="en-US" sz="2400" dirty="0">
                <a:ea typeface="宋体" panose="02010600030101010101" pitchFamily="2" charset="-122"/>
              </a:rPr>
              <a:t>和人口</a:t>
            </a:r>
            <a:r>
              <a:rPr lang="zh-CN" altLang="en-US" sz="2400" dirty="0">
                <a:solidFill>
                  <a:srgbClr val="C00000"/>
                </a:solidFill>
                <a:ea typeface="宋体" panose="02010600030101010101" pitchFamily="2" charset="-122"/>
              </a:rPr>
              <a:t>老龄化</a:t>
            </a:r>
            <a:r>
              <a:rPr lang="zh-CN" altLang="en-US" sz="2400" dirty="0">
                <a:ea typeface="宋体" panose="02010600030101010101" pitchFamily="2" charset="-122"/>
              </a:rPr>
              <a:t>两个方面。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59B26A-D48D-4EF4-B81F-7946862D7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四、人口的分布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10B8720-431D-4EED-8DC9-1B8B16AB7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1204912"/>
          </a:xfrm>
        </p:spPr>
        <p:txBody>
          <a:bodyPr>
            <a:normAutofit/>
          </a:bodyPr>
          <a:lstStyle/>
          <a:p>
            <a:r>
              <a:rPr lang="zh-CN" altLang="en-US" dirty="0"/>
              <a:t>人口分布的不平衡性</a:t>
            </a:r>
            <a:endParaRPr lang="en-US" altLang="zh-CN" dirty="0"/>
          </a:p>
          <a:p>
            <a:r>
              <a:rPr lang="zh-CN" altLang="en-US" dirty="0"/>
              <a:t>人口分布的衡量指标是人口密度，通常是指每平方千米的人口数</a:t>
            </a:r>
          </a:p>
          <a:p>
            <a:endParaRPr lang="zh-CN" altLang="en-US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8F25C9C8-5CF2-4CEA-B497-26D5FFEC6358}"/>
              </a:ext>
            </a:extLst>
          </p:cNvPr>
          <p:cNvSpPr txBox="1">
            <a:spLocks/>
          </p:cNvSpPr>
          <p:nvPr/>
        </p:nvSpPr>
        <p:spPr>
          <a:xfrm>
            <a:off x="838200" y="2895600"/>
            <a:ext cx="10515600" cy="479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世界人口主要分布地区？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73C3C4E-AE57-4BC3-93A5-A406E3AD4131}"/>
              </a:ext>
            </a:extLst>
          </p:cNvPr>
          <p:cNvSpPr/>
          <p:nvPr/>
        </p:nvSpPr>
        <p:spPr>
          <a:xfrm>
            <a:off x="1009650" y="5415657"/>
            <a:ext cx="86677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世界人口分布表现出</a:t>
            </a:r>
            <a:r>
              <a:rPr lang="zh-CN" altLang="en-US" sz="3200" dirty="0">
                <a:solidFill>
                  <a:srgbClr val="FF0000"/>
                </a:solidFill>
              </a:rPr>
              <a:t>中低纬</a:t>
            </a:r>
            <a:r>
              <a:rPr lang="zh-CN" altLang="en-US" sz="3200" dirty="0"/>
              <a:t>指向、</a:t>
            </a:r>
            <a:r>
              <a:rPr lang="zh-CN" altLang="en-US" sz="3200" dirty="0">
                <a:solidFill>
                  <a:srgbClr val="FF0000"/>
                </a:solidFill>
              </a:rPr>
              <a:t>近海岸</a:t>
            </a:r>
            <a:r>
              <a:rPr lang="zh-CN" altLang="en-US" sz="3200" dirty="0"/>
              <a:t>指向和</a:t>
            </a:r>
            <a:r>
              <a:rPr lang="zh-CN" altLang="en-US" sz="3200" dirty="0">
                <a:solidFill>
                  <a:srgbClr val="FF0000"/>
                </a:solidFill>
              </a:rPr>
              <a:t>平原</a:t>
            </a:r>
            <a:r>
              <a:rPr lang="zh-CN" altLang="en-US" sz="3200" dirty="0"/>
              <a:t>指向。</a:t>
            </a:r>
          </a:p>
        </p:txBody>
      </p:sp>
    </p:spTree>
    <p:extLst>
      <p:ext uri="{BB962C8B-B14F-4D97-AF65-F5344CB8AC3E}">
        <p14:creationId xmlns:p14="http://schemas.microsoft.com/office/powerpoint/2010/main" val="143588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971" name="Group 3">
            <a:extLst>
              <a:ext uri="{FF2B5EF4-FFF2-40B4-BE49-F238E27FC236}">
                <a16:creationId xmlns:a16="http://schemas.microsoft.com/office/drawing/2014/main" id="{1B9A7A5B-6671-472D-83B3-D89A8B77C4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467245"/>
              </p:ext>
            </p:extLst>
          </p:nvPr>
        </p:nvGraphicFramePr>
        <p:xfrm>
          <a:off x="314326" y="981075"/>
          <a:ext cx="11601450" cy="2819400"/>
        </p:xfrm>
        <a:graphic>
          <a:graphicData uri="http://schemas.openxmlformats.org/drawingml/2006/table">
            <a:tbl>
              <a:tblPr/>
              <a:tblGrid>
                <a:gridCol w="1852621">
                  <a:extLst>
                    <a:ext uri="{9D8B030D-6E8A-4147-A177-3AD203B41FA5}">
                      <a16:colId xmlns:a16="http://schemas.microsoft.com/office/drawing/2014/main" val="785986025"/>
                    </a:ext>
                  </a:extLst>
                </a:gridCol>
                <a:gridCol w="3801958">
                  <a:extLst>
                    <a:ext uri="{9D8B030D-6E8A-4147-A177-3AD203B41FA5}">
                      <a16:colId xmlns:a16="http://schemas.microsoft.com/office/drawing/2014/main" val="1443740833"/>
                    </a:ext>
                  </a:extLst>
                </a:gridCol>
                <a:gridCol w="3230266">
                  <a:extLst>
                    <a:ext uri="{9D8B030D-6E8A-4147-A177-3AD203B41FA5}">
                      <a16:colId xmlns:a16="http://schemas.microsoft.com/office/drawing/2014/main" val="3923130056"/>
                    </a:ext>
                  </a:extLst>
                </a:gridCol>
                <a:gridCol w="2716605">
                  <a:extLst>
                    <a:ext uri="{9D8B030D-6E8A-4147-A177-3AD203B41FA5}">
                      <a16:colId xmlns:a16="http://schemas.microsoft.com/office/drawing/2014/main" val="1316952808"/>
                    </a:ext>
                  </a:extLst>
                </a:gridCol>
              </a:tblGrid>
              <a:tr h="817720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人口分布区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分布地区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原因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因素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119515"/>
                  </a:ext>
                </a:extLst>
              </a:tr>
              <a:tr h="819300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世界四大密集区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东亚、南亚、西欧、北美东北部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自然条件优越，经济发达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自然条件、社会经济条件、开发时间长短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7592620"/>
                  </a:ext>
                </a:extLst>
              </a:tr>
              <a:tr h="1182380"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世界四大稀疏区</a:t>
                      </a:r>
                      <a:endParaRPr kumimoji="0" lang="zh-CN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热带雨林湿热区、干旱沙漠区、高原寒冷地区、两极地区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indent="-28575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16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4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indent="-228600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12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细黑" panose="02010600040101010101" pitchFamily="2" charset="-122"/>
                          <a:cs typeface="Times New Roman" panose="02020603050405020304" pitchFamily="18" charset="0"/>
                        </a:rPr>
                        <a:t>自然条件恶劣</a:t>
                      </a:r>
                      <a:endParaRPr kumimoji="0" lang="zh-CN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细黑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17" marB="4571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8789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55E187-E004-493F-887C-951448B38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2C7A74F-D380-492F-9B65-6BA3BE91C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1D032B8-22C5-4857-9AF6-2C4259EE2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91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F2DCC-A683-4038-A338-A6E4C0A76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影响人口分布的因素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C0ADFAA-A2D5-47F0-8BA0-A809E1253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自然因素：气温和降水、水资源、土壤、矿产资源</a:t>
            </a:r>
          </a:p>
          <a:p>
            <a:r>
              <a:rPr lang="zh-CN" altLang="en-US" dirty="0"/>
              <a:t>社会经济因素：生产力发展水平、城市化水平、生产活动方式、开发时间长短、交通运输条件、文化教育状况等</a:t>
            </a:r>
            <a:endParaRPr lang="en-US" altLang="zh-CN" dirty="0"/>
          </a:p>
          <a:p>
            <a:r>
              <a:rPr lang="zh-CN" altLang="en-US" dirty="0"/>
              <a:t>政治文化因素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273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11265">
            <a:extLst>
              <a:ext uri="{FF2B5EF4-FFF2-40B4-BE49-F238E27FC236}">
                <a16:creationId xmlns:a16="http://schemas.microsoft.com/office/drawing/2014/main" id="{EDC62159-39CF-4A29-8F91-4A1A940974C6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054101"/>
            <a:ext cx="8366125" cy="5243513"/>
            <a:chOff x="0" y="0"/>
            <a:chExt cx="5270" cy="3039"/>
          </a:xfrm>
        </p:grpSpPr>
        <p:cxnSp>
          <p:nvCxnSpPr>
            <p:cNvPr id="11275" name="直接连接符 53">
              <a:extLst>
                <a:ext uri="{FF2B5EF4-FFF2-40B4-BE49-F238E27FC236}">
                  <a16:creationId xmlns:a16="http://schemas.microsoft.com/office/drawing/2014/main" id="{1A0360B2-BB6E-4C0E-B03B-84B0F29D143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76" name="矩形 24">
              <a:extLst>
                <a:ext uri="{FF2B5EF4-FFF2-40B4-BE49-F238E27FC236}">
                  <a16:creationId xmlns:a16="http://schemas.microsoft.com/office/drawing/2014/main" id="{BA502E4A-5D42-418A-B5D7-9C5C13357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1277" name="直接连接符 73">
              <a:extLst>
                <a:ext uri="{FF2B5EF4-FFF2-40B4-BE49-F238E27FC236}">
                  <a16:creationId xmlns:a16="http://schemas.microsoft.com/office/drawing/2014/main" id="{9C44650B-838A-4D37-9F63-71C86946F3C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1267" name="直接连接符 11276">
            <a:extLst>
              <a:ext uri="{FF2B5EF4-FFF2-40B4-BE49-F238E27FC236}">
                <a16:creationId xmlns:a16="http://schemas.microsoft.com/office/drawing/2014/main" id="{1174FC5A-A734-4E67-84F8-B719146B1EE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78" name="内容占位符 11277">
            <a:extLst>
              <a:ext uri="{FF2B5EF4-FFF2-40B4-BE49-F238E27FC236}">
                <a16:creationId xmlns:a16="http://schemas.microsoft.com/office/drawing/2014/main" id="{8F669ED2-6FF3-4D9B-B9B3-1A9C45292E35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63751" y="1152525"/>
            <a:ext cx="8132763" cy="46799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>
                <a:ea typeface="宋体" panose="02010600030101010101" pitchFamily="2" charset="-122"/>
              </a:rPr>
              <a:t>1</a:t>
            </a:r>
            <a:r>
              <a:rPr lang="zh-CN" altLang="en-US">
                <a:ea typeface="宋体" panose="02010600030101010101" pitchFamily="2" charset="-122"/>
              </a:rPr>
              <a:t>．</a:t>
            </a:r>
            <a:r>
              <a:rPr lang="zh-CN" altLang="en-US" sz="2400">
                <a:ea typeface="黑体" panose="02010609060101010101" pitchFamily="49" charset="-122"/>
              </a:rPr>
              <a:t>环境承载力</a:t>
            </a:r>
            <a:endParaRPr lang="zh-CN" altLang="en-US" sz="2400">
              <a:ea typeface="宋体" panose="02010600030101010101" pitchFamily="2" charset="-122"/>
            </a:endParaRP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(1)</a:t>
            </a:r>
            <a:r>
              <a:rPr lang="zh-CN" altLang="en-US" sz="2400">
                <a:ea typeface="宋体" panose="02010600030101010101" pitchFamily="2" charset="-122"/>
              </a:rPr>
              <a:t>概念：是指环境能持续供养的人口数量。</a:t>
            </a: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(2)</a:t>
            </a:r>
            <a:r>
              <a:rPr lang="zh-CN" altLang="en-US" sz="2400">
                <a:ea typeface="宋体" panose="02010600030101010101" pitchFamily="2" charset="-122"/>
              </a:rPr>
              <a:t>衡量指标：</a:t>
            </a:r>
            <a:r>
              <a:rPr lang="en-US" altLang="zh-CN" sz="2400">
                <a:ea typeface="宋体" panose="02010600030101010101" pitchFamily="2" charset="-122"/>
              </a:rPr>
              <a:t>__________</a:t>
            </a:r>
            <a:r>
              <a:rPr lang="zh-CN" altLang="en-US" sz="2400">
                <a:ea typeface="宋体" panose="02010600030101010101" pitchFamily="2" charset="-122"/>
              </a:rPr>
              <a:t>。</a:t>
            </a: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2</a:t>
            </a:r>
            <a:r>
              <a:rPr lang="zh-CN" altLang="en-US" sz="2400">
                <a:ea typeface="宋体" panose="02010600030101010101" pitchFamily="2" charset="-122"/>
              </a:rPr>
              <a:t>．</a:t>
            </a:r>
            <a:r>
              <a:rPr lang="zh-CN" altLang="en-US" sz="2400">
                <a:ea typeface="黑体" panose="02010609060101010101" pitchFamily="49" charset="-122"/>
              </a:rPr>
              <a:t>环境人口容量的制约因素</a:t>
            </a:r>
            <a:endParaRPr lang="zh-CN" altLang="en-US" sz="2400">
              <a:ea typeface="宋体" panose="02010600030101010101" pitchFamily="2" charset="-122"/>
            </a:endParaRPr>
          </a:p>
          <a:p>
            <a:pPr eaLnBrk="1"/>
            <a:r>
              <a:rPr lang="zh-CN" altLang="en-US" sz="2400">
                <a:ea typeface="宋体" panose="02010600030101010101" pitchFamily="2" charset="-122"/>
              </a:rPr>
              <a:t>主要包括</a:t>
            </a:r>
            <a:r>
              <a:rPr lang="en-US" altLang="zh-CN" sz="2400">
                <a:ea typeface="宋体" panose="02010600030101010101" pitchFamily="2" charset="-122"/>
              </a:rPr>
              <a:t>__________</a:t>
            </a:r>
            <a:r>
              <a:rPr lang="zh-CN" altLang="en-US" sz="2400">
                <a:ea typeface="宋体" panose="02010600030101010101" pitchFamily="2" charset="-122"/>
              </a:rPr>
              <a:t>、科技发展水平以及人口的生活和文化消费水平，其中</a:t>
            </a:r>
            <a:r>
              <a:rPr lang="en-US" altLang="zh-CN" sz="2400">
                <a:ea typeface="宋体" panose="02010600030101010101" pitchFamily="2" charset="-122"/>
              </a:rPr>
              <a:t>__________</a:t>
            </a:r>
            <a:r>
              <a:rPr lang="zh-CN" altLang="en-US" sz="2400">
                <a:ea typeface="宋体" panose="02010600030101010101" pitchFamily="2" charset="-122"/>
              </a:rPr>
              <a:t>是主要的制约因素。</a:t>
            </a: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3</a:t>
            </a:r>
            <a:r>
              <a:rPr lang="zh-CN" altLang="en-US" sz="2400">
                <a:ea typeface="宋体" panose="02010600030101010101" pitchFamily="2" charset="-122"/>
              </a:rPr>
              <a:t>．</a:t>
            </a:r>
            <a:r>
              <a:rPr lang="zh-CN" altLang="en-US" sz="2400">
                <a:ea typeface="黑体" panose="02010609060101010101" pitchFamily="49" charset="-122"/>
              </a:rPr>
              <a:t>人口合理容量</a:t>
            </a:r>
            <a:endParaRPr lang="zh-CN" altLang="en-US" sz="2400">
              <a:ea typeface="宋体" panose="02010600030101010101" pitchFamily="2" charset="-122"/>
            </a:endParaRP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(1)</a:t>
            </a:r>
            <a:r>
              <a:rPr lang="zh-CN" altLang="en-US" sz="2400">
                <a:ea typeface="宋体" panose="02010600030101010101" pitchFamily="2" charset="-122"/>
              </a:rPr>
              <a:t>定义：一个国家或地区</a:t>
            </a:r>
            <a:r>
              <a:rPr lang="en-US" altLang="zh-CN" sz="2400">
                <a:ea typeface="宋体" panose="02010600030101010101" pitchFamily="2" charset="-122"/>
              </a:rPr>
              <a:t>__________</a:t>
            </a:r>
            <a:r>
              <a:rPr lang="zh-CN" altLang="en-US" sz="2400">
                <a:ea typeface="宋体" panose="02010600030101010101" pitchFamily="2" charset="-122"/>
              </a:rPr>
              <a:t>的人口数量。</a:t>
            </a:r>
          </a:p>
          <a:p>
            <a:pPr eaLnBrk="1"/>
            <a:r>
              <a:rPr lang="en-US" altLang="zh-CN" sz="2400">
                <a:ea typeface="宋体" panose="02010600030101010101" pitchFamily="2" charset="-122"/>
              </a:rPr>
              <a:t>(2)</a:t>
            </a:r>
            <a:r>
              <a:rPr lang="zh-CN" altLang="en-US" sz="2400">
                <a:ea typeface="宋体" panose="02010600030101010101" pitchFamily="2" charset="-122"/>
              </a:rPr>
              <a:t>意义：对于制定一个地区或国家的人口战略和人口政策有着重要意义，进而影响区域的</a:t>
            </a:r>
            <a:r>
              <a:rPr lang="en-US" altLang="zh-CN" sz="2400">
                <a:ea typeface="宋体" panose="02010600030101010101" pitchFamily="2" charset="-122"/>
              </a:rPr>
              <a:t>__________</a:t>
            </a:r>
            <a:r>
              <a:rPr lang="zh-CN" altLang="en-US" sz="2400">
                <a:ea typeface="宋体" panose="02010600030101010101" pitchFamily="2" charset="-122"/>
              </a:rPr>
              <a:t>发展战略。</a:t>
            </a:r>
          </a:p>
        </p:txBody>
      </p:sp>
      <p:sp>
        <p:nvSpPr>
          <p:cNvPr id="11279" name="TextBox 47">
            <a:extLst>
              <a:ext uri="{FF2B5EF4-FFF2-40B4-BE49-F238E27FC236}">
                <a16:creationId xmlns:a16="http://schemas.microsoft.com/office/drawing/2014/main" id="{5E7B5535-5D27-473C-AB24-8F9CD83D1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404814"/>
            <a:ext cx="6697663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三、环境承载力与人口合理容量 </a:t>
            </a:r>
          </a:p>
        </p:txBody>
      </p:sp>
      <p:sp>
        <p:nvSpPr>
          <p:cNvPr id="11280" name="矩形 11279">
            <a:extLst>
              <a:ext uri="{FF2B5EF4-FFF2-40B4-BE49-F238E27FC236}">
                <a16:creationId xmlns:a16="http://schemas.microsoft.com/office/drawing/2014/main" id="{CCE02AB3-E759-4232-8388-8E17AEC64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2349501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人口数量</a:t>
            </a:r>
          </a:p>
        </p:txBody>
      </p:sp>
      <p:sp>
        <p:nvSpPr>
          <p:cNvPr id="11281" name="矩形 11280">
            <a:extLst>
              <a:ext uri="{FF2B5EF4-FFF2-40B4-BE49-F238E27FC236}">
                <a16:creationId xmlns:a16="http://schemas.microsoft.com/office/drawing/2014/main" id="{1B546CDF-1D29-473D-A431-88D7C9F8F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1" y="3213101"/>
            <a:ext cx="695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资源</a:t>
            </a:r>
          </a:p>
        </p:txBody>
      </p:sp>
      <p:sp>
        <p:nvSpPr>
          <p:cNvPr id="11282" name="矩形 11281">
            <a:extLst>
              <a:ext uri="{FF2B5EF4-FFF2-40B4-BE49-F238E27FC236}">
                <a16:creationId xmlns:a16="http://schemas.microsoft.com/office/drawing/2014/main" id="{EC76C034-17D4-4D2E-9FA2-78E13AA43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6" y="3768726"/>
            <a:ext cx="695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资源</a:t>
            </a:r>
          </a:p>
        </p:txBody>
      </p:sp>
      <p:sp>
        <p:nvSpPr>
          <p:cNvPr id="11283" name="矩形 11282">
            <a:extLst>
              <a:ext uri="{FF2B5EF4-FFF2-40B4-BE49-F238E27FC236}">
                <a16:creationId xmlns:a16="http://schemas.microsoft.com/office/drawing/2014/main" id="{21D6CEC7-3B66-4354-A287-52A0521DD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5488" y="4867276"/>
            <a:ext cx="9509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最适宜</a:t>
            </a:r>
          </a:p>
        </p:txBody>
      </p:sp>
      <p:sp>
        <p:nvSpPr>
          <p:cNvPr id="11284" name="矩形 11283">
            <a:extLst>
              <a:ext uri="{FF2B5EF4-FFF2-40B4-BE49-F238E27FC236}">
                <a16:creationId xmlns:a16="http://schemas.microsoft.com/office/drawing/2014/main" id="{9A25D286-E51F-4B5D-B446-C91497D08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4325" y="5875339"/>
            <a:ext cx="1206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经济社会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2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2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9" grpId="0" animBg="1"/>
      <p:bldP spid="11280" grpId="0"/>
      <p:bldP spid="11281" grpId="0"/>
      <p:bldP spid="11282" grpId="0"/>
      <p:bldP spid="11283" grpId="0"/>
      <p:bldP spid="112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61970C-65F8-4418-BBFB-325BE21D9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C1E22E4-771D-4ABC-AF15-4571EE28D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797019"/>
      </p:ext>
    </p:extLst>
  </p:cSld>
  <p:clrMapOvr>
    <a:masterClrMapping/>
  </p:clrMapOvr>
  <p:transition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50177">
            <a:extLst>
              <a:ext uri="{FF2B5EF4-FFF2-40B4-BE49-F238E27FC236}">
                <a16:creationId xmlns:a16="http://schemas.microsoft.com/office/drawing/2014/main" id="{A4A6C2A9-6975-4C25-895F-C9B6E4DBB329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21541" name="直接连接符 53">
              <a:extLst>
                <a:ext uri="{FF2B5EF4-FFF2-40B4-BE49-F238E27FC236}">
                  <a16:creationId xmlns:a16="http://schemas.microsoft.com/office/drawing/2014/main" id="{DF6B961E-EC8E-4700-942C-3B8B2F6D1FC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542" name="矩形 24">
              <a:extLst>
                <a:ext uri="{FF2B5EF4-FFF2-40B4-BE49-F238E27FC236}">
                  <a16:creationId xmlns:a16="http://schemas.microsoft.com/office/drawing/2014/main" id="{FA181B0F-0DA7-4660-8F70-55F12AB4A9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21543" name="直接连接符 73">
              <a:extLst>
                <a:ext uri="{FF2B5EF4-FFF2-40B4-BE49-F238E27FC236}">
                  <a16:creationId xmlns:a16="http://schemas.microsoft.com/office/drawing/2014/main" id="{403CBF14-933D-42BA-85DB-16B64D34F51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0182" name="内容占位符 50181">
            <a:extLst>
              <a:ext uri="{FF2B5EF4-FFF2-40B4-BE49-F238E27FC236}">
                <a16:creationId xmlns:a16="http://schemas.microsoft.com/office/drawing/2014/main" id="{CF8E2B2A-BE50-48AE-88A3-4D8E97D7EE23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58988" y="1841501"/>
            <a:ext cx="8064500" cy="5191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>
                <a:ea typeface="宋体" panose="02010600030101010101" pitchFamily="2" charset="-122"/>
              </a:rPr>
              <a:t>2</a:t>
            </a:r>
            <a:r>
              <a:rPr lang="zh-CN" altLang="en-US">
                <a:ea typeface="宋体" panose="02010600030101010101" pitchFamily="2" charset="-122"/>
              </a:rPr>
              <a:t>．</a:t>
            </a:r>
            <a:r>
              <a:rPr lang="zh-CN" altLang="en-US">
                <a:ea typeface="黑体" panose="02010609060101010101" pitchFamily="49" charset="-122"/>
              </a:rPr>
              <a:t>环境人口容量与人口合理容量的关系</a:t>
            </a:r>
          </a:p>
        </p:txBody>
      </p:sp>
      <p:grpSp>
        <p:nvGrpSpPr>
          <p:cNvPr id="21508" name="组合 50182">
            <a:extLst>
              <a:ext uri="{FF2B5EF4-FFF2-40B4-BE49-F238E27FC236}">
                <a16:creationId xmlns:a16="http://schemas.microsoft.com/office/drawing/2014/main" id="{561FB104-6768-4F1E-90F9-81751C168ECD}"/>
              </a:ext>
            </a:extLst>
          </p:cNvPr>
          <p:cNvGrpSpPr>
            <a:grpSpLocks/>
          </p:cNvGrpSpPr>
          <p:nvPr/>
        </p:nvGrpSpPr>
        <p:grpSpPr bwMode="auto">
          <a:xfrm>
            <a:off x="1965326" y="109539"/>
            <a:ext cx="1185863" cy="815975"/>
            <a:chOff x="0" y="0"/>
            <a:chExt cx="747" cy="514"/>
          </a:xfrm>
        </p:grpSpPr>
        <p:cxnSp>
          <p:nvCxnSpPr>
            <p:cNvPr id="21535" name="直接连接符 22">
              <a:extLst>
                <a:ext uri="{FF2B5EF4-FFF2-40B4-BE49-F238E27FC236}">
                  <a16:creationId xmlns:a16="http://schemas.microsoft.com/office/drawing/2014/main" id="{B167CE72-98CD-45DC-B62F-AC347AEA3E7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6" name="直接连接符 80">
              <a:extLst>
                <a:ext uri="{FF2B5EF4-FFF2-40B4-BE49-F238E27FC236}">
                  <a16:creationId xmlns:a16="http://schemas.microsoft.com/office/drawing/2014/main" id="{852847A2-5BDB-4F8A-A1DD-8A33A02711B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7" name="直接连接符 22">
              <a:extLst>
                <a:ext uri="{FF2B5EF4-FFF2-40B4-BE49-F238E27FC236}">
                  <a16:creationId xmlns:a16="http://schemas.microsoft.com/office/drawing/2014/main" id="{68093C7C-8A97-456B-A64D-99C21582D70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8" name="直接连接符 80">
              <a:extLst>
                <a:ext uri="{FF2B5EF4-FFF2-40B4-BE49-F238E27FC236}">
                  <a16:creationId xmlns:a16="http://schemas.microsoft.com/office/drawing/2014/main" id="{6AE6D10D-8BD0-4C66-9411-4F06A2D3F66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539" name="TextBox 13">
              <a:extLst>
                <a:ext uri="{FF2B5EF4-FFF2-40B4-BE49-F238E27FC236}">
                  <a16:creationId xmlns:a16="http://schemas.microsoft.com/office/drawing/2014/main" id="{ECABC897-AE2B-4BD5-9045-FC20FB7920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"/>
              <a:ext cx="747" cy="4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  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zh-CN" sz="1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1540" name="TextBox 13">
              <a:extLst>
                <a:ext uri="{FF2B5EF4-FFF2-40B4-BE49-F238E27FC236}">
                  <a16:creationId xmlns:a16="http://schemas.microsoft.com/office/drawing/2014/main" id="{8DE1148E-B1AB-4D3D-9486-B0193D46B6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" y="55"/>
              <a:ext cx="73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高频考点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层级突破</a:t>
              </a:r>
            </a:p>
          </p:txBody>
        </p:sp>
      </p:grpSp>
      <p:sp>
        <p:nvSpPr>
          <p:cNvPr id="21509" name="直接连接符 50189">
            <a:extLst>
              <a:ext uri="{FF2B5EF4-FFF2-40B4-BE49-F238E27FC236}">
                <a16:creationId xmlns:a16="http://schemas.microsoft.com/office/drawing/2014/main" id="{2CFE2F80-147C-4F7F-A243-166C443F6E2A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510" name="直接连接符 60">
            <a:extLst>
              <a:ext uri="{FF2B5EF4-FFF2-40B4-BE49-F238E27FC236}">
                <a16:creationId xmlns:a16="http://schemas.microsoft.com/office/drawing/2014/main" id="{EDEFB1C1-CB0E-4B12-819B-A0A1192813A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81775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1" name="直接连接符 62">
            <a:extLst>
              <a:ext uri="{FF2B5EF4-FFF2-40B4-BE49-F238E27FC236}">
                <a16:creationId xmlns:a16="http://schemas.microsoft.com/office/drawing/2014/main" id="{E34C07EA-6149-477D-B424-D4E5B3CD32D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18450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2" name="直接连接符 65">
            <a:extLst>
              <a:ext uri="{FF2B5EF4-FFF2-40B4-BE49-F238E27FC236}">
                <a16:creationId xmlns:a16="http://schemas.microsoft.com/office/drawing/2014/main" id="{2261DD59-9AEF-4354-96C2-68BE6BDC2D7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0091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3" name="直接连接符 66">
            <a:extLst>
              <a:ext uri="{FF2B5EF4-FFF2-40B4-BE49-F238E27FC236}">
                <a16:creationId xmlns:a16="http://schemas.microsoft.com/office/drawing/2014/main" id="{859759CB-B747-4929-9EFC-2261E2F15F1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7886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4" name="直接连接符 62">
            <a:extLst>
              <a:ext uri="{FF2B5EF4-FFF2-40B4-BE49-F238E27FC236}">
                <a16:creationId xmlns:a16="http://schemas.microsoft.com/office/drawing/2014/main" id="{00EBD106-0042-4CC3-A82A-DA948D2FD51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263063" y="9112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5" name="直接连接符 66">
            <a:extLst>
              <a:ext uri="{FF2B5EF4-FFF2-40B4-BE49-F238E27FC236}">
                <a16:creationId xmlns:a16="http://schemas.microsoft.com/office/drawing/2014/main" id="{F7BF7561-9603-4660-B0FE-E0085A5632A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023475" y="9239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200" name="TextBox 47">
            <a:extLst>
              <a:ext uri="{FF2B5EF4-FFF2-40B4-BE49-F238E27FC236}">
                <a16:creationId xmlns:a16="http://schemas.microsoft.com/office/drawing/2014/main" id="{6519E2BF-3FE4-4FDC-BFCE-F2C75545D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9938" y="304801"/>
            <a:ext cx="703421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考点三　不同环境条件下的人口合理容量</a:t>
            </a:r>
          </a:p>
        </p:txBody>
      </p:sp>
      <p:graphicFrame>
        <p:nvGraphicFramePr>
          <p:cNvPr id="50201" name="表格 50200">
            <a:extLst>
              <a:ext uri="{FF2B5EF4-FFF2-40B4-BE49-F238E27FC236}">
                <a16:creationId xmlns:a16="http://schemas.microsoft.com/office/drawing/2014/main" id="{33AB89B7-6590-482A-9595-1A82A7F108BD}"/>
              </a:ext>
            </a:extLst>
          </p:cNvPr>
          <p:cNvGraphicFramePr/>
          <p:nvPr/>
        </p:nvGraphicFramePr>
        <p:xfrm>
          <a:off x="2063751" y="2593976"/>
          <a:ext cx="7991475" cy="3221037"/>
        </p:xfrm>
        <a:graphic>
          <a:graphicData uri="http://schemas.openxmlformats.org/drawingml/2006/table">
            <a:tbl>
              <a:tblPr/>
              <a:tblGrid>
                <a:gridCol w="134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7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4897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环境人口容量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人口合理容量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4318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考虑的</a:t>
                      </a:r>
                      <a:endParaRPr lang="zh-CN" altLang="en-US" sz="1000" b="0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  <a:p>
                      <a:pPr marL="0" lvl="0" indent="0" algn="ctr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基础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自然资源的承载能力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人口数量与生态系统相协调，与一定的社会经济发展水平相适应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1822"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ctr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估算的</a:t>
                      </a:r>
                      <a:endParaRPr lang="zh-CN" altLang="en-US" sz="1000" b="0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  <a:p>
                      <a:pPr marL="0" lvl="0" indent="0" algn="ctr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角度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仅从自然资源的角度估算，把人均消费水平压缩到最低所估算的最大供养人口数量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just" defTabSz="914400" eaLnBrk="1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  <a:defRPr sz="1800" b="1" i="0" u="none" kern="1200" baseline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</a:defRPr>
                      </a:lvl1pPr>
                      <a:lvl2pPr marL="890905" lvl="1" indent="-890905" algn="l">
                        <a:lnSpc>
                          <a:spcPct val="145000"/>
                        </a:lnSpc>
                        <a:buClr>
                          <a:schemeClr val="tx2"/>
                        </a:buClr>
                        <a:defRPr sz="2000" kern="1200"/>
                      </a:lvl2pPr>
                      <a:lvl3pPr marL="1355725" lvl="2" indent="-1355725" algn="l">
                        <a:buClr>
                          <a:schemeClr val="tx1"/>
                        </a:buClr>
                        <a:defRPr sz="2000" kern="1200"/>
                      </a:lvl3pPr>
                      <a:lvl4pPr marL="1764030" lvl="3" indent="-1764030" algn="l">
                        <a:defRPr sz="2000" kern="1200"/>
                      </a:lvl4pPr>
                      <a:lvl5pPr marL="2171700" lvl="4" indent="-2171700" algn="l">
                        <a:defRPr sz="2000" kern="1200"/>
                      </a:lvl5pPr>
                    </a:lstStyle>
                    <a:p>
                      <a:pPr marL="0" lvl="0" indent="0" algn="l" defTabSz="0" eaLnBrk="0">
                        <a:lnSpc>
                          <a:spcPct val="120000"/>
                        </a:lnSpc>
                        <a:buClr>
                          <a:srgbClr val="000000"/>
                        </a:buClr>
                        <a:buNone/>
                        <a:tabLst>
                          <a:tab pos="4067175" algn="l"/>
                        </a:tabLst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根据现有的消费水平，参照可预见的生活及生产力水平、资源储量和消费量变动情况，估算未来某一时期某一区域所能容纳的最适宜的人口规模</a:t>
                      </a:r>
                      <a:endParaRPr lang="zh-CN" altLang="en-US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43" marB="4574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build="p"/>
      <p:bldP spid="5020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48129">
            <a:extLst>
              <a:ext uri="{FF2B5EF4-FFF2-40B4-BE49-F238E27FC236}">
                <a16:creationId xmlns:a16="http://schemas.microsoft.com/office/drawing/2014/main" id="{4C778E52-4915-4081-AD34-89FA06D38EB4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19477" name="直接连接符 53">
              <a:extLst>
                <a:ext uri="{FF2B5EF4-FFF2-40B4-BE49-F238E27FC236}">
                  <a16:creationId xmlns:a16="http://schemas.microsoft.com/office/drawing/2014/main" id="{7E90AE2B-0174-4E70-AE4D-8AF02252E98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78" name="矩形 24">
              <a:extLst>
                <a:ext uri="{FF2B5EF4-FFF2-40B4-BE49-F238E27FC236}">
                  <a16:creationId xmlns:a16="http://schemas.microsoft.com/office/drawing/2014/main" id="{F39B04A1-2794-4EBD-9043-299EC9DEEE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9479" name="直接连接符 73">
              <a:extLst>
                <a:ext uri="{FF2B5EF4-FFF2-40B4-BE49-F238E27FC236}">
                  <a16:creationId xmlns:a16="http://schemas.microsoft.com/office/drawing/2014/main" id="{2CA78AED-80F8-44F9-8679-959657E5DF2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8134" name="内容占位符 48133">
            <a:extLst>
              <a:ext uri="{FF2B5EF4-FFF2-40B4-BE49-F238E27FC236}">
                <a16:creationId xmlns:a16="http://schemas.microsoft.com/office/drawing/2014/main" id="{EBB62221-5397-413D-BCC7-FAC57013DFC4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58988" y="1841500"/>
            <a:ext cx="8064500" cy="9461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>
                <a:ea typeface="宋体" panose="02010600030101010101" pitchFamily="2" charset="-122"/>
              </a:rPr>
              <a:t>1</a:t>
            </a:r>
            <a:r>
              <a:rPr lang="zh-CN" altLang="en-US">
                <a:ea typeface="宋体" panose="02010600030101010101" pitchFamily="2" charset="-122"/>
              </a:rPr>
              <a:t>．</a:t>
            </a:r>
            <a:r>
              <a:rPr lang="zh-CN" altLang="en-US">
                <a:ea typeface="黑体" panose="02010609060101010101" pitchFamily="49" charset="-122"/>
              </a:rPr>
              <a:t>环境人口容量的影响因素分析</a:t>
            </a:r>
            <a:endParaRPr lang="zh-CN" altLang="en-US">
              <a:ea typeface="宋体" panose="02010600030101010101" pitchFamily="2" charset="-122"/>
            </a:endParaRPr>
          </a:p>
          <a:p>
            <a:pPr eaLnBrk="1"/>
            <a:r>
              <a:rPr lang="en-US" altLang="zh-CN">
                <a:ea typeface="宋体" panose="02010600030101010101" pitchFamily="2" charset="-122"/>
              </a:rPr>
              <a:t>(1)</a:t>
            </a:r>
            <a:r>
              <a:rPr lang="zh-CN" altLang="en-US">
                <a:ea typeface="宋体" panose="02010600030101010101" pitchFamily="2" charset="-122"/>
              </a:rPr>
              <a:t>各影响因素之间的关系。</a:t>
            </a:r>
          </a:p>
        </p:txBody>
      </p:sp>
      <p:grpSp>
        <p:nvGrpSpPr>
          <p:cNvPr id="19460" name="组合 48134">
            <a:extLst>
              <a:ext uri="{FF2B5EF4-FFF2-40B4-BE49-F238E27FC236}">
                <a16:creationId xmlns:a16="http://schemas.microsoft.com/office/drawing/2014/main" id="{90AB3D41-8088-420A-B969-A6E50ED13A90}"/>
              </a:ext>
            </a:extLst>
          </p:cNvPr>
          <p:cNvGrpSpPr>
            <a:grpSpLocks/>
          </p:cNvGrpSpPr>
          <p:nvPr/>
        </p:nvGrpSpPr>
        <p:grpSpPr bwMode="auto">
          <a:xfrm>
            <a:off x="1965326" y="109539"/>
            <a:ext cx="1185863" cy="815975"/>
            <a:chOff x="0" y="0"/>
            <a:chExt cx="747" cy="514"/>
          </a:xfrm>
        </p:grpSpPr>
        <p:cxnSp>
          <p:nvCxnSpPr>
            <p:cNvPr id="19471" name="直接连接符 22">
              <a:extLst>
                <a:ext uri="{FF2B5EF4-FFF2-40B4-BE49-F238E27FC236}">
                  <a16:creationId xmlns:a16="http://schemas.microsoft.com/office/drawing/2014/main" id="{1687AB6D-8238-4271-B5FD-A5B9ED0442D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2" name="直接连接符 80">
              <a:extLst>
                <a:ext uri="{FF2B5EF4-FFF2-40B4-BE49-F238E27FC236}">
                  <a16:creationId xmlns:a16="http://schemas.microsoft.com/office/drawing/2014/main" id="{8A10F8EB-8987-45E6-9251-06564FA2B08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3" name="直接连接符 22">
              <a:extLst>
                <a:ext uri="{FF2B5EF4-FFF2-40B4-BE49-F238E27FC236}">
                  <a16:creationId xmlns:a16="http://schemas.microsoft.com/office/drawing/2014/main" id="{B9C2CF81-F0FF-4E44-BD1A-8BBCE16EDAE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4" name="直接连接符 80">
              <a:extLst>
                <a:ext uri="{FF2B5EF4-FFF2-40B4-BE49-F238E27FC236}">
                  <a16:creationId xmlns:a16="http://schemas.microsoft.com/office/drawing/2014/main" id="{6B6F38EA-4D57-4E35-B658-727D7462D92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75" name="TextBox 13">
              <a:extLst>
                <a:ext uri="{FF2B5EF4-FFF2-40B4-BE49-F238E27FC236}">
                  <a16:creationId xmlns:a16="http://schemas.microsoft.com/office/drawing/2014/main" id="{1792341B-921B-4494-89CB-4EFA1137F0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"/>
              <a:ext cx="747" cy="4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  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zh-CN" sz="1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9476" name="TextBox 13">
              <a:extLst>
                <a:ext uri="{FF2B5EF4-FFF2-40B4-BE49-F238E27FC236}">
                  <a16:creationId xmlns:a16="http://schemas.microsoft.com/office/drawing/2014/main" id="{02EDB35C-06A0-46A2-8A2B-C9B7DDF938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" y="55"/>
              <a:ext cx="73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高频考点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层级突破</a:t>
              </a:r>
            </a:p>
          </p:txBody>
        </p:sp>
      </p:grpSp>
      <p:sp>
        <p:nvSpPr>
          <p:cNvPr id="19461" name="直接连接符 48141">
            <a:extLst>
              <a:ext uri="{FF2B5EF4-FFF2-40B4-BE49-F238E27FC236}">
                <a16:creationId xmlns:a16="http://schemas.microsoft.com/office/drawing/2014/main" id="{75224D02-949A-42FB-82E4-68F862B63A3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462" name="直接连接符 60">
            <a:extLst>
              <a:ext uri="{FF2B5EF4-FFF2-40B4-BE49-F238E27FC236}">
                <a16:creationId xmlns:a16="http://schemas.microsoft.com/office/drawing/2014/main" id="{F1AB7275-FCA1-45F9-B103-3FEC10EE464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81775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3" name="直接连接符 62">
            <a:extLst>
              <a:ext uri="{FF2B5EF4-FFF2-40B4-BE49-F238E27FC236}">
                <a16:creationId xmlns:a16="http://schemas.microsoft.com/office/drawing/2014/main" id="{35726B88-513A-4D76-AAE1-C2B6E92574E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18450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4" name="直接连接符 65">
            <a:extLst>
              <a:ext uri="{FF2B5EF4-FFF2-40B4-BE49-F238E27FC236}">
                <a16:creationId xmlns:a16="http://schemas.microsoft.com/office/drawing/2014/main" id="{96F37BD3-7905-4793-838F-813F83F4704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0091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66">
            <a:extLst>
              <a:ext uri="{FF2B5EF4-FFF2-40B4-BE49-F238E27FC236}">
                <a16:creationId xmlns:a16="http://schemas.microsoft.com/office/drawing/2014/main" id="{345039B8-8368-4830-B779-3FDE2006E4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7886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连接符 62">
            <a:extLst>
              <a:ext uri="{FF2B5EF4-FFF2-40B4-BE49-F238E27FC236}">
                <a16:creationId xmlns:a16="http://schemas.microsoft.com/office/drawing/2014/main" id="{AC7797E9-EAF3-4CCD-ACE4-43CCE2C8127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263063" y="9112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7" name="直接连接符 66">
            <a:extLst>
              <a:ext uri="{FF2B5EF4-FFF2-40B4-BE49-F238E27FC236}">
                <a16:creationId xmlns:a16="http://schemas.microsoft.com/office/drawing/2014/main" id="{DD50E469-2397-4554-AF1A-435D1CEE56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023475" y="9239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152" name="TextBox 47">
            <a:extLst>
              <a:ext uri="{FF2B5EF4-FFF2-40B4-BE49-F238E27FC236}">
                <a16:creationId xmlns:a16="http://schemas.microsoft.com/office/drawing/2014/main" id="{4B0FC4C7-76FD-476C-B0AA-624F061E7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9938" y="304801"/>
            <a:ext cx="703421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考点三　不同环境条件下的人口合理容量</a:t>
            </a:r>
          </a:p>
        </p:txBody>
      </p:sp>
      <p:sp>
        <p:nvSpPr>
          <p:cNvPr id="19469" name="矩形 48152">
            <a:extLst>
              <a:ext uri="{FF2B5EF4-FFF2-40B4-BE49-F238E27FC236}">
                <a16:creationId xmlns:a16="http://schemas.microsoft.com/office/drawing/2014/main" id="{182A8D25-429F-4C61-953E-C20C5BC8D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6289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pic>
        <p:nvPicPr>
          <p:cNvPr id="48154" name="图片 48153" descr="E:/小样/天宏人教地理/地理/D540.TIF">
            <a:extLst>
              <a:ext uri="{FF2B5EF4-FFF2-40B4-BE49-F238E27FC236}">
                <a16:creationId xmlns:a16="http://schemas.microsoft.com/office/drawing/2014/main" id="{A8C2D3A9-BF28-42A1-AD7F-E4A1DAA95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3213101"/>
            <a:ext cx="76263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45057">
            <a:extLst>
              <a:ext uri="{FF2B5EF4-FFF2-40B4-BE49-F238E27FC236}">
                <a16:creationId xmlns:a16="http://schemas.microsoft.com/office/drawing/2014/main" id="{CF32A20D-8CEC-4F69-802E-09E490156C4C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17431" name="直接连接符 53">
              <a:extLst>
                <a:ext uri="{FF2B5EF4-FFF2-40B4-BE49-F238E27FC236}">
                  <a16:creationId xmlns:a16="http://schemas.microsoft.com/office/drawing/2014/main" id="{6AFDB0F6-3C08-45F5-8832-A9687E827A2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432" name="矩形 24">
              <a:extLst>
                <a:ext uri="{FF2B5EF4-FFF2-40B4-BE49-F238E27FC236}">
                  <a16:creationId xmlns:a16="http://schemas.microsoft.com/office/drawing/2014/main" id="{A26F08BA-D93D-497E-AB03-0A80A301A5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7433" name="直接连接符 73">
              <a:extLst>
                <a:ext uri="{FF2B5EF4-FFF2-40B4-BE49-F238E27FC236}">
                  <a16:creationId xmlns:a16="http://schemas.microsoft.com/office/drawing/2014/main" id="{8C4B8172-8458-4678-924A-044E0A85ABE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1" name="内容占位符 45061">
            <a:extLst>
              <a:ext uri="{FF2B5EF4-FFF2-40B4-BE49-F238E27FC236}">
                <a16:creationId xmlns:a16="http://schemas.microsoft.com/office/drawing/2014/main" id="{AA8F5D11-66B5-422B-9BA0-8E1853FC597C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1992314" y="1830388"/>
            <a:ext cx="4751387" cy="12827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>
              <a:lnSpc>
                <a:spcPct val="130000"/>
              </a:lnSpc>
            </a:pPr>
            <a:r>
              <a:rPr lang="zh-CN" altLang="en-US">
                <a:ea typeface="宋体" panose="02010600030101010101" pitchFamily="2" charset="-122"/>
              </a:rPr>
              <a:t>读下图，指出图中绿洲分布特点，说明本区域环境承载力总体特征及其主要制约因素。</a:t>
            </a:r>
          </a:p>
        </p:txBody>
      </p:sp>
      <p:grpSp>
        <p:nvGrpSpPr>
          <p:cNvPr id="17412" name="组合 45062">
            <a:extLst>
              <a:ext uri="{FF2B5EF4-FFF2-40B4-BE49-F238E27FC236}">
                <a16:creationId xmlns:a16="http://schemas.microsoft.com/office/drawing/2014/main" id="{2AF0AEBC-465F-47DA-97E0-FD99B830B848}"/>
              </a:ext>
            </a:extLst>
          </p:cNvPr>
          <p:cNvGrpSpPr>
            <a:grpSpLocks/>
          </p:cNvGrpSpPr>
          <p:nvPr/>
        </p:nvGrpSpPr>
        <p:grpSpPr bwMode="auto">
          <a:xfrm>
            <a:off x="1965326" y="109539"/>
            <a:ext cx="1185863" cy="815975"/>
            <a:chOff x="0" y="0"/>
            <a:chExt cx="747" cy="514"/>
          </a:xfrm>
        </p:grpSpPr>
        <p:cxnSp>
          <p:nvCxnSpPr>
            <p:cNvPr id="17425" name="直接连接符 22">
              <a:extLst>
                <a:ext uri="{FF2B5EF4-FFF2-40B4-BE49-F238E27FC236}">
                  <a16:creationId xmlns:a16="http://schemas.microsoft.com/office/drawing/2014/main" id="{54A5A516-EE43-41C6-9DD4-3B53F505AAE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26" name="直接连接符 80">
              <a:extLst>
                <a:ext uri="{FF2B5EF4-FFF2-40B4-BE49-F238E27FC236}">
                  <a16:creationId xmlns:a16="http://schemas.microsoft.com/office/drawing/2014/main" id="{6AA79F09-29C6-46BF-9442-BF0F56BFA7D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27" name="直接连接符 22">
              <a:extLst>
                <a:ext uri="{FF2B5EF4-FFF2-40B4-BE49-F238E27FC236}">
                  <a16:creationId xmlns:a16="http://schemas.microsoft.com/office/drawing/2014/main" id="{858EE54C-C922-4494-B8E7-7D426E3C226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28" name="直接连接符 80">
              <a:extLst>
                <a:ext uri="{FF2B5EF4-FFF2-40B4-BE49-F238E27FC236}">
                  <a16:creationId xmlns:a16="http://schemas.microsoft.com/office/drawing/2014/main" id="{016327D0-5DA4-42E0-90F1-9E06139227D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429" name="TextBox 13">
              <a:extLst>
                <a:ext uri="{FF2B5EF4-FFF2-40B4-BE49-F238E27FC236}">
                  <a16:creationId xmlns:a16="http://schemas.microsoft.com/office/drawing/2014/main" id="{62D1BF43-7E39-49CE-90C1-6F9128E9C5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"/>
              <a:ext cx="747" cy="4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  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zh-CN" sz="1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7430" name="TextBox 13">
              <a:extLst>
                <a:ext uri="{FF2B5EF4-FFF2-40B4-BE49-F238E27FC236}">
                  <a16:creationId xmlns:a16="http://schemas.microsoft.com/office/drawing/2014/main" id="{7D59AF22-7A40-49CC-BCBB-03F4B174AE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" y="55"/>
              <a:ext cx="73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高频考点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层级突破</a:t>
              </a:r>
            </a:p>
          </p:txBody>
        </p:sp>
      </p:grpSp>
      <p:sp>
        <p:nvSpPr>
          <p:cNvPr id="17413" name="直接连接符 45069">
            <a:extLst>
              <a:ext uri="{FF2B5EF4-FFF2-40B4-BE49-F238E27FC236}">
                <a16:creationId xmlns:a16="http://schemas.microsoft.com/office/drawing/2014/main" id="{165F17C6-DA91-48CC-90DC-C9FCC01F37BF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TextBox 47">
            <a:extLst>
              <a:ext uri="{FF2B5EF4-FFF2-40B4-BE49-F238E27FC236}">
                <a16:creationId xmlns:a16="http://schemas.microsoft.com/office/drawing/2014/main" id="{AE98B795-C237-46E4-B810-0D62E358D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9938" y="304801"/>
            <a:ext cx="703421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考点三　不同环境条件下的人口合理容量</a:t>
            </a:r>
          </a:p>
        </p:txBody>
      </p:sp>
      <p:cxnSp>
        <p:nvCxnSpPr>
          <p:cNvPr id="17415" name="直接连接符 60">
            <a:extLst>
              <a:ext uri="{FF2B5EF4-FFF2-40B4-BE49-F238E27FC236}">
                <a16:creationId xmlns:a16="http://schemas.microsoft.com/office/drawing/2014/main" id="{22A62216-163B-438A-83AF-3F48AE669BC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81775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6" name="直接连接符 62">
            <a:extLst>
              <a:ext uri="{FF2B5EF4-FFF2-40B4-BE49-F238E27FC236}">
                <a16:creationId xmlns:a16="http://schemas.microsoft.com/office/drawing/2014/main" id="{E85D4060-766F-4E20-9BDA-B2885B6A8D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18450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7" name="直接连接符 65">
            <a:extLst>
              <a:ext uri="{FF2B5EF4-FFF2-40B4-BE49-F238E27FC236}">
                <a16:creationId xmlns:a16="http://schemas.microsoft.com/office/drawing/2014/main" id="{1346B5E7-9420-4DD9-9130-2023D158DEF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0091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8" name="直接连接符 66">
            <a:extLst>
              <a:ext uri="{FF2B5EF4-FFF2-40B4-BE49-F238E27FC236}">
                <a16:creationId xmlns:a16="http://schemas.microsoft.com/office/drawing/2014/main" id="{98CFA385-BEE2-4B93-9582-E4A97FB1365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7886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直接连接符 62">
            <a:extLst>
              <a:ext uri="{FF2B5EF4-FFF2-40B4-BE49-F238E27FC236}">
                <a16:creationId xmlns:a16="http://schemas.microsoft.com/office/drawing/2014/main" id="{9D04FD26-53E8-4FB1-B2A7-7A775675F50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263063" y="9112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直接连接符 66">
            <a:extLst>
              <a:ext uri="{FF2B5EF4-FFF2-40B4-BE49-F238E27FC236}">
                <a16:creationId xmlns:a16="http://schemas.microsoft.com/office/drawing/2014/main" id="{69B1295C-A7CC-4FA5-959D-FF4E83FD850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023475" y="9239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1" name="矩形 45080">
            <a:extLst>
              <a:ext uri="{FF2B5EF4-FFF2-40B4-BE49-F238E27FC236}">
                <a16:creationId xmlns:a16="http://schemas.microsoft.com/office/drawing/2014/main" id="{AD14C8C1-20E8-4E4B-B2CC-E853C3FE3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164" y="1484313"/>
            <a:ext cx="123825" cy="48895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17422" name="矩形 45081">
            <a:extLst>
              <a:ext uri="{FF2B5EF4-FFF2-40B4-BE49-F238E27FC236}">
                <a16:creationId xmlns:a16="http://schemas.microsoft.com/office/drawing/2014/main" id="{5B4C8F62-418C-44E7-B571-29ADC9BF6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057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pic>
        <p:nvPicPr>
          <p:cNvPr id="17423" name="图片 45082" descr="E:/小样/天宏人教地理/地理/D537.TIF">
            <a:extLst>
              <a:ext uri="{FF2B5EF4-FFF2-40B4-BE49-F238E27FC236}">
                <a16:creationId xmlns:a16="http://schemas.microsoft.com/office/drawing/2014/main" id="{C675CABC-FE42-4A62-B9C7-890923786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3141663"/>
            <a:ext cx="54006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85" name="文本框 45084">
            <a:extLst>
              <a:ext uri="{FF2B5EF4-FFF2-40B4-BE49-F238E27FC236}">
                <a16:creationId xmlns:a16="http://schemas.microsoft.com/office/drawing/2014/main" id="{CE299421-814B-419A-AF3A-1C6FF9976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1" y="2133601"/>
            <a:ext cx="28797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绿洲分布在山麓地带和河流沿岸。本区域环境承载力低，主要制约因素为水资源。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46081">
            <a:extLst>
              <a:ext uri="{FF2B5EF4-FFF2-40B4-BE49-F238E27FC236}">
                <a16:creationId xmlns:a16="http://schemas.microsoft.com/office/drawing/2014/main" id="{B5C38B6D-C5DA-4ED5-81A3-B9F9F6CE0838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18452" name="直接连接符 53">
              <a:extLst>
                <a:ext uri="{FF2B5EF4-FFF2-40B4-BE49-F238E27FC236}">
                  <a16:creationId xmlns:a16="http://schemas.microsoft.com/office/drawing/2014/main" id="{AB4CCCB4-08B6-4524-9AB9-75C9572D8D8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53" name="矩形 24">
              <a:extLst>
                <a:ext uri="{FF2B5EF4-FFF2-40B4-BE49-F238E27FC236}">
                  <a16:creationId xmlns:a16="http://schemas.microsoft.com/office/drawing/2014/main" id="{F7DD8018-B588-4F9C-8DB7-9A0D2146C8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8454" name="直接连接符 73">
              <a:extLst>
                <a:ext uri="{FF2B5EF4-FFF2-40B4-BE49-F238E27FC236}">
                  <a16:creationId xmlns:a16="http://schemas.microsoft.com/office/drawing/2014/main" id="{EE56564C-89C7-492E-9779-CD14D9C07BA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6086" name="内容占位符 46085">
            <a:extLst>
              <a:ext uri="{FF2B5EF4-FFF2-40B4-BE49-F238E27FC236}">
                <a16:creationId xmlns:a16="http://schemas.microsoft.com/office/drawing/2014/main" id="{BF8AD74C-0CEA-42C7-88BD-CCAC761047DC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58988" y="1770063"/>
            <a:ext cx="8064500" cy="6032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 sz="2400">
                <a:ea typeface="宋体" panose="02010600030101010101" pitchFamily="2" charset="-122"/>
              </a:rPr>
              <a:t>1</a:t>
            </a:r>
            <a:r>
              <a:rPr lang="zh-CN" altLang="en-US" sz="2400">
                <a:ea typeface="宋体" panose="02010600030101010101" pitchFamily="2" charset="-122"/>
              </a:rPr>
              <a:t>．</a:t>
            </a:r>
            <a:r>
              <a:rPr lang="zh-CN" altLang="en-US" sz="2400">
                <a:ea typeface="黑体" panose="02010609060101010101" pitchFamily="49" charset="-122"/>
              </a:rPr>
              <a:t>环境承载力与环境人口容量的关系</a:t>
            </a:r>
          </a:p>
        </p:txBody>
      </p:sp>
      <p:grpSp>
        <p:nvGrpSpPr>
          <p:cNvPr id="18436" name="组合 46086">
            <a:extLst>
              <a:ext uri="{FF2B5EF4-FFF2-40B4-BE49-F238E27FC236}">
                <a16:creationId xmlns:a16="http://schemas.microsoft.com/office/drawing/2014/main" id="{C212FA12-CCFB-4268-A2B8-8AF806EF36EA}"/>
              </a:ext>
            </a:extLst>
          </p:cNvPr>
          <p:cNvGrpSpPr>
            <a:grpSpLocks/>
          </p:cNvGrpSpPr>
          <p:nvPr/>
        </p:nvGrpSpPr>
        <p:grpSpPr bwMode="auto">
          <a:xfrm>
            <a:off x="1965326" y="109539"/>
            <a:ext cx="1185863" cy="815975"/>
            <a:chOff x="0" y="0"/>
            <a:chExt cx="747" cy="514"/>
          </a:xfrm>
        </p:grpSpPr>
        <p:cxnSp>
          <p:nvCxnSpPr>
            <p:cNvPr id="18446" name="直接连接符 22">
              <a:extLst>
                <a:ext uri="{FF2B5EF4-FFF2-40B4-BE49-F238E27FC236}">
                  <a16:creationId xmlns:a16="http://schemas.microsoft.com/office/drawing/2014/main" id="{8B1B4F2F-C59B-4C33-B350-F22BE31AB87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7" name="直接连接符 80">
              <a:extLst>
                <a:ext uri="{FF2B5EF4-FFF2-40B4-BE49-F238E27FC236}">
                  <a16:creationId xmlns:a16="http://schemas.microsoft.com/office/drawing/2014/main" id="{A158B113-C85D-4D4E-9276-4A6EB473665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8" name="直接连接符 22">
              <a:extLst>
                <a:ext uri="{FF2B5EF4-FFF2-40B4-BE49-F238E27FC236}">
                  <a16:creationId xmlns:a16="http://schemas.microsoft.com/office/drawing/2014/main" id="{8DF65759-0BE4-416A-A60F-9E455EC6E81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9" name="直接连接符 80">
              <a:extLst>
                <a:ext uri="{FF2B5EF4-FFF2-40B4-BE49-F238E27FC236}">
                  <a16:creationId xmlns:a16="http://schemas.microsoft.com/office/drawing/2014/main" id="{C1707255-6C0A-4DC7-9841-5A119E294D9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50" name="TextBox 13">
              <a:extLst>
                <a:ext uri="{FF2B5EF4-FFF2-40B4-BE49-F238E27FC236}">
                  <a16:creationId xmlns:a16="http://schemas.microsoft.com/office/drawing/2014/main" id="{240F93ED-D5B6-4AC5-A571-BFCBEE9EEB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"/>
              <a:ext cx="747" cy="4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  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zh-CN" sz="1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8451" name="TextBox 13">
              <a:extLst>
                <a:ext uri="{FF2B5EF4-FFF2-40B4-BE49-F238E27FC236}">
                  <a16:creationId xmlns:a16="http://schemas.microsoft.com/office/drawing/2014/main" id="{CA55501D-E27F-4915-A2E7-9B76634F3A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" y="55"/>
              <a:ext cx="73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高频考点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层级突破</a:t>
              </a:r>
            </a:p>
          </p:txBody>
        </p:sp>
      </p:grpSp>
      <p:sp>
        <p:nvSpPr>
          <p:cNvPr id="18437" name="直接连接符 46093">
            <a:extLst>
              <a:ext uri="{FF2B5EF4-FFF2-40B4-BE49-F238E27FC236}">
                <a16:creationId xmlns:a16="http://schemas.microsoft.com/office/drawing/2014/main" id="{EEEA7534-17BB-45B2-A65A-4BF1BF781F6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438" name="直接连接符 60">
            <a:extLst>
              <a:ext uri="{FF2B5EF4-FFF2-40B4-BE49-F238E27FC236}">
                <a16:creationId xmlns:a16="http://schemas.microsoft.com/office/drawing/2014/main" id="{C6FA1E28-BF59-4CB6-AC7C-9C88D6A7180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81775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39" name="直接连接符 62">
            <a:extLst>
              <a:ext uri="{FF2B5EF4-FFF2-40B4-BE49-F238E27FC236}">
                <a16:creationId xmlns:a16="http://schemas.microsoft.com/office/drawing/2014/main" id="{9FE68435-D8B8-47A9-9F74-989590519AF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18450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40" name="直接连接符 65">
            <a:extLst>
              <a:ext uri="{FF2B5EF4-FFF2-40B4-BE49-F238E27FC236}">
                <a16:creationId xmlns:a16="http://schemas.microsoft.com/office/drawing/2014/main" id="{9E379DB3-1AFA-4A94-B2E5-8735CA34783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0091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41" name="直接连接符 66">
            <a:extLst>
              <a:ext uri="{FF2B5EF4-FFF2-40B4-BE49-F238E27FC236}">
                <a16:creationId xmlns:a16="http://schemas.microsoft.com/office/drawing/2014/main" id="{3A253EB1-ACCF-4F07-A5AE-2961F559575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7886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42" name="直接连接符 62">
            <a:extLst>
              <a:ext uri="{FF2B5EF4-FFF2-40B4-BE49-F238E27FC236}">
                <a16:creationId xmlns:a16="http://schemas.microsoft.com/office/drawing/2014/main" id="{5A2887A4-58CE-44C5-82EC-EDEA347503B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263063" y="9112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43" name="直接连接符 66">
            <a:extLst>
              <a:ext uri="{FF2B5EF4-FFF2-40B4-BE49-F238E27FC236}">
                <a16:creationId xmlns:a16="http://schemas.microsoft.com/office/drawing/2014/main" id="{A63DD07E-3452-47CD-89CC-87B1A6028F6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023475" y="9239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4" name="TextBox 47">
            <a:extLst>
              <a:ext uri="{FF2B5EF4-FFF2-40B4-BE49-F238E27FC236}">
                <a16:creationId xmlns:a16="http://schemas.microsoft.com/office/drawing/2014/main" id="{B7760455-9FFF-495D-9ABA-6513B9023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9938" y="304801"/>
            <a:ext cx="703421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考点三　不同环境条件下的人口合理容量</a:t>
            </a:r>
          </a:p>
        </p:txBody>
      </p:sp>
      <p:pic>
        <p:nvPicPr>
          <p:cNvPr id="46105" name="图片 46104" descr="E:/小样/天宏人教地理/地理/D539.TIF">
            <a:extLst>
              <a:ext uri="{FF2B5EF4-FFF2-40B4-BE49-F238E27FC236}">
                <a16:creationId xmlns:a16="http://schemas.microsoft.com/office/drawing/2014/main" id="{888C75E5-CF14-4E44-BB69-BA1B7DD85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420939"/>
            <a:ext cx="6072188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build="p"/>
      <p:bldP spid="4610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49153">
            <a:extLst>
              <a:ext uri="{FF2B5EF4-FFF2-40B4-BE49-F238E27FC236}">
                <a16:creationId xmlns:a16="http://schemas.microsoft.com/office/drawing/2014/main" id="{3E364DFA-BA71-44BE-B274-56F5D9D4CACE}"/>
              </a:ext>
            </a:extLst>
          </p:cNvPr>
          <p:cNvGrpSpPr>
            <a:grpSpLocks/>
          </p:cNvGrpSpPr>
          <p:nvPr/>
        </p:nvGrpSpPr>
        <p:grpSpPr bwMode="auto">
          <a:xfrm>
            <a:off x="1928814" y="1557339"/>
            <a:ext cx="8366125" cy="4740275"/>
            <a:chOff x="0" y="0"/>
            <a:chExt cx="5270" cy="3039"/>
          </a:xfrm>
        </p:grpSpPr>
        <p:cxnSp>
          <p:nvCxnSpPr>
            <p:cNvPr id="20501" name="直接连接符 53">
              <a:extLst>
                <a:ext uri="{FF2B5EF4-FFF2-40B4-BE49-F238E27FC236}">
                  <a16:creationId xmlns:a16="http://schemas.microsoft.com/office/drawing/2014/main" id="{23C84073-C156-4D2F-ABF5-BF524E73E14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0"/>
              <a:ext cx="5258" cy="6"/>
            </a:xfrm>
            <a:prstGeom prst="line">
              <a:avLst/>
            </a:prstGeom>
            <a:noFill/>
            <a:ln w="28575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2" name="矩形 24">
              <a:extLst>
                <a:ext uri="{FF2B5EF4-FFF2-40B4-BE49-F238E27FC236}">
                  <a16:creationId xmlns:a16="http://schemas.microsoft.com/office/drawing/2014/main" id="{8197204A-56B3-4257-A4A6-CEC4AD0A1B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36"/>
              <a:ext cx="5262" cy="2903"/>
            </a:xfrm>
            <a:prstGeom prst="rect">
              <a:avLst/>
            </a:prstGeom>
            <a:solidFill>
              <a:srgbClr val="DB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20503" name="直接连接符 73">
              <a:extLst>
                <a:ext uri="{FF2B5EF4-FFF2-40B4-BE49-F238E27FC236}">
                  <a16:creationId xmlns:a16="http://schemas.microsoft.com/office/drawing/2014/main" id="{0C27D925-636B-4E25-BAF3-8770EC1FE40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" y="136"/>
              <a:ext cx="5258" cy="1"/>
            </a:xfrm>
            <a:prstGeom prst="line">
              <a:avLst/>
            </a:prstGeom>
            <a:noFill/>
            <a:ln w="190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58" name="内容占位符 49157">
            <a:extLst>
              <a:ext uri="{FF2B5EF4-FFF2-40B4-BE49-F238E27FC236}">
                <a16:creationId xmlns:a16="http://schemas.microsoft.com/office/drawing/2014/main" id="{BB1ABD84-47A9-4036-A2B0-FACDE71190E0}"/>
              </a:ext>
            </a:extLst>
          </p:cNvPr>
          <p:cNvSpPr>
            <a:spLocks noChangeArrowheads="1"/>
          </p:cNvSpPr>
          <p:nvPr>
            <p:ph idx="1"/>
          </p:nvPr>
        </p:nvSpPr>
        <p:spPr bwMode="auto">
          <a:xfrm>
            <a:off x="2058988" y="1414464"/>
            <a:ext cx="8064500" cy="13731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r>
              <a:rPr lang="en-US" altLang="zh-CN" sz="2200">
                <a:ea typeface="宋体" panose="02010600030101010101" pitchFamily="2" charset="-122"/>
              </a:rPr>
              <a:t>(2)</a:t>
            </a:r>
            <a:r>
              <a:rPr lang="zh-CN" altLang="en-US" sz="2200">
                <a:ea typeface="宋体" panose="02010600030101010101" pitchFamily="2" charset="-122"/>
              </a:rPr>
              <a:t>各影响因素与环境人口容量的关系。</a:t>
            </a:r>
          </a:p>
          <a:p>
            <a:pPr eaLnBrk="1"/>
            <a:r>
              <a:rPr lang="zh-CN" altLang="en-US" sz="2200">
                <a:ea typeface="宋体" panose="02010600030101010101" pitchFamily="2" charset="-122"/>
              </a:rPr>
              <a:t>资源、科技发展水平与环境人口容量呈正相关，人口的生活和文化消费水平与环境人口容量呈负相关，如下图所示：</a:t>
            </a:r>
          </a:p>
        </p:txBody>
      </p:sp>
      <p:grpSp>
        <p:nvGrpSpPr>
          <p:cNvPr id="20484" name="组合 49158">
            <a:extLst>
              <a:ext uri="{FF2B5EF4-FFF2-40B4-BE49-F238E27FC236}">
                <a16:creationId xmlns:a16="http://schemas.microsoft.com/office/drawing/2014/main" id="{E80375A7-4F09-4FD5-8C23-ACAFD1BA0446}"/>
              </a:ext>
            </a:extLst>
          </p:cNvPr>
          <p:cNvGrpSpPr>
            <a:grpSpLocks/>
          </p:cNvGrpSpPr>
          <p:nvPr/>
        </p:nvGrpSpPr>
        <p:grpSpPr bwMode="auto">
          <a:xfrm>
            <a:off x="1965326" y="109539"/>
            <a:ext cx="1185863" cy="815975"/>
            <a:chOff x="0" y="0"/>
            <a:chExt cx="747" cy="514"/>
          </a:xfrm>
        </p:grpSpPr>
        <p:cxnSp>
          <p:nvCxnSpPr>
            <p:cNvPr id="20495" name="直接连接符 22">
              <a:extLst>
                <a:ext uri="{FF2B5EF4-FFF2-40B4-BE49-F238E27FC236}">
                  <a16:creationId xmlns:a16="http://schemas.microsoft.com/office/drawing/2014/main" id="{CE101441-3193-4A0F-97C6-70CC0B7B302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96" name="直接连接符 80">
              <a:extLst>
                <a:ext uri="{FF2B5EF4-FFF2-40B4-BE49-F238E27FC236}">
                  <a16:creationId xmlns:a16="http://schemas.microsoft.com/office/drawing/2014/main" id="{918AA2AE-3146-4C5B-B62D-13F9BD20F6B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0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97" name="直接连接符 22">
              <a:extLst>
                <a:ext uri="{FF2B5EF4-FFF2-40B4-BE49-F238E27FC236}">
                  <a16:creationId xmlns:a16="http://schemas.microsoft.com/office/drawing/2014/main" id="{58B6048C-045F-4133-8550-358A72EF46F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58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98" name="直接连接符 80">
              <a:extLst>
                <a:ext uri="{FF2B5EF4-FFF2-40B4-BE49-F238E27FC236}">
                  <a16:creationId xmlns:a16="http://schemas.microsoft.com/office/drawing/2014/main" id="{41169851-A402-4850-8916-7492817EF92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85" y="451"/>
              <a:ext cx="0" cy="63"/>
            </a:xfrm>
            <a:prstGeom prst="line">
              <a:avLst/>
            </a:prstGeom>
            <a:noFill/>
            <a:ln w="9525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499" name="TextBox 13">
              <a:extLst>
                <a:ext uri="{FF2B5EF4-FFF2-40B4-BE49-F238E27FC236}">
                  <a16:creationId xmlns:a16="http://schemas.microsoft.com/office/drawing/2014/main" id="{1706B510-1383-46D1-AA87-011C61D593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"/>
              <a:ext cx="747" cy="4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  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zh-CN" sz="1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0500" name="TextBox 13">
              <a:extLst>
                <a:ext uri="{FF2B5EF4-FFF2-40B4-BE49-F238E27FC236}">
                  <a16:creationId xmlns:a16="http://schemas.microsoft.com/office/drawing/2014/main" id="{B5B6D4A5-22DC-4378-9C89-AADA1FE63D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" y="55"/>
              <a:ext cx="73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高频考点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>
                  <a:solidFill>
                    <a:srgbClr val="00B0F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层级突破</a:t>
              </a:r>
            </a:p>
          </p:txBody>
        </p:sp>
      </p:grpSp>
      <p:sp>
        <p:nvSpPr>
          <p:cNvPr id="20485" name="直接连接符 49165">
            <a:extLst>
              <a:ext uri="{FF2B5EF4-FFF2-40B4-BE49-F238E27FC236}">
                <a16:creationId xmlns:a16="http://schemas.microsoft.com/office/drawing/2014/main" id="{0F0CA314-E8D7-40E9-9496-49EE355F3CB9}"/>
              </a:ext>
            </a:extLst>
          </p:cNvPr>
          <p:cNvSpPr>
            <a:spLocks noChangeShapeType="1"/>
          </p:cNvSpPr>
          <p:nvPr/>
        </p:nvSpPr>
        <p:spPr bwMode="auto">
          <a:xfrm>
            <a:off x="1919289" y="927100"/>
            <a:ext cx="849788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486" name="直接连接符 60">
            <a:extLst>
              <a:ext uri="{FF2B5EF4-FFF2-40B4-BE49-F238E27FC236}">
                <a16:creationId xmlns:a16="http://schemas.microsoft.com/office/drawing/2014/main" id="{77C80406-A09A-4BB9-96F7-2F681D91A2A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581775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7" name="直接连接符 62">
            <a:extLst>
              <a:ext uri="{FF2B5EF4-FFF2-40B4-BE49-F238E27FC236}">
                <a16:creationId xmlns:a16="http://schemas.microsoft.com/office/drawing/2014/main" id="{F6EADBEB-1088-4D44-A91A-42DDBA66755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18450" y="9144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65">
            <a:extLst>
              <a:ext uri="{FF2B5EF4-FFF2-40B4-BE49-F238E27FC236}">
                <a16:creationId xmlns:a16="http://schemas.microsoft.com/office/drawing/2014/main" id="{8D817095-A224-432F-A30C-14CB8471480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0091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连接符 66">
            <a:extLst>
              <a:ext uri="{FF2B5EF4-FFF2-40B4-BE49-F238E27FC236}">
                <a16:creationId xmlns:a16="http://schemas.microsoft.com/office/drawing/2014/main" id="{0DEFBEE2-3031-4E0B-A9CC-7707B457EAD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78863" y="927101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0" name="直接连接符 62">
            <a:extLst>
              <a:ext uri="{FF2B5EF4-FFF2-40B4-BE49-F238E27FC236}">
                <a16:creationId xmlns:a16="http://schemas.microsoft.com/office/drawing/2014/main" id="{A380AE4F-0E12-4975-B5D1-17BEC9CDA44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263063" y="9112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1" name="直接连接符 66">
            <a:extLst>
              <a:ext uri="{FF2B5EF4-FFF2-40B4-BE49-F238E27FC236}">
                <a16:creationId xmlns:a16="http://schemas.microsoft.com/office/drawing/2014/main" id="{9F0F2B73-BCAB-43AC-81FC-7AF0399206B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023475" y="923926"/>
            <a:ext cx="0" cy="85725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76" name="TextBox 47">
            <a:extLst>
              <a:ext uri="{FF2B5EF4-FFF2-40B4-BE49-F238E27FC236}">
                <a16:creationId xmlns:a16="http://schemas.microsoft.com/office/drawing/2014/main" id="{E5A4FE8D-5695-49F8-B5AF-4C18D5577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9938" y="304801"/>
            <a:ext cx="7034212" cy="46166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考点三　不同环境条件下的人口合理容量</a:t>
            </a:r>
          </a:p>
        </p:txBody>
      </p:sp>
      <p:sp>
        <p:nvSpPr>
          <p:cNvPr id="20493" name="矩形 49176">
            <a:extLst>
              <a:ext uri="{FF2B5EF4-FFF2-40B4-BE49-F238E27FC236}">
                <a16:creationId xmlns:a16="http://schemas.microsoft.com/office/drawing/2014/main" id="{FA6D32AD-76C7-494D-B1DD-6BCD0966C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605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pic>
        <p:nvPicPr>
          <p:cNvPr id="49178" name="图片 49177" descr="E:/小样/天宏人教地理/地理/D541.TIF">
            <a:extLst>
              <a:ext uri="{FF2B5EF4-FFF2-40B4-BE49-F238E27FC236}">
                <a16:creationId xmlns:a16="http://schemas.microsoft.com/office/drawing/2014/main" id="{47AC91A5-C8DC-4952-910B-5F93A8D77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3084513"/>
            <a:ext cx="5175250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49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49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491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9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美好家庭family">
  <a:themeElements>
    <a:clrScheme name="">
      <a:dk1>
        <a:srgbClr val="000000"/>
      </a:dk1>
      <a:lt1>
        <a:srgbClr val="FFFFFF"/>
      </a:lt1>
      <a:dk2>
        <a:srgbClr val="FF9900"/>
      </a:dk2>
      <a:lt2>
        <a:srgbClr val="C0C0C0"/>
      </a:lt2>
      <a:accent1>
        <a:srgbClr val="3FB564"/>
      </a:accent1>
      <a:accent2>
        <a:srgbClr val="15A2E9"/>
      </a:accent2>
      <a:accent3>
        <a:srgbClr val="FFFFFF"/>
      </a:accent3>
      <a:accent4>
        <a:srgbClr val="000000"/>
      </a:accent4>
      <a:accent5>
        <a:srgbClr val="AFD6B8"/>
      </a:accent5>
      <a:accent6>
        <a:srgbClr val="1291D1"/>
      </a:accent6>
      <a:hlink>
        <a:srgbClr val="0000CC"/>
      </a:hlink>
      <a:folHlink>
        <a:srgbClr val="FF9933"/>
      </a:folHlink>
    </a:clrScheme>
    <a:fontScheme name="">
      <a:majorFont>
        <a:latin typeface="方正小标宋简体"/>
        <a:ea typeface="方正小标宋简体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美好家庭family 1">
        <a:dk1>
          <a:srgbClr val="0033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2A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2">
        <a:dk1>
          <a:srgbClr val="30311D"/>
        </a:dk1>
        <a:lt1>
          <a:srgbClr val="FFFFFF"/>
        </a:lt1>
        <a:dk2>
          <a:srgbClr val="44808E"/>
        </a:dk2>
        <a:lt2>
          <a:srgbClr val="DDDDDD"/>
        </a:lt2>
        <a:accent1>
          <a:srgbClr val="DCC242"/>
        </a:accent1>
        <a:accent2>
          <a:srgbClr val="388FDE"/>
        </a:accent2>
        <a:accent3>
          <a:srgbClr val="FFFFFF"/>
        </a:accent3>
        <a:accent4>
          <a:srgbClr val="272817"/>
        </a:accent4>
        <a:accent5>
          <a:srgbClr val="EBDDB0"/>
        </a:accent5>
        <a:accent6>
          <a:srgbClr val="3281C9"/>
        </a:accent6>
        <a:hlink>
          <a:srgbClr val="57BB7D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3">
        <a:dk1>
          <a:srgbClr val="000000"/>
        </a:dk1>
        <a:lt1>
          <a:srgbClr val="FFFFFF"/>
        </a:lt1>
        <a:dk2>
          <a:srgbClr val="1367BB"/>
        </a:dk2>
        <a:lt2>
          <a:srgbClr val="C0C0C0"/>
        </a:lt2>
        <a:accent1>
          <a:srgbClr val="68B3D8"/>
        </a:accent1>
        <a:accent2>
          <a:srgbClr val="EC8D4C"/>
        </a:accent2>
        <a:accent3>
          <a:srgbClr val="FFFFFF"/>
        </a:accent3>
        <a:accent4>
          <a:srgbClr val="000000"/>
        </a:accent4>
        <a:accent5>
          <a:srgbClr val="B9D6E9"/>
        </a:accent5>
        <a:accent6>
          <a:srgbClr val="D67F44"/>
        </a:accent6>
        <a:hlink>
          <a:srgbClr val="4CC737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4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5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F0E7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6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0000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演示设计_5">
  <a:themeElements>
    <a:clrScheme name="演示设计_5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66B2FE"/>
      </a:folHlink>
    </a:clrScheme>
    <a:fontScheme name="演示设计_5">
      <a:majorFont>
        <a:latin typeface="Arial"/>
        <a:ea typeface="黑体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设计_5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美好家庭family">
  <a:themeElements>
    <a:clrScheme name="">
      <a:dk1>
        <a:srgbClr val="000000"/>
      </a:dk1>
      <a:lt1>
        <a:srgbClr val="FFFFFF"/>
      </a:lt1>
      <a:dk2>
        <a:srgbClr val="FF9900"/>
      </a:dk2>
      <a:lt2>
        <a:srgbClr val="C0C0C0"/>
      </a:lt2>
      <a:accent1>
        <a:srgbClr val="3FB564"/>
      </a:accent1>
      <a:accent2>
        <a:srgbClr val="15A2E9"/>
      </a:accent2>
      <a:accent3>
        <a:srgbClr val="FFFFFF"/>
      </a:accent3>
      <a:accent4>
        <a:srgbClr val="000000"/>
      </a:accent4>
      <a:accent5>
        <a:srgbClr val="AFD6B8"/>
      </a:accent5>
      <a:accent6>
        <a:srgbClr val="1291D1"/>
      </a:accent6>
      <a:hlink>
        <a:srgbClr val="0000CC"/>
      </a:hlink>
      <a:folHlink>
        <a:srgbClr val="FF9933"/>
      </a:folHlink>
    </a:clrScheme>
    <a:fontScheme name="">
      <a:majorFont>
        <a:latin typeface="方正小标宋简体"/>
        <a:ea typeface="方正小标宋简体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美好家庭family 1">
        <a:dk1>
          <a:srgbClr val="0033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2A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2">
        <a:dk1>
          <a:srgbClr val="30311D"/>
        </a:dk1>
        <a:lt1>
          <a:srgbClr val="FFFFFF"/>
        </a:lt1>
        <a:dk2>
          <a:srgbClr val="44808E"/>
        </a:dk2>
        <a:lt2>
          <a:srgbClr val="DDDDDD"/>
        </a:lt2>
        <a:accent1>
          <a:srgbClr val="DCC242"/>
        </a:accent1>
        <a:accent2>
          <a:srgbClr val="388FDE"/>
        </a:accent2>
        <a:accent3>
          <a:srgbClr val="FFFFFF"/>
        </a:accent3>
        <a:accent4>
          <a:srgbClr val="272817"/>
        </a:accent4>
        <a:accent5>
          <a:srgbClr val="EBDDB0"/>
        </a:accent5>
        <a:accent6>
          <a:srgbClr val="3281C9"/>
        </a:accent6>
        <a:hlink>
          <a:srgbClr val="57BB7D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3">
        <a:dk1>
          <a:srgbClr val="000000"/>
        </a:dk1>
        <a:lt1>
          <a:srgbClr val="FFFFFF"/>
        </a:lt1>
        <a:dk2>
          <a:srgbClr val="1367BB"/>
        </a:dk2>
        <a:lt2>
          <a:srgbClr val="C0C0C0"/>
        </a:lt2>
        <a:accent1>
          <a:srgbClr val="68B3D8"/>
        </a:accent1>
        <a:accent2>
          <a:srgbClr val="EC8D4C"/>
        </a:accent2>
        <a:accent3>
          <a:srgbClr val="FFFFFF"/>
        </a:accent3>
        <a:accent4>
          <a:srgbClr val="000000"/>
        </a:accent4>
        <a:accent5>
          <a:srgbClr val="B9D6E9"/>
        </a:accent5>
        <a:accent6>
          <a:srgbClr val="D67F44"/>
        </a:accent6>
        <a:hlink>
          <a:srgbClr val="4CC737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4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5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7F70D8"/>
        </a:hlink>
        <a:folHlink>
          <a:srgbClr val="F0E7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美好家庭family 6">
        <a:dk1>
          <a:srgbClr val="000000"/>
        </a:dk1>
        <a:lt1>
          <a:srgbClr val="FFFFFF"/>
        </a:lt1>
        <a:dk2>
          <a:srgbClr val="FF990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000000"/>
        </a:accent4>
        <a:accent5>
          <a:srgbClr val="AFD7B8"/>
        </a:accent5>
        <a:accent6>
          <a:srgbClr val="1292D3"/>
        </a:accent6>
        <a:hlink>
          <a:srgbClr val="0000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1454</Words>
  <Application>Microsoft Office PowerPoint</Application>
  <PresentationFormat>宽屏</PresentationFormat>
  <Paragraphs>214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30</vt:i4>
      </vt:variant>
    </vt:vector>
  </HeadingPairs>
  <TitlesOfParts>
    <vt:vector size="49" baseType="lpstr">
      <vt:lpstr>MS UI Gothic</vt:lpstr>
      <vt:lpstr>等线</vt:lpstr>
      <vt:lpstr>等线 Light</vt:lpstr>
      <vt:lpstr>方正小标宋简体</vt:lpstr>
      <vt:lpstr>黑体</vt:lpstr>
      <vt:lpstr>华文细黑</vt:lpstr>
      <vt:lpstr>楷体_GB2312</vt:lpstr>
      <vt:lpstr>宋体</vt:lpstr>
      <vt:lpstr>微软雅黑</vt:lpstr>
      <vt:lpstr>幼圆</vt:lpstr>
      <vt:lpstr>Arial</vt:lpstr>
      <vt:lpstr>Calibri</vt:lpstr>
      <vt:lpstr>Times New Roman</vt:lpstr>
      <vt:lpstr>Wingdings</vt:lpstr>
      <vt:lpstr>Office 主题​​</vt:lpstr>
      <vt:lpstr>1_自定义设计方案</vt:lpstr>
      <vt:lpstr>美好家庭family</vt:lpstr>
      <vt:lpstr>演示设计_5</vt:lpstr>
      <vt:lpstr>1_美好家庭family</vt:lpstr>
      <vt:lpstr>PowerPoint 演示文稿</vt:lpstr>
      <vt:lpstr>第一节 人口的数量变化和人口的合理容量 </vt:lpstr>
      <vt:lpstr>PowerPoint 演示文稿</vt:lpstr>
      <vt:lpstr>PowerPoint 演示文稿</vt:lpstr>
      <vt:lpstr>考点一  人口增长以及人口问题</vt:lpstr>
      <vt:lpstr>中国人口普查</vt:lpstr>
      <vt:lpstr>2．人口增长在空间上的不平衡性 </vt:lpstr>
      <vt:lpstr>3.不同区域（空间）上人口增长的时间变化</vt:lpstr>
      <vt:lpstr>3.人口增长的描述与分析以及影响因素</vt:lpstr>
      <vt:lpstr>PowerPoint 演示文稿</vt:lpstr>
      <vt:lpstr>PowerPoint 演示文稿</vt:lpstr>
      <vt:lpstr>PowerPoint 演示文稿</vt:lpstr>
      <vt:lpstr>二、人口问题</vt:lpstr>
      <vt:lpstr>PowerPoint 演示文稿</vt:lpstr>
      <vt:lpstr>（2）人口年轻化问题及其对策 </vt:lpstr>
      <vt:lpstr>不同地区人口问题差异明显： </vt:lpstr>
      <vt:lpstr>三、人口统计图的判读方法</vt:lpstr>
      <vt:lpstr>PowerPoint 演示文稿</vt:lpstr>
      <vt:lpstr>PowerPoint 演示文稿</vt:lpstr>
      <vt:lpstr>四、人口的分布</vt:lpstr>
      <vt:lpstr>PowerPoint 演示文稿</vt:lpstr>
      <vt:lpstr>PowerPoint 演示文稿</vt:lpstr>
      <vt:lpstr>影响人口分布的因素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13</cp:revision>
  <dcterms:created xsi:type="dcterms:W3CDTF">2018-11-14T21:05:00Z</dcterms:created>
  <dcterms:modified xsi:type="dcterms:W3CDTF">2018-11-15T23:02:48Z</dcterms:modified>
</cp:coreProperties>
</file>