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3"/>
    <p:sldMasterId id="2147483665" r:id="rId4"/>
  </p:sldMasterIdLst>
  <p:notesMasterIdLst>
    <p:notesMasterId r:id="rId53"/>
  </p:notesMasterIdLst>
  <p:handoutMasterIdLst>
    <p:handoutMasterId r:id="rId54"/>
  </p:handoutMasterIdLst>
  <p:sldIdLst>
    <p:sldId id="297" r:id="rId5"/>
    <p:sldId id="804" r:id="rId6"/>
    <p:sldId id="1023" r:id="rId7"/>
    <p:sldId id="939" r:id="rId8"/>
    <p:sldId id="1024" r:id="rId9"/>
    <p:sldId id="1025" r:id="rId10"/>
    <p:sldId id="1026" r:id="rId11"/>
    <p:sldId id="1027" r:id="rId12"/>
    <p:sldId id="1028" r:id="rId13"/>
    <p:sldId id="1056" r:id="rId14"/>
    <p:sldId id="1057" r:id="rId15"/>
    <p:sldId id="1058" r:id="rId16"/>
    <p:sldId id="1059" r:id="rId17"/>
    <p:sldId id="1060" r:id="rId18"/>
    <p:sldId id="1137" r:id="rId19"/>
    <p:sldId id="1061" r:id="rId20"/>
    <p:sldId id="1062" r:id="rId21"/>
    <p:sldId id="1087" r:id="rId22"/>
    <p:sldId id="1088" r:id="rId23"/>
    <p:sldId id="1103" r:id="rId24"/>
    <p:sldId id="1104" r:id="rId25"/>
    <p:sldId id="1105" r:id="rId26"/>
    <p:sldId id="1138" r:id="rId27"/>
    <p:sldId id="1119" r:id="rId28"/>
    <p:sldId id="1120" r:id="rId29"/>
    <p:sldId id="1063" r:id="rId30"/>
    <p:sldId id="1139" r:id="rId31"/>
    <p:sldId id="1122" r:id="rId32"/>
    <p:sldId id="1064" r:id="rId33"/>
    <p:sldId id="1065" r:id="rId34"/>
    <p:sldId id="1140" r:id="rId35"/>
    <p:sldId id="1066" r:id="rId36"/>
    <p:sldId id="1067" r:id="rId37"/>
    <p:sldId id="1123" r:id="rId38"/>
    <p:sldId id="1124" r:id="rId39"/>
    <p:sldId id="1141" r:id="rId40"/>
    <p:sldId id="1079" r:id="rId41"/>
    <p:sldId id="1068" r:id="rId42"/>
    <p:sldId id="1069" r:id="rId43"/>
    <p:sldId id="1070" r:id="rId44"/>
    <p:sldId id="1071" r:id="rId45"/>
    <p:sldId id="1072" r:id="rId46"/>
    <p:sldId id="1142" r:id="rId47"/>
    <p:sldId id="1073" r:id="rId48"/>
    <p:sldId id="1143" r:id="rId49"/>
    <p:sldId id="1074" r:id="rId50"/>
    <p:sldId id="1145" r:id="rId51"/>
    <p:sldId id="1144" r:id="rId52"/>
  </p:sldIdLst>
  <p:sldSz cx="10621645" cy="6858000"/>
  <p:notesSz cx="6858000" cy="9144000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3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B3FE"/>
    <a:srgbClr val="00B3FD"/>
    <a:srgbClr val="0000FF"/>
    <a:srgbClr val="CCFFCC"/>
    <a:srgbClr val="FF0000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247"/>
    <p:restoredTop sz="94291" autoAdjust="0"/>
  </p:normalViewPr>
  <p:slideViewPr>
    <p:cSldViewPr showGuides="1">
      <p:cViewPr varScale="1">
        <p:scale>
          <a:sx n="91" d="100"/>
          <a:sy n="91" d="100"/>
        </p:scale>
        <p:origin x="1260" y="78"/>
      </p:cViewPr>
      <p:guideLst>
        <p:guide orient="horz" pos="2160"/>
        <p:guide pos="334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7" Type="http://schemas.openxmlformats.org/officeDocument/2006/relationships/tableStyles" Target="tableStyles.xml"/><Relationship Id="rId56" Type="http://schemas.openxmlformats.org/officeDocument/2006/relationships/viewProps" Target="viewProps.xml"/><Relationship Id="rId55" Type="http://schemas.openxmlformats.org/officeDocument/2006/relationships/presProps" Target="presProps.xml"/><Relationship Id="rId54" Type="http://schemas.openxmlformats.org/officeDocument/2006/relationships/handoutMaster" Target="handoutMasters/handoutMaster1.xml"/><Relationship Id="rId53" Type="http://schemas.openxmlformats.org/officeDocument/2006/relationships/notesMaster" Target="notesMasters/notesMaster1.xml"/><Relationship Id="rId52" Type="http://schemas.openxmlformats.org/officeDocument/2006/relationships/slide" Target="slides/slide48.xml"/><Relationship Id="rId51" Type="http://schemas.openxmlformats.org/officeDocument/2006/relationships/slide" Target="slides/slide47.xml"/><Relationship Id="rId50" Type="http://schemas.openxmlformats.org/officeDocument/2006/relationships/slide" Target="slides/slide46.xml"/><Relationship Id="rId5" Type="http://schemas.openxmlformats.org/officeDocument/2006/relationships/slide" Target="slides/slide1.xml"/><Relationship Id="rId49" Type="http://schemas.openxmlformats.org/officeDocument/2006/relationships/slide" Target="slides/slide45.xml"/><Relationship Id="rId48" Type="http://schemas.openxmlformats.org/officeDocument/2006/relationships/slide" Target="slides/slide44.xml"/><Relationship Id="rId47" Type="http://schemas.openxmlformats.org/officeDocument/2006/relationships/slide" Target="slides/slide43.xml"/><Relationship Id="rId46" Type="http://schemas.openxmlformats.org/officeDocument/2006/relationships/slide" Target="slides/slide42.xml"/><Relationship Id="rId45" Type="http://schemas.openxmlformats.org/officeDocument/2006/relationships/slide" Target="slides/slide41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0" Type="http://schemas.openxmlformats.org/officeDocument/2006/relationships/slide" Target="slides/slide36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622558A-30FB-40BC-8A10-6EBA9ED55720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>
              <a:buNone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7DFFDA5-D74A-48FA-9E5B-C35AD6F189D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039813" y="1143000"/>
            <a:ext cx="47783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二级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三级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四级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>
              <a:buNone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96647" y="2130426"/>
            <a:ext cx="9028669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93295" y="3886200"/>
            <a:ext cx="7435374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31813" y="6356350"/>
            <a:ext cx="2478088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629025" y="6356350"/>
            <a:ext cx="3363913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7612063" y="6356350"/>
            <a:ext cx="2478088" cy="365125"/>
          </a:xfrm>
          <a:prstGeom prst="rect">
            <a:avLst/>
          </a:prstGeom>
        </p:spPr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96925" y="2130425"/>
            <a:ext cx="9028113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93850" y="3886200"/>
            <a:ext cx="743426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406900"/>
            <a:ext cx="902811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2906713"/>
            <a:ext cx="902811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31813" y="1600200"/>
            <a:ext cx="470217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386388" y="1600200"/>
            <a:ext cx="470376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31813" y="1535113"/>
            <a:ext cx="469265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31813" y="2174875"/>
            <a:ext cx="469265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395913" y="1535113"/>
            <a:ext cx="469423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395913" y="2174875"/>
            <a:ext cx="469423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1813" y="273050"/>
            <a:ext cx="3494087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152900" y="273050"/>
            <a:ext cx="59372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31813" y="1435100"/>
            <a:ext cx="3494087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81213" y="4800600"/>
            <a:ext cx="6373812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081213" y="612775"/>
            <a:ext cx="6373812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081213" y="5367338"/>
            <a:ext cx="6373812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700963" y="274638"/>
            <a:ext cx="2389187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31813" y="274638"/>
            <a:ext cx="701675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96647" y="2130426"/>
            <a:ext cx="9028669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93295" y="3886200"/>
            <a:ext cx="7435374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062" y="4406901"/>
            <a:ext cx="902866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062" y="2906713"/>
            <a:ext cx="902866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31098" y="1600201"/>
            <a:ext cx="469136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399498" y="1600201"/>
            <a:ext cx="469136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31098" y="1535113"/>
            <a:ext cx="469321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31098" y="2174875"/>
            <a:ext cx="469321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395810" y="1535113"/>
            <a:ext cx="469505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395810" y="2174875"/>
            <a:ext cx="469505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1099" y="273050"/>
            <a:ext cx="349455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152893" y="273051"/>
            <a:ext cx="593797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31099" y="1435101"/>
            <a:ext cx="349455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81979" y="4800600"/>
            <a:ext cx="637317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081979" y="612775"/>
            <a:ext cx="6373178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081979" y="5367338"/>
            <a:ext cx="637317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700923" y="274639"/>
            <a:ext cx="2389942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31098" y="274639"/>
            <a:ext cx="6992792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1.xml"/><Relationship Id="rId6" Type="http://schemas.openxmlformats.org/officeDocument/2006/relationships/hyperlink" Target="..\..\&#30446;&#24405;.pptx" TargetMode="External"/><Relationship Id="rId5" Type="http://schemas.openxmlformats.org/officeDocument/2006/relationships/hyperlink" Target="..\&#30446;&#24405;.pptx" TargetMode="External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0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3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4.xml"/><Relationship Id="rId8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1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3" Type="http://schemas.openxmlformats.org/officeDocument/2006/relationships/theme" Target="../theme/theme3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5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文本占位符 2"/>
          <p:cNvSpPr>
            <a:spLocks noGrp="1"/>
          </p:cNvSpPr>
          <p:nvPr>
            <p:ph type="body" idx="1"/>
          </p:nvPr>
        </p:nvSpPr>
        <p:spPr>
          <a:xfrm>
            <a:off x="485775" y="657225"/>
            <a:ext cx="9650413" cy="56515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" name="椭圆 5">
            <a:hlinkClick r:id="rId5" action="ppaction://hlinkfile"/>
          </p:cNvPr>
          <p:cNvSpPr/>
          <p:nvPr/>
        </p:nvSpPr>
        <p:spPr>
          <a:xfrm>
            <a:off x="6582852" y="6450924"/>
            <a:ext cx="762997" cy="328782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  <a:hlinkClick r:id="rId6" tooltip="" action="ppaction://hlinkfile"/>
              </a:rPr>
              <a:t>目录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" name="椭圆 6">
            <a:hlinkClick r:id="" action="ppaction://hlinkshowjump?jump=previousslide"/>
          </p:cNvPr>
          <p:cNvSpPr/>
          <p:nvPr/>
        </p:nvSpPr>
        <p:spPr>
          <a:xfrm>
            <a:off x="8200878" y="6460789"/>
            <a:ext cx="762997" cy="328782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上页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8" name="椭圆 7">
            <a:hlinkClick r:id="" action="ppaction://hlinkshowjump?jump=firstslide"/>
          </p:cNvPr>
          <p:cNvSpPr/>
          <p:nvPr/>
        </p:nvSpPr>
        <p:spPr>
          <a:xfrm>
            <a:off x="7386486" y="6445558"/>
            <a:ext cx="762997" cy="328782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首页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椭圆 8">
            <a:hlinkClick r:id="" action="ppaction://hlinkshowjump?jump=nextslide"/>
          </p:cNvPr>
          <p:cNvSpPr/>
          <p:nvPr/>
        </p:nvSpPr>
        <p:spPr>
          <a:xfrm>
            <a:off x="9008500" y="6439273"/>
            <a:ext cx="762997" cy="328782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/>
                <a:ea typeface="微软雅黑" panose="020B0503020204020204" pitchFamily="34" charset="-122"/>
                <a:cs typeface="+mn-cs"/>
              </a:rPr>
              <a:t>下页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9804568" y="6450924"/>
            <a:ext cx="762997" cy="328782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AB0019"/>
              </a:solidFill>
              <a:effectLst/>
              <a:uLnTx/>
              <a:uFillTx/>
              <a:latin typeface="Arial" panose="020B060402020202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" name="灯片编号占位符 5"/>
          <p:cNvSpPr txBox="1"/>
          <p:nvPr/>
        </p:nvSpPr>
        <p:spPr>
          <a:xfrm>
            <a:off x="9902825" y="6432550"/>
            <a:ext cx="557213" cy="365125"/>
          </a:xfrm>
          <a:prstGeom prst="rect">
            <a:avLst/>
          </a:prstGeom>
        </p:spPr>
        <p:txBody>
          <a:bodyPr anchor="ctr"/>
          <a:lstStyle/>
          <a:p>
            <a:pPr lvl="0" algn="ctr" eaLnBrk="1" hangingPunct="1">
              <a:buNone/>
            </a:pPr>
            <a:fld id="{9A0DB2DC-4C9A-4742-B13C-FB6460FD3503}" type="slidenum">
              <a:rPr lang="zh-CN" altLang="en-US" sz="1600" b="1" dirty="0">
                <a:solidFill>
                  <a:srgbClr val="0070C0"/>
                </a:solidFill>
                <a:latin typeface="Calibri" panose="020F0502020204030204" pitchFamily="34" charset="0"/>
              </a:rPr>
            </a:fld>
            <a:endParaRPr lang="zh-CN" altLang="en-US" sz="16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/>
          </p:cNvSpPr>
          <p:nvPr>
            <p:ph type="title"/>
          </p:nvPr>
        </p:nvSpPr>
        <p:spPr>
          <a:xfrm>
            <a:off x="531813" y="274638"/>
            <a:ext cx="9558337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2"/>
          <p:cNvSpPr>
            <a:spLocks noGrp="1"/>
          </p:cNvSpPr>
          <p:nvPr>
            <p:ph type="body" idx="1"/>
          </p:nvPr>
        </p:nvSpPr>
        <p:spPr>
          <a:xfrm>
            <a:off x="531813" y="1600200"/>
            <a:ext cx="9558337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31813" y="6356350"/>
            <a:ext cx="24780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0C6E862-AA5B-4AD4-A7C2-C666FE61B063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629025" y="6356350"/>
            <a:ext cx="33639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612063" y="6356350"/>
            <a:ext cx="2478088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>
              <a:buNone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占位符 1"/>
          <p:cNvSpPr>
            <a:spLocks noGrp="1"/>
          </p:cNvSpPr>
          <p:nvPr>
            <p:ph type="title"/>
          </p:nvPr>
        </p:nvSpPr>
        <p:spPr>
          <a:xfrm>
            <a:off x="531813" y="274638"/>
            <a:ext cx="9558337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075" name="文本占位符 2"/>
          <p:cNvSpPr>
            <a:spLocks noGrp="1"/>
          </p:cNvSpPr>
          <p:nvPr>
            <p:ph type="body" idx="1"/>
          </p:nvPr>
        </p:nvSpPr>
        <p:spPr>
          <a:xfrm>
            <a:off x="414338" y="1557338"/>
            <a:ext cx="9558337" cy="4525962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31813" y="6356350"/>
            <a:ext cx="24780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02E0F3C-7DF7-425F-9DA0-63C80451B2F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629025" y="6356350"/>
            <a:ext cx="33639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612063" y="6356350"/>
            <a:ext cx="2478088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6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8.png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7.png"/><Relationship Id="rId1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8.jpeg"/><Relationship Id="rId1" Type="http://schemas.openxmlformats.org/officeDocument/2006/relationships/tags" Target="../tags/tag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5.png"/><Relationship Id="rId1" Type="http://schemas.openxmlformats.org/officeDocument/2006/relationships/tags" Target="../tags/tag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8.jpeg"/><Relationship Id="rId1" Type="http://schemas.openxmlformats.org/officeDocument/2006/relationships/image" Target="../media/image27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1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3.jpeg"/><Relationship Id="rId1" Type="http://schemas.openxmlformats.org/officeDocument/2006/relationships/tags" Target="../tags/tag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35.png"/><Relationship Id="rId1" Type="http://schemas.openxmlformats.org/officeDocument/2006/relationships/image" Target="../media/image34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7.jpeg"/><Relationship Id="rId1" Type="http://schemas.openxmlformats.org/officeDocument/2006/relationships/image" Target="../media/image36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8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9.jpe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0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1.jpe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44.jpeg"/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tags" Target="../tags/tag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image" Target="../media/image45.jpe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19505" y="1609090"/>
            <a:ext cx="8425815" cy="3138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0" indent="0"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4400" b="1" dirty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  <a:sym typeface="+mn-ea"/>
              </a:rPr>
              <a:t>第1讲　机械振动与机械波</a:t>
            </a:r>
            <a:endParaRPr lang="zh-CN" altLang="en-US" sz="4400" b="1" dirty="0">
              <a:solidFill>
                <a:srgbClr val="FF0000"/>
              </a:solidFill>
              <a:latin typeface="方正粗黑宋简体" pitchFamily="2" charset="-122"/>
              <a:ea typeface="方正粗黑宋简体" pitchFamily="2" charset="-122"/>
              <a:sym typeface="+mn-ea"/>
            </a:endParaRPr>
          </a:p>
          <a:p>
            <a:pPr marL="0" lvl="0" indent="0"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4400" b="1" dirty="0">
                <a:solidFill>
                  <a:srgbClr val="FF0000"/>
                </a:solidFill>
                <a:latin typeface="方正粗黑宋简体" pitchFamily="2" charset="-122"/>
                <a:ea typeface="方正粗黑宋简体" pitchFamily="2" charset="-122"/>
                <a:sym typeface="+mn-ea"/>
              </a:rPr>
              <a:t>第1课　机械振动　实验:用单摆测量重力加速度的大小</a:t>
            </a:r>
            <a:endParaRPr lang="zh-CN" altLang="en-US" sz="4400" b="1" dirty="0">
              <a:solidFill>
                <a:srgbClr val="FF0000"/>
              </a:solidFill>
              <a:latin typeface="方正粗黑宋简体" pitchFamily="2" charset="-122"/>
              <a:ea typeface="方正粗黑宋简体" pitchFamily="2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" name="必备知识.eps" descr="id:2147496728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6410" y="765175"/>
            <a:ext cx="8902700" cy="40767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060" y="1261745"/>
            <a:ext cx="9153525" cy="433387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358390" y="1628775"/>
            <a:ext cx="19056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平衡位置</a:t>
            </a:r>
            <a:endParaRPr lang="zh-CN" altLang="en-US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022850" y="1988820"/>
            <a:ext cx="19056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回复力</a:t>
            </a:r>
            <a:endParaRPr lang="zh-CN" altLang="en-US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590415" y="2636520"/>
            <a:ext cx="19056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平衡位置</a:t>
            </a:r>
            <a:endParaRPr lang="zh-CN" altLang="en-US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230370" y="2996565"/>
            <a:ext cx="19056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平衡位置</a:t>
            </a:r>
            <a:endParaRPr lang="zh-CN" altLang="en-US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726815" y="3356610"/>
            <a:ext cx="19056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效果</a:t>
            </a:r>
            <a:endParaRPr lang="zh-CN" altLang="en-US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407400" y="3284855"/>
            <a:ext cx="19056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合力</a:t>
            </a:r>
            <a:endParaRPr lang="zh-CN" altLang="en-US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294380" y="3572510"/>
            <a:ext cx="19056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分力　</a:t>
            </a:r>
            <a:endParaRPr lang="zh-CN" altLang="en-US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374515" y="3932555"/>
            <a:ext cx="19056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kx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150235" y="4580890"/>
            <a:ext cx="21850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x=Acos(ωt+φ</a:t>
            </a:r>
            <a:r>
              <a:rPr lang="en-US" altLang="zh-CN" sz="2000" b="1" baseline="-2500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0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)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632450" y="4580890"/>
            <a:ext cx="19056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振幅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870325" y="4940935"/>
            <a:ext cx="19056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相位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200015" y="4868545"/>
            <a:ext cx="19056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初相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264025" y="5196840"/>
            <a:ext cx="19056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平衡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85775" y="260350"/>
            <a:ext cx="9734550" cy="6038850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2646680" y="1772285"/>
            <a:ext cx="19056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正弦(或余弦)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886450" y="1772285"/>
            <a:ext cx="19056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周期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792085" y="1700530"/>
            <a:ext cx="19056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对称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790190" y="3284855"/>
            <a:ext cx="19056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小得多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958840" y="3356610"/>
            <a:ext cx="19056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质点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230370" y="4076700"/>
            <a:ext cx="19056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无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318885" y="4076700"/>
            <a:ext cx="19056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无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3210" y="3932555"/>
            <a:ext cx="609600" cy="48006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6450" y="4940935"/>
            <a:ext cx="525780" cy="419100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5598795" y="5445125"/>
            <a:ext cx="19056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悬点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607175" y="5445125"/>
            <a:ext cx="19056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摆球中心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565515" y="5445125"/>
            <a:ext cx="1654810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悬线长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934335" y="5805170"/>
            <a:ext cx="1654810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摆球半径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" grpId="0"/>
      <p:bldP spid="4" grpId="0"/>
      <p:bldP spid="5" grpId="0"/>
      <p:bldP spid="6" grpId="0"/>
      <p:bldP spid="7" grpId="0"/>
      <p:bldP spid="8" grpId="0"/>
      <p:bldP spid="12" grpId="0"/>
      <p:bldP spid="13" grpId="0"/>
      <p:bldP spid="14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45820" y="1052830"/>
            <a:ext cx="8982075" cy="27051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2715" y="980440"/>
            <a:ext cx="274320" cy="32004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0910" y="995680"/>
            <a:ext cx="259080" cy="289560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4878705" y="1700530"/>
            <a:ext cx="19056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π</a:t>
            </a:r>
            <a:r>
              <a:rPr lang="en-US" altLang="zh-CN" sz="2000" b="1" baseline="3000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k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119110" y="1628775"/>
            <a:ext cx="19056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驱动力　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318885" y="2276475"/>
            <a:ext cx="19056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等于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54425" y="2636520"/>
            <a:ext cx="19056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最大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974965" y="2924810"/>
            <a:ext cx="19056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减小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366770" y="3229610"/>
            <a:ext cx="1905635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减小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5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关键能力.eps" descr="id:2147496742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8210" y="836930"/>
            <a:ext cx="8689340" cy="39814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14020" y="1341120"/>
            <a:ext cx="9655810" cy="47078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考点一简谐运动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【考点内化】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1.什么样的模型称为弹簧振子(简称振子)?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如图,把一个有小孔的小球连接在弹簧的一端,弹簧的另一端固定,小球套在光滑的水平杆上,能够自由滑动。弹簧的质量与小球的质量相比可以忽略。这样的系统称为弹簧振子,有时也简称为振子。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弹簧振子是一个理想化模型,它是研究振动的基础。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628" name="GZWL2206.EPS" descr="id:2147499803;FounderCES"/>
          <p:cNvPicPr/>
          <p:nvPr/>
        </p:nvPicPr>
        <p:blipFill>
          <a:blip r:embed="rId2"/>
          <a:stretch>
            <a:fillRect/>
          </a:stretch>
        </p:blipFill>
        <p:spPr>
          <a:xfrm>
            <a:off x="4230370" y="2780665"/>
            <a:ext cx="1522730" cy="11341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836930"/>
            <a:ext cx="9655810" cy="4246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2.简谐运动的图象有什么特点?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(1)物理意义:表示振子相对平衡位置的位移x随时间t变化的图象。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(2)特点:①简谐运动的图象遵循正弦函数规律,x-t图象是一条正弦曲线,如图所示;②具有周期性;③具有对称性。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(3)注意:图线不是物体运动的轨迹。t轴上的任何点表示平衡位置,任何时刻小球的位移指相对于t轴的纵坐标值。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629" name="GZWL2207.EPS" descr="id:2147499810;FounderCES"/>
          <p:cNvPicPr/>
          <p:nvPr/>
        </p:nvPicPr>
        <p:blipFill>
          <a:blip r:embed="rId1"/>
          <a:stretch>
            <a:fillRect/>
          </a:stretch>
        </p:blipFill>
        <p:spPr>
          <a:xfrm>
            <a:off x="4302760" y="2780665"/>
            <a:ext cx="2727960" cy="12960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836930"/>
            <a:ext cx="9655810" cy="3322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3.怎样理解简谐运动的物理量?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(1)平衡位置:弹簧未形变时,小球所受的合力等于0的位置。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(2)振幅:小球相对平衡位置的最大距离(符号为A),没有方向,表示振动强弱。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(3)周期T、频率f和圆频率ω:它们都是表示简谐运动快慢的物理量。周期T指做简谐运动的物体完成一次全振动所需的时间;频率f指单位时间内完成的全振动的次数;周期和频率互为倒数关系,即T=1/f。圆频率ω与周期T存在简单的关系:ω=2π/T;圆频率ω与频率f存在简单的关系:ω=2πf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4.如何理解简谐运动的相位和方程?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物理学上把(ωt+φ)叫做相位,φ是0时刻的相位,称为初相位,或初相。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如果两个简谐运动的频率相同,其初相分别为φ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和φ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,当φ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&gt;φ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时,它们的相位差是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Δφ=(ωt+φ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)-(ωt+φ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)=φ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-φ</a:t>
            </a:r>
            <a:r>
              <a:rPr sz="2000" b="1" baseline="-25000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此时我们常说1的相位比2超前Δφ,或者说2的相位比1的相位落后Δφ。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根据相位的定义,我们发现位移x随时间t的变化可以这样来书写简谐运动的方程: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pic>
        <p:nvPicPr>
          <p:cNvPr id="630" name="GZWL2208.EPS" descr="id:2147499817;FounderCES"/>
          <p:cNvPicPr/>
          <p:nvPr/>
        </p:nvPicPr>
        <p:blipFill>
          <a:blip r:embed="rId1"/>
          <a:stretch>
            <a:fillRect/>
          </a:stretch>
        </p:blipFill>
        <p:spPr>
          <a:xfrm>
            <a:off x="3870325" y="3789045"/>
            <a:ext cx="2637155" cy="11544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x=Acos(ωt+φ)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如图,甲、乙分别可写出方程: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x甲=Acos(5πt- π/2),x乙=Acos(5πt-π)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为此甲、乙的相位差是Δφ=-π/2-(-π)=π/2,即甲比乙超前π/2。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【考点过关】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1.明辨是非——以下有关“简谐运动”等概念的判断,哪些是正确的?哪些是错误的?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(1)简谐运动是变速运动。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(2)简谐运动的振幅有方向。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(3)简谐运动图象中的图线表示振子移动的轨迹。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(4)振幅越大,表示振动越强,振幅有方向性。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230370" y="1700530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√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302760" y="2204720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×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967220" y="2636520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×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30595" y="3227705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×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3322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2.(多选)如图甲所示,小球沿圆周逆时针匀速转动,如果把小球任意时刻的位置在水平轴上投影,就会得到如图乙所示的图象,下列说法正确的是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A.匀速转动的小球投影运动与振子振动的特点相同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B.图线反映小球从最高点开始转动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C.位移方程为x=Acos(2π/T t)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D.若小球是从P点开始逆时针转动,则相位比原来超前π/2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631" name="GZWL2209.EPS" descr="id:2147499824;FounderCES"/>
          <p:cNvPicPr/>
          <p:nvPr/>
        </p:nvPicPr>
        <p:blipFill>
          <a:blip r:embed="rId1"/>
          <a:stretch>
            <a:fillRect/>
          </a:stretch>
        </p:blipFill>
        <p:spPr>
          <a:xfrm>
            <a:off x="7110730" y="1988820"/>
            <a:ext cx="2651760" cy="135318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967220" y="1268730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ABC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020" y="4149090"/>
            <a:ext cx="8847455" cy="15608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1476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考点二简谐运动的力和能量特征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【考点内化】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1.振动位移x变化,回复力、运动量、能量有何相应的变化特征?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450215" y="2242185"/>
          <a:ext cx="9813290" cy="38639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65630"/>
                <a:gridCol w="3714750"/>
                <a:gridCol w="2227580"/>
                <a:gridCol w="2005330"/>
              </a:tblGrid>
              <a:tr h="514985">
                <a:tc>
                  <a:txBody>
                    <a:bodyPr/>
                    <a:p>
                      <a:pPr indent="0" algn="ctr">
                        <a:buNone/>
                      </a:pP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回复力的变化特征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运动量变化特征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能量变化特征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276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振动位移x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F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回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=-kx,“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-”表示回复力的方向与位移方向相反,k表示比例系数(不一定是弹簧的劲度系数)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a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回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=x,“-”表示加速度的方向与位移方向相反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包括振子的动能和势能,动能E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k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与势能E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p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相互转化,机械能守恒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343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远离平衡位置的过程,x增大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F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回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增大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a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回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增大,v减小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k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减小,E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p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增大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279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靠近平衡位置的过程,x减小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F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回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减小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a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回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减小,v增大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k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增大,E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p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减小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3666807" y="2400300"/>
            <a:ext cx="85725" cy="3905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5530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2.定点位置,力、运动量、能量的对应值如何?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462280" y="1412240"/>
          <a:ext cx="9536430" cy="23177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65580"/>
                <a:gridCol w="2349500"/>
                <a:gridCol w="3521075"/>
                <a:gridCol w="2200275"/>
              </a:tblGrid>
              <a:tr h="115887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定点位置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力的变化特征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运动量变化特征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能量变化特征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75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x=0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F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回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=0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a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回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=0,v最大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k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最大,E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p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=0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2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x=±A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F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回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最大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a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回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最大,v=0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k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=0,E</a:t>
                      </a:r>
                      <a:r>
                        <a:rPr lang="en-US" sz="2000" b="1" baseline="-25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p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最大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3322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【考点过关】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(多选)下列关于做简谐运动的弹簧振子的位移、回复力、速度、加速度、动能和势能的说法,其中正确的是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A.振子先后通过同一点时,速度是相同的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B.振子先后通过同一点时,位移、回复力、加速度、动能、势能都是相同的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C.振子先后通过两个点时,速度、动能、势能可能是相同的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D.振子先后通过两个点时,位移、回复力、加速度可能是相同的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366770" y="1772285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BC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文本框 6"/>
          <p:cNvSpPr txBox="1"/>
          <p:nvPr/>
        </p:nvSpPr>
        <p:spPr>
          <a:xfrm>
            <a:off x="702310" y="1052195"/>
            <a:ext cx="9038590" cy="31692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解析: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先看图甲,可知,振子先后通过同一点时,速度大小相等,但方向却相反,故速度不同,A项错误;而位移x的大小和方向是唯一的,故回复力、加速度、势能是唯一值,动能是标量,与速度方向无关,所以也是唯一值,B项正确;再看图乙,可知,振子先后通过两个点时,如果这两个点关于O点对称,则速度的大小和方向相同,动能也相同,而位移x与x'的大小相等,但方向相反,故位移、回复力、加速度大小相等,方向相反,而势能是标量,与方向无关,是相同的,所以C项正确,D项错误。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pic>
        <p:nvPicPr>
          <p:cNvPr id="231" name="GZWL2211.EPS" descr="id:2147498955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58932" y="980123"/>
            <a:ext cx="1141730" cy="11715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3322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考点三单摆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【考点内化】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1.什么叫做单摆?单摆的振动可看做简谐运动的条件是什么?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细线长度不可改变,细线的质量相对摆球可以忽略,球的直径与线的长度相比也可以忽略,这样的装置叫做单摆;单摆是一种理想化模型。单摆在摆角小于5°(现在一般认为是小于10°)的条件下振动时,可近似看做是简谐运动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2.如何论证单摆在摆角很小的情况下做简谐运动?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634" name="GZWL2212.EPS" descr="id:2147499861;FounderCES"/>
          <p:cNvPicPr/>
          <p:nvPr/>
        </p:nvPicPr>
        <p:blipFill>
          <a:blip r:embed="rId1"/>
          <a:stretch>
            <a:fillRect/>
          </a:stretch>
        </p:blipFill>
        <p:spPr>
          <a:xfrm>
            <a:off x="4230370" y="4149090"/>
            <a:ext cx="1371600" cy="19215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如图,根据受力分析,可得回复力F=mgsin θ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由于θ很小,用弧度表示的θ与它的sin θ近似相等,有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sin θ≈θ=⏜OP/L≈x/L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因此,单摆的回复力F可表示为F=-mg/Lx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式中负号表示回复力与位移的方向相反。对于一个确定的单摆来说,摆球质量m、摆长L和当地的重力加速度g是一定的,mg/L可以用一个常量k表示,于是上式可以写成:F=-kx。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可见,单摆在摆角很小的情况下做简谐运动。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2399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3.单摆的周期公式T=2π√(L/g)的理解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(1)在振幅很小的条件下,单摆的振动周期与振幅无关。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(2)单摆的振动周期跟摆球的质量无关,只与摆长L和当地的重力加速度g有关。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(3)摆长L是指悬点到摆球重心间的距离,在某些不规则物体做成的单摆(或复合绳单摆)中,摆长l应理解为等效摆长。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【考点过关】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一个理想单摆,已知其周期为T。如果由于某种原因(如转移到其他星球)自由落体加速度变为原来的1/2,振幅变为原来的1/3,摆长变为原来的1/4,摆球的质量变为原来的1/5,则它的周期变为</a:t>
            </a:r>
            <a:r>
              <a:rPr sz="2000" b="1" u="sng">
                <a:latin typeface="宋体" panose="02010600030101010101" pitchFamily="2" charset="-122"/>
                <a:cs typeface="宋体" panose="02010600030101010101" pitchFamily="2" charset="-122"/>
              </a:rPr>
              <a:t>　　　　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。 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50870" y="2132330"/>
            <a:ext cx="320040" cy="43434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455" y="2924810"/>
            <a:ext cx="7766050" cy="13544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考点四实验:用单摆测量重力加速度的大小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【考点内化】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1.实验原理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根据惠更斯单摆周期公式T=2π√(L/g),单摆做简谐运动的周期跟摆长的平方根成正比,跟重力加速度的平方根成反比,跟振幅、摆球的质量无关。该公式变形为g=(4π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L)/T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,只要测量摆长L,周期T,就可以测量当地的重力加速度g。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2.过程和方法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第1步:将单摆固定在铁架台上,如图甲所示。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636" name="GZWL2213.EPS" descr="id:2147499875;FounderCES"/>
          <p:cNvPicPr/>
          <p:nvPr/>
        </p:nvPicPr>
        <p:blipFill>
          <a:blip r:embed="rId1"/>
          <a:stretch>
            <a:fillRect/>
          </a:stretch>
        </p:blipFill>
        <p:spPr>
          <a:xfrm>
            <a:off x="5310505" y="4509135"/>
            <a:ext cx="2399030" cy="14579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10030460" cy="51695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第2步:测量摆长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摆长是摆线长度和小球半径之和。怎样测量才能减小误差?可以用刻度尺直接测量小球球心与悬挂点之间的距离。如图乙所示,把刻度尺竖直放到摆球旁边,使刻度尺与摆线平行,让摆球与刻度尺相切,读出切点对应刻度L1与悬挂点对应刻度L2,两刻度之差作为摆长的测量值。也可用游标卡尺测量小球的直径,算出它的半径,再测量悬挂点与小球上端之间的距离,以两者之和作为摆长的测量值,当然要多次测量取平均值来减小误差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第3步:选好观察角度,确定以铁架台铁柱为平衡位置;准备好秒表。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第4步:将摆球拉离平衡位置一定角度(5°~10°),然后由静止释放。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第5步:待摆球摆动稳定后,测量周期。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由于实验室条件下,单摆的周期一般比较短,要采用累积法测量——先测量多个周期的总时间,再除以周期个数,就得到平均周期。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【考点过关】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某同学在做“用单摆测量重力加速度的大小”的实验。测摆长时测量结果如图1所示(单摆的另一端与刻度尺的零刻度线对齐),摆长为</a:t>
            </a:r>
            <a:r>
              <a:rPr sz="2000" b="1" u="sng">
                <a:latin typeface="宋体" panose="02010600030101010101" pitchFamily="2" charset="-122"/>
                <a:cs typeface="宋体" panose="02010600030101010101" pitchFamily="2" charset="-122"/>
              </a:rPr>
              <a:t>　　　　 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cm;用停表记录了单摆振动50次所用的时间如图2所示,停表读数为</a:t>
            </a:r>
            <a:r>
              <a:rPr sz="2000" b="1" u="sng">
                <a:latin typeface="宋体" panose="02010600030101010101" pitchFamily="2" charset="-122"/>
                <a:cs typeface="宋体" panose="02010600030101010101" pitchFamily="2" charset="-122"/>
              </a:rPr>
              <a:t>　　　　 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s。 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637" name="GZWL2214.EPS" descr="id:2147499882;FounderCES"/>
          <p:cNvPicPr/>
          <p:nvPr/>
        </p:nvPicPr>
        <p:blipFill>
          <a:blip r:embed="rId1"/>
          <a:stretch>
            <a:fillRect/>
          </a:stretch>
        </p:blipFill>
        <p:spPr>
          <a:xfrm>
            <a:off x="3870325" y="2853055"/>
            <a:ext cx="2966085" cy="224028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969000" y="1772285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99.80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919980" y="2276475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100.6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文本框 6"/>
          <p:cNvSpPr txBox="1"/>
          <p:nvPr/>
        </p:nvSpPr>
        <p:spPr>
          <a:xfrm>
            <a:off x="702310" y="980440"/>
            <a:ext cx="9269730" cy="2399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解析:刻度尺的最小刻度为1毫米,为准确值,要多估读一位。而尺下端与小球相切,切点处的读数就是摆长,故摆长为99.80 cm(99.70~99.90均可)。停表的读数分两部分:小圈内表示分,每小格表示0.5分钟;大圈内表示秒,最小刻度为0.1秒,当分针在前0.5分内时,秒针在0~30秒内读数;当分针在后0.5分内时,秒针在30~60秒内读数。因此图中秒表读数应为1分40.6秒(不用估读),故停表读数为100.6 s。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10030460" cy="1476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考点五受迫振动与共振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【考点内化】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共振(一种特殊的受迫振动)理解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440690" y="2241550"/>
          <a:ext cx="9926955" cy="3911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86840"/>
                <a:gridCol w="8540115"/>
              </a:tblGrid>
              <a:tr h="48958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条件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当驱动力的频率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(或周期)等于物体的固有频率(或周期)时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95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现象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振幅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A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最大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726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共振曲线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 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853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坐标轴的意义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横坐标:表示驱动力的频率纵坐标:表示物体做受迫振动的振幅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726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利用与防止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利用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:使驱动力频率接近或等于固有频率,如共振筛防止:使驱动力频率远离固有频率,如桥梁、码头等建筑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4230370" y="3284855"/>
            <a:ext cx="742950" cy="8858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10030460" cy="3322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【考点过关】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(多选)在张紧的水平绳上挂7个单摆,先让D摆振动起来,其余各摆也随之振动,已知A、D、G三摆的摆长相同,则下列判断正确的是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A.7个单摆的固有频率都相同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B.稳定后7个单摆振动频率相同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C.除D摆外,A、G摆的振幅最大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D.除D摆外,C、E摆的振幅最大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640" name="GZWL2216.eps" descr="id:2147499904;FounderCES"/>
          <p:cNvPicPr/>
          <p:nvPr/>
        </p:nvPicPr>
        <p:blipFill>
          <a:blip r:embed="rId1"/>
          <a:stretch>
            <a:fillRect/>
          </a:stretch>
        </p:blipFill>
        <p:spPr>
          <a:xfrm>
            <a:off x="7399020" y="1988820"/>
            <a:ext cx="1648460" cy="115252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166360" y="1772920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BC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14020" y="1772920"/>
            <a:ext cx="9655810" cy="2399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典例1(多选)如图是某物体做简谐运动的x-t图象,下列说法中正确的是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A.振动频率为0.8 Hz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B.在1 s内物体经过的路程是20 cm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C.0.5 s时加速度最大,方向向下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D.0.2 s、0.6 s、0.8 s、1.0 s时的速度跟0.4 s时相同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27" name="学科素养.eps" descr="id:2147496823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8165" y="692785"/>
            <a:ext cx="9047480" cy="414655"/>
          </a:xfrm>
          <a:prstGeom prst="rect">
            <a:avLst/>
          </a:prstGeom>
        </p:spPr>
      </p:pic>
      <p:graphicFrame>
        <p:nvGraphicFramePr>
          <p:cNvPr id="2" name="表格 1"/>
          <p:cNvGraphicFramePr/>
          <p:nvPr/>
        </p:nvGraphicFramePr>
        <p:xfrm>
          <a:off x="702310" y="1269365"/>
          <a:ext cx="8776970" cy="3968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1065"/>
                <a:gridCol w="7875905"/>
              </a:tblGrid>
              <a:tr h="39687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FFFF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微题一</a:t>
                      </a:r>
                      <a:endParaRPr lang="en-US" altLang="en-US" sz="2000" b="1">
                        <a:solidFill>
                          <a:srgbClr val="FFFFFF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由x-t图象理解简谐运动的问题</a:t>
                      </a:r>
                      <a:endParaRPr 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66675" marR="66675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42" name="GZWL2217.eps" descr="id:2147499926;FounderCES"/>
          <p:cNvPicPr/>
          <p:nvPr/>
        </p:nvPicPr>
        <p:blipFill>
          <a:blip r:embed="rId2"/>
          <a:stretch>
            <a:fillRect/>
          </a:stretch>
        </p:blipFill>
        <p:spPr>
          <a:xfrm>
            <a:off x="7254875" y="2420620"/>
            <a:ext cx="2288540" cy="121158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8911590" y="1844675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BC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46455" y="980440"/>
            <a:ext cx="8522335" cy="25946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14020" y="908685"/>
            <a:ext cx="965581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典例2(多选)如图是甲、乙两个单摆在同一地方做简谐运动的图象,下列说法中正确的是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A.甲、乙两摆的振幅之比为2∶1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B.甲、乙两摆的周期之比为2∶1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C.甲、乙两摆的圆频率之比为1∶2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D.甲、乙两摆的摆长之比为1∶4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566545" y="1412240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AD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8165" y="3932555"/>
            <a:ext cx="8776970" cy="15144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58165" y="908685"/>
            <a:ext cx="9655810" cy="3322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素养解读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利用简谐运动的图象可以直接读得周期、振幅;可以判断某些时刻的回复力、加速度、速度、动能、势能等量的关系,并判断它们的变化;也可计算出频率、圆频率或根据位移表达式计算出某时刻的位移;由于运动的重复性,运动量效果相同的时刻就有许多,体现了多解性和讨论性。总之,简谐运动的xt图象包含的信息要比匀变速直线运动的xt图象多,需要好好学习研究。2.核心素养涉及物理观念、科学推理和科学论证等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14020" y="908685"/>
            <a:ext cx="9655810" cy="3322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画x-t图象分析简谐运动的问题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典例3(多选)一个弹簧振子做简谐运动,振动周期为T。假设振子在振动过程中经过两个时刻t和(t+Δt),下列说法正确的是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A.若Δt=(n+1/2)T(n=0、1、2、…),则两个时刻振子的位置关于平衡位置对称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B.若Δt=nT(n=0、1、2、…),则两个时刻振子在同一位置,速度和加速度都相同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C.若振子的速度大小相等、方向相反,则Δt一定等于1/2T的整数倍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D.若Δt&lt;T,且振子的速度大小、方向都相同,则Δt可能等于T/2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238750" y="1916430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AB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内容占位符 2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990600" y="764540"/>
            <a:ext cx="8299450" cy="49618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42265" y="476885"/>
            <a:ext cx="9655810" cy="1476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素养解读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1.画xt图帮助分析简谐运动的问题,快捷准确,再难的问题也可判断,特别是多解性问题。2.核心素养涉及科学思维和科学论证等。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269875" y="1268730"/>
            <a:ext cx="965581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典例4(2015·北京卷34题)用单摆测定重力加速度的实验装置如图所示。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(1)组装单摆时,应在下列器材中选用</a:t>
            </a:r>
            <a:r>
              <a:rPr sz="2000" b="1" u="sng">
                <a:latin typeface="宋体" panose="02010600030101010101" pitchFamily="2" charset="-122"/>
                <a:cs typeface="宋体" panose="02010600030101010101" pitchFamily="2" charset="-122"/>
              </a:rPr>
              <a:t>　　　　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(填字母)。 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A.长度为1 m左右的细线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B.长度为30 cm左右的细线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C.直径为1.8 cm的塑料球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D.直径为1.8 cm的铁球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42265" y="476885"/>
            <a:ext cx="9843135" cy="5530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有关单摆测量重力加速度的问题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648" name="GZWL2220.EPS" descr="id:2147499984;FounderCES"/>
          <p:cNvPicPr/>
          <p:nvPr/>
        </p:nvPicPr>
        <p:blipFill>
          <a:blip r:embed="rId1"/>
          <a:stretch>
            <a:fillRect/>
          </a:stretch>
        </p:blipFill>
        <p:spPr>
          <a:xfrm>
            <a:off x="7038975" y="2132965"/>
            <a:ext cx="1481455" cy="14611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908685"/>
            <a:ext cx="965581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(2)测出悬点O到小球球心的距离(摆长)L及单摆完成n次全振动所用的时间t,则重力加速度g=</a:t>
            </a:r>
            <a:r>
              <a:rPr sz="2000" b="1" u="sng">
                <a:latin typeface="宋体" panose="02010600030101010101" pitchFamily="2" charset="-122"/>
                <a:cs typeface="宋体" panose="02010600030101010101" pitchFamily="2" charset="-122"/>
              </a:rPr>
              <a:t>　　　　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(用L、n、t表示)。 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(3)下表是某同学记录的3组实验数据,并做了部分计算处理。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请计算出第3组实验中的T=</a:t>
            </a:r>
            <a:r>
              <a:rPr sz="2000" b="1" u="sng">
                <a:latin typeface="宋体" panose="02010600030101010101" pitchFamily="2" charset="-122"/>
                <a:cs typeface="宋体" panose="02010600030101010101" pitchFamily="2" charset="-122"/>
              </a:rPr>
              <a:t>　　　　 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s,g=</a:t>
            </a:r>
            <a:r>
              <a:rPr sz="2000" b="1" u="sng">
                <a:latin typeface="宋体" panose="02010600030101010101" pitchFamily="2" charset="-122"/>
                <a:cs typeface="宋体" panose="02010600030101010101" pitchFamily="2" charset="-122"/>
              </a:rPr>
              <a:t>　　　　 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m/s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501650" y="2386330"/>
          <a:ext cx="9657080" cy="15335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55595"/>
                <a:gridCol w="3178175"/>
                <a:gridCol w="2306320"/>
                <a:gridCol w="1316990"/>
              </a:tblGrid>
              <a:tr h="29337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次数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1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2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3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400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摆长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L/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cm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80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.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00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90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.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00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100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.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00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337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50次全振动时间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t/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s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90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.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0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95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.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5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100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.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5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702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振动周期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T/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s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1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.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80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1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.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91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 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75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重力加速度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g/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(m·s</a:t>
                      </a:r>
                      <a:r>
                        <a:rPr lang="en-US" sz="2000" b="1" i="1" baseline="30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-</a:t>
                      </a:r>
                      <a:r>
                        <a:rPr lang="en-US" sz="2000" b="1" baseline="3000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)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9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.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74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9</a:t>
                      </a: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.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73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49" name="GZWL2221.EPS" descr="id:2147499999;FounderCES"/>
          <p:cNvPicPr/>
          <p:nvPr/>
        </p:nvPicPr>
        <p:blipFill>
          <a:blip r:embed="rId2"/>
          <a:stretch>
            <a:fillRect/>
          </a:stretch>
        </p:blipFill>
        <p:spPr>
          <a:xfrm>
            <a:off x="5094605" y="4725035"/>
            <a:ext cx="1036955" cy="10979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269875" y="1268730"/>
            <a:ext cx="965581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(4)用多组实验数据作出T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-L图象,也可以求出重力加速度g,已知三位同学作出的T</a:t>
            </a:r>
            <a:r>
              <a:rPr sz="2000" b="1" baseline="30000">
                <a:latin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-L图线的示意图如图中的a、b、c所示,其中a和b平行,b和c都过原点,图线b对应的g值最接近当地重力加速度值。则相对于图线b,下列分析正确的是</a:t>
            </a:r>
            <a:r>
              <a:rPr sz="2000" b="1" u="sng">
                <a:latin typeface="宋体" panose="02010600030101010101" pitchFamily="2" charset="-122"/>
                <a:cs typeface="宋体" panose="02010600030101010101" pitchFamily="2" charset="-122"/>
              </a:rPr>
              <a:t>　　　　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(填字母)。 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A.出现图线a的原因可能是误将悬点到小球下端距离记为摆长L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B.出现图线c的原因可能是误将49次全振动记为50次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C.图线c对应的g值小于图线b对应的g值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8210" y="764540"/>
            <a:ext cx="9134475" cy="37953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310" y="4796790"/>
            <a:ext cx="4251960" cy="4267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342265" y="476885"/>
            <a:ext cx="9843135" cy="1476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素养解读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1.解答本题时应从以下三点进行分析:①知道单摆的周期公式;②会计算单摆的周期和摆长;③会分析实验误差。2.核心素养涉及科学探究等。 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02260" y="1341120"/>
            <a:ext cx="9655810" cy="2399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典例5</a:t>
            </a:r>
            <a:r>
              <a:rPr lang="en-US" sz="2000" b="1">
                <a:latin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如图,弹簧振子在光滑水平杆上做简谐运动,O点是平衡位置,OA=OA'=0.04 m为最大位移,OM=OM'=0.02 m,t=0时刻小球经过M点,方向向左,经过Δt又再次经过M点,方向向右,已知周期T=1 s,Δt&lt;T。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(1)求Δt;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(2)求小球经过M'的时间Δt'。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38" name="核心价值.eps" descr="id:2147496924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6410" y="836930"/>
            <a:ext cx="9287510" cy="425450"/>
          </a:xfrm>
          <a:prstGeom prst="rect">
            <a:avLst/>
          </a:prstGeom>
        </p:spPr>
      </p:pic>
      <p:pic>
        <p:nvPicPr>
          <p:cNvPr id="652" name="GZWL2222.EPS" descr="id:2147500020;FounderCES"/>
          <p:cNvPicPr/>
          <p:nvPr/>
        </p:nvPicPr>
        <p:blipFill>
          <a:blip r:embed="rId2"/>
          <a:stretch>
            <a:fillRect/>
          </a:stretch>
        </p:blipFill>
        <p:spPr>
          <a:xfrm>
            <a:off x="6174740" y="2637155"/>
            <a:ext cx="2207260" cy="6838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47078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解答: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(1)画出x-t图象,如图所示,则该图象方程为xM =0.04sin(2πt+π/6)(cm)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经过Δt(Δt&lt;T),M点的位移仍为0.02 m,运动方向向下。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可解得Δt=1/3 s。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(2)小球经过M'的时间Δt'则呈现了多解性,且速度方向可能向右也可能向左。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当速度方向向右时,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Δt'=(nT+T/2)=n+0.5(s)(n=0、1、2…)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当速度方向向左时,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Δt'=(nT+T/2+Δt)=n+5/6(s)(n=0、1、2…)。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653" name="GZWL2223.EPS" descr="id:2147500027;FounderCES"/>
          <p:cNvPicPr/>
          <p:nvPr/>
        </p:nvPicPr>
        <p:blipFill>
          <a:blip r:embed="rId1"/>
          <a:stretch>
            <a:fillRect/>
          </a:stretch>
        </p:blipFill>
        <p:spPr>
          <a:xfrm>
            <a:off x="3798887" y="1340485"/>
            <a:ext cx="1741170" cy="8661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1476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方法小结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本题的隐含条件是简谐运动的方程,因此必须先画x- t图,通过图象可看出多解性,从而提炼出本题的科学本质:一题多解。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1341120"/>
            <a:ext cx="9655810" cy="1476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【基础性】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1.在海中航行的轮船,受到大风大浪冲击时,为了防止倾覆,应当改变航行方向和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 u="sng">
                <a:latin typeface="宋体" panose="02010600030101010101" pitchFamily="2" charset="-122"/>
                <a:cs typeface="宋体" panose="02010600030101010101" pitchFamily="2" charset="-122"/>
              </a:rPr>
              <a:t>　　　　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,使风浪冲击力的频率远离轮船摇摆的</a:t>
            </a:r>
            <a:r>
              <a:rPr sz="2000" b="1" u="sng">
                <a:latin typeface="宋体" panose="02010600030101010101" pitchFamily="2" charset="-122"/>
                <a:cs typeface="宋体" panose="02010600030101010101" pitchFamily="2" charset="-122"/>
              </a:rPr>
              <a:t>　　　　　　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。 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42" name="随堂训练.eps" descr="id:2147496952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4020" y="909320"/>
            <a:ext cx="9166225" cy="41973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58165" y="2348865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航速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814695" y="2348865"/>
            <a:ext cx="150876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固有频率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4246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【应用性】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2.(多选)铺设铁轨时,每两根钢轨接缝处都必须留有一定的间隙,匀速运行列车经过钢轨接缝处时,车轮就会受到一次冲击。由于每一根钢轨长度相等,所以这个冲击力是周期性的,列车受到周期性的冲击做受迫振动。普通钢轨长为12.6 m,列车固有振动周期为0.315 s。下列说法正确的是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A.列车的危险速率为40 m/s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B.列车过桥需要减速,是为了防止列车发生共振现象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C.列车运行的振动频率和列车的固有频率总是相等的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D.增加钢轨的长度有利于列车高速运行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230370" y="2708910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AD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90600" y="1052195"/>
            <a:ext cx="9065260" cy="15049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【综合性】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3.(多选)如图,光滑槽的半径R远大于小球运动的弧长,今有两个质量相等的小球a、b(可视为质点),其中小球a离圆槽最低点O远些,让它们同时由静止释放,设它们的碰撞是弹性碰撞,则	(　　)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A.第一次碰撞发生在O点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B.第一次碰撞发生在O点偏左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C.第一次碰撞后都停了下来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D.第一次碰撞后分开,又同时回到O点发生第二次碰撞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655" name="GZWL2224.EPS" descr="id:2147500041;FounderCES"/>
          <p:cNvPicPr/>
          <p:nvPr/>
        </p:nvPicPr>
        <p:blipFill>
          <a:blip r:embed="rId1"/>
          <a:stretch>
            <a:fillRect/>
          </a:stretch>
        </p:blipFill>
        <p:spPr>
          <a:xfrm>
            <a:off x="7182485" y="2277110"/>
            <a:ext cx="1853565" cy="127127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2430780" y="2204720"/>
            <a:ext cx="8674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 b="1">
                <a:solidFill>
                  <a:srgbClr val="FF0000"/>
                </a:solidFill>
                <a:latin typeface="宋体" panose="02010600030101010101" pitchFamily="2" charset="-122"/>
              </a:rPr>
              <a:t>AD</a:t>
            </a:r>
            <a:endParaRPr lang="en-US" altLang="zh-CN" sz="20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4540"/>
            <a:ext cx="965581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>
              <a:lnSpc>
                <a:spcPct val="150000"/>
              </a:lnSpc>
            </a:pPr>
            <a:r>
              <a:rPr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解析:两球做类似单摆的简谐运动,其周期与振幅无关,到达O点的时间均为四分之一周期,即第一次碰撞发生在O点,A项正确,B项错误;由于两球质量相等,碰撞是弹性碰撞,故碰撞后速度交换,a往左运动,b往右运动,同时又掉头返回,同时到达O点发生第二次碰撞,C项错误,D项正确。</a:t>
            </a:r>
            <a:endParaRPr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5175"/>
            <a:ext cx="9655810" cy="56311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【创新性】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4.下表中给出的是做简谐运动的物体的位移x、速度v、加速度a在几个特殊时刻的对应关系(见状态栏),T是振动周期。 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请完成下面的填空: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(1)如果甲表示位移x,则</a:t>
            </a:r>
            <a:r>
              <a:rPr sz="2000" b="1" u="sng">
                <a:latin typeface="宋体" panose="02010600030101010101" pitchFamily="2" charset="-122"/>
                <a:cs typeface="宋体" panose="02010600030101010101" pitchFamily="2" charset="-122"/>
              </a:rPr>
              <a:t>　　　　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表示相应的速度v。 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(2)如果甲表示位移x,则</a:t>
            </a:r>
            <a:r>
              <a:rPr sz="2000" b="1" u="sng">
                <a:latin typeface="宋体" panose="02010600030101010101" pitchFamily="2" charset="-122"/>
                <a:cs typeface="宋体" panose="02010600030101010101" pitchFamily="2" charset="-122"/>
              </a:rPr>
              <a:t>　　　　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表示相应的加速度a。 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(3)如果丙表示位移x,则</a:t>
            </a:r>
            <a:r>
              <a:rPr sz="2000" b="1" u="sng">
                <a:latin typeface="宋体" panose="02010600030101010101" pitchFamily="2" charset="-122"/>
                <a:cs typeface="宋体" panose="02010600030101010101" pitchFamily="2" charset="-122"/>
              </a:rPr>
              <a:t>　　　　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表示相应的速度v。 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(4)如果丁表示速度v,则</a:t>
            </a:r>
            <a:r>
              <a:rPr sz="2000" b="1" u="sng">
                <a:latin typeface="宋体" panose="02010600030101010101" pitchFamily="2" charset="-122"/>
                <a:cs typeface="宋体" panose="02010600030101010101" pitchFamily="2" charset="-122"/>
              </a:rPr>
              <a:t>　　　　</a:t>
            </a:r>
            <a:r>
              <a:rPr sz="2000" b="1">
                <a:latin typeface="宋体" panose="02010600030101010101" pitchFamily="2" charset="-122"/>
                <a:cs typeface="宋体" panose="02010600030101010101" pitchFamily="2" charset="-122"/>
              </a:rPr>
              <a:t>表示相应的位移x。 </a:t>
            </a:r>
            <a:endParaRPr sz="2000" b="1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429895" y="2241550"/>
          <a:ext cx="9770745" cy="16376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0705"/>
                <a:gridCol w="1451610"/>
                <a:gridCol w="1184910"/>
                <a:gridCol w="2145665"/>
                <a:gridCol w="2255520"/>
                <a:gridCol w="2172335"/>
              </a:tblGrid>
              <a:tr h="35623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时刻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0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 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 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 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 i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T</a:t>
                      </a:r>
                      <a:endParaRPr lang="en-US" altLang="en-US" sz="2000" b="1" i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04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甲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零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正向最大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零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负向最大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零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乙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零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负向最大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零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正向最大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零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04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丙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正向最大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零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负向最大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零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正向最大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丁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负向最大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零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正向最大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零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NEU-BZ-S92" charset="0"/>
                        </a:rPr>
                        <a:t>负向最大</a:t>
                      </a:r>
                      <a:endParaRPr lang="en-US" altLang="en-US" sz="2000" b="1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NEU-BZ-S92" charset="0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3006407" y="2241550"/>
            <a:ext cx="85725" cy="304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/>
          <p:cNvPicPr/>
          <p:nvPr/>
        </p:nvPicPr>
        <p:blipFill>
          <a:blip r:embed="rId3"/>
          <a:stretch>
            <a:fillRect/>
          </a:stretch>
        </p:blipFill>
        <p:spPr>
          <a:xfrm>
            <a:off x="4734877" y="2241550"/>
            <a:ext cx="85725" cy="304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图片 4"/>
          <p:cNvPicPr/>
          <p:nvPr/>
        </p:nvPicPr>
        <p:blipFill>
          <a:blip r:embed="rId4"/>
          <a:stretch>
            <a:fillRect/>
          </a:stretch>
        </p:blipFill>
        <p:spPr>
          <a:xfrm>
            <a:off x="6679247" y="2241550"/>
            <a:ext cx="161925" cy="304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4540"/>
            <a:ext cx="965581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解析:以弹簧振子为例,如图所示为振子由O→B→O→A→O这一周期内的运动情况,设向右为正,向左为负,其简谐运动的运动特点可列下表,其实取开始前半周判断就好。</a:t>
            </a:r>
            <a:endParaRPr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33" name="GZWL2225.EPS" descr="id:2147498985;FounderCE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42715" y="1779270"/>
            <a:ext cx="1414780" cy="1000125"/>
          </a:xfrm>
          <a:prstGeom prst="rect">
            <a:avLst/>
          </a:prstGeom>
        </p:spPr>
      </p:pic>
      <p:graphicFrame>
        <p:nvGraphicFramePr>
          <p:cNvPr id="2" name="表格 1"/>
          <p:cNvGraphicFramePr/>
          <p:nvPr>
            <p:custDataLst>
              <p:tags r:id="rId2"/>
            </p:custDataLst>
          </p:nvPr>
        </p:nvGraphicFramePr>
        <p:xfrm>
          <a:off x="387985" y="2806700"/>
          <a:ext cx="9753600" cy="32385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4520"/>
                <a:gridCol w="948055"/>
                <a:gridCol w="1267460"/>
                <a:gridCol w="734695"/>
                <a:gridCol w="1722120"/>
                <a:gridCol w="764540"/>
                <a:gridCol w="1373505"/>
                <a:gridCol w="686435"/>
                <a:gridCol w="918845"/>
                <a:gridCol w="733425"/>
              </a:tblGrid>
              <a:tr h="809625">
                <a:tc grid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物体位置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平衡位置O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O→B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最大位移处B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B→O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平衡位置O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O→A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最大位移处A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A→O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5130"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位移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大小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零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增大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最大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减小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零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增大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最大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减小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495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方向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向右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向右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向右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向左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向左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向左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5130"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速度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大小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最大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减小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零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增大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最大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减小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零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增大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495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方向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向右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向右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向左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向左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向左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向右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5130">
                <a:tc rowSpan="2"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加速度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大小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零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增大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最大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减小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零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增大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最大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减小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495">
                <a:tc vMerge="1">
                  <a:tcPr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方向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向左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向左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向左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向右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向右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向右</a:t>
                      </a:r>
                      <a:endParaRPr lang="en-US" altLang="en-US" sz="2000" b="1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42265" y="764540"/>
            <a:ext cx="9655810" cy="1476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>
              <a:lnSpc>
                <a:spcPct val="150000"/>
              </a:lnSpc>
            </a:pPr>
            <a:r>
              <a:rPr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根据以上的特点,我们不难发现:如果甲表示位移x,则丙表示相应的速度v;如果甲表示位移x,则乙表示相应的加速度a;如果丙表示位移x,则乙表示相应的速度v;如果丁表示速度v,则乙表示相应的位移x。</a:t>
            </a:r>
            <a:endParaRPr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14020" y="3212465"/>
            <a:ext cx="9655810" cy="5530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>
              <a:lnSpc>
                <a:spcPct val="150000"/>
              </a:lnSpc>
            </a:pPr>
            <a:r>
              <a:rPr sz="2000" b="1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答案:(1)丙　(2)乙　(3)乙　(4)乙</a:t>
            </a:r>
            <a:endParaRPr sz="2000" b="1">
              <a:solidFill>
                <a:srgbClr val="FF0000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2" grpId="0"/>
    </p:bldLst>
  </p:timing>
</p:sld>
</file>

<file path=ppt/tags/tag1.xml><?xml version="1.0" encoding="utf-8"?>
<p:tagLst xmlns:p="http://schemas.openxmlformats.org/presentationml/2006/main">
  <p:tag name="KSO_WM_UNIT_PLACING_PICTURE_USER_VIEWPORT" val="{&quot;height&quot;:9510,&quot;width&quot;:15330}"/>
</p:tagLst>
</file>

<file path=ppt/tags/tag2.xml><?xml version="1.0" encoding="utf-8"?>
<p:tagLst xmlns:p="http://schemas.openxmlformats.org/presentationml/2006/main">
  <p:tag name="KSO_WM_UNIT_TABLE_BEAUTIFY" val="smartTable{0afc2461-6b40-416a-82ca-111debe44c84}"/>
</p:tagLst>
</file>

<file path=ppt/tags/tag3.xml><?xml version="1.0" encoding="utf-8"?>
<p:tagLst xmlns:p="http://schemas.openxmlformats.org/presentationml/2006/main">
  <p:tag name="KSO_WM_UNIT_TABLE_BEAUTIFY" val="smartTable{50bcadec-e2c1-476d-b8f8-73fb079e41d9}"/>
</p:tagLst>
</file>

<file path=ppt/tags/tag4.xml><?xml version="1.0" encoding="utf-8"?>
<p:tagLst xmlns:p="http://schemas.openxmlformats.org/presentationml/2006/main">
  <p:tag name="KSO_WM_UNIT_TABLE_BEAUTIFY" val="smartTable{ebeda531-78c9-4b15-bf46-3877ec15180b}"/>
</p:tagLst>
</file>

<file path=ppt/tags/tag5.xml><?xml version="1.0" encoding="utf-8"?>
<p:tagLst xmlns:p="http://schemas.openxmlformats.org/presentationml/2006/main">
  <p:tag name="KSO_WM_UNIT_TABLE_BEAUTIFY" val="smartTable{367d3167-3d9f-46a9-a337-afe012b0e279}"/>
</p:tagLst>
</file>

<file path=ppt/tags/tag6.xml><?xml version="1.0" encoding="utf-8"?>
<p:tagLst xmlns:p="http://schemas.openxmlformats.org/presentationml/2006/main">
  <p:tag name="KSO_WM_UNIT_TABLE_BEAUTIFY" val="smartTable{c6652e6f-d734-44ec-8228-5eb80b3514b8}"/>
</p:tagLst>
</file>

<file path=ppt/tags/tag7.xml><?xml version="1.0" encoding="utf-8"?>
<p:tagLst xmlns:p="http://schemas.openxmlformats.org/presentationml/2006/main">
  <p:tag name="KSO_WM_UNIT_TABLE_BEAUTIFY" val="smartTable{54a55b9a-19c4-4b76-8cf7-fb3bdfa061aa}"/>
  <p:tag name="TABLE_ENDDRAG_ORIGIN_RECT" val="768*254"/>
  <p:tag name="TABLE_ENDDRAG_RECT" val="38*212*768*255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6698</Words>
  <Application>WPS 演示</Application>
  <PresentationFormat>自定义</PresentationFormat>
  <Paragraphs>635</Paragraphs>
  <Slides>48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48</vt:i4>
      </vt:variant>
    </vt:vector>
  </HeadingPairs>
  <TitlesOfParts>
    <vt:vector size="62" baseType="lpstr">
      <vt:lpstr>Arial</vt:lpstr>
      <vt:lpstr>宋体</vt:lpstr>
      <vt:lpstr>Wingdings</vt:lpstr>
      <vt:lpstr>Arial</vt:lpstr>
      <vt:lpstr>微软雅黑</vt:lpstr>
      <vt:lpstr>Calibri</vt:lpstr>
      <vt:lpstr>方正粗黑宋简体</vt:lpstr>
      <vt:lpstr>Arial Unicode MS</vt:lpstr>
      <vt:lpstr>等线</vt:lpstr>
      <vt:lpstr>NEU-BZ-S92</vt:lpstr>
      <vt:lpstr>Segoe Print</vt:lpstr>
      <vt:lpstr>Office 主题​​</vt:lpstr>
      <vt:lpstr>1_自定义设计方案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乡村的老玉米</cp:lastModifiedBy>
  <cp:revision>292</cp:revision>
  <dcterms:created xsi:type="dcterms:W3CDTF">2018-03-17T01:56:00Z</dcterms:created>
  <dcterms:modified xsi:type="dcterms:W3CDTF">2021-04-12T06:54:25Z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  <property fmtid="{D5CDD505-2E9C-101B-9397-08002B2CF9AE}" pid="3" name="ICV">
    <vt:lpwstr>C90BF6FB5DC54A9896910E4374690B68</vt:lpwstr>
  </property>
</Properties>
</file>