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1" r:id="rId3"/>
    <p:sldMasterId id="2147483664" r:id="rId4"/>
  </p:sldMasterIdLst>
  <p:notesMasterIdLst>
    <p:notesMasterId r:id="rId42"/>
  </p:notesMasterIdLst>
  <p:handoutMasterIdLst>
    <p:handoutMasterId r:id="rId43"/>
  </p:handoutMasterIdLst>
  <p:sldIdLst>
    <p:sldId id="297" r:id="rId5"/>
    <p:sldId id="616" r:id="rId6"/>
    <p:sldId id="617" r:id="rId7"/>
    <p:sldId id="324" r:id="rId8"/>
    <p:sldId id="614" r:id="rId9"/>
    <p:sldId id="618" r:id="rId10"/>
    <p:sldId id="619" r:id="rId11"/>
    <p:sldId id="620" r:id="rId12"/>
    <p:sldId id="621" r:id="rId13"/>
    <p:sldId id="622" r:id="rId14"/>
    <p:sldId id="623" r:id="rId15"/>
    <p:sldId id="624" r:id="rId16"/>
    <p:sldId id="625" r:id="rId17"/>
    <p:sldId id="626" r:id="rId18"/>
    <p:sldId id="627" r:id="rId19"/>
    <p:sldId id="654" r:id="rId20"/>
    <p:sldId id="628" r:id="rId21"/>
    <p:sldId id="629" r:id="rId22"/>
    <p:sldId id="630" r:id="rId23"/>
    <p:sldId id="638" r:id="rId24"/>
    <p:sldId id="631" r:id="rId25"/>
    <p:sldId id="632" r:id="rId26"/>
    <p:sldId id="633" r:id="rId27"/>
    <p:sldId id="634" r:id="rId28"/>
    <p:sldId id="635" r:id="rId29"/>
    <p:sldId id="655" r:id="rId30"/>
    <p:sldId id="636" r:id="rId31"/>
    <p:sldId id="656" r:id="rId32"/>
    <p:sldId id="637" r:id="rId33"/>
    <p:sldId id="639" r:id="rId34"/>
    <p:sldId id="640" r:id="rId35"/>
    <p:sldId id="641" r:id="rId36"/>
    <p:sldId id="642" r:id="rId37"/>
    <p:sldId id="643" r:id="rId38"/>
    <p:sldId id="644" r:id="rId39"/>
    <p:sldId id="645" r:id="rId40"/>
    <p:sldId id="653" r:id="rId41"/>
  </p:sldIdLst>
  <p:sldSz cx="10621645" cy="6858000"/>
  <p:notesSz cx="6858000" cy="9144000"/>
  <p:defaultTextStyle>
    <a:defPPr>
      <a:defRPr lang="zh-CN"/>
    </a:defPPr>
    <a:lvl1pPr marL="0" lvl="0"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0" fontAlgn="base" latinLnBrk="0" hangingPunct="0">
      <a:lnSpc>
        <a:spcPct val="100000"/>
      </a:lnSpc>
      <a:spcBef>
        <a:spcPct val="0"/>
      </a:spcBef>
      <a:spcAft>
        <a:spcPct val="0"/>
      </a:spcAft>
      <a:buNone/>
      <a:defRPr sz="32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B3FE"/>
    <a:srgbClr val="00B3FD"/>
    <a:srgbClr val="0000FF"/>
    <a:srgbClr val="CCFFCC"/>
    <a:srgbClr val="99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9247"/>
    <p:restoredTop sz="94979"/>
  </p:normalViewPr>
  <p:slideViewPr>
    <p:cSldViewPr showGuides="1">
      <p:cViewPr varScale="1">
        <p:scale>
          <a:sx n="82" d="100"/>
          <a:sy n="82" d="100"/>
        </p:scale>
        <p:origin x="-787" y="-91"/>
      </p:cViewPr>
      <p:guideLst>
        <p:guide orient="horz" pos="2160"/>
        <p:guide pos="333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6" Type="http://schemas.openxmlformats.org/officeDocument/2006/relationships/tableStyles" Target="tableStyles.xml"/><Relationship Id="rId45" Type="http://schemas.openxmlformats.org/officeDocument/2006/relationships/viewProps" Target="viewProps.xml"/><Relationship Id="rId44" Type="http://schemas.openxmlformats.org/officeDocument/2006/relationships/presProps" Target="presProps.xml"/><Relationship Id="rId43" Type="http://schemas.openxmlformats.org/officeDocument/2006/relationships/handoutMaster" Target="handoutMasters/handoutMaster1.xml"/><Relationship Id="rId42" Type="http://schemas.openxmlformats.org/officeDocument/2006/relationships/notesMaster" Target="notesMasters/notesMaster1.xml"/><Relationship Id="rId41" Type="http://schemas.openxmlformats.org/officeDocument/2006/relationships/slide" Target="slides/slide37.xml"/><Relationship Id="rId40" Type="http://schemas.openxmlformats.org/officeDocument/2006/relationships/slide" Target="slides/slide36.xml"/><Relationship Id="rId4" Type="http://schemas.openxmlformats.org/officeDocument/2006/relationships/slideMaster" Target="slideMasters/slideMaster3.xml"/><Relationship Id="rId39" Type="http://schemas.openxmlformats.org/officeDocument/2006/relationships/slide" Target="slides/slide35.xml"/><Relationship Id="rId38" Type="http://schemas.openxmlformats.org/officeDocument/2006/relationships/slide" Target="slides/slide34.xml"/><Relationship Id="rId37" Type="http://schemas.openxmlformats.org/officeDocument/2006/relationships/slide" Target="slides/slide33.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atin typeface="Arial" panose="020B0604020202020204" pitchFamily="34" charse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1622558A-30FB-40BC-8A10-6EBA9ED55720}"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smtClean="0"/>
            </a:lvl1pPr>
          </a:lstStyle>
          <a:p>
            <a:pPr marL="0" marR="0" lvl="0" indent="0" algn="r" defTabSz="914400" rtl="0" eaLnBrk="0" fontAlgn="base" latinLnBrk="0" hangingPunct="0">
              <a:lnSpc>
                <a:spcPct val="100000"/>
              </a:lnSpc>
              <a:spcBef>
                <a:spcPct val="0"/>
              </a:spcBef>
              <a:spcAft>
                <a:spcPct val="0"/>
              </a:spcAft>
              <a:buClrTx/>
              <a:buSzTx/>
              <a:buFontTx/>
              <a:buNone/>
              <a:defRPr/>
            </a:pPr>
            <a:fld id="{C7DFFDA5-D74A-48FA-9E5B-C35AD6F189DA}" type="datetimeFigureOut">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1039813" y="1143000"/>
            <a:ext cx="477837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p>
            <a:pPr lvl="0" algn="r">
              <a:buNone/>
            </a:pP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925" y="2130425"/>
            <a:ext cx="9028113"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850" y="3886200"/>
            <a:ext cx="743426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406900"/>
            <a:ext cx="9028112"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2906713"/>
            <a:ext cx="902811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813" y="1600200"/>
            <a:ext cx="47021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86388" y="1600200"/>
            <a:ext cx="4703762"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813" y="1535113"/>
            <a:ext cx="469265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813" y="2174875"/>
            <a:ext cx="469265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913" y="1535113"/>
            <a:ext cx="46942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913" y="2174875"/>
            <a:ext cx="46942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813" y="273050"/>
            <a:ext cx="3494087"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900" y="273050"/>
            <a:ext cx="59372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813" y="1435100"/>
            <a:ext cx="349408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213" y="4800600"/>
            <a:ext cx="6373812"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213" y="612775"/>
            <a:ext cx="6373812"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213" y="5367338"/>
            <a:ext cx="637381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63" y="274638"/>
            <a:ext cx="2389187"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813" y="274638"/>
            <a:ext cx="7016750"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796647" y="2130426"/>
            <a:ext cx="9028669" cy="1470025"/>
          </a:xfrm>
        </p:spPr>
        <p:txBody>
          <a:bodyPr/>
          <a:lstStyle/>
          <a:p>
            <a:r>
              <a:rPr lang="zh-CN" altLang="en-US"/>
              <a:t>单击此处编辑母版标题样式</a:t>
            </a:r>
            <a:endParaRPr lang="zh-CN" altLang="en-US"/>
          </a:p>
        </p:txBody>
      </p:sp>
      <p:sp>
        <p:nvSpPr>
          <p:cNvPr id="3" name="副标题 2"/>
          <p:cNvSpPr>
            <a:spLocks noGrp="1"/>
          </p:cNvSpPr>
          <p:nvPr>
            <p:ph type="subTitle" idx="1"/>
          </p:nvPr>
        </p:nvSpPr>
        <p:spPr>
          <a:xfrm>
            <a:off x="1593295" y="3886200"/>
            <a:ext cx="7435374"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9062" y="4406901"/>
            <a:ext cx="9028669" cy="1362075"/>
          </a:xfrm>
        </p:spPr>
        <p:txBody>
          <a:bodyPr anchor="t"/>
          <a:lstStyle>
            <a:lvl1pPr algn="l">
              <a:defRPr sz="4000" b="1" cap="all"/>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9062" y="2906713"/>
            <a:ext cx="902866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5310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p:nvPr>
        </p:nvSpPr>
        <p:spPr>
          <a:xfrm>
            <a:off x="5399498" y="1600201"/>
            <a:ext cx="4691367"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endParaRPr lang="zh-CN" altLang="en-US"/>
          </a:p>
        </p:txBody>
      </p:sp>
      <p:sp>
        <p:nvSpPr>
          <p:cNvPr id="3" name="文本占位符 2"/>
          <p:cNvSpPr>
            <a:spLocks noGrp="1"/>
          </p:cNvSpPr>
          <p:nvPr>
            <p:ph type="body" idx="1"/>
          </p:nvPr>
        </p:nvSpPr>
        <p:spPr>
          <a:xfrm>
            <a:off x="531098" y="1535113"/>
            <a:ext cx="46932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531098" y="2174875"/>
            <a:ext cx="46932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p:nvPr>
        </p:nvSpPr>
        <p:spPr>
          <a:xfrm>
            <a:off x="5395810" y="1535113"/>
            <a:ext cx="469505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5395810" y="2174875"/>
            <a:ext cx="469505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31099" y="273050"/>
            <a:ext cx="3494553" cy="1162050"/>
          </a:xfrm>
        </p:spPr>
        <p:txBody>
          <a:bodyPr anchor="b"/>
          <a:lstStyle>
            <a:lvl1pPr algn="l">
              <a:defRPr sz="2000" b="1"/>
            </a:lvl1pPr>
          </a:lstStyle>
          <a:p>
            <a:r>
              <a:rPr lang="zh-CN" altLang="en-US"/>
              <a:t>单击此处编辑母版标题样式</a:t>
            </a:r>
            <a:endParaRPr lang="zh-CN" altLang="en-US"/>
          </a:p>
        </p:txBody>
      </p:sp>
      <p:sp>
        <p:nvSpPr>
          <p:cNvPr id="3" name="内容占位符 2"/>
          <p:cNvSpPr>
            <a:spLocks noGrp="1"/>
          </p:cNvSpPr>
          <p:nvPr>
            <p:ph idx="1"/>
          </p:nvPr>
        </p:nvSpPr>
        <p:spPr>
          <a:xfrm>
            <a:off x="4152893" y="273051"/>
            <a:ext cx="593797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p:nvPr>
        </p:nvSpPr>
        <p:spPr>
          <a:xfrm>
            <a:off x="531099" y="1435101"/>
            <a:ext cx="349455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081979" y="4800600"/>
            <a:ext cx="6373178" cy="566738"/>
          </a:xfrm>
        </p:spPr>
        <p:txBody>
          <a:bodyPr anchor="b"/>
          <a:lstStyle>
            <a:lvl1pPr algn="l">
              <a:defRPr sz="2000" b="1"/>
            </a:lvl1pPr>
          </a:lstStyle>
          <a:p>
            <a:r>
              <a:rPr lang="zh-CN" altLang="en-US"/>
              <a:t>单击此处编辑母版标题样式</a:t>
            </a:r>
            <a:endParaRPr lang="zh-CN" altLang="en-US"/>
          </a:p>
        </p:txBody>
      </p:sp>
      <p:sp>
        <p:nvSpPr>
          <p:cNvPr id="3" name="图片占位符 2"/>
          <p:cNvSpPr>
            <a:spLocks noGrp="1"/>
          </p:cNvSpPr>
          <p:nvPr>
            <p:ph type="pic" idx="1"/>
          </p:nvPr>
        </p:nvSpPr>
        <p:spPr>
          <a:xfrm>
            <a:off x="2081979" y="612775"/>
            <a:ext cx="6373178" cy="41148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081979" y="5367338"/>
            <a:ext cx="637317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700923" y="274639"/>
            <a:ext cx="2389942" cy="5851525"/>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531098" y="274639"/>
            <a:ext cx="6992792" cy="5851525"/>
          </a:xfrm>
        </p:spPr>
        <p:txBody>
          <a:bodyPr vert="eaVert"/>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hyperlink" Target="..\..\&#30446;&#24405;.pptx" TargetMode="External"/><Relationship Id="rId4" Type="http://schemas.openxmlformats.org/officeDocument/2006/relationships/hyperlink" Target="..\&#30446;&#24405;.pptx" TargetMode="External"/><Relationship Id="rId3"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1.xml"/><Relationship Id="rId8" Type="http://schemas.openxmlformats.org/officeDocument/2006/relationships/slideLayout" Target="../slideLayouts/slideLayout10.xml"/><Relationship Id="rId7" Type="http://schemas.openxmlformats.org/officeDocument/2006/relationships/slideLayout" Target="../slideLayouts/slideLayout9.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3" Type="http://schemas.openxmlformats.org/officeDocument/2006/relationships/slideLayout" Target="../slideLayouts/slideLayout5.xml"/><Relationship Id="rId2" Type="http://schemas.openxmlformats.org/officeDocument/2006/relationships/slideLayout" Target="../slideLayouts/slideLayout4.xml"/><Relationship Id="rId13" Type="http://schemas.openxmlformats.org/officeDocument/2006/relationships/theme" Target="../theme/theme2.xml"/><Relationship Id="rId12" Type="http://schemas.openxmlformats.org/officeDocument/2006/relationships/slideLayout" Target="../slideLayouts/slideLayout14.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 Type="http://schemas.openxmlformats.org/officeDocument/2006/relationships/slideLayout" Target="../slideLayouts/slideLayout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23.xml"/><Relationship Id="rId8" Type="http://schemas.openxmlformats.org/officeDocument/2006/relationships/slideLayout" Target="../slideLayouts/slideLayout22.xml"/><Relationship Id="rId7" Type="http://schemas.openxmlformats.org/officeDocument/2006/relationships/slideLayout" Target="../slideLayouts/slideLayout21.xml"/><Relationship Id="rId6" Type="http://schemas.openxmlformats.org/officeDocument/2006/relationships/slideLayout" Target="../slideLayouts/slideLayout20.xml"/><Relationship Id="rId5" Type="http://schemas.openxmlformats.org/officeDocument/2006/relationships/slideLayout" Target="../slideLayouts/slideLayout19.xml"/><Relationship Id="rId4" Type="http://schemas.openxmlformats.org/officeDocument/2006/relationships/slideLayout" Target="../slideLayouts/slideLayout18.xml"/><Relationship Id="rId3" Type="http://schemas.openxmlformats.org/officeDocument/2006/relationships/slideLayout" Target="../slideLayouts/slideLayout17.xml"/><Relationship Id="rId2" Type="http://schemas.openxmlformats.org/officeDocument/2006/relationships/slideLayout" Target="../slideLayouts/slideLayout16.xml"/><Relationship Id="rId13" Type="http://schemas.openxmlformats.org/officeDocument/2006/relationships/theme" Target="../theme/theme3.xml"/><Relationship Id="rId12" Type="http://schemas.openxmlformats.org/officeDocument/2006/relationships/image" Target="../media/image2.jpeg"/><Relationship Id="rId11" Type="http://schemas.openxmlformats.org/officeDocument/2006/relationships/slideLayout" Target="../slideLayouts/slideLayout25.xml"/><Relationship Id="rId10" Type="http://schemas.openxmlformats.org/officeDocument/2006/relationships/slideLayout" Target="../slideLayouts/slideLayout24.xml"/><Relationship Id="rId1"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3"/>
          <a:stretch>
            <a:fillRect/>
          </a:stretch>
        </a:blipFill>
        <a:effectLst/>
      </p:bgPr>
    </p:bg>
    <p:spTree>
      <p:nvGrpSpPr>
        <p:cNvPr id="1" name=""/>
        <p:cNvGrpSpPr/>
        <p:nvPr/>
      </p:nvGrpSpPr>
      <p:grpSpPr>
        <a:xfrm>
          <a:off x="0" y="0"/>
          <a:ext cx="0" cy="0"/>
          <a:chOff x="0" y="0"/>
          <a:chExt cx="0" cy="0"/>
        </a:xfrm>
      </p:grpSpPr>
      <p:sp>
        <p:nvSpPr>
          <p:cNvPr id="1026" name="文本占位符 2"/>
          <p:cNvSpPr>
            <a:spLocks noGrp="1"/>
          </p:cNvSpPr>
          <p:nvPr>
            <p:ph type="body" idx="1"/>
          </p:nvPr>
        </p:nvSpPr>
        <p:spPr>
          <a:xfrm>
            <a:off x="485775" y="657225"/>
            <a:ext cx="9650413" cy="5651500"/>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6" name="椭圆 5">
            <a:hlinkClick r:id="rId4" action="ppaction://hlinkfile"/>
          </p:cNvPr>
          <p:cNvSpPr/>
          <p:nvPr/>
        </p:nvSpPr>
        <p:spPr>
          <a:xfrm>
            <a:off x="6582852"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hlinkClick r:id="rId5" tooltip="" action="ppaction://hlinkfile"/>
              </a:rPr>
              <a:t>目录</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7" name="椭圆 6">
            <a:hlinkClick r:id="" action="ppaction://hlinkshowjump?jump=previousslide"/>
          </p:cNvPr>
          <p:cNvSpPr/>
          <p:nvPr/>
        </p:nvSpPr>
        <p:spPr>
          <a:xfrm>
            <a:off x="8200878" y="6460789"/>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上页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8" name="椭圆 7">
            <a:hlinkClick r:id="" action="ppaction://hlinkshowjump?jump=firstslide"/>
          </p:cNvPr>
          <p:cNvSpPr/>
          <p:nvPr/>
        </p:nvSpPr>
        <p:spPr>
          <a:xfrm>
            <a:off x="7386486" y="6445558"/>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首页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9" name="椭圆 8">
            <a:hlinkClick r:id="" action="ppaction://hlinkshowjump?jump=nextslide"/>
          </p:cNvPr>
          <p:cNvSpPr/>
          <p:nvPr/>
        </p:nvSpPr>
        <p:spPr>
          <a:xfrm>
            <a:off x="9008500" y="6439273"/>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rPr>
              <a:t>下页</a:t>
            </a:r>
            <a:endParaRPr kumimoji="0" lang="zh-CN" altLang="en-US" sz="1400" b="1" i="0" u="none" strike="noStrike" kern="0" cap="none" spc="0" normalizeH="0" baseline="0" noProof="0" dirty="0">
              <a:ln>
                <a:noFill/>
              </a:ln>
              <a:solidFill>
                <a:srgbClr val="0070C0"/>
              </a:solidFill>
              <a:effectLst/>
              <a:uLnTx/>
              <a:uFillTx/>
              <a:latin typeface="Arial" panose="020B0604020202020204"/>
              <a:ea typeface="微软雅黑" panose="020B0503020204020204" pitchFamily="34" charset="-122"/>
              <a:cs typeface="+mn-cs"/>
            </a:endParaRPr>
          </a:p>
        </p:txBody>
      </p:sp>
      <p:sp>
        <p:nvSpPr>
          <p:cNvPr id="10" name="椭圆 9"/>
          <p:cNvSpPr/>
          <p:nvPr/>
        </p:nvSpPr>
        <p:spPr>
          <a:xfrm>
            <a:off x="9804568" y="6450924"/>
            <a:ext cx="762997" cy="328782"/>
          </a:xfrm>
          <a:prstGeom prst="ellipse">
            <a:avLst/>
          </a:prstGeom>
          <a:solidFill>
            <a:srgbClr val="A5A5A5"/>
          </a:solidFill>
          <a:ln w="12700" cap="flat" cmpd="sng" algn="ctr">
            <a:noFill/>
            <a:prstDash val="solid"/>
            <a:miter lim="800000"/>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400" b="1" i="0" u="none" strike="noStrike" kern="0" cap="none" spc="0" normalizeH="0" baseline="0" noProof="0">
              <a:ln>
                <a:noFill/>
              </a:ln>
              <a:solidFill>
                <a:srgbClr val="AB0019"/>
              </a:solidFill>
              <a:effectLst/>
              <a:uLnTx/>
              <a:uFillTx/>
              <a:latin typeface="Arial" panose="020B0604020202020204"/>
              <a:ea typeface="微软雅黑" panose="020B0503020204020204" pitchFamily="34" charset="-122"/>
              <a:cs typeface="+mn-cs"/>
            </a:endParaRPr>
          </a:p>
        </p:txBody>
      </p:sp>
      <p:sp>
        <p:nvSpPr>
          <p:cNvPr id="11" name="灯片编号占位符 5"/>
          <p:cNvSpPr txBox="1"/>
          <p:nvPr/>
        </p:nvSpPr>
        <p:spPr>
          <a:xfrm>
            <a:off x="9902825" y="6432550"/>
            <a:ext cx="557213" cy="365125"/>
          </a:xfrm>
          <a:prstGeom prst="rect">
            <a:avLst/>
          </a:prstGeom>
        </p:spPr>
        <p:txBody>
          <a:bodyPr anchor="ctr"/>
          <a:lstStyle/>
          <a:p>
            <a:pPr lvl="0" algn="ctr" eaLnBrk="1" hangingPunct="1">
              <a:buNone/>
            </a:pPr>
            <a:fld id="{9A0DB2DC-4C9A-4742-B13C-FB6460FD3503}" type="slidenum">
              <a:rPr lang="zh-CN" altLang="en-US" sz="1600" b="1" dirty="0">
                <a:solidFill>
                  <a:srgbClr val="0070C0"/>
                </a:solidFill>
                <a:latin typeface="Calibri" panose="020F0502020204030204" pitchFamily="34" charset="0"/>
              </a:rPr>
            </a:fld>
            <a:endParaRPr lang="zh-CN" altLang="en-US" sz="1600" b="1" dirty="0">
              <a:solidFill>
                <a:srgbClr val="0070C0"/>
              </a:solidFill>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050"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2051" name="文本占位符 2"/>
          <p:cNvSpPr>
            <a:spLocks noGrp="1"/>
          </p:cNvSpPr>
          <p:nvPr>
            <p:ph type="body" idx="1"/>
          </p:nvPr>
        </p:nvSpPr>
        <p:spPr>
          <a:xfrm>
            <a:off x="531813" y="1600200"/>
            <a:ext cx="9558337" cy="4525963"/>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a:defRPr sz="1200">
                <a:solidFill>
                  <a:schemeClr val="tx1">
                    <a:tint val="75000"/>
                  </a:schemeClr>
                </a:solidFill>
                <a:latin typeface="Arial" panose="020B0604020202020204" pitchFamily="34" charset="0"/>
              </a:defRPr>
            </a:lvl1pPr>
          </a:lstStyle>
          <a:p>
            <a:pPr marL="0" marR="0" lvl="0" indent="0" algn="l" defTabSz="914400" rtl="0" eaLnBrk="0" fontAlgn="base" latinLnBrk="0" hangingPunct="0">
              <a:lnSpc>
                <a:spcPct val="100000"/>
              </a:lnSpc>
              <a:spcBef>
                <a:spcPct val="0"/>
              </a:spcBef>
              <a:spcAft>
                <a:spcPct val="0"/>
              </a:spcAft>
              <a:buClrTx/>
              <a:buSzTx/>
              <a:buFontTx/>
              <a:buNone/>
              <a:defRPr/>
            </a:pPr>
            <a:fld id="{70C6E862-AA5B-4AD4-A7C2-C666FE61B063}" type="datetimeFigureOut">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a:defRPr sz="1200">
                <a:solidFill>
                  <a:schemeClr val="tx1">
                    <a:tint val="75000"/>
                  </a:schemeClr>
                </a:solidFill>
                <a:latin typeface="Arial" panose="020B0604020202020204" pitchFamily="34" charset="0"/>
              </a:defRPr>
            </a:lvl1pP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defRPr>
            </a:lvl1pPr>
          </a:lstStyle>
          <a:p>
            <a:pPr lvl="0">
              <a:buNone/>
            </a:pPr>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rotWithShape="1">
          <a:blip r:embed="rId12"/>
          <a:stretch>
            <a:fillRect/>
          </a:stretch>
        </a:blipFill>
        <a:effectLst/>
      </p:bgPr>
    </p:bg>
    <p:spTree>
      <p:nvGrpSpPr>
        <p:cNvPr id="1" name=""/>
        <p:cNvGrpSpPr/>
        <p:nvPr/>
      </p:nvGrpSpPr>
      <p:grpSpPr>
        <a:xfrm>
          <a:off x="0" y="0"/>
          <a:ext cx="0" cy="0"/>
          <a:chOff x="0" y="0"/>
          <a:chExt cx="0" cy="0"/>
        </a:xfrm>
      </p:grpSpPr>
      <p:sp>
        <p:nvSpPr>
          <p:cNvPr id="3074" name="标题占位符 1"/>
          <p:cNvSpPr>
            <a:spLocks noGrp="1"/>
          </p:cNvSpPr>
          <p:nvPr>
            <p:ph type="title"/>
          </p:nvPr>
        </p:nvSpPr>
        <p:spPr>
          <a:xfrm>
            <a:off x="531813" y="274638"/>
            <a:ext cx="9558337" cy="114300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3075" name="文本占位符 2"/>
          <p:cNvSpPr>
            <a:spLocks noGrp="1"/>
          </p:cNvSpPr>
          <p:nvPr>
            <p:ph type="body" idx="1"/>
          </p:nvPr>
        </p:nvSpPr>
        <p:spPr>
          <a:xfrm>
            <a:off x="414338" y="1557338"/>
            <a:ext cx="9558337" cy="4525962"/>
          </a:xfrm>
          <a:prstGeom prst="rect">
            <a:avLst/>
          </a:prstGeom>
          <a:noFill/>
          <a:ln w="9525">
            <a:noFill/>
          </a:ln>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531813" y="6356350"/>
            <a:ext cx="2478088"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902E0F3C-7DF7-425F-9DA0-63C80451B2F1}" type="datetimeFigureOut">
              <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629025" y="6356350"/>
            <a:ext cx="3363913"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7612063" y="6356350"/>
            <a:ext cx="2478088" cy="365125"/>
          </a:xfrm>
          <a:prstGeom prst="rect">
            <a:avLst/>
          </a:prstGeom>
        </p:spPr>
        <p:txBody>
          <a:bodyPr vert="horz" wrap="square" lIns="91440" tIns="45720" rIns="91440" bIns="45720" numCol="1" anchor="ctr" anchorCtr="0" compatLnSpc="1"/>
          <a:lstStyle>
            <a:lvl1pPr algn="r">
              <a:defRPr sz="1200">
                <a:solidFill>
                  <a:srgbClr val="898989"/>
                </a:solidFill>
                <a:latin typeface="Calibri" panose="020F0502020204030204" pitchFamily="34" charset="0"/>
              </a:defRPr>
            </a:lvl1pPr>
          </a:lstStyle>
          <a:p>
            <a:pPr lvl="0" eaLnBrk="1" hangingPunct="1">
              <a:buNone/>
            </a:pPr>
            <a:fld id="{9A0DB2DC-4C9A-4742-B13C-FB6460FD3503}" type="slidenum">
              <a:rPr lang="zh-CN" altLang="en-US" dirty="0"/>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tags" Target="../tags/tag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4.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6.jpeg"/><Relationship Id="rId1" Type="http://schemas.openxmlformats.org/officeDocument/2006/relationships/image" Target="../media/image15.jpeg"/></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jpeg"/><Relationship Id="rId1"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3.png"/><Relationship Id="rId1" Type="http://schemas.openxmlformats.org/officeDocument/2006/relationships/image" Target="../media/image22.pn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4.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6.jpeg"/><Relationship Id="rId1" Type="http://schemas.openxmlformats.org/officeDocument/2006/relationships/image" Target="../media/image25.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24.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1.jpeg"/><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image" Target="../media/image32.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5.pn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6.jpe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jpeg"/><Relationship Id="rId1" Type="http://schemas.openxmlformats.org/officeDocument/2006/relationships/image" Target="../media/image38.jpe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0.pn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2.jpeg"/><Relationship Id="rId1" Type="http://schemas.openxmlformats.org/officeDocument/2006/relationships/image" Target="../media/image41.jpe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5.jpeg"/><Relationship Id="rId1" Type="http://schemas.openxmlformats.org/officeDocument/2006/relationships/image" Target="../media/image44.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6.jpeg"/></Relationships>
</file>

<file path=ppt/slides/_rels/slide3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8.png"/><Relationship Id="rId1"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Box 16"/>
          <p:cNvSpPr txBox="1">
            <a:spLocks noChangeArrowheads="1"/>
          </p:cNvSpPr>
          <p:nvPr/>
        </p:nvSpPr>
        <p:spPr bwMode="auto">
          <a:xfrm>
            <a:off x="-71437" y="1827213"/>
            <a:ext cx="10494963" cy="922020"/>
          </a:xfrm>
          <a:prstGeom prst="rect">
            <a:avLst/>
          </a:prstGeom>
          <a:noFill/>
          <a:ln>
            <a:noFill/>
          </a:ln>
        </p:spPr>
        <p:txBody>
          <a:bodyPr>
            <a:spAutoFit/>
          </a:bodyPr>
          <a:lstStyle>
            <a:lvl1pPr>
              <a:defRPr sz="3200">
                <a:solidFill>
                  <a:schemeClr val="tx1"/>
                </a:solidFill>
                <a:latin typeface="Arial" panose="020B0604020202020204" pitchFamily="34" charset="0"/>
                <a:ea typeface="宋体" panose="02010600030101010101" pitchFamily="2" charset="-122"/>
              </a:defRPr>
            </a:lvl1pPr>
            <a:lvl2pPr marL="742950" indent="-285750">
              <a:defRPr sz="3200">
                <a:solidFill>
                  <a:schemeClr val="tx1"/>
                </a:solidFill>
                <a:latin typeface="Arial" panose="020B0604020202020204" pitchFamily="34" charset="0"/>
                <a:ea typeface="宋体" panose="02010600030101010101" pitchFamily="2" charset="-122"/>
              </a:defRPr>
            </a:lvl2pPr>
            <a:lvl3pPr marL="1143000" indent="-228600">
              <a:defRPr sz="3200">
                <a:solidFill>
                  <a:schemeClr val="tx1"/>
                </a:solidFill>
                <a:latin typeface="Arial" panose="020B0604020202020204" pitchFamily="34" charset="0"/>
                <a:ea typeface="宋体" panose="02010600030101010101" pitchFamily="2" charset="-122"/>
              </a:defRPr>
            </a:lvl3pPr>
            <a:lvl4pPr marL="1600200" indent="-228600">
              <a:defRPr sz="3200">
                <a:solidFill>
                  <a:schemeClr val="tx1"/>
                </a:solidFill>
                <a:latin typeface="Arial" panose="020B0604020202020204" pitchFamily="34" charset="0"/>
                <a:ea typeface="宋体" panose="02010600030101010101" pitchFamily="2" charset="-122"/>
              </a:defRPr>
            </a:lvl4pPr>
            <a:lvl5pPr marL="2057400" indent="-228600">
              <a:defRPr sz="32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3200">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50000"/>
              </a:lnSpc>
              <a:spcBef>
                <a:spcPct val="0"/>
              </a:spcBef>
              <a:spcAft>
                <a:spcPct val="0"/>
              </a:spcAft>
              <a:buClrTx/>
              <a:buSzTx/>
              <a:buFontTx/>
              <a:buNone/>
              <a:defRPr/>
            </a:pPr>
            <a:endParaRPr kumimoji="0" lang="zh-CN" altLang="en-US" sz="3600" b="1" i="0" u="none" strike="noStrike" kern="1200" cap="none" spc="0" normalizeH="0" baseline="0" noProof="0" dirty="0">
              <a:ln>
                <a:noFill/>
              </a:ln>
              <a:solidFill>
                <a:srgbClr val="FF0000"/>
              </a:solidFill>
              <a:effectLst/>
              <a:uLnTx/>
              <a:uFillTx/>
              <a:latin typeface="+mn-ea"/>
              <a:ea typeface="+mn-ea"/>
              <a:cs typeface="+mn-cs"/>
            </a:endParaRPr>
          </a:p>
        </p:txBody>
      </p:sp>
      <p:sp>
        <p:nvSpPr>
          <p:cNvPr id="100" name="文本框 99"/>
          <p:cNvSpPr txBox="1"/>
          <p:nvPr/>
        </p:nvSpPr>
        <p:spPr>
          <a:xfrm>
            <a:off x="1998980" y="1412875"/>
            <a:ext cx="6134100" cy="706755"/>
          </a:xfrm>
          <a:prstGeom prst="rect">
            <a:avLst/>
          </a:prstGeom>
          <a:noFill/>
          <a:ln w="9525">
            <a:noFill/>
          </a:ln>
        </p:spPr>
        <p:txBody>
          <a:bodyPr wrap="square">
            <a:spAutoFit/>
          </a:bodyPr>
          <a:lstStyle/>
          <a:p>
            <a:pPr algn="ctr"/>
            <a:r>
              <a:rPr lang="zh-CN" sz="4000" b="1">
                <a:solidFill>
                  <a:srgbClr val="FF0000"/>
                </a:solidFill>
                <a:latin typeface="宋体" panose="02010600030101010101" pitchFamily="2" charset="-122"/>
                <a:cs typeface="方正书宋_GBK" panose="03000509000000000000" charset="-122"/>
              </a:rPr>
              <a:t>第二章相互作用</a:t>
            </a:r>
            <a:endParaRPr lang="zh-CN" altLang="en-US" sz="1400" b="1">
              <a:solidFill>
                <a:srgbClr val="FF0000"/>
              </a:solidFill>
              <a:cs typeface="方正书宋_GBK" panose="03000509000000000000" charset="-122"/>
            </a:endParaRPr>
          </a:p>
        </p:txBody>
      </p:sp>
      <p:sp>
        <p:nvSpPr>
          <p:cNvPr id="2" name="文本框 1"/>
          <p:cNvSpPr txBox="1"/>
          <p:nvPr/>
        </p:nvSpPr>
        <p:spPr>
          <a:xfrm>
            <a:off x="1905635" y="2707640"/>
            <a:ext cx="6811645" cy="583565"/>
          </a:xfrm>
          <a:prstGeom prst="rect">
            <a:avLst/>
          </a:prstGeom>
          <a:noFill/>
          <a:ln w="9525">
            <a:noFill/>
          </a:ln>
        </p:spPr>
        <p:txBody>
          <a:bodyPr wrap="square">
            <a:spAutoFit/>
          </a:bodyPr>
          <a:lstStyle/>
          <a:p>
            <a:pPr algn="ctr"/>
            <a:r>
              <a:rPr b="1">
                <a:solidFill>
                  <a:srgbClr val="FF0000"/>
                </a:solidFill>
                <a:cs typeface="方正书宋_GBK" panose="03000509000000000000" charset="-122"/>
              </a:rPr>
              <a:t>第1讲　重力、弹力、摩擦力</a:t>
            </a:r>
            <a:endParaRPr lang="zh-CN" b="1">
              <a:solidFill>
                <a:srgbClr val="FF0000"/>
              </a:solidFill>
              <a:cs typeface="方正书宋_GBK" panose="03000509000000000000"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 name="必备知识.eps" descr="id:2147494472;FounderCES"/>
          <p:cNvPicPr>
            <a:picLocks noChangeAspect="1"/>
          </p:cNvPicPr>
          <p:nvPr/>
        </p:nvPicPr>
        <p:blipFill>
          <a:blip r:embed="rId1"/>
          <a:stretch>
            <a:fillRect/>
          </a:stretch>
        </p:blipFill>
        <p:spPr>
          <a:xfrm>
            <a:off x="868680" y="814705"/>
            <a:ext cx="8772525" cy="401955"/>
          </a:xfrm>
          <a:prstGeom prst="rect">
            <a:avLst/>
          </a:prstGeom>
        </p:spPr>
      </p:pic>
      <p:pic>
        <p:nvPicPr>
          <p:cNvPr id="3" name="图片 2"/>
          <p:cNvPicPr>
            <a:picLocks noChangeAspect="1"/>
          </p:cNvPicPr>
          <p:nvPr/>
        </p:nvPicPr>
        <p:blipFill>
          <a:blip r:embed="rId2"/>
          <a:stretch>
            <a:fillRect/>
          </a:stretch>
        </p:blipFill>
        <p:spPr>
          <a:xfrm>
            <a:off x="643890" y="1360170"/>
            <a:ext cx="9724390" cy="2188845"/>
          </a:xfrm>
          <a:prstGeom prst="rect">
            <a:avLst/>
          </a:prstGeom>
        </p:spPr>
      </p:pic>
      <p:sp>
        <p:nvSpPr>
          <p:cNvPr id="4" name="TextBox 3"/>
          <p:cNvSpPr txBox="1"/>
          <p:nvPr/>
        </p:nvSpPr>
        <p:spPr>
          <a:xfrm>
            <a:off x="4739477" y="1428736"/>
            <a:ext cx="1643074" cy="400110"/>
          </a:xfrm>
          <a:prstGeom prst="rect">
            <a:avLst/>
          </a:prstGeom>
          <a:noFill/>
        </p:spPr>
        <p:txBody>
          <a:bodyPr wrap="square" rtlCol="0">
            <a:spAutoFit/>
          </a:bodyPr>
          <a:lstStyle/>
          <a:p>
            <a:r>
              <a:rPr lang="zh-CN" altLang="en-US" sz="2000" b="1" dirty="0" smtClean="0">
                <a:solidFill>
                  <a:srgbClr val="FF0000"/>
                </a:solidFill>
              </a:rPr>
              <a:t>相互作用</a:t>
            </a:r>
            <a:endParaRPr lang="zh-CN" altLang="en-US" sz="2000" b="1" dirty="0">
              <a:solidFill>
                <a:srgbClr val="FF0000"/>
              </a:solidFill>
            </a:endParaRPr>
          </a:p>
        </p:txBody>
      </p:sp>
      <p:sp>
        <p:nvSpPr>
          <p:cNvPr id="5" name="TextBox 4"/>
          <p:cNvSpPr txBox="1"/>
          <p:nvPr/>
        </p:nvSpPr>
        <p:spPr>
          <a:xfrm>
            <a:off x="3596469" y="1785926"/>
            <a:ext cx="928694" cy="400110"/>
          </a:xfrm>
          <a:prstGeom prst="rect">
            <a:avLst/>
          </a:prstGeom>
          <a:noFill/>
        </p:spPr>
        <p:txBody>
          <a:bodyPr wrap="square" rtlCol="0">
            <a:spAutoFit/>
          </a:bodyPr>
          <a:lstStyle/>
          <a:p>
            <a:r>
              <a:rPr lang="zh-CN" altLang="en-US" sz="2000" b="1" dirty="0" smtClean="0">
                <a:solidFill>
                  <a:srgbClr val="FF0000"/>
                </a:solidFill>
              </a:rPr>
              <a:t>大小</a:t>
            </a:r>
            <a:endParaRPr lang="zh-CN" altLang="en-US" sz="2000" b="1" dirty="0">
              <a:solidFill>
                <a:srgbClr val="FF0000"/>
              </a:solidFill>
            </a:endParaRPr>
          </a:p>
        </p:txBody>
      </p:sp>
      <p:sp>
        <p:nvSpPr>
          <p:cNvPr id="6" name="TextBox 5"/>
          <p:cNvSpPr txBox="1"/>
          <p:nvPr/>
        </p:nvSpPr>
        <p:spPr>
          <a:xfrm>
            <a:off x="4310849" y="1785926"/>
            <a:ext cx="928694" cy="400110"/>
          </a:xfrm>
          <a:prstGeom prst="rect">
            <a:avLst/>
          </a:prstGeom>
          <a:noFill/>
        </p:spPr>
        <p:txBody>
          <a:bodyPr wrap="square" rtlCol="0">
            <a:spAutoFit/>
          </a:bodyPr>
          <a:lstStyle/>
          <a:p>
            <a:r>
              <a:rPr lang="zh-CN" altLang="en-US" sz="2000" b="1" dirty="0" smtClean="0">
                <a:solidFill>
                  <a:srgbClr val="FF0000"/>
                </a:solidFill>
              </a:rPr>
              <a:t>方向</a:t>
            </a:r>
            <a:endParaRPr lang="zh-CN" altLang="en-US" sz="2000" b="1" dirty="0">
              <a:solidFill>
                <a:srgbClr val="FF0000"/>
              </a:solidFill>
            </a:endParaRPr>
          </a:p>
        </p:txBody>
      </p:sp>
      <p:sp>
        <p:nvSpPr>
          <p:cNvPr id="7" name="TextBox 6"/>
          <p:cNvSpPr txBox="1"/>
          <p:nvPr/>
        </p:nvSpPr>
        <p:spPr>
          <a:xfrm>
            <a:off x="5025229" y="1785926"/>
            <a:ext cx="1285884" cy="400110"/>
          </a:xfrm>
          <a:prstGeom prst="rect">
            <a:avLst/>
          </a:prstGeom>
          <a:noFill/>
        </p:spPr>
        <p:txBody>
          <a:bodyPr wrap="square" rtlCol="0">
            <a:spAutoFit/>
          </a:bodyPr>
          <a:lstStyle/>
          <a:p>
            <a:r>
              <a:rPr lang="zh-CN" altLang="en-US" sz="2000" b="1" dirty="0" smtClean="0">
                <a:solidFill>
                  <a:srgbClr val="FF0000"/>
                </a:solidFill>
              </a:rPr>
              <a:t>作用点</a:t>
            </a:r>
            <a:endParaRPr lang="zh-CN" altLang="en-US" sz="2000" b="1" dirty="0">
              <a:solidFill>
                <a:srgbClr val="FF0000"/>
              </a:solidFill>
            </a:endParaRPr>
          </a:p>
        </p:txBody>
      </p:sp>
      <p:sp>
        <p:nvSpPr>
          <p:cNvPr id="8" name="TextBox 7"/>
          <p:cNvSpPr txBox="1"/>
          <p:nvPr/>
        </p:nvSpPr>
        <p:spPr>
          <a:xfrm>
            <a:off x="4310849" y="2100196"/>
            <a:ext cx="928694" cy="400110"/>
          </a:xfrm>
          <a:prstGeom prst="rect">
            <a:avLst/>
          </a:prstGeom>
          <a:noFill/>
        </p:spPr>
        <p:txBody>
          <a:bodyPr wrap="square" rtlCol="0">
            <a:spAutoFit/>
          </a:bodyPr>
          <a:lstStyle/>
          <a:p>
            <a:r>
              <a:rPr lang="zh-CN" altLang="en-US" sz="2000" b="1" dirty="0" smtClean="0">
                <a:solidFill>
                  <a:srgbClr val="FF0000"/>
                </a:solidFill>
              </a:rPr>
              <a:t>图示</a:t>
            </a:r>
            <a:endParaRPr lang="zh-CN" altLang="en-US" sz="2000" b="1" dirty="0">
              <a:solidFill>
                <a:srgbClr val="FF0000"/>
              </a:solidFill>
            </a:endParaRPr>
          </a:p>
        </p:txBody>
      </p:sp>
      <p:sp>
        <p:nvSpPr>
          <p:cNvPr id="9" name="TextBox 8"/>
          <p:cNvSpPr txBox="1"/>
          <p:nvPr/>
        </p:nvSpPr>
        <p:spPr>
          <a:xfrm>
            <a:off x="3748869" y="1938326"/>
            <a:ext cx="928694" cy="400110"/>
          </a:xfrm>
          <a:prstGeom prst="rect">
            <a:avLst/>
          </a:prstGeom>
          <a:noFill/>
        </p:spPr>
        <p:txBody>
          <a:bodyPr wrap="square" rtlCol="0">
            <a:spAutoFit/>
          </a:bodyPr>
          <a:lstStyle/>
          <a:p>
            <a:r>
              <a:rPr lang="zh-CN" altLang="en-US" sz="2000" b="1" dirty="0" smtClean="0">
                <a:solidFill>
                  <a:srgbClr val="FF0000"/>
                </a:solidFill>
              </a:rPr>
              <a:t>大小</a:t>
            </a:r>
            <a:endParaRPr lang="zh-CN" altLang="en-US" sz="2000" b="1" dirty="0">
              <a:solidFill>
                <a:srgbClr val="FF0000"/>
              </a:solidFill>
            </a:endParaRPr>
          </a:p>
        </p:txBody>
      </p:sp>
      <p:sp>
        <p:nvSpPr>
          <p:cNvPr id="10" name="TextBox 9"/>
          <p:cNvSpPr txBox="1"/>
          <p:nvPr/>
        </p:nvSpPr>
        <p:spPr>
          <a:xfrm>
            <a:off x="5668171" y="2100196"/>
            <a:ext cx="1071570" cy="400110"/>
          </a:xfrm>
          <a:prstGeom prst="rect">
            <a:avLst/>
          </a:prstGeom>
          <a:noFill/>
        </p:spPr>
        <p:txBody>
          <a:bodyPr wrap="square" rtlCol="0">
            <a:spAutoFit/>
          </a:bodyPr>
          <a:lstStyle/>
          <a:p>
            <a:r>
              <a:rPr lang="zh-CN" altLang="en-US" sz="2000" b="1" dirty="0" smtClean="0">
                <a:solidFill>
                  <a:srgbClr val="FF0000"/>
                </a:solidFill>
              </a:rPr>
              <a:t>示意图</a:t>
            </a:r>
            <a:endParaRPr lang="zh-CN" altLang="en-US" sz="2000" b="1" dirty="0">
              <a:solidFill>
                <a:srgbClr val="FF0000"/>
              </a:solidFill>
            </a:endParaRPr>
          </a:p>
        </p:txBody>
      </p:sp>
      <p:sp>
        <p:nvSpPr>
          <p:cNvPr id="11" name="TextBox 10"/>
          <p:cNvSpPr txBox="1"/>
          <p:nvPr/>
        </p:nvSpPr>
        <p:spPr>
          <a:xfrm>
            <a:off x="3382155" y="2714620"/>
            <a:ext cx="1785950" cy="400110"/>
          </a:xfrm>
          <a:prstGeom prst="rect">
            <a:avLst/>
          </a:prstGeom>
          <a:noFill/>
        </p:spPr>
        <p:txBody>
          <a:bodyPr wrap="square" rtlCol="0">
            <a:spAutoFit/>
          </a:bodyPr>
          <a:lstStyle/>
          <a:p>
            <a:r>
              <a:rPr lang="zh-CN" altLang="en-US" sz="2000" b="1" dirty="0" smtClean="0">
                <a:solidFill>
                  <a:srgbClr val="FF0000"/>
                </a:solidFill>
              </a:rPr>
              <a:t>地球的吸引</a:t>
            </a:r>
            <a:endParaRPr lang="zh-CN" altLang="en-US" sz="2000" b="1" dirty="0">
              <a:solidFill>
                <a:srgbClr val="FF0000"/>
              </a:solidFill>
            </a:endParaRPr>
          </a:p>
        </p:txBody>
      </p:sp>
      <p:sp>
        <p:nvSpPr>
          <p:cNvPr id="12" name="TextBox 11"/>
          <p:cNvSpPr txBox="1"/>
          <p:nvPr/>
        </p:nvSpPr>
        <p:spPr>
          <a:xfrm>
            <a:off x="2810651" y="3071810"/>
            <a:ext cx="928694" cy="400110"/>
          </a:xfrm>
          <a:prstGeom prst="rect">
            <a:avLst/>
          </a:prstGeom>
          <a:noFill/>
        </p:spPr>
        <p:txBody>
          <a:bodyPr wrap="square" rtlCol="0">
            <a:spAutoFit/>
          </a:bodyPr>
          <a:lstStyle/>
          <a:p>
            <a:r>
              <a:rPr lang="en-US" sz="2000" b="1" i="1" dirty="0" smtClean="0">
                <a:solidFill>
                  <a:srgbClr val="FF0000"/>
                </a:solidFill>
              </a:rPr>
              <a:t>G=mg</a:t>
            </a:r>
            <a:endParaRPr lang="zh-CN" altLang="en-US" sz="2000" b="1" dirty="0">
              <a:solidFill>
                <a:srgbClr val="FF0000"/>
              </a:solidFill>
            </a:endParaRPr>
          </a:p>
        </p:txBody>
      </p:sp>
      <p:sp>
        <p:nvSpPr>
          <p:cNvPr id="13" name="TextBox 12"/>
          <p:cNvSpPr txBox="1"/>
          <p:nvPr/>
        </p:nvSpPr>
        <p:spPr>
          <a:xfrm>
            <a:off x="4382287" y="3071810"/>
            <a:ext cx="1214446" cy="400110"/>
          </a:xfrm>
          <a:prstGeom prst="rect">
            <a:avLst/>
          </a:prstGeom>
          <a:noFill/>
        </p:spPr>
        <p:txBody>
          <a:bodyPr wrap="square" rtlCol="0">
            <a:spAutoFit/>
          </a:bodyPr>
          <a:lstStyle/>
          <a:p>
            <a:r>
              <a:rPr lang="zh-CN" altLang="en-US" sz="2000" b="1" dirty="0" smtClean="0">
                <a:solidFill>
                  <a:srgbClr val="FF0000"/>
                </a:solidFill>
              </a:rPr>
              <a:t>竖直向下</a:t>
            </a:r>
            <a:endParaRPr lang="zh-CN" altLang="en-US" sz="2000" b="1" dirty="0">
              <a:solidFill>
                <a:srgbClr val="FF0000"/>
              </a:solidFill>
            </a:endParaRPr>
          </a:p>
        </p:txBody>
      </p:sp>
      <p:sp>
        <p:nvSpPr>
          <p:cNvPr id="14" name="TextBox 13"/>
          <p:cNvSpPr txBox="1"/>
          <p:nvPr/>
        </p:nvSpPr>
        <p:spPr>
          <a:xfrm>
            <a:off x="7168369" y="3028890"/>
            <a:ext cx="928694" cy="400110"/>
          </a:xfrm>
          <a:prstGeom prst="rect">
            <a:avLst/>
          </a:prstGeom>
          <a:noFill/>
        </p:spPr>
        <p:txBody>
          <a:bodyPr wrap="square" rtlCol="0">
            <a:spAutoFit/>
          </a:bodyPr>
          <a:lstStyle/>
          <a:p>
            <a:r>
              <a:rPr lang="zh-CN" altLang="en-US" sz="2000" b="1" dirty="0" smtClean="0">
                <a:solidFill>
                  <a:srgbClr val="FF0000"/>
                </a:solidFill>
              </a:rPr>
              <a:t>重心</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1+#ppt_w/2"/>
                                          </p:val>
                                        </p:tav>
                                        <p:tav tm="100000">
                                          <p:val>
                                            <p:strVal val="#ppt_x"/>
                                          </p:val>
                                        </p:tav>
                                      </p:tavLst>
                                    </p:anim>
                                    <p:anim calcmode="lin" valueType="num">
                                      <p:cBhvr additive="base">
                                        <p:cTn id="3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1+#ppt_w/2"/>
                                          </p:val>
                                        </p:tav>
                                        <p:tav tm="100000">
                                          <p:val>
                                            <p:strVal val="#ppt_x"/>
                                          </p:val>
                                        </p:tav>
                                      </p:tavLst>
                                    </p:anim>
                                    <p:anim calcmode="lin" valueType="num">
                                      <p:cBhvr additive="base">
                                        <p:cTn id="3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1+#ppt_w/2"/>
                                          </p:val>
                                        </p:tav>
                                        <p:tav tm="100000">
                                          <p:val>
                                            <p:strVal val="#ppt_x"/>
                                          </p:val>
                                        </p:tav>
                                      </p:tavLst>
                                    </p:anim>
                                    <p:anim calcmode="lin" valueType="num">
                                      <p:cBhvr additive="base">
                                        <p:cTn id="4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1+#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1+#ppt_w/2"/>
                                          </p:val>
                                        </p:tav>
                                        <p:tav tm="100000">
                                          <p:val>
                                            <p:strVal val="#ppt_x"/>
                                          </p:val>
                                        </p:tav>
                                      </p:tavLst>
                                    </p:anim>
                                    <p:anim calcmode="lin" valueType="num">
                                      <p:cBhvr additive="base">
                                        <p:cTn id="56"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1+#ppt_w/2"/>
                                          </p:val>
                                        </p:tav>
                                        <p:tav tm="100000">
                                          <p:val>
                                            <p:strVal val="#ppt_x"/>
                                          </p:val>
                                        </p:tav>
                                      </p:tavLst>
                                    </p:anim>
                                    <p:anim calcmode="lin" valueType="num">
                                      <p:cBhvr additive="base">
                                        <p:cTn id="62"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additive="base">
                                        <p:cTn id="67" dur="500" fill="hold"/>
                                        <p:tgtEl>
                                          <p:spTgt spid="14"/>
                                        </p:tgtEl>
                                        <p:attrNameLst>
                                          <p:attrName>ppt_x</p:attrName>
                                        </p:attrNameLst>
                                      </p:cBhvr>
                                      <p:tavLst>
                                        <p:tav tm="0">
                                          <p:val>
                                            <p:strVal val="1+#ppt_w/2"/>
                                          </p:val>
                                        </p:tav>
                                        <p:tav tm="100000">
                                          <p:val>
                                            <p:strVal val="#ppt_x"/>
                                          </p:val>
                                        </p:tav>
                                      </p:tavLst>
                                    </p:anim>
                                    <p:anim calcmode="lin" valueType="num">
                                      <p:cBhvr additive="base">
                                        <p:cTn id="68"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11760" y="649605"/>
            <a:ext cx="10494010" cy="4707890"/>
          </a:xfrm>
          <a:prstGeom prst="rect">
            <a:avLst/>
          </a:prstGeom>
        </p:spPr>
      </p:pic>
      <p:sp>
        <p:nvSpPr>
          <p:cNvPr id="3" name="TextBox 2"/>
          <p:cNvSpPr txBox="1"/>
          <p:nvPr/>
        </p:nvSpPr>
        <p:spPr>
          <a:xfrm>
            <a:off x="3167841" y="742874"/>
            <a:ext cx="1428760" cy="400110"/>
          </a:xfrm>
          <a:prstGeom prst="rect">
            <a:avLst/>
          </a:prstGeom>
          <a:noFill/>
        </p:spPr>
        <p:txBody>
          <a:bodyPr wrap="square" rtlCol="0">
            <a:spAutoFit/>
          </a:bodyPr>
          <a:lstStyle/>
          <a:p>
            <a:r>
              <a:rPr lang="zh-CN" altLang="en-US" sz="2000" b="1" dirty="0" smtClean="0">
                <a:solidFill>
                  <a:srgbClr val="FF0000"/>
                </a:solidFill>
              </a:rPr>
              <a:t>弹性形变</a:t>
            </a:r>
            <a:endParaRPr lang="zh-CN" altLang="en-US" sz="2000" b="1" dirty="0">
              <a:solidFill>
                <a:srgbClr val="FF0000"/>
              </a:solidFill>
            </a:endParaRPr>
          </a:p>
        </p:txBody>
      </p:sp>
      <p:sp>
        <p:nvSpPr>
          <p:cNvPr id="4" name="TextBox 3"/>
          <p:cNvSpPr txBox="1"/>
          <p:nvPr/>
        </p:nvSpPr>
        <p:spPr>
          <a:xfrm>
            <a:off x="7882749" y="742874"/>
            <a:ext cx="928694" cy="400110"/>
          </a:xfrm>
          <a:prstGeom prst="rect">
            <a:avLst/>
          </a:prstGeom>
          <a:noFill/>
        </p:spPr>
        <p:txBody>
          <a:bodyPr wrap="square" rtlCol="0">
            <a:spAutoFit/>
          </a:bodyPr>
          <a:lstStyle/>
          <a:p>
            <a:r>
              <a:rPr lang="zh-CN" altLang="en-US" sz="2000" b="1" dirty="0" smtClean="0">
                <a:solidFill>
                  <a:srgbClr val="FF0000"/>
                </a:solidFill>
              </a:rPr>
              <a:t>接触</a:t>
            </a:r>
            <a:endParaRPr lang="zh-CN" altLang="en-US" sz="2000" b="1" dirty="0">
              <a:solidFill>
                <a:srgbClr val="FF0000"/>
              </a:solidFill>
            </a:endParaRPr>
          </a:p>
        </p:txBody>
      </p:sp>
      <p:sp>
        <p:nvSpPr>
          <p:cNvPr id="5" name="TextBox 4"/>
          <p:cNvSpPr txBox="1"/>
          <p:nvPr/>
        </p:nvSpPr>
        <p:spPr>
          <a:xfrm>
            <a:off x="2882089" y="1100064"/>
            <a:ext cx="928694" cy="400110"/>
          </a:xfrm>
          <a:prstGeom prst="rect">
            <a:avLst/>
          </a:prstGeom>
          <a:noFill/>
        </p:spPr>
        <p:txBody>
          <a:bodyPr wrap="square" rtlCol="0">
            <a:spAutoFit/>
          </a:bodyPr>
          <a:lstStyle/>
          <a:p>
            <a:r>
              <a:rPr lang="zh-CN" altLang="en-US" sz="2000" b="1" dirty="0" smtClean="0">
                <a:solidFill>
                  <a:srgbClr val="FF0000"/>
                </a:solidFill>
              </a:rPr>
              <a:t>两</a:t>
            </a:r>
            <a:endParaRPr lang="zh-CN" altLang="en-US" sz="2000" b="1" dirty="0">
              <a:solidFill>
                <a:srgbClr val="FF0000"/>
              </a:solidFill>
            </a:endParaRPr>
          </a:p>
        </p:txBody>
      </p:sp>
      <p:sp>
        <p:nvSpPr>
          <p:cNvPr id="6" name="TextBox 5"/>
          <p:cNvSpPr txBox="1"/>
          <p:nvPr/>
        </p:nvSpPr>
        <p:spPr>
          <a:xfrm>
            <a:off x="4453725" y="1142984"/>
            <a:ext cx="928694" cy="400110"/>
          </a:xfrm>
          <a:prstGeom prst="rect">
            <a:avLst/>
          </a:prstGeom>
          <a:noFill/>
        </p:spPr>
        <p:txBody>
          <a:bodyPr wrap="square" rtlCol="0">
            <a:spAutoFit/>
          </a:bodyPr>
          <a:lstStyle/>
          <a:p>
            <a:r>
              <a:rPr lang="zh-CN" altLang="en-US" sz="2000" b="1" dirty="0" smtClean="0">
                <a:solidFill>
                  <a:srgbClr val="FF0000"/>
                </a:solidFill>
              </a:rPr>
              <a:t>接触</a:t>
            </a:r>
            <a:endParaRPr lang="zh-CN" altLang="en-US" sz="2000" b="1" dirty="0">
              <a:solidFill>
                <a:srgbClr val="FF0000"/>
              </a:solidFill>
            </a:endParaRPr>
          </a:p>
        </p:txBody>
      </p:sp>
      <p:sp>
        <p:nvSpPr>
          <p:cNvPr id="7" name="TextBox 6"/>
          <p:cNvSpPr txBox="1"/>
          <p:nvPr/>
        </p:nvSpPr>
        <p:spPr>
          <a:xfrm>
            <a:off x="6239675" y="1100064"/>
            <a:ext cx="1214446" cy="400110"/>
          </a:xfrm>
          <a:prstGeom prst="rect">
            <a:avLst/>
          </a:prstGeom>
          <a:noFill/>
        </p:spPr>
        <p:txBody>
          <a:bodyPr wrap="square" rtlCol="0">
            <a:spAutoFit/>
          </a:bodyPr>
          <a:lstStyle/>
          <a:p>
            <a:r>
              <a:rPr lang="zh-CN" altLang="en-US" sz="2000" b="1" dirty="0" smtClean="0">
                <a:solidFill>
                  <a:srgbClr val="FF0000"/>
                </a:solidFill>
              </a:rPr>
              <a:t>弹性形变</a:t>
            </a:r>
            <a:endParaRPr lang="zh-CN" altLang="en-US" sz="2000" b="1" dirty="0">
              <a:solidFill>
                <a:srgbClr val="FF0000"/>
              </a:solidFill>
            </a:endParaRPr>
          </a:p>
        </p:txBody>
      </p:sp>
      <p:sp>
        <p:nvSpPr>
          <p:cNvPr id="8" name="TextBox 7"/>
          <p:cNvSpPr txBox="1"/>
          <p:nvPr/>
        </p:nvSpPr>
        <p:spPr>
          <a:xfrm>
            <a:off x="5453857" y="1528692"/>
            <a:ext cx="928694" cy="400110"/>
          </a:xfrm>
          <a:prstGeom prst="rect">
            <a:avLst/>
          </a:prstGeom>
          <a:noFill/>
        </p:spPr>
        <p:txBody>
          <a:bodyPr wrap="square" rtlCol="0">
            <a:spAutoFit/>
          </a:bodyPr>
          <a:lstStyle/>
          <a:p>
            <a:r>
              <a:rPr lang="en-US" sz="2000" b="1" i="1" dirty="0" smtClean="0">
                <a:solidFill>
                  <a:srgbClr val="FF0000"/>
                </a:solidFill>
              </a:rPr>
              <a:t>F=</a:t>
            </a:r>
            <a:r>
              <a:rPr lang="en-US" sz="2000" b="1" i="1" dirty="0" err="1" smtClean="0">
                <a:solidFill>
                  <a:srgbClr val="FF0000"/>
                </a:solidFill>
              </a:rPr>
              <a:t>kx</a:t>
            </a:r>
            <a:endParaRPr lang="zh-CN" altLang="en-US" sz="2000" b="1" dirty="0">
              <a:solidFill>
                <a:srgbClr val="FF0000"/>
              </a:solidFill>
            </a:endParaRPr>
          </a:p>
        </p:txBody>
      </p:sp>
      <p:sp>
        <p:nvSpPr>
          <p:cNvPr id="9" name="TextBox 8"/>
          <p:cNvSpPr txBox="1"/>
          <p:nvPr/>
        </p:nvSpPr>
        <p:spPr>
          <a:xfrm>
            <a:off x="5096667" y="1857364"/>
            <a:ext cx="1428760" cy="400110"/>
          </a:xfrm>
          <a:prstGeom prst="rect">
            <a:avLst/>
          </a:prstGeom>
          <a:noFill/>
        </p:spPr>
        <p:txBody>
          <a:bodyPr wrap="square" rtlCol="0">
            <a:spAutoFit/>
          </a:bodyPr>
          <a:lstStyle/>
          <a:p>
            <a:r>
              <a:rPr lang="zh-CN" altLang="en-US" sz="2000" b="1" dirty="0" smtClean="0">
                <a:solidFill>
                  <a:srgbClr val="FF0000"/>
                </a:solidFill>
              </a:rPr>
              <a:t>恢复原状</a:t>
            </a:r>
            <a:endParaRPr lang="zh-CN" altLang="en-US" sz="2000" b="1" dirty="0">
              <a:solidFill>
                <a:srgbClr val="FF0000"/>
              </a:solidFill>
            </a:endParaRPr>
          </a:p>
        </p:txBody>
      </p:sp>
      <p:sp>
        <p:nvSpPr>
          <p:cNvPr id="10" name="TextBox 9"/>
          <p:cNvSpPr txBox="1"/>
          <p:nvPr/>
        </p:nvSpPr>
        <p:spPr>
          <a:xfrm>
            <a:off x="5596733" y="2243072"/>
            <a:ext cx="928694" cy="400110"/>
          </a:xfrm>
          <a:prstGeom prst="rect">
            <a:avLst/>
          </a:prstGeom>
          <a:noFill/>
        </p:spPr>
        <p:txBody>
          <a:bodyPr wrap="square" rtlCol="0">
            <a:spAutoFit/>
          </a:bodyPr>
          <a:lstStyle/>
          <a:p>
            <a:r>
              <a:rPr lang="zh-CN" altLang="en-US" sz="2000" b="1" dirty="0" smtClean="0">
                <a:solidFill>
                  <a:srgbClr val="FF0000"/>
                </a:solidFill>
              </a:rPr>
              <a:t>表面</a:t>
            </a:r>
            <a:endParaRPr lang="zh-CN" altLang="en-US" sz="2000" b="1" dirty="0">
              <a:solidFill>
                <a:srgbClr val="FF0000"/>
              </a:solidFill>
            </a:endParaRPr>
          </a:p>
        </p:txBody>
      </p:sp>
      <p:sp>
        <p:nvSpPr>
          <p:cNvPr id="11" name="TextBox 10"/>
          <p:cNvSpPr txBox="1"/>
          <p:nvPr/>
        </p:nvSpPr>
        <p:spPr>
          <a:xfrm>
            <a:off x="4810915" y="2957452"/>
            <a:ext cx="1285884" cy="400110"/>
          </a:xfrm>
          <a:prstGeom prst="rect">
            <a:avLst/>
          </a:prstGeom>
          <a:noFill/>
        </p:spPr>
        <p:txBody>
          <a:bodyPr wrap="square" rtlCol="0">
            <a:spAutoFit/>
          </a:bodyPr>
          <a:lstStyle/>
          <a:p>
            <a:r>
              <a:rPr lang="zh-CN" altLang="en-US" sz="2000" b="1" dirty="0" smtClean="0">
                <a:solidFill>
                  <a:srgbClr val="FF0000"/>
                </a:solidFill>
              </a:rPr>
              <a:t>相对运动</a:t>
            </a:r>
            <a:endParaRPr lang="zh-CN" altLang="en-US" sz="2000" b="1" dirty="0">
              <a:solidFill>
                <a:srgbClr val="FF0000"/>
              </a:solidFill>
            </a:endParaRPr>
          </a:p>
        </p:txBody>
      </p:sp>
      <p:sp>
        <p:nvSpPr>
          <p:cNvPr id="12" name="TextBox 11"/>
          <p:cNvSpPr txBox="1"/>
          <p:nvPr/>
        </p:nvSpPr>
        <p:spPr>
          <a:xfrm>
            <a:off x="6239675" y="2957452"/>
            <a:ext cx="1857388" cy="400110"/>
          </a:xfrm>
          <a:prstGeom prst="rect">
            <a:avLst/>
          </a:prstGeom>
          <a:noFill/>
        </p:spPr>
        <p:txBody>
          <a:bodyPr wrap="square" rtlCol="0">
            <a:spAutoFit/>
          </a:bodyPr>
          <a:lstStyle/>
          <a:p>
            <a:r>
              <a:rPr lang="zh-CN" altLang="en-US" sz="2000" b="1" dirty="0" smtClean="0">
                <a:solidFill>
                  <a:srgbClr val="FF0000"/>
                </a:solidFill>
              </a:rPr>
              <a:t>相对运动趋势</a:t>
            </a:r>
            <a:r>
              <a:rPr lang="zh-CN" altLang="en-US" sz="2000" b="1" i="1" dirty="0" smtClean="0">
                <a:solidFill>
                  <a:srgbClr val="FF0000"/>
                </a:solidFill>
              </a:rPr>
              <a:t>　</a:t>
            </a:r>
            <a:endParaRPr lang="zh-CN" altLang="en-US" sz="2000" b="1" dirty="0">
              <a:solidFill>
                <a:srgbClr val="FF0000"/>
              </a:solidFill>
            </a:endParaRPr>
          </a:p>
        </p:txBody>
      </p:sp>
      <p:sp>
        <p:nvSpPr>
          <p:cNvPr id="13" name="TextBox 12"/>
          <p:cNvSpPr txBox="1"/>
          <p:nvPr/>
        </p:nvSpPr>
        <p:spPr>
          <a:xfrm>
            <a:off x="2882089" y="3357562"/>
            <a:ext cx="785818" cy="400110"/>
          </a:xfrm>
          <a:prstGeom prst="rect">
            <a:avLst/>
          </a:prstGeom>
          <a:noFill/>
        </p:spPr>
        <p:txBody>
          <a:bodyPr wrap="square" rtlCol="0">
            <a:spAutoFit/>
          </a:bodyPr>
          <a:lstStyle/>
          <a:p>
            <a:r>
              <a:rPr lang="zh-CN" altLang="en-US" sz="2000" b="1" dirty="0" smtClean="0">
                <a:solidFill>
                  <a:srgbClr val="FF0000"/>
                </a:solidFill>
              </a:rPr>
              <a:t>两</a:t>
            </a:r>
            <a:endParaRPr lang="zh-CN" altLang="en-US" sz="2000" b="1" dirty="0">
              <a:solidFill>
                <a:srgbClr val="FF0000"/>
              </a:solidFill>
            </a:endParaRPr>
          </a:p>
        </p:txBody>
      </p:sp>
      <p:sp>
        <p:nvSpPr>
          <p:cNvPr id="14" name="TextBox 13"/>
          <p:cNvSpPr txBox="1"/>
          <p:nvPr/>
        </p:nvSpPr>
        <p:spPr>
          <a:xfrm>
            <a:off x="5239543" y="3357562"/>
            <a:ext cx="928694" cy="400110"/>
          </a:xfrm>
          <a:prstGeom prst="rect">
            <a:avLst/>
          </a:prstGeom>
          <a:noFill/>
        </p:spPr>
        <p:txBody>
          <a:bodyPr wrap="square" rtlCol="0">
            <a:spAutoFit/>
          </a:bodyPr>
          <a:lstStyle/>
          <a:p>
            <a:r>
              <a:rPr lang="zh-CN" altLang="en-US" sz="2000" b="1" dirty="0" smtClean="0">
                <a:solidFill>
                  <a:srgbClr val="FF0000"/>
                </a:solidFill>
              </a:rPr>
              <a:t>粗糙</a:t>
            </a:r>
            <a:endParaRPr lang="zh-CN" altLang="en-US" sz="2000" b="1" dirty="0">
              <a:solidFill>
                <a:srgbClr val="FF0000"/>
              </a:solidFill>
            </a:endParaRPr>
          </a:p>
        </p:txBody>
      </p:sp>
      <p:sp>
        <p:nvSpPr>
          <p:cNvPr id="15" name="TextBox 14"/>
          <p:cNvSpPr txBox="1"/>
          <p:nvPr/>
        </p:nvSpPr>
        <p:spPr>
          <a:xfrm>
            <a:off x="6739741" y="3357562"/>
            <a:ext cx="928694" cy="400110"/>
          </a:xfrm>
          <a:prstGeom prst="rect">
            <a:avLst/>
          </a:prstGeom>
          <a:noFill/>
        </p:spPr>
        <p:txBody>
          <a:bodyPr wrap="square" rtlCol="0">
            <a:spAutoFit/>
          </a:bodyPr>
          <a:lstStyle/>
          <a:p>
            <a:r>
              <a:rPr lang="zh-CN" altLang="en-US" sz="2000" b="1" dirty="0" smtClean="0">
                <a:solidFill>
                  <a:srgbClr val="FF0000"/>
                </a:solidFill>
              </a:rPr>
              <a:t>挤压</a:t>
            </a:r>
            <a:endParaRPr lang="zh-CN" altLang="en-US" sz="2000" b="1" dirty="0">
              <a:solidFill>
                <a:srgbClr val="FF0000"/>
              </a:solidFill>
            </a:endParaRPr>
          </a:p>
        </p:txBody>
      </p:sp>
      <p:sp>
        <p:nvSpPr>
          <p:cNvPr id="16" name="TextBox 15"/>
          <p:cNvSpPr txBox="1"/>
          <p:nvPr/>
        </p:nvSpPr>
        <p:spPr>
          <a:xfrm>
            <a:off x="8025625" y="3386080"/>
            <a:ext cx="1285884" cy="400110"/>
          </a:xfrm>
          <a:prstGeom prst="rect">
            <a:avLst/>
          </a:prstGeom>
          <a:noFill/>
        </p:spPr>
        <p:txBody>
          <a:bodyPr wrap="square" rtlCol="0">
            <a:spAutoFit/>
          </a:bodyPr>
          <a:lstStyle/>
          <a:p>
            <a:r>
              <a:rPr lang="zh-CN" altLang="en-US" sz="2000" b="1" dirty="0" smtClean="0">
                <a:solidFill>
                  <a:srgbClr val="FF0000"/>
                </a:solidFill>
              </a:rPr>
              <a:t>相对运动</a:t>
            </a:r>
            <a:endParaRPr lang="zh-CN" altLang="en-US" sz="2000" b="1" dirty="0">
              <a:solidFill>
                <a:srgbClr val="FF0000"/>
              </a:solidFill>
            </a:endParaRPr>
          </a:p>
        </p:txBody>
      </p:sp>
      <p:sp>
        <p:nvSpPr>
          <p:cNvPr id="17" name="TextBox 16"/>
          <p:cNvSpPr txBox="1"/>
          <p:nvPr/>
        </p:nvSpPr>
        <p:spPr>
          <a:xfrm>
            <a:off x="2096271" y="3743270"/>
            <a:ext cx="2000264" cy="400110"/>
          </a:xfrm>
          <a:prstGeom prst="rect">
            <a:avLst/>
          </a:prstGeom>
          <a:noFill/>
        </p:spPr>
        <p:txBody>
          <a:bodyPr wrap="square" rtlCol="0">
            <a:spAutoFit/>
          </a:bodyPr>
          <a:lstStyle/>
          <a:p>
            <a:r>
              <a:rPr lang="zh-CN" altLang="en-US" sz="2000" b="1" dirty="0" smtClean="0">
                <a:solidFill>
                  <a:srgbClr val="FF0000"/>
                </a:solidFill>
              </a:rPr>
              <a:t>相对运动趋势</a:t>
            </a:r>
            <a:endParaRPr lang="zh-CN" altLang="en-US" sz="2000" b="1" dirty="0">
              <a:solidFill>
                <a:srgbClr val="FF0000"/>
              </a:solidFill>
            </a:endParaRPr>
          </a:p>
        </p:txBody>
      </p:sp>
      <p:sp>
        <p:nvSpPr>
          <p:cNvPr id="18" name="TextBox 17"/>
          <p:cNvSpPr txBox="1"/>
          <p:nvPr/>
        </p:nvSpPr>
        <p:spPr>
          <a:xfrm>
            <a:off x="4453725" y="4071942"/>
            <a:ext cx="928694" cy="400110"/>
          </a:xfrm>
          <a:prstGeom prst="rect">
            <a:avLst/>
          </a:prstGeom>
          <a:noFill/>
        </p:spPr>
        <p:txBody>
          <a:bodyPr wrap="square" rtlCol="0">
            <a:spAutoFit/>
          </a:bodyPr>
          <a:lstStyle/>
          <a:p>
            <a:r>
              <a:rPr lang="en-US" sz="2000" b="1" i="1" dirty="0" err="1" smtClean="0">
                <a:solidFill>
                  <a:srgbClr val="FF0000"/>
                </a:solidFill>
              </a:rPr>
              <a:t>μF</a:t>
            </a:r>
            <a:r>
              <a:rPr lang="en-US" sz="2000" b="1" baseline="-25000" dirty="0" err="1" smtClean="0">
                <a:solidFill>
                  <a:srgbClr val="FF0000"/>
                </a:solidFill>
              </a:rPr>
              <a:t>N</a:t>
            </a:r>
            <a:endParaRPr lang="zh-CN" altLang="en-US" sz="2000" b="1" dirty="0">
              <a:solidFill>
                <a:srgbClr val="FF0000"/>
              </a:solidFill>
            </a:endParaRPr>
          </a:p>
        </p:txBody>
      </p:sp>
      <p:sp>
        <p:nvSpPr>
          <p:cNvPr id="19" name="TextBox 18"/>
          <p:cNvSpPr txBox="1"/>
          <p:nvPr/>
        </p:nvSpPr>
        <p:spPr>
          <a:xfrm>
            <a:off x="6882617" y="4143380"/>
            <a:ext cx="928694" cy="400110"/>
          </a:xfrm>
          <a:prstGeom prst="rect">
            <a:avLst/>
          </a:prstGeom>
          <a:noFill/>
        </p:spPr>
        <p:txBody>
          <a:bodyPr wrap="square" rtlCol="0">
            <a:spAutoFit/>
          </a:bodyPr>
          <a:lstStyle/>
          <a:p>
            <a:r>
              <a:rPr lang="zh-CN" altLang="en-US" sz="2000" b="1" dirty="0" smtClean="0">
                <a:solidFill>
                  <a:srgbClr val="FF0000"/>
                </a:solidFill>
              </a:rPr>
              <a:t>相切</a:t>
            </a:r>
            <a:endParaRPr lang="zh-CN" altLang="en-US" sz="2000" b="1" dirty="0">
              <a:solidFill>
                <a:srgbClr val="FF0000"/>
              </a:solidFill>
            </a:endParaRPr>
          </a:p>
        </p:txBody>
      </p:sp>
      <p:sp>
        <p:nvSpPr>
          <p:cNvPr id="20" name="TextBox 19"/>
          <p:cNvSpPr txBox="1"/>
          <p:nvPr/>
        </p:nvSpPr>
        <p:spPr>
          <a:xfrm>
            <a:off x="4025097" y="4500570"/>
            <a:ext cx="1285884" cy="400110"/>
          </a:xfrm>
          <a:prstGeom prst="rect">
            <a:avLst/>
          </a:prstGeom>
          <a:noFill/>
        </p:spPr>
        <p:txBody>
          <a:bodyPr wrap="square" rtlCol="0">
            <a:spAutoFit/>
          </a:bodyPr>
          <a:lstStyle/>
          <a:p>
            <a:r>
              <a:rPr lang="en-US" sz="2000" b="1" dirty="0" smtClean="0">
                <a:solidFill>
                  <a:srgbClr val="FF0000"/>
                </a:solidFill>
              </a:rPr>
              <a:t>0≤f≤f</a:t>
            </a:r>
            <a:r>
              <a:rPr lang="en-US" sz="2000" b="1" baseline="-25000" dirty="0" smtClean="0">
                <a:solidFill>
                  <a:srgbClr val="FF0000"/>
                </a:solidFill>
              </a:rPr>
              <a:t>max</a:t>
            </a:r>
            <a:endParaRPr lang="zh-CN" altLang="en-US" sz="2000" b="1" dirty="0">
              <a:solidFill>
                <a:srgbClr val="FF0000"/>
              </a:solidFill>
            </a:endParaRPr>
          </a:p>
        </p:txBody>
      </p:sp>
      <p:sp>
        <p:nvSpPr>
          <p:cNvPr id="21" name="TextBox 20"/>
          <p:cNvSpPr txBox="1"/>
          <p:nvPr/>
        </p:nvSpPr>
        <p:spPr>
          <a:xfrm>
            <a:off x="7168369" y="4500570"/>
            <a:ext cx="928694" cy="400110"/>
          </a:xfrm>
          <a:prstGeom prst="rect">
            <a:avLst/>
          </a:prstGeom>
          <a:noFill/>
        </p:spPr>
        <p:txBody>
          <a:bodyPr wrap="square" rtlCol="0">
            <a:spAutoFit/>
          </a:bodyPr>
          <a:lstStyle/>
          <a:p>
            <a:r>
              <a:rPr lang="zh-CN" altLang="en-US" sz="2000" b="1" dirty="0" smtClean="0">
                <a:solidFill>
                  <a:srgbClr val="FF0000"/>
                </a:solidFill>
              </a:rPr>
              <a:t>相切</a:t>
            </a:r>
            <a:endParaRPr lang="zh-CN" altLang="en-US" sz="2000" b="1" dirty="0">
              <a:solidFill>
                <a:srgbClr val="FF0000"/>
              </a:solidFill>
            </a:endParaRPr>
          </a:p>
        </p:txBody>
      </p:sp>
      <p:sp>
        <p:nvSpPr>
          <p:cNvPr id="22" name="TextBox 21"/>
          <p:cNvSpPr txBox="1"/>
          <p:nvPr/>
        </p:nvSpPr>
        <p:spPr>
          <a:xfrm>
            <a:off x="5096667" y="4814840"/>
            <a:ext cx="1071570" cy="400110"/>
          </a:xfrm>
          <a:prstGeom prst="rect">
            <a:avLst/>
          </a:prstGeom>
          <a:noFill/>
        </p:spPr>
        <p:txBody>
          <a:bodyPr wrap="square" rtlCol="0">
            <a:spAutoFit/>
          </a:bodyPr>
          <a:lstStyle/>
          <a:p>
            <a:r>
              <a:rPr lang="zh-CN" altLang="en-US" sz="2000" b="1" dirty="0" smtClean="0">
                <a:solidFill>
                  <a:srgbClr val="FF0000"/>
                </a:solidFill>
              </a:rPr>
              <a:t>表面上</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1+#ppt_w/2"/>
                                          </p:val>
                                        </p:tav>
                                        <p:tav tm="100000">
                                          <p:val>
                                            <p:strVal val="#ppt_x"/>
                                          </p:val>
                                        </p:tav>
                                      </p:tavLst>
                                    </p:anim>
                                    <p:anim calcmode="lin" valueType="num">
                                      <p:cBhvr additive="base">
                                        <p:cTn id="14"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1+#ppt_w/2"/>
                                          </p:val>
                                        </p:tav>
                                        <p:tav tm="100000">
                                          <p:val>
                                            <p:strVal val="#ppt_x"/>
                                          </p:val>
                                        </p:tav>
                                      </p:tavLst>
                                    </p:anim>
                                    <p:anim calcmode="lin" valueType="num">
                                      <p:cBhvr additive="base">
                                        <p:cTn id="20"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500" fill="hold"/>
                                        <p:tgtEl>
                                          <p:spTgt spid="7"/>
                                        </p:tgtEl>
                                        <p:attrNameLst>
                                          <p:attrName>ppt_x</p:attrName>
                                        </p:attrNameLst>
                                      </p:cBhvr>
                                      <p:tavLst>
                                        <p:tav tm="0">
                                          <p:val>
                                            <p:strVal val="1+#ppt_w/2"/>
                                          </p:val>
                                        </p:tav>
                                        <p:tav tm="100000">
                                          <p:val>
                                            <p:strVal val="#ppt_x"/>
                                          </p:val>
                                        </p:tav>
                                      </p:tavLst>
                                    </p:anim>
                                    <p:anim calcmode="lin" valueType="num">
                                      <p:cBhvr additive="base">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grpId="0"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1+#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1+#ppt_w/2"/>
                                          </p:val>
                                        </p:tav>
                                        <p:tav tm="100000">
                                          <p:val>
                                            <p:strVal val="#ppt_x"/>
                                          </p:val>
                                        </p:tav>
                                      </p:tavLst>
                                    </p:anim>
                                    <p:anim calcmode="lin" valueType="num">
                                      <p:cBhvr additive="base">
                                        <p:cTn id="4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500" fill="hold"/>
                                        <p:tgtEl>
                                          <p:spTgt spid="10"/>
                                        </p:tgtEl>
                                        <p:attrNameLst>
                                          <p:attrName>ppt_x</p:attrName>
                                        </p:attrNameLst>
                                      </p:cBhvr>
                                      <p:tavLst>
                                        <p:tav tm="0">
                                          <p:val>
                                            <p:strVal val="1+#ppt_w/2"/>
                                          </p:val>
                                        </p:tav>
                                        <p:tav tm="100000">
                                          <p:val>
                                            <p:strVal val="#ppt_x"/>
                                          </p:val>
                                        </p:tav>
                                      </p:tavLst>
                                    </p:anim>
                                    <p:anim calcmode="lin" valueType="num">
                                      <p:cBhvr additive="base">
                                        <p:cTn id="5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500" fill="hold"/>
                                        <p:tgtEl>
                                          <p:spTgt spid="11"/>
                                        </p:tgtEl>
                                        <p:attrNameLst>
                                          <p:attrName>ppt_x</p:attrName>
                                        </p:attrNameLst>
                                      </p:cBhvr>
                                      <p:tavLst>
                                        <p:tav tm="0">
                                          <p:val>
                                            <p:strVal val="1+#ppt_w/2"/>
                                          </p:val>
                                        </p:tav>
                                        <p:tav tm="100000">
                                          <p:val>
                                            <p:strVal val="#ppt_x"/>
                                          </p:val>
                                        </p:tav>
                                      </p:tavLst>
                                    </p:anim>
                                    <p:anim calcmode="lin" valueType="num">
                                      <p:cBhvr additive="base">
                                        <p:cTn id="56"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1+#ppt_w/2"/>
                                          </p:val>
                                        </p:tav>
                                        <p:tav tm="100000">
                                          <p:val>
                                            <p:strVal val="#ppt_x"/>
                                          </p:val>
                                        </p:tav>
                                      </p:tavLst>
                                    </p:anim>
                                    <p:anim calcmode="lin" valueType="num">
                                      <p:cBhvr additive="base">
                                        <p:cTn id="6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2" fill="hold" grpId="0" nodeType="clickEffect">
                                  <p:stCondLst>
                                    <p:cond delay="0"/>
                                  </p:stCondLst>
                                  <p:childTnLst>
                                    <p:set>
                                      <p:cBhvr>
                                        <p:cTn id="66" dur="1" fill="hold">
                                          <p:stCondLst>
                                            <p:cond delay="0"/>
                                          </p:stCondLst>
                                        </p:cTn>
                                        <p:tgtEl>
                                          <p:spTgt spid="13"/>
                                        </p:tgtEl>
                                        <p:attrNameLst>
                                          <p:attrName>style.visibility</p:attrName>
                                        </p:attrNameLst>
                                      </p:cBhvr>
                                      <p:to>
                                        <p:strVal val="visible"/>
                                      </p:to>
                                    </p:set>
                                    <p:anim calcmode="lin" valueType="num">
                                      <p:cBhvr additive="base">
                                        <p:cTn id="67" dur="500" fill="hold"/>
                                        <p:tgtEl>
                                          <p:spTgt spid="13"/>
                                        </p:tgtEl>
                                        <p:attrNameLst>
                                          <p:attrName>ppt_x</p:attrName>
                                        </p:attrNameLst>
                                      </p:cBhvr>
                                      <p:tavLst>
                                        <p:tav tm="0">
                                          <p:val>
                                            <p:strVal val="1+#ppt_w/2"/>
                                          </p:val>
                                        </p:tav>
                                        <p:tav tm="100000">
                                          <p:val>
                                            <p:strVal val="#ppt_x"/>
                                          </p:val>
                                        </p:tav>
                                      </p:tavLst>
                                    </p:anim>
                                    <p:anim calcmode="lin" valueType="num">
                                      <p:cBhvr additive="base">
                                        <p:cTn id="68"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1+#ppt_w/2"/>
                                          </p:val>
                                        </p:tav>
                                        <p:tav tm="100000">
                                          <p:val>
                                            <p:strVal val="#ppt_x"/>
                                          </p:val>
                                        </p:tav>
                                      </p:tavLst>
                                    </p:anim>
                                    <p:anim calcmode="lin" valueType="num">
                                      <p:cBhvr additive="base">
                                        <p:cTn id="7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2" fill="hold" grpId="0" nodeType="clickEffect">
                                  <p:stCondLst>
                                    <p:cond delay="0"/>
                                  </p:stCondLst>
                                  <p:childTnLst>
                                    <p:set>
                                      <p:cBhvr>
                                        <p:cTn id="78" dur="1" fill="hold">
                                          <p:stCondLst>
                                            <p:cond delay="0"/>
                                          </p:stCondLst>
                                        </p:cTn>
                                        <p:tgtEl>
                                          <p:spTgt spid="15"/>
                                        </p:tgtEl>
                                        <p:attrNameLst>
                                          <p:attrName>style.visibility</p:attrName>
                                        </p:attrNameLst>
                                      </p:cBhvr>
                                      <p:to>
                                        <p:strVal val="visible"/>
                                      </p:to>
                                    </p:set>
                                    <p:anim calcmode="lin" valueType="num">
                                      <p:cBhvr additive="base">
                                        <p:cTn id="79" dur="500" fill="hold"/>
                                        <p:tgtEl>
                                          <p:spTgt spid="15"/>
                                        </p:tgtEl>
                                        <p:attrNameLst>
                                          <p:attrName>ppt_x</p:attrName>
                                        </p:attrNameLst>
                                      </p:cBhvr>
                                      <p:tavLst>
                                        <p:tav tm="0">
                                          <p:val>
                                            <p:strVal val="1+#ppt_w/2"/>
                                          </p:val>
                                        </p:tav>
                                        <p:tav tm="100000">
                                          <p:val>
                                            <p:strVal val="#ppt_x"/>
                                          </p:val>
                                        </p:tav>
                                      </p:tavLst>
                                    </p:anim>
                                    <p:anim calcmode="lin" valueType="num">
                                      <p:cBhvr additive="base">
                                        <p:cTn id="80"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2" fill="hold" grpId="0" nodeType="click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500" fill="hold"/>
                                        <p:tgtEl>
                                          <p:spTgt spid="16"/>
                                        </p:tgtEl>
                                        <p:attrNameLst>
                                          <p:attrName>ppt_x</p:attrName>
                                        </p:attrNameLst>
                                      </p:cBhvr>
                                      <p:tavLst>
                                        <p:tav tm="0">
                                          <p:val>
                                            <p:strVal val="1+#ppt_w/2"/>
                                          </p:val>
                                        </p:tav>
                                        <p:tav tm="100000">
                                          <p:val>
                                            <p:strVal val="#ppt_x"/>
                                          </p:val>
                                        </p:tav>
                                      </p:tavLst>
                                    </p:anim>
                                    <p:anim calcmode="lin" valueType="num">
                                      <p:cBhvr additive="base">
                                        <p:cTn id="8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17"/>
                                        </p:tgtEl>
                                        <p:attrNameLst>
                                          <p:attrName>style.visibility</p:attrName>
                                        </p:attrNameLst>
                                      </p:cBhvr>
                                      <p:to>
                                        <p:strVal val="visible"/>
                                      </p:to>
                                    </p:set>
                                    <p:anim calcmode="lin" valueType="num">
                                      <p:cBhvr additive="base">
                                        <p:cTn id="91" dur="500" fill="hold"/>
                                        <p:tgtEl>
                                          <p:spTgt spid="17"/>
                                        </p:tgtEl>
                                        <p:attrNameLst>
                                          <p:attrName>ppt_x</p:attrName>
                                        </p:attrNameLst>
                                      </p:cBhvr>
                                      <p:tavLst>
                                        <p:tav tm="0">
                                          <p:val>
                                            <p:strVal val="1+#ppt_w/2"/>
                                          </p:val>
                                        </p:tav>
                                        <p:tav tm="100000">
                                          <p:val>
                                            <p:strVal val="#ppt_x"/>
                                          </p:val>
                                        </p:tav>
                                      </p:tavLst>
                                    </p:anim>
                                    <p:anim calcmode="lin" valueType="num">
                                      <p:cBhvr additive="base">
                                        <p:cTn id="92"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93" fill="hold">
                      <p:stCondLst>
                        <p:cond delay="indefinite"/>
                      </p:stCondLst>
                      <p:childTnLst>
                        <p:par>
                          <p:cTn id="94" fill="hold">
                            <p:stCondLst>
                              <p:cond delay="0"/>
                            </p:stCondLst>
                            <p:childTnLst>
                              <p:par>
                                <p:cTn id="95" presetID="2" presetClass="entr" presetSubtype="2" fill="hold" grpId="0" nodeType="clickEffect">
                                  <p:stCondLst>
                                    <p:cond delay="0"/>
                                  </p:stCondLst>
                                  <p:childTnLst>
                                    <p:set>
                                      <p:cBhvr>
                                        <p:cTn id="96" dur="1" fill="hold">
                                          <p:stCondLst>
                                            <p:cond delay="0"/>
                                          </p:stCondLst>
                                        </p:cTn>
                                        <p:tgtEl>
                                          <p:spTgt spid="18"/>
                                        </p:tgtEl>
                                        <p:attrNameLst>
                                          <p:attrName>style.visibility</p:attrName>
                                        </p:attrNameLst>
                                      </p:cBhvr>
                                      <p:to>
                                        <p:strVal val="visible"/>
                                      </p:to>
                                    </p:set>
                                    <p:anim calcmode="lin" valueType="num">
                                      <p:cBhvr additive="base">
                                        <p:cTn id="97" dur="500" fill="hold"/>
                                        <p:tgtEl>
                                          <p:spTgt spid="18"/>
                                        </p:tgtEl>
                                        <p:attrNameLst>
                                          <p:attrName>ppt_x</p:attrName>
                                        </p:attrNameLst>
                                      </p:cBhvr>
                                      <p:tavLst>
                                        <p:tav tm="0">
                                          <p:val>
                                            <p:strVal val="1+#ppt_w/2"/>
                                          </p:val>
                                        </p:tav>
                                        <p:tav tm="100000">
                                          <p:val>
                                            <p:strVal val="#ppt_x"/>
                                          </p:val>
                                        </p:tav>
                                      </p:tavLst>
                                    </p:anim>
                                    <p:anim calcmode="lin" valueType="num">
                                      <p:cBhvr additive="base">
                                        <p:cTn id="98"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99" fill="hold">
                      <p:stCondLst>
                        <p:cond delay="indefinite"/>
                      </p:stCondLst>
                      <p:childTnLst>
                        <p:par>
                          <p:cTn id="100" fill="hold">
                            <p:stCondLst>
                              <p:cond delay="0"/>
                            </p:stCondLst>
                            <p:childTnLst>
                              <p:par>
                                <p:cTn id="101" presetID="2" presetClass="entr" presetSubtype="2" fill="hold" grpId="0" nodeType="clickEffect">
                                  <p:stCondLst>
                                    <p:cond delay="0"/>
                                  </p:stCondLst>
                                  <p:childTnLst>
                                    <p:set>
                                      <p:cBhvr>
                                        <p:cTn id="102" dur="1" fill="hold">
                                          <p:stCondLst>
                                            <p:cond delay="0"/>
                                          </p:stCondLst>
                                        </p:cTn>
                                        <p:tgtEl>
                                          <p:spTgt spid="19"/>
                                        </p:tgtEl>
                                        <p:attrNameLst>
                                          <p:attrName>style.visibility</p:attrName>
                                        </p:attrNameLst>
                                      </p:cBhvr>
                                      <p:to>
                                        <p:strVal val="visible"/>
                                      </p:to>
                                    </p:set>
                                    <p:anim calcmode="lin" valueType="num">
                                      <p:cBhvr additive="base">
                                        <p:cTn id="103" dur="500" fill="hold"/>
                                        <p:tgtEl>
                                          <p:spTgt spid="19"/>
                                        </p:tgtEl>
                                        <p:attrNameLst>
                                          <p:attrName>ppt_x</p:attrName>
                                        </p:attrNameLst>
                                      </p:cBhvr>
                                      <p:tavLst>
                                        <p:tav tm="0">
                                          <p:val>
                                            <p:strVal val="1+#ppt_w/2"/>
                                          </p:val>
                                        </p:tav>
                                        <p:tav tm="100000">
                                          <p:val>
                                            <p:strVal val="#ppt_x"/>
                                          </p:val>
                                        </p:tav>
                                      </p:tavLst>
                                    </p:anim>
                                    <p:anim calcmode="lin" valueType="num">
                                      <p:cBhvr additive="base">
                                        <p:cTn id="104" dur="500" fill="hold"/>
                                        <p:tgtEl>
                                          <p:spTgt spid="19"/>
                                        </p:tgtEl>
                                        <p:attrNameLst>
                                          <p:attrName>ppt_y</p:attrName>
                                        </p:attrNameLst>
                                      </p:cBhvr>
                                      <p:tavLst>
                                        <p:tav tm="0">
                                          <p:val>
                                            <p:strVal val="#ppt_y"/>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2" fill="hold" grpId="0" nodeType="clickEffect">
                                  <p:stCondLst>
                                    <p:cond delay="0"/>
                                  </p:stCondLst>
                                  <p:childTnLst>
                                    <p:set>
                                      <p:cBhvr>
                                        <p:cTn id="108" dur="1" fill="hold">
                                          <p:stCondLst>
                                            <p:cond delay="0"/>
                                          </p:stCondLst>
                                        </p:cTn>
                                        <p:tgtEl>
                                          <p:spTgt spid="20"/>
                                        </p:tgtEl>
                                        <p:attrNameLst>
                                          <p:attrName>style.visibility</p:attrName>
                                        </p:attrNameLst>
                                      </p:cBhvr>
                                      <p:to>
                                        <p:strVal val="visible"/>
                                      </p:to>
                                    </p:set>
                                    <p:anim calcmode="lin" valueType="num">
                                      <p:cBhvr additive="base">
                                        <p:cTn id="109" dur="500" fill="hold"/>
                                        <p:tgtEl>
                                          <p:spTgt spid="20"/>
                                        </p:tgtEl>
                                        <p:attrNameLst>
                                          <p:attrName>ppt_x</p:attrName>
                                        </p:attrNameLst>
                                      </p:cBhvr>
                                      <p:tavLst>
                                        <p:tav tm="0">
                                          <p:val>
                                            <p:strVal val="1+#ppt_w/2"/>
                                          </p:val>
                                        </p:tav>
                                        <p:tav tm="100000">
                                          <p:val>
                                            <p:strVal val="#ppt_x"/>
                                          </p:val>
                                        </p:tav>
                                      </p:tavLst>
                                    </p:anim>
                                    <p:anim calcmode="lin" valueType="num">
                                      <p:cBhvr additive="base">
                                        <p:cTn id="110"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111" fill="hold">
                      <p:stCondLst>
                        <p:cond delay="indefinite"/>
                      </p:stCondLst>
                      <p:childTnLst>
                        <p:par>
                          <p:cTn id="112" fill="hold">
                            <p:stCondLst>
                              <p:cond delay="0"/>
                            </p:stCondLst>
                            <p:childTnLst>
                              <p:par>
                                <p:cTn id="113" presetID="2" presetClass="entr" presetSubtype="2" fill="hold" grpId="0" nodeType="clickEffect">
                                  <p:stCondLst>
                                    <p:cond delay="0"/>
                                  </p:stCondLst>
                                  <p:childTnLst>
                                    <p:set>
                                      <p:cBhvr>
                                        <p:cTn id="114" dur="1" fill="hold">
                                          <p:stCondLst>
                                            <p:cond delay="0"/>
                                          </p:stCondLst>
                                        </p:cTn>
                                        <p:tgtEl>
                                          <p:spTgt spid="21"/>
                                        </p:tgtEl>
                                        <p:attrNameLst>
                                          <p:attrName>style.visibility</p:attrName>
                                        </p:attrNameLst>
                                      </p:cBhvr>
                                      <p:to>
                                        <p:strVal val="visible"/>
                                      </p:to>
                                    </p:set>
                                    <p:anim calcmode="lin" valueType="num">
                                      <p:cBhvr additive="base">
                                        <p:cTn id="115" dur="500" fill="hold"/>
                                        <p:tgtEl>
                                          <p:spTgt spid="21"/>
                                        </p:tgtEl>
                                        <p:attrNameLst>
                                          <p:attrName>ppt_x</p:attrName>
                                        </p:attrNameLst>
                                      </p:cBhvr>
                                      <p:tavLst>
                                        <p:tav tm="0">
                                          <p:val>
                                            <p:strVal val="1+#ppt_w/2"/>
                                          </p:val>
                                        </p:tav>
                                        <p:tav tm="100000">
                                          <p:val>
                                            <p:strVal val="#ppt_x"/>
                                          </p:val>
                                        </p:tav>
                                      </p:tavLst>
                                    </p:anim>
                                    <p:anim calcmode="lin" valueType="num">
                                      <p:cBhvr additive="base">
                                        <p:cTn id="116" dur="500" fill="hold"/>
                                        <p:tgtEl>
                                          <p:spTgt spid="21"/>
                                        </p:tgtEl>
                                        <p:attrNameLst>
                                          <p:attrName>ppt_y</p:attrName>
                                        </p:attrNameLst>
                                      </p:cBhvr>
                                      <p:tavLst>
                                        <p:tav tm="0">
                                          <p:val>
                                            <p:strVal val="#ppt_y"/>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500" fill="hold"/>
                                        <p:tgtEl>
                                          <p:spTgt spid="22"/>
                                        </p:tgtEl>
                                        <p:attrNameLst>
                                          <p:attrName>ppt_x</p:attrName>
                                        </p:attrNameLst>
                                      </p:cBhvr>
                                      <p:tavLst>
                                        <p:tav tm="0">
                                          <p:val>
                                            <p:strVal val="1+#ppt_w/2"/>
                                          </p:val>
                                        </p:tav>
                                        <p:tav tm="100000">
                                          <p:val>
                                            <p:strVal val="#ppt_x"/>
                                          </p:val>
                                        </p:tav>
                                      </p:tavLst>
                                    </p:anim>
                                    <p:anim calcmode="lin" valueType="num">
                                      <p:cBhvr additive="base">
                                        <p:cTn id="12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1353820"/>
            <a:ext cx="10118725" cy="4707890"/>
          </a:xfrm>
          <a:prstGeom prst="rect">
            <a:avLst/>
          </a:prstGeom>
          <a:noFill/>
        </p:spPr>
        <p:txBody>
          <a:bodyPr wrap="square" rtlCol="0">
            <a:spAutoFit/>
          </a:bodyPr>
          <a:lstStyle/>
          <a:p>
            <a:pPr>
              <a:lnSpc>
                <a:spcPct val="150000"/>
              </a:lnSpc>
            </a:pPr>
            <a:r>
              <a:rPr lang="zh-CN" altLang="en-US" sz="2000" b="1">
                <a:solidFill>
                  <a:srgbClr val="FF0000"/>
                </a:solidFill>
              </a:rPr>
              <a:t>考点一重力</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solidFill>
                  <a:schemeClr val="tx1"/>
                </a:solidFill>
              </a:rPr>
              <a:t>1.重力与万有引力有什么联系和区别?</a:t>
            </a:r>
            <a:endParaRPr lang="zh-CN" altLang="en-US" sz="2000" b="1">
              <a:solidFill>
                <a:schemeClr val="tx1"/>
              </a:solidFill>
            </a:endParaRPr>
          </a:p>
          <a:p>
            <a:pPr>
              <a:lnSpc>
                <a:spcPct val="150000"/>
              </a:lnSpc>
            </a:pPr>
            <a:r>
              <a:rPr lang="zh-CN" altLang="en-US" sz="2000" b="1">
                <a:solidFill>
                  <a:schemeClr val="tx1"/>
                </a:solidFill>
              </a:rPr>
              <a:t>(1)重力是由于地球的吸引而产生,但不能说重力就是地球的万有引力。</a:t>
            </a:r>
            <a:endParaRPr lang="zh-CN" altLang="en-US" sz="2000" b="1">
              <a:solidFill>
                <a:schemeClr val="tx1"/>
              </a:solidFill>
            </a:endParaRPr>
          </a:p>
          <a:p>
            <a:pPr>
              <a:lnSpc>
                <a:spcPct val="150000"/>
              </a:lnSpc>
            </a:pPr>
            <a:r>
              <a:rPr lang="zh-CN" altLang="en-US" sz="2000" b="1">
                <a:solidFill>
                  <a:schemeClr val="tx1"/>
                </a:solidFill>
              </a:rPr>
              <a:t>(2)重力是地球对物体万有引力的一个分力,万有引力的另一个分力是提供物体随地球自转所需要的向心力。只有在极地,万有引力才等于重力。</a:t>
            </a:r>
            <a:endParaRPr lang="zh-CN" altLang="en-US" sz="2000" b="1">
              <a:solidFill>
                <a:schemeClr val="tx1"/>
              </a:solidFill>
            </a:endParaRPr>
          </a:p>
          <a:p>
            <a:pPr>
              <a:lnSpc>
                <a:spcPct val="150000"/>
              </a:lnSpc>
            </a:pPr>
            <a:r>
              <a:rPr lang="zh-CN" altLang="en-US" sz="2000" b="1">
                <a:solidFill>
                  <a:schemeClr val="tx1"/>
                </a:solidFill>
              </a:rPr>
              <a:t>2.怎样理解重心的概念?</a:t>
            </a:r>
            <a:endParaRPr lang="zh-CN" altLang="en-US" sz="2000" b="1">
              <a:solidFill>
                <a:schemeClr val="tx1"/>
              </a:solidFill>
            </a:endParaRPr>
          </a:p>
          <a:p>
            <a:pPr>
              <a:lnSpc>
                <a:spcPct val="150000"/>
              </a:lnSpc>
            </a:pPr>
            <a:r>
              <a:rPr lang="zh-CN" altLang="en-US" sz="2000" b="1">
                <a:solidFill>
                  <a:schemeClr val="tx1"/>
                </a:solidFill>
              </a:rPr>
              <a:t>(1)重心是地球吸引力对物体上各处作用的集中表现,是等效作用点。</a:t>
            </a:r>
            <a:endParaRPr lang="zh-CN" altLang="en-US" sz="2000" b="1">
              <a:solidFill>
                <a:schemeClr val="tx1"/>
              </a:solidFill>
            </a:endParaRPr>
          </a:p>
          <a:p>
            <a:pPr>
              <a:lnSpc>
                <a:spcPct val="150000"/>
              </a:lnSpc>
            </a:pPr>
            <a:r>
              <a:rPr lang="zh-CN" altLang="en-US" sz="2000" b="1">
                <a:solidFill>
                  <a:schemeClr val="tx1"/>
                </a:solidFill>
              </a:rPr>
              <a:t>(2)重心可以在物体的几何中心上,也可以在物体之外。要根据质量分布及几何形状而定。通常受力分析时定在物体的几何中心上。</a:t>
            </a:r>
            <a:endParaRPr lang="zh-CN" altLang="en-US" sz="2000" b="1">
              <a:solidFill>
                <a:schemeClr val="tx1"/>
              </a:solidFill>
            </a:endParaRPr>
          </a:p>
        </p:txBody>
      </p:sp>
      <p:pic>
        <p:nvPicPr>
          <p:cNvPr id="178" name="关键能力.eps" descr="id:2147494486;FounderCES"/>
          <p:cNvPicPr>
            <a:picLocks noChangeAspect="1"/>
          </p:cNvPicPr>
          <p:nvPr/>
        </p:nvPicPr>
        <p:blipFill>
          <a:blip r:embed="rId1"/>
          <a:stretch>
            <a:fillRect/>
          </a:stretch>
        </p:blipFill>
        <p:spPr>
          <a:xfrm>
            <a:off x="461010" y="655955"/>
            <a:ext cx="9700895" cy="444500"/>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2861310"/>
          </a:xfrm>
          <a:prstGeom prst="rect">
            <a:avLst/>
          </a:prstGeom>
          <a:noFill/>
        </p:spPr>
        <p:txBody>
          <a:bodyPr wrap="square" rtlCol="0">
            <a:spAutoFit/>
          </a:bodyPr>
          <a:lstStyle/>
          <a:p>
            <a:pPr>
              <a:lnSpc>
                <a:spcPct val="150000"/>
              </a:lnSpc>
            </a:pPr>
            <a:r>
              <a:rPr lang="zh-CN" altLang="en-US" sz="2000" b="1">
                <a:solidFill>
                  <a:srgbClr val="FF0000"/>
                </a:solidFill>
              </a:rPr>
              <a:t>【考点过关】</a:t>
            </a:r>
            <a:endParaRPr lang="zh-CN" altLang="en-US" sz="2000" b="1">
              <a:solidFill>
                <a:srgbClr val="FF0000"/>
              </a:solidFill>
            </a:endParaRPr>
          </a:p>
          <a:p>
            <a:pPr>
              <a:lnSpc>
                <a:spcPct val="150000"/>
              </a:lnSpc>
            </a:pPr>
            <a:r>
              <a:rPr lang="zh-CN" altLang="en-US" sz="2000" b="1">
                <a:solidFill>
                  <a:schemeClr val="tx1"/>
                </a:solidFill>
              </a:rPr>
              <a:t>明辨是非——以下有关“重力、重心”等概念的判断,哪些是正确的?哪些是错误的?</a:t>
            </a:r>
            <a:endParaRPr lang="zh-CN" altLang="en-US" sz="2000" b="1">
              <a:solidFill>
                <a:schemeClr val="tx1"/>
              </a:solidFill>
            </a:endParaRPr>
          </a:p>
          <a:p>
            <a:pPr>
              <a:lnSpc>
                <a:spcPct val="150000"/>
              </a:lnSpc>
            </a:pPr>
            <a:r>
              <a:rPr lang="zh-CN" altLang="en-US" sz="2000" b="1">
                <a:solidFill>
                  <a:schemeClr val="tx1"/>
                </a:solidFill>
              </a:rPr>
              <a:t>(1)地球对物体的吸引力就是物体的重力。	(　　)</a:t>
            </a:r>
            <a:endParaRPr lang="zh-CN" altLang="en-US" sz="2000" b="1">
              <a:solidFill>
                <a:schemeClr val="tx1"/>
              </a:solidFill>
            </a:endParaRPr>
          </a:p>
          <a:p>
            <a:pPr>
              <a:lnSpc>
                <a:spcPct val="150000"/>
              </a:lnSpc>
            </a:pPr>
            <a:r>
              <a:rPr lang="zh-CN" altLang="en-US" sz="2000" b="1">
                <a:solidFill>
                  <a:schemeClr val="tx1"/>
                </a:solidFill>
              </a:rPr>
              <a:t>(2)在同一地点,物体的重力与其质量成正比。	(　　)</a:t>
            </a:r>
            <a:endParaRPr lang="zh-CN" altLang="en-US" sz="2000" b="1">
              <a:solidFill>
                <a:schemeClr val="tx1"/>
              </a:solidFill>
            </a:endParaRPr>
          </a:p>
          <a:p>
            <a:pPr>
              <a:lnSpc>
                <a:spcPct val="150000"/>
              </a:lnSpc>
            </a:pPr>
            <a:r>
              <a:rPr lang="zh-CN" altLang="en-US" sz="2000" b="1">
                <a:solidFill>
                  <a:schemeClr val="tx1"/>
                </a:solidFill>
              </a:rPr>
              <a:t>(3)形状规则的物体,重心一定落在其几何中心上。	(　　)</a:t>
            </a:r>
            <a:endParaRPr lang="zh-CN" altLang="en-US" sz="2000" b="1">
              <a:solidFill>
                <a:schemeClr val="tx1"/>
              </a:solidFill>
            </a:endParaRPr>
          </a:p>
          <a:p>
            <a:pPr>
              <a:lnSpc>
                <a:spcPct val="150000"/>
              </a:lnSpc>
            </a:pPr>
            <a:r>
              <a:rPr lang="zh-CN" altLang="en-US" sz="2000" b="1">
                <a:solidFill>
                  <a:schemeClr val="tx1"/>
                </a:solidFill>
              </a:rPr>
              <a:t>(4)形状规则、质量均匀分布的物体,重心一定在物体身上。	(　　)</a:t>
            </a:r>
            <a:endParaRPr lang="zh-CN" altLang="en-US" sz="2000" b="1">
              <a:solidFill>
                <a:schemeClr val="tx1"/>
              </a:solidFill>
            </a:endParaRPr>
          </a:p>
        </p:txBody>
      </p:sp>
      <p:sp>
        <p:nvSpPr>
          <p:cNvPr id="4" name="TextBox 3"/>
          <p:cNvSpPr txBox="1"/>
          <p:nvPr/>
        </p:nvSpPr>
        <p:spPr>
          <a:xfrm>
            <a:off x="381759" y="3571876"/>
            <a:ext cx="9715568" cy="232852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物体的重力可能只占地球对物体的吸引力的一部分。</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在同一地点</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重力加速度恒定</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物体的重力与其质量成正比。</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形状规则的物体</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只有当质量分布均匀时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其重心才落在几何中心上。</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(4)</a:t>
            </a:r>
            <a:r>
              <a:rPr lang="zh-CN" altLang="en-US" sz="2000" b="1" dirty="0" smtClean="0">
                <a:solidFill>
                  <a:srgbClr val="FF0000"/>
                </a:solidFill>
                <a:latin typeface="宋体" panose="02010600030101010101" pitchFamily="2" charset="-122"/>
              </a:rPr>
              <a:t>形状规则、质量均匀分布的物体</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重心不一定在物体身上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因为有的物体中间是空的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比如篮球</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重心就落在球内空的中心处。</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5953923" y="1957320"/>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6" name="TextBox 5"/>
          <p:cNvSpPr txBox="1"/>
          <p:nvPr/>
        </p:nvSpPr>
        <p:spPr>
          <a:xfrm>
            <a:off x="6811179" y="2428868"/>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7" name="TextBox 6"/>
          <p:cNvSpPr txBox="1"/>
          <p:nvPr/>
        </p:nvSpPr>
        <p:spPr>
          <a:xfrm>
            <a:off x="7811311" y="2857496"/>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8" name="TextBox 7"/>
          <p:cNvSpPr txBox="1"/>
          <p:nvPr/>
        </p:nvSpPr>
        <p:spPr>
          <a:xfrm>
            <a:off x="5953923" y="1500174"/>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1+#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1+#ppt_w/2"/>
                                          </p:val>
                                        </p:tav>
                                        <p:tav tm="100000">
                                          <p:val>
                                            <p:strVal val="#ppt_x"/>
                                          </p:val>
                                        </p:tav>
                                      </p:tavLst>
                                    </p:anim>
                                    <p:anim calcmode="lin" valueType="num">
                                      <p:cBhvr additive="base">
                                        <p:cTn id="32"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1938020"/>
          </a:xfrm>
          <a:prstGeom prst="rect">
            <a:avLst/>
          </a:prstGeom>
          <a:noFill/>
        </p:spPr>
        <p:txBody>
          <a:bodyPr wrap="square" rtlCol="0">
            <a:spAutoFit/>
          </a:bodyPr>
          <a:lstStyle/>
          <a:p>
            <a:pPr>
              <a:lnSpc>
                <a:spcPct val="150000"/>
              </a:lnSpc>
            </a:pPr>
            <a:r>
              <a:rPr lang="zh-CN" altLang="en-US" sz="2000" b="1">
                <a:solidFill>
                  <a:srgbClr val="FF0000"/>
                </a:solidFill>
              </a:rPr>
              <a:t>考点二弹力</a:t>
            </a:r>
            <a:endParaRPr lang="zh-CN" altLang="en-US" sz="2000" b="1">
              <a:solidFill>
                <a:srgbClr val="FF0000"/>
              </a:solidFill>
            </a:endParaRPr>
          </a:p>
          <a:p>
            <a:pPr>
              <a:lnSpc>
                <a:spcPct val="150000"/>
              </a:lnSpc>
            </a:pPr>
            <a:r>
              <a:rPr lang="zh-CN" altLang="en-US" sz="2000" b="1">
                <a:solidFill>
                  <a:srgbClr val="FF0000"/>
                </a:solidFill>
              </a:rPr>
              <a:t>【考点内化】</a:t>
            </a:r>
            <a:endParaRPr lang="zh-CN" altLang="en-US" sz="2000" b="1">
              <a:solidFill>
                <a:srgbClr val="FF0000"/>
              </a:solidFill>
            </a:endParaRPr>
          </a:p>
          <a:p>
            <a:pPr>
              <a:lnSpc>
                <a:spcPct val="150000"/>
              </a:lnSpc>
            </a:pPr>
            <a:r>
              <a:rPr lang="zh-CN" altLang="en-US" sz="2000" b="1"/>
              <a:t>1.支持力和压力的方向怎样确定?</a:t>
            </a:r>
            <a:endParaRPr lang="zh-CN" altLang="en-US" sz="2000" b="1"/>
          </a:p>
          <a:p>
            <a:pPr>
              <a:lnSpc>
                <a:spcPct val="150000"/>
              </a:lnSpc>
            </a:pPr>
            <a:r>
              <a:rPr lang="zh-CN" altLang="en-US" sz="2000" b="1"/>
              <a:t>支持力和压力的方向垂直于接触面指向被支持(或被压缩)的物体。具体情况如下表:</a:t>
            </a:r>
            <a:endParaRPr lang="zh-CN" altLang="en-US" sz="2000" b="1"/>
          </a:p>
        </p:txBody>
      </p:sp>
      <p:graphicFrame>
        <p:nvGraphicFramePr>
          <p:cNvPr id="8" name="表格 7"/>
          <p:cNvGraphicFramePr/>
          <p:nvPr>
            <p:custDataLst>
              <p:tags r:id="rId1"/>
            </p:custDataLst>
          </p:nvPr>
        </p:nvGraphicFramePr>
        <p:xfrm>
          <a:off x="338773" y="2515235"/>
          <a:ext cx="10001250" cy="3185160"/>
        </p:xfrm>
        <a:graphic>
          <a:graphicData uri="http://schemas.openxmlformats.org/drawingml/2006/table">
            <a:tbl>
              <a:tblPr firstRow="1" bandRow="1">
                <a:tableStyleId>{5940675A-B579-460E-94D1-54222C63F5DA}</a:tableStyleId>
              </a:tblPr>
              <a:tblGrid>
                <a:gridCol w="1054100"/>
                <a:gridCol w="1052830"/>
                <a:gridCol w="1341120"/>
                <a:gridCol w="6553200"/>
              </a:tblGrid>
              <a:tr h="63754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接触方式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方向判定</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实例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示意图</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1273810">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两个平面接触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垂直于平面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斜面对物体的支持力</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1273810">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曲面上一点与平面接触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垂直于平面</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水平面对球的支持力</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11" name="图片 10"/>
          <p:cNvPicPr>
            <a:picLocks noChangeAspect="1"/>
          </p:cNvPicPr>
          <p:nvPr/>
        </p:nvPicPr>
        <p:blipFill>
          <a:blip r:embed="rId2"/>
          <a:stretch>
            <a:fillRect/>
          </a:stretch>
        </p:blipFill>
        <p:spPr>
          <a:xfrm>
            <a:off x="6520815" y="3242310"/>
            <a:ext cx="1018540" cy="1059180"/>
          </a:xfrm>
          <a:prstGeom prst="rect">
            <a:avLst/>
          </a:prstGeom>
        </p:spPr>
      </p:pic>
      <p:pic>
        <p:nvPicPr>
          <p:cNvPr id="12" name="图片 11"/>
          <p:cNvPicPr>
            <a:picLocks noChangeAspect="1"/>
          </p:cNvPicPr>
          <p:nvPr/>
        </p:nvPicPr>
        <p:blipFill>
          <a:blip r:embed="rId3"/>
          <a:stretch>
            <a:fillRect/>
          </a:stretch>
        </p:blipFill>
        <p:spPr>
          <a:xfrm>
            <a:off x="6520815" y="4525645"/>
            <a:ext cx="1300480" cy="105600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custDataLst>
              <p:tags r:id="rId1"/>
            </p:custDataLst>
          </p:nvPr>
        </p:nvGraphicFramePr>
        <p:xfrm>
          <a:off x="582295" y="776605"/>
          <a:ext cx="9428480" cy="5001895"/>
        </p:xfrm>
        <a:graphic>
          <a:graphicData uri="http://schemas.openxmlformats.org/drawingml/2006/table">
            <a:tbl>
              <a:tblPr firstRow="1" bandRow="1">
                <a:tableStyleId>{5940675A-B579-460E-94D1-54222C63F5DA}</a:tableStyleId>
              </a:tblPr>
              <a:tblGrid>
                <a:gridCol w="995045"/>
                <a:gridCol w="993140"/>
                <a:gridCol w="2616200"/>
                <a:gridCol w="4824095"/>
              </a:tblGrid>
              <a:tr h="82169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接触方式</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方向判定</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实例</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示意图</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2046605">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两个曲面上的点接触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垂直于接触点的切线</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圆筒中夹着两个球,下面的球对上面的球的支持力</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 </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1643380">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点与曲线上的点接触</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垂直于曲线上的点的切线</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圆筒对放在里面的木棒两端的支持力</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p>
                      <a:pPr indent="0" algn="ctr">
                        <a:buNone/>
                      </a:pP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bl>
          </a:graphicData>
        </a:graphic>
      </p:graphicFrame>
      <p:pic>
        <p:nvPicPr>
          <p:cNvPr id="5" name="图片 4"/>
          <p:cNvPicPr>
            <a:picLocks noChangeAspect="1"/>
          </p:cNvPicPr>
          <p:nvPr/>
        </p:nvPicPr>
        <p:blipFill>
          <a:blip r:embed="rId2"/>
          <a:stretch>
            <a:fillRect/>
          </a:stretch>
        </p:blipFill>
        <p:spPr>
          <a:xfrm>
            <a:off x="6583045" y="1731645"/>
            <a:ext cx="1866265" cy="1683385"/>
          </a:xfrm>
          <a:prstGeom prst="rect">
            <a:avLst/>
          </a:prstGeom>
        </p:spPr>
      </p:pic>
      <p:pic>
        <p:nvPicPr>
          <p:cNvPr id="6" name="图片 5"/>
          <p:cNvPicPr>
            <a:picLocks noChangeAspect="1"/>
          </p:cNvPicPr>
          <p:nvPr/>
        </p:nvPicPr>
        <p:blipFill>
          <a:blip r:embed="rId3"/>
          <a:stretch>
            <a:fillRect/>
          </a:stretch>
        </p:blipFill>
        <p:spPr>
          <a:xfrm>
            <a:off x="6583045" y="3829685"/>
            <a:ext cx="1724660" cy="162306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553085"/>
          </a:xfrm>
          <a:prstGeom prst="rect">
            <a:avLst/>
          </a:prstGeom>
          <a:noFill/>
        </p:spPr>
        <p:txBody>
          <a:bodyPr wrap="square" rtlCol="0">
            <a:spAutoFit/>
          </a:bodyPr>
          <a:lstStyle/>
          <a:p>
            <a:pPr>
              <a:lnSpc>
                <a:spcPct val="150000"/>
              </a:lnSpc>
            </a:pPr>
            <a:r>
              <a:rPr lang="zh-CN" altLang="en-US" sz="2000" b="1"/>
              <a:t>2.轻绳、轻杆、轻质弹簧的弹力有何特点?</a:t>
            </a:r>
            <a:endParaRPr lang="zh-CN" altLang="en-US" sz="2000" b="1"/>
          </a:p>
        </p:txBody>
      </p:sp>
      <p:graphicFrame>
        <p:nvGraphicFramePr>
          <p:cNvPr id="2" name="表格 1"/>
          <p:cNvGraphicFramePr/>
          <p:nvPr>
            <p:custDataLst>
              <p:tags r:id="rId1"/>
            </p:custDataLst>
          </p:nvPr>
        </p:nvGraphicFramePr>
        <p:xfrm>
          <a:off x="254000" y="1158240"/>
          <a:ext cx="9869805" cy="5103495"/>
        </p:xfrm>
        <a:graphic>
          <a:graphicData uri="http://schemas.openxmlformats.org/drawingml/2006/table">
            <a:tbl>
              <a:tblPr firstRow="1" bandRow="1">
                <a:tableStyleId>{5940675A-B579-460E-94D1-54222C63F5DA}</a:tableStyleId>
              </a:tblPr>
              <a:tblGrid>
                <a:gridCol w="850900"/>
                <a:gridCol w="945515"/>
                <a:gridCol w="1510030"/>
                <a:gridCol w="6563360"/>
              </a:tblGrid>
              <a:tr h="63817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项目</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轻绳</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轻杆</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轻质弹簧</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127571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形变情况</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伸长忽略不计</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认为长度不变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可伸长可缩短</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191389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施力与受力情况</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NEU-BZ-S92" charset="0"/>
                        </a:rPr>
                        <a:t>只能受拉力或施加拉力</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能受拉力或受压力,可施加拉力或压力,也可与杆成一定角度的力</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能受拉力或受压力,可施加拉力或压力</a:t>
                      </a:r>
                      <a:endParaRPr lang="en-US"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637540">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力的方向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始终沿绳</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不一定沿杆</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沿弹簧轴向</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r h="638175">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力的变化</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0" marR="0"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可发生突变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可发生突变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lgn="ctr">
                        <a:buNone/>
                      </a:pPr>
                      <a:r>
                        <a:rPr lang="en-US" sz="2000" b="1">
                          <a:solidFill>
                            <a:srgbClr val="000000"/>
                          </a:solidFill>
                          <a:latin typeface="宋体" panose="02010600030101010101" pitchFamily="2" charset="-122"/>
                          <a:ea typeface="宋体" panose="02010600030101010101" pitchFamily="2" charset="-122"/>
                          <a:cs typeface="NEU-BZ-S92" charset="0"/>
                        </a:rPr>
                        <a:t>只能发生渐变</a:t>
                      </a:r>
                      <a:endParaRPr lang="en-US" altLang="en-US" sz="2000" b="1">
                        <a:solidFill>
                          <a:srgbClr val="000000"/>
                        </a:solidFill>
                        <a:latin typeface="宋体" panose="02010600030101010101" pitchFamily="2" charset="-122"/>
                        <a:ea typeface="宋体" panose="02010600030101010101" pitchFamily="2" charset="-122"/>
                        <a:cs typeface="NEU-BZ-S92" charset="0"/>
                      </a:endParaRPr>
                    </a:p>
                  </a:txBody>
                  <a:tcPr marL="66675" marR="66675" marT="0" marB="0" anchor="ctr">
                    <a:lnL w="12700" cap="flat" cmpd="sng">
                      <a:solidFill>
                        <a:srgbClr val="00FFFF"/>
                      </a:solidFill>
                      <a:prstDash val="solid"/>
                      <a:headEnd type="none" w="med" len="med"/>
                      <a:tailEnd type="none" w="med" len="med"/>
                    </a:lnL>
                    <a:lnR w="12700" cap="flat" cmpd="sng">
                      <a:solidFill>
                        <a:srgbClr val="00FFFF"/>
                      </a:solidFill>
                      <a:prstDash val="solid"/>
                      <a:headEnd type="none" w="med" len="med"/>
                      <a:tailEnd type="none" w="med" len="med"/>
                    </a:lnR>
                    <a:lnT w="12700" cap="flat" cmpd="sng">
                      <a:solidFill>
                        <a:srgbClr val="00FFFF"/>
                      </a:solidFill>
                      <a:prstDash val="solid"/>
                      <a:headEnd type="none" w="med" len="med"/>
                      <a:tailEnd type="none" w="med" len="med"/>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3322955"/>
          </a:xfrm>
          <a:prstGeom prst="rect">
            <a:avLst/>
          </a:prstGeom>
          <a:noFill/>
        </p:spPr>
        <p:txBody>
          <a:bodyPr wrap="square" rtlCol="0">
            <a:spAutoFit/>
          </a:bodyPr>
          <a:lstStyle/>
          <a:p>
            <a:pPr>
              <a:lnSpc>
                <a:spcPct val="150000"/>
              </a:lnSpc>
            </a:pPr>
            <a:r>
              <a:rPr lang="zh-CN" altLang="en-US" sz="2000" b="1"/>
              <a:t>【考点过关】</a:t>
            </a:r>
            <a:endParaRPr lang="zh-CN" altLang="en-US" sz="2000" b="1"/>
          </a:p>
          <a:p>
            <a:pPr>
              <a:lnSpc>
                <a:spcPct val="150000"/>
              </a:lnSpc>
            </a:pPr>
            <a:r>
              <a:rPr lang="zh-CN" altLang="en-US" sz="2000" b="1"/>
              <a:t>1.明辨是非——以下有关“形变、弹性、弹力”等概念的判断,哪些是正确的?哪些是错误的?</a:t>
            </a:r>
            <a:endParaRPr lang="zh-CN" altLang="en-US" sz="2000" b="1"/>
          </a:p>
          <a:p>
            <a:pPr>
              <a:lnSpc>
                <a:spcPct val="150000"/>
              </a:lnSpc>
            </a:pPr>
            <a:r>
              <a:rPr lang="zh-CN" altLang="en-US" sz="2000" b="1"/>
              <a:t>(1)两个钢球碰撞时间极短,没有形变就分开了。	(　　)</a:t>
            </a:r>
            <a:endParaRPr lang="zh-CN" altLang="en-US" sz="2000" b="1"/>
          </a:p>
          <a:p>
            <a:pPr>
              <a:lnSpc>
                <a:spcPct val="150000"/>
              </a:lnSpc>
            </a:pPr>
            <a:r>
              <a:rPr lang="zh-CN" altLang="en-US" sz="2000" b="1"/>
              <a:t>(2)面包店厨师不断拉捏面粉使其形变,面粉因为形变而有了弹性。	(　　)</a:t>
            </a:r>
            <a:endParaRPr lang="zh-CN" altLang="en-US" sz="2000" b="1"/>
          </a:p>
          <a:p>
            <a:pPr>
              <a:lnSpc>
                <a:spcPct val="150000"/>
              </a:lnSpc>
            </a:pPr>
            <a:r>
              <a:rPr lang="zh-CN" altLang="en-US" sz="2000" b="1"/>
              <a:t>(3)一本书放在水平桌面上,书受到的弹力是因为书自身的形变产生的。	(　　)</a:t>
            </a:r>
            <a:endParaRPr lang="zh-CN" altLang="en-US" sz="2000" b="1"/>
          </a:p>
          <a:p>
            <a:pPr>
              <a:lnSpc>
                <a:spcPct val="150000"/>
              </a:lnSpc>
            </a:pPr>
            <a:r>
              <a:rPr lang="zh-CN" altLang="en-US" sz="2000" b="1"/>
              <a:t>(4)跳水比赛中被压弯的跳板在恢复原状时对运动员产生了向上的弹力。	(　　)</a:t>
            </a:r>
            <a:endParaRPr lang="zh-CN" altLang="en-US" sz="2000" b="1"/>
          </a:p>
        </p:txBody>
      </p:sp>
      <p:sp>
        <p:nvSpPr>
          <p:cNvPr id="4" name="TextBox 3"/>
          <p:cNvSpPr txBox="1"/>
          <p:nvPr/>
        </p:nvSpPr>
        <p:spPr>
          <a:xfrm>
            <a:off x="5953923" y="1928802"/>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5" name="TextBox 4"/>
          <p:cNvSpPr txBox="1"/>
          <p:nvPr/>
        </p:nvSpPr>
        <p:spPr>
          <a:xfrm>
            <a:off x="7739873" y="2428868"/>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6" name="TextBox 5"/>
          <p:cNvSpPr txBox="1"/>
          <p:nvPr/>
        </p:nvSpPr>
        <p:spPr>
          <a:xfrm>
            <a:off x="8668567" y="2857496"/>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8" name="TextBox 7"/>
          <p:cNvSpPr txBox="1"/>
          <p:nvPr/>
        </p:nvSpPr>
        <p:spPr>
          <a:xfrm>
            <a:off x="8740005" y="3386080"/>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2399665"/>
          </a:xfrm>
          <a:prstGeom prst="rect">
            <a:avLst/>
          </a:prstGeom>
          <a:noFill/>
        </p:spPr>
        <p:txBody>
          <a:bodyPr wrap="square" rtlCol="0">
            <a:spAutoFit/>
          </a:bodyPr>
          <a:lstStyle/>
          <a:p>
            <a:pPr>
              <a:lnSpc>
                <a:spcPct val="150000"/>
              </a:lnSpc>
            </a:pPr>
            <a:r>
              <a:rPr lang="zh-CN" altLang="en-US" sz="2000" b="1" dirty="0"/>
              <a:t>2.(多选)下列是根据选项中的说明作出的弹力的示意图,其中正确的是(　　)</a:t>
            </a:r>
            <a:endParaRPr lang="zh-CN" altLang="en-US" sz="2000" b="1" dirty="0"/>
          </a:p>
          <a:p>
            <a:pPr>
              <a:lnSpc>
                <a:spcPct val="150000"/>
              </a:lnSpc>
            </a:pPr>
            <a:r>
              <a:rPr lang="zh-CN" altLang="en-US" sz="2000" b="1" dirty="0"/>
              <a:t>A.①被压缩的轻弹簧对手的弹力</a:t>
            </a:r>
            <a:endParaRPr lang="zh-CN" altLang="en-US" sz="2000" b="1" dirty="0"/>
          </a:p>
          <a:p>
            <a:pPr>
              <a:lnSpc>
                <a:spcPct val="150000"/>
              </a:lnSpc>
            </a:pPr>
            <a:r>
              <a:rPr lang="zh-CN" altLang="en-US" sz="2000" b="1" dirty="0"/>
              <a:t>B.②椅子对坐在椅子上的人的弹力</a:t>
            </a:r>
            <a:endParaRPr lang="zh-CN" altLang="en-US" sz="2000" b="1" dirty="0"/>
          </a:p>
          <a:p>
            <a:pPr>
              <a:lnSpc>
                <a:spcPct val="150000"/>
              </a:lnSpc>
            </a:pPr>
            <a:r>
              <a:rPr lang="zh-CN" altLang="en-US" sz="2000" b="1" dirty="0"/>
              <a:t>C.③绳子对拉着它向上攀爬的人的拉力</a:t>
            </a:r>
            <a:endParaRPr lang="zh-CN" altLang="en-US" sz="2000" b="1" dirty="0"/>
          </a:p>
          <a:p>
            <a:pPr>
              <a:lnSpc>
                <a:spcPct val="150000"/>
              </a:lnSpc>
            </a:pPr>
            <a:r>
              <a:rPr lang="zh-CN" altLang="en-US" sz="2000" b="1" dirty="0"/>
              <a:t>D.④弯曲形变的杆对撑杆运动员的弹力</a:t>
            </a:r>
            <a:endParaRPr lang="zh-CN" altLang="en-US" sz="2000" b="1" dirty="0"/>
          </a:p>
        </p:txBody>
      </p:sp>
      <p:pic>
        <p:nvPicPr>
          <p:cNvPr id="185" name="GZWL155.eps" descr="id:2147494523;FounderCES"/>
          <p:cNvPicPr>
            <a:picLocks noChangeAspect="1"/>
          </p:cNvPicPr>
          <p:nvPr/>
        </p:nvPicPr>
        <p:blipFill>
          <a:blip r:embed="rId1"/>
          <a:stretch>
            <a:fillRect/>
          </a:stretch>
        </p:blipFill>
        <p:spPr>
          <a:xfrm>
            <a:off x="1229995" y="3122295"/>
            <a:ext cx="7493000" cy="2058670"/>
          </a:xfrm>
          <a:prstGeom prst="rect">
            <a:avLst/>
          </a:prstGeom>
        </p:spPr>
      </p:pic>
      <p:sp>
        <p:nvSpPr>
          <p:cNvPr id="4" name="TextBox 3"/>
          <p:cNvSpPr txBox="1"/>
          <p:nvPr/>
        </p:nvSpPr>
        <p:spPr>
          <a:xfrm>
            <a:off x="8025625" y="599998"/>
            <a:ext cx="107157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5169535"/>
          </a:xfrm>
          <a:prstGeom prst="rect">
            <a:avLst/>
          </a:prstGeom>
          <a:noFill/>
        </p:spPr>
        <p:txBody>
          <a:bodyPr wrap="square" rtlCol="0">
            <a:spAutoFit/>
          </a:bodyPr>
          <a:lstStyle/>
          <a:p>
            <a:pPr>
              <a:lnSpc>
                <a:spcPct val="150000"/>
              </a:lnSpc>
            </a:pPr>
            <a:r>
              <a:rPr lang="zh-CN" altLang="en-US" sz="2000" b="1"/>
              <a:t>考点三摩擦力</a:t>
            </a:r>
            <a:endParaRPr lang="zh-CN" altLang="en-US" sz="2000" b="1"/>
          </a:p>
          <a:p>
            <a:pPr>
              <a:lnSpc>
                <a:spcPct val="150000"/>
              </a:lnSpc>
            </a:pPr>
            <a:r>
              <a:rPr lang="zh-CN" altLang="en-US" sz="2000" b="1"/>
              <a:t>【考点内化】</a:t>
            </a:r>
            <a:endParaRPr lang="zh-CN" altLang="en-US" sz="2000" b="1"/>
          </a:p>
          <a:p>
            <a:pPr>
              <a:lnSpc>
                <a:spcPct val="150000"/>
              </a:lnSpc>
            </a:pPr>
            <a:r>
              <a:rPr lang="zh-CN" altLang="en-US" sz="2000" b="1"/>
              <a:t>1.如何理解相对运动以及滑动摩擦力的方向?</a:t>
            </a:r>
            <a:endParaRPr lang="zh-CN" altLang="en-US" sz="2000" b="1"/>
          </a:p>
          <a:p>
            <a:pPr>
              <a:lnSpc>
                <a:spcPct val="150000"/>
              </a:lnSpc>
            </a:pPr>
            <a:endParaRPr lang="zh-CN" altLang="en-US" sz="2000" b="1"/>
          </a:p>
          <a:p>
            <a:pPr>
              <a:lnSpc>
                <a:spcPct val="150000"/>
              </a:lnSpc>
            </a:pPr>
            <a:endParaRPr lang="zh-CN" altLang="en-US" sz="2000" b="1"/>
          </a:p>
          <a:p>
            <a:pPr>
              <a:lnSpc>
                <a:spcPct val="150000"/>
              </a:lnSpc>
            </a:pPr>
            <a:endParaRPr lang="zh-CN" altLang="en-US" sz="2000" b="1"/>
          </a:p>
          <a:p>
            <a:pPr>
              <a:lnSpc>
                <a:spcPct val="150000"/>
              </a:lnSpc>
            </a:pPr>
            <a:endParaRPr lang="zh-CN" altLang="en-US" sz="2000" b="1"/>
          </a:p>
          <a:p>
            <a:pPr>
              <a:lnSpc>
                <a:spcPct val="150000"/>
              </a:lnSpc>
            </a:pPr>
            <a:r>
              <a:rPr lang="zh-CN" altLang="en-US" sz="2000" b="1"/>
              <a:t>如图所示,物体对地的速度为v</a:t>
            </a:r>
            <a:r>
              <a:rPr lang="zh-CN" altLang="en-US" sz="2000" b="1" baseline="-25000">
                <a:solidFill>
                  <a:schemeClr val="tx1"/>
                </a:solidFill>
                <a:uFillTx/>
              </a:rPr>
              <a:t>1</a:t>
            </a:r>
            <a:r>
              <a:rPr lang="zh-CN" altLang="en-US" sz="2000" b="1"/>
              <a:t>,传送带对地的速度为v</a:t>
            </a:r>
            <a:r>
              <a:rPr lang="zh-CN" altLang="en-US" sz="2000" b="1" baseline="-25000">
                <a:uFillTx/>
              </a:rPr>
              <a:t>2</a:t>
            </a:r>
            <a:r>
              <a:rPr lang="zh-CN" altLang="en-US" sz="2000" b="1"/>
              <a:t>。若v</a:t>
            </a:r>
            <a:r>
              <a:rPr lang="zh-CN" altLang="en-US" sz="2000" b="1" baseline="-25000">
                <a:uFillTx/>
              </a:rPr>
              <a:t>1</a:t>
            </a:r>
            <a:r>
              <a:rPr lang="zh-CN" altLang="en-US" sz="2000" b="1"/>
              <a:t>&gt;v</a:t>
            </a:r>
            <a:r>
              <a:rPr lang="zh-CN" altLang="en-US" sz="2000" b="1" baseline="-25000">
                <a:uFillTx/>
              </a:rPr>
              <a:t>2</a:t>
            </a:r>
            <a:r>
              <a:rPr lang="zh-CN" altLang="en-US" sz="2000" b="1"/>
              <a:t>,则物体相对于传送带向右运动,传送带对物体的摩擦力的方向水平向左;若v</a:t>
            </a:r>
            <a:r>
              <a:rPr lang="zh-CN" altLang="en-US" sz="2000" b="1" baseline="-25000">
                <a:uFillTx/>
              </a:rPr>
              <a:t>1</a:t>
            </a:r>
            <a:r>
              <a:rPr lang="zh-CN" altLang="en-US" sz="2000" b="1"/>
              <a:t>&lt;v</a:t>
            </a:r>
            <a:r>
              <a:rPr lang="zh-CN" altLang="en-US" sz="2000" b="1" baseline="-25000">
                <a:uFillTx/>
              </a:rPr>
              <a:t>2</a:t>
            </a:r>
            <a:r>
              <a:rPr lang="zh-CN" altLang="en-US" sz="2000" b="1"/>
              <a:t>,则物体相对于传送带向左运动,传送带对物体的摩擦力的方向水平向右;若v</a:t>
            </a:r>
            <a:r>
              <a:rPr lang="zh-CN" altLang="en-US" sz="2000" b="1" baseline="-25000">
                <a:uFillTx/>
              </a:rPr>
              <a:t>1</a:t>
            </a:r>
            <a:r>
              <a:rPr lang="zh-CN" altLang="en-US" sz="2000" b="1"/>
              <a:t>=v</a:t>
            </a:r>
            <a:r>
              <a:rPr lang="zh-CN" altLang="en-US" sz="2000" b="1" baseline="-25000">
                <a:uFillTx/>
              </a:rPr>
              <a:t>2</a:t>
            </a:r>
            <a:r>
              <a:rPr lang="zh-CN" altLang="en-US" sz="2000" b="1"/>
              <a:t>,则物体相对于传送带没有运动,传送带对物体没有摩擦力。</a:t>
            </a:r>
            <a:endParaRPr lang="zh-CN" altLang="en-US" sz="2000" b="1"/>
          </a:p>
        </p:txBody>
      </p:sp>
      <p:pic>
        <p:nvPicPr>
          <p:cNvPr id="187" name="GZWL156.eps" descr="id:2147494537;FounderCES"/>
          <p:cNvPicPr>
            <a:picLocks noChangeAspect="1"/>
          </p:cNvPicPr>
          <p:nvPr/>
        </p:nvPicPr>
        <p:blipFill>
          <a:blip r:embed="rId1"/>
          <a:stretch>
            <a:fillRect/>
          </a:stretch>
        </p:blipFill>
        <p:spPr>
          <a:xfrm>
            <a:off x="3335020" y="2069465"/>
            <a:ext cx="3342005" cy="135382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4246245"/>
          </a:xfrm>
          <a:prstGeom prst="rect">
            <a:avLst/>
          </a:prstGeom>
          <a:noFill/>
        </p:spPr>
        <p:txBody>
          <a:bodyPr wrap="square" rtlCol="0">
            <a:spAutoFit/>
          </a:bodyPr>
          <a:lstStyle/>
          <a:p>
            <a:pPr>
              <a:lnSpc>
                <a:spcPct val="150000"/>
              </a:lnSpc>
            </a:pPr>
            <a:r>
              <a:rPr lang="zh-CN" altLang="en-US" sz="2000" b="1"/>
              <a:t>2.如何判定静摩擦力是否存在?怎样计算静摩擦力的大小?</a:t>
            </a:r>
            <a:endParaRPr lang="zh-CN" altLang="en-US" sz="2000" b="1"/>
          </a:p>
          <a:p>
            <a:pPr>
              <a:lnSpc>
                <a:spcPct val="150000"/>
              </a:lnSpc>
            </a:pPr>
            <a:r>
              <a:rPr lang="zh-CN" altLang="en-US" sz="2000" b="1"/>
              <a:t>(1)静摩擦力的方向与物体相对接触面的运动趋势方向相反,因此可以先找到物体相对接触面的运动趋势方向,再判断静摩擦力的方向。</a:t>
            </a:r>
            <a:endParaRPr lang="zh-CN" altLang="en-US" sz="2000" b="1"/>
          </a:p>
          <a:p>
            <a:pPr>
              <a:lnSpc>
                <a:spcPct val="150000"/>
              </a:lnSpc>
            </a:pPr>
            <a:r>
              <a:rPr lang="zh-CN" altLang="en-US" sz="2000" b="1"/>
              <a:t>也可以采用假设法,先假设静摩擦力有或者无,在此前提下推理出物体的运动状态,若与题目中已知的物体运动状态相同,则假设正确,否则,假设错误。</a:t>
            </a:r>
            <a:endParaRPr lang="zh-CN" altLang="en-US" sz="2000" b="1"/>
          </a:p>
          <a:p>
            <a:pPr>
              <a:lnSpc>
                <a:spcPct val="150000"/>
              </a:lnSpc>
            </a:pPr>
            <a:r>
              <a:rPr lang="zh-CN" altLang="en-US" sz="2000" b="1"/>
              <a:t>(2)当物体和接触面整体静止或一起匀速运动时,物体所受的静摩擦力的大小按合力为零的平衡条件来建立方程进行求解。</a:t>
            </a:r>
            <a:endParaRPr lang="zh-CN" altLang="en-US" sz="2000" b="1"/>
          </a:p>
          <a:p>
            <a:pPr>
              <a:lnSpc>
                <a:spcPct val="150000"/>
              </a:lnSpc>
            </a:pPr>
            <a:r>
              <a:rPr lang="zh-CN" altLang="en-US" sz="2000" b="1"/>
              <a:t>静摩擦力是一个“被动”产生的力,随物体运动趋势大小的变化而变化。静摩擦力的大小介于零和最大静摩擦力之间。</a:t>
            </a:r>
            <a:endParaRPr lang="zh-CN" altLang="en-US" sz="2000" b="1"/>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2861310"/>
          </a:xfrm>
          <a:prstGeom prst="rect">
            <a:avLst/>
          </a:prstGeom>
          <a:noFill/>
        </p:spPr>
        <p:txBody>
          <a:bodyPr wrap="square" rtlCol="0">
            <a:spAutoFit/>
          </a:bodyPr>
          <a:lstStyle/>
          <a:p>
            <a:pPr>
              <a:lnSpc>
                <a:spcPct val="150000"/>
              </a:lnSpc>
            </a:pPr>
            <a:r>
              <a:rPr lang="zh-CN" altLang="en-US" sz="2000" b="1" dirty="0"/>
              <a:t>【考点过关】</a:t>
            </a:r>
            <a:endParaRPr lang="zh-CN" altLang="en-US" sz="2000" b="1" dirty="0"/>
          </a:p>
          <a:p>
            <a:pPr>
              <a:lnSpc>
                <a:spcPct val="150000"/>
              </a:lnSpc>
            </a:pPr>
            <a:r>
              <a:rPr lang="zh-CN" altLang="en-US" sz="2000" b="1" dirty="0"/>
              <a:t>1.明辨是非——以下有关“压力、摩擦力”等概念的判断,哪些是正确的?哪些是错误的?</a:t>
            </a:r>
            <a:endParaRPr lang="zh-CN" altLang="en-US" sz="2000" b="1" dirty="0"/>
          </a:p>
          <a:p>
            <a:pPr>
              <a:lnSpc>
                <a:spcPct val="150000"/>
              </a:lnSpc>
            </a:pPr>
            <a:r>
              <a:rPr lang="zh-CN" altLang="en-US" sz="2000" b="1" dirty="0"/>
              <a:t>(1)有压力一定有滑动摩擦力。	(　　)</a:t>
            </a:r>
            <a:endParaRPr lang="zh-CN" altLang="en-US" sz="2000" b="1" dirty="0"/>
          </a:p>
          <a:p>
            <a:pPr>
              <a:lnSpc>
                <a:spcPct val="150000"/>
              </a:lnSpc>
            </a:pPr>
            <a:r>
              <a:rPr lang="zh-CN" altLang="en-US" sz="2000" b="1" dirty="0"/>
              <a:t>(2)有滑动摩擦力一定有压力。	(　　)</a:t>
            </a:r>
            <a:endParaRPr lang="zh-CN" altLang="en-US" sz="2000" b="1" dirty="0"/>
          </a:p>
          <a:p>
            <a:pPr>
              <a:lnSpc>
                <a:spcPct val="150000"/>
              </a:lnSpc>
            </a:pPr>
            <a:r>
              <a:rPr lang="zh-CN" altLang="en-US" sz="2000" b="1" dirty="0"/>
              <a:t>(3)滑动摩擦力总是与物体的运动方向相反。	(　　)</a:t>
            </a:r>
            <a:endParaRPr lang="zh-CN" altLang="en-US" sz="2000" b="1" dirty="0"/>
          </a:p>
          <a:p>
            <a:pPr>
              <a:lnSpc>
                <a:spcPct val="150000"/>
              </a:lnSpc>
            </a:pPr>
            <a:r>
              <a:rPr lang="zh-CN" altLang="en-US" sz="2000" b="1" dirty="0"/>
              <a:t>(4)静止的物体一定不会受到滑动摩擦力作用。	(　　)</a:t>
            </a:r>
            <a:endParaRPr lang="zh-CN" altLang="en-US" sz="2000" b="1" dirty="0"/>
          </a:p>
        </p:txBody>
      </p:sp>
      <p:sp>
        <p:nvSpPr>
          <p:cNvPr id="5" name="TextBox 4"/>
          <p:cNvSpPr txBox="1"/>
          <p:nvPr/>
        </p:nvSpPr>
        <p:spPr>
          <a:xfrm>
            <a:off x="4096535" y="1500174"/>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6" name="TextBox 5"/>
          <p:cNvSpPr txBox="1"/>
          <p:nvPr/>
        </p:nvSpPr>
        <p:spPr>
          <a:xfrm>
            <a:off x="4096535" y="2028758"/>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7" name="TextBox 6"/>
          <p:cNvSpPr txBox="1"/>
          <p:nvPr/>
        </p:nvSpPr>
        <p:spPr>
          <a:xfrm>
            <a:off x="5953923" y="2428868"/>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8" name="TextBox 7"/>
          <p:cNvSpPr txBox="1"/>
          <p:nvPr/>
        </p:nvSpPr>
        <p:spPr>
          <a:xfrm>
            <a:off x="5953923" y="2928934"/>
            <a:ext cx="1071570" cy="400110"/>
          </a:xfrm>
          <a:prstGeom prst="rect">
            <a:avLst/>
          </a:prstGeom>
          <a:noFill/>
        </p:spPr>
        <p:txBody>
          <a:bodyPr wrap="square" rtlCol="0">
            <a:spAutoFit/>
          </a:bodyPr>
          <a:lstStyle/>
          <a:p>
            <a:r>
              <a:rPr lang="en-US" sz="2000" b="1" dirty="0" smtClean="0">
                <a:solidFill>
                  <a:srgbClr val="FF0000"/>
                </a:solidFill>
              </a:rPr>
              <a:t>×</a:t>
            </a:r>
            <a:endParaRPr lang="zh-CN" altLang="en-US" sz="2000" b="1" dirty="0">
              <a:solidFill>
                <a:srgbClr val="FF0000"/>
              </a:solidFill>
            </a:endParaRPr>
          </a:p>
        </p:txBody>
      </p:sp>
      <p:sp>
        <p:nvSpPr>
          <p:cNvPr id="10" name="TextBox 9"/>
          <p:cNvSpPr txBox="1"/>
          <p:nvPr/>
        </p:nvSpPr>
        <p:spPr>
          <a:xfrm>
            <a:off x="453197" y="3286124"/>
            <a:ext cx="9644130" cy="232852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压力的条件仅有接触和弹性形变就够</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静止不动也行</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接触面光滑也行。</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由摩擦力产生的条件知有摩擦力一定要先有压力的条件。</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刚放上水平传送带的货物受到传送带的摩擦力方向是沿货物向前运动的方向。</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(4)</a:t>
            </a:r>
            <a:r>
              <a:rPr lang="zh-CN" altLang="en-US" sz="2000" b="1" dirty="0" smtClean="0">
                <a:solidFill>
                  <a:srgbClr val="FF0000"/>
                </a:solidFill>
                <a:latin typeface="宋体" panose="02010600030101010101" pitchFamily="2" charset="-122"/>
              </a:rPr>
              <a:t>如图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物块</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从长木板</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的上表面向右滑行</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受到绳子牵制而静止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但其上表面受到</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的摩擦力却是滑动摩擦力。</a:t>
            </a:r>
            <a:endParaRPr lang="zh-CN" altLang="en-US" sz="2000" b="1" dirty="0">
              <a:solidFill>
                <a:srgbClr val="FF0000"/>
              </a:solidFill>
              <a:latin typeface="宋体" panose="02010600030101010101" pitchFamily="2" charset="-122"/>
            </a:endParaRPr>
          </a:p>
        </p:txBody>
      </p:sp>
      <p:pic>
        <p:nvPicPr>
          <p:cNvPr id="11" name="GZWL157.eps" descr="id:2147495896;FounderCES"/>
          <p:cNvPicPr/>
          <p:nvPr/>
        </p:nvPicPr>
        <p:blipFill>
          <a:blip r:embed="rId1"/>
          <a:stretch>
            <a:fillRect/>
          </a:stretch>
        </p:blipFill>
        <p:spPr>
          <a:xfrm>
            <a:off x="4525163" y="5214950"/>
            <a:ext cx="2500330" cy="100013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1+#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1+#ppt_w/2"/>
                                          </p:val>
                                        </p:tav>
                                        <p:tav tm="100000">
                                          <p:val>
                                            <p:strVal val="#ppt_x"/>
                                          </p:val>
                                        </p:tav>
                                      </p:tavLst>
                                    </p:anim>
                                    <p:anim calcmode="lin" valueType="num">
                                      <p:cBhvr additive="base">
                                        <p:cTn id="32" dur="500" fill="hold"/>
                                        <p:tgtEl>
                                          <p:spTgt spid="10"/>
                                        </p:tgtEl>
                                        <p:attrNameLst>
                                          <p:attrName>ppt_y</p:attrName>
                                        </p:attrNameLst>
                                      </p:cBhvr>
                                      <p:tavLst>
                                        <p:tav tm="0">
                                          <p:val>
                                            <p:strVal val="#ppt_y"/>
                                          </p:val>
                                        </p:tav>
                                        <p:tav tm="100000">
                                          <p:val>
                                            <p:strVal val="#ppt_y"/>
                                          </p:val>
                                        </p:tav>
                                      </p:tavLst>
                                    </p:anim>
                                  </p:childTnLst>
                                </p:cTn>
                              </p:par>
                              <p:par>
                                <p:cTn id="33" presetID="2" presetClass="entr" presetSubtype="2"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1+#ppt_w/2"/>
                                          </p:val>
                                        </p:tav>
                                        <p:tav tm="100000">
                                          <p:val>
                                            <p:strVal val="#ppt_x"/>
                                          </p:val>
                                        </p:tav>
                                      </p:tavLst>
                                    </p:anim>
                                    <p:anim calcmode="lin" valueType="num">
                                      <p:cBhvr additive="base">
                                        <p:cTn id="3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234315" y="492760"/>
            <a:ext cx="10118725" cy="3725892"/>
          </a:xfrm>
          <a:prstGeom prst="rect">
            <a:avLst/>
          </a:prstGeom>
          <a:noFill/>
        </p:spPr>
        <p:txBody>
          <a:bodyPr wrap="square" rtlCol="0">
            <a:spAutoFit/>
          </a:bodyPr>
          <a:lstStyle/>
          <a:p>
            <a:pPr>
              <a:lnSpc>
                <a:spcPct val="150000"/>
              </a:lnSpc>
            </a:pPr>
            <a:r>
              <a:rPr lang="zh-CN" altLang="en-US" sz="2000" b="1" dirty="0"/>
              <a:t>2.(多选)如图,物块A叠放在B上面,B又与地面接触。下列的观点正确的是	(　　)</a:t>
            </a: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endParaRPr lang="zh-CN" altLang="en-US" sz="2000" b="1" dirty="0"/>
          </a:p>
          <a:p>
            <a:pPr>
              <a:lnSpc>
                <a:spcPct val="150000"/>
              </a:lnSpc>
            </a:pPr>
            <a:r>
              <a:rPr lang="zh-CN" altLang="en-US" sz="2000" b="1" dirty="0"/>
              <a:t>A.若A、B一起向右做匀速直线运动,则A、B间存在静摩擦力</a:t>
            </a:r>
            <a:endParaRPr lang="zh-CN" altLang="en-US" sz="2000" b="1" dirty="0"/>
          </a:p>
          <a:p>
            <a:pPr>
              <a:lnSpc>
                <a:spcPct val="150000"/>
              </a:lnSpc>
            </a:pPr>
            <a:r>
              <a:rPr lang="zh-CN" altLang="en-US" sz="2000" b="1" dirty="0"/>
              <a:t>B.若A、B一起向右做匀速直线运动,则A、B间不存在静摩擦力</a:t>
            </a:r>
            <a:endParaRPr lang="zh-CN" altLang="en-US" sz="2000" b="1" dirty="0"/>
          </a:p>
          <a:p>
            <a:pPr>
              <a:lnSpc>
                <a:spcPct val="150000"/>
              </a:lnSpc>
            </a:pPr>
            <a:r>
              <a:rPr lang="zh-CN" altLang="en-US" sz="2000" b="1" dirty="0"/>
              <a:t>C.若A、B一起向右做匀加速直线运动,则A、B间存在静摩擦力</a:t>
            </a:r>
            <a:endParaRPr lang="zh-CN" altLang="en-US" sz="2000" b="1" dirty="0"/>
          </a:p>
          <a:p>
            <a:pPr>
              <a:lnSpc>
                <a:spcPct val="150000"/>
              </a:lnSpc>
            </a:pPr>
            <a:r>
              <a:rPr lang="zh-CN" altLang="en-US" sz="2000" b="1" dirty="0"/>
              <a:t>D.若A、B一起向右做匀加速直线运动,则A、B间不存在静摩擦力</a:t>
            </a:r>
            <a:endParaRPr lang="zh-CN" altLang="en-US" sz="2000" b="1" dirty="0"/>
          </a:p>
        </p:txBody>
      </p:sp>
      <p:pic>
        <p:nvPicPr>
          <p:cNvPr id="188" name="GZWL158.eps" descr="id:2147494544;FounderCES"/>
          <p:cNvPicPr>
            <a:picLocks noChangeAspect="1"/>
          </p:cNvPicPr>
          <p:nvPr/>
        </p:nvPicPr>
        <p:blipFill>
          <a:blip r:embed="rId1"/>
          <a:stretch>
            <a:fillRect/>
          </a:stretch>
        </p:blipFill>
        <p:spPr>
          <a:xfrm>
            <a:off x="3462020" y="1382395"/>
            <a:ext cx="3134995" cy="1010285"/>
          </a:xfrm>
          <a:prstGeom prst="rect">
            <a:avLst/>
          </a:prstGeom>
        </p:spPr>
      </p:pic>
      <p:sp>
        <p:nvSpPr>
          <p:cNvPr id="4" name="TextBox 3"/>
          <p:cNvSpPr txBox="1"/>
          <p:nvPr/>
        </p:nvSpPr>
        <p:spPr>
          <a:xfrm>
            <a:off x="8668567" y="571480"/>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BC</a:t>
            </a:r>
            <a:endParaRPr lang="zh-CN" altLang="en-US" sz="2000" b="1" dirty="0">
              <a:solidFill>
                <a:srgbClr val="FF0000"/>
              </a:solidFill>
              <a:latin typeface="宋体" panose="02010600030101010101" pitchFamily="2" charset="-122"/>
            </a:endParaRPr>
          </a:p>
        </p:txBody>
      </p:sp>
      <p:sp>
        <p:nvSpPr>
          <p:cNvPr id="5" name="TextBox 4"/>
          <p:cNvSpPr txBox="1"/>
          <p:nvPr/>
        </p:nvSpPr>
        <p:spPr>
          <a:xfrm>
            <a:off x="453197" y="4286256"/>
            <a:ext cx="9715568" cy="186685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一起向右做匀速直线运动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假设</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受到向右的静摩擦力作用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根据牛顿第二定律可知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一定要向右做匀加速直线运动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与题给条件矛盾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间不存在静摩擦力。若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一起向右做匀加速直线运动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假设</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间不存在静摩擦力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一定要向右做匀速直线运动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与题给条件矛盾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间存在静摩擦力。</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1+#ppt_w/2"/>
                                          </p:val>
                                        </p:tav>
                                        <p:tav tm="100000">
                                          <p:val>
                                            <p:strVal val="#ppt_x"/>
                                          </p:val>
                                        </p:tav>
                                      </p:tavLst>
                                    </p:anim>
                                    <p:anim calcmode="lin" valueType="num">
                                      <p:cBhvr additive="base">
                                        <p:cTn id="1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9" name="学科素养.eps" descr="id:2147494551;FounderCES"/>
          <p:cNvPicPr>
            <a:picLocks noChangeAspect="1"/>
          </p:cNvPicPr>
          <p:nvPr/>
        </p:nvPicPr>
        <p:blipFill>
          <a:blip r:embed="rId1"/>
          <a:stretch>
            <a:fillRect/>
          </a:stretch>
        </p:blipFill>
        <p:spPr>
          <a:xfrm>
            <a:off x="595630" y="857885"/>
            <a:ext cx="9700895" cy="444500"/>
          </a:xfrm>
          <a:prstGeom prst="rect">
            <a:avLst/>
          </a:prstGeom>
        </p:spPr>
      </p:pic>
      <p:graphicFrame>
        <p:nvGraphicFramePr>
          <p:cNvPr id="2" name="表格 1"/>
          <p:cNvGraphicFramePr/>
          <p:nvPr/>
        </p:nvGraphicFramePr>
        <p:xfrm>
          <a:off x="960755" y="1307465"/>
          <a:ext cx="8975725" cy="902970"/>
        </p:xfrm>
        <a:graphic>
          <a:graphicData uri="http://schemas.openxmlformats.org/drawingml/2006/table">
            <a:tbl>
              <a:tblPr firstRow="1" bandRow="1">
                <a:tableStyleId>{5940675A-B579-460E-94D1-54222C63F5DA}</a:tableStyleId>
              </a:tblPr>
              <a:tblGrid>
                <a:gridCol w="2291080"/>
                <a:gridCol w="6684645"/>
              </a:tblGrid>
              <a:tr h="90297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微题一</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判断弹力是否存在的方法</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2358390"/>
            <a:ext cx="10118725" cy="1014730"/>
          </a:xfrm>
          <a:prstGeom prst="rect">
            <a:avLst/>
          </a:prstGeom>
          <a:noFill/>
        </p:spPr>
        <p:txBody>
          <a:bodyPr wrap="square" rtlCol="0">
            <a:spAutoFit/>
          </a:bodyPr>
          <a:lstStyle/>
          <a:p>
            <a:pPr>
              <a:lnSpc>
                <a:spcPct val="150000"/>
              </a:lnSpc>
            </a:pPr>
            <a:r>
              <a:rPr lang="zh-CN" altLang="en-US" sz="2000" b="1"/>
              <a:t>典例  1(单选)下列各图中的接触面均为光滑的,球都静止不动,哪个斜面对球一定存在弹力的作用	(　　)</a:t>
            </a:r>
            <a:endParaRPr lang="zh-CN" altLang="en-US" sz="2000" b="1"/>
          </a:p>
        </p:txBody>
      </p:sp>
      <p:pic>
        <p:nvPicPr>
          <p:cNvPr id="191" name="GZWL159.eps" descr="id:2147494573;FounderCES"/>
          <p:cNvPicPr>
            <a:picLocks noChangeAspect="1"/>
          </p:cNvPicPr>
          <p:nvPr/>
        </p:nvPicPr>
        <p:blipFill>
          <a:blip r:embed="rId2"/>
          <a:stretch>
            <a:fillRect/>
          </a:stretch>
        </p:blipFill>
        <p:spPr>
          <a:xfrm>
            <a:off x="2026285" y="3214686"/>
            <a:ext cx="6196965" cy="1426845"/>
          </a:xfrm>
          <a:prstGeom prst="rect">
            <a:avLst/>
          </a:prstGeom>
        </p:spPr>
      </p:pic>
      <p:sp>
        <p:nvSpPr>
          <p:cNvPr id="6" name="TextBox 5"/>
          <p:cNvSpPr txBox="1"/>
          <p:nvPr/>
        </p:nvSpPr>
        <p:spPr>
          <a:xfrm>
            <a:off x="1381891" y="2928934"/>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D</a:t>
            </a:r>
            <a:endParaRPr lang="zh-CN" altLang="en-US" sz="2000" b="1" dirty="0">
              <a:solidFill>
                <a:srgbClr val="FF0000"/>
              </a:solidFill>
              <a:latin typeface="宋体" panose="02010600030101010101" pitchFamily="2" charset="-122"/>
            </a:endParaRPr>
          </a:p>
        </p:txBody>
      </p:sp>
      <p:sp>
        <p:nvSpPr>
          <p:cNvPr id="7" name="TextBox 6"/>
          <p:cNvSpPr txBox="1"/>
          <p:nvPr/>
        </p:nvSpPr>
        <p:spPr>
          <a:xfrm>
            <a:off x="453197" y="4786322"/>
            <a:ext cx="9644130" cy="1015663"/>
          </a:xfrm>
          <a:prstGeom prst="rect">
            <a:avLst/>
          </a:prstGeom>
          <a:noFill/>
        </p:spPr>
        <p:txBody>
          <a:bodyPr wrap="square" rtlCol="0">
            <a:spAutoFit/>
          </a:bodyPr>
          <a:lstStyle/>
          <a:p>
            <a:r>
              <a:rPr lang="zh-CN" altLang="en-US" sz="2000" dirty="0" smtClean="0"/>
              <a:t>解析</a:t>
            </a:r>
            <a:r>
              <a:rPr lang="en-US" sz="2000" dirty="0" smtClean="0"/>
              <a:t>:</a:t>
            </a:r>
            <a:r>
              <a:rPr lang="zh-CN" altLang="en-US" sz="2000" dirty="0" smtClean="0"/>
              <a:t>采用假设法。首先补画重力</a:t>
            </a:r>
            <a:r>
              <a:rPr lang="en-US" sz="2000" dirty="0" smtClean="0"/>
              <a:t>,</a:t>
            </a:r>
            <a:r>
              <a:rPr lang="zh-CN" altLang="en-US" sz="2000" dirty="0" smtClean="0"/>
              <a:t>再假设每个接触面和轻绳对球都存在弹力</a:t>
            </a:r>
            <a:r>
              <a:rPr lang="en-US" sz="2000" dirty="0" smtClean="0"/>
              <a:t>,</a:t>
            </a:r>
            <a:r>
              <a:rPr lang="zh-CN" altLang="en-US" sz="2000" dirty="0" smtClean="0"/>
              <a:t>如图所示</a:t>
            </a:r>
            <a:r>
              <a:rPr lang="en-US" sz="2000" dirty="0" smtClean="0"/>
              <a:t>,</a:t>
            </a:r>
            <a:r>
              <a:rPr lang="zh-CN" altLang="en-US" sz="2000" dirty="0" smtClean="0"/>
              <a:t>发现前</a:t>
            </a:r>
            <a:r>
              <a:rPr lang="en-US" sz="2000" dirty="0" smtClean="0"/>
              <a:t>3</a:t>
            </a:r>
            <a:r>
              <a:rPr lang="zh-CN" altLang="en-US" sz="2000" dirty="0" smtClean="0"/>
              <a:t>个图的力都不能平衡</a:t>
            </a:r>
            <a:r>
              <a:rPr lang="en-US" sz="2000" dirty="0" smtClean="0"/>
              <a:t>,</a:t>
            </a:r>
            <a:r>
              <a:rPr lang="zh-CN" altLang="en-US" sz="2000" dirty="0" smtClean="0"/>
              <a:t>会出现加速度</a:t>
            </a:r>
            <a:r>
              <a:rPr lang="en-US" sz="2000" dirty="0" smtClean="0"/>
              <a:t>,</a:t>
            </a:r>
            <a:r>
              <a:rPr lang="zh-CN" altLang="en-US" sz="2000" dirty="0" smtClean="0"/>
              <a:t>这与题意产生了矛盾</a:t>
            </a:r>
            <a:r>
              <a:rPr lang="en-US" sz="2000" dirty="0" smtClean="0"/>
              <a:t>,</a:t>
            </a:r>
            <a:r>
              <a:rPr lang="zh-CN" altLang="en-US" sz="2000" dirty="0" smtClean="0"/>
              <a:t>因而</a:t>
            </a:r>
            <a:r>
              <a:rPr lang="en-US" sz="2000" dirty="0" smtClean="0"/>
              <a:t>A</a:t>
            </a:r>
            <a:r>
              <a:rPr lang="zh-CN" altLang="en-US" sz="2000" dirty="0" smtClean="0"/>
              <a:t>、</a:t>
            </a:r>
            <a:r>
              <a:rPr lang="en-US" sz="2000" dirty="0" smtClean="0"/>
              <a:t>B</a:t>
            </a:r>
            <a:r>
              <a:rPr lang="zh-CN" altLang="en-US" sz="2000" dirty="0" smtClean="0"/>
              <a:t>、</a:t>
            </a:r>
            <a:r>
              <a:rPr lang="en-US" sz="2000" dirty="0" smtClean="0"/>
              <a:t>C</a:t>
            </a:r>
            <a:r>
              <a:rPr lang="zh-CN" altLang="en-US" sz="2000" dirty="0" smtClean="0"/>
              <a:t>三项中斜面对球不存在弹力的作用。第</a:t>
            </a:r>
            <a:r>
              <a:rPr lang="en-US" sz="2000" dirty="0" smtClean="0"/>
              <a:t>4</a:t>
            </a:r>
            <a:r>
              <a:rPr lang="zh-CN" altLang="en-US" sz="2000" dirty="0" smtClean="0"/>
              <a:t>个斜面对球的弹力</a:t>
            </a:r>
            <a:r>
              <a:rPr lang="en-US" sz="2000" i="1" dirty="0" smtClean="0"/>
              <a:t>N</a:t>
            </a:r>
            <a:r>
              <a:rPr lang="en-US" sz="2000" baseline="-25000" dirty="0" smtClean="0"/>
              <a:t>3</a:t>
            </a:r>
            <a:r>
              <a:rPr lang="zh-CN" altLang="en-US" sz="2000" dirty="0" smtClean="0"/>
              <a:t>是合理的</a:t>
            </a:r>
            <a:r>
              <a:rPr lang="en-US" sz="2000" dirty="0" smtClean="0"/>
              <a:t>,</a:t>
            </a:r>
            <a:r>
              <a:rPr lang="zh-CN" altLang="en-US" sz="2000" dirty="0" smtClean="0"/>
              <a:t>故选择</a:t>
            </a:r>
            <a:r>
              <a:rPr lang="en-US" sz="2000" dirty="0" smtClean="0"/>
              <a:t>D</a:t>
            </a:r>
            <a:r>
              <a:rPr lang="zh-CN" altLang="en-US" sz="2000" dirty="0" smtClean="0"/>
              <a:t>项。</a:t>
            </a:r>
            <a:endParaRPr lang="zh-CN" altLang="en-US"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24635" y="642918"/>
            <a:ext cx="9644130" cy="1405193"/>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采用假设法。首先补画重力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再假设每个接触面和轻绳对球都存在弹力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发现前</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个图的力都不能平衡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会出现加速度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这与题意产生了矛盾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因而</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C</a:t>
            </a:r>
            <a:r>
              <a:rPr lang="zh-CN" altLang="en-US" sz="2000" b="1" dirty="0" smtClean="0">
                <a:solidFill>
                  <a:srgbClr val="FF0000"/>
                </a:solidFill>
                <a:latin typeface="宋体" panose="02010600030101010101" pitchFamily="2" charset="-122"/>
              </a:rPr>
              <a:t>三项中斜面对球不存在弹力的作用。第</a:t>
            </a:r>
            <a:r>
              <a:rPr lang="en-US" sz="2000" b="1" dirty="0" smtClean="0">
                <a:solidFill>
                  <a:srgbClr val="FF0000"/>
                </a:solidFill>
                <a:latin typeface="宋体" panose="02010600030101010101" pitchFamily="2" charset="-122"/>
              </a:rPr>
              <a:t>4</a:t>
            </a:r>
            <a:r>
              <a:rPr lang="zh-CN" altLang="en-US" sz="2000" b="1" dirty="0" smtClean="0">
                <a:solidFill>
                  <a:srgbClr val="FF0000"/>
                </a:solidFill>
                <a:latin typeface="宋体" panose="02010600030101010101" pitchFamily="2" charset="-122"/>
              </a:rPr>
              <a:t>个斜面对球的弹力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是合理的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故选择</a:t>
            </a:r>
            <a:r>
              <a:rPr lang="en-US" sz="2000" b="1" dirty="0" smtClean="0">
                <a:solidFill>
                  <a:srgbClr val="FF0000"/>
                </a:solidFill>
                <a:latin typeface="宋体" panose="02010600030101010101" pitchFamily="2" charset="-122"/>
              </a:rPr>
              <a:t>D</a:t>
            </a:r>
            <a:r>
              <a:rPr lang="zh-CN" altLang="en-US" sz="2000" b="1" dirty="0" smtClean="0">
                <a:solidFill>
                  <a:srgbClr val="FF0000"/>
                </a:solidFill>
                <a:latin typeface="宋体" panose="02010600030101010101" pitchFamily="2" charset="-122"/>
              </a:rPr>
              <a:t>项。</a:t>
            </a:r>
            <a:endParaRPr lang="zh-CN" altLang="en-US" sz="2000" b="1" dirty="0">
              <a:solidFill>
                <a:srgbClr val="FF0000"/>
              </a:solidFill>
              <a:latin typeface="宋体" panose="02010600030101010101" pitchFamily="2" charset="-122"/>
            </a:endParaRPr>
          </a:p>
        </p:txBody>
      </p:sp>
      <p:pic>
        <p:nvPicPr>
          <p:cNvPr id="8" name="21YB101.eps" descr="id:2147495911;FounderCES"/>
          <p:cNvPicPr/>
          <p:nvPr/>
        </p:nvPicPr>
        <p:blipFill>
          <a:blip r:embed="rId1"/>
          <a:stretch>
            <a:fillRect/>
          </a:stretch>
        </p:blipFill>
        <p:spPr>
          <a:xfrm>
            <a:off x="2667775" y="2500306"/>
            <a:ext cx="5786478" cy="164307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167765" y="736600"/>
            <a:ext cx="7480300" cy="4907915"/>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845185" y="902970"/>
          <a:ext cx="8932545" cy="657860"/>
        </p:xfrm>
        <a:graphic>
          <a:graphicData uri="http://schemas.openxmlformats.org/drawingml/2006/table">
            <a:tbl>
              <a:tblPr firstRow="1" bandRow="1">
                <a:tableStyleId>{5940675A-B579-460E-94D1-54222C63F5DA}</a:tableStyleId>
              </a:tblPr>
              <a:tblGrid>
                <a:gridCol w="2113915"/>
                <a:gridCol w="6818630"/>
              </a:tblGrid>
              <a:tr h="65786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微题二</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判断弹力方向的方法</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1712595"/>
            <a:ext cx="10118725" cy="1938020"/>
          </a:xfrm>
          <a:prstGeom prst="rect">
            <a:avLst/>
          </a:prstGeom>
          <a:noFill/>
        </p:spPr>
        <p:txBody>
          <a:bodyPr wrap="square" rtlCol="0">
            <a:spAutoFit/>
          </a:bodyPr>
          <a:lstStyle/>
          <a:p>
            <a:pPr>
              <a:lnSpc>
                <a:spcPct val="150000"/>
              </a:lnSpc>
            </a:pPr>
            <a:r>
              <a:rPr lang="zh-CN" altLang="en-US" sz="2000" b="1"/>
              <a:t>典例   2如图,斜面光滑的斜面体B置于光滑水平地面上,其竖直面先用一木条C顶住不动;现让小物块A由斜面顶端由静止开始下滑,则在A下滑的过程中B对A的支持力方向如何?</a:t>
            </a:r>
            <a:endParaRPr lang="zh-CN" altLang="en-US" sz="2000" b="1"/>
          </a:p>
          <a:p>
            <a:pPr>
              <a:lnSpc>
                <a:spcPct val="150000"/>
              </a:lnSpc>
            </a:pPr>
            <a:r>
              <a:rPr lang="zh-CN" altLang="en-US" sz="2000" b="1"/>
              <a:t>现抽去C,再让A由斜面顶端由静止开始下滑,则在A下滑的过程中B对A的支持力方向是否发生改变?</a:t>
            </a:r>
            <a:endParaRPr lang="zh-CN" altLang="en-US" sz="2000" b="1"/>
          </a:p>
        </p:txBody>
      </p:sp>
      <p:pic>
        <p:nvPicPr>
          <p:cNvPr id="193" name="GZWL161.eps" descr="id:2147494595;FounderCES"/>
          <p:cNvPicPr>
            <a:picLocks noChangeAspect="1"/>
          </p:cNvPicPr>
          <p:nvPr/>
        </p:nvPicPr>
        <p:blipFill>
          <a:blip r:embed="rId1"/>
          <a:stretch>
            <a:fillRect/>
          </a:stretch>
        </p:blipFill>
        <p:spPr>
          <a:xfrm>
            <a:off x="6524625" y="3560445"/>
            <a:ext cx="3253105" cy="1350645"/>
          </a:xfrm>
          <a:prstGeom prst="rect">
            <a:avLst/>
          </a:prstGeom>
        </p:spPr>
      </p:pic>
      <p:sp>
        <p:nvSpPr>
          <p:cNvPr id="5" name="TextBox 4"/>
          <p:cNvSpPr txBox="1"/>
          <p:nvPr/>
        </p:nvSpPr>
        <p:spPr>
          <a:xfrm>
            <a:off x="453197" y="3714752"/>
            <a:ext cx="6786610" cy="94352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无论什么情况</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支持力和压力都是垂直于接触面的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这是弹力的概念</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用这样的方法分析称之为概念法。</a:t>
            </a:r>
            <a:endParaRPr lang="zh-CN" altLang="en-US" sz="2000" b="1" dirty="0">
              <a:solidFill>
                <a:srgbClr val="FF0000"/>
              </a:solidFill>
              <a:latin typeface="宋体" panose="02010600030101010101" pitchFamily="2" charset="-122"/>
            </a:endParaRPr>
          </a:p>
        </p:txBody>
      </p:sp>
      <p:pic>
        <p:nvPicPr>
          <p:cNvPr id="6" name="GZWL162.eps" descr="id:2147495918;FounderCES"/>
          <p:cNvPicPr/>
          <p:nvPr/>
        </p:nvPicPr>
        <p:blipFill>
          <a:blip r:embed="rId2"/>
          <a:stretch>
            <a:fillRect/>
          </a:stretch>
        </p:blipFill>
        <p:spPr>
          <a:xfrm>
            <a:off x="953263" y="5000636"/>
            <a:ext cx="4286280" cy="107157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009015" y="789940"/>
            <a:ext cx="8329930" cy="253365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902335" y="772795"/>
          <a:ext cx="8816340" cy="629285"/>
        </p:xfrm>
        <a:graphic>
          <a:graphicData uri="http://schemas.openxmlformats.org/drawingml/2006/table">
            <a:tbl>
              <a:tblPr firstRow="1" bandRow="1">
                <a:tableStyleId>{5940675A-B579-460E-94D1-54222C63F5DA}</a:tableStyleId>
              </a:tblPr>
              <a:tblGrid>
                <a:gridCol w="2446655"/>
                <a:gridCol w="6369685"/>
              </a:tblGrid>
              <a:tr h="629285">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微题三</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如何利用胡克定律分析计算</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1712595"/>
            <a:ext cx="10118725" cy="1476375"/>
          </a:xfrm>
          <a:prstGeom prst="rect">
            <a:avLst/>
          </a:prstGeom>
          <a:noFill/>
        </p:spPr>
        <p:txBody>
          <a:bodyPr wrap="square" rtlCol="0">
            <a:spAutoFit/>
          </a:bodyPr>
          <a:lstStyle/>
          <a:p>
            <a:pPr>
              <a:lnSpc>
                <a:spcPct val="150000"/>
              </a:lnSpc>
            </a:pPr>
            <a:r>
              <a:rPr lang="zh-CN" altLang="en-US" sz="2000" b="1" dirty="0"/>
              <a:t>典例   3(单选)一根轻质弹簧一端固定,用大小为F</a:t>
            </a:r>
            <a:r>
              <a:rPr lang="zh-CN" altLang="en-US" sz="2000" b="1" baseline="-25000" dirty="0">
                <a:solidFill>
                  <a:schemeClr val="tx1"/>
                </a:solidFill>
                <a:uFillTx/>
              </a:rPr>
              <a:t>1</a:t>
            </a:r>
            <a:r>
              <a:rPr lang="zh-CN" altLang="en-US" sz="2000" b="1" dirty="0"/>
              <a:t>的力压弹簧的另一端,平衡时长度为l</a:t>
            </a:r>
            <a:r>
              <a:rPr lang="zh-CN" altLang="en-US" sz="2000" b="1" baseline="-25000" dirty="0">
                <a:uFillTx/>
              </a:rPr>
              <a:t>1</a:t>
            </a:r>
            <a:r>
              <a:rPr lang="zh-CN" altLang="en-US" sz="2000" b="1" dirty="0"/>
              <a:t>;改用大小为F</a:t>
            </a:r>
            <a:r>
              <a:rPr lang="zh-CN" altLang="en-US" sz="2000" b="1" baseline="-25000" dirty="0">
                <a:uFillTx/>
              </a:rPr>
              <a:t>2</a:t>
            </a:r>
            <a:r>
              <a:rPr lang="zh-CN" altLang="en-US" sz="2000" b="1" dirty="0"/>
              <a:t>的力拉弹簧,平衡时长度为l</a:t>
            </a:r>
            <a:r>
              <a:rPr lang="zh-CN" altLang="en-US" sz="2000" b="1" baseline="-25000" dirty="0">
                <a:uFillTx/>
              </a:rPr>
              <a:t>2</a:t>
            </a:r>
            <a:r>
              <a:rPr lang="zh-CN" altLang="en-US" sz="2000" b="1" dirty="0"/>
              <a:t>.弹簧的拉伸或压缩均在弹性限度内,该弹簧的劲度系数为(　　)</a:t>
            </a:r>
            <a:endParaRPr lang="zh-CN" altLang="en-US" sz="2000" b="1" dirty="0"/>
          </a:p>
        </p:txBody>
      </p:sp>
      <p:pic>
        <p:nvPicPr>
          <p:cNvPr id="3" name="图片 2"/>
          <p:cNvPicPr>
            <a:picLocks noChangeAspect="1"/>
          </p:cNvPicPr>
          <p:nvPr/>
        </p:nvPicPr>
        <p:blipFill>
          <a:blip r:embed="rId1"/>
          <a:stretch>
            <a:fillRect/>
          </a:stretch>
        </p:blipFill>
        <p:spPr>
          <a:xfrm>
            <a:off x="438150" y="3338830"/>
            <a:ext cx="3810000" cy="1504950"/>
          </a:xfrm>
          <a:prstGeom prst="rect">
            <a:avLst/>
          </a:prstGeom>
        </p:spPr>
      </p:pic>
      <p:sp>
        <p:nvSpPr>
          <p:cNvPr id="5" name="TextBox 4"/>
          <p:cNvSpPr txBox="1"/>
          <p:nvPr/>
        </p:nvSpPr>
        <p:spPr>
          <a:xfrm>
            <a:off x="1239015" y="2714620"/>
            <a:ext cx="1071570" cy="400110"/>
          </a:xfrm>
          <a:prstGeom prst="rect">
            <a:avLst/>
          </a:prstGeom>
          <a:noFill/>
        </p:spPr>
        <p:txBody>
          <a:bodyPr wrap="square" rtlCol="0">
            <a:spAutoFit/>
          </a:bodyPr>
          <a:lstStyle/>
          <a:p>
            <a:r>
              <a:rPr lang="en-US" sz="2000" b="1" dirty="0" smtClean="0">
                <a:solidFill>
                  <a:srgbClr val="FF0000"/>
                </a:solidFill>
                <a:latin typeface="宋体" panose="02010600030101010101" pitchFamily="2" charset="-122"/>
              </a:rPr>
              <a:t>C</a:t>
            </a:r>
            <a:endParaRPr lang="zh-CN" altLang="en-US" sz="2000" b="1" dirty="0">
              <a:solidFill>
                <a:srgbClr val="FF0000"/>
              </a:solidFill>
              <a:latin typeface="宋体" panose="02010600030101010101" pitchFamily="2" charset="-122"/>
            </a:endParaRPr>
          </a:p>
        </p:txBody>
      </p:sp>
      <p:sp>
        <p:nvSpPr>
          <p:cNvPr id="6" name="TextBox 5"/>
          <p:cNvSpPr txBox="1"/>
          <p:nvPr/>
        </p:nvSpPr>
        <p:spPr>
          <a:xfrm>
            <a:off x="453197" y="4929198"/>
            <a:ext cx="9215502" cy="55399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根据胡克定律有</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=k(l</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-l</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=k(l</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-l</a:t>
            </a:r>
            <a:r>
              <a:rPr lang="en-US" sz="2000" b="1" baseline="-25000" dirty="0" smtClean="0">
                <a:solidFill>
                  <a:srgbClr val="FF0000"/>
                </a:solidFill>
                <a:latin typeface="宋体" panose="02010600030101010101" pitchFamily="2" charset="-122"/>
              </a:rPr>
              <a:t>0</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解</a:t>
            </a:r>
            <a:r>
              <a:rPr lang="zh-CN" altLang="en-US" sz="2000" b="1" dirty="0" smtClean="0">
                <a:solidFill>
                  <a:srgbClr val="FF0000"/>
                </a:solidFill>
                <a:latin typeface="宋体" panose="02010600030101010101" pitchFamily="2" charset="-122"/>
              </a:rPr>
              <a:t>得</a:t>
            </a:r>
            <a:r>
              <a:rPr lang="en-US" altLang="zh-CN" sz="2000" b="1" dirty="0" smtClean="0">
                <a:solidFill>
                  <a:srgbClr val="FF0000"/>
                </a:solidFill>
                <a:latin typeface="宋体" panose="02010600030101010101" pitchFamily="2" charset="-122"/>
              </a:rPr>
              <a:t> </a:t>
            </a:r>
            <a:r>
              <a:rPr lang="en-US" altLang="zh-CN" sz="2000" b="1" dirty="0" smtClean="0">
                <a:solidFill>
                  <a:srgbClr val="FF0000"/>
                </a:solidFill>
                <a:latin typeface="宋体" panose="02010600030101010101" pitchFamily="2" charset="-122"/>
              </a:rPr>
              <a:t>        </a:t>
            </a:r>
            <a:r>
              <a:rPr lang="zh-CN" alt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1027" name="Picture 3"/>
          <p:cNvPicPr>
            <a:picLocks noChangeAspect="1" noChangeArrowheads="1"/>
          </p:cNvPicPr>
          <p:nvPr/>
        </p:nvPicPr>
        <p:blipFill>
          <a:blip r:embed="rId2"/>
          <a:srcRect/>
          <a:stretch>
            <a:fillRect/>
          </a:stretch>
        </p:blipFill>
        <p:spPr bwMode="auto">
          <a:xfrm>
            <a:off x="6382551" y="4980003"/>
            <a:ext cx="1005783" cy="592137"/>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027"/>
                                        </p:tgtEl>
                                        <p:attrNameLst>
                                          <p:attrName>style.visibility</p:attrName>
                                        </p:attrNameLst>
                                      </p:cBhvr>
                                      <p:to>
                                        <p:strVal val="visible"/>
                                      </p:to>
                                    </p:set>
                                    <p:anim calcmode="lin" valueType="num">
                                      <p:cBhvr additive="base">
                                        <p:cTn id="17" dur="500" fill="hold"/>
                                        <p:tgtEl>
                                          <p:spTgt spid="1027"/>
                                        </p:tgtEl>
                                        <p:attrNameLst>
                                          <p:attrName>ppt_x</p:attrName>
                                        </p:attrNameLst>
                                      </p:cBhvr>
                                      <p:tavLst>
                                        <p:tav tm="0">
                                          <p:val>
                                            <p:strVal val="1+#ppt_w/2"/>
                                          </p:val>
                                        </p:tav>
                                        <p:tav tm="100000">
                                          <p:val>
                                            <p:strVal val="#ppt_x"/>
                                          </p:val>
                                        </p:tav>
                                      </p:tavLst>
                                    </p:anim>
                                    <p:anim calcmode="lin" valueType="num">
                                      <p:cBhvr additive="base">
                                        <p:cTn id="18" dur="500" fill="hold"/>
                                        <p:tgtEl>
                                          <p:spTgt spid="10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947420" y="797560"/>
            <a:ext cx="8726805" cy="3306445"/>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902335" y="873760"/>
          <a:ext cx="8946515" cy="758825"/>
        </p:xfrm>
        <a:graphic>
          <a:graphicData uri="http://schemas.openxmlformats.org/drawingml/2006/table">
            <a:tbl>
              <a:tblPr firstRow="1" bandRow="1">
                <a:tableStyleId>{5940675A-B579-460E-94D1-54222C63F5DA}</a:tableStyleId>
              </a:tblPr>
              <a:tblGrid>
                <a:gridCol w="2244725"/>
                <a:gridCol w="6701790"/>
              </a:tblGrid>
              <a:tr h="758825">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微题四</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判断静摩擦力是否存在以及方向的方法</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1712595"/>
            <a:ext cx="10118725" cy="1014730"/>
          </a:xfrm>
          <a:prstGeom prst="rect">
            <a:avLst/>
          </a:prstGeom>
          <a:noFill/>
        </p:spPr>
        <p:txBody>
          <a:bodyPr wrap="square" rtlCol="0">
            <a:spAutoFit/>
          </a:bodyPr>
          <a:lstStyle/>
          <a:p>
            <a:pPr>
              <a:lnSpc>
                <a:spcPct val="150000"/>
              </a:lnSpc>
            </a:pPr>
            <a:r>
              <a:rPr lang="zh-CN" altLang="en-US" sz="2000" b="1"/>
              <a:t>典例   4如图,有3本书叠放在水平桌面上,用水平力 F拉第2本书,但没有拉动。完成受力分析。再说明系统(包括桌面)共有几对摩擦力?</a:t>
            </a:r>
            <a:endParaRPr lang="zh-CN" altLang="en-US" sz="2000" b="1"/>
          </a:p>
        </p:txBody>
      </p:sp>
      <p:pic>
        <p:nvPicPr>
          <p:cNvPr id="196" name="GZWL165.eps" descr="id:2147494632;FounderCES"/>
          <p:cNvPicPr>
            <a:picLocks noChangeAspect="1"/>
          </p:cNvPicPr>
          <p:nvPr/>
        </p:nvPicPr>
        <p:blipFill>
          <a:blip r:embed="rId1"/>
          <a:stretch>
            <a:fillRect/>
          </a:stretch>
        </p:blipFill>
        <p:spPr>
          <a:xfrm>
            <a:off x="7525559" y="2357430"/>
            <a:ext cx="2844165" cy="1592580"/>
          </a:xfrm>
          <a:prstGeom prst="rect">
            <a:avLst/>
          </a:prstGeom>
        </p:spPr>
      </p:pic>
      <p:sp>
        <p:nvSpPr>
          <p:cNvPr id="5" name="TextBox 4"/>
          <p:cNvSpPr txBox="1"/>
          <p:nvPr/>
        </p:nvSpPr>
        <p:spPr>
          <a:xfrm>
            <a:off x="310321" y="2687793"/>
            <a:ext cx="9429816" cy="3170099"/>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要从上而下分析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因为书</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受到力 </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作用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故书</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相对书</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3</a:t>
            </a:r>
            <a:endParaRPr lang="en-US"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可能</a:t>
            </a:r>
            <a:r>
              <a:rPr lang="zh-CN" altLang="en-US" sz="2000" b="1" dirty="0" smtClean="0">
                <a:solidFill>
                  <a:srgbClr val="FF0000"/>
                </a:solidFill>
                <a:latin typeface="宋体" panose="02010600030101010101" pitchFamily="2" charset="-122"/>
              </a:rPr>
              <a:t>有向右运动的趋势</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假设书</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对</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有向左的静摩擦力</a:t>
            </a:r>
            <a:r>
              <a:rPr lang="zh-CN" altLang="en-US" sz="2000" b="1" dirty="0" smtClean="0">
                <a:solidFill>
                  <a:srgbClr val="FF0000"/>
                </a:solidFill>
                <a:latin typeface="宋体" panose="02010600030101010101" pitchFamily="2" charset="-122"/>
              </a:rPr>
              <a:t>。</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由</a:t>
            </a:r>
            <a:r>
              <a:rPr lang="zh-CN" altLang="en-US" sz="2000" b="1" dirty="0" smtClean="0">
                <a:solidFill>
                  <a:srgbClr val="FF0000"/>
                </a:solidFill>
                <a:latin typeface="宋体" panose="02010600030101010101" pitchFamily="2" charset="-122"/>
              </a:rPr>
              <a:t>牛顿第三定律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对</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有水平向右的静摩擦力</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仅受到此力就一定具有向右的加速度而做匀加速运动</a:t>
            </a:r>
            <a:r>
              <a:rPr lang="en-US" sz="2000" b="1" dirty="0" smtClean="0">
                <a:solidFill>
                  <a:srgbClr val="FF0000"/>
                </a:solidFill>
                <a:latin typeface="宋体" panose="02010600030101010101" pitchFamily="2" charset="-122"/>
              </a:rPr>
              <a:t>,</a:t>
            </a:r>
            <a:endParaRPr lang="en-US"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这</a:t>
            </a:r>
            <a:r>
              <a:rPr lang="zh-CN" altLang="en-US" sz="2000" b="1" dirty="0" smtClean="0">
                <a:solidFill>
                  <a:srgbClr val="FF0000"/>
                </a:solidFill>
                <a:latin typeface="宋体" panose="02010600030101010101" pitchFamily="2" charset="-122"/>
              </a:rPr>
              <a:t>与书</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不动矛盾</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因此</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间没有摩擦力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其实没有相对运动的趋势</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不动就一定要靠书</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上表面水平向左的静摩擦力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32</a:t>
            </a:r>
            <a:r>
              <a:rPr lang="zh-CN" altLang="en-US" sz="2000" b="1" dirty="0" smtClean="0">
                <a:solidFill>
                  <a:srgbClr val="FF0000"/>
                </a:solidFill>
                <a:latin typeface="宋体" panose="02010600030101010101" pitchFamily="2" charset="-122"/>
              </a:rPr>
              <a:t>来控制</a:t>
            </a:r>
            <a:r>
              <a:rPr lang="zh-CN" altLang="en-US" sz="2000" b="1" dirty="0" smtClean="0">
                <a:solidFill>
                  <a:srgbClr val="FF0000"/>
                </a:solidFill>
                <a:latin typeface="宋体" panose="02010600030101010101" pitchFamily="2" charset="-122"/>
              </a:rPr>
              <a:t>。</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由</a:t>
            </a:r>
            <a:r>
              <a:rPr lang="zh-CN" altLang="en-US" sz="2000" b="1" dirty="0" smtClean="0">
                <a:solidFill>
                  <a:srgbClr val="FF0000"/>
                </a:solidFill>
                <a:latin typeface="宋体" panose="02010600030101010101" pitchFamily="2" charset="-122"/>
              </a:rPr>
              <a:t>牛顿第三定律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对</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有水平向右的静摩擦力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23</a:t>
            </a:r>
            <a:r>
              <a:rPr lang="zh-CN" altLang="en-US" sz="2000" b="1" dirty="0" smtClean="0">
                <a:solidFill>
                  <a:srgbClr val="FF0000"/>
                </a:solidFill>
                <a:latin typeface="宋体" panose="02010600030101010101" pitchFamily="2" charset="-122"/>
              </a:rPr>
              <a:t>使书</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相对</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桌面</a:t>
            </a:r>
            <a:r>
              <a:rPr lang="zh-CN" altLang="en-US" sz="2000" b="1" dirty="0" smtClean="0">
                <a:solidFill>
                  <a:srgbClr val="FF0000"/>
                </a:solidFill>
                <a:latin typeface="宋体" panose="02010600030101010101" pitchFamily="2" charset="-122"/>
              </a:rPr>
              <a:t>有向右的运动趋势</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不动就一定靠桌面对</a:t>
            </a:r>
            <a:r>
              <a:rPr lang="zh-CN" altLang="en-US" sz="2000" b="1" dirty="0" smtClean="0">
                <a:solidFill>
                  <a:srgbClr val="FF0000"/>
                </a:solidFill>
                <a:latin typeface="宋体" panose="02010600030101010101" pitchFamily="2" charset="-122"/>
              </a:rPr>
              <a:t>它水平</a:t>
            </a:r>
            <a:r>
              <a:rPr lang="zh-CN" altLang="en-US" sz="2000" b="1" dirty="0" smtClean="0">
                <a:solidFill>
                  <a:srgbClr val="FF0000"/>
                </a:solidFill>
                <a:latin typeface="宋体" panose="02010600030101010101" pitchFamily="2" charset="-122"/>
              </a:rPr>
              <a:t>向左</a:t>
            </a:r>
            <a:r>
              <a:rPr lang="zh-CN" altLang="en-US" sz="2000" b="1" dirty="0" smtClean="0">
                <a:solidFill>
                  <a:srgbClr val="FF0000"/>
                </a:solidFill>
                <a:latin typeface="宋体" panose="02010600030101010101" pitchFamily="2" charset="-122"/>
              </a:rPr>
              <a:t>的</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静摩擦力</a:t>
            </a:r>
            <a:r>
              <a:rPr lang="en-US" sz="2000" b="1" dirty="0" smtClean="0">
                <a:solidFill>
                  <a:srgbClr val="FF0000"/>
                </a:solidFill>
                <a:latin typeface="宋体" panose="02010600030101010101" pitchFamily="2" charset="-122"/>
              </a:rPr>
              <a:t>f</a:t>
            </a:r>
            <a:r>
              <a:rPr lang="zh-CN" altLang="en-US" sz="2000" b="1" baseline="-25000" dirty="0" smtClean="0">
                <a:solidFill>
                  <a:srgbClr val="FF0000"/>
                </a:solidFill>
                <a:latin typeface="宋体" panose="02010600030101010101" pitchFamily="2" charset="-122"/>
              </a:rPr>
              <a:t>桌</a:t>
            </a:r>
            <a:r>
              <a:rPr lang="en-US" sz="2000" b="1" baseline="-25000"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来控制</a:t>
            </a:r>
            <a:r>
              <a:rPr lang="zh-CN" altLang="en-US" sz="2000" b="1" dirty="0" smtClean="0">
                <a:solidFill>
                  <a:srgbClr val="FF0000"/>
                </a:solidFill>
                <a:latin typeface="宋体" panose="02010600030101010101" pitchFamily="2" charset="-122"/>
              </a:rPr>
              <a:t>。由</a:t>
            </a:r>
            <a:r>
              <a:rPr lang="zh-CN" altLang="en-US" sz="2000" b="1" dirty="0" smtClean="0">
                <a:solidFill>
                  <a:srgbClr val="FF0000"/>
                </a:solidFill>
                <a:latin typeface="宋体" panose="02010600030101010101" pitchFamily="2" charset="-122"/>
              </a:rPr>
              <a:t>牛顿第三定律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书</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对桌面</a:t>
            </a:r>
            <a:r>
              <a:rPr lang="zh-CN" altLang="en-US" sz="2000" b="1" dirty="0" smtClean="0">
                <a:solidFill>
                  <a:srgbClr val="FF0000"/>
                </a:solidFill>
                <a:latin typeface="宋体" panose="02010600030101010101" pitchFamily="2" charset="-122"/>
              </a:rPr>
              <a:t>有水平</a:t>
            </a:r>
            <a:r>
              <a:rPr lang="zh-CN" altLang="en-US" sz="2000" b="1" dirty="0" smtClean="0">
                <a:solidFill>
                  <a:srgbClr val="FF0000"/>
                </a:solidFill>
                <a:latin typeface="宋体" panose="02010600030101010101" pitchFamily="2" charset="-122"/>
              </a:rPr>
              <a:t>向右</a:t>
            </a:r>
            <a:r>
              <a:rPr lang="zh-CN" altLang="en-US" sz="2000" b="1" dirty="0" smtClean="0">
                <a:solidFill>
                  <a:srgbClr val="FF0000"/>
                </a:solidFill>
                <a:latin typeface="宋体" panose="02010600030101010101" pitchFamily="2" charset="-122"/>
              </a:rPr>
              <a:t>的</a:t>
            </a:r>
            <a:endParaRPr lang="en-US" altLang="zh-CN" sz="2000" b="1" dirty="0" smtClean="0">
              <a:solidFill>
                <a:srgbClr val="FF0000"/>
              </a:solidFill>
              <a:latin typeface="宋体" panose="02010600030101010101" pitchFamily="2" charset="-122"/>
            </a:endParaRPr>
          </a:p>
          <a:p>
            <a:r>
              <a:rPr lang="zh-CN" altLang="en-US" sz="2000" b="1" dirty="0" smtClean="0">
                <a:solidFill>
                  <a:srgbClr val="FF0000"/>
                </a:solidFill>
                <a:latin typeface="宋体" panose="02010600030101010101" pitchFamily="2" charset="-122"/>
              </a:rPr>
              <a:t>静摩擦力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zh-CN" altLang="en-US" sz="2000" b="1" baseline="-25000" dirty="0" smtClean="0">
                <a:solidFill>
                  <a:srgbClr val="FF0000"/>
                </a:solidFill>
                <a:latin typeface="宋体" panose="02010600030101010101" pitchFamily="2" charset="-122"/>
              </a:rPr>
              <a:t>桌</a:t>
            </a:r>
            <a:r>
              <a:rPr lang="zh-CN" altLang="en-US" sz="2000" b="1" dirty="0" smtClean="0">
                <a:solidFill>
                  <a:srgbClr val="FF0000"/>
                </a:solidFill>
                <a:latin typeface="宋体" panose="02010600030101010101" pitchFamily="2" charset="-122"/>
              </a:rPr>
              <a:t>。总之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系统</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包括桌面</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共有</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对摩擦力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如图所示。</a:t>
            </a:r>
            <a:endParaRPr lang="zh-CN" altLang="en-US" sz="2000" b="1" dirty="0">
              <a:solidFill>
                <a:srgbClr val="FF0000"/>
              </a:solidFill>
              <a:latin typeface="宋体" panose="02010600030101010101" pitchFamily="2" charset="-122"/>
            </a:endParaRPr>
          </a:p>
        </p:txBody>
      </p:sp>
      <p:pic>
        <p:nvPicPr>
          <p:cNvPr id="6" name="21YB102.eps" descr="id:2147495925;FounderCES"/>
          <p:cNvPicPr/>
          <p:nvPr/>
        </p:nvPicPr>
        <p:blipFill>
          <a:blip r:embed="rId2"/>
          <a:stretch>
            <a:fillRect/>
          </a:stretch>
        </p:blipFill>
        <p:spPr>
          <a:xfrm>
            <a:off x="7454121" y="4429132"/>
            <a:ext cx="2643206" cy="171451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1+#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807720" y="989330"/>
            <a:ext cx="8343265" cy="3152775"/>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931545" y="758825"/>
          <a:ext cx="8858885" cy="657860"/>
        </p:xfrm>
        <a:graphic>
          <a:graphicData uri="http://schemas.openxmlformats.org/drawingml/2006/table">
            <a:tbl>
              <a:tblPr firstRow="1" bandRow="1">
                <a:tableStyleId>{5940675A-B579-460E-94D1-54222C63F5DA}</a:tableStyleId>
              </a:tblPr>
              <a:tblGrid>
                <a:gridCol w="1817370"/>
                <a:gridCol w="7041515"/>
              </a:tblGrid>
              <a:tr h="65786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微题五</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判断滑动摩擦力方向的方法</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1712595"/>
            <a:ext cx="10118725" cy="3784600"/>
          </a:xfrm>
          <a:prstGeom prst="rect">
            <a:avLst/>
          </a:prstGeom>
          <a:noFill/>
        </p:spPr>
        <p:txBody>
          <a:bodyPr wrap="square" rtlCol="0">
            <a:spAutoFit/>
          </a:bodyPr>
          <a:lstStyle/>
          <a:p>
            <a:pPr>
              <a:lnSpc>
                <a:spcPct val="150000"/>
              </a:lnSpc>
            </a:pPr>
            <a:r>
              <a:rPr lang="zh-CN" altLang="en-US" sz="2000" b="1"/>
              <a:t>典例  5如图,一小货物从半径为R的     光滑圆弧的顶点滑下,到最低点时刚好滑上水平传送带,重力加速度取g,请完成如下的讨论:</a:t>
            </a:r>
            <a:endParaRPr lang="zh-CN" altLang="en-US" sz="2000" b="1"/>
          </a:p>
          <a:p>
            <a:pPr>
              <a:lnSpc>
                <a:spcPct val="150000"/>
              </a:lnSpc>
            </a:pPr>
            <a:r>
              <a:rPr lang="zh-CN" altLang="en-US" sz="2000" b="1"/>
              <a:t>(1)若传送带不动,则小货物受到带(简称)的摩擦力向</a:t>
            </a:r>
            <a:r>
              <a:rPr lang="zh-CN" altLang="en-US" sz="2000" b="1" u="sng"/>
              <a:t>　　              </a:t>
            </a:r>
            <a:r>
              <a:rPr lang="zh-CN" altLang="en-US" sz="2000" b="1"/>
              <a:t>。 </a:t>
            </a:r>
            <a:endParaRPr lang="zh-CN" altLang="en-US" sz="2000" b="1"/>
          </a:p>
          <a:p>
            <a:pPr>
              <a:lnSpc>
                <a:spcPct val="150000"/>
              </a:lnSpc>
            </a:pPr>
            <a:r>
              <a:rPr lang="zh-CN" altLang="en-US" sz="2000" b="1"/>
              <a:t>(2)若传送轮顺时针转动,则小货物受到带的摩擦力向</a:t>
            </a:r>
            <a:r>
              <a:rPr lang="zh-CN" altLang="en-US" sz="2000" b="1" u="sng"/>
              <a:t>　　    　　 </a:t>
            </a:r>
            <a:r>
              <a:rPr lang="zh-CN" altLang="en-US" sz="2000" b="1"/>
              <a:t>。 </a:t>
            </a:r>
            <a:endParaRPr lang="zh-CN" altLang="en-US" sz="2000" b="1"/>
          </a:p>
          <a:p>
            <a:pPr>
              <a:lnSpc>
                <a:spcPct val="150000"/>
              </a:lnSpc>
            </a:pPr>
            <a:r>
              <a:rPr lang="zh-CN" altLang="en-US" sz="2000" b="1"/>
              <a:t>(3)若传送轮逆时针转动:</a:t>
            </a:r>
            <a:endParaRPr lang="zh-CN" altLang="en-US" sz="2000" b="1"/>
          </a:p>
          <a:p>
            <a:pPr>
              <a:lnSpc>
                <a:spcPct val="150000"/>
              </a:lnSpc>
            </a:pPr>
            <a:r>
              <a:rPr lang="zh-CN" altLang="en-US" sz="2000" b="1"/>
              <a:t>①当传送带速度为           时,小货物受到带的摩擦力向</a:t>
            </a:r>
            <a:r>
              <a:rPr lang="zh-CN" altLang="en-US" sz="2000" b="1" u="sng"/>
              <a:t>　　　　</a:t>
            </a:r>
            <a:r>
              <a:rPr lang="zh-CN" altLang="en-US" sz="2000" b="1"/>
              <a:t>,直到与传送带共速为止。 </a:t>
            </a:r>
            <a:endParaRPr lang="zh-CN" altLang="en-US" sz="2000" b="1"/>
          </a:p>
          <a:p>
            <a:pPr>
              <a:lnSpc>
                <a:spcPct val="150000"/>
              </a:lnSpc>
            </a:pPr>
            <a:r>
              <a:rPr lang="zh-CN" altLang="en-US" sz="2000" b="1"/>
              <a:t>②当传送带速度为               时,小货物受到带的摩擦力向</a:t>
            </a:r>
            <a:r>
              <a:rPr lang="zh-CN" altLang="en-US" sz="2000" b="1" u="sng"/>
              <a:t>　　　　</a:t>
            </a:r>
            <a:r>
              <a:rPr lang="zh-CN" altLang="en-US" sz="2000" b="1"/>
              <a:t>,直到与传送带共速为止。</a:t>
            </a:r>
            <a:endParaRPr lang="zh-CN" altLang="en-US" sz="2000" b="1"/>
          </a:p>
        </p:txBody>
      </p:sp>
      <p:pic>
        <p:nvPicPr>
          <p:cNvPr id="3" name="图片 2"/>
          <p:cNvPicPr>
            <a:picLocks noChangeAspect="1"/>
          </p:cNvPicPr>
          <p:nvPr/>
        </p:nvPicPr>
        <p:blipFill>
          <a:blip r:embed="rId1"/>
          <a:stretch>
            <a:fillRect/>
          </a:stretch>
        </p:blipFill>
        <p:spPr>
          <a:xfrm>
            <a:off x="4246880" y="1712595"/>
            <a:ext cx="231775" cy="578485"/>
          </a:xfrm>
          <a:prstGeom prst="rect">
            <a:avLst/>
          </a:prstGeom>
        </p:spPr>
      </p:pic>
      <p:pic>
        <p:nvPicPr>
          <p:cNvPr id="5" name="图片 4"/>
          <p:cNvPicPr>
            <a:picLocks noChangeAspect="1"/>
          </p:cNvPicPr>
          <p:nvPr/>
        </p:nvPicPr>
        <p:blipFill>
          <a:blip r:embed="rId2"/>
          <a:stretch>
            <a:fillRect/>
          </a:stretch>
        </p:blipFill>
        <p:spPr>
          <a:xfrm>
            <a:off x="2437130" y="4074160"/>
            <a:ext cx="733425" cy="466725"/>
          </a:xfrm>
          <a:prstGeom prst="rect">
            <a:avLst/>
          </a:prstGeom>
        </p:spPr>
      </p:pic>
      <p:pic>
        <p:nvPicPr>
          <p:cNvPr id="6" name="图片 5"/>
          <p:cNvPicPr>
            <a:picLocks noChangeAspect="1"/>
          </p:cNvPicPr>
          <p:nvPr/>
        </p:nvPicPr>
        <p:blipFill>
          <a:blip r:embed="rId3"/>
          <a:stretch>
            <a:fillRect/>
          </a:stretch>
        </p:blipFill>
        <p:spPr>
          <a:xfrm>
            <a:off x="2437130" y="4540885"/>
            <a:ext cx="866775" cy="466725"/>
          </a:xfrm>
          <a:prstGeom prst="rect">
            <a:avLst/>
          </a:prstGeom>
        </p:spPr>
      </p:pic>
      <p:pic>
        <p:nvPicPr>
          <p:cNvPr id="198" name="GZWL167.eps" descr="id:2147494654;FounderCES"/>
          <p:cNvPicPr>
            <a:picLocks noChangeAspect="1"/>
          </p:cNvPicPr>
          <p:nvPr/>
        </p:nvPicPr>
        <p:blipFill>
          <a:blip r:embed="rId4"/>
          <a:stretch>
            <a:fillRect/>
          </a:stretch>
        </p:blipFill>
        <p:spPr>
          <a:xfrm>
            <a:off x="4478655" y="5147945"/>
            <a:ext cx="3332480" cy="1114425"/>
          </a:xfrm>
          <a:prstGeom prst="rect">
            <a:avLst/>
          </a:prstGeom>
        </p:spPr>
      </p:pic>
      <p:sp>
        <p:nvSpPr>
          <p:cNvPr id="8" name="TextBox 7"/>
          <p:cNvSpPr txBox="1"/>
          <p:nvPr/>
        </p:nvSpPr>
        <p:spPr>
          <a:xfrm>
            <a:off x="6239675" y="2643182"/>
            <a:ext cx="1071570"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右</a:t>
            </a:r>
            <a:endParaRPr lang="zh-CN" altLang="en-US" sz="2000" b="1" dirty="0">
              <a:solidFill>
                <a:srgbClr val="FF0000"/>
              </a:solidFill>
              <a:latin typeface="宋体" panose="02010600030101010101" pitchFamily="2" charset="-122"/>
            </a:endParaRPr>
          </a:p>
        </p:txBody>
      </p:sp>
      <p:sp>
        <p:nvSpPr>
          <p:cNvPr id="9" name="TextBox 8"/>
          <p:cNvSpPr txBox="1"/>
          <p:nvPr/>
        </p:nvSpPr>
        <p:spPr>
          <a:xfrm>
            <a:off x="6168237" y="3143248"/>
            <a:ext cx="1071570"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右</a:t>
            </a:r>
            <a:endParaRPr lang="zh-CN" altLang="en-US" sz="2000" b="1" dirty="0">
              <a:solidFill>
                <a:srgbClr val="FF0000"/>
              </a:solidFill>
              <a:latin typeface="宋体" panose="02010600030101010101" pitchFamily="2" charset="-122"/>
            </a:endParaRPr>
          </a:p>
        </p:txBody>
      </p:sp>
      <p:sp>
        <p:nvSpPr>
          <p:cNvPr id="10" name="TextBox 9"/>
          <p:cNvSpPr txBox="1"/>
          <p:nvPr/>
        </p:nvSpPr>
        <p:spPr>
          <a:xfrm>
            <a:off x="6453989" y="4000504"/>
            <a:ext cx="1071570"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右</a:t>
            </a:r>
            <a:endParaRPr lang="zh-CN" altLang="en-US" sz="2000" b="1" dirty="0">
              <a:solidFill>
                <a:srgbClr val="FF0000"/>
              </a:solidFill>
              <a:latin typeface="宋体" panose="02010600030101010101" pitchFamily="2" charset="-122"/>
            </a:endParaRPr>
          </a:p>
        </p:txBody>
      </p:sp>
      <p:sp>
        <p:nvSpPr>
          <p:cNvPr id="11" name="TextBox 10"/>
          <p:cNvSpPr txBox="1"/>
          <p:nvPr/>
        </p:nvSpPr>
        <p:spPr>
          <a:xfrm>
            <a:off x="6739741" y="4500570"/>
            <a:ext cx="1071570" cy="400110"/>
          </a:xfrm>
          <a:prstGeom prst="rect">
            <a:avLst/>
          </a:prstGeom>
          <a:noFill/>
        </p:spPr>
        <p:txBody>
          <a:bodyPr wrap="square" rtlCol="0">
            <a:spAutoFit/>
          </a:bodyPr>
          <a:lstStyle/>
          <a:p>
            <a:r>
              <a:rPr lang="zh-CN" altLang="en-US" sz="2000" b="1" dirty="0" smtClean="0">
                <a:solidFill>
                  <a:srgbClr val="FF0000"/>
                </a:solidFill>
                <a:latin typeface="宋体" panose="02010600030101010101" pitchFamily="2" charset="-122"/>
              </a:rPr>
              <a:t>左</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1+#ppt_w/2"/>
                                          </p:val>
                                        </p:tav>
                                        <p:tav tm="100000">
                                          <p:val>
                                            <p:strVal val="#ppt_x"/>
                                          </p:val>
                                        </p:tav>
                                      </p:tavLst>
                                    </p:anim>
                                    <p:anim calcmode="lin" valueType="num">
                                      <p:cBhvr additive="base">
                                        <p:cTn id="14"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1+#ppt_w/2"/>
                                          </p:val>
                                        </p:tav>
                                        <p:tav tm="100000">
                                          <p:val>
                                            <p:strVal val="#ppt_x"/>
                                          </p:val>
                                        </p:tav>
                                      </p:tavLst>
                                    </p:anim>
                                    <p:anim calcmode="lin" valueType="num">
                                      <p:cBhvr additive="base">
                                        <p:cTn id="26"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49" y="500042"/>
            <a:ext cx="9429816" cy="4247317"/>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解析</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小货物沿圆弧滑下的过程机械能守恒</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由         </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得到它向左滑上传送带的速度</a:t>
            </a:r>
            <a:r>
              <a:rPr lang="zh-CN" altLang="en-US" sz="2000" b="1" dirty="0" smtClean="0">
                <a:solidFill>
                  <a:srgbClr val="FF0000"/>
                </a:solidFill>
                <a:latin typeface="宋体" panose="02010600030101010101" pitchFamily="2" charset="-122"/>
              </a:rPr>
              <a:t>为      。</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若传送带不动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则小货物相对带向左运动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受到带的摩擦力向右。</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若传送轮顺时针转动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则小货物相对带也是向左运动的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受到带的摩擦力向右。</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若传送轮逆时针转动</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①</a:t>
            </a:r>
            <a:r>
              <a:rPr lang="zh-CN" altLang="en-US" sz="2000" b="1" dirty="0" smtClean="0">
                <a:solidFill>
                  <a:srgbClr val="FF0000"/>
                </a:solidFill>
                <a:latin typeface="宋体" panose="02010600030101010101" pitchFamily="2" charset="-122"/>
              </a:rPr>
              <a:t>当传送带速度</a:t>
            </a:r>
            <a:r>
              <a:rPr lang="zh-CN" altLang="en-US" sz="2000" b="1" dirty="0" smtClean="0">
                <a:solidFill>
                  <a:srgbClr val="FF0000"/>
                </a:solidFill>
                <a:latin typeface="宋体" panose="02010600030101010101" pitchFamily="2" charset="-122"/>
              </a:rPr>
              <a:t>为     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则小货物相对带还是向左运动的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小货物受到带的摩擦力向右</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直到与传送带共速为止。</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②</a:t>
            </a:r>
            <a:r>
              <a:rPr lang="zh-CN" altLang="en-US" sz="2000" b="1" dirty="0" smtClean="0">
                <a:solidFill>
                  <a:srgbClr val="FF0000"/>
                </a:solidFill>
                <a:latin typeface="宋体" panose="02010600030101010101" pitchFamily="2" charset="-122"/>
              </a:rPr>
              <a:t>当传送带速度为</a:t>
            </a:r>
            <a:r>
              <a:rPr lang="en-US" sz="2000" b="1" dirty="0" smtClean="0">
                <a:solidFill>
                  <a:srgbClr val="FF0000"/>
                </a:solidFill>
                <a:latin typeface="宋体" panose="02010600030101010101" pitchFamily="2" charset="-122"/>
              </a:rPr>
              <a:t>2     </a:t>
            </a:r>
            <a:r>
              <a:rPr lang="zh-CN" altLang="en-US" sz="2000" b="1" dirty="0" smtClean="0">
                <a:solidFill>
                  <a:srgbClr val="FF0000"/>
                </a:solidFill>
                <a:latin typeface="宋体" panose="02010600030101010101" pitchFamily="2" charset="-122"/>
              </a:rPr>
              <a:t>时</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则小货物相对带却是向右运动的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小货物受到带的摩擦力向左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直到与传送带共速为止。</a:t>
            </a:r>
            <a:endParaRPr lang="zh-CN" altLang="en-US" sz="2000" b="1" dirty="0">
              <a:solidFill>
                <a:srgbClr val="FF0000"/>
              </a:solidFill>
              <a:latin typeface="宋体" panose="02010600030101010101" pitchFamily="2" charset="-122"/>
            </a:endParaRPr>
          </a:p>
        </p:txBody>
      </p:sp>
      <p:pic>
        <p:nvPicPr>
          <p:cNvPr id="2050" name="Picture 2"/>
          <p:cNvPicPr>
            <a:picLocks noChangeAspect="1" noChangeArrowheads="1"/>
          </p:cNvPicPr>
          <p:nvPr/>
        </p:nvPicPr>
        <p:blipFill>
          <a:blip r:embed="rId1"/>
          <a:srcRect/>
          <a:stretch>
            <a:fillRect/>
          </a:stretch>
        </p:blipFill>
        <p:spPr bwMode="auto">
          <a:xfrm>
            <a:off x="6025361" y="571480"/>
            <a:ext cx="1071570" cy="468135"/>
          </a:xfrm>
          <a:prstGeom prst="rect">
            <a:avLst/>
          </a:prstGeom>
          <a:noFill/>
          <a:ln w="9525">
            <a:noFill/>
            <a:miter lim="800000"/>
            <a:headEnd/>
            <a:tailEnd/>
          </a:ln>
          <a:effectLst/>
        </p:spPr>
      </p:pic>
      <p:pic>
        <p:nvPicPr>
          <p:cNvPr id="2051" name="Picture 3"/>
          <p:cNvPicPr>
            <a:picLocks noChangeAspect="1" noChangeArrowheads="1"/>
          </p:cNvPicPr>
          <p:nvPr/>
        </p:nvPicPr>
        <p:blipFill>
          <a:blip r:embed="rId2"/>
          <a:srcRect/>
          <a:stretch>
            <a:fillRect/>
          </a:stretch>
        </p:blipFill>
        <p:spPr bwMode="auto">
          <a:xfrm>
            <a:off x="1596205" y="1071546"/>
            <a:ext cx="765970" cy="364627"/>
          </a:xfrm>
          <a:prstGeom prst="rect">
            <a:avLst/>
          </a:prstGeom>
          <a:noFill/>
          <a:ln w="9525">
            <a:noFill/>
            <a:miter lim="800000"/>
            <a:headEnd/>
            <a:tailEnd/>
          </a:ln>
          <a:effectLst/>
        </p:spPr>
      </p:pic>
      <p:pic>
        <p:nvPicPr>
          <p:cNvPr id="2052" name="Picture 4"/>
          <p:cNvPicPr>
            <a:picLocks noChangeAspect="1" noChangeArrowheads="1"/>
          </p:cNvPicPr>
          <p:nvPr/>
        </p:nvPicPr>
        <p:blipFill>
          <a:blip r:embed="rId3"/>
          <a:srcRect/>
          <a:stretch>
            <a:fillRect/>
          </a:stretch>
        </p:blipFill>
        <p:spPr bwMode="auto">
          <a:xfrm>
            <a:off x="2953527" y="2909863"/>
            <a:ext cx="561182" cy="376261"/>
          </a:xfrm>
          <a:prstGeom prst="rect">
            <a:avLst/>
          </a:prstGeom>
          <a:noFill/>
          <a:ln w="9525">
            <a:noFill/>
            <a:miter lim="800000"/>
            <a:headEnd/>
            <a:tailEnd/>
          </a:ln>
          <a:effectLst/>
        </p:spPr>
      </p:pic>
      <p:pic>
        <p:nvPicPr>
          <p:cNvPr id="7" name="Picture 4"/>
          <p:cNvPicPr>
            <a:picLocks noChangeAspect="1" noChangeArrowheads="1"/>
          </p:cNvPicPr>
          <p:nvPr/>
        </p:nvPicPr>
        <p:blipFill>
          <a:blip r:embed="rId3"/>
          <a:srcRect/>
          <a:stretch>
            <a:fillRect/>
          </a:stretch>
        </p:blipFill>
        <p:spPr bwMode="auto">
          <a:xfrm>
            <a:off x="3024965" y="3838557"/>
            <a:ext cx="561182" cy="376261"/>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additive="base">
                                        <p:cTn id="11" dur="500" fill="hold"/>
                                        <p:tgtEl>
                                          <p:spTgt spid="2050"/>
                                        </p:tgtEl>
                                        <p:attrNameLst>
                                          <p:attrName>ppt_x</p:attrName>
                                        </p:attrNameLst>
                                      </p:cBhvr>
                                      <p:tavLst>
                                        <p:tav tm="0">
                                          <p:val>
                                            <p:strVal val="1+#ppt_w/2"/>
                                          </p:val>
                                        </p:tav>
                                        <p:tav tm="100000">
                                          <p:val>
                                            <p:strVal val="#ppt_x"/>
                                          </p:val>
                                        </p:tav>
                                      </p:tavLst>
                                    </p:anim>
                                    <p:anim calcmode="lin" valueType="num">
                                      <p:cBhvr additive="base">
                                        <p:cTn id="12" dur="500" fill="hold"/>
                                        <p:tgtEl>
                                          <p:spTgt spid="205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2051"/>
                                        </p:tgtEl>
                                        <p:attrNameLst>
                                          <p:attrName>style.visibility</p:attrName>
                                        </p:attrNameLst>
                                      </p:cBhvr>
                                      <p:to>
                                        <p:strVal val="visible"/>
                                      </p:to>
                                    </p:set>
                                    <p:anim calcmode="lin" valueType="num">
                                      <p:cBhvr additive="base">
                                        <p:cTn id="15" dur="500" fill="hold"/>
                                        <p:tgtEl>
                                          <p:spTgt spid="2051"/>
                                        </p:tgtEl>
                                        <p:attrNameLst>
                                          <p:attrName>ppt_x</p:attrName>
                                        </p:attrNameLst>
                                      </p:cBhvr>
                                      <p:tavLst>
                                        <p:tav tm="0">
                                          <p:val>
                                            <p:strVal val="1+#ppt_w/2"/>
                                          </p:val>
                                        </p:tav>
                                        <p:tav tm="100000">
                                          <p:val>
                                            <p:strVal val="#ppt_x"/>
                                          </p:val>
                                        </p:tav>
                                      </p:tavLst>
                                    </p:anim>
                                    <p:anim calcmode="lin" valueType="num">
                                      <p:cBhvr additive="base">
                                        <p:cTn id="16" dur="500" fill="hold"/>
                                        <p:tgtEl>
                                          <p:spTgt spid="2051"/>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2052"/>
                                        </p:tgtEl>
                                        <p:attrNameLst>
                                          <p:attrName>style.visibility</p:attrName>
                                        </p:attrNameLst>
                                      </p:cBhvr>
                                      <p:to>
                                        <p:strVal val="visible"/>
                                      </p:to>
                                    </p:set>
                                    <p:anim calcmode="lin" valueType="num">
                                      <p:cBhvr additive="base">
                                        <p:cTn id="19" dur="500" fill="hold"/>
                                        <p:tgtEl>
                                          <p:spTgt spid="2052"/>
                                        </p:tgtEl>
                                        <p:attrNameLst>
                                          <p:attrName>ppt_x</p:attrName>
                                        </p:attrNameLst>
                                      </p:cBhvr>
                                      <p:tavLst>
                                        <p:tav tm="0">
                                          <p:val>
                                            <p:strVal val="1+#ppt_w/2"/>
                                          </p:val>
                                        </p:tav>
                                        <p:tav tm="100000">
                                          <p:val>
                                            <p:strVal val="#ppt_x"/>
                                          </p:val>
                                        </p:tav>
                                      </p:tavLst>
                                    </p:anim>
                                    <p:anim calcmode="lin" valueType="num">
                                      <p:cBhvr additive="base">
                                        <p:cTn id="20" dur="500" fill="hold"/>
                                        <p:tgtEl>
                                          <p:spTgt spid="2052"/>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 calcmode="lin" valueType="num">
                                      <p:cBhvr additive="base">
                                        <p:cTn id="23" dur="500" fill="hold"/>
                                        <p:tgtEl>
                                          <p:spTgt spid="7"/>
                                        </p:tgtEl>
                                        <p:attrNameLst>
                                          <p:attrName>ppt_x</p:attrName>
                                        </p:attrNameLst>
                                      </p:cBhvr>
                                      <p:tavLst>
                                        <p:tav tm="0">
                                          <p:val>
                                            <p:strVal val="1+#ppt_w/2"/>
                                          </p:val>
                                        </p:tav>
                                        <p:tav tm="100000">
                                          <p:val>
                                            <p:strVal val="#ppt_x"/>
                                          </p:val>
                                        </p:tav>
                                      </p:tavLst>
                                    </p:anim>
                                    <p:anim calcmode="lin" valueType="num">
                                      <p:cBhvr additive="base">
                                        <p:cTn id="24"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275080" y="739140"/>
            <a:ext cx="8072120" cy="3073400"/>
          </a:xfrm>
          <a:prstGeom prst="rect">
            <a:avLst/>
          </a:prstGeom>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nvGraphicFramePr>
        <p:xfrm>
          <a:off x="931545" y="415290"/>
          <a:ext cx="8844915" cy="715010"/>
        </p:xfrm>
        <a:graphic>
          <a:graphicData uri="http://schemas.openxmlformats.org/drawingml/2006/table">
            <a:tbl>
              <a:tblPr firstRow="1" bandRow="1">
                <a:tableStyleId>{5940675A-B579-460E-94D1-54222C63F5DA}</a:tableStyleId>
              </a:tblPr>
              <a:tblGrid>
                <a:gridCol w="2277110"/>
                <a:gridCol w="6567805"/>
              </a:tblGrid>
              <a:tr h="715010">
                <a:tc>
                  <a:txBody>
                    <a:bodyPr/>
                    <a:lstStyle/>
                    <a:p>
                      <a:pPr indent="0" algn="ctr">
                        <a:buNone/>
                      </a:pPr>
                      <a:r>
                        <a:rPr lang="en-US" sz="2000" b="1">
                          <a:solidFill>
                            <a:srgbClr val="FF0000"/>
                          </a:solidFill>
                          <a:latin typeface="宋体" panose="02010600030101010101" pitchFamily="2" charset="-122"/>
                          <a:ea typeface="宋体" panose="02010600030101010101" pitchFamily="2" charset="-122"/>
                          <a:cs typeface="NEU-BZ-S92" charset="0"/>
                        </a:rPr>
                        <a:t>微题六</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0" marR="0" marT="0" marB="0" anchor="ctr">
                    <a:lnL>
                      <a:noFill/>
                    </a:lnL>
                    <a:lnR>
                      <a:noFill/>
                    </a:lnR>
                    <a:lnT cap="flat">
                      <a:noFill/>
                    </a:lnT>
                    <a:lnB w="12700" cap="flat" cmpd="sng">
                      <a:solidFill>
                        <a:srgbClr val="00FFFF"/>
                      </a:solidFill>
                      <a:prstDash val="solid"/>
                      <a:headEnd type="none" w="med" len="med"/>
                      <a:tailEnd type="none" w="med" len="med"/>
                    </a:lnB>
                    <a:lnTlToBr>
                      <a:noFill/>
                    </a:lnTlToBr>
                    <a:lnBlToTr>
                      <a:noFill/>
                    </a:lnBlToTr>
                    <a:noFill/>
                  </a:tcPr>
                </a:tc>
                <a:tc>
                  <a:txBody>
                    <a:bodyPr/>
                    <a:lstStyle/>
                    <a:p>
                      <a:pPr indent="0">
                        <a:buNone/>
                      </a:pPr>
                      <a:r>
                        <a:rPr lang="en-US" sz="2000" b="1">
                          <a:solidFill>
                            <a:srgbClr val="FF0000"/>
                          </a:solidFill>
                          <a:latin typeface="宋体" panose="02010600030101010101" pitchFamily="2" charset="-122"/>
                          <a:ea typeface="宋体" panose="02010600030101010101" pitchFamily="2" charset="-122"/>
                          <a:cs typeface="NEU-BZ-S92" charset="0"/>
                        </a:rPr>
                        <a:t>计算滑动摩擦力大小的方法</a:t>
                      </a:r>
                      <a:endParaRPr lang="en-US" altLang="en-US" sz="2000" b="1">
                        <a:solidFill>
                          <a:srgbClr val="FF0000"/>
                        </a:solidFill>
                        <a:latin typeface="宋体" panose="02010600030101010101" pitchFamily="2" charset="-122"/>
                        <a:ea typeface="宋体" panose="02010600030101010101" pitchFamily="2" charset="-122"/>
                        <a:cs typeface="NEU-BZ-S92" charset="0"/>
                      </a:endParaRPr>
                    </a:p>
                  </a:txBody>
                  <a:tcPr marL="66675" marR="66675" marT="0" marB="0" anchor="ctr">
                    <a:lnL>
                      <a:noFill/>
                    </a:lnL>
                    <a:lnR cap="flat">
                      <a:noFill/>
                    </a:lnR>
                    <a:lnT cap="flat">
                      <a:noFill/>
                    </a:lnT>
                    <a:lnB w="12700" cap="flat" cmpd="sng">
                      <a:solidFill>
                        <a:srgbClr val="00FFFF"/>
                      </a:solidFill>
                      <a:prstDash val="solid"/>
                      <a:headEnd type="none" w="med" len="med"/>
                      <a:tailEnd type="none" w="med" len="med"/>
                    </a:lnB>
                    <a:lnTlToBr>
                      <a:noFill/>
                    </a:lnTlToBr>
                    <a:lnBlToTr>
                      <a:noFill/>
                    </a:lnBlToTr>
                    <a:noFill/>
                  </a:tcPr>
                </a:tc>
              </a:tr>
            </a:tbl>
          </a:graphicData>
        </a:graphic>
      </p:graphicFrame>
      <p:sp>
        <p:nvSpPr>
          <p:cNvPr id="4" name="文本框 3"/>
          <p:cNvSpPr txBox="1"/>
          <p:nvPr/>
        </p:nvSpPr>
        <p:spPr>
          <a:xfrm>
            <a:off x="234315" y="1282065"/>
            <a:ext cx="10118725" cy="2861310"/>
          </a:xfrm>
          <a:prstGeom prst="rect">
            <a:avLst/>
          </a:prstGeom>
          <a:noFill/>
        </p:spPr>
        <p:txBody>
          <a:bodyPr wrap="square" rtlCol="0">
            <a:spAutoFit/>
          </a:bodyPr>
          <a:lstStyle/>
          <a:p>
            <a:pPr>
              <a:lnSpc>
                <a:spcPct val="150000"/>
              </a:lnSpc>
            </a:pPr>
            <a:r>
              <a:rPr lang="zh-CN" altLang="en-US" sz="2000" b="1"/>
              <a:t>典例   6如图,水平面上一个质量为m=1 kg的物体在水平向右的拉力F作用下向右做匀速直线运动,物体与水平面的动摩擦因数为μ=0.5,g=10 N/kg。</a:t>
            </a:r>
            <a:endParaRPr lang="zh-CN" altLang="en-US" sz="2000" b="1"/>
          </a:p>
          <a:p>
            <a:pPr>
              <a:lnSpc>
                <a:spcPct val="150000"/>
              </a:lnSpc>
            </a:pPr>
            <a:r>
              <a:rPr lang="zh-CN" altLang="en-US" sz="2000" b="1"/>
              <a:t>(1)保持力F的方向不变,突然把拉力增大一倍,则物体所受的摩擦力变为多少?物体做什么运动?</a:t>
            </a:r>
            <a:endParaRPr lang="zh-CN" altLang="en-US" sz="2000" b="1"/>
          </a:p>
          <a:p>
            <a:pPr>
              <a:lnSpc>
                <a:spcPct val="150000"/>
              </a:lnSpc>
            </a:pPr>
            <a:r>
              <a:rPr lang="zh-CN" altLang="en-US" sz="2000" b="1"/>
              <a:t>(2)保持力F的大小不变,突然把拉力改为竖直向上,则物体所受的摩擦力变为多少?物体做什么运动?</a:t>
            </a:r>
            <a:endParaRPr lang="zh-CN" altLang="en-US" sz="2000" b="1"/>
          </a:p>
        </p:txBody>
      </p:sp>
      <p:pic>
        <p:nvPicPr>
          <p:cNvPr id="200" name="GZWL168.eps" descr="id:2147494676;FounderCES"/>
          <p:cNvPicPr>
            <a:picLocks noChangeAspect="1"/>
          </p:cNvPicPr>
          <p:nvPr/>
        </p:nvPicPr>
        <p:blipFill>
          <a:blip r:embed="rId1"/>
          <a:stretch>
            <a:fillRect/>
          </a:stretch>
        </p:blipFill>
        <p:spPr>
          <a:xfrm>
            <a:off x="6363970" y="3999230"/>
            <a:ext cx="3412490" cy="807085"/>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67511" y="428604"/>
            <a:ext cx="9501254" cy="4175182"/>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物体受到四个力作用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重力</a:t>
            </a:r>
            <a:r>
              <a:rPr lang="en-US" sz="2000" b="1" dirty="0" smtClean="0">
                <a:solidFill>
                  <a:srgbClr val="FF0000"/>
                </a:solidFill>
                <a:latin typeface="宋体" panose="02010600030101010101" pitchFamily="2" charset="-122"/>
              </a:rPr>
              <a:t>mg,</a:t>
            </a:r>
            <a:r>
              <a:rPr lang="zh-CN" altLang="en-US" sz="2000" b="1" dirty="0" smtClean="0">
                <a:solidFill>
                  <a:srgbClr val="FF0000"/>
                </a:solidFill>
                <a:latin typeface="宋体" panose="02010600030101010101" pitchFamily="2" charset="-122"/>
              </a:rPr>
              <a:t>支持力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水平向右的力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竖直方向根据二力平衡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有</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=mg=10 N,</a:t>
            </a:r>
            <a:r>
              <a:rPr lang="zh-CN" altLang="en-US" sz="2000" b="1" dirty="0" smtClean="0">
                <a:solidFill>
                  <a:srgbClr val="FF0000"/>
                </a:solidFill>
                <a:latin typeface="宋体" panose="02010600030101010101" pitchFamily="2" charset="-122"/>
              </a:rPr>
              <a:t>再根据相互作用</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压力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=10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根据滑动摩擦力公式得摩擦力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=μN</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'=5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保持拉力的方向不变</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突然把拉力增大一倍</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因动摩擦因数</a:t>
            </a:r>
            <a:r>
              <a:rPr lang="en-US" sz="2000" b="1" dirty="0" smtClean="0">
                <a:solidFill>
                  <a:srgbClr val="FF0000"/>
                </a:solidFill>
                <a:latin typeface="宋体" panose="02010600030101010101" pitchFamily="2" charset="-122"/>
              </a:rPr>
              <a:t>μ</a:t>
            </a:r>
            <a:r>
              <a:rPr lang="zh-CN" altLang="en-US" sz="2000" b="1" dirty="0" smtClean="0">
                <a:solidFill>
                  <a:srgbClr val="FF0000"/>
                </a:solidFill>
                <a:latin typeface="宋体" panose="02010600030101010101" pitchFamily="2" charset="-122"/>
              </a:rPr>
              <a:t>与正压力</a:t>
            </a:r>
            <a:r>
              <a:rPr lang="en-US" sz="2000" b="1" dirty="0" smtClean="0">
                <a:solidFill>
                  <a:srgbClr val="FF0000"/>
                </a:solidFill>
                <a:latin typeface="宋体" panose="02010600030101010101" pitchFamily="2" charset="-122"/>
              </a:rPr>
              <a:t>N</a:t>
            </a:r>
            <a:r>
              <a:rPr lang="zh-CN" altLang="en-US" sz="2000" b="1" dirty="0" smtClean="0">
                <a:solidFill>
                  <a:srgbClr val="FF0000"/>
                </a:solidFill>
                <a:latin typeface="宋体" panose="02010600030101010101" pitchFamily="2" charset="-122"/>
              </a:rPr>
              <a:t>没有改变</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所以摩擦力不变</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为</a:t>
            </a:r>
            <a:r>
              <a:rPr lang="en-US" sz="2000" b="1" dirty="0" smtClean="0">
                <a:solidFill>
                  <a:srgbClr val="FF0000"/>
                </a:solidFill>
                <a:latin typeface="宋体" panose="02010600030101010101" pitchFamily="2" charset="-122"/>
              </a:rPr>
              <a:t>5 N</a:t>
            </a:r>
            <a:r>
              <a:rPr lang="zh-CN" altLang="en-US" sz="2000" b="1" dirty="0" smtClean="0">
                <a:solidFill>
                  <a:srgbClr val="FF0000"/>
                </a:solidFill>
                <a:latin typeface="宋体" panose="02010600030101010101" pitchFamily="2" charset="-122"/>
              </a:rPr>
              <a:t>。因为拉力大于摩擦力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物体做匀加速直线运动。</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在改变拉力方向之前</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水平方向由二力平衡得拉力</a:t>
            </a:r>
            <a:r>
              <a:rPr lang="en-US" sz="2000" b="1" dirty="0" smtClean="0">
                <a:solidFill>
                  <a:srgbClr val="FF0000"/>
                </a:solidFill>
                <a:latin typeface="宋体" panose="02010600030101010101" pitchFamily="2" charset="-122"/>
              </a:rPr>
              <a:t>F=f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=5 N</a:t>
            </a:r>
            <a:r>
              <a:rPr lang="zh-CN" altLang="en-US" sz="2000" b="1" dirty="0" smtClean="0">
                <a:solidFill>
                  <a:srgbClr val="FF0000"/>
                </a:solidFill>
                <a:latin typeface="宋体" panose="02010600030101010101" pitchFamily="2" charset="-122"/>
              </a:rPr>
              <a:t>。保持力</a:t>
            </a:r>
            <a:r>
              <a:rPr lang="en-US" sz="2000" b="1" dirty="0" smtClean="0">
                <a:solidFill>
                  <a:srgbClr val="FF0000"/>
                </a:solidFill>
                <a:latin typeface="宋体" panose="02010600030101010101" pitchFamily="2" charset="-122"/>
              </a:rPr>
              <a:t>F</a:t>
            </a:r>
            <a:r>
              <a:rPr lang="zh-CN" altLang="en-US" sz="2000" b="1" dirty="0" smtClean="0">
                <a:solidFill>
                  <a:srgbClr val="FF0000"/>
                </a:solidFill>
                <a:latin typeface="宋体" panose="02010600030101010101" pitchFamily="2" charset="-122"/>
              </a:rPr>
              <a:t>的大小不变</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突然把力改为竖直向上</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则造成水平面对物体的支持力变小</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即压力</a:t>
            </a:r>
            <a:r>
              <a:rPr lang="en-US" sz="2000" b="1" dirty="0" smtClean="0">
                <a:solidFill>
                  <a:srgbClr val="FF0000"/>
                </a:solidFill>
                <a:latin typeface="宋体" panose="02010600030101010101" pitchFamily="2" charset="-122"/>
              </a:rPr>
              <a:t>N</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=mg-F=5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根据滑动摩擦力公式得摩擦力</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=μN</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=2.5 N,</a:t>
            </a:r>
            <a:r>
              <a:rPr lang="zh-CN" altLang="en-US" sz="2000" b="1" dirty="0" smtClean="0">
                <a:solidFill>
                  <a:srgbClr val="FF0000"/>
                </a:solidFill>
                <a:latin typeface="宋体" panose="02010600030101010101" pitchFamily="2" charset="-122"/>
              </a:rPr>
              <a:t>相比原来的减小了。</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由于失去向前的动力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所以物体改做匀减速直线运动。</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079500" y="709295"/>
            <a:ext cx="8462645" cy="4099560"/>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1" name="核心价值.eps" descr="id:2147494683;FounderCES"/>
          <p:cNvPicPr>
            <a:picLocks noChangeAspect="1"/>
          </p:cNvPicPr>
          <p:nvPr/>
        </p:nvPicPr>
        <p:blipFill>
          <a:blip r:embed="rId1"/>
          <a:stretch>
            <a:fillRect/>
          </a:stretch>
        </p:blipFill>
        <p:spPr>
          <a:xfrm>
            <a:off x="653415" y="786130"/>
            <a:ext cx="9396095" cy="430530"/>
          </a:xfrm>
          <a:prstGeom prst="rect">
            <a:avLst/>
          </a:prstGeom>
        </p:spPr>
      </p:pic>
      <p:sp>
        <p:nvSpPr>
          <p:cNvPr id="4" name="文本框 3"/>
          <p:cNvSpPr txBox="1"/>
          <p:nvPr/>
        </p:nvSpPr>
        <p:spPr>
          <a:xfrm>
            <a:off x="234315" y="1282065"/>
            <a:ext cx="10118725" cy="2399665"/>
          </a:xfrm>
          <a:prstGeom prst="rect">
            <a:avLst/>
          </a:prstGeom>
          <a:noFill/>
        </p:spPr>
        <p:txBody>
          <a:bodyPr wrap="square" rtlCol="0">
            <a:spAutoFit/>
          </a:bodyPr>
          <a:lstStyle/>
          <a:p>
            <a:pPr>
              <a:lnSpc>
                <a:spcPct val="150000"/>
              </a:lnSpc>
            </a:pPr>
            <a:r>
              <a:rPr lang="zh-CN" altLang="en-US" sz="2000" b="1" dirty="0"/>
              <a:t>典例   7(多选)如图所示,水平面上的物块,受到与水平方向成θ 角的斜向下力F 作用而向右做匀速直线运动,设物块受到地面的支持力为 N,摩擦力为 f。如果保持 F 的大小不变,使θ 角变小(不等于0°),则(　　)　　　　　 　　　　　 　　　　　 </a:t>
            </a:r>
            <a:endParaRPr lang="zh-CN" altLang="en-US" sz="2000" b="1" dirty="0"/>
          </a:p>
          <a:p>
            <a:pPr>
              <a:lnSpc>
                <a:spcPct val="150000"/>
              </a:lnSpc>
            </a:pPr>
            <a:r>
              <a:rPr lang="zh-CN" altLang="en-US" sz="2000" b="1" dirty="0"/>
              <a:t>A.N 变大	B.N 变小</a:t>
            </a:r>
            <a:endParaRPr lang="zh-CN" altLang="en-US" sz="2000" b="1" dirty="0"/>
          </a:p>
          <a:p>
            <a:pPr>
              <a:lnSpc>
                <a:spcPct val="150000"/>
              </a:lnSpc>
            </a:pPr>
            <a:r>
              <a:rPr lang="zh-CN" altLang="en-US" sz="2000" b="1" dirty="0"/>
              <a:t>C.f 变大	D.f 变小</a:t>
            </a:r>
            <a:endParaRPr lang="zh-CN" altLang="en-US" sz="2000" b="1" dirty="0"/>
          </a:p>
        </p:txBody>
      </p:sp>
      <p:pic>
        <p:nvPicPr>
          <p:cNvPr id="203" name="GZWL169.eps" descr="id:2147494697;FounderCES"/>
          <p:cNvPicPr>
            <a:picLocks noChangeAspect="1"/>
          </p:cNvPicPr>
          <p:nvPr/>
        </p:nvPicPr>
        <p:blipFill>
          <a:blip r:embed="rId2"/>
          <a:stretch>
            <a:fillRect/>
          </a:stretch>
        </p:blipFill>
        <p:spPr>
          <a:xfrm>
            <a:off x="5608320" y="2627630"/>
            <a:ext cx="1715135" cy="1228090"/>
          </a:xfrm>
          <a:prstGeom prst="rect">
            <a:avLst/>
          </a:prstGeom>
        </p:spPr>
      </p:pic>
      <p:sp>
        <p:nvSpPr>
          <p:cNvPr id="5" name="TextBox 4"/>
          <p:cNvSpPr txBox="1"/>
          <p:nvPr/>
        </p:nvSpPr>
        <p:spPr>
          <a:xfrm>
            <a:off x="2882089" y="2285992"/>
            <a:ext cx="107157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BD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3784600"/>
          </a:xfrm>
          <a:prstGeom prst="rect">
            <a:avLst/>
          </a:prstGeom>
          <a:noFill/>
        </p:spPr>
        <p:txBody>
          <a:bodyPr wrap="square" rtlCol="0">
            <a:spAutoFit/>
          </a:bodyPr>
          <a:lstStyle/>
          <a:p>
            <a:pPr>
              <a:lnSpc>
                <a:spcPct val="150000"/>
              </a:lnSpc>
            </a:pPr>
            <a:r>
              <a:rPr lang="zh-CN" altLang="en-US" sz="2000" b="1" dirty="0">
                <a:solidFill>
                  <a:srgbClr val="FF0000"/>
                </a:solidFill>
              </a:rPr>
              <a:t>解析:我们从同学所选的答案上来统计,发现大多数同学选择BC。这样选的大致思路如下:对F进行分解,水平分量F</a:t>
            </a:r>
            <a:r>
              <a:rPr lang="zh-CN" altLang="en-US" sz="2000" b="1" baseline="-25000" dirty="0">
                <a:solidFill>
                  <a:srgbClr val="FF0000"/>
                </a:solidFill>
                <a:uFillTx/>
              </a:rPr>
              <a:t>x</a:t>
            </a:r>
            <a:r>
              <a:rPr lang="zh-CN" altLang="en-US" sz="2000" b="1" dirty="0">
                <a:solidFill>
                  <a:srgbClr val="FF0000"/>
                </a:solidFill>
              </a:rPr>
              <a:t>=Fcos θ,竖直分量F</a:t>
            </a:r>
            <a:r>
              <a:rPr lang="zh-CN" altLang="en-US" sz="2000" b="1" baseline="-25000" dirty="0">
                <a:solidFill>
                  <a:srgbClr val="FF0000"/>
                </a:solidFill>
                <a:uFillTx/>
              </a:rPr>
              <a:t>y</a:t>
            </a:r>
            <a:r>
              <a:rPr lang="zh-CN" altLang="en-US" sz="2000" b="1" dirty="0">
                <a:solidFill>
                  <a:srgbClr val="FF0000"/>
                </a:solidFill>
              </a:rPr>
              <a:t>=Fsin θ。当使θ 角变小(不等于0°)时,F</a:t>
            </a:r>
            <a:r>
              <a:rPr lang="zh-CN" altLang="en-US" sz="2000" b="1" baseline="-25000" dirty="0">
                <a:solidFill>
                  <a:srgbClr val="FF0000"/>
                </a:solidFill>
                <a:uFillTx/>
              </a:rPr>
              <a:t>x</a:t>
            </a:r>
            <a:r>
              <a:rPr lang="zh-CN" altLang="en-US" sz="2000" b="1" dirty="0">
                <a:solidFill>
                  <a:srgbClr val="FF0000"/>
                </a:solidFill>
              </a:rPr>
              <a:t>变大,F</a:t>
            </a:r>
            <a:r>
              <a:rPr lang="zh-CN" altLang="en-US" sz="2000" b="1" baseline="-25000" dirty="0">
                <a:solidFill>
                  <a:srgbClr val="FF0000"/>
                </a:solidFill>
                <a:uFillTx/>
              </a:rPr>
              <a:t>y</a:t>
            </a:r>
            <a:r>
              <a:rPr lang="zh-CN" altLang="en-US" sz="2000" b="1" dirty="0">
                <a:solidFill>
                  <a:srgbClr val="FF0000"/>
                </a:solidFill>
              </a:rPr>
              <a:t>变小,物块对地面的压力N=mg+F</a:t>
            </a:r>
            <a:r>
              <a:rPr lang="zh-CN" altLang="en-US" sz="2000" b="1" baseline="-25000" dirty="0">
                <a:solidFill>
                  <a:srgbClr val="FF0000"/>
                </a:solidFill>
                <a:uFillTx/>
              </a:rPr>
              <a:t>y</a:t>
            </a:r>
            <a:r>
              <a:rPr lang="zh-CN" altLang="en-US" sz="2000" b="1" dirty="0">
                <a:solidFill>
                  <a:srgbClr val="FF0000"/>
                </a:solidFill>
              </a:rPr>
              <a:t>就变小,所以选B,对于f,根据二力平衡有f=F</a:t>
            </a:r>
            <a:r>
              <a:rPr lang="zh-CN" altLang="en-US" sz="2000" b="1" baseline="-25000" dirty="0">
                <a:solidFill>
                  <a:srgbClr val="FF0000"/>
                </a:solidFill>
                <a:uFillTx/>
              </a:rPr>
              <a:t>x</a:t>
            </a:r>
            <a:r>
              <a:rPr lang="zh-CN" altLang="en-US" sz="2000" b="1" dirty="0">
                <a:solidFill>
                  <a:srgbClr val="FF0000"/>
                </a:solidFill>
              </a:rPr>
              <a:t>,易知物块受到地面的摩擦力 f变大,所以选C。但是请同学思考一下,本题的</a:t>
            </a:r>
            <a:endParaRPr lang="zh-CN" altLang="en-US" sz="2000" b="1" dirty="0">
              <a:solidFill>
                <a:srgbClr val="FF0000"/>
              </a:solidFill>
            </a:endParaRPr>
          </a:p>
          <a:p>
            <a:pPr>
              <a:lnSpc>
                <a:spcPct val="150000"/>
              </a:lnSpc>
            </a:pPr>
            <a:r>
              <a:rPr lang="zh-CN" altLang="en-US" sz="2000" b="1" dirty="0">
                <a:solidFill>
                  <a:srgbClr val="FF0000"/>
                </a:solidFill>
              </a:rPr>
              <a:t>摩擦力是滑动摩擦力还是静摩擦力?由什么因素决定?显然是滑动摩擦力,一定要用公式 f=μN,μ一定,N大则f大,物块立即做减速运动,N小则f小,物块立即做加速运动,本题属于后者。所以正确的选项是D。</a:t>
            </a:r>
            <a:endParaRPr lang="zh-CN" altLang="en-US" sz="2000" b="1" dirty="0">
              <a:solidFill>
                <a:srgbClr val="FF0000"/>
              </a:solidFill>
            </a:endParaRPr>
          </a:p>
          <a:p>
            <a:pPr>
              <a:lnSpc>
                <a:spcPct val="150000"/>
              </a:lnSpc>
            </a:pPr>
            <a:r>
              <a:rPr lang="zh-CN" altLang="en-US" sz="2000" b="1" dirty="0">
                <a:solidFill>
                  <a:srgbClr val="FF0000"/>
                </a:solidFill>
              </a:rPr>
              <a:t>答案:BD</a:t>
            </a:r>
            <a:endParaRPr lang="zh-CN" altLang="en-US"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1445895" y="686435"/>
            <a:ext cx="7742555" cy="4232275"/>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 name="随堂训练.eps" descr="id:2147494704;FounderCES"/>
          <p:cNvPicPr>
            <a:picLocks noChangeAspect="1"/>
          </p:cNvPicPr>
          <p:nvPr/>
        </p:nvPicPr>
        <p:blipFill>
          <a:blip r:embed="rId1"/>
          <a:stretch>
            <a:fillRect/>
          </a:stretch>
        </p:blipFill>
        <p:spPr>
          <a:xfrm>
            <a:off x="581660" y="728980"/>
            <a:ext cx="9396095" cy="430530"/>
          </a:xfrm>
          <a:prstGeom prst="rect">
            <a:avLst/>
          </a:prstGeom>
        </p:spPr>
      </p:pic>
      <p:sp>
        <p:nvSpPr>
          <p:cNvPr id="4" name="文本框 3"/>
          <p:cNvSpPr txBox="1"/>
          <p:nvPr/>
        </p:nvSpPr>
        <p:spPr>
          <a:xfrm>
            <a:off x="234315" y="1282065"/>
            <a:ext cx="10118725" cy="2399665"/>
          </a:xfrm>
          <a:prstGeom prst="rect">
            <a:avLst/>
          </a:prstGeom>
          <a:noFill/>
        </p:spPr>
        <p:txBody>
          <a:bodyPr wrap="square" rtlCol="0">
            <a:spAutoFit/>
          </a:bodyPr>
          <a:lstStyle/>
          <a:p>
            <a:pPr>
              <a:lnSpc>
                <a:spcPct val="150000"/>
              </a:lnSpc>
            </a:pPr>
            <a:r>
              <a:rPr lang="zh-CN" altLang="en-US" sz="2000" b="1" dirty="0"/>
              <a:t>【基础性】　　　　　　 　　　　　 　　　　　 </a:t>
            </a:r>
            <a:endParaRPr lang="zh-CN" altLang="en-US" sz="2000" b="1" dirty="0"/>
          </a:p>
          <a:p>
            <a:pPr>
              <a:lnSpc>
                <a:spcPct val="150000"/>
              </a:lnSpc>
            </a:pPr>
            <a:r>
              <a:rPr lang="zh-CN" altLang="en-US" sz="2000" b="1" dirty="0"/>
              <a:t>1.(单选)如图所示,一质量为1 000 kg的小汽车在水平地面上匀速行驶时,必须用4 000 N的水平牵引力,若g取10 m/s</a:t>
            </a:r>
            <a:r>
              <a:rPr lang="zh-CN" altLang="en-US" sz="2000" b="1" baseline="30000" dirty="0">
                <a:solidFill>
                  <a:schemeClr val="tx1"/>
                </a:solidFill>
                <a:uFillTx/>
              </a:rPr>
              <a:t>2</a:t>
            </a:r>
            <a:r>
              <a:rPr lang="zh-CN" altLang="en-US" sz="2000" b="1" dirty="0"/>
              <a:t>,则汽车与地面间动摩擦因数μ等于(　　)</a:t>
            </a:r>
            <a:endParaRPr lang="zh-CN" altLang="en-US" sz="2000" b="1" dirty="0"/>
          </a:p>
          <a:p>
            <a:pPr>
              <a:lnSpc>
                <a:spcPct val="150000"/>
              </a:lnSpc>
            </a:pPr>
            <a:r>
              <a:rPr lang="zh-CN" altLang="en-US" sz="2000" b="1" dirty="0"/>
              <a:t>A.10 000 N	B.4 000 N</a:t>
            </a:r>
            <a:endParaRPr lang="zh-CN" altLang="en-US" sz="2000" b="1" dirty="0"/>
          </a:p>
          <a:p>
            <a:pPr>
              <a:lnSpc>
                <a:spcPct val="150000"/>
              </a:lnSpc>
            </a:pPr>
            <a:r>
              <a:rPr lang="zh-CN" altLang="en-US" sz="2000" b="1" dirty="0"/>
              <a:t>C.4	             D.0.4</a:t>
            </a:r>
            <a:endParaRPr lang="zh-CN" altLang="en-US" sz="2000" b="1" dirty="0"/>
          </a:p>
        </p:txBody>
      </p:sp>
      <p:pic>
        <p:nvPicPr>
          <p:cNvPr id="205" name="GZWL170.EPS" descr="id:2147494711;FounderCES"/>
          <p:cNvPicPr>
            <a:picLocks noChangeAspect="1"/>
          </p:cNvPicPr>
          <p:nvPr/>
        </p:nvPicPr>
        <p:blipFill>
          <a:blip r:embed="rId2"/>
          <a:stretch>
            <a:fillRect/>
          </a:stretch>
        </p:blipFill>
        <p:spPr>
          <a:xfrm>
            <a:off x="5231130" y="3183255"/>
            <a:ext cx="2915920" cy="836930"/>
          </a:xfrm>
          <a:prstGeom prst="rect">
            <a:avLst/>
          </a:prstGeom>
        </p:spPr>
      </p:pic>
      <p:sp>
        <p:nvSpPr>
          <p:cNvPr id="5" name="TextBox 4"/>
          <p:cNvSpPr txBox="1"/>
          <p:nvPr/>
        </p:nvSpPr>
        <p:spPr>
          <a:xfrm>
            <a:off x="7168369" y="2285992"/>
            <a:ext cx="107157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3784600"/>
          </a:xfrm>
          <a:prstGeom prst="rect">
            <a:avLst/>
          </a:prstGeom>
          <a:noFill/>
        </p:spPr>
        <p:txBody>
          <a:bodyPr wrap="square" rtlCol="0">
            <a:spAutoFit/>
          </a:bodyPr>
          <a:lstStyle/>
          <a:p>
            <a:pPr>
              <a:lnSpc>
                <a:spcPct val="150000"/>
              </a:lnSpc>
            </a:pPr>
            <a:r>
              <a:rPr lang="zh-CN" altLang="en-US" sz="2000" b="1" dirty="0"/>
              <a:t>【应用性】</a:t>
            </a:r>
            <a:endParaRPr lang="zh-CN" altLang="en-US" sz="2000" b="1" dirty="0"/>
          </a:p>
          <a:p>
            <a:pPr>
              <a:lnSpc>
                <a:spcPct val="150000"/>
              </a:lnSpc>
            </a:pPr>
            <a:r>
              <a:rPr lang="zh-CN" altLang="en-US" sz="2000" b="1" dirty="0"/>
              <a:t>2.(多选)弹力在日常生活和工农业生产中有着广泛的应用,如生活中的缓冲装置就是利用弹簧的弹力作用来实现的。某缓冲装置可抽象成如图所示的简单模型,图中k</a:t>
            </a:r>
            <a:r>
              <a:rPr lang="zh-CN" altLang="en-US" sz="2000" b="1" baseline="-25000" dirty="0">
                <a:solidFill>
                  <a:schemeClr val="tx1"/>
                </a:solidFill>
                <a:uFillTx/>
              </a:rPr>
              <a:t>1</a:t>
            </a:r>
            <a:r>
              <a:rPr lang="zh-CN" altLang="en-US" sz="2000" b="1" dirty="0"/>
              <a:t>、k</a:t>
            </a:r>
            <a:r>
              <a:rPr lang="zh-CN" altLang="en-US" sz="2000" b="1" baseline="-25000" dirty="0">
                <a:uFillTx/>
              </a:rPr>
              <a:t>2</a:t>
            </a:r>
            <a:r>
              <a:rPr lang="zh-CN" altLang="en-US" sz="2000" b="1" dirty="0"/>
              <a:t>为原长相等、劲度系数不同的轻质弹簧。下列说法正确的是(　　)</a:t>
            </a:r>
            <a:endParaRPr lang="zh-CN" altLang="en-US" sz="2000" b="1" dirty="0"/>
          </a:p>
          <a:p>
            <a:pPr>
              <a:lnSpc>
                <a:spcPct val="150000"/>
              </a:lnSpc>
            </a:pPr>
            <a:r>
              <a:rPr lang="zh-CN" altLang="en-US" sz="2000" b="1" dirty="0"/>
              <a:t>A.缓冲效果与弹簧的劲度系数有关</a:t>
            </a:r>
            <a:endParaRPr lang="zh-CN" altLang="en-US" sz="2000" b="1" dirty="0"/>
          </a:p>
          <a:p>
            <a:pPr>
              <a:lnSpc>
                <a:spcPct val="150000"/>
              </a:lnSpc>
            </a:pPr>
            <a:r>
              <a:rPr lang="zh-CN" altLang="en-US" sz="2000" b="1" dirty="0"/>
              <a:t>B.缓冲效果与弹簧的劲度系数无关</a:t>
            </a:r>
            <a:endParaRPr lang="zh-CN" altLang="en-US" sz="2000" b="1" dirty="0"/>
          </a:p>
          <a:p>
            <a:pPr>
              <a:lnSpc>
                <a:spcPct val="150000"/>
              </a:lnSpc>
            </a:pPr>
            <a:r>
              <a:rPr lang="zh-CN" altLang="en-US" sz="2000" b="1" dirty="0"/>
              <a:t>C.垫片向右移动时,两弹簧产生的弹力大小相等</a:t>
            </a:r>
            <a:endParaRPr lang="zh-CN" altLang="en-US" sz="2000" b="1" dirty="0"/>
          </a:p>
          <a:p>
            <a:pPr>
              <a:lnSpc>
                <a:spcPct val="150000"/>
              </a:lnSpc>
            </a:pPr>
            <a:r>
              <a:rPr lang="zh-CN" altLang="en-US" sz="2000" b="1" dirty="0"/>
              <a:t>D.垫片向右移动时,两弹簧的长度始终保持相等</a:t>
            </a:r>
            <a:endParaRPr lang="zh-CN" altLang="en-US" sz="2000" b="1" dirty="0"/>
          </a:p>
        </p:txBody>
      </p:sp>
      <p:pic>
        <p:nvPicPr>
          <p:cNvPr id="206" name="GZWL172.eps" descr="id:2147494718;FounderCES"/>
          <p:cNvPicPr>
            <a:picLocks noChangeAspect="1"/>
          </p:cNvPicPr>
          <p:nvPr/>
        </p:nvPicPr>
        <p:blipFill>
          <a:blip r:embed="rId1"/>
          <a:stretch>
            <a:fillRect/>
          </a:stretch>
        </p:blipFill>
        <p:spPr>
          <a:xfrm>
            <a:off x="6560185" y="2376805"/>
            <a:ext cx="2835275" cy="1828800"/>
          </a:xfrm>
          <a:prstGeom prst="rect">
            <a:avLst/>
          </a:prstGeom>
        </p:spPr>
      </p:pic>
      <p:sp>
        <p:nvSpPr>
          <p:cNvPr id="5" name="TextBox 4"/>
          <p:cNvSpPr txBox="1"/>
          <p:nvPr/>
        </p:nvSpPr>
        <p:spPr>
          <a:xfrm>
            <a:off x="6096799" y="1885882"/>
            <a:ext cx="107157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AC</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1938020"/>
          </a:xfrm>
          <a:prstGeom prst="rect">
            <a:avLst/>
          </a:prstGeom>
          <a:noFill/>
        </p:spPr>
        <p:txBody>
          <a:bodyPr wrap="square" rtlCol="0">
            <a:spAutoFit/>
          </a:bodyPr>
          <a:lstStyle/>
          <a:p>
            <a:pPr>
              <a:lnSpc>
                <a:spcPct val="150000"/>
              </a:lnSpc>
            </a:pPr>
            <a:r>
              <a:rPr lang="zh-CN" altLang="en-US" sz="2000" b="1"/>
              <a:t>【综合性】</a:t>
            </a:r>
            <a:endParaRPr lang="zh-CN" altLang="en-US" sz="2000" b="1"/>
          </a:p>
          <a:p>
            <a:pPr>
              <a:lnSpc>
                <a:spcPct val="150000"/>
              </a:lnSpc>
            </a:pPr>
            <a:r>
              <a:rPr lang="zh-CN" altLang="en-US" sz="2000" b="1"/>
              <a:t>3.(单选)如图,一轻质弹簧的劲度系数为k,原来的长度为L。木块A和B的质量分别为m</a:t>
            </a:r>
            <a:r>
              <a:rPr lang="zh-CN" altLang="en-US" sz="2000" b="1" baseline="-25000">
                <a:solidFill>
                  <a:schemeClr val="tx1"/>
                </a:solidFill>
                <a:uFillTx/>
              </a:rPr>
              <a:t>1</a:t>
            </a:r>
            <a:r>
              <a:rPr lang="zh-CN" altLang="en-US" sz="2000" b="1"/>
              <a:t>和m</a:t>
            </a:r>
            <a:r>
              <a:rPr lang="zh-CN" altLang="en-US" sz="2000" b="1" baseline="-25000">
                <a:uFillTx/>
              </a:rPr>
              <a:t>2</a:t>
            </a:r>
            <a:r>
              <a:rPr lang="zh-CN" altLang="en-US" sz="2000" b="1"/>
              <a:t>,两木块轻轻放在轻质弹簧上,整个系统处于平衡状态。现缓慢提去上面的木块B,则木块A向上移动的距离为(　　)</a:t>
            </a:r>
            <a:endParaRPr lang="zh-CN" altLang="en-US" sz="2000" b="1"/>
          </a:p>
        </p:txBody>
      </p:sp>
      <p:pic>
        <p:nvPicPr>
          <p:cNvPr id="2" name="图片 1"/>
          <p:cNvPicPr>
            <a:picLocks noChangeAspect="1"/>
          </p:cNvPicPr>
          <p:nvPr/>
        </p:nvPicPr>
        <p:blipFill>
          <a:blip r:embed="rId1"/>
          <a:stretch>
            <a:fillRect/>
          </a:stretch>
        </p:blipFill>
        <p:spPr>
          <a:xfrm>
            <a:off x="307975" y="2593975"/>
            <a:ext cx="2976880" cy="1235075"/>
          </a:xfrm>
          <a:prstGeom prst="rect">
            <a:avLst/>
          </a:prstGeom>
        </p:spPr>
      </p:pic>
      <p:pic>
        <p:nvPicPr>
          <p:cNvPr id="207" name="GZWL182.EPS" descr="id:2147494725;FounderCES"/>
          <p:cNvPicPr>
            <a:picLocks noChangeAspect="1"/>
          </p:cNvPicPr>
          <p:nvPr/>
        </p:nvPicPr>
        <p:blipFill>
          <a:blip r:embed="rId2"/>
          <a:stretch>
            <a:fillRect/>
          </a:stretch>
        </p:blipFill>
        <p:spPr>
          <a:xfrm>
            <a:off x="7351395" y="2093595"/>
            <a:ext cx="1301115" cy="1562100"/>
          </a:xfrm>
          <a:prstGeom prst="rect">
            <a:avLst/>
          </a:prstGeom>
        </p:spPr>
      </p:pic>
      <p:sp>
        <p:nvSpPr>
          <p:cNvPr id="5" name="TextBox 4"/>
          <p:cNvSpPr txBox="1"/>
          <p:nvPr/>
        </p:nvSpPr>
        <p:spPr>
          <a:xfrm>
            <a:off x="2739213" y="1885882"/>
            <a:ext cx="1071570" cy="400110"/>
          </a:xfrm>
          <a:prstGeom prst="rect">
            <a:avLst/>
          </a:prstGeom>
          <a:noFill/>
        </p:spPr>
        <p:txBody>
          <a:bodyPr wrap="square" rtlCol="0">
            <a:spAutoFit/>
          </a:bodyPr>
          <a:lstStyle/>
          <a:p>
            <a:r>
              <a:rPr lang="en-US" altLang="zh-CN" sz="2000" b="1" dirty="0" smtClean="0">
                <a:solidFill>
                  <a:srgbClr val="FF0000"/>
                </a:solidFill>
                <a:latin typeface="宋体" panose="02010600030101010101" pitchFamily="2" charset="-122"/>
              </a:rPr>
              <a:t>D</a:t>
            </a:r>
            <a:endParaRPr lang="zh-CN" altLang="en-US" sz="2000" b="1" dirty="0">
              <a:solidFill>
                <a:srgbClr val="FF0000"/>
              </a:solidFill>
              <a:latin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234315" y="421005"/>
            <a:ext cx="10118725" cy="1938020"/>
          </a:xfrm>
          <a:prstGeom prst="rect">
            <a:avLst/>
          </a:prstGeom>
          <a:noFill/>
        </p:spPr>
        <p:txBody>
          <a:bodyPr wrap="square" rtlCol="0">
            <a:spAutoFit/>
          </a:bodyPr>
          <a:lstStyle/>
          <a:p>
            <a:pPr>
              <a:lnSpc>
                <a:spcPct val="150000"/>
              </a:lnSpc>
            </a:pPr>
            <a:r>
              <a:rPr lang="zh-CN" altLang="en-US" sz="2000" b="1"/>
              <a:t>【创新性】</a:t>
            </a:r>
            <a:endParaRPr lang="zh-CN" altLang="en-US" sz="2000" b="1"/>
          </a:p>
          <a:p>
            <a:pPr>
              <a:lnSpc>
                <a:spcPct val="150000"/>
              </a:lnSpc>
            </a:pPr>
            <a:r>
              <a:rPr lang="zh-CN" altLang="en-US" sz="2000" b="1"/>
              <a:t>4.两本物理教材如图所示逐页交叉后叠放在一起,设每张纸的质量为5 g,每本书均为60张,纸面与纸面间的动摩擦因数为0.32,问至少要用多大的水平拉力才能将它们拉开?(设最大静摩擦力等于滑动摩擦力,g=10 m/s</a:t>
            </a:r>
            <a:r>
              <a:rPr lang="zh-CN" altLang="en-US" sz="2000" b="1" baseline="30000">
                <a:solidFill>
                  <a:schemeClr val="tx1"/>
                </a:solidFill>
                <a:uFillTx/>
              </a:rPr>
              <a:t>2</a:t>
            </a:r>
            <a:r>
              <a:rPr lang="zh-CN" altLang="en-US" sz="2000" b="1"/>
              <a:t>)请你试一试,看能不能把两本书拉开。</a:t>
            </a:r>
            <a:endParaRPr lang="zh-CN" altLang="en-US" sz="2000" b="1"/>
          </a:p>
        </p:txBody>
      </p:sp>
      <p:pic>
        <p:nvPicPr>
          <p:cNvPr id="208" name="GZWL175.eps" descr="id:2147494732;FounderCES"/>
          <p:cNvPicPr>
            <a:picLocks noChangeAspect="1"/>
          </p:cNvPicPr>
          <p:nvPr/>
        </p:nvPicPr>
        <p:blipFill>
          <a:blip r:embed="rId1"/>
          <a:stretch>
            <a:fillRect/>
          </a:stretch>
        </p:blipFill>
        <p:spPr>
          <a:xfrm>
            <a:off x="7416800" y="2518410"/>
            <a:ext cx="2557780" cy="2384425"/>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96073" y="357166"/>
            <a:ext cx="9429816" cy="5786478"/>
          </a:xfrm>
          <a:prstGeom prst="rect">
            <a:avLst/>
          </a:prstGeom>
          <a:noFill/>
        </p:spPr>
        <p:txBody>
          <a:bodyPr wrap="square" rtlCol="0">
            <a:spAutoFit/>
          </a:bodyPr>
          <a:lstStyle/>
          <a:p>
            <a:pPr>
              <a:lnSpc>
                <a:spcPct val="150000"/>
              </a:lnSpc>
            </a:pPr>
            <a:r>
              <a:rPr lang="zh-CN" altLang="en-US" sz="2000" b="1" dirty="0" smtClean="0">
                <a:solidFill>
                  <a:srgbClr val="FF0000"/>
                </a:solidFill>
                <a:latin typeface="宋体" panose="02010600030101010101" pitchFamily="2" charset="-122"/>
              </a:rPr>
              <a:t>解答</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以</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定义左、右这两本书</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如图所示</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设想</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固定</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把</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拉出。从上至下</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设</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的每一张纸所受的水平拉力依次为</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60</a:t>
            </a:r>
            <a:r>
              <a:rPr lang="zh-CN" altLang="en-US" sz="2000" b="1" dirty="0" smtClean="0">
                <a:solidFill>
                  <a:srgbClr val="FF0000"/>
                </a:solidFill>
                <a:latin typeface="宋体" panose="02010600030101010101" pitchFamily="2" charset="-122"/>
              </a:rPr>
              <a:t>。根据力的平衡</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拉每一张纸的力等于克服滑动摩擦力。</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1</a:t>
            </a:r>
            <a:r>
              <a:rPr lang="zh-CN" altLang="en-US" sz="2000" b="1" dirty="0" smtClean="0">
                <a:solidFill>
                  <a:srgbClr val="FF0000"/>
                </a:solidFill>
                <a:latin typeface="宋体" panose="02010600030101010101" pitchFamily="2" charset="-122"/>
              </a:rPr>
              <a:t>张纸</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=0+μ·1mg(</a:t>
            </a:r>
            <a:r>
              <a:rPr lang="zh-CN" altLang="en-US" sz="2000" b="1" dirty="0" smtClean="0">
                <a:solidFill>
                  <a:srgbClr val="FF0000"/>
                </a:solidFill>
                <a:latin typeface="宋体" panose="02010600030101010101" pitchFamily="2" charset="-122"/>
              </a:rPr>
              <a:t>上表面没有压力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所以没有摩擦力</a:t>
            </a: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2</a:t>
            </a:r>
            <a:r>
              <a:rPr lang="zh-CN" altLang="en-US" sz="2000" b="1" dirty="0" smtClean="0">
                <a:solidFill>
                  <a:srgbClr val="FF0000"/>
                </a:solidFill>
                <a:latin typeface="宋体" panose="02010600030101010101" pitchFamily="2" charset="-122"/>
              </a:rPr>
              <a:t>张纸</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=μ·2mg+μ·3mg=(2+3)</a:t>
            </a:r>
            <a:r>
              <a:rPr lang="en-US" sz="2000" b="1" dirty="0" err="1" smtClean="0">
                <a:solidFill>
                  <a:srgbClr val="FF0000"/>
                </a:solidFill>
                <a:latin typeface="宋体" panose="02010600030101010101" pitchFamily="2" charset="-122"/>
              </a:rPr>
              <a:t>μmg</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3</a:t>
            </a:r>
            <a:r>
              <a:rPr lang="zh-CN" altLang="en-US" sz="2000" b="1" dirty="0" smtClean="0">
                <a:solidFill>
                  <a:srgbClr val="FF0000"/>
                </a:solidFill>
                <a:latin typeface="宋体" panose="02010600030101010101" pitchFamily="2" charset="-122"/>
              </a:rPr>
              <a:t>张纸</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=μ·4mg+μ·5mg=(4+5)</a:t>
            </a:r>
            <a:r>
              <a:rPr lang="en-US" sz="2000" b="1" dirty="0" err="1" smtClean="0">
                <a:solidFill>
                  <a:srgbClr val="FF0000"/>
                </a:solidFill>
                <a:latin typeface="宋体" panose="02010600030101010101" pitchFamily="2" charset="-122"/>
              </a:rPr>
              <a:t>μmg</a:t>
            </a:r>
            <a:endParaRPr lang="zh-CN" alt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第</a:t>
            </a:r>
            <a:r>
              <a:rPr lang="en-US" sz="2000" b="1" dirty="0" smtClean="0">
                <a:solidFill>
                  <a:srgbClr val="FF0000"/>
                </a:solidFill>
                <a:latin typeface="宋体" panose="02010600030101010101" pitchFamily="2" charset="-122"/>
              </a:rPr>
              <a:t>60</a:t>
            </a:r>
            <a:r>
              <a:rPr lang="zh-CN" altLang="en-US" sz="2000" b="1" dirty="0" smtClean="0">
                <a:solidFill>
                  <a:srgbClr val="FF0000"/>
                </a:solidFill>
                <a:latin typeface="宋体" panose="02010600030101010101" pitchFamily="2" charset="-122"/>
              </a:rPr>
              <a:t>张纸</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60</a:t>
            </a:r>
            <a:r>
              <a:rPr lang="en-US" sz="2000" b="1" dirty="0" smtClean="0">
                <a:solidFill>
                  <a:srgbClr val="FF0000"/>
                </a:solidFill>
                <a:latin typeface="宋体" panose="02010600030101010101" pitchFamily="2" charset="-122"/>
              </a:rPr>
              <a:t>=μ·(2×60-2)</a:t>
            </a:r>
            <a:r>
              <a:rPr lang="en-US" sz="2000" b="1" dirty="0" err="1" smtClean="0">
                <a:solidFill>
                  <a:srgbClr val="FF0000"/>
                </a:solidFill>
                <a:latin typeface="宋体" panose="02010600030101010101" pitchFamily="2" charset="-122"/>
              </a:rPr>
              <a:t>mg+μ</a:t>
            </a:r>
            <a:r>
              <a:rPr lang="en-US" sz="2000" b="1" dirty="0" smtClean="0">
                <a:solidFill>
                  <a:srgbClr val="FF0000"/>
                </a:solidFill>
                <a:latin typeface="宋体" panose="02010600030101010101" pitchFamily="2" charset="-122"/>
              </a:rPr>
              <a:t>·(2×60-1)mg=(118+119)</a:t>
            </a:r>
            <a:r>
              <a:rPr lang="en-US" sz="2000" b="1" dirty="0" err="1" smtClean="0">
                <a:solidFill>
                  <a:srgbClr val="FF0000"/>
                </a:solidFill>
                <a:latin typeface="宋体" panose="02010600030101010101" pitchFamily="2" charset="-122"/>
              </a:rPr>
              <a:t>μmg</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总拉力</a:t>
            </a:r>
            <a:r>
              <a:rPr lang="en-US" sz="2000" b="1" dirty="0" smtClean="0">
                <a:solidFill>
                  <a:srgbClr val="FF0000"/>
                </a:solidFill>
                <a:latin typeface="宋体" panose="02010600030101010101" pitchFamily="2" charset="-122"/>
              </a:rPr>
              <a:t>F=F</a:t>
            </a:r>
            <a:r>
              <a:rPr lang="en-US" sz="2000" b="1" baseline="-25000" dirty="0" smtClean="0">
                <a:solidFill>
                  <a:srgbClr val="FF0000"/>
                </a:solidFill>
                <a:latin typeface="宋体" panose="02010600030101010101" pitchFamily="2" charset="-122"/>
              </a:rPr>
              <a:t>1</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2</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3</a:t>
            </a:r>
            <a:r>
              <a:rPr lang="en-US" sz="2000" b="1" dirty="0" smtClean="0">
                <a:solidFill>
                  <a:srgbClr val="FF0000"/>
                </a:solidFill>
                <a:latin typeface="宋体" panose="02010600030101010101" pitchFamily="2" charset="-122"/>
              </a:rPr>
              <a:t>+…+F</a:t>
            </a:r>
            <a:r>
              <a:rPr lang="en-US" sz="2000" b="1" baseline="-25000" dirty="0" smtClean="0">
                <a:solidFill>
                  <a:srgbClr val="FF0000"/>
                </a:solidFill>
                <a:latin typeface="宋体" panose="02010600030101010101" pitchFamily="2" charset="-122"/>
              </a:rPr>
              <a:t>60</a:t>
            </a:r>
            <a:r>
              <a:rPr lang="en-US" sz="2000" b="1" dirty="0" smtClean="0">
                <a:solidFill>
                  <a:srgbClr val="FF0000"/>
                </a:solidFill>
                <a:latin typeface="宋体" panose="02010600030101010101" pitchFamily="2" charset="-122"/>
              </a:rPr>
              <a:t>=(1+2+3+…+</a:t>
            </a:r>
            <a:r>
              <a:rPr lang="en-US" sz="2000" b="1" dirty="0" smtClean="0">
                <a:solidFill>
                  <a:srgbClr val="FF0000"/>
                </a:solidFill>
                <a:latin typeface="宋体" panose="02010600030101010101" pitchFamily="2" charset="-122"/>
              </a:rPr>
              <a:t>119)</a:t>
            </a:r>
            <a:r>
              <a:rPr lang="en-US" sz="2000" b="1" dirty="0" err="1" smtClean="0">
                <a:solidFill>
                  <a:srgbClr val="FF0000"/>
                </a:solidFill>
                <a:latin typeface="宋体" panose="02010600030101010101" pitchFamily="2" charset="-122"/>
              </a:rPr>
              <a:t>μmg</a:t>
            </a:r>
            <a:endParaRPr lang="en-US" sz="2000" b="1" dirty="0" smtClean="0">
              <a:solidFill>
                <a:srgbClr val="FF0000"/>
              </a:solidFill>
              <a:latin typeface="宋体" panose="02010600030101010101" pitchFamily="2" charset="-122"/>
            </a:endParaRPr>
          </a:p>
          <a:p>
            <a:pPr>
              <a:lnSpc>
                <a:spcPct val="150000"/>
              </a:lnSpc>
            </a:pPr>
            <a:r>
              <a:rPr lang="en-US" sz="2000" b="1" dirty="0" smtClean="0">
                <a:solidFill>
                  <a:srgbClr val="FF0000"/>
                </a:solidFill>
                <a:latin typeface="宋体" panose="02010600030101010101" pitchFamily="2" charset="-122"/>
              </a:rPr>
              <a:t>=      ×</a:t>
            </a:r>
            <a:r>
              <a:rPr lang="en-US" sz="2000" b="1" dirty="0" smtClean="0">
                <a:solidFill>
                  <a:srgbClr val="FF0000"/>
                </a:solidFill>
                <a:latin typeface="宋体" panose="02010600030101010101" pitchFamily="2" charset="-122"/>
              </a:rPr>
              <a:t>119μmg=60×119×0.32×5×1×10 N≈114 N</a:t>
            </a:r>
            <a:endParaRPr lang="zh-CN" altLang="en-US" sz="2000" b="1" dirty="0" smtClean="0">
              <a:solidFill>
                <a:srgbClr val="FF0000"/>
              </a:solidFill>
              <a:latin typeface="宋体" panose="02010600030101010101" pitchFamily="2" charset="-122"/>
            </a:endParaRPr>
          </a:p>
          <a:p>
            <a:pPr>
              <a:lnSpc>
                <a:spcPct val="150000"/>
              </a:lnSpc>
            </a:pPr>
            <a:r>
              <a:rPr lang="zh-CN" altLang="en-US" sz="2000" b="1" dirty="0" smtClean="0">
                <a:solidFill>
                  <a:srgbClr val="FF0000"/>
                </a:solidFill>
                <a:latin typeface="宋体" panose="02010600030101010101" pitchFamily="2" charset="-122"/>
              </a:rPr>
              <a:t>按照这样大的力</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绝大多数同学还是可以把课本拉开的。</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说明</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如果换为</a:t>
            </a:r>
            <a:r>
              <a:rPr lang="en-US" sz="2000" b="1" dirty="0" smtClean="0">
                <a:solidFill>
                  <a:srgbClr val="FF0000"/>
                </a:solidFill>
                <a:latin typeface="宋体" panose="02010600030101010101" pitchFamily="2" charset="-122"/>
              </a:rPr>
              <a:t>B</a:t>
            </a:r>
            <a:r>
              <a:rPr lang="zh-CN" altLang="en-US" sz="2000" b="1" dirty="0" smtClean="0">
                <a:solidFill>
                  <a:srgbClr val="FF0000"/>
                </a:solidFill>
                <a:latin typeface="宋体" panose="02010600030101010101" pitchFamily="2" charset="-122"/>
              </a:rPr>
              <a:t>固定</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把</a:t>
            </a:r>
            <a:r>
              <a:rPr lang="en-US" sz="2000" b="1" dirty="0" smtClean="0">
                <a:solidFill>
                  <a:srgbClr val="FF0000"/>
                </a:solidFill>
                <a:latin typeface="宋体" panose="02010600030101010101" pitchFamily="2" charset="-122"/>
              </a:rPr>
              <a:t>A</a:t>
            </a:r>
            <a:r>
              <a:rPr lang="zh-CN" altLang="en-US" sz="2000" b="1" dirty="0" smtClean="0">
                <a:solidFill>
                  <a:srgbClr val="FF0000"/>
                </a:solidFill>
                <a:latin typeface="宋体" panose="02010600030101010101" pitchFamily="2" charset="-122"/>
              </a:rPr>
              <a:t>拉开</a:t>
            </a:r>
            <a:r>
              <a:rPr lang="en-US" sz="2000" b="1" dirty="0" smtClean="0">
                <a:solidFill>
                  <a:srgbClr val="FF0000"/>
                </a:solidFill>
                <a:latin typeface="宋体" panose="02010600030101010101" pitchFamily="2" charset="-122"/>
              </a:rPr>
              <a:t>,</a:t>
            </a:r>
            <a:r>
              <a:rPr lang="zh-CN" altLang="en-US" sz="2000" b="1" dirty="0" smtClean="0">
                <a:solidFill>
                  <a:srgbClr val="FF0000"/>
                </a:solidFill>
                <a:latin typeface="宋体" panose="02010600030101010101" pitchFamily="2" charset="-122"/>
              </a:rPr>
              <a:t>结果是一致的</a:t>
            </a:r>
            <a:r>
              <a:rPr lang="en-US" sz="2000" b="1" dirty="0" smtClean="0">
                <a:solidFill>
                  <a:srgbClr val="FF0000"/>
                </a:solidFill>
                <a:latin typeface="宋体" panose="02010600030101010101" pitchFamily="2" charset="-122"/>
              </a:rPr>
              <a:t>)</a:t>
            </a:r>
            <a:endParaRPr lang="zh-CN" altLang="en-US" sz="2000" b="1" dirty="0">
              <a:solidFill>
                <a:srgbClr val="FF0000"/>
              </a:solidFill>
              <a:latin typeface="宋体" panose="02010600030101010101" pitchFamily="2" charset="-122"/>
            </a:endParaRPr>
          </a:p>
        </p:txBody>
      </p:sp>
      <p:pic>
        <p:nvPicPr>
          <p:cNvPr id="3" name="GZWL176.eps" descr="id:2147495947;FounderCES"/>
          <p:cNvPicPr/>
          <p:nvPr/>
        </p:nvPicPr>
        <p:blipFill>
          <a:blip r:embed="rId1"/>
          <a:stretch>
            <a:fillRect/>
          </a:stretch>
        </p:blipFill>
        <p:spPr>
          <a:xfrm>
            <a:off x="6882617" y="2143116"/>
            <a:ext cx="3143272" cy="1357322"/>
          </a:xfrm>
          <a:prstGeom prst="rect">
            <a:avLst/>
          </a:prstGeom>
        </p:spPr>
      </p:pic>
      <p:pic>
        <p:nvPicPr>
          <p:cNvPr id="3074" name="Picture 2"/>
          <p:cNvPicPr>
            <a:picLocks noChangeAspect="1" noChangeArrowheads="1"/>
          </p:cNvPicPr>
          <p:nvPr/>
        </p:nvPicPr>
        <p:blipFill>
          <a:blip r:embed="rId2"/>
          <a:srcRect/>
          <a:stretch>
            <a:fillRect/>
          </a:stretch>
        </p:blipFill>
        <p:spPr bwMode="auto">
          <a:xfrm>
            <a:off x="881825" y="4500569"/>
            <a:ext cx="714379" cy="524515"/>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additive="base">
                                        <p:cTn id="11" dur="500" fill="hold"/>
                                        <p:tgtEl>
                                          <p:spTgt spid="3074"/>
                                        </p:tgtEl>
                                        <p:attrNameLst>
                                          <p:attrName>ppt_x</p:attrName>
                                        </p:attrNameLst>
                                      </p:cBhvr>
                                      <p:tavLst>
                                        <p:tav tm="0">
                                          <p:val>
                                            <p:strVal val="1+#ppt_w/2"/>
                                          </p:val>
                                        </p:tav>
                                        <p:tav tm="100000">
                                          <p:val>
                                            <p:strVal val="#ppt_x"/>
                                          </p:val>
                                        </p:tav>
                                      </p:tavLst>
                                    </p:anim>
                                    <p:anim calcmode="lin" valueType="num">
                                      <p:cBhvr additive="base">
                                        <p:cTn id="12" dur="500" fill="hold"/>
                                        <p:tgtEl>
                                          <p:spTgt spid="3074"/>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500" fill="hold"/>
                                        <p:tgtEl>
                                          <p:spTgt spid="3"/>
                                        </p:tgtEl>
                                        <p:attrNameLst>
                                          <p:attrName>ppt_x</p:attrName>
                                        </p:attrNameLst>
                                      </p:cBhvr>
                                      <p:tavLst>
                                        <p:tav tm="0">
                                          <p:val>
                                            <p:strVal val="1+#ppt_w/2"/>
                                          </p:val>
                                        </p:tav>
                                        <p:tav tm="100000">
                                          <p:val>
                                            <p:strVal val="#ppt_x"/>
                                          </p:val>
                                        </p:tav>
                                      </p:tavLst>
                                    </p:anim>
                                    <p:anim calcmode="lin" valueType="num">
                                      <p:cBhvr additive="base">
                                        <p:cTn id="16"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p="http://schemas.openxmlformats.org/presentationml/2006/main">
  <p:tag name="KSO_WM_UNIT_TABLE_BEAUTIFY" val="smartTable{f393dbf0-7326-4aeb-ba15-2c561f0ee15e}"/>
  <p:tag name="TABLE_ENDDRAG_ORIGIN_RECT" val="787*250"/>
  <p:tag name="TABLE_ENDDRAG_RECT" val="26*237*787*250"/>
</p:tagLst>
</file>

<file path=ppt/tags/tag2.xml><?xml version="1.0" encoding="utf-8"?>
<p:tagLst xmlns:p="http://schemas.openxmlformats.org/presentationml/2006/main">
  <p:tag name="KSO_WM_UNIT_TABLE_BEAUTIFY" val="smartTable{485e2d49-85b0-449f-812a-8044190e6a56}"/>
  <p:tag name="TABLE_ENDDRAG_ORIGIN_RECT" val="742*355"/>
  <p:tag name="TABLE_ENDDRAG_RECT" val="45*61*742*355"/>
</p:tagLst>
</file>

<file path=ppt/tags/tag3.xml><?xml version="1.0" encoding="utf-8"?>
<p:tagLst xmlns:p="http://schemas.openxmlformats.org/presentationml/2006/main">
  <p:tag name="KSO_WM_UNIT_TABLE_BEAUTIFY" val="smartTable{81ef7c2b-8884-4600-9e53-6b6255f2cef9}"/>
  <p:tag name="TABLE_ENDDRAG_ORIGIN_RECT" val="777*401"/>
  <p:tag name="TABLE_ENDDRAG_RECT" val="20*91*777*40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5808</Words>
  <Application>WPS 演示</Application>
  <PresentationFormat>自定义</PresentationFormat>
  <Paragraphs>397</Paragraphs>
  <Slides>37</Slides>
  <Notes>0</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37</vt:i4>
      </vt:variant>
    </vt:vector>
  </HeadingPairs>
  <TitlesOfParts>
    <vt:vector size="51" baseType="lpstr">
      <vt:lpstr>Arial</vt:lpstr>
      <vt:lpstr>宋体</vt:lpstr>
      <vt:lpstr>Wingdings</vt:lpstr>
      <vt:lpstr>Arial</vt:lpstr>
      <vt:lpstr>微软雅黑</vt:lpstr>
      <vt:lpstr>Calibri</vt:lpstr>
      <vt:lpstr>方正书宋_GBK</vt:lpstr>
      <vt:lpstr>NEU-BZ-S92</vt:lpstr>
      <vt:lpstr>Segoe Print</vt:lpstr>
      <vt:lpstr>Arial Unicode MS</vt:lpstr>
      <vt:lpstr>等线</vt:lpstr>
      <vt:lpstr>Office 主题​​</vt:lpstr>
      <vt:lpstr>1_自定义设计方案</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乡村的老玉米</cp:lastModifiedBy>
  <cp:revision>226</cp:revision>
  <dcterms:created xsi:type="dcterms:W3CDTF">2018-03-17T01:56:00Z</dcterms:created>
  <dcterms:modified xsi:type="dcterms:W3CDTF">2021-04-12T05:42:51Z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y fmtid="{D5CDD505-2E9C-101B-9397-08002B2CF9AE}" pid="3" name="ICV">
    <vt:lpwstr>FDB3C42A9FBD446AA6F8397AF15B8B9D</vt:lpwstr>
  </property>
</Properties>
</file>