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svg" ContentType="image/sv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bookmarkIdSeed="3">
  <p:sldMasterIdLst>
    <p:sldMasterId id="2147483648" r:id="rId1"/>
  </p:sldMasterIdLst>
  <p:notesMasterIdLst>
    <p:notesMasterId r:id="rId2"/>
  </p:notesMasterIdLst>
  <p:sldIdLst>
    <p:sldId id="3843" r:id="rId3"/>
    <p:sldId id="3912" r:id="rId4"/>
    <p:sldId id="3908" r:id="rId5"/>
    <p:sldId id="3911" r:id="rId6"/>
    <p:sldId id="3909" r:id="rId7"/>
    <p:sldId id="3943" r:id="rId8"/>
    <p:sldId id="3944" r:id="rId9"/>
    <p:sldId id="4027" r:id="rId10"/>
    <p:sldId id="3910" r:id="rId11"/>
    <p:sldId id="4053" r:id="rId12"/>
    <p:sldId id="3945" r:id="rId13"/>
    <p:sldId id="3976" r:id="rId14"/>
    <p:sldId id="3975" r:id="rId15"/>
    <p:sldId id="4025" r:id="rId16"/>
    <p:sldId id="3978" r:id="rId17"/>
    <p:sldId id="3979" r:id="rId18"/>
    <p:sldId id="3977" r:id="rId19"/>
    <p:sldId id="3981" r:id="rId20"/>
    <p:sldId id="4028" r:id="rId21"/>
    <p:sldId id="3983" r:id="rId22"/>
    <p:sldId id="3982" r:id="rId23"/>
    <p:sldId id="4013" r:id="rId24"/>
    <p:sldId id="4014" r:id="rId25"/>
    <p:sldId id="4015" r:id="rId26"/>
    <p:sldId id="3980" r:id="rId27"/>
    <p:sldId id="4016" r:id="rId28"/>
    <p:sldId id="4017" r:id="rId29"/>
    <p:sldId id="4029" r:id="rId30"/>
    <p:sldId id="4024" r:id="rId31"/>
    <p:sldId id="4030" r:id="rId32"/>
    <p:sldId id="4021" r:id="rId33"/>
    <p:sldId id="4023" r:id="rId34"/>
    <p:sldId id="4031" r:id="rId35"/>
    <p:sldId id="4026" r:id="rId36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tags" Target="tags/tag10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2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B6137-C676-4138-8E17-CABD3014061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2165A-69AC-43B6-8064-D557C67083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4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6682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720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1426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091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62876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247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76252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5176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4218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029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9768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2235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135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205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363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2751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4947158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58839-F67F-4410-947B-B5EE138BBD74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openxmlformats.org/officeDocument/2006/relationships/image" Target="../media/image2.sv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jpeg" /><Relationship Id="rId4" Type="http://schemas.openxmlformats.org/officeDocument/2006/relationships/image" Target="../media/image4.png" /><Relationship Id="rId5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Relationship Id="rId8" Type="http://schemas.openxmlformats.org/officeDocument/2006/relationships/image" Target="../media/image16.png" /><Relationship Id="rId9" Type="http://schemas.openxmlformats.org/officeDocument/2006/relationships/image" Target="../media/image1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8.png" /><Relationship Id="rId4" Type="http://schemas.openxmlformats.org/officeDocument/2006/relationships/image" Target="../media/image5.png" /><Relationship Id="rId5" Type="http://schemas.openxmlformats.org/officeDocument/2006/relationships/image" Target="../media/image4.png" /><Relationship Id="rId6" Type="http://schemas.openxmlformats.org/officeDocument/2006/relationships/image" Target="../media/image19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6.png" /><Relationship Id="rId11" Type="http://schemas.openxmlformats.org/officeDocument/2006/relationships/image" Target="../media/image17.png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0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Relationship Id="rId6" Type="http://schemas.openxmlformats.org/officeDocument/2006/relationships/image" Target="../media/image12.png" /><Relationship Id="rId7" Type="http://schemas.openxmlformats.org/officeDocument/2006/relationships/image" Target="../media/image13.png" /><Relationship Id="rId8" Type="http://schemas.openxmlformats.org/officeDocument/2006/relationships/image" Target="../media/image14.png" /><Relationship Id="rId9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17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8.png" /><Relationship Id="rId4" Type="http://schemas.openxmlformats.org/officeDocument/2006/relationships/image" Target="../media/image5.png" /><Relationship Id="rId5" Type="http://schemas.openxmlformats.org/officeDocument/2006/relationships/image" Target="../media/image4.png" /><Relationship Id="rId6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4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Relationship Id="rId3" Type="http://schemas.openxmlformats.org/officeDocument/2006/relationships/image" Target="../media/image27.jpeg" /><Relationship Id="rId4" Type="http://schemas.openxmlformats.org/officeDocument/2006/relationships/image" Target="../media/image28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29.png" /><Relationship Id="rId4" Type="http://schemas.openxmlformats.org/officeDocument/2006/relationships/tags" Target="../tags/tag5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slide" Target="slide13.xml" TargetMode="Internal" /><Relationship Id="rId4" Type="http://schemas.openxmlformats.org/officeDocument/2006/relationships/tags" Target="../tags/tag6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7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30.png" /><Relationship Id="rId4" Type="http://schemas.openxmlformats.org/officeDocument/2006/relationships/tags" Target="../tags/tag8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tags" Target="../tags/tag9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18.png" /><Relationship Id="rId4" Type="http://schemas.openxmlformats.org/officeDocument/2006/relationships/image" Target="../media/image5.png" /><Relationship Id="rId5" Type="http://schemas.openxmlformats.org/officeDocument/2006/relationships/image" Target="../media/image4.png" /><Relationship Id="rId6" Type="http://schemas.openxmlformats.org/officeDocument/2006/relationships/image" Target="../media/image31.png" /><Relationship Id="rId7" Type="http://schemas.openxmlformats.org/officeDocument/2006/relationships/image" Target="../media/image32.png" /><Relationship Id="rId8" Type="http://schemas.openxmlformats.org/officeDocument/2006/relationships/image" Target="../media/image33.png" /><Relationship Id="rId9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 descr="20081153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26035"/>
            <a:ext cx="776605" cy="776605"/>
          </a:xfrm>
          <a:prstGeom prst="rect">
            <a:avLst/>
          </a:prstGeom>
        </p:spPr>
      </p:pic>
      <p:sp>
        <p:nvSpPr>
          <p:cNvPr id="18434" name="矩形 10"/>
          <p:cNvSpPr/>
          <p:nvPr/>
        </p:nvSpPr>
        <p:spPr>
          <a:xfrm>
            <a:off x="776605" y="70485"/>
            <a:ext cx="49466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</a:lstStyle>
          <a:p>
            <a:pPr marL="0" lvl="0" indent="0" defTabSz="68580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09725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复习导入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4831080" y="986155"/>
            <a:ext cx="2197735" cy="66929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buClrTx/>
              <a:buSzTx/>
              <a:buFontTx/>
            </a:pPr>
            <a:r>
              <a:rPr lang="zh-CN" altLang="en-US" sz="3600">
                <a:solidFill>
                  <a:schemeClr val="bg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违法行为</a:t>
            </a:r>
          </a:p>
        </p:txBody>
      </p:sp>
      <p:sp>
        <p:nvSpPr>
          <p:cNvPr id="33" name="左大括号 32"/>
          <p:cNvSpPr/>
          <p:nvPr/>
        </p:nvSpPr>
        <p:spPr>
          <a:xfrm rot="5400000">
            <a:off x="5633085" y="-361950"/>
            <a:ext cx="592455" cy="5046980"/>
          </a:xfrm>
          <a:prstGeom prst="leftBrace">
            <a:avLst>
              <a:gd name="adj1" fmla="val 73944"/>
              <a:gd name="adj2" fmla="val 4998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1981835" y="2458085"/>
            <a:ext cx="2729865" cy="1097915"/>
            <a:chOff x="3121" y="3481"/>
            <a:chExt cx="4299" cy="1729"/>
          </a:xfrm>
        </p:grpSpPr>
        <p:sp>
          <p:nvSpPr>
            <p:cNvPr id="5" name="圆角矩形 4"/>
            <p:cNvSpPr/>
            <p:nvPr/>
          </p:nvSpPr>
          <p:spPr>
            <a:xfrm>
              <a:off x="3121" y="4249"/>
              <a:ext cx="4299" cy="961"/>
            </a:xfrm>
            <a:prstGeom prst="roundRect">
              <a:avLst/>
            </a:prstGeom>
            <a:noFill/>
            <a:ln w="57150"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一般违法行为</a:t>
              </a:r>
              <a:endParaRPr lang="zh-CN" altLang="en-US" sz="32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584" y="3481"/>
              <a:ext cx="353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400">
                  <a:solidFill>
                    <a:srgbClr val="0B5FD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   </a:t>
              </a:r>
              <a:r>
                <a:rPr lang="zh-CN" altLang="zh-CN" sz="3200">
                  <a:solidFill>
                    <a:srgbClr val="0B5FD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相对轻微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028815" y="2371090"/>
            <a:ext cx="2759710" cy="1148080"/>
            <a:chOff x="11052" y="3344"/>
            <a:chExt cx="4346" cy="1808"/>
          </a:xfrm>
        </p:grpSpPr>
        <p:sp>
          <p:nvSpPr>
            <p:cNvPr id="6" name="圆角矩形 5"/>
            <p:cNvSpPr/>
            <p:nvPr/>
          </p:nvSpPr>
          <p:spPr>
            <a:xfrm>
              <a:off x="11052" y="4249"/>
              <a:ext cx="4346" cy="903"/>
            </a:xfrm>
            <a:prstGeom prst="roundRect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algn="ctr" defTabSz="914400" rtl="0" eaLnBrk="0" fontAlgn="base" latinLnBrk="0" hangingPunct="0">
                <a:lnSpc>
                  <a:spcPct val="100000"/>
                </a:lnSpc>
                <a:buClrTx/>
                <a:buSzTx/>
                <a:buFontTx/>
                <a:buNone/>
                <a:defRPr/>
              </a:pP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犯罪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1786" y="3344"/>
              <a:ext cx="3095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B5FD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 </a:t>
              </a:r>
              <a:r>
                <a:rPr lang="en-US" altLang="zh-CN" sz="2400">
                  <a:solidFill>
                    <a:srgbClr val="0B5FD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 </a:t>
              </a:r>
              <a:r>
                <a:rPr lang="zh-CN" altLang="en-US" sz="3200">
                  <a:solidFill>
                    <a:srgbClr val="0B5FD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最严重</a:t>
              </a:r>
            </a:p>
          </p:txBody>
        </p:sp>
      </p:grpSp>
      <p:sp>
        <p:nvSpPr>
          <p:cNvPr id="15" name="左大括号 14"/>
          <p:cNvSpPr/>
          <p:nvPr/>
        </p:nvSpPr>
        <p:spPr>
          <a:xfrm rot="5400000">
            <a:off x="3169285" y="2533015"/>
            <a:ext cx="459740" cy="2941955"/>
          </a:xfrm>
          <a:prstGeom prst="leftBrace">
            <a:avLst>
              <a:gd name="adj1" fmla="val 73944"/>
              <a:gd name="adj2" fmla="val 4998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915035" y="4237355"/>
            <a:ext cx="2096770" cy="109791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民事违法行为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3748405" y="4237355"/>
            <a:ext cx="2132965" cy="1097915"/>
          </a:xfrm>
          <a:prstGeom prst="roundRect">
            <a:avLst/>
          </a:prstGeom>
          <a:solidFill>
            <a:srgbClr val="00B0F0">
              <a:alpha val="6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行政</a:t>
            </a:r>
          </a:p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违法行为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7398385" y="3556000"/>
            <a:ext cx="2061845" cy="1779270"/>
            <a:chOff x="11558" y="5152"/>
            <a:chExt cx="3247" cy="2802"/>
          </a:xfrm>
        </p:grpSpPr>
        <p:cxnSp>
          <p:nvCxnSpPr>
            <p:cNvPr id="18" name="直接箭头连接符 17"/>
            <p:cNvCxnSpPr/>
            <p:nvPr/>
          </p:nvCxnSpPr>
          <p:spPr>
            <a:xfrm>
              <a:off x="13225" y="5152"/>
              <a:ext cx="26" cy="106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圆角矩形 18"/>
            <p:cNvSpPr/>
            <p:nvPr/>
          </p:nvSpPr>
          <p:spPr>
            <a:xfrm>
              <a:off x="11558" y="6182"/>
              <a:ext cx="3247" cy="1772"/>
            </a:xfrm>
            <a:prstGeom prst="roundRect">
              <a:avLst/>
            </a:prstGeom>
            <a:solidFill>
              <a:srgbClr val="7030A0">
                <a:alpha val="5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刑事违法行为</a:t>
              </a:r>
            </a:p>
          </p:txBody>
        </p:sp>
      </p:grpSp>
      <p:sp>
        <p:nvSpPr>
          <p:cNvPr id="20" name="椭圆 19"/>
          <p:cNvSpPr/>
          <p:nvPr/>
        </p:nvSpPr>
        <p:spPr>
          <a:xfrm>
            <a:off x="6218555" y="1902460"/>
            <a:ext cx="3945890" cy="3985260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15" grpId="0"/>
      <p:bldP spid="16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微信图片_202010191937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3121025"/>
            <a:ext cx="5755640" cy="3437890"/>
          </a:xfrm>
          <a:prstGeom prst="ellipse">
            <a:avLst/>
          </a:prstGeom>
        </p:spPr>
      </p:pic>
      <p:sp>
        <p:nvSpPr>
          <p:cNvPr id="6" name="副标题 5"/>
          <p:cNvSpPr>
            <a:spLocks noGrp="1"/>
          </p:cNvSpPr>
          <p:nvPr>
            <p:ph type="subTitle" idx="1"/>
          </p:nvPr>
        </p:nvSpPr>
        <p:spPr>
          <a:xfrm>
            <a:off x="2191385" y="1752600"/>
            <a:ext cx="7809230" cy="914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zh-CN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第二框</a:t>
            </a:r>
            <a:r>
              <a:rPr lang="en-US" altLang="zh-CN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zh-CN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预防犯罪</a:t>
            </a:r>
            <a:r>
              <a:rPr lang="en-US" altLang="zh-CN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6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</a:t>
            </a:r>
          </a:p>
        </p:txBody>
      </p:sp>
      <p:sp>
        <p:nvSpPr>
          <p:cNvPr id="7" name="标题 6"/>
          <p:cNvSpPr>
            <a:spLocks noGrp="1"/>
          </p:cNvSpPr>
          <p:nvPr>
            <p:ph type="ctrTitle"/>
          </p:nvPr>
        </p:nvSpPr>
        <p:spPr>
          <a:xfrm>
            <a:off x="1420495" y="549910"/>
            <a:ext cx="9144000" cy="1102995"/>
          </a:xfrm>
        </p:spPr>
        <p:txBody>
          <a:bodyPr/>
          <a:lstStyle/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第五课 做守法的公民</a:t>
            </a:r>
          </a:p>
        </p:txBody>
      </p:sp>
      <p:sp>
        <p:nvSpPr>
          <p:cNvPr id="8" name="矩形 7"/>
          <p:cNvSpPr/>
          <p:nvPr/>
        </p:nvSpPr>
        <p:spPr>
          <a:xfrm>
            <a:off x="218575" y="210553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65" y="5522583"/>
            <a:ext cx="4306520" cy="133541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4270748" cy="93064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4906010" y="266700"/>
            <a:ext cx="303085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学习目标：</a:t>
            </a:r>
          </a:p>
        </p:txBody>
      </p:sp>
      <p:pic>
        <p:nvPicPr>
          <p:cNvPr id="18436" name="图片 3" descr="课本_#333333_128_46102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220" y="222885"/>
            <a:ext cx="856615" cy="85661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790161" y="1572223"/>
            <a:ext cx="2916555" cy="4476750"/>
            <a:chOff x="1779509" y="1455262"/>
            <a:chExt cx="2916555" cy="4476750"/>
          </a:xfrm>
          <a:solidFill>
            <a:schemeClr val="bg1">
              <a:lumMod val="75000"/>
            </a:schemeClr>
          </a:solidFill>
        </p:grpSpPr>
        <p:sp>
          <p:nvSpPr>
            <p:cNvPr id="11" name="MH_SubTitle_1"/>
            <p:cNvSpPr/>
            <p:nvPr/>
          </p:nvSpPr>
          <p:spPr>
            <a:xfrm>
              <a:off x="1779509" y="2419827"/>
              <a:ext cx="2916555" cy="3512185"/>
            </a:xfrm>
            <a:prstGeom prst="roundRect">
              <a:avLst>
                <a:gd name="adj" fmla="val 11293"/>
              </a:avLst>
            </a:prstGeom>
            <a:solidFill>
              <a:schemeClr val="bg1"/>
            </a:solidFill>
            <a:ln w="57150">
              <a:solidFill>
                <a:srgbClr val="0CCBFF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加强自身修养，  增强法治观念，防微杜渐。</a:t>
              </a:r>
            </a:p>
          </p:txBody>
        </p:sp>
        <p:sp>
          <p:nvSpPr>
            <p:cNvPr id="12" name="MH_Other_2"/>
            <p:cNvSpPr/>
            <p:nvPr/>
          </p:nvSpPr>
          <p:spPr>
            <a:xfrm>
              <a:off x="2689464" y="1455262"/>
              <a:ext cx="1096645" cy="862330"/>
            </a:xfrm>
            <a:prstGeom prst="ellipse">
              <a:avLst/>
            </a:prstGeom>
            <a:solidFill>
              <a:srgbClr val="06BD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sz="2800" b="1">
                  <a:solidFill>
                    <a:srgbClr val="FFFFFF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情感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45881" y="1588098"/>
            <a:ext cx="2900680" cy="4460875"/>
            <a:chOff x="1680449" y="1457802"/>
            <a:chExt cx="2900680" cy="4460875"/>
          </a:xfrm>
          <a:solidFill>
            <a:schemeClr val="bg1">
              <a:lumMod val="75000"/>
            </a:schemeClr>
          </a:solidFill>
        </p:grpSpPr>
        <p:sp>
          <p:nvSpPr>
            <p:cNvPr id="15" name="MH_SubTitle_1"/>
            <p:cNvSpPr/>
            <p:nvPr/>
          </p:nvSpPr>
          <p:spPr>
            <a:xfrm>
              <a:off x="1680449" y="2416652"/>
              <a:ext cx="2900680" cy="3502025"/>
            </a:xfrm>
            <a:prstGeom prst="roundRect">
              <a:avLst>
                <a:gd name="adj" fmla="val 11293"/>
              </a:avLst>
            </a:prstGeom>
            <a:solidFill>
              <a:schemeClr val="bg1"/>
            </a:solidFill>
            <a:ln w="57150">
              <a:solidFill>
                <a:srgbClr val="F8560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zh-CN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  </a:t>
              </a: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形成自我控制、约束自己不良行为的能力。</a:t>
              </a:r>
            </a:p>
          </p:txBody>
        </p:sp>
        <p:sp>
          <p:nvSpPr>
            <p:cNvPr id="16" name="MH_Other_2"/>
            <p:cNvSpPr/>
            <p:nvPr/>
          </p:nvSpPr>
          <p:spPr>
            <a:xfrm>
              <a:off x="2582784" y="1457802"/>
              <a:ext cx="1096645" cy="862330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sz="2800" b="1">
                  <a:solidFill>
                    <a:srgbClr val="FFFFFF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能力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75980" y="1555750"/>
            <a:ext cx="2966085" cy="4492625"/>
            <a:chOff x="1997314" y="1342162"/>
            <a:chExt cx="2966085" cy="4331085"/>
          </a:xfrm>
          <a:solidFill>
            <a:schemeClr val="bg1">
              <a:lumMod val="75000"/>
            </a:schemeClr>
          </a:solidFill>
        </p:grpSpPr>
        <p:sp>
          <p:nvSpPr>
            <p:cNvPr id="18" name="MH_SubTitle_1"/>
            <p:cNvSpPr/>
            <p:nvPr/>
          </p:nvSpPr>
          <p:spPr>
            <a:xfrm>
              <a:off x="1997314" y="2296531"/>
              <a:ext cx="2966085" cy="3376716"/>
            </a:xfrm>
            <a:prstGeom prst="roundRect">
              <a:avLst>
                <a:gd name="adj" fmla="val 11293"/>
              </a:avLst>
            </a:prstGeom>
            <a:solidFill>
              <a:schemeClr val="bg1"/>
            </a:solidFill>
            <a:ln w="57150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zh-CN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 </a:t>
              </a: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了解刑法的作用、犯罪的基本特征和刑罚的种类；</a:t>
              </a:r>
            </a:p>
            <a:p>
              <a:pPr algn="ctr">
                <a:defRPr/>
              </a:pP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知道如何加强自我防范。</a:t>
              </a:r>
            </a:p>
          </p:txBody>
        </p:sp>
        <p:sp>
          <p:nvSpPr>
            <p:cNvPr id="19" name="MH_Other_2"/>
            <p:cNvSpPr/>
            <p:nvPr/>
          </p:nvSpPr>
          <p:spPr>
            <a:xfrm>
              <a:off x="2907269" y="1342162"/>
              <a:ext cx="1146175" cy="862544"/>
            </a:xfrm>
            <a:prstGeom prst="ellipse">
              <a:avLst/>
            </a:prstGeom>
            <a:solidFill>
              <a:srgbClr val="7030A0">
                <a:alpha val="7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CN" altLang="en-US" sz="2800" b="1">
                  <a:solidFill>
                    <a:srgbClr val="FFFFFF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知识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21360" y="100330"/>
            <a:ext cx="10749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查阅刑法，分析图片中行为的性质和应该承担的法律责任。</a:t>
            </a:r>
            <a:endParaRPr lang="zh-CN" altLang="zh-CN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4540" y="5388610"/>
            <a:ext cx="384429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>
                <a:solidFill>
                  <a:prstClr val="black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行为的性质：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charset="-122"/>
              <a:ea typeface="方正粗黑宋简体" panose="02000000000000000000" charset="-122"/>
              <a:cs typeface="+mn-cs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160010" y="1019810"/>
            <a:ext cx="6586220" cy="5685790"/>
            <a:chOff x="8266" y="1233"/>
            <a:chExt cx="10372" cy="7554"/>
          </a:xfrm>
        </p:grpSpPr>
        <p:sp>
          <p:nvSpPr>
            <p:cNvPr id="4" name="流程图: 终止 3"/>
            <p:cNvSpPr/>
            <p:nvPr/>
          </p:nvSpPr>
          <p:spPr>
            <a:xfrm>
              <a:off x="9912" y="1233"/>
              <a:ext cx="7086" cy="1648"/>
            </a:xfrm>
            <a:prstGeom prst="flowChartTerminator">
              <a:avLst/>
            </a:prstGeom>
            <a:solidFill>
              <a:srgbClr val="0CCBFF"/>
            </a:solidFill>
            <a:ln>
              <a:solidFill>
                <a:srgbClr val="0CCB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刑法》</a:t>
              </a:r>
              <a:r>
                <a: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第</a:t>
              </a:r>
              <a:r>
                <a:rPr lang="zh-CN" altLang="en-US" sz="2800" b="1" u="sng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</a:t>
              </a:r>
              <a:r>
                <a: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条</a:t>
              </a:r>
            </a:p>
            <a:p>
              <a:pPr algn="ctr"/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800" b="1" u="sng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</a:t>
              </a:r>
              <a:r>
                <a: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罪</a:t>
              </a:r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endPara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8266" y="3100"/>
              <a:ext cx="10372" cy="5687"/>
            </a:xfrm>
            <a:prstGeom prst="rect">
              <a:avLst/>
            </a:prstGeom>
            <a:noFill/>
            <a:ln w="76200">
              <a:solidFill>
                <a:srgbClr val="00BA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空心弧 8"/>
            <p:cNvSpPr/>
            <p:nvPr/>
          </p:nvSpPr>
          <p:spPr>
            <a:xfrm rot="16200000" flipV="1">
              <a:off x="13720" y="2781"/>
              <a:ext cx="552" cy="385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16200000" flipV="1">
              <a:off x="12426" y="2781"/>
              <a:ext cx="552" cy="385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3119120" y="5388610"/>
            <a:ext cx="19558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 </a:t>
            </a:r>
            <a:r>
              <a:rPr kumimoji="0" lang="en-US" altLang="zh-CN" sz="3600" b="0" i="0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         </a:t>
            </a: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罪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13360" y="683895"/>
            <a:ext cx="4946650" cy="4247515"/>
            <a:chOff x="336" y="1077"/>
            <a:chExt cx="7790" cy="6689"/>
          </a:xfrm>
        </p:grpSpPr>
        <p:pic>
          <p:nvPicPr>
            <p:cNvPr id="13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706" y="1996"/>
              <a:ext cx="6001" cy="5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4" name="矩形 10"/>
            <p:cNvSpPr/>
            <p:nvPr/>
          </p:nvSpPr>
          <p:spPr>
            <a:xfrm>
              <a:off x="336" y="1077"/>
              <a:ext cx="7790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5pPr>
            </a:lstStyle>
            <a:p>
              <a:pPr marL="0" lvl="0" indent="0" defTabSz="685800"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1">
                  <a:solidFill>
                    <a:schemeClr val="tx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场景一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1510665"/>
            <a:ext cx="4184015" cy="383603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84150" y="5387340"/>
            <a:ext cx="384429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>
                <a:solidFill>
                  <a:prstClr val="black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行为的性质：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charset="-122"/>
              <a:ea typeface="方正粗黑宋简体" panose="02000000000000000000" charset="-122"/>
              <a:cs typeface="+mn-cs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31745" y="5387340"/>
            <a:ext cx="319659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 </a:t>
            </a:r>
            <a:r>
              <a:rPr kumimoji="0" lang="en-US" altLang="zh-CN" sz="3600" b="0" i="0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                </a:t>
            </a: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罪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21360" y="100330"/>
            <a:ext cx="10749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查阅刑法，分析图片中行为的性质和应该承担的法律责任。</a:t>
            </a:r>
            <a:endParaRPr lang="zh-CN" altLang="zh-CN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6" name="矩形 10"/>
          <p:cNvSpPr/>
          <p:nvPr/>
        </p:nvSpPr>
        <p:spPr>
          <a:xfrm>
            <a:off x="213360" y="683895"/>
            <a:ext cx="49466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</a:lstStyle>
          <a:p>
            <a:pPr marL="0" lvl="0" indent="0" defTabSz="68580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场景二：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391785" y="989965"/>
            <a:ext cx="6295390" cy="5498465"/>
            <a:chOff x="8491" y="1559"/>
            <a:chExt cx="9914" cy="7601"/>
          </a:xfrm>
        </p:grpSpPr>
        <p:sp>
          <p:nvSpPr>
            <p:cNvPr id="3" name="矩形 2"/>
            <p:cNvSpPr/>
            <p:nvPr/>
          </p:nvSpPr>
          <p:spPr>
            <a:xfrm>
              <a:off x="8491" y="3473"/>
              <a:ext cx="9914" cy="5687"/>
            </a:xfrm>
            <a:prstGeom prst="rect">
              <a:avLst/>
            </a:prstGeom>
            <a:noFill/>
            <a:ln w="76200">
              <a:solidFill>
                <a:srgbClr val="00BA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549" y="1559"/>
              <a:ext cx="7534" cy="2064"/>
              <a:chOff x="9689" y="1186"/>
              <a:chExt cx="7534" cy="2064"/>
            </a:xfrm>
          </p:grpSpPr>
          <p:sp>
            <p:nvSpPr>
              <p:cNvPr id="15" name="流程图: 终止 14"/>
              <p:cNvSpPr/>
              <p:nvPr/>
            </p:nvSpPr>
            <p:spPr>
              <a:xfrm>
                <a:off x="9689" y="1186"/>
                <a:ext cx="7534" cy="1648"/>
              </a:xfrm>
              <a:prstGeom prst="flowChartTerminator">
                <a:avLst/>
              </a:prstGeom>
              <a:solidFill>
                <a:srgbClr val="0CCBFF"/>
              </a:solidFill>
              <a:ln>
                <a:solidFill>
                  <a:srgbClr val="0CCB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《</a:t>
                </a:r>
                <a:r>
                  <a:rPr lang="zh-CN" altLang="en-US" sz="28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刑法》</a:t>
                </a:r>
                <a:r>
                  <a:rPr lang="zh-CN" altLang="en-US" sz="2800" b="1" u="sng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      </a:t>
                </a:r>
                <a:r>
                  <a:rPr lang="zh-CN" altLang="en-US" sz="28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条</a:t>
                </a:r>
              </a:p>
              <a:p>
                <a:pPr algn="ctr"/>
                <a:r>
                  <a:rPr lang="zh-CN" altLang="en-US" sz="28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800" b="1" u="sng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         </a:t>
                </a:r>
                <a:r>
                  <a:rPr lang="zh-CN" altLang="en-US" sz="280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方正粗黑宋简体" panose="02000000000000000000" charset="-122"/>
                    <a:ea typeface="方正粗黑宋简体" panose="02000000000000000000" charset="-122"/>
                    <a:sym typeface="+mn-ea"/>
                  </a:rPr>
                  <a:t>罪</a:t>
                </a:r>
                <a:r>
                  <a:rPr lang="zh-CN" altLang="en-US" sz="28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】</a:t>
                </a:r>
                <a:endPara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 rot="16200000" flipV="1">
                <a:off x="13720" y="2781"/>
                <a:ext cx="552" cy="385"/>
              </a:xfrm>
              <a:prstGeom prst="blockArc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6200000" flipV="1">
                <a:off x="12426" y="2781"/>
                <a:ext cx="552" cy="385"/>
              </a:xfrm>
              <a:prstGeom prst="blockArc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721360" y="100330"/>
            <a:ext cx="10749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查阅刑法，分析图片中行为的性质和应该承担的法律责任。</a:t>
            </a:r>
            <a:endParaRPr lang="zh-CN" altLang="zh-CN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6" name="矩形 10"/>
          <p:cNvSpPr/>
          <p:nvPr/>
        </p:nvSpPr>
        <p:spPr>
          <a:xfrm>
            <a:off x="213360" y="683895"/>
            <a:ext cx="49466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</a:lstStyle>
          <a:p>
            <a:pPr marL="0" lvl="0" indent="0" defTabSz="68580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场景三：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610" y="1426210"/>
            <a:ext cx="3879215" cy="363664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84150" y="5387340"/>
            <a:ext cx="384429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>
                <a:solidFill>
                  <a:prstClr val="black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行为的性质：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charset="-122"/>
              <a:ea typeface="方正粗黑宋简体" panose="02000000000000000000" charset="-122"/>
              <a:cs typeface="+mn-cs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31745" y="5325745"/>
            <a:ext cx="262826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1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          </a:t>
            </a: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罪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957445" y="989965"/>
            <a:ext cx="6828790" cy="5558155"/>
            <a:chOff x="7807" y="1559"/>
            <a:chExt cx="10754" cy="8753"/>
          </a:xfrm>
        </p:grpSpPr>
        <p:sp>
          <p:nvSpPr>
            <p:cNvPr id="3" name="矩形 2"/>
            <p:cNvSpPr/>
            <p:nvPr/>
          </p:nvSpPr>
          <p:spPr>
            <a:xfrm>
              <a:off x="7807" y="3473"/>
              <a:ext cx="10754" cy="6839"/>
            </a:xfrm>
            <a:prstGeom prst="rect">
              <a:avLst/>
            </a:prstGeom>
            <a:noFill/>
            <a:ln w="76200">
              <a:solidFill>
                <a:srgbClr val="00BA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549" y="1559"/>
              <a:ext cx="7534" cy="2064"/>
              <a:chOff x="9689" y="1186"/>
              <a:chExt cx="7534" cy="2064"/>
            </a:xfrm>
          </p:grpSpPr>
          <p:sp>
            <p:nvSpPr>
              <p:cNvPr id="15" name="流程图: 终止 14"/>
              <p:cNvSpPr/>
              <p:nvPr/>
            </p:nvSpPr>
            <p:spPr>
              <a:xfrm>
                <a:off x="9689" y="1186"/>
                <a:ext cx="7534" cy="1648"/>
              </a:xfrm>
              <a:prstGeom prst="flowChartTerminator">
                <a:avLst/>
              </a:prstGeom>
              <a:solidFill>
                <a:srgbClr val="0CCBFF"/>
              </a:solidFill>
              <a:ln>
                <a:solidFill>
                  <a:srgbClr val="0CCB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《</a:t>
                </a:r>
                <a:r>
                  <a:rPr lang="zh-CN" altLang="en-US" sz="28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刑法》</a:t>
                </a:r>
                <a:r>
                  <a:rPr lang="zh-CN" altLang="en-US" sz="28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第</a:t>
                </a:r>
                <a:r>
                  <a:rPr lang="zh-CN" altLang="en-US" sz="2800" b="1" u="sng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       </a:t>
                </a:r>
                <a:r>
                  <a:rPr lang="zh-CN" altLang="en-US" sz="2800" b="1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条</a:t>
                </a:r>
              </a:p>
              <a:p>
                <a:pPr algn="ctr"/>
                <a:r>
                  <a:rPr lang="zh-CN" altLang="en-US" sz="28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         罪】</a:t>
                </a:r>
                <a:endPara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 rot="16200000" flipV="1">
                <a:off x="13720" y="2781"/>
                <a:ext cx="552" cy="385"/>
              </a:xfrm>
              <a:prstGeom prst="blockArc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6200000" flipV="1">
                <a:off x="12426" y="2781"/>
                <a:ext cx="552" cy="385"/>
              </a:xfrm>
              <a:prstGeom prst="blockArc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412875" y="1029970"/>
            <a:ext cx="8310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思考：以上三个场景的行为有什么共同特点？</a:t>
            </a:r>
            <a:endParaRPr lang="zh-CN" altLang="zh-CN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85360" y="2550795"/>
            <a:ext cx="2926080" cy="6451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36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都违反了</a:t>
            </a:r>
            <a:r>
              <a:rPr lang="zh-CN" altLang="en-US" sz="36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刑法</a:t>
            </a:r>
            <a:endParaRPr lang="zh-CN" altLang="en-US" sz="36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85360" y="3484245"/>
            <a:ext cx="3840480" cy="6451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6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都要受到</a:t>
            </a:r>
            <a:r>
              <a:rPr lang="zh-CN" altLang="en-US" sz="36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刑罚</a:t>
            </a:r>
            <a:r>
              <a:rPr lang="zh-CN" altLang="en-US" sz="36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处罚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85360" y="4427855"/>
            <a:ext cx="2011680" cy="6451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36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都是</a:t>
            </a:r>
            <a:r>
              <a:rPr lang="zh-CN" altLang="en-US" sz="36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犯罪</a:t>
            </a:r>
            <a:endParaRPr lang="zh-CN" altLang="en-US" sz="36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30855" y="2550795"/>
            <a:ext cx="995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答：</a:t>
            </a:r>
            <a:endParaRPr lang="zh-CN" altLang="en-US" sz="32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9918700" y="93345"/>
            <a:ext cx="2273300" cy="936625"/>
            <a:chOff x="425" y="8824"/>
            <a:chExt cx="4420" cy="1902"/>
          </a:xfrm>
        </p:grpSpPr>
        <p:pic>
          <p:nvPicPr>
            <p:cNvPr id="13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775679">
              <a:off x="2398" y="9705"/>
              <a:ext cx="942" cy="92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" name="Picture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959413">
              <a:off x="3655" y="9300"/>
              <a:ext cx="1190" cy="11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801888">
              <a:off x="1203" y="9845"/>
              <a:ext cx="890" cy="87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" name="Picture 9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410926">
              <a:off x="425" y="9535"/>
              <a:ext cx="738" cy="72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" name="Picture 7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381758">
              <a:off x="864" y="8836"/>
              <a:ext cx="1100" cy="107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7" name="组合 16"/>
          <p:cNvGrpSpPr/>
          <p:nvPr/>
        </p:nvGrpSpPr>
        <p:grpSpPr>
          <a:xfrm>
            <a:off x="101600" y="5823585"/>
            <a:ext cx="1414780" cy="868680"/>
            <a:chOff x="160" y="8191"/>
            <a:chExt cx="3566" cy="234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0" y="9121"/>
              <a:ext cx="2056" cy="1419"/>
              <a:chOff x="16945" y="1265"/>
              <a:chExt cx="2056" cy="1419"/>
            </a:xfrm>
          </p:grpSpPr>
          <p:pic>
            <p:nvPicPr>
              <p:cNvPr id="22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1959413">
                <a:off x="18085" y="1265"/>
                <a:ext cx="917" cy="91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3" name="Picture 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2410926">
                <a:off x="16945" y="1658"/>
                <a:ext cx="1050" cy="1027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pic>
          <p:nvPicPr>
            <p:cNvPr id="27656" name="Picture 6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801888">
              <a:off x="2443" y="9682"/>
              <a:ext cx="700" cy="6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8" name="Picture 7"/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381758">
              <a:off x="2752" y="8201"/>
              <a:ext cx="985" cy="96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6998"/>
            <a:ext cx="6858002" cy="12192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71010" cy="13601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65" y="5522583"/>
            <a:ext cx="4306520" cy="1335416"/>
          </a:xfrm>
          <a:prstGeom prst="rect">
            <a:avLst/>
          </a:prstGeom>
        </p:spPr>
      </p:pic>
      <p:sp>
        <p:nvSpPr>
          <p:cNvPr id="44" name="椭圆 43"/>
          <p:cNvSpPr/>
          <p:nvPr/>
        </p:nvSpPr>
        <p:spPr>
          <a:xfrm>
            <a:off x="3416935" y="821690"/>
            <a:ext cx="4993640" cy="4763135"/>
          </a:xfrm>
          <a:prstGeom prst="ellipse">
            <a:avLst/>
          </a:prstGeom>
          <a:solidFill>
            <a:srgbClr val="CDE4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7404579" y="4633906"/>
            <a:ext cx="1631141" cy="1631141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95026" y="1054495"/>
            <a:ext cx="6397408" cy="551450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99130" y="1812925"/>
            <a:ext cx="542925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第一目：</a:t>
            </a:r>
          </a:p>
          <a:p>
            <a:pPr algn="ctr">
              <a:lnSpc>
                <a:spcPct val="15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刑法、犯罪和刑罚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" y="926465"/>
            <a:ext cx="4298315" cy="42983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490210" y="1814195"/>
            <a:ext cx="4391660" cy="232473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662305" fontAlgn="auto">
              <a:lnSpc>
                <a:spcPct val="110000"/>
              </a:lnSpc>
            </a:pPr>
            <a:r>
              <a:rPr lang="zh-CN" altLang="zh-CN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我国</a:t>
            </a:r>
            <a:r>
              <a:rPr lang="zh-CN" altLang="zh-CN" sz="4400" b="1" u="sng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刑法</a:t>
            </a:r>
            <a:r>
              <a:rPr lang="zh-CN" altLang="zh-CN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对四百多种</a:t>
            </a:r>
            <a:r>
              <a:rPr lang="zh-CN" altLang="zh-CN" sz="4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犯罪</a:t>
            </a:r>
            <a:r>
              <a:rPr lang="zh-CN" altLang="zh-CN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行为分别规定了</a:t>
            </a:r>
            <a:r>
              <a:rPr lang="zh-CN" altLang="zh-CN" sz="4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刑罚</a:t>
            </a:r>
            <a:r>
              <a:rPr lang="zh-CN" altLang="zh-CN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9100185" y="143510"/>
            <a:ext cx="2806700" cy="1207770"/>
            <a:chOff x="425" y="8824"/>
            <a:chExt cx="4420" cy="1902"/>
          </a:xfrm>
        </p:grpSpPr>
        <p:pic>
          <p:nvPicPr>
            <p:cNvPr id="12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775679">
              <a:off x="2398" y="9705"/>
              <a:ext cx="942" cy="92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" name="Picture 5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959413">
              <a:off x="3655" y="9300"/>
              <a:ext cx="1190" cy="11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801888">
              <a:off x="1203" y="9845"/>
              <a:ext cx="890" cy="87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" name="Picture 9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410926">
              <a:off x="425" y="9535"/>
              <a:ext cx="738" cy="72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" name="Picture 7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381758">
              <a:off x="864" y="8836"/>
              <a:ext cx="1100" cy="107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" name="组合 7"/>
          <p:cNvGrpSpPr/>
          <p:nvPr/>
        </p:nvGrpSpPr>
        <p:grpSpPr>
          <a:xfrm>
            <a:off x="101600" y="5448300"/>
            <a:ext cx="1819275" cy="1243965"/>
            <a:chOff x="160" y="8191"/>
            <a:chExt cx="3566" cy="234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0" y="9121"/>
              <a:ext cx="2056" cy="1419"/>
              <a:chOff x="16945" y="1265"/>
              <a:chExt cx="2056" cy="1419"/>
            </a:xfrm>
          </p:grpSpPr>
          <p:pic>
            <p:nvPicPr>
              <p:cNvPr id="22" name="Picture 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1959413">
                <a:off x="18085" y="1265"/>
                <a:ext cx="917" cy="91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3" name="Picture 9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rot="2410926">
                <a:off x="16945" y="1658"/>
                <a:ext cx="1050" cy="1027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pic>
          <p:nvPicPr>
            <p:cNvPr id="27656" name="Picture 6"/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801888">
              <a:off x="2443" y="9682"/>
              <a:ext cx="700" cy="6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381758">
              <a:off x="2752" y="8201"/>
              <a:ext cx="985" cy="96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243965" y="1130935"/>
            <a:ext cx="5036820" cy="706755"/>
          </a:xfrm>
          <a:prstGeom prst="rect">
            <a:avLst/>
          </a:prstGeom>
          <a:solidFill>
            <a:srgbClr val="F85606">
              <a:alpha val="48000"/>
            </a:srgbClr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刑法的作用和内容</a:t>
            </a:r>
            <a:r>
              <a:rPr lang="en-US" altLang="zh-CN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?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243965" y="3972560"/>
            <a:ext cx="9546590" cy="1918335"/>
            <a:chOff x="1959" y="6817"/>
            <a:chExt cx="15034" cy="3021"/>
          </a:xfrm>
        </p:grpSpPr>
        <p:sp>
          <p:nvSpPr>
            <p:cNvPr id="5" name="矩形 4"/>
            <p:cNvSpPr/>
            <p:nvPr/>
          </p:nvSpPr>
          <p:spPr>
            <a:xfrm>
              <a:off x="4871" y="6817"/>
              <a:ext cx="12122" cy="3021"/>
            </a:xfrm>
            <a:prstGeom prst="rect">
              <a:avLst/>
            </a:prstGeom>
            <a:ln>
              <a:solidFill>
                <a:srgbClr val="F85606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它明确规定了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什么行为是犯罪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，以及对犯罪应当判处什么样的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刑罚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。</a:t>
              </a:r>
            </a:p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（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定罪、量刑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）</a:t>
              </a:r>
            </a:p>
          </p:txBody>
        </p:sp>
        <p:sp>
          <p:nvSpPr>
            <p:cNvPr id="7" name="燕尾形箭头 6"/>
            <p:cNvSpPr/>
            <p:nvPr/>
          </p:nvSpPr>
          <p:spPr>
            <a:xfrm>
              <a:off x="1959" y="7077"/>
              <a:ext cx="2647" cy="1542"/>
            </a:xfrm>
            <a:prstGeom prst="notchedRightArrow">
              <a:avLst/>
            </a:prstGeom>
            <a:solidFill>
              <a:srgbClr val="F85606"/>
            </a:solidFill>
            <a:ln>
              <a:solidFill>
                <a:srgbClr val="F856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内容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43965" y="2388235"/>
            <a:ext cx="9455150" cy="1309370"/>
            <a:chOff x="1959" y="4119"/>
            <a:chExt cx="14890" cy="2062"/>
          </a:xfrm>
        </p:grpSpPr>
        <p:sp>
          <p:nvSpPr>
            <p:cNvPr id="6" name="燕尾形箭头 5"/>
            <p:cNvSpPr/>
            <p:nvPr/>
          </p:nvSpPr>
          <p:spPr>
            <a:xfrm>
              <a:off x="1959" y="4379"/>
              <a:ext cx="2647" cy="1542"/>
            </a:xfrm>
            <a:prstGeom prst="notchedRightArrow">
              <a:avLst/>
            </a:prstGeom>
            <a:solidFill>
              <a:srgbClr val="F85606"/>
            </a:solidFill>
            <a:ln>
              <a:solidFill>
                <a:srgbClr val="F856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作用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871" y="4119"/>
              <a:ext cx="11979" cy="2062"/>
            </a:xfrm>
            <a:prstGeom prst="rect">
              <a:avLst/>
            </a:prstGeom>
            <a:ln>
              <a:solidFill>
                <a:srgbClr val="F85606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惩治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犯罪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、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保护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国家和人民利益的有力武器。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243965" y="1130935"/>
            <a:ext cx="3505200" cy="706755"/>
          </a:xfrm>
          <a:prstGeom prst="rect">
            <a:avLst/>
          </a:prstGeom>
          <a:solidFill>
            <a:srgbClr val="F85606">
              <a:alpha val="48000"/>
            </a:srgbClr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刑法的作用</a:t>
            </a:r>
            <a:r>
              <a:rPr lang="en-US" altLang="zh-CN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?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3960" y="3011170"/>
            <a:ext cx="7240905" cy="1309370"/>
            <a:chOff x="1959" y="4119"/>
            <a:chExt cx="11403" cy="2062"/>
          </a:xfrm>
        </p:grpSpPr>
        <p:sp>
          <p:nvSpPr>
            <p:cNvPr id="6" name="燕尾形箭头 5"/>
            <p:cNvSpPr/>
            <p:nvPr/>
          </p:nvSpPr>
          <p:spPr>
            <a:xfrm>
              <a:off x="1959" y="4379"/>
              <a:ext cx="2647" cy="1542"/>
            </a:xfrm>
            <a:prstGeom prst="notchedRightArrow">
              <a:avLst/>
            </a:prstGeom>
            <a:solidFill>
              <a:srgbClr val="F85606"/>
            </a:solidFill>
            <a:ln>
              <a:solidFill>
                <a:srgbClr val="F856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作用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871" y="4119"/>
              <a:ext cx="8491" cy="2062"/>
            </a:xfrm>
            <a:prstGeom prst="rect">
              <a:avLst/>
            </a:prstGeom>
            <a:ln>
              <a:solidFill>
                <a:srgbClr val="F85606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惩治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犯罪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、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保护</a:t>
              </a:r>
              <a:r>
                <a:rPr kumimoji="0" lang="zh-CN" alt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国家和人民利益的有力武器。</a:t>
              </a: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6985" y="1932305"/>
            <a:ext cx="2992755" cy="299275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0" y="-128270"/>
            <a:ext cx="4813935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探究与分享：犯罪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46810" y="640080"/>
            <a:ext cx="987552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626110" fontAlgn="auto"/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行为一</a:t>
            </a:r>
            <a:r>
              <a:rPr lang="zh-CN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：殴打他人，造成轻微伤害的，违反治安管理处罚法，属于一般违法行为。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9035" y="1589405"/>
            <a:ext cx="987552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626110" fontAlgn="auto"/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行为二</a:t>
            </a:r>
            <a:r>
              <a:rPr lang="zh-CN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：殴打他人，导致其重伤或者死亡的，触犯了刑法，属于犯罪行为。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1146810" y="640080"/>
            <a:ext cx="9897745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1169035" y="2750185"/>
            <a:ext cx="9897745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819785" y="2882900"/>
            <a:ext cx="9530080" cy="9531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对比分析上述行为，小组合作完成下面表格并展示。</a:t>
            </a:r>
          </a:p>
          <a:p>
            <a:r>
              <a:rPr lang="zh-CN" altLang="zh-CN" sz="24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</a:t>
            </a:r>
            <a:r>
              <a:rPr lang="zh-CN" altLang="zh-CN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要求：限时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分钟，作好记录，选出发言人</a:t>
            </a:r>
            <a:r>
              <a:rPr lang="zh-CN" altLang="zh-CN" sz="24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）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819785" y="4072890"/>
          <a:ext cx="10528936" cy="2226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6365"/>
                <a:gridCol w="1967866"/>
                <a:gridCol w="2232025"/>
                <a:gridCol w="2720340"/>
                <a:gridCol w="2212340"/>
              </a:tblGrid>
              <a:tr h="5873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危害程度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违反的法律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承担的法律责任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违法类型</a:t>
                      </a:r>
                    </a:p>
                  </a:txBody>
                  <a:tcPr/>
                </a:tc>
              </a:tr>
              <a:tr h="84709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行为一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924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行为二</a:t>
                      </a:r>
                      <a:endParaRPr lang="zh-CN" altLang="en-US" sz="18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404745" y="4821555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轻微伤害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404745" y="5620385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严重危害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28490" y="4667250"/>
            <a:ext cx="16713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治安管理处罚法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13935" y="5620385"/>
            <a:ext cx="9010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刑法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889750" y="4820920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行政处罚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889750" y="5620385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刑罚处罚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018270" y="4821555"/>
            <a:ext cx="26130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一般违法行为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760585" y="5620385"/>
            <a:ext cx="9404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犯罪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656590" y="973455"/>
            <a:ext cx="4316730" cy="706755"/>
          </a:xfrm>
          <a:prstGeom prst="rect">
            <a:avLst/>
          </a:prstGeom>
          <a:solidFill>
            <a:srgbClr val="2E75B6">
              <a:alpha val="49000"/>
            </a:srgbClr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犯罪的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基本特征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？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590" y="3244215"/>
            <a:ext cx="1827530" cy="1917065"/>
            <a:chOff x="1849" y="6654"/>
            <a:chExt cx="2878" cy="3019"/>
          </a:xfrm>
        </p:grpSpPr>
        <p:sp>
          <p:nvSpPr>
            <p:cNvPr id="3" name="矩形 2"/>
            <p:cNvSpPr/>
            <p:nvPr/>
          </p:nvSpPr>
          <p:spPr>
            <a:xfrm>
              <a:off x="1849" y="7290"/>
              <a:ext cx="1875" cy="1463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基本特征</a:t>
              </a:r>
            </a:p>
          </p:txBody>
        </p:sp>
        <p:sp>
          <p:nvSpPr>
            <p:cNvPr id="15" name="左大括号 14"/>
            <p:cNvSpPr/>
            <p:nvPr/>
          </p:nvSpPr>
          <p:spPr>
            <a:xfrm>
              <a:off x="4003" y="6654"/>
              <a:ext cx="724" cy="3019"/>
            </a:xfrm>
            <a:prstGeom prst="leftBrace">
              <a:avLst>
                <a:gd name="adj1" fmla="val 73944"/>
                <a:gd name="adj2" fmla="val 45313"/>
              </a:avLst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/>
        </p:nvSpPr>
        <p:spPr>
          <a:xfrm>
            <a:off x="2484120" y="2952750"/>
            <a:ext cx="329501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严重社会危害性</a:t>
            </a:r>
          </a:p>
        </p:txBody>
      </p:sp>
      <p:sp>
        <p:nvSpPr>
          <p:cNvPr id="13" name="矩形 12"/>
          <p:cNvSpPr/>
          <p:nvPr/>
        </p:nvSpPr>
        <p:spPr>
          <a:xfrm>
            <a:off x="2484120" y="3820795"/>
            <a:ext cx="2706370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刑事违法性</a:t>
            </a:r>
          </a:p>
        </p:txBody>
      </p:sp>
      <p:sp>
        <p:nvSpPr>
          <p:cNvPr id="14" name="矩形 13"/>
          <p:cNvSpPr/>
          <p:nvPr/>
        </p:nvSpPr>
        <p:spPr>
          <a:xfrm>
            <a:off x="2621280" y="4656455"/>
            <a:ext cx="335470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rgbClr val="F8560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应受刑罚处罚性</a:t>
            </a:r>
          </a:p>
        </p:txBody>
      </p:sp>
      <p:sp>
        <p:nvSpPr>
          <p:cNvPr id="16" name="矩形 15"/>
          <p:cNvSpPr/>
          <p:nvPr/>
        </p:nvSpPr>
        <p:spPr>
          <a:xfrm>
            <a:off x="5411470" y="3057525"/>
            <a:ext cx="329501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最本质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的特征）</a:t>
            </a:r>
          </a:p>
        </p:txBody>
      </p:sp>
      <p:sp>
        <p:nvSpPr>
          <p:cNvPr id="17" name="矩形 16"/>
          <p:cNvSpPr/>
          <p:nvPr/>
        </p:nvSpPr>
        <p:spPr>
          <a:xfrm>
            <a:off x="4537075" y="3820795"/>
            <a:ext cx="400621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（犯罪的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法律标志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18" name="矩形 17"/>
          <p:cNvSpPr/>
          <p:nvPr/>
        </p:nvSpPr>
        <p:spPr>
          <a:xfrm>
            <a:off x="5589905" y="4656455"/>
            <a:ext cx="329501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（必然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法律后果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8783955" y="3154045"/>
            <a:ext cx="2588260" cy="1917065"/>
            <a:chOff x="15171" y="6259"/>
            <a:chExt cx="4076" cy="3019"/>
          </a:xfrm>
        </p:grpSpPr>
        <p:sp>
          <p:nvSpPr>
            <p:cNvPr id="19" name="左大括号 18"/>
            <p:cNvSpPr/>
            <p:nvPr/>
          </p:nvSpPr>
          <p:spPr>
            <a:xfrm rot="10800000">
              <a:off x="15171" y="6259"/>
              <a:ext cx="724" cy="3019"/>
            </a:xfrm>
            <a:prstGeom prst="leftBrace">
              <a:avLst>
                <a:gd name="adj1" fmla="val 73944"/>
                <a:gd name="adj2" fmla="val 50480"/>
              </a:avLst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6290" y="6414"/>
              <a:ext cx="2957" cy="247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共同构成了</a:t>
              </a:r>
              <a:r>
                <a:rPr lang="zh-CN" altLang="en-US" sz="3200" b="1"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罪</a:t>
              </a:r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zh-CN" altLang="en-US" sz="3200" b="1"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非罪</a:t>
              </a:r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的标准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3055" y="394970"/>
            <a:ext cx="11657965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ctr"/>
            <a:r>
              <a:rPr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赵强因仕途、家庭不顺而内心积怨，蓄意伤害中小学生，在大庭众之下持刀伤人，致22名中学生死伤，其中，10人致死，导致5人重伤、还有几人轻伤，其犯罪动机卑劣，情节特别严重，手段残忍，后果和罪行恶劣，社会影响极坏</a:t>
            </a:r>
            <a:r>
              <a:rPr 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社会危害极大。</a:t>
            </a:r>
          </a:p>
          <a:p>
            <a:pPr lvl="0" fontAlgn="ctr"/>
            <a:r>
              <a:rPr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根据《中华人民共和国刑法》第二百三十二条之规定，被告人赵强因故意非法剥夺他人生命，其行为构成故意杀人罪。</a:t>
            </a:r>
          </a:p>
          <a:p>
            <a:pPr lvl="0" fontAlgn="ctr"/>
            <a:r>
              <a:rPr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最高人民法院核准，依法判处赵强死刑，剥夺政治权利终身。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3710" y="4030345"/>
            <a:ext cx="7498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赵强的行为是犯罪行为吗？并说明理由。</a:t>
            </a:r>
            <a:endParaRPr lang="zh-CN" altLang="zh-CN" sz="3200" b="1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4058" y="4613877"/>
            <a:ext cx="10849685" cy="15684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赵强的行为属于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犯罪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。</a:t>
            </a: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理由：他的行为具有：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严重社会危害性、刑事违法性、应受刑罚处罚性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874260" y="2320925"/>
            <a:ext cx="532003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94030" y="3298825"/>
            <a:ext cx="9333230" cy="304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5624195" y="3853815"/>
            <a:ext cx="5420360" cy="762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807710" y="1301115"/>
            <a:ext cx="345313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严重社会危害性</a:t>
            </a:r>
          </a:p>
        </p:txBody>
      </p:sp>
      <p:sp>
        <p:nvSpPr>
          <p:cNvPr id="12" name="矩形 11"/>
          <p:cNvSpPr/>
          <p:nvPr/>
        </p:nvSpPr>
        <p:spPr>
          <a:xfrm>
            <a:off x="3848735" y="2577465"/>
            <a:ext cx="3453130" cy="5835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刑事违法性</a:t>
            </a:r>
          </a:p>
        </p:txBody>
      </p:sp>
      <p:sp>
        <p:nvSpPr>
          <p:cNvPr id="14" name="矩形 13"/>
          <p:cNvSpPr/>
          <p:nvPr/>
        </p:nvSpPr>
        <p:spPr>
          <a:xfrm>
            <a:off x="7971790" y="3933190"/>
            <a:ext cx="3453130" cy="5835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应受刑罚处罚性</a:t>
            </a:r>
          </a:p>
        </p:txBody>
      </p:sp>
    </p:spTree>
    <p:custDataLst>
      <p:tags r:id="rId3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104265" y="1019810"/>
            <a:ext cx="339852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3.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刑罚的种类？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324610" y="3117215"/>
            <a:ext cx="6351905" cy="979170"/>
            <a:chOff x="1432" y="7182"/>
            <a:chExt cx="10003" cy="1542"/>
          </a:xfrm>
        </p:grpSpPr>
        <p:sp>
          <p:nvSpPr>
            <p:cNvPr id="2" name="燕尾形箭头 1"/>
            <p:cNvSpPr/>
            <p:nvPr/>
          </p:nvSpPr>
          <p:spPr>
            <a:xfrm>
              <a:off x="1432" y="7182"/>
              <a:ext cx="2647" cy="1542"/>
            </a:xfrm>
            <a:prstGeom prst="notchedRightArrow">
              <a:avLst/>
            </a:prstGeom>
            <a:solidFill>
              <a:srgbClr val="FFFF00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种类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4169" y="7455"/>
              <a:ext cx="7266" cy="996"/>
            </a:xfrm>
            <a:prstGeom prst="rect">
              <a:avLst/>
            </a:prstGeom>
            <a:ln>
              <a:solidFill>
                <a:srgbClr val="00B050"/>
              </a:solidFill>
            </a:ln>
          </p:spPr>
          <p:txBody>
            <a:bodyPr wrap="square">
              <a:spAutoFit/>
            </a:bodyPr>
            <a:lstStyle/>
            <a:p>
              <a:pPr marL="0" marR="0" lvl="0" algn="l" defTabSz="914400" rtl="0" eaLnBrk="0" fontAlgn="base" latinLnBrk="0" hangingPunct="0">
                <a:lnSpc>
                  <a:spcPct val="11000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200" b="1" noProof="0">
                  <a:ln>
                    <a:noFill/>
                  </a:ln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刑罚分为</a:t>
              </a:r>
              <a:r>
                <a:rPr lang="zh-CN" altLang="en-US" sz="3200" b="1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主刑</a:t>
              </a:r>
              <a:r>
                <a:rPr lang="zh-CN" altLang="en-US" sz="3200" b="1" noProof="0">
                  <a:ln>
                    <a:noFill/>
                  </a:ln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和</a:t>
              </a:r>
              <a:r>
                <a:rPr lang="zh-CN" altLang="en-US" sz="3200" b="1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附加刑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/>
        </p:nvGrpSpPr>
        <p:grpSpPr>
          <a:xfrm>
            <a:off x="601345" y="2778125"/>
            <a:ext cx="600075" cy="1998345"/>
            <a:chOff x="838" y="5483"/>
            <a:chExt cx="945" cy="3147"/>
          </a:xfrm>
        </p:grpSpPr>
        <p:sp>
          <p:nvSpPr>
            <p:cNvPr id="81" name="圆角矩形 14"/>
            <p:cNvSpPr/>
            <p:nvPr/>
          </p:nvSpPr>
          <p:spPr>
            <a:xfrm>
              <a:off x="852" y="5483"/>
              <a:ext cx="931" cy="3147"/>
            </a:xfrm>
            <a:prstGeom prst="roundRect">
              <a:avLst/>
            </a:prstGeom>
            <a:solidFill>
              <a:srgbClr val="70AD47">
                <a:lumMod val="20000"/>
                <a:lumOff val="8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2" name="文本框 71"/>
            <p:cNvSpPr txBox="1"/>
            <p:nvPr/>
          </p:nvSpPr>
          <p:spPr>
            <a:xfrm>
              <a:off x="838" y="6346"/>
              <a:ext cx="843" cy="130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管制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299845" y="2778125"/>
            <a:ext cx="591185" cy="1998980"/>
            <a:chOff x="2036" y="5483"/>
            <a:chExt cx="931" cy="3148"/>
          </a:xfrm>
        </p:grpSpPr>
        <p:sp>
          <p:nvSpPr>
            <p:cNvPr id="80" name="圆角矩形 13"/>
            <p:cNvSpPr/>
            <p:nvPr/>
          </p:nvSpPr>
          <p:spPr>
            <a:xfrm>
              <a:off x="2036" y="5483"/>
              <a:ext cx="931" cy="3148"/>
            </a:xfrm>
            <a:prstGeom prst="round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2138" y="6263"/>
              <a:ext cx="727" cy="130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拘役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469005" y="2778125"/>
            <a:ext cx="591185" cy="1998980"/>
            <a:chOff x="5588" y="5483"/>
            <a:chExt cx="931" cy="3148"/>
          </a:xfrm>
        </p:grpSpPr>
        <p:sp>
          <p:nvSpPr>
            <p:cNvPr id="77" name="圆角矩形 10"/>
            <p:cNvSpPr/>
            <p:nvPr/>
          </p:nvSpPr>
          <p:spPr>
            <a:xfrm>
              <a:off x="5588" y="5483"/>
              <a:ext cx="931" cy="3148"/>
            </a:xfrm>
            <a:prstGeom prst="round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5746" y="6263"/>
              <a:ext cx="606" cy="2063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ts val="5065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死刑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89455" y="2778125"/>
            <a:ext cx="591185" cy="1998980"/>
            <a:chOff x="3220" y="5483"/>
            <a:chExt cx="931" cy="3148"/>
          </a:xfrm>
        </p:grpSpPr>
        <p:sp>
          <p:nvSpPr>
            <p:cNvPr id="79" name="圆角矩形 12"/>
            <p:cNvSpPr/>
            <p:nvPr/>
          </p:nvSpPr>
          <p:spPr>
            <a:xfrm>
              <a:off x="3220" y="5483"/>
              <a:ext cx="931" cy="3148"/>
            </a:xfrm>
            <a:prstGeom prst="roundRect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3310" y="5941"/>
              <a:ext cx="617" cy="247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有期徒刑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29230" y="2778125"/>
            <a:ext cx="591185" cy="1998980"/>
            <a:chOff x="4404" y="5483"/>
            <a:chExt cx="931" cy="3148"/>
          </a:xfrm>
        </p:grpSpPr>
        <p:sp>
          <p:nvSpPr>
            <p:cNvPr id="78" name="圆角矩形 11"/>
            <p:cNvSpPr/>
            <p:nvPr/>
          </p:nvSpPr>
          <p:spPr>
            <a:xfrm>
              <a:off x="4404" y="5483"/>
              <a:ext cx="931" cy="3148"/>
            </a:xfrm>
            <a:prstGeom prst="roundRect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536" y="5941"/>
              <a:ext cx="658" cy="247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无期徒刑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790180" y="2778125"/>
            <a:ext cx="591185" cy="1937385"/>
            <a:chOff x="12300" y="5493"/>
            <a:chExt cx="931" cy="3051"/>
          </a:xfrm>
        </p:grpSpPr>
        <p:sp>
          <p:nvSpPr>
            <p:cNvPr id="76" name="圆角矩形 9"/>
            <p:cNvSpPr/>
            <p:nvPr/>
          </p:nvSpPr>
          <p:spPr>
            <a:xfrm>
              <a:off x="12300" y="5493"/>
              <a:ext cx="931" cy="3051"/>
            </a:xfrm>
            <a:prstGeom prst="round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7" name="文本框 83"/>
            <p:cNvSpPr txBox="1"/>
            <p:nvPr/>
          </p:nvSpPr>
          <p:spPr>
            <a:xfrm>
              <a:off x="12342" y="5941"/>
              <a:ext cx="846" cy="247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驱逐出境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67960" y="2778125"/>
            <a:ext cx="591185" cy="1938020"/>
            <a:chOff x="8224" y="5508"/>
            <a:chExt cx="931" cy="3052"/>
          </a:xfrm>
        </p:grpSpPr>
        <p:sp>
          <p:nvSpPr>
            <p:cNvPr id="73" name="圆角矩形 6"/>
            <p:cNvSpPr/>
            <p:nvPr/>
          </p:nvSpPr>
          <p:spPr>
            <a:xfrm>
              <a:off x="8224" y="5508"/>
              <a:ext cx="931" cy="3052"/>
            </a:xfrm>
            <a:prstGeom prst="roundRect">
              <a:avLst/>
            </a:prstGeom>
            <a:solidFill>
              <a:srgbClr val="5B9BD5">
                <a:lumMod val="60000"/>
                <a:lumOff val="4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8355" y="6522"/>
              <a:ext cx="670" cy="130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罚金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52920" y="2778125"/>
            <a:ext cx="705485" cy="1938020"/>
            <a:chOff x="10860" y="5446"/>
            <a:chExt cx="1111" cy="3052"/>
          </a:xfrm>
        </p:grpSpPr>
        <p:sp>
          <p:nvSpPr>
            <p:cNvPr id="75" name="圆角矩形 8"/>
            <p:cNvSpPr/>
            <p:nvPr/>
          </p:nvSpPr>
          <p:spPr>
            <a:xfrm>
              <a:off x="10860" y="5446"/>
              <a:ext cx="1111" cy="3051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9" name="矩形 88"/>
            <p:cNvSpPr/>
            <p:nvPr/>
          </p:nvSpPr>
          <p:spPr>
            <a:xfrm>
              <a:off x="11006" y="6028"/>
              <a:ext cx="725" cy="247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没收财产</a:t>
              </a: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962015" y="2778125"/>
            <a:ext cx="705485" cy="2327275"/>
            <a:chOff x="9429" y="5446"/>
            <a:chExt cx="1111" cy="3665"/>
          </a:xfrm>
        </p:grpSpPr>
        <p:sp>
          <p:nvSpPr>
            <p:cNvPr id="74" name="圆角矩形 7"/>
            <p:cNvSpPr/>
            <p:nvPr/>
          </p:nvSpPr>
          <p:spPr>
            <a:xfrm>
              <a:off x="9429" y="5446"/>
              <a:ext cx="1111" cy="3488"/>
            </a:xfrm>
            <a:prstGeom prst="round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91452" tIns="45726" rIns="91452" bIns="45726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0" name="文本框 1"/>
            <p:cNvSpPr txBox="1"/>
            <p:nvPr/>
          </p:nvSpPr>
          <p:spPr>
            <a:xfrm>
              <a:off x="9653" y="5478"/>
              <a:ext cx="662" cy="363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91452" tIns="45726" rIns="91452" bIns="45726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-20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剥夺政治权利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99160" y="408305"/>
            <a:ext cx="7354570" cy="2362835"/>
            <a:chOff x="1278" y="1787"/>
            <a:chExt cx="11582" cy="3721"/>
          </a:xfrm>
        </p:grpSpPr>
        <p:grpSp>
          <p:nvGrpSpPr>
            <p:cNvPr id="54" name="组合 53"/>
            <p:cNvGrpSpPr/>
            <p:nvPr/>
          </p:nvGrpSpPr>
          <p:grpSpPr>
            <a:xfrm>
              <a:off x="5914" y="1787"/>
              <a:ext cx="2245" cy="1027"/>
              <a:chOff x="3379304" y="1027043"/>
              <a:chExt cx="1868557" cy="947531"/>
            </a:xfrm>
          </p:grpSpPr>
          <p:sp>
            <p:nvSpPr>
              <p:cNvPr id="55" name="圆角矩形 35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圆角矩形 36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3379304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文本框 5"/>
              <p:cNvSpPr txBox="1"/>
              <p:nvPr/>
            </p:nvSpPr>
            <p:spPr>
              <a:xfrm>
                <a:off x="3663970" y="1198752"/>
                <a:ext cx="1583142" cy="669216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0" cap="none" spc="80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刑罚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9520" y="3818"/>
              <a:ext cx="2476" cy="1027"/>
              <a:chOff x="3379304" y="1027043"/>
              <a:chExt cx="2060713" cy="947531"/>
            </a:xfrm>
          </p:grpSpPr>
          <p:sp>
            <p:nvSpPr>
              <p:cNvPr id="60" name="圆角矩形 31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圆角矩形 32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3379304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文本框 11"/>
              <p:cNvSpPr txBox="1"/>
              <p:nvPr/>
            </p:nvSpPr>
            <p:spPr>
              <a:xfrm>
                <a:off x="3505200" y="1224026"/>
                <a:ext cx="1934817" cy="669216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0" cap="none" spc="80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附加刑</a:t>
                </a: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338" y="3817"/>
              <a:ext cx="2246" cy="1027"/>
              <a:chOff x="3379304" y="1027043"/>
              <a:chExt cx="1869473" cy="947531"/>
            </a:xfrm>
          </p:grpSpPr>
          <p:sp>
            <p:nvSpPr>
              <p:cNvPr id="65" name="圆角矩形 27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6" name="圆角矩形 28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3379304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等线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文本框 16"/>
              <p:cNvSpPr txBox="1"/>
              <p:nvPr/>
            </p:nvSpPr>
            <p:spPr>
              <a:xfrm>
                <a:off x="3663970" y="1240269"/>
                <a:ext cx="1584807" cy="669216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0" cap="none" spc="80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主刑</a:t>
                </a:r>
              </a:p>
            </p:txBody>
          </p:sp>
        </p:grpSp>
        <p:sp>
          <p:nvSpPr>
            <p:cNvPr id="15" name="左大括号 14"/>
            <p:cNvSpPr/>
            <p:nvPr/>
          </p:nvSpPr>
          <p:spPr>
            <a:xfrm rot="5400000">
              <a:off x="6564" y="-159"/>
              <a:ext cx="724" cy="7229"/>
            </a:xfrm>
            <a:prstGeom prst="leftBrace">
              <a:avLst>
                <a:gd name="adj1" fmla="val 73944"/>
                <a:gd name="adj2" fmla="val 48146"/>
              </a:avLst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左大括号 2"/>
            <p:cNvSpPr/>
            <p:nvPr/>
          </p:nvSpPr>
          <p:spPr>
            <a:xfrm rot="5400000">
              <a:off x="3467" y="2905"/>
              <a:ext cx="384" cy="4762"/>
            </a:xfrm>
            <a:prstGeom prst="leftBrace">
              <a:avLst>
                <a:gd name="adj1" fmla="val 73944"/>
                <a:gd name="adj2" fmla="val 55732"/>
              </a:avLst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左大括号 3"/>
            <p:cNvSpPr/>
            <p:nvPr/>
          </p:nvSpPr>
          <p:spPr>
            <a:xfrm rot="5400000">
              <a:off x="10539" y="3187"/>
              <a:ext cx="384" cy="4258"/>
            </a:xfrm>
            <a:prstGeom prst="leftBrace">
              <a:avLst>
                <a:gd name="adj1" fmla="val 73944"/>
                <a:gd name="adj2" fmla="val 48133"/>
              </a:avLst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2331085" y="-94615"/>
            <a:ext cx="4665980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218565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zh-CN" altLang="en-US" sz="3200" b="1" kern="0" spc="30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我国刑罚体系示意图</a:t>
            </a:r>
          </a:p>
        </p:txBody>
      </p:sp>
      <p:sp>
        <p:nvSpPr>
          <p:cNvPr id="18" name="文本框 17">
            <a:hlinkClick r:id="rId2" action="ppaction://hlinksldjump"/>
          </p:cNvPr>
          <p:cNvSpPr txBox="1"/>
          <p:nvPr/>
        </p:nvSpPr>
        <p:spPr>
          <a:xfrm>
            <a:off x="8982075" y="1476375"/>
            <a:ext cx="2806065" cy="230695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/>
              <a:t>主刑</a:t>
            </a:r>
            <a:r>
              <a:rPr lang="zh-CN" altLang="en-US" sz="3600" b="1">
                <a:solidFill>
                  <a:srgbClr val="C00000"/>
                </a:solidFill>
              </a:rPr>
              <a:t>只能独立</a:t>
            </a:r>
            <a:r>
              <a:rPr lang="zh-CN" altLang="en-US" sz="3600" b="1"/>
              <a:t>使用，附加刑</a:t>
            </a:r>
            <a:r>
              <a:rPr lang="zh-CN" altLang="en-US" sz="3600" b="1">
                <a:solidFill>
                  <a:srgbClr val="C00000"/>
                </a:solidFill>
              </a:rPr>
              <a:t>可独立</a:t>
            </a:r>
            <a:r>
              <a:rPr lang="zh-CN" altLang="en-US" sz="3600" b="1"/>
              <a:t>，</a:t>
            </a:r>
            <a:r>
              <a:rPr lang="zh-CN" altLang="en-US" sz="3600" b="1">
                <a:solidFill>
                  <a:srgbClr val="C00000"/>
                </a:solidFill>
              </a:rPr>
              <a:t>可并用</a:t>
            </a:r>
            <a:r>
              <a:rPr lang="zh-CN" altLang="en-US" sz="3600" b="1">
                <a:solidFill>
                  <a:schemeClr val="tx1"/>
                </a:solidFill>
              </a:rPr>
              <a:t>。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38455" y="5105400"/>
            <a:ext cx="11515725" cy="1266825"/>
          </a:xfrm>
          <a:prstGeom prst="roundRect">
            <a:avLst/>
          </a:prstGeom>
          <a:solidFill>
            <a:schemeClr val="bg1">
              <a:alpha val="30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注意：</a:t>
            </a:r>
            <a:r>
              <a:rPr lang="zh-CN" altLang="zh-CN" sz="3200">
                <a:solidFill>
                  <a:schemeClr val="accent1">
                    <a:lumMod val="75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拘役、罚金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属于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刑罚，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用于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刑事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违法行为（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犯罪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）</a:t>
            </a:r>
          </a:p>
          <a:p>
            <a:pPr algn="l"/>
            <a:endParaRPr lang="zh-CN" altLang="zh-CN" sz="8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algn="l"/>
            <a:r>
              <a:rPr lang="zh-CN" altLang="zh-CN" sz="3200">
                <a:solidFill>
                  <a:srgbClr val="F85606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          拘留、罚款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属于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处罚，用于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违法行为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20065" y="972185"/>
            <a:ext cx="755459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626110" fontAlgn="auto"/>
            <a:r>
              <a:rPr lang="zh-CN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2020年7月10日，上海市虹口区人民法院公开开庭审理被告人黄某贩卖毒品案，当庭宣判，以贩卖毒品罪判处被告人黄毅清</a:t>
            </a: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有期徒刑十五年，剥夺政治权利三年，并处没收财产人民币五万元</a:t>
            </a:r>
            <a:r>
              <a:rPr lang="zh-CN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-128270"/>
            <a:ext cx="5257800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探究与分享：刑罚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61035" y="3773170"/>
            <a:ext cx="54076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1.</a:t>
            </a:r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黄某受到的刑罚都有哪些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？</a:t>
            </a:r>
            <a:endParaRPr lang="zh-CN" altLang="zh-CN" sz="3200" b="1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1035" y="4940300"/>
            <a:ext cx="5308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2.</a:t>
            </a:r>
            <a:endParaRPr lang="zh-CN" altLang="zh-CN" sz="3200" b="1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93750" y="805815"/>
            <a:ext cx="10554970" cy="0"/>
          </a:xfrm>
          <a:prstGeom prst="line">
            <a:avLst/>
          </a:prstGeom>
          <a:ln w="38100">
            <a:solidFill>
              <a:srgbClr val="F8560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08990" y="3662045"/>
            <a:ext cx="10574655" cy="0"/>
          </a:xfrm>
          <a:prstGeom prst="line">
            <a:avLst/>
          </a:prstGeom>
          <a:ln w="38100">
            <a:solidFill>
              <a:srgbClr val="F8560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558290" y="4356735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2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有期徒刑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950335" y="4356735"/>
            <a:ext cx="26327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2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剥夺政治权利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350125" y="4356735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2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没收财产</a:t>
            </a:r>
          </a:p>
        </p:txBody>
      </p:sp>
      <p:pic>
        <p:nvPicPr>
          <p:cNvPr id="12" name="图片 11" descr="微信图片_20201025162622"/>
          <p:cNvPicPr>
            <a:picLocks noChangeAspect="1"/>
          </p:cNvPicPr>
          <p:nvPr/>
        </p:nvPicPr>
        <p:blipFill>
          <a:blip r:embed="rId2"/>
          <a:srcRect l="19952"/>
          <a:stretch>
            <a:fillRect/>
          </a:stretch>
        </p:blipFill>
        <p:spPr>
          <a:xfrm>
            <a:off x="8074660" y="972185"/>
            <a:ext cx="3274060" cy="26098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191895" y="4940300"/>
            <a:ext cx="546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哪些是主刑，哪些是附加刑？</a:t>
            </a:r>
            <a:endParaRPr lang="zh-CN" altLang="zh-CN" sz="3200" b="1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58290" y="5554980"/>
            <a:ext cx="304101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主刑</a:t>
            </a:r>
            <a:r>
              <a:rPr lang="zh-CN" altLang="zh-CN" sz="32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：有期徒刑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918075" y="5554980"/>
            <a:ext cx="704024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附加刑</a:t>
            </a:r>
            <a:r>
              <a:rPr lang="zh-CN" altLang="zh-CN" sz="32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：剥夺政治权利、</a:t>
            </a:r>
            <a:r>
              <a:rPr lang="zh-CN" altLang="zh-CN" sz="3200" b="1"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没收财产</a:t>
            </a:r>
            <a:endParaRPr lang="zh-CN" altLang="zh-CN" sz="3200" b="1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1" grpId="0"/>
      <p:bldP spid="14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3112135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知识拓展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083435" y="1231265"/>
          <a:ext cx="8163560" cy="2501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875"/>
                <a:gridCol w="1880235"/>
                <a:gridCol w="2132330"/>
                <a:gridCol w="1849120"/>
              </a:tblGrid>
              <a:tr h="5873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9725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性质</a:t>
                      </a:r>
                    </a:p>
                  </a:txBody>
                  <a:tcPr>
                    <a:solidFill>
                      <a:srgbClr val="F09725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适用对象</a:t>
                      </a:r>
                    </a:p>
                  </a:txBody>
                  <a:tcPr>
                    <a:solidFill>
                      <a:srgbClr val="F09725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适用机关</a:t>
                      </a:r>
                    </a:p>
                  </a:txBody>
                  <a:tcPr>
                    <a:solidFill>
                      <a:srgbClr val="F09725"/>
                    </a:solidFill>
                  </a:tcPr>
                </a:tc>
              </a:tr>
              <a:tr h="84709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拘役、</a:t>
                      </a: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罚金</a:t>
                      </a:r>
                    </a:p>
                  </a:txBody>
                  <a:tcPr>
                    <a:solidFill>
                      <a:srgbClr val="FFE699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E699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E699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E699"/>
                    </a:solidFill>
                  </a:tcPr>
                </a:tc>
              </a:tr>
              <a:tr h="10668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拘留、</a:t>
                      </a: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罚款</a:t>
                      </a:r>
                      <a:endParaRPr lang="zh-CN" altLang="en-US" sz="32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solidFill>
                      <a:srgbClr val="FFF2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F2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F2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000"/>
                    </a:p>
                  </a:txBody>
                  <a:tcPr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4465955" y="1985010"/>
            <a:ext cx="1615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u="sng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刑罚</a:t>
            </a:r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处罚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465955" y="2933700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u="sng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</a:t>
            </a:r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处罚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562725" y="1985010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犯罪分子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36995" y="2718435"/>
            <a:ext cx="196088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违反行政法规的行为人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506460" y="1985010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人民法院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06460" y="2867025"/>
            <a:ext cx="1671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行政机关</a:t>
            </a:r>
          </a:p>
        </p:txBody>
      </p:sp>
      <p:sp>
        <p:nvSpPr>
          <p:cNvPr id="52" name="文本框 9"/>
          <p:cNvSpPr txBox="1">
            <a:spLocks noChangeArrowheads="1"/>
          </p:cNvSpPr>
          <p:nvPr/>
        </p:nvSpPr>
        <p:spPr bwMode="auto">
          <a:xfrm>
            <a:off x="3407593" y="492916"/>
            <a:ext cx="5515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重点概念区分：</a:t>
            </a:r>
            <a:endParaRPr kumimoji="0" lang="zh-CN" altLang="en-US" sz="3200" b="1" i="0" u="none" strike="noStrike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756410" y="4064635"/>
            <a:ext cx="9133840" cy="2026920"/>
          </a:xfrm>
          <a:prstGeom prst="roundRect">
            <a:avLst/>
          </a:prstGeom>
          <a:solidFill>
            <a:schemeClr val="bg1">
              <a:alpha val="30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注意：</a:t>
            </a:r>
          </a:p>
          <a:p>
            <a:pPr algn="l"/>
            <a:endParaRPr lang="zh-CN" altLang="zh-CN" sz="9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algn="l"/>
            <a:r>
              <a:rPr lang="zh-CN" altLang="zh-CN" sz="3200">
                <a:solidFill>
                  <a:schemeClr val="accent1">
                    <a:lumMod val="75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拘役、罚金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属于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刑罚，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用于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刑事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违法行为（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犯罪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）</a:t>
            </a:r>
          </a:p>
          <a:p>
            <a:pPr algn="l"/>
            <a:endParaRPr lang="zh-CN" altLang="zh-CN" sz="8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algn="l"/>
            <a:r>
              <a:rPr lang="zh-CN" altLang="zh-CN" sz="3200">
                <a:solidFill>
                  <a:srgbClr val="F85606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拘留、罚款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属于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处罚，用于</a:t>
            </a:r>
            <a:r>
              <a:rPr lang="zh-CN" altLang="zh-CN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行政</a:t>
            </a:r>
            <a:r>
              <a:rPr lang="zh-CN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违法行为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7" grpId="0"/>
      <p:bldP spid="8" grpId="0"/>
      <p:bldP spid="12" grpId="0"/>
      <p:bldP spid="1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6998"/>
            <a:ext cx="6858002" cy="12192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71010" cy="13601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65" y="5522583"/>
            <a:ext cx="4306520" cy="1335416"/>
          </a:xfrm>
          <a:prstGeom prst="rect">
            <a:avLst/>
          </a:prstGeom>
        </p:spPr>
      </p:pic>
      <p:sp>
        <p:nvSpPr>
          <p:cNvPr id="44" name="椭圆 43"/>
          <p:cNvSpPr/>
          <p:nvPr/>
        </p:nvSpPr>
        <p:spPr>
          <a:xfrm>
            <a:off x="3416935" y="930910"/>
            <a:ext cx="4893945" cy="4653915"/>
          </a:xfrm>
          <a:prstGeom prst="ellipse">
            <a:avLst/>
          </a:prstGeom>
          <a:solidFill>
            <a:srgbClr val="CDE4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7404579" y="4633906"/>
            <a:ext cx="1631141" cy="1631141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25176" y="930670"/>
            <a:ext cx="6397408" cy="551450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447415" y="1759585"/>
            <a:ext cx="4832985" cy="290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第二目：</a:t>
            </a:r>
          </a:p>
          <a:p>
            <a:pPr algn="ctr">
              <a:lnSpc>
                <a:spcPct val="150000"/>
              </a:lnSpc>
            </a:pPr>
            <a:endParaRPr lang="zh-CN" altLang="en-US" sz="1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加强自我防范</a:t>
            </a:r>
          </a:p>
          <a:p>
            <a:pPr algn="ctr">
              <a:lnSpc>
                <a:spcPct val="10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远离犯罪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0" y="-128270"/>
            <a:ext cx="3112135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探究与分享</a:t>
            </a:r>
          </a:p>
        </p:txBody>
      </p:sp>
      <p:pic>
        <p:nvPicPr>
          <p:cNvPr id="3" name="图片 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35" y="1290955"/>
            <a:ext cx="2323465" cy="2337435"/>
          </a:xfrm>
          <a:prstGeom prst="rect">
            <a:avLst/>
          </a:prstGeom>
        </p:spPr>
      </p:pic>
      <p:sp>
        <p:nvSpPr>
          <p:cNvPr id="5" name="椭圆形标注 4"/>
          <p:cNvSpPr/>
          <p:nvPr/>
        </p:nvSpPr>
        <p:spPr>
          <a:xfrm>
            <a:off x="2276475" y="262255"/>
            <a:ext cx="3874770" cy="2192020"/>
          </a:xfrm>
          <a:prstGeom prst="wedgeEllipseCallout">
            <a:avLst>
              <a:gd name="adj1" fmla="val -47083"/>
              <a:gd name="adj2" fmla="val 4125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我年龄小，与犯罪无关，即使犯罪也不受刑罚处罚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446520" y="640080"/>
            <a:ext cx="5404485" cy="5084445"/>
            <a:chOff x="10245" y="1673"/>
            <a:chExt cx="8511" cy="8007"/>
          </a:xfrm>
        </p:grpSpPr>
        <p:sp>
          <p:nvSpPr>
            <p:cNvPr id="6" name="流程图: 终止 5"/>
            <p:cNvSpPr/>
            <p:nvPr/>
          </p:nvSpPr>
          <p:spPr>
            <a:xfrm>
              <a:off x="10769" y="1673"/>
              <a:ext cx="7432" cy="1208"/>
            </a:xfrm>
            <a:prstGeom prst="flowChartTerminator">
              <a:avLst/>
            </a:prstGeom>
            <a:solidFill>
              <a:srgbClr val="92D050"/>
            </a:solidFill>
            <a:ln>
              <a:solidFill>
                <a:srgbClr val="0CCB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32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刑法》</a:t>
              </a:r>
              <a:r>
                <a:rPr lang="zh-CN" altLang="en-US" sz="32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第十七条规定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0245" y="3100"/>
              <a:ext cx="8511" cy="6580"/>
            </a:xfrm>
            <a:prstGeom prst="rect">
              <a:avLst/>
            </a:prstGeom>
            <a:noFill/>
            <a:ln w="762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642" y="3331"/>
              <a:ext cx="7687" cy="634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auto"/>
              <a:r>
                <a:rPr lang="zh-CN" altLang="en-US" sz="3200">
                  <a:solidFill>
                    <a:srgbClr val="FF0000"/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已满十六周岁</a:t>
              </a:r>
              <a:r>
                <a:rPr lang="zh-CN" altLang="en-US" sz="320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的人</a:t>
              </a:r>
              <a:r>
                <a:rPr lang="zh-CN" altLang="en-US" sz="3200"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犯罪应负</a:t>
              </a:r>
              <a:r>
                <a:rPr lang="zh-CN" altLang="en-US" sz="3200">
                  <a:solidFill>
                    <a:schemeClr val="accent1">
                      <a:lumMod val="75000"/>
                    </a:schemeClr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刑事责任</a:t>
              </a:r>
              <a:r>
                <a:rPr lang="zh-CN" altLang="en-US" sz="3200"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。</a:t>
              </a:r>
              <a:endParaRPr lang="en-US" altLang="zh-CN" sz="3200"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endParaRPr>
            </a:p>
            <a:p>
              <a:pPr fontAlgn="auto"/>
              <a:r>
                <a:rPr lang="zh-CN" altLang="en-US" sz="3200">
                  <a:solidFill>
                    <a:srgbClr val="FF0000"/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已满十四周岁未满十六周岁的人</a:t>
              </a:r>
              <a:r>
                <a:rPr lang="zh-CN" altLang="en-US" sz="3200"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，犯故意杀人、故意伤害致人重伤或者死亡、强奸、抢劫、贩卖毒品、放火、爆炸、投毒罪的，应当负</a:t>
              </a:r>
              <a:r>
                <a:rPr lang="zh-CN" altLang="en-US" sz="3200">
                  <a:solidFill>
                    <a:schemeClr val="accent1">
                      <a:lumMod val="75000"/>
                    </a:schemeClr>
                  </a:solidFill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刑事责任</a:t>
              </a:r>
              <a:r>
                <a:rPr lang="zh-CN" altLang="en-US" sz="3200">
                  <a:latin typeface="方正粗黑宋简体" panose="02000000000000000000" charset="-122"/>
                  <a:ea typeface="方正粗黑宋简体" panose="02000000000000000000" charset="-122"/>
                  <a:cs typeface="微软雅黑" panose="020b0503020204020204" pitchFamily="34" charset="-122"/>
                  <a:sym typeface="+mn-ea"/>
                </a:rPr>
                <a:t>。</a:t>
              </a:r>
              <a:endParaRPr lang="en-US" altLang="zh-CN" sz="3200">
                <a:latin typeface="方正粗黑宋简体" panose="02000000000000000000" charset="-122"/>
                <a:ea typeface="方正粗黑宋简体" panose="02000000000000000000" charset="-122"/>
                <a:sym typeface="+mn-ea"/>
              </a:endParaRPr>
            </a:p>
          </p:txBody>
        </p:sp>
        <p:sp>
          <p:nvSpPr>
            <p:cNvPr id="9" name="空心弧 8"/>
            <p:cNvSpPr/>
            <p:nvPr/>
          </p:nvSpPr>
          <p:spPr>
            <a:xfrm rot="16200000" flipV="1">
              <a:off x="15009" y="2781"/>
              <a:ext cx="552" cy="385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16200000" flipV="1">
              <a:off x="13904" y="2782"/>
              <a:ext cx="552" cy="385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607695" y="4556760"/>
            <a:ext cx="5414645" cy="15684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年龄小不受刑法处罚的说法是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错误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的。</a:t>
            </a:r>
          </a:p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犯罪与年龄无关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7695" y="3720465"/>
            <a:ext cx="51625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zh-CN" sz="32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小明的观点正确吗</a:t>
            </a:r>
            <a:r>
              <a:rPr lang="en-US" altLang="zh-CN" sz="32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?</a:t>
            </a:r>
            <a:r>
              <a:rPr lang="zh-CN" altLang="en-US" sz="32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为什么？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572895" y="1403350"/>
            <a:ext cx="707136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如何远离犯罪，加强自我防范？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50755" y="2932335"/>
            <a:ext cx="937260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①我们要珍惜美好生活，</a:t>
            </a:r>
            <a:r>
              <a:rPr lang="zh-CN" altLang="en-US" sz="40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认清犯罪危害，</a:t>
            </a:r>
          </a:p>
          <a:p>
            <a:pPr>
              <a:lnSpc>
                <a:spcPct val="110000"/>
              </a:lnSpc>
            </a:pPr>
            <a:r>
              <a:rPr lang="zh-CN" altLang="en-US" sz="40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远离犯罪</a:t>
            </a:r>
            <a:r>
              <a:rPr lang="zh-CN" altLang="en-US" sz="40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。</a:t>
            </a:r>
            <a:endParaRPr lang="zh-CN" altLang="en-US" sz="4000" b="1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</a:endParaRPr>
          </a:p>
        </p:txBody>
      </p:sp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23946" y="959199"/>
            <a:ext cx="11145171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15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岁的中学生陈某，原本是一个好学生，自从结识了社会上一帮游手好闲的“朋友”后，逐渐无心学习，经常旷课。开始时，他还有些自责，觉得对不起父母、教师，后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来便放纵自己，并因偷东西、打骂同学等受到学校处分。但他并没有接受教训，反而经常偷窃财物等，因此被公安机关拘留。但他仍不悔改。为了搞钱到网吧玩游戏，他和另外两个“朋友”竟拦路抢劫，在短短的几天中就作案三起，最终因抢劫罪被判刑。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-128270"/>
            <a:ext cx="3112135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探究与分享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793750" y="805815"/>
            <a:ext cx="10554970" cy="0"/>
          </a:xfrm>
          <a:prstGeom prst="line">
            <a:avLst/>
          </a:prstGeom>
          <a:ln w="3810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681355" y="4990465"/>
            <a:ext cx="10554970" cy="0"/>
          </a:xfrm>
          <a:prstGeom prst="line">
            <a:avLst/>
          </a:prstGeom>
          <a:ln w="3810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681355" y="5229860"/>
            <a:ext cx="1008062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请绘制出陈某走上犯罪道路的路线图，这说明了什么？</a:t>
            </a:r>
          </a:p>
          <a:p>
            <a:r>
              <a:rPr lang="zh-CN" altLang="zh-CN" sz="24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</a:t>
            </a:r>
            <a:r>
              <a:rPr lang="zh-CN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要求：限时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3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分钟，作好记录，选出发言人</a:t>
            </a:r>
            <a:r>
              <a:rPr lang="zh-CN" altLang="zh-CN" sz="2400" b="1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）</a:t>
            </a:r>
          </a:p>
          <a:p>
            <a:endParaRPr lang="zh-CN" altLang="zh-CN" sz="2400" b="1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/>
        </p:nvGrpSpPr>
        <p:grpSpPr>
          <a:xfrm>
            <a:off x="8413115" y="0"/>
            <a:ext cx="3210560" cy="1362075"/>
            <a:chOff x="13304" y="0"/>
            <a:chExt cx="5080" cy="2881"/>
          </a:xfrm>
        </p:grpSpPr>
        <p:pic>
          <p:nvPicPr>
            <p:cNvPr id="4" name="图片 3" descr="微信图片_2020102119390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304" y="0"/>
              <a:ext cx="5080" cy="2881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16758" y="1479"/>
              <a:ext cx="646" cy="1274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任意多边形 10"/>
          <p:cNvSpPr/>
          <p:nvPr/>
        </p:nvSpPr>
        <p:spPr>
          <a:xfrm>
            <a:off x="2321560" y="1236345"/>
            <a:ext cx="7402830" cy="1591310"/>
          </a:xfrm>
          <a:custGeom>
            <a:gdLst>
              <a:gd name="connisteX0" fmla="*/ 0 w 6440805"/>
              <a:gd name="connsiteY0" fmla="*/ 2056765 h 2109752"/>
              <a:gd name="connisteX1" fmla="*/ 69850 w 6440805"/>
              <a:gd name="connsiteY1" fmla="*/ 2046605 h 2109752"/>
              <a:gd name="connisteX2" fmla="*/ 139700 w 6440805"/>
              <a:gd name="connsiteY2" fmla="*/ 2046605 h 2109752"/>
              <a:gd name="connisteX3" fmla="*/ 209550 w 6440805"/>
              <a:gd name="connsiteY3" fmla="*/ 2056765 h 2109752"/>
              <a:gd name="connisteX4" fmla="*/ 299720 w 6440805"/>
              <a:gd name="connsiteY4" fmla="*/ 2076450 h 2109752"/>
              <a:gd name="connisteX5" fmla="*/ 379730 w 6440805"/>
              <a:gd name="connsiteY5" fmla="*/ 2076450 h 2109752"/>
              <a:gd name="connisteX6" fmla="*/ 449580 w 6440805"/>
              <a:gd name="connsiteY6" fmla="*/ 2096770 h 2109752"/>
              <a:gd name="connisteX7" fmla="*/ 539115 w 6440805"/>
              <a:gd name="connsiteY7" fmla="*/ 2096770 h 2109752"/>
              <a:gd name="connisteX8" fmla="*/ 608965 w 6440805"/>
              <a:gd name="connsiteY8" fmla="*/ 2096770 h 2109752"/>
              <a:gd name="connisteX9" fmla="*/ 678815 w 6440805"/>
              <a:gd name="connsiteY9" fmla="*/ 2106930 h 2109752"/>
              <a:gd name="connisteX10" fmla="*/ 758825 w 6440805"/>
              <a:gd name="connsiteY10" fmla="*/ 2106930 h 2109752"/>
              <a:gd name="connisteX11" fmla="*/ 838835 w 6440805"/>
              <a:gd name="connsiteY11" fmla="*/ 2106930 h 2109752"/>
              <a:gd name="connisteX12" fmla="*/ 928370 w 6440805"/>
              <a:gd name="connsiteY12" fmla="*/ 2106930 h 2109752"/>
              <a:gd name="connisteX13" fmla="*/ 1008380 w 6440805"/>
              <a:gd name="connsiteY13" fmla="*/ 2106930 h 2109752"/>
              <a:gd name="connisteX14" fmla="*/ 1078230 w 6440805"/>
              <a:gd name="connsiteY14" fmla="*/ 2106930 h 2109752"/>
              <a:gd name="connisteX15" fmla="*/ 1158240 w 6440805"/>
              <a:gd name="connsiteY15" fmla="*/ 2106930 h 2109752"/>
              <a:gd name="connisteX16" fmla="*/ 1228090 w 6440805"/>
              <a:gd name="connsiteY16" fmla="*/ 2106930 h 2109752"/>
              <a:gd name="connisteX17" fmla="*/ 1337945 w 6440805"/>
              <a:gd name="connsiteY17" fmla="*/ 2106930 h 2109752"/>
              <a:gd name="connisteX18" fmla="*/ 1407795 w 6440805"/>
              <a:gd name="connsiteY18" fmla="*/ 2106930 h 2109752"/>
              <a:gd name="connisteX19" fmla="*/ 1477645 w 6440805"/>
              <a:gd name="connsiteY19" fmla="*/ 2106930 h 2109752"/>
              <a:gd name="connisteX20" fmla="*/ 1567815 w 6440805"/>
              <a:gd name="connsiteY20" fmla="*/ 2106930 h 2109752"/>
              <a:gd name="connisteX21" fmla="*/ 1647825 w 6440805"/>
              <a:gd name="connsiteY21" fmla="*/ 2076450 h 2109752"/>
              <a:gd name="connisteX22" fmla="*/ 1717675 w 6440805"/>
              <a:gd name="connsiteY22" fmla="*/ 2056765 h 2109752"/>
              <a:gd name="connisteX23" fmla="*/ 1797685 w 6440805"/>
              <a:gd name="connsiteY23" fmla="*/ 2026920 h 2109752"/>
              <a:gd name="connisteX24" fmla="*/ 1877060 w 6440805"/>
              <a:gd name="connsiteY24" fmla="*/ 1997075 h 2109752"/>
              <a:gd name="connisteX25" fmla="*/ 1946910 w 6440805"/>
              <a:gd name="connsiteY25" fmla="*/ 1976755 h 2109752"/>
              <a:gd name="connisteX26" fmla="*/ 2026920 w 6440805"/>
              <a:gd name="connsiteY26" fmla="*/ 1957070 h 2109752"/>
              <a:gd name="connisteX27" fmla="*/ 2106930 w 6440805"/>
              <a:gd name="connsiteY27" fmla="*/ 1927225 h 2109752"/>
              <a:gd name="connisteX28" fmla="*/ 2186940 w 6440805"/>
              <a:gd name="connsiteY28" fmla="*/ 1887220 h 2109752"/>
              <a:gd name="connisteX29" fmla="*/ 2256790 w 6440805"/>
              <a:gd name="connsiteY29" fmla="*/ 1837055 h 2109752"/>
              <a:gd name="connisteX30" fmla="*/ 2336800 w 6440805"/>
              <a:gd name="connsiteY30" fmla="*/ 1777365 h 2109752"/>
              <a:gd name="connisteX31" fmla="*/ 2386330 w 6440805"/>
              <a:gd name="connsiteY31" fmla="*/ 1707515 h 2109752"/>
              <a:gd name="connisteX32" fmla="*/ 2436495 w 6440805"/>
              <a:gd name="connsiteY32" fmla="*/ 1627505 h 2109752"/>
              <a:gd name="connisteX33" fmla="*/ 2466340 w 6440805"/>
              <a:gd name="connsiteY33" fmla="*/ 1557655 h 2109752"/>
              <a:gd name="connisteX34" fmla="*/ 2476500 w 6440805"/>
              <a:gd name="connsiteY34" fmla="*/ 1487805 h 2109752"/>
              <a:gd name="connisteX35" fmla="*/ 2476500 w 6440805"/>
              <a:gd name="connsiteY35" fmla="*/ 1417955 h 2109752"/>
              <a:gd name="connisteX36" fmla="*/ 2466340 w 6440805"/>
              <a:gd name="connsiteY36" fmla="*/ 1347470 h 2109752"/>
              <a:gd name="connisteX37" fmla="*/ 2426335 w 6440805"/>
              <a:gd name="connsiteY37" fmla="*/ 1277620 h 2109752"/>
              <a:gd name="connisteX38" fmla="*/ 2346325 w 6440805"/>
              <a:gd name="connsiteY38" fmla="*/ 1217930 h 2109752"/>
              <a:gd name="connisteX39" fmla="*/ 2266950 w 6440805"/>
              <a:gd name="connsiteY39" fmla="*/ 1167765 h 2109752"/>
              <a:gd name="connisteX40" fmla="*/ 2176780 w 6440805"/>
              <a:gd name="connsiteY40" fmla="*/ 1128395 h 2109752"/>
              <a:gd name="connisteX41" fmla="*/ 2136775 w 6440805"/>
              <a:gd name="connsiteY41" fmla="*/ 1057910 h 2109752"/>
              <a:gd name="connisteX42" fmla="*/ 2136775 w 6440805"/>
              <a:gd name="connsiteY42" fmla="*/ 988060 h 2109752"/>
              <a:gd name="connisteX43" fmla="*/ 2136775 w 6440805"/>
              <a:gd name="connsiteY43" fmla="*/ 918210 h 2109752"/>
              <a:gd name="connisteX44" fmla="*/ 2146935 w 6440805"/>
              <a:gd name="connsiteY44" fmla="*/ 838835 h 2109752"/>
              <a:gd name="connisteX45" fmla="*/ 2197100 w 6440805"/>
              <a:gd name="connsiteY45" fmla="*/ 758825 h 2109752"/>
              <a:gd name="connisteX46" fmla="*/ 2266950 w 6440805"/>
              <a:gd name="connsiteY46" fmla="*/ 698500 h 2109752"/>
              <a:gd name="connisteX47" fmla="*/ 2346325 w 6440805"/>
              <a:gd name="connsiteY47" fmla="*/ 648970 h 2109752"/>
              <a:gd name="connisteX48" fmla="*/ 2436495 w 6440805"/>
              <a:gd name="connsiteY48" fmla="*/ 598805 h 2109752"/>
              <a:gd name="connisteX49" fmla="*/ 2516505 w 6440805"/>
              <a:gd name="connsiteY49" fmla="*/ 558800 h 2109752"/>
              <a:gd name="connisteX50" fmla="*/ 2586355 w 6440805"/>
              <a:gd name="connsiteY50" fmla="*/ 548640 h 2109752"/>
              <a:gd name="connisteX51" fmla="*/ 2656205 w 6440805"/>
              <a:gd name="connsiteY51" fmla="*/ 539115 h 2109752"/>
              <a:gd name="connisteX52" fmla="*/ 2726055 w 6440805"/>
              <a:gd name="connsiteY52" fmla="*/ 518795 h 2109752"/>
              <a:gd name="connisteX53" fmla="*/ 2825750 w 6440805"/>
              <a:gd name="connsiteY53" fmla="*/ 478790 h 2109752"/>
              <a:gd name="connisteX54" fmla="*/ 2925445 w 6440805"/>
              <a:gd name="connsiteY54" fmla="*/ 469265 h 2109752"/>
              <a:gd name="connisteX55" fmla="*/ 3025775 w 6440805"/>
              <a:gd name="connsiteY55" fmla="*/ 439420 h 2109752"/>
              <a:gd name="connisteX56" fmla="*/ 3115310 w 6440805"/>
              <a:gd name="connsiteY56" fmla="*/ 439420 h 2109752"/>
              <a:gd name="connisteX57" fmla="*/ 3195320 w 6440805"/>
              <a:gd name="connsiteY57" fmla="*/ 419100 h 2109752"/>
              <a:gd name="connisteX58" fmla="*/ 3285490 w 6440805"/>
              <a:gd name="connsiteY58" fmla="*/ 399415 h 2109752"/>
              <a:gd name="connisteX59" fmla="*/ 3355340 w 6440805"/>
              <a:gd name="connsiteY59" fmla="*/ 399415 h 2109752"/>
              <a:gd name="connisteX60" fmla="*/ 3455035 w 6440805"/>
              <a:gd name="connsiteY60" fmla="*/ 399415 h 2109752"/>
              <a:gd name="connisteX61" fmla="*/ 3554730 w 6440805"/>
              <a:gd name="connsiteY61" fmla="*/ 399415 h 2109752"/>
              <a:gd name="connisteX62" fmla="*/ 3694430 w 6440805"/>
              <a:gd name="connsiteY62" fmla="*/ 389255 h 2109752"/>
              <a:gd name="connisteX63" fmla="*/ 3764280 w 6440805"/>
              <a:gd name="connsiteY63" fmla="*/ 389255 h 2109752"/>
              <a:gd name="connisteX64" fmla="*/ 3844290 w 6440805"/>
              <a:gd name="connsiteY64" fmla="*/ 389255 h 2109752"/>
              <a:gd name="connisteX65" fmla="*/ 3914140 w 6440805"/>
              <a:gd name="connsiteY65" fmla="*/ 389255 h 2109752"/>
              <a:gd name="connisteX66" fmla="*/ 3994150 w 6440805"/>
              <a:gd name="connsiteY66" fmla="*/ 389255 h 2109752"/>
              <a:gd name="connisteX67" fmla="*/ 4133850 w 6440805"/>
              <a:gd name="connsiteY67" fmla="*/ 389255 h 2109752"/>
              <a:gd name="connisteX68" fmla="*/ 4203700 w 6440805"/>
              <a:gd name="connsiteY68" fmla="*/ 389255 h 2109752"/>
              <a:gd name="connisteX69" fmla="*/ 4323715 w 6440805"/>
              <a:gd name="connsiteY69" fmla="*/ 389255 h 2109752"/>
              <a:gd name="connisteX70" fmla="*/ 4393565 w 6440805"/>
              <a:gd name="connsiteY70" fmla="*/ 389255 h 2109752"/>
              <a:gd name="connisteX71" fmla="*/ 4523105 w 6440805"/>
              <a:gd name="connsiteY71" fmla="*/ 389255 h 2109752"/>
              <a:gd name="connisteX72" fmla="*/ 4643120 w 6440805"/>
              <a:gd name="connsiteY72" fmla="*/ 389255 h 2109752"/>
              <a:gd name="connisteX73" fmla="*/ 4723130 w 6440805"/>
              <a:gd name="connsiteY73" fmla="*/ 389255 h 2109752"/>
              <a:gd name="connisteX74" fmla="*/ 4792980 w 6440805"/>
              <a:gd name="connsiteY74" fmla="*/ 389255 h 2109752"/>
              <a:gd name="connisteX75" fmla="*/ 4982845 w 6440805"/>
              <a:gd name="connsiteY75" fmla="*/ 389255 h 2109752"/>
              <a:gd name="connisteX76" fmla="*/ 5062855 w 6440805"/>
              <a:gd name="connsiteY76" fmla="*/ 389255 h 2109752"/>
              <a:gd name="connisteX77" fmla="*/ 5132705 w 6440805"/>
              <a:gd name="connsiteY77" fmla="*/ 389255 h 2109752"/>
              <a:gd name="connisteX78" fmla="*/ 5212080 w 6440805"/>
              <a:gd name="connsiteY78" fmla="*/ 389255 h 2109752"/>
              <a:gd name="connisteX79" fmla="*/ 5312410 w 6440805"/>
              <a:gd name="connsiteY79" fmla="*/ 379095 h 2109752"/>
              <a:gd name="connisteX80" fmla="*/ 5401945 w 6440805"/>
              <a:gd name="connsiteY80" fmla="*/ 368935 h 2109752"/>
              <a:gd name="connisteX81" fmla="*/ 5481955 w 6440805"/>
              <a:gd name="connsiteY81" fmla="*/ 349250 h 2109752"/>
              <a:gd name="connisteX82" fmla="*/ 5591810 w 6440805"/>
              <a:gd name="connsiteY82" fmla="*/ 309245 h 2109752"/>
              <a:gd name="connisteX83" fmla="*/ 5681345 w 6440805"/>
              <a:gd name="connsiteY83" fmla="*/ 269240 h 2109752"/>
              <a:gd name="connisteX84" fmla="*/ 5751830 w 6440805"/>
              <a:gd name="connsiteY84" fmla="*/ 249555 h 2109752"/>
              <a:gd name="connisteX85" fmla="*/ 5841365 w 6440805"/>
              <a:gd name="connsiteY85" fmla="*/ 229235 h 2109752"/>
              <a:gd name="connisteX86" fmla="*/ 5911215 w 6440805"/>
              <a:gd name="connsiteY86" fmla="*/ 189230 h 2109752"/>
              <a:gd name="connisteX87" fmla="*/ 5991225 w 6440805"/>
              <a:gd name="connsiteY87" fmla="*/ 159385 h 2109752"/>
              <a:gd name="connisteX88" fmla="*/ 6061075 w 6440805"/>
              <a:gd name="connsiteY88" fmla="*/ 139700 h 2109752"/>
              <a:gd name="connisteX89" fmla="*/ 6130925 w 6440805"/>
              <a:gd name="connsiteY89" fmla="*/ 119380 h 2109752"/>
              <a:gd name="connisteX90" fmla="*/ 6221095 w 6440805"/>
              <a:gd name="connsiteY90" fmla="*/ 89535 h 2109752"/>
              <a:gd name="connisteX91" fmla="*/ 6300470 w 6440805"/>
              <a:gd name="connsiteY91" fmla="*/ 69850 h 2109752"/>
              <a:gd name="connisteX92" fmla="*/ 6370955 w 6440805"/>
              <a:gd name="connsiteY92" fmla="*/ 40005 h 2109752"/>
              <a:gd name="connisteX93" fmla="*/ 6440805 w 6440805"/>
              <a:gd name="connsiteY93" fmla="*/ 0 h 2109752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</a:cxnLst>
            <a:rect l="l" t="t" r="r" b="b"/>
            <a:pathLst>
              <a:path w="6440805" h="2109752">
                <a:moveTo>
                  <a:pt x="0" y="2056765"/>
                </a:moveTo>
                <a:cubicBezTo>
                  <a:pt x="12700" y="2054860"/>
                  <a:pt x="41910" y="2048510"/>
                  <a:pt x="69850" y="2046605"/>
                </a:cubicBezTo>
                <a:cubicBezTo>
                  <a:pt x="97790" y="2044700"/>
                  <a:pt x="111760" y="2044700"/>
                  <a:pt x="139700" y="2046605"/>
                </a:cubicBezTo>
                <a:cubicBezTo>
                  <a:pt x="167640" y="2048510"/>
                  <a:pt x="177800" y="2051050"/>
                  <a:pt x="209550" y="2056765"/>
                </a:cubicBezTo>
                <a:cubicBezTo>
                  <a:pt x="241300" y="2062480"/>
                  <a:pt x="265430" y="2072640"/>
                  <a:pt x="299720" y="2076450"/>
                </a:cubicBezTo>
                <a:cubicBezTo>
                  <a:pt x="334010" y="2080260"/>
                  <a:pt x="349885" y="2072640"/>
                  <a:pt x="379730" y="2076450"/>
                </a:cubicBezTo>
                <a:cubicBezTo>
                  <a:pt x="409575" y="2080260"/>
                  <a:pt x="417830" y="2092960"/>
                  <a:pt x="449580" y="2096770"/>
                </a:cubicBezTo>
                <a:cubicBezTo>
                  <a:pt x="481330" y="2100580"/>
                  <a:pt x="507365" y="2096770"/>
                  <a:pt x="539115" y="2096770"/>
                </a:cubicBezTo>
                <a:cubicBezTo>
                  <a:pt x="570865" y="2096770"/>
                  <a:pt x="581025" y="2094865"/>
                  <a:pt x="608965" y="2096770"/>
                </a:cubicBezTo>
                <a:cubicBezTo>
                  <a:pt x="636905" y="2098675"/>
                  <a:pt x="648970" y="2105025"/>
                  <a:pt x="678815" y="2106930"/>
                </a:cubicBezTo>
                <a:cubicBezTo>
                  <a:pt x="708660" y="2108835"/>
                  <a:pt x="727075" y="2106930"/>
                  <a:pt x="758825" y="2106930"/>
                </a:cubicBezTo>
                <a:cubicBezTo>
                  <a:pt x="790575" y="2106930"/>
                  <a:pt x="805180" y="2106930"/>
                  <a:pt x="838835" y="2106930"/>
                </a:cubicBezTo>
                <a:cubicBezTo>
                  <a:pt x="872490" y="2106930"/>
                  <a:pt x="894715" y="2106930"/>
                  <a:pt x="928370" y="2106930"/>
                </a:cubicBezTo>
                <a:cubicBezTo>
                  <a:pt x="962025" y="2106930"/>
                  <a:pt x="978535" y="2106930"/>
                  <a:pt x="1008380" y="2106930"/>
                </a:cubicBezTo>
                <a:cubicBezTo>
                  <a:pt x="1038225" y="2106930"/>
                  <a:pt x="1048385" y="2106930"/>
                  <a:pt x="1078230" y="2106930"/>
                </a:cubicBezTo>
                <a:cubicBezTo>
                  <a:pt x="1108075" y="2106930"/>
                  <a:pt x="1128395" y="2106930"/>
                  <a:pt x="1158240" y="2106930"/>
                </a:cubicBezTo>
                <a:cubicBezTo>
                  <a:pt x="1188085" y="2106930"/>
                  <a:pt x="1191895" y="2106930"/>
                  <a:pt x="1228090" y="2106930"/>
                </a:cubicBezTo>
                <a:cubicBezTo>
                  <a:pt x="1264285" y="2106930"/>
                  <a:pt x="1301750" y="2106930"/>
                  <a:pt x="1337945" y="2106930"/>
                </a:cubicBezTo>
                <a:cubicBezTo>
                  <a:pt x="1374140" y="2106930"/>
                  <a:pt x="1379855" y="2106930"/>
                  <a:pt x="1407795" y="2106930"/>
                </a:cubicBezTo>
                <a:cubicBezTo>
                  <a:pt x="1435735" y="2106930"/>
                  <a:pt x="1445895" y="2106930"/>
                  <a:pt x="1477645" y="2106930"/>
                </a:cubicBezTo>
                <a:cubicBezTo>
                  <a:pt x="1509395" y="2106930"/>
                  <a:pt x="1533525" y="2113280"/>
                  <a:pt x="1567815" y="2106930"/>
                </a:cubicBezTo>
                <a:cubicBezTo>
                  <a:pt x="1602105" y="2100580"/>
                  <a:pt x="1617980" y="2086610"/>
                  <a:pt x="1647825" y="2076450"/>
                </a:cubicBezTo>
                <a:cubicBezTo>
                  <a:pt x="1677670" y="2066290"/>
                  <a:pt x="1687830" y="2066925"/>
                  <a:pt x="1717675" y="2056765"/>
                </a:cubicBezTo>
                <a:cubicBezTo>
                  <a:pt x="1747520" y="2046605"/>
                  <a:pt x="1765935" y="2038985"/>
                  <a:pt x="1797685" y="2026920"/>
                </a:cubicBezTo>
                <a:cubicBezTo>
                  <a:pt x="1829435" y="2014855"/>
                  <a:pt x="1847215" y="2007235"/>
                  <a:pt x="1877060" y="1997075"/>
                </a:cubicBezTo>
                <a:cubicBezTo>
                  <a:pt x="1906905" y="1986915"/>
                  <a:pt x="1917065" y="1985010"/>
                  <a:pt x="1946910" y="1976755"/>
                </a:cubicBezTo>
                <a:cubicBezTo>
                  <a:pt x="1976755" y="1968500"/>
                  <a:pt x="1995170" y="1967230"/>
                  <a:pt x="2026920" y="1957070"/>
                </a:cubicBezTo>
                <a:cubicBezTo>
                  <a:pt x="2058670" y="1946910"/>
                  <a:pt x="2075180" y="1941195"/>
                  <a:pt x="2106930" y="1927225"/>
                </a:cubicBezTo>
                <a:cubicBezTo>
                  <a:pt x="2138680" y="1913255"/>
                  <a:pt x="2157095" y="1905000"/>
                  <a:pt x="2186940" y="1887220"/>
                </a:cubicBezTo>
                <a:cubicBezTo>
                  <a:pt x="2216785" y="1869440"/>
                  <a:pt x="2226945" y="1859280"/>
                  <a:pt x="2256790" y="1837055"/>
                </a:cubicBezTo>
                <a:cubicBezTo>
                  <a:pt x="2286635" y="1814830"/>
                  <a:pt x="2310765" y="1803400"/>
                  <a:pt x="2336800" y="1777365"/>
                </a:cubicBezTo>
                <a:cubicBezTo>
                  <a:pt x="2362835" y="1751330"/>
                  <a:pt x="2366645" y="1737360"/>
                  <a:pt x="2386330" y="1707515"/>
                </a:cubicBezTo>
                <a:cubicBezTo>
                  <a:pt x="2406015" y="1677670"/>
                  <a:pt x="2420620" y="1657350"/>
                  <a:pt x="2436495" y="1627505"/>
                </a:cubicBezTo>
                <a:cubicBezTo>
                  <a:pt x="2452370" y="1597660"/>
                  <a:pt x="2458085" y="1585595"/>
                  <a:pt x="2466340" y="1557655"/>
                </a:cubicBezTo>
                <a:cubicBezTo>
                  <a:pt x="2474595" y="1529715"/>
                  <a:pt x="2474595" y="1515745"/>
                  <a:pt x="2476500" y="1487805"/>
                </a:cubicBezTo>
                <a:cubicBezTo>
                  <a:pt x="2478405" y="1459865"/>
                  <a:pt x="2478405" y="1445895"/>
                  <a:pt x="2476500" y="1417955"/>
                </a:cubicBezTo>
                <a:cubicBezTo>
                  <a:pt x="2474595" y="1390015"/>
                  <a:pt x="2476500" y="1375410"/>
                  <a:pt x="2466340" y="1347470"/>
                </a:cubicBezTo>
                <a:cubicBezTo>
                  <a:pt x="2456180" y="1319530"/>
                  <a:pt x="2450465" y="1303655"/>
                  <a:pt x="2426335" y="1277620"/>
                </a:cubicBezTo>
                <a:cubicBezTo>
                  <a:pt x="2402205" y="1251585"/>
                  <a:pt x="2378075" y="1240155"/>
                  <a:pt x="2346325" y="1217930"/>
                </a:cubicBezTo>
                <a:cubicBezTo>
                  <a:pt x="2314575" y="1195705"/>
                  <a:pt x="2300605" y="1185545"/>
                  <a:pt x="2266950" y="1167765"/>
                </a:cubicBezTo>
                <a:cubicBezTo>
                  <a:pt x="2233295" y="1149985"/>
                  <a:pt x="2202815" y="1150620"/>
                  <a:pt x="2176780" y="1128395"/>
                </a:cubicBezTo>
                <a:cubicBezTo>
                  <a:pt x="2150745" y="1106170"/>
                  <a:pt x="2145030" y="1085850"/>
                  <a:pt x="2136775" y="1057910"/>
                </a:cubicBezTo>
                <a:cubicBezTo>
                  <a:pt x="2128520" y="1029970"/>
                  <a:pt x="2136775" y="1016000"/>
                  <a:pt x="2136775" y="988060"/>
                </a:cubicBezTo>
                <a:cubicBezTo>
                  <a:pt x="2136775" y="960120"/>
                  <a:pt x="2134870" y="948055"/>
                  <a:pt x="2136775" y="918210"/>
                </a:cubicBezTo>
                <a:cubicBezTo>
                  <a:pt x="2138680" y="888365"/>
                  <a:pt x="2134870" y="870585"/>
                  <a:pt x="2146935" y="838835"/>
                </a:cubicBezTo>
                <a:cubicBezTo>
                  <a:pt x="2159000" y="807085"/>
                  <a:pt x="2172970" y="786765"/>
                  <a:pt x="2197100" y="758825"/>
                </a:cubicBezTo>
                <a:cubicBezTo>
                  <a:pt x="2221230" y="730885"/>
                  <a:pt x="2237105" y="720725"/>
                  <a:pt x="2266950" y="698500"/>
                </a:cubicBezTo>
                <a:cubicBezTo>
                  <a:pt x="2296795" y="676275"/>
                  <a:pt x="2312670" y="668655"/>
                  <a:pt x="2346325" y="648970"/>
                </a:cubicBezTo>
                <a:cubicBezTo>
                  <a:pt x="2379980" y="629285"/>
                  <a:pt x="2402205" y="616585"/>
                  <a:pt x="2436495" y="598805"/>
                </a:cubicBezTo>
                <a:cubicBezTo>
                  <a:pt x="2470785" y="581025"/>
                  <a:pt x="2486660" y="568960"/>
                  <a:pt x="2516505" y="558800"/>
                </a:cubicBezTo>
                <a:cubicBezTo>
                  <a:pt x="2546350" y="548640"/>
                  <a:pt x="2558415" y="552450"/>
                  <a:pt x="2586355" y="548640"/>
                </a:cubicBezTo>
                <a:cubicBezTo>
                  <a:pt x="2614295" y="544830"/>
                  <a:pt x="2628265" y="544830"/>
                  <a:pt x="2656205" y="539115"/>
                </a:cubicBezTo>
                <a:cubicBezTo>
                  <a:pt x="2684145" y="533400"/>
                  <a:pt x="2692400" y="530860"/>
                  <a:pt x="2726055" y="518795"/>
                </a:cubicBezTo>
                <a:cubicBezTo>
                  <a:pt x="2759710" y="506730"/>
                  <a:pt x="2785745" y="488950"/>
                  <a:pt x="2825750" y="478790"/>
                </a:cubicBezTo>
                <a:cubicBezTo>
                  <a:pt x="2865755" y="468630"/>
                  <a:pt x="2885440" y="476885"/>
                  <a:pt x="2925445" y="469265"/>
                </a:cubicBezTo>
                <a:cubicBezTo>
                  <a:pt x="2965450" y="461645"/>
                  <a:pt x="2987675" y="445135"/>
                  <a:pt x="3025775" y="439420"/>
                </a:cubicBezTo>
                <a:cubicBezTo>
                  <a:pt x="3063875" y="433705"/>
                  <a:pt x="3081655" y="443230"/>
                  <a:pt x="3115310" y="439420"/>
                </a:cubicBezTo>
                <a:cubicBezTo>
                  <a:pt x="3148965" y="435610"/>
                  <a:pt x="3161030" y="427355"/>
                  <a:pt x="3195320" y="419100"/>
                </a:cubicBezTo>
                <a:cubicBezTo>
                  <a:pt x="3229610" y="410845"/>
                  <a:pt x="3253740" y="403225"/>
                  <a:pt x="3285490" y="399415"/>
                </a:cubicBezTo>
                <a:cubicBezTo>
                  <a:pt x="3317240" y="395605"/>
                  <a:pt x="3321685" y="399415"/>
                  <a:pt x="3355340" y="399415"/>
                </a:cubicBezTo>
                <a:cubicBezTo>
                  <a:pt x="3388995" y="399415"/>
                  <a:pt x="3415030" y="399415"/>
                  <a:pt x="3455035" y="399415"/>
                </a:cubicBezTo>
                <a:cubicBezTo>
                  <a:pt x="3495040" y="399415"/>
                  <a:pt x="3507105" y="401320"/>
                  <a:pt x="3554730" y="399415"/>
                </a:cubicBezTo>
                <a:cubicBezTo>
                  <a:pt x="3602355" y="397510"/>
                  <a:pt x="3652520" y="391160"/>
                  <a:pt x="3694430" y="389255"/>
                </a:cubicBezTo>
                <a:cubicBezTo>
                  <a:pt x="3736340" y="387350"/>
                  <a:pt x="3734435" y="389255"/>
                  <a:pt x="3764280" y="389255"/>
                </a:cubicBezTo>
                <a:cubicBezTo>
                  <a:pt x="3794125" y="389255"/>
                  <a:pt x="3814445" y="389255"/>
                  <a:pt x="3844290" y="389255"/>
                </a:cubicBezTo>
                <a:cubicBezTo>
                  <a:pt x="3874135" y="389255"/>
                  <a:pt x="3884295" y="389255"/>
                  <a:pt x="3914140" y="389255"/>
                </a:cubicBezTo>
                <a:cubicBezTo>
                  <a:pt x="3943985" y="389255"/>
                  <a:pt x="3950335" y="389255"/>
                  <a:pt x="3994150" y="389255"/>
                </a:cubicBezTo>
                <a:cubicBezTo>
                  <a:pt x="4037965" y="389255"/>
                  <a:pt x="4091940" y="389255"/>
                  <a:pt x="4133850" y="389255"/>
                </a:cubicBezTo>
                <a:cubicBezTo>
                  <a:pt x="4175760" y="389255"/>
                  <a:pt x="4165600" y="389255"/>
                  <a:pt x="4203700" y="389255"/>
                </a:cubicBezTo>
                <a:cubicBezTo>
                  <a:pt x="4241800" y="389255"/>
                  <a:pt x="4285615" y="389255"/>
                  <a:pt x="4323715" y="389255"/>
                </a:cubicBezTo>
                <a:cubicBezTo>
                  <a:pt x="4361815" y="389255"/>
                  <a:pt x="4353560" y="389255"/>
                  <a:pt x="4393565" y="389255"/>
                </a:cubicBezTo>
                <a:cubicBezTo>
                  <a:pt x="4433570" y="389255"/>
                  <a:pt x="4472940" y="389255"/>
                  <a:pt x="4523105" y="389255"/>
                </a:cubicBezTo>
                <a:cubicBezTo>
                  <a:pt x="4573270" y="389255"/>
                  <a:pt x="4603115" y="389255"/>
                  <a:pt x="4643120" y="389255"/>
                </a:cubicBezTo>
                <a:cubicBezTo>
                  <a:pt x="4683125" y="389255"/>
                  <a:pt x="4693285" y="389255"/>
                  <a:pt x="4723130" y="389255"/>
                </a:cubicBezTo>
                <a:cubicBezTo>
                  <a:pt x="4752975" y="389255"/>
                  <a:pt x="4740910" y="389255"/>
                  <a:pt x="4792980" y="389255"/>
                </a:cubicBezTo>
                <a:cubicBezTo>
                  <a:pt x="4845050" y="389255"/>
                  <a:pt x="4928870" y="389255"/>
                  <a:pt x="4982845" y="389255"/>
                </a:cubicBezTo>
                <a:cubicBezTo>
                  <a:pt x="5036820" y="389255"/>
                  <a:pt x="5033010" y="389255"/>
                  <a:pt x="5062855" y="389255"/>
                </a:cubicBezTo>
                <a:cubicBezTo>
                  <a:pt x="5092700" y="389255"/>
                  <a:pt x="5102860" y="389255"/>
                  <a:pt x="5132705" y="389255"/>
                </a:cubicBezTo>
                <a:cubicBezTo>
                  <a:pt x="5162550" y="389255"/>
                  <a:pt x="5175885" y="391160"/>
                  <a:pt x="5212080" y="389255"/>
                </a:cubicBezTo>
                <a:cubicBezTo>
                  <a:pt x="5248275" y="387350"/>
                  <a:pt x="5274310" y="382905"/>
                  <a:pt x="5312410" y="379095"/>
                </a:cubicBezTo>
                <a:cubicBezTo>
                  <a:pt x="5350510" y="375285"/>
                  <a:pt x="5368290" y="374650"/>
                  <a:pt x="5401945" y="368935"/>
                </a:cubicBezTo>
                <a:cubicBezTo>
                  <a:pt x="5435600" y="363220"/>
                  <a:pt x="5443855" y="361315"/>
                  <a:pt x="5481955" y="349250"/>
                </a:cubicBezTo>
                <a:cubicBezTo>
                  <a:pt x="5520055" y="337185"/>
                  <a:pt x="5551805" y="325120"/>
                  <a:pt x="5591810" y="309245"/>
                </a:cubicBezTo>
                <a:cubicBezTo>
                  <a:pt x="5631815" y="293370"/>
                  <a:pt x="5649595" y="281305"/>
                  <a:pt x="5681345" y="269240"/>
                </a:cubicBezTo>
                <a:cubicBezTo>
                  <a:pt x="5713095" y="257175"/>
                  <a:pt x="5720080" y="257810"/>
                  <a:pt x="5751830" y="249555"/>
                </a:cubicBezTo>
                <a:cubicBezTo>
                  <a:pt x="5783580" y="241300"/>
                  <a:pt x="5809615" y="241300"/>
                  <a:pt x="5841365" y="229235"/>
                </a:cubicBezTo>
                <a:cubicBezTo>
                  <a:pt x="5873115" y="217170"/>
                  <a:pt x="5881370" y="203200"/>
                  <a:pt x="5911215" y="189230"/>
                </a:cubicBezTo>
                <a:cubicBezTo>
                  <a:pt x="5941060" y="175260"/>
                  <a:pt x="5961380" y="169545"/>
                  <a:pt x="5991225" y="159385"/>
                </a:cubicBezTo>
                <a:cubicBezTo>
                  <a:pt x="6021070" y="149225"/>
                  <a:pt x="6033135" y="147955"/>
                  <a:pt x="6061075" y="139700"/>
                </a:cubicBezTo>
                <a:cubicBezTo>
                  <a:pt x="6089015" y="131445"/>
                  <a:pt x="6099175" y="129540"/>
                  <a:pt x="6130925" y="119380"/>
                </a:cubicBezTo>
                <a:cubicBezTo>
                  <a:pt x="6162675" y="109220"/>
                  <a:pt x="6187440" y="99695"/>
                  <a:pt x="6221095" y="89535"/>
                </a:cubicBezTo>
                <a:cubicBezTo>
                  <a:pt x="6254750" y="79375"/>
                  <a:pt x="6270625" y="80010"/>
                  <a:pt x="6300470" y="69850"/>
                </a:cubicBezTo>
                <a:cubicBezTo>
                  <a:pt x="6330315" y="59690"/>
                  <a:pt x="6343015" y="53975"/>
                  <a:pt x="6370955" y="40005"/>
                </a:cubicBezTo>
                <a:cubicBezTo>
                  <a:pt x="6398895" y="26035"/>
                  <a:pt x="6428105" y="7620"/>
                  <a:pt x="6440805" y="0"/>
                </a:cubicBezTo>
              </a:path>
            </a:pathLst>
          </a:custGeom>
          <a:noFill/>
          <a:ln w="571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1958975" y="1421765"/>
            <a:ext cx="9117965" cy="3045460"/>
          </a:xfrm>
          <a:custGeom>
            <a:gdLst>
              <a:gd name="connisteX0" fmla="*/ 8407400 w 8407400"/>
              <a:gd name="connsiteY0" fmla="*/ 0 h 4193540"/>
              <a:gd name="connisteX1" fmla="*/ 8317230 w 8407400"/>
              <a:gd name="connsiteY1" fmla="*/ 49530 h 4193540"/>
              <a:gd name="connisteX2" fmla="*/ 8247380 w 8407400"/>
              <a:gd name="connsiteY2" fmla="*/ 109855 h 4193540"/>
              <a:gd name="connisteX3" fmla="*/ 8167370 w 8407400"/>
              <a:gd name="connsiteY3" fmla="*/ 149860 h 4193540"/>
              <a:gd name="connisteX4" fmla="*/ 8097520 w 8407400"/>
              <a:gd name="connsiteY4" fmla="*/ 199390 h 4193540"/>
              <a:gd name="connisteX5" fmla="*/ 8018145 w 8407400"/>
              <a:gd name="connsiteY5" fmla="*/ 249555 h 4193540"/>
              <a:gd name="connisteX6" fmla="*/ 7948295 w 8407400"/>
              <a:gd name="connsiteY6" fmla="*/ 299085 h 4193540"/>
              <a:gd name="connisteX7" fmla="*/ 7858125 w 8407400"/>
              <a:gd name="connsiteY7" fmla="*/ 349250 h 4193540"/>
              <a:gd name="connisteX8" fmla="*/ 7788275 w 8407400"/>
              <a:gd name="connsiteY8" fmla="*/ 408940 h 4193540"/>
              <a:gd name="connisteX9" fmla="*/ 7708265 w 8407400"/>
              <a:gd name="connsiteY9" fmla="*/ 459105 h 4193540"/>
              <a:gd name="connisteX10" fmla="*/ 7628255 w 8407400"/>
              <a:gd name="connsiteY10" fmla="*/ 509270 h 4193540"/>
              <a:gd name="connisteX11" fmla="*/ 7558405 w 8407400"/>
              <a:gd name="connsiteY11" fmla="*/ 549275 h 4193540"/>
              <a:gd name="connisteX12" fmla="*/ 7488555 w 8407400"/>
              <a:gd name="connsiteY12" fmla="*/ 598805 h 4193540"/>
              <a:gd name="connisteX13" fmla="*/ 7418705 w 8407400"/>
              <a:gd name="connsiteY13" fmla="*/ 678815 h 4193540"/>
              <a:gd name="connisteX14" fmla="*/ 7348855 w 8407400"/>
              <a:gd name="connsiteY14" fmla="*/ 738505 h 4193540"/>
              <a:gd name="connisteX15" fmla="*/ 7279005 w 8407400"/>
              <a:gd name="connsiteY15" fmla="*/ 778510 h 4193540"/>
              <a:gd name="connisteX16" fmla="*/ 7198995 w 8407400"/>
              <a:gd name="connsiteY16" fmla="*/ 828675 h 4193540"/>
              <a:gd name="connisteX17" fmla="*/ 7129145 w 8407400"/>
              <a:gd name="connsiteY17" fmla="*/ 878840 h 4193540"/>
              <a:gd name="connisteX18" fmla="*/ 7059295 w 8407400"/>
              <a:gd name="connsiteY18" fmla="*/ 908685 h 4193540"/>
              <a:gd name="connisteX19" fmla="*/ 6989445 w 8407400"/>
              <a:gd name="connsiteY19" fmla="*/ 948690 h 4193540"/>
              <a:gd name="connisteX20" fmla="*/ 6899275 w 8407400"/>
              <a:gd name="connsiteY20" fmla="*/ 978535 h 4193540"/>
              <a:gd name="connisteX21" fmla="*/ 6829425 w 8407400"/>
              <a:gd name="connsiteY21" fmla="*/ 1018540 h 4193540"/>
              <a:gd name="connisteX22" fmla="*/ 6759575 w 8407400"/>
              <a:gd name="connsiteY22" fmla="*/ 1038225 h 4193540"/>
              <a:gd name="connisteX23" fmla="*/ 6689725 w 8407400"/>
              <a:gd name="connsiteY23" fmla="*/ 1058545 h 4193540"/>
              <a:gd name="connisteX24" fmla="*/ 6609715 w 8407400"/>
              <a:gd name="connsiteY24" fmla="*/ 1068070 h 4193540"/>
              <a:gd name="connisteX25" fmla="*/ 6539865 w 8407400"/>
              <a:gd name="connsiteY25" fmla="*/ 1078230 h 4193540"/>
              <a:gd name="connisteX26" fmla="*/ 6460490 w 8407400"/>
              <a:gd name="connsiteY26" fmla="*/ 1088390 h 4193540"/>
              <a:gd name="connisteX27" fmla="*/ 6380480 w 8407400"/>
              <a:gd name="connsiteY27" fmla="*/ 1097915 h 4193540"/>
              <a:gd name="connisteX28" fmla="*/ 6290310 w 8407400"/>
              <a:gd name="connsiteY28" fmla="*/ 1108075 h 4193540"/>
              <a:gd name="connisteX29" fmla="*/ 6210300 w 8407400"/>
              <a:gd name="connsiteY29" fmla="*/ 1128395 h 4193540"/>
              <a:gd name="connisteX30" fmla="*/ 6120765 w 8407400"/>
              <a:gd name="connsiteY30" fmla="*/ 1137920 h 4193540"/>
              <a:gd name="connisteX31" fmla="*/ 6021070 w 8407400"/>
              <a:gd name="connsiteY31" fmla="*/ 1158240 h 4193540"/>
              <a:gd name="connisteX32" fmla="*/ 5941060 w 8407400"/>
              <a:gd name="connsiteY32" fmla="*/ 1158240 h 4193540"/>
              <a:gd name="connisteX33" fmla="*/ 5861050 w 8407400"/>
              <a:gd name="connsiteY33" fmla="*/ 1168400 h 4193540"/>
              <a:gd name="connisteX34" fmla="*/ 5761355 w 8407400"/>
              <a:gd name="connsiteY34" fmla="*/ 1177925 h 4193540"/>
              <a:gd name="connisteX35" fmla="*/ 5671185 w 8407400"/>
              <a:gd name="connsiteY35" fmla="*/ 1177925 h 4193540"/>
              <a:gd name="connisteX36" fmla="*/ 5571490 w 8407400"/>
              <a:gd name="connsiteY36" fmla="*/ 1177925 h 4193540"/>
              <a:gd name="connisteX37" fmla="*/ 5491480 w 8407400"/>
              <a:gd name="connsiteY37" fmla="*/ 1177925 h 4193540"/>
              <a:gd name="connisteX38" fmla="*/ 5401945 w 8407400"/>
              <a:gd name="connsiteY38" fmla="*/ 1177925 h 4193540"/>
              <a:gd name="connisteX39" fmla="*/ 5311775 w 8407400"/>
              <a:gd name="connsiteY39" fmla="*/ 1188085 h 4193540"/>
              <a:gd name="connisteX40" fmla="*/ 5241925 w 8407400"/>
              <a:gd name="connsiteY40" fmla="*/ 1207770 h 4193540"/>
              <a:gd name="connisteX41" fmla="*/ 5161915 w 8407400"/>
              <a:gd name="connsiteY41" fmla="*/ 1217930 h 4193540"/>
              <a:gd name="connisteX42" fmla="*/ 5092065 w 8407400"/>
              <a:gd name="connsiteY42" fmla="*/ 1217930 h 4193540"/>
              <a:gd name="connisteX43" fmla="*/ 5022215 w 8407400"/>
              <a:gd name="connsiteY43" fmla="*/ 1247775 h 4193540"/>
              <a:gd name="connisteX44" fmla="*/ 4952365 w 8407400"/>
              <a:gd name="connsiteY44" fmla="*/ 1278255 h 4193540"/>
              <a:gd name="connisteX45" fmla="*/ 4872355 w 8407400"/>
              <a:gd name="connsiteY45" fmla="*/ 1317625 h 4193540"/>
              <a:gd name="connisteX46" fmla="*/ 4802505 w 8407400"/>
              <a:gd name="connsiteY46" fmla="*/ 1377950 h 4193540"/>
              <a:gd name="connisteX47" fmla="*/ 4742815 w 8407400"/>
              <a:gd name="connsiteY47" fmla="*/ 1447800 h 4193540"/>
              <a:gd name="connisteX48" fmla="*/ 4683125 w 8407400"/>
              <a:gd name="connsiteY48" fmla="*/ 1527810 h 4193540"/>
              <a:gd name="connisteX49" fmla="*/ 4612640 w 8407400"/>
              <a:gd name="connsiteY49" fmla="*/ 1607185 h 4193540"/>
              <a:gd name="connisteX50" fmla="*/ 4552950 w 8407400"/>
              <a:gd name="connsiteY50" fmla="*/ 1687195 h 4193540"/>
              <a:gd name="connisteX51" fmla="*/ 4493260 w 8407400"/>
              <a:gd name="connsiteY51" fmla="*/ 1767205 h 4193540"/>
              <a:gd name="connisteX52" fmla="*/ 4432935 w 8407400"/>
              <a:gd name="connsiteY52" fmla="*/ 1847215 h 4193540"/>
              <a:gd name="connisteX53" fmla="*/ 4373245 w 8407400"/>
              <a:gd name="connsiteY53" fmla="*/ 1927225 h 4193540"/>
              <a:gd name="connisteX54" fmla="*/ 4283710 w 8407400"/>
              <a:gd name="connsiteY54" fmla="*/ 2026920 h 4193540"/>
              <a:gd name="connisteX55" fmla="*/ 4213225 w 8407400"/>
              <a:gd name="connsiteY55" fmla="*/ 2116455 h 4193540"/>
              <a:gd name="connisteX56" fmla="*/ 4143375 w 8407400"/>
              <a:gd name="connsiteY56" fmla="*/ 2166620 h 4193540"/>
              <a:gd name="connisteX57" fmla="*/ 4064000 w 8407400"/>
              <a:gd name="connsiteY57" fmla="*/ 2236470 h 4193540"/>
              <a:gd name="connisteX58" fmla="*/ 3983990 w 8407400"/>
              <a:gd name="connsiteY58" fmla="*/ 2316480 h 4193540"/>
              <a:gd name="connisteX59" fmla="*/ 3893820 w 8407400"/>
              <a:gd name="connsiteY59" fmla="*/ 2386330 h 4193540"/>
              <a:gd name="connisteX60" fmla="*/ 3813810 w 8407400"/>
              <a:gd name="connsiteY60" fmla="*/ 2466340 h 4193540"/>
              <a:gd name="connisteX61" fmla="*/ 3743960 w 8407400"/>
              <a:gd name="connsiteY61" fmla="*/ 2515870 h 4193540"/>
              <a:gd name="connisteX62" fmla="*/ 3664585 w 8407400"/>
              <a:gd name="connsiteY62" fmla="*/ 2576195 h 4193540"/>
              <a:gd name="connisteX63" fmla="*/ 3564255 w 8407400"/>
              <a:gd name="connsiteY63" fmla="*/ 2646045 h 4193540"/>
              <a:gd name="connisteX64" fmla="*/ 3474720 w 8407400"/>
              <a:gd name="connsiteY64" fmla="*/ 2686050 h 4193540"/>
              <a:gd name="connisteX65" fmla="*/ 3394710 w 8407400"/>
              <a:gd name="connsiteY65" fmla="*/ 2726055 h 4193540"/>
              <a:gd name="connisteX66" fmla="*/ 3324860 w 8407400"/>
              <a:gd name="connsiteY66" fmla="*/ 2775585 h 4193540"/>
              <a:gd name="connisteX67" fmla="*/ 3244850 w 8407400"/>
              <a:gd name="connsiteY67" fmla="*/ 2815590 h 4193540"/>
              <a:gd name="connisteX68" fmla="*/ 3175000 w 8407400"/>
              <a:gd name="connsiteY68" fmla="*/ 2855595 h 4193540"/>
              <a:gd name="connisteX69" fmla="*/ 3105150 w 8407400"/>
              <a:gd name="connsiteY69" fmla="*/ 2895600 h 4193540"/>
              <a:gd name="connisteX70" fmla="*/ 3005455 w 8407400"/>
              <a:gd name="connsiteY70" fmla="*/ 2935605 h 4193540"/>
              <a:gd name="connisteX71" fmla="*/ 2925445 w 8407400"/>
              <a:gd name="connsiteY71" fmla="*/ 2975610 h 4193540"/>
              <a:gd name="connisteX72" fmla="*/ 2855595 w 8407400"/>
              <a:gd name="connsiteY72" fmla="*/ 3015615 h 4193540"/>
              <a:gd name="connisteX73" fmla="*/ 2765425 w 8407400"/>
              <a:gd name="connsiteY73" fmla="*/ 3045460 h 4193540"/>
              <a:gd name="connisteX74" fmla="*/ 2686050 w 8407400"/>
              <a:gd name="connsiteY74" fmla="*/ 3075305 h 4193540"/>
              <a:gd name="connisteX75" fmla="*/ 2585720 w 8407400"/>
              <a:gd name="connsiteY75" fmla="*/ 3125470 h 4193540"/>
              <a:gd name="connisteX76" fmla="*/ 2496185 w 8407400"/>
              <a:gd name="connsiteY76" fmla="*/ 3145155 h 4193540"/>
              <a:gd name="connisteX77" fmla="*/ 2386330 w 8407400"/>
              <a:gd name="connsiteY77" fmla="*/ 3175000 h 4193540"/>
              <a:gd name="connisteX78" fmla="*/ 2286635 w 8407400"/>
              <a:gd name="connsiteY78" fmla="*/ 3225165 h 4193540"/>
              <a:gd name="connisteX79" fmla="*/ 2206625 w 8407400"/>
              <a:gd name="connsiteY79" fmla="*/ 3244850 h 4193540"/>
              <a:gd name="connisteX80" fmla="*/ 2136775 w 8407400"/>
              <a:gd name="connsiteY80" fmla="*/ 3274695 h 4193540"/>
              <a:gd name="connisteX81" fmla="*/ 2046605 w 8407400"/>
              <a:gd name="connsiteY81" fmla="*/ 3284855 h 4193540"/>
              <a:gd name="connisteX82" fmla="*/ 1957070 w 8407400"/>
              <a:gd name="connsiteY82" fmla="*/ 3314700 h 4193540"/>
              <a:gd name="connisteX83" fmla="*/ 1887220 w 8407400"/>
              <a:gd name="connsiteY83" fmla="*/ 3335020 h 4193540"/>
              <a:gd name="connisteX84" fmla="*/ 1807210 w 8407400"/>
              <a:gd name="connsiteY84" fmla="*/ 3364865 h 4193540"/>
              <a:gd name="connisteX85" fmla="*/ 1737360 w 8407400"/>
              <a:gd name="connsiteY85" fmla="*/ 3384550 h 4193540"/>
              <a:gd name="connisteX86" fmla="*/ 1647190 w 8407400"/>
              <a:gd name="connsiteY86" fmla="*/ 3404870 h 4193540"/>
              <a:gd name="connisteX87" fmla="*/ 1567180 w 8407400"/>
              <a:gd name="connsiteY87" fmla="*/ 3434715 h 4193540"/>
              <a:gd name="connisteX88" fmla="*/ 1487805 w 8407400"/>
              <a:gd name="connsiteY88" fmla="*/ 3464560 h 4193540"/>
              <a:gd name="connisteX89" fmla="*/ 1407795 w 8407400"/>
              <a:gd name="connsiteY89" fmla="*/ 3484880 h 4193540"/>
              <a:gd name="connisteX90" fmla="*/ 1317625 w 8407400"/>
              <a:gd name="connsiteY90" fmla="*/ 3504565 h 4193540"/>
              <a:gd name="connisteX91" fmla="*/ 1217930 w 8407400"/>
              <a:gd name="connsiteY91" fmla="*/ 3534410 h 4193540"/>
              <a:gd name="connisteX92" fmla="*/ 1148080 w 8407400"/>
              <a:gd name="connsiteY92" fmla="*/ 3554730 h 4193540"/>
              <a:gd name="connisteX93" fmla="*/ 1078230 w 8407400"/>
              <a:gd name="connsiteY93" fmla="*/ 3574415 h 4193540"/>
              <a:gd name="connisteX94" fmla="*/ 998220 w 8407400"/>
              <a:gd name="connsiteY94" fmla="*/ 3624580 h 4193540"/>
              <a:gd name="connisteX95" fmla="*/ 928370 w 8407400"/>
              <a:gd name="connsiteY95" fmla="*/ 3654425 h 4193540"/>
              <a:gd name="connisteX96" fmla="*/ 858520 w 8407400"/>
              <a:gd name="connsiteY96" fmla="*/ 3684270 h 4193540"/>
              <a:gd name="connisteX97" fmla="*/ 788670 w 8407400"/>
              <a:gd name="connsiteY97" fmla="*/ 3714115 h 4193540"/>
              <a:gd name="connisteX98" fmla="*/ 678815 w 8407400"/>
              <a:gd name="connsiteY98" fmla="*/ 3783965 h 4193540"/>
              <a:gd name="connisteX99" fmla="*/ 598805 w 8407400"/>
              <a:gd name="connsiteY99" fmla="*/ 3814445 h 4193540"/>
              <a:gd name="connisteX100" fmla="*/ 528955 w 8407400"/>
              <a:gd name="connsiteY100" fmla="*/ 3844290 h 4193540"/>
              <a:gd name="connisteX101" fmla="*/ 448945 w 8407400"/>
              <a:gd name="connsiteY101" fmla="*/ 3893820 h 4193540"/>
              <a:gd name="connisteX102" fmla="*/ 368935 w 8407400"/>
              <a:gd name="connsiteY102" fmla="*/ 3933825 h 4193540"/>
              <a:gd name="connisteX103" fmla="*/ 299085 w 8407400"/>
              <a:gd name="connsiteY103" fmla="*/ 3983990 h 4193540"/>
              <a:gd name="connisteX104" fmla="*/ 229235 w 8407400"/>
              <a:gd name="connsiteY104" fmla="*/ 4023995 h 4193540"/>
              <a:gd name="connisteX105" fmla="*/ 139700 w 8407400"/>
              <a:gd name="connsiteY105" fmla="*/ 4083685 h 4193540"/>
              <a:gd name="connisteX106" fmla="*/ 69850 w 8407400"/>
              <a:gd name="connsiteY106" fmla="*/ 4133850 h 4193540"/>
              <a:gd name="connisteX107" fmla="*/ 0 w 8407400"/>
              <a:gd name="connsiteY107" fmla="*/ 4193540 h 4193540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</a:cxnLst>
            <a:rect l="l" t="t" r="r" b="b"/>
            <a:pathLst>
              <a:path w="8407400" h="4193540">
                <a:moveTo>
                  <a:pt x="8407400" y="0"/>
                </a:moveTo>
                <a:cubicBezTo>
                  <a:pt x="8390890" y="8890"/>
                  <a:pt x="8348980" y="27305"/>
                  <a:pt x="8317230" y="49530"/>
                </a:cubicBezTo>
                <a:cubicBezTo>
                  <a:pt x="8285480" y="71755"/>
                  <a:pt x="8277225" y="89535"/>
                  <a:pt x="8247380" y="109855"/>
                </a:cubicBezTo>
                <a:cubicBezTo>
                  <a:pt x="8217535" y="130175"/>
                  <a:pt x="8197215" y="132080"/>
                  <a:pt x="8167370" y="149860"/>
                </a:cubicBezTo>
                <a:cubicBezTo>
                  <a:pt x="8137525" y="167640"/>
                  <a:pt x="8127365" y="179705"/>
                  <a:pt x="8097520" y="199390"/>
                </a:cubicBezTo>
                <a:cubicBezTo>
                  <a:pt x="8067675" y="219075"/>
                  <a:pt x="8047990" y="229870"/>
                  <a:pt x="8018145" y="249555"/>
                </a:cubicBezTo>
                <a:cubicBezTo>
                  <a:pt x="7988300" y="269240"/>
                  <a:pt x="7980045" y="279400"/>
                  <a:pt x="7948295" y="299085"/>
                </a:cubicBezTo>
                <a:cubicBezTo>
                  <a:pt x="7916545" y="318770"/>
                  <a:pt x="7889875" y="327025"/>
                  <a:pt x="7858125" y="349250"/>
                </a:cubicBezTo>
                <a:cubicBezTo>
                  <a:pt x="7826375" y="371475"/>
                  <a:pt x="7818120" y="386715"/>
                  <a:pt x="7788275" y="408940"/>
                </a:cubicBezTo>
                <a:cubicBezTo>
                  <a:pt x="7758430" y="431165"/>
                  <a:pt x="7740015" y="438785"/>
                  <a:pt x="7708265" y="459105"/>
                </a:cubicBezTo>
                <a:cubicBezTo>
                  <a:pt x="7676515" y="479425"/>
                  <a:pt x="7658100" y="491490"/>
                  <a:pt x="7628255" y="509270"/>
                </a:cubicBezTo>
                <a:cubicBezTo>
                  <a:pt x="7598410" y="527050"/>
                  <a:pt x="7586345" y="531495"/>
                  <a:pt x="7558405" y="549275"/>
                </a:cubicBezTo>
                <a:cubicBezTo>
                  <a:pt x="7530465" y="567055"/>
                  <a:pt x="7516495" y="572770"/>
                  <a:pt x="7488555" y="598805"/>
                </a:cubicBezTo>
                <a:cubicBezTo>
                  <a:pt x="7460615" y="624840"/>
                  <a:pt x="7446645" y="650875"/>
                  <a:pt x="7418705" y="678815"/>
                </a:cubicBezTo>
                <a:cubicBezTo>
                  <a:pt x="7390765" y="706755"/>
                  <a:pt x="7376795" y="718820"/>
                  <a:pt x="7348855" y="738505"/>
                </a:cubicBezTo>
                <a:cubicBezTo>
                  <a:pt x="7320915" y="758190"/>
                  <a:pt x="7308850" y="760730"/>
                  <a:pt x="7279005" y="778510"/>
                </a:cubicBezTo>
                <a:cubicBezTo>
                  <a:pt x="7249160" y="796290"/>
                  <a:pt x="7228840" y="808355"/>
                  <a:pt x="7198995" y="828675"/>
                </a:cubicBezTo>
                <a:cubicBezTo>
                  <a:pt x="7169150" y="848995"/>
                  <a:pt x="7157085" y="862965"/>
                  <a:pt x="7129145" y="878840"/>
                </a:cubicBezTo>
                <a:cubicBezTo>
                  <a:pt x="7101205" y="894715"/>
                  <a:pt x="7087235" y="894715"/>
                  <a:pt x="7059295" y="908685"/>
                </a:cubicBezTo>
                <a:cubicBezTo>
                  <a:pt x="7031355" y="922655"/>
                  <a:pt x="7021195" y="934720"/>
                  <a:pt x="6989445" y="948690"/>
                </a:cubicBezTo>
                <a:cubicBezTo>
                  <a:pt x="6957695" y="962660"/>
                  <a:pt x="6931025" y="964565"/>
                  <a:pt x="6899275" y="978535"/>
                </a:cubicBezTo>
                <a:cubicBezTo>
                  <a:pt x="6867525" y="992505"/>
                  <a:pt x="6857365" y="1006475"/>
                  <a:pt x="6829425" y="1018540"/>
                </a:cubicBezTo>
                <a:cubicBezTo>
                  <a:pt x="6801485" y="1030605"/>
                  <a:pt x="6787515" y="1029970"/>
                  <a:pt x="6759575" y="1038225"/>
                </a:cubicBezTo>
                <a:cubicBezTo>
                  <a:pt x="6731635" y="1046480"/>
                  <a:pt x="6719570" y="1052830"/>
                  <a:pt x="6689725" y="1058545"/>
                </a:cubicBezTo>
                <a:cubicBezTo>
                  <a:pt x="6659880" y="1064260"/>
                  <a:pt x="6639560" y="1064260"/>
                  <a:pt x="6609715" y="1068070"/>
                </a:cubicBezTo>
                <a:cubicBezTo>
                  <a:pt x="6579870" y="1071880"/>
                  <a:pt x="6569710" y="1074420"/>
                  <a:pt x="6539865" y="1078230"/>
                </a:cubicBezTo>
                <a:cubicBezTo>
                  <a:pt x="6510020" y="1082040"/>
                  <a:pt x="6492240" y="1084580"/>
                  <a:pt x="6460490" y="1088390"/>
                </a:cubicBezTo>
                <a:cubicBezTo>
                  <a:pt x="6428740" y="1092200"/>
                  <a:pt x="6414770" y="1094105"/>
                  <a:pt x="6380480" y="1097915"/>
                </a:cubicBezTo>
                <a:cubicBezTo>
                  <a:pt x="6346190" y="1101725"/>
                  <a:pt x="6324600" y="1101725"/>
                  <a:pt x="6290310" y="1108075"/>
                </a:cubicBezTo>
                <a:cubicBezTo>
                  <a:pt x="6256020" y="1114425"/>
                  <a:pt x="6243955" y="1122680"/>
                  <a:pt x="6210300" y="1128395"/>
                </a:cubicBezTo>
                <a:cubicBezTo>
                  <a:pt x="6176645" y="1134110"/>
                  <a:pt x="6158865" y="1132205"/>
                  <a:pt x="6120765" y="1137920"/>
                </a:cubicBezTo>
                <a:cubicBezTo>
                  <a:pt x="6082665" y="1143635"/>
                  <a:pt x="6057265" y="1154430"/>
                  <a:pt x="6021070" y="1158240"/>
                </a:cubicBezTo>
                <a:cubicBezTo>
                  <a:pt x="5984875" y="1162050"/>
                  <a:pt x="5972810" y="1156335"/>
                  <a:pt x="5941060" y="1158240"/>
                </a:cubicBezTo>
                <a:cubicBezTo>
                  <a:pt x="5909310" y="1160145"/>
                  <a:pt x="5897245" y="1164590"/>
                  <a:pt x="5861050" y="1168400"/>
                </a:cubicBezTo>
                <a:cubicBezTo>
                  <a:pt x="5824855" y="1172210"/>
                  <a:pt x="5799455" y="1176020"/>
                  <a:pt x="5761355" y="1177925"/>
                </a:cubicBezTo>
                <a:cubicBezTo>
                  <a:pt x="5723255" y="1179830"/>
                  <a:pt x="5709285" y="1177925"/>
                  <a:pt x="5671185" y="1177925"/>
                </a:cubicBezTo>
                <a:cubicBezTo>
                  <a:pt x="5633085" y="1177925"/>
                  <a:pt x="5607685" y="1177925"/>
                  <a:pt x="5571490" y="1177925"/>
                </a:cubicBezTo>
                <a:cubicBezTo>
                  <a:pt x="5535295" y="1177925"/>
                  <a:pt x="5525135" y="1177925"/>
                  <a:pt x="5491480" y="1177925"/>
                </a:cubicBezTo>
                <a:cubicBezTo>
                  <a:pt x="5457825" y="1177925"/>
                  <a:pt x="5438140" y="1176020"/>
                  <a:pt x="5401945" y="1177925"/>
                </a:cubicBezTo>
                <a:cubicBezTo>
                  <a:pt x="5365750" y="1179830"/>
                  <a:pt x="5343525" y="1182370"/>
                  <a:pt x="5311775" y="1188085"/>
                </a:cubicBezTo>
                <a:cubicBezTo>
                  <a:pt x="5280025" y="1193800"/>
                  <a:pt x="5271770" y="1202055"/>
                  <a:pt x="5241925" y="1207770"/>
                </a:cubicBezTo>
                <a:cubicBezTo>
                  <a:pt x="5212080" y="1213485"/>
                  <a:pt x="5191760" y="1216025"/>
                  <a:pt x="5161915" y="1217930"/>
                </a:cubicBezTo>
                <a:cubicBezTo>
                  <a:pt x="5132070" y="1219835"/>
                  <a:pt x="5120005" y="1212215"/>
                  <a:pt x="5092065" y="1217930"/>
                </a:cubicBezTo>
                <a:cubicBezTo>
                  <a:pt x="5064125" y="1223645"/>
                  <a:pt x="5050155" y="1235710"/>
                  <a:pt x="5022215" y="1247775"/>
                </a:cubicBezTo>
                <a:cubicBezTo>
                  <a:pt x="4994275" y="1259840"/>
                  <a:pt x="4982210" y="1264285"/>
                  <a:pt x="4952365" y="1278255"/>
                </a:cubicBezTo>
                <a:cubicBezTo>
                  <a:pt x="4922520" y="1292225"/>
                  <a:pt x="4902200" y="1297940"/>
                  <a:pt x="4872355" y="1317625"/>
                </a:cubicBezTo>
                <a:cubicBezTo>
                  <a:pt x="4842510" y="1337310"/>
                  <a:pt x="4828540" y="1351915"/>
                  <a:pt x="4802505" y="1377950"/>
                </a:cubicBezTo>
                <a:cubicBezTo>
                  <a:pt x="4776470" y="1403985"/>
                  <a:pt x="4766945" y="1417955"/>
                  <a:pt x="4742815" y="1447800"/>
                </a:cubicBezTo>
                <a:cubicBezTo>
                  <a:pt x="4718685" y="1477645"/>
                  <a:pt x="4709160" y="1496060"/>
                  <a:pt x="4683125" y="1527810"/>
                </a:cubicBezTo>
                <a:cubicBezTo>
                  <a:pt x="4657090" y="1559560"/>
                  <a:pt x="4638675" y="1575435"/>
                  <a:pt x="4612640" y="1607185"/>
                </a:cubicBezTo>
                <a:cubicBezTo>
                  <a:pt x="4586605" y="1638935"/>
                  <a:pt x="4577080" y="1655445"/>
                  <a:pt x="4552950" y="1687195"/>
                </a:cubicBezTo>
                <a:cubicBezTo>
                  <a:pt x="4528820" y="1718945"/>
                  <a:pt x="4517390" y="1735455"/>
                  <a:pt x="4493260" y="1767205"/>
                </a:cubicBezTo>
                <a:cubicBezTo>
                  <a:pt x="4469130" y="1798955"/>
                  <a:pt x="4457065" y="1815465"/>
                  <a:pt x="4432935" y="1847215"/>
                </a:cubicBezTo>
                <a:cubicBezTo>
                  <a:pt x="4408805" y="1878965"/>
                  <a:pt x="4403090" y="1891030"/>
                  <a:pt x="4373245" y="1927225"/>
                </a:cubicBezTo>
                <a:cubicBezTo>
                  <a:pt x="4343400" y="1963420"/>
                  <a:pt x="4315460" y="1988820"/>
                  <a:pt x="4283710" y="2026920"/>
                </a:cubicBezTo>
                <a:cubicBezTo>
                  <a:pt x="4251960" y="2065020"/>
                  <a:pt x="4241165" y="2088515"/>
                  <a:pt x="4213225" y="2116455"/>
                </a:cubicBezTo>
                <a:cubicBezTo>
                  <a:pt x="4185285" y="2144395"/>
                  <a:pt x="4173220" y="2142490"/>
                  <a:pt x="4143375" y="2166620"/>
                </a:cubicBezTo>
                <a:cubicBezTo>
                  <a:pt x="4113530" y="2190750"/>
                  <a:pt x="4095750" y="2206625"/>
                  <a:pt x="4064000" y="2236470"/>
                </a:cubicBezTo>
                <a:cubicBezTo>
                  <a:pt x="4032250" y="2266315"/>
                  <a:pt x="4018280" y="2286635"/>
                  <a:pt x="3983990" y="2316480"/>
                </a:cubicBezTo>
                <a:cubicBezTo>
                  <a:pt x="3949700" y="2346325"/>
                  <a:pt x="3928110" y="2356485"/>
                  <a:pt x="3893820" y="2386330"/>
                </a:cubicBezTo>
                <a:cubicBezTo>
                  <a:pt x="3859530" y="2416175"/>
                  <a:pt x="3843655" y="2440305"/>
                  <a:pt x="3813810" y="2466340"/>
                </a:cubicBezTo>
                <a:cubicBezTo>
                  <a:pt x="3783965" y="2492375"/>
                  <a:pt x="3773805" y="2493645"/>
                  <a:pt x="3743960" y="2515870"/>
                </a:cubicBezTo>
                <a:cubicBezTo>
                  <a:pt x="3714115" y="2538095"/>
                  <a:pt x="3700780" y="2550160"/>
                  <a:pt x="3664585" y="2576195"/>
                </a:cubicBezTo>
                <a:cubicBezTo>
                  <a:pt x="3628390" y="2602230"/>
                  <a:pt x="3602355" y="2623820"/>
                  <a:pt x="3564255" y="2646045"/>
                </a:cubicBezTo>
                <a:cubicBezTo>
                  <a:pt x="3526155" y="2668270"/>
                  <a:pt x="3508375" y="2670175"/>
                  <a:pt x="3474720" y="2686050"/>
                </a:cubicBezTo>
                <a:cubicBezTo>
                  <a:pt x="3441065" y="2701925"/>
                  <a:pt x="3424555" y="2708275"/>
                  <a:pt x="3394710" y="2726055"/>
                </a:cubicBezTo>
                <a:cubicBezTo>
                  <a:pt x="3364865" y="2743835"/>
                  <a:pt x="3354705" y="2757805"/>
                  <a:pt x="3324860" y="2775585"/>
                </a:cubicBezTo>
                <a:cubicBezTo>
                  <a:pt x="3295015" y="2793365"/>
                  <a:pt x="3274695" y="2799715"/>
                  <a:pt x="3244850" y="2815590"/>
                </a:cubicBezTo>
                <a:cubicBezTo>
                  <a:pt x="3215005" y="2831465"/>
                  <a:pt x="3202940" y="2839720"/>
                  <a:pt x="3175000" y="2855595"/>
                </a:cubicBezTo>
                <a:cubicBezTo>
                  <a:pt x="3147060" y="2871470"/>
                  <a:pt x="3138805" y="2879725"/>
                  <a:pt x="3105150" y="2895600"/>
                </a:cubicBezTo>
                <a:cubicBezTo>
                  <a:pt x="3071495" y="2911475"/>
                  <a:pt x="3041650" y="2919730"/>
                  <a:pt x="3005455" y="2935605"/>
                </a:cubicBezTo>
                <a:cubicBezTo>
                  <a:pt x="2969260" y="2951480"/>
                  <a:pt x="2955290" y="2959735"/>
                  <a:pt x="2925445" y="2975610"/>
                </a:cubicBezTo>
                <a:cubicBezTo>
                  <a:pt x="2895600" y="2991485"/>
                  <a:pt x="2887345" y="3001645"/>
                  <a:pt x="2855595" y="3015615"/>
                </a:cubicBezTo>
                <a:cubicBezTo>
                  <a:pt x="2823845" y="3029585"/>
                  <a:pt x="2799080" y="3033395"/>
                  <a:pt x="2765425" y="3045460"/>
                </a:cubicBezTo>
                <a:cubicBezTo>
                  <a:pt x="2731770" y="3057525"/>
                  <a:pt x="2722245" y="3059430"/>
                  <a:pt x="2686050" y="3075305"/>
                </a:cubicBezTo>
                <a:cubicBezTo>
                  <a:pt x="2649855" y="3091180"/>
                  <a:pt x="2623820" y="3111500"/>
                  <a:pt x="2585720" y="3125470"/>
                </a:cubicBezTo>
                <a:cubicBezTo>
                  <a:pt x="2547620" y="3139440"/>
                  <a:pt x="2536190" y="3134995"/>
                  <a:pt x="2496185" y="3145155"/>
                </a:cubicBezTo>
                <a:cubicBezTo>
                  <a:pt x="2456180" y="3155315"/>
                  <a:pt x="2428240" y="3159125"/>
                  <a:pt x="2386330" y="3175000"/>
                </a:cubicBezTo>
                <a:cubicBezTo>
                  <a:pt x="2344420" y="3190875"/>
                  <a:pt x="2322830" y="3211195"/>
                  <a:pt x="2286635" y="3225165"/>
                </a:cubicBezTo>
                <a:cubicBezTo>
                  <a:pt x="2250440" y="3239135"/>
                  <a:pt x="2236470" y="3234690"/>
                  <a:pt x="2206625" y="3244850"/>
                </a:cubicBezTo>
                <a:cubicBezTo>
                  <a:pt x="2176780" y="3255010"/>
                  <a:pt x="2168525" y="3266440"/>
                  <a:pt x="2136775" y="3274695"/>
                </a:cubicBezTo>
                <a:cubicBezTo>
                  <a:pt x="2105025" y="3282950"/>
                  <a:pt x="2082800" y="3276600"/>
                  <a:pt x="2046605" y="3284855"/>
                </a:cubicBezTo>
                <a:cubicBezTo>
                  <a:pt x="2010410" y="3293110"/>
                  <a:pt x="1988820" y="3304540"/>
                  <a:pt x="1957070" y="3314700"/>
                </a:cubicBezTo>
                <a:cubicBezTo>
                  <a:pt x="1925320" y="3324860"/>
                  <a:pt x="1917065" y="3324860"/>
                  <a:pt x="1887220" y="3335020"/>
                </a:cubicBezTo>
                <a:cubicBezTo>
                  <a:pt x="1857375" y="3345180"/>
                  <a:pt x="1837055" y="3354705"/>
                  <a:pt x="1807210" y="3364865"/>
                </a:cubicBezTo>
                <a:cubicBezTo>
                  <a:pt x="1777365" y="3375025"/>
                  <a:pt x="1769110" y="3376295"/>
                  <a:pt x="1737360" y="3384550"/>
                </a:cubicBezTo>
                <a:cubicBezTo>
                  <a:pt x="1705610" y="3392805"/>
                  <a:pt x="1681480" y="3394710"/>
                  <a:pt x="1647190" y="3404870"/>
                </a:cubicBezTo>
                <a:cubicBezTo>
                  <a:pt x="1612900" y="3415030"/>
                  <a:pt x="1598930" y="3422650"/>
                  <a:pt x="1567180" y="3434715"/>
                </a:cubicBezTo>
                <a:cubicBezTo>
                  <a:pt x="1535430" y="3446780"/>
                  <a:pt x="1519555" y="3454400"/>
                  <a:pt x="1487805" y="3464560"/>
                </a:cubicBezTo>
                <a:cubicBezTo>
                  <a:pt x="1456055" y="3474720"/>
                  <a:pt x="1442085" y="3476625"/>
                  <a:pt x="1407795" y="3484880"/>
                </a:cubicBezTo>
                <a:cubicBezTo>
                  <a:pt x="1373505" y="3493135"/>
                  <a:pt x="1355725" y="3494405"/>
                  <a:pt x="1317625" y="3504565"/>
                </a:cubicBezTo>
                <a:cubicBezTo>
                  <a:pt x="1279525" y="3514725"/>
                  <a:pt x="1251585" y="3524250"/>
                  <a:pt x="1217930" y="3534410"/>
                </a:cubicBezTo>
                <a:cubicBezTo>
                  <a:pt x="1184275" y="3544570"/>
                  <a:pt x="1176020" y="3546475"/>
                  <a:pt x="1148080" y="3554730"/>
                </a:cubicBezTo>
                <a:cubicBezTo>
                  <a:pt x="1120140" y="3562985"/>
                  <a:pt x="1108075" y="3560445"/>
                  <a:pt x="1078230" y="3574415"/>
                </a:cubicBezTo>
                <a:cubicBezTo>
                  <a:pt x="1048385" y="3588385"/>
                  <a:pt x="1028065" y="3608705"/>
                  <a:pt x="998220" y="3624580"/>
                </a:cubicBezTo>
                <a:cubicBezTo>
                  <a:pt x="968375" y="3640455"/>
                  <a:pt x="956310" y="3642360"/>
                  <a:pt x="928370" y="3654425"/>
                </a:cubicBezTo>
                <a:cubicBezTo>
                  <a:pt x="900430" y="3666490"/>
                  <a:pt x="886460" y="3672205"/>
                  <a:pt x="858520" y="3684270"/>
                </a:cubicBezTo>
                <a:cubicBezTo>
                  <a:pt x="830580" y="3696335"/>
                  <a:pt x="824865" y="3694430"/>
                  <a:pt x="788670" y="3714115"/>
                </a:cubicBezTo>
                <a:cubicBezTo>
                  <a:pt x="752475" y="3733800"/>
                  <a:pt x="716915" y="3763645"/>
                  <a:pt x="678815" y="3783965"/>
                </a:cubicBezTo>
                <a:cubicBezTo>
                  <a:pt x="640715" y="3804285"/>
                  <a:pt x="628650" y="3802380"/>
                  <a:pt x="598805" y="3814445"/>
                </a:cubicBezTo>
                <a:cubicBezTo>
                  <a:pt x="568960" y="3826510"/>
                  <a:pt x="558800" y="3828415"/>
                  <a:pt x="528955" y="3844290"/>
                </a:cubicBezTo>
                <a:cubicBezTo>
                  <a:pt x="499110" y="3860165"/>
                  <a:pt x="480695" y="3876040"/>
                  <a:pt x="448945" y="3893820"/>
                </a:cubicBezTo>
                <a:cubicBezTo>
                  <a:pt x="417195" y="3911600"/>
                  <a:pt x="398780" y="3916045"/>
                  <a:pt x="368935" y="3933825"/>
                </a:cubicBezTo>
                <a:cubicBezTo>
                  <a:pt x="339090" y="3951605"/>
                  <a:pt x="327025" y="3966210"/>
                  <a:pt x="299085" y="3983990"/>
                </a:cubicBezTo>
                <a:cubicBezTo>
                  <a:pt x="271145" y="4001770"/>
                  <a:pt x="260985" y="4004310"/>
                  <a:pt x="229235" y="4023995"/>
                </a:cubicBezTo>
                <a:cubicBezTo>
                  <a:pt x="197485" y="4043680"/>
                  <a:pt x="171450" y="4061460"/>
                  <a:pt x="139700" y="4083685"/>
                </a:cubicBezTo>
                <a:cubicBezTo>
                  <a:pt x="107950" y="4105910"/>
                  <a:pt x="97790" y="4111625"/>
                  <a:pt x="69850" y="4133850"/>
                </a:cubicBezTo>
                <a:cubicBezTo>
                  <a:pt x="41910" y="4156075"/>
                  <a:pt x="12700" y="4182745"/>
                  <a:pt x="0" y="4193540"/>
                </a:cubicBezTo>
              </a:path>
            </a:pathLst>
          </a:custGeom>
          <a:noFill/>
          <a:ln w="571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 rot="21060000">
            <a:off x="3926840" y="3044825"/>
            <a:ext cx="16078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85606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旷课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292090" y="1969135"/>
            <a:ext cx="16078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B05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偷东西、打骂同学</a:t>
            </a:r>
          </a:p>
        </p:txBody>
      </p:sp>
      <p:sp>
        <p:nvSpPr>
          <p:cNvPr id="17" name="文本框 16"/>
          <p:cNvSpPr txBox="1"/>
          <p:nvPr/>
        </p:nvSpPr>
        <p:spPr>
          <a:xfrm rot="21180000">
            <a:off x="7484110" y="1614170"/>
            <a:ext cx="16078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7030A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偷窃财物</a:t>
            </a:r>
          </a:p>
        </p:txBody>
      </p:sp>
      <p:sp>
        <p:nvSpPr>
          <p:cNvPr id="18" name="文本框 17"/>
          <p:cNvSpPr txBox="1"/>
          <p:nvPr/>
        </p:nvSpPr>
        <p:spPr>
          <a:xfrm rot="19920000">
            <a:off x="9764395" y="1123950"/>
            <a:ext cx="11277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抢劫</a:t>
            </a:r>
          </a:p>
        </p:txBody>
      </p:sp>
      <p:sp>
        <p:nvSpPr>
          <p:cNvPr id="21" name="右箭头 20"/>
          <p:cNvSpPr/>
          <p:nvPr/>
        </p:nvSpPr>
        <p:spPr>
          <a:xfrm rot="19800000">
            <a:off x="4753610" y="2976245"/>
            <a:ext cx="651510" cy="2228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/>
        </p:nvSpPr>
        <p:spPr>
          <a:xfrm rot="20100000">
            <a:off x="6677660" y="2050415"/>
            <a:ext cx="789305" cy="2228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右箭头 22"/>
          <p:cNvSpPr/>
          <p:nvPr/>
        </p:nvSpPr>
        <p:spPr>
          <a:xfrm>
            <a:off x="9128125" y="1555115"/>
            <a:ext cx="651510" cy="21336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微信图片_202010211937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765" y="1310005"/>
            <a:ext cx="1407795" cy="2266950"/>
          </a:xfrm>
          <a:prstGeom prst="rect">
            <a:avLst/>
          </a:prstGeom>
        </p:spPr>
      </p:pic>
      <p:sp>
        <p:nvSpPr>
          <p:cNvPr id="19" name="右箭头 18"/>
          <p:cNvSpPr/>
          <p:nvPr/>
        </p:nvSpPr>
        <p:spPr>
          <a:xfrm rot="21000000">
            <a:off x="3073400" y="3409315"/>
            <a:ext cx="808990" cy="2228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49425" y="3029585"/>
            <a:ext cx="651510" cy="60261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749425" y="3293745"/>
            <a:ext cx="16078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交损友</a:t>
            </a:r>
          </a:p>
        </p:txBody>
      </p:sp>
      <p:sp>
        <p:nvSpPr>
          <p:cNvPr id="32" name="矩形 31"/>
          <p:cNvSpPr/>
          <p:nvPr/>
        </p:nvSpPr>
        <p:spPr>
          <a:xfrm>
            <a:off x="9936480" y="4584065"/>
            <a:ext cx="1320800" cy="50863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犯罪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718820" y="4548505"/>
            <a:ext cx="2341245" cy="508000"/>
            <a:chOff x="5439" y="7161"/>
            <a:chExt cx="3687" cy="800"/>
          </a:xfrm>
        </p:grpSpPr>
        <p:sp>
          <p:nvSpPr>
            <p:cNvPr id="28" name="矩形 27"/>
            <p:cNvSpPr/>
            <p:nvPr/>
          </p:nvSpPr>
          <p:spPr>
            <a:xfrm>
              <a:off x="5439" y="7161"/>
              <a:ext cx="2660" cy="801"/>
            </a:xfrm>
            <a:prstGeom prst="rect">
              <a:avLst/>
            </a:prstGeom>
            <a:solidFill>
              <a:srgbClr val="F8560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不良行为</a:t>
              </a:r>
            </a:p>
          </p:txBody>
        </p:sp>
        <p:sp>
          <p:nvSpPr>
            <p:cNvPr id="35" name="虚尾箭头 34"/>
            <p:cNvSpPr/>
            <p:nvPr/>
          </p:nvSpPr>
          <p:spPr>
            <a:xfrm>
              <a:off x="8324" y="7325"/>
              <a:ext cx="802" cy="582"/>
            </a:xfrm>
            <a:prstGeom prst="striped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232785" y="4548505"/>
            <a:ext cx="2995930" cy="508635"/>
            <a:chOff x="7336" y="7160"/>
            <a:chExt cx="4718" cy="801"/>
          </a:xfrm>
        </p:grpSpPr>
        <p:sp>
          <p:nvSpPr>
            <p:cNvPr id="30" name="矩形 29"/>
            <p:cNvSpPr/>
            <p:nvPr/>
          </p:nvSpPr>
          <p:spPr>
            <a:xfrm>
              <a:off x="7336" y="7160"/>
              <a:ext cx="3681" cy="801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严重不良行为</a:t>
              </a:r>
            </a:p>
          </p:txBody>
        </p:sp>
        <p:sp>
          <p:nvSpPr>
            <p:cNvPr id="36" name="虚尾箭头 35"/>
            <p:cNvSpPr/>
            <p:nvPr/>
          </p:nvSpPr>
          <p:spPr>
            <a:xfrm>
              <a:off x="11252" y="7325"/>
              <a:ext cx="802" cy="582"/>
            </a:xfrm>
            <a:prstGeom prst="striped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463665" y="4582795"/>
            <a:ext cx="3244215" cy="508635"/>
            <a:chOff x="10901" y="7162"/>
            <a:chExt cx="5109" cy="801"/>
          </a:xfrm>
        </p:grpSpPr>
        <p:sp>
          <p:nvSpPr>
            <p:cNvPr id="31" name="矩形 30"/>
            <p:cNvSpPr/>
            <p:nvPr/>
          </p:nvSpPr>
          <p:spPr>
            <a:xfrm>
              <a:off x="10901" y="7162"/>
              <a:ext cx="4107" cy="801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一般违法行为</a:t>
              </a:r>
            </a:p>
          </p:txBody>
        </p:sp>
        <p:sp>
          <p:nvSpPr>
            <p:cNvPr id="37" name="虚尾箭头 36"/>
            <p:cNvSpPr/>
            <p:nvPr/>
          </p:nvSpPr>
          <p:spPr>
            <a:xfrm>
              <a:off x="15208" y="7271"/>
              <a:ext cx="802" cy="582"/>
            </a:xfrm>
            <a:prstGeom prst="striped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718820" y="5403850"/>
            <a:ext cx="11016615" cy="1076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这说明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不良行为、严重不良行为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得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不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到及时纠正，很容易发展成为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违法犯罪行为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12395" y="105410"/>
            <a:ext cx="868997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请绘制出陈某走上犯罪道路的路线图，这说明了什么？</a:t>
            </a:r>
          </a:p>
          <a:p>
            <a:r>
              <a:rPr lang="zh-CN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（要求：限时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3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分钟，作好记录，选出发言人）</a:t>
            </a:r>
            <a:endParaRPr lang="zh-CN" altLang="en-US" sz="24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4" grpId="0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1479965" y="2477675"/>
            <a:ext cx="88620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②预防犯罪，需要我们</a:t>
            </a:r>
            <a:r>
              <a:rPr lang="zh-CN" altLang="en-US" sz="40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杜绝不良行为</a:t>
            </a:r>
            <a:r>
              <a:rPr lang="zh-CN" altLang="en-US" sz="40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。</a:t>
            </a:r>
            <a:endParaRPr lang="zh-CN" altLang="en-US" sz="4000" b="1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6710045" y="3065145"/>
            <a:ext cx="3152775" cy="248920"/>
          </a:xfrm>
          <a:custGeom>
            <a:gdLst>
              <a:gd name="connisteX0" fmla="*/ 0 w 3152536"/>
              <a:gd name="connsiteY0" fmla="*/ 128576 h 348286"/>
              <a:gd name="connisteX1" fmla="*/ 309245 w 3152536"/>
              <a:gd name="connsiteY1" fmla="*/ 348286 h 348286"/>
              <a:gd name="connisteX2" fmla="*/ 518795 w 3152536"/>
              <a:gd name="connsiteY2" fmla="*/ 128576 h 348286"/>
              <a:gd name="connisteX3" fmla="*/ 798830 w 3152536"/>
              <a:gd name="connsiteY3" fmla="*/ 288596 h 348286"/>
              <a:gd name="connisteX4" fmla="*/ 988060 w 3152536"/>
              <a:gd name="connsiteY4" fmla="*/ 168581 h 348286"/>
              <a:gd name="connisteX5" fmla="*/ 1198245 w 3152536"/>
              <a:gd name="connsiteY5" fmla="*/ 308281 h 348286"/>
              <a:gd name="connisteX6" fmla="*/ 1447800 w 3152536"/>
              <a:gd name="connsiteY6" fmla="*/ 88571 h 348286"/>
              <a:gd name="connisteX7" fmla="*/ 1717040 w 3152536"/>
              <a:gd name="connsiteY7" fmla="*/ 268276 h 348286"/>
              <a:gd name="connisteX8" fmla="*/ 1856740 w 3152536"/>
              <a:gd name="connsiteY8" fmla="*/ 128576 h 348286"/>
              <a:gd name="connisteX9" fmla="*/ 2066925 w 3152536"/>
              <a:gd name="connsiteY9" fmla="*/ 248591 h 348286"/>
              <a:gd name="connisteX10" fmla="*/ 2206625 w 3152536"/>
              <a:gd name="connsiteY10" fmla="*/ 98731 h 348286"/>
              <a:gd name="connisteX11" fmla="*/ 2456180 w 3152536"/>
              <a:gd name="connsiteY11" fmla="*/ 208586 h 348286"/>
              <a:gd name="connisteX12" fmla="*/ 2616200 w 3152536"/>
              <a:gd name="connsiteY12" fmla="*/ 28881 h 348286"/>
              <a:gd name="connisteX13" fmla="*/ 2915285 w 3152536"/>
              <a:gd name="connsiteY13" fmla="*/ 208586 h 348286"/>
              <a:gd name="connisteX14" fmla="*/ 3125470 w 3152536"/>
              <a:gd name="connsiteY14" fmla="*/ 9196 h 348286"/>
              <a:gd name="connisteX15" fmla="*/ 3145155 w 3152536"/>
              <a:gd name="connsiteY15" fmla="*/ 49201 h 348286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</a:cxnLst>
            <a:rect l="l" t="t" r="r" b="b"/>
            <a:pathLst>
              <a:path w="3152536" h="348286">
                <a:moveTo>
                  <a:pt x="0" y="128576"/>
                </a:moveTo>
                <a:cubicBezTo>
                  <a:pt x="57785" y="176836"/>
                  <a:pt x="205740" y="348286"/>
                  <a:pt x="309245" y="348286"/>
                </a:cubicBezTo>
                <a:cubicBezTo>
                  <a:pt x="412750" y="348286"/>
                  <a:pt x="421005" y="140641"/>
                  <a:pt x="518795" y="128576"/>
                </a:cubicBezTo>
                <a:cubicBezTo>
                  <a:pt x="616585" y="116511"/>
                  <a:pt x="704850" y="280341"/>
                  <a:pt x="798830" y="288596"/>
                </a:cubicBezTo>
                <a:cubicBezTo>
                  <a:pt x="892810" y="296851"/>
                  <a:pt x="908050" y="164771"/>
                  <a:pt x="988060" y="168581"/>
                </a:cubicBezTo>
                <a:cubicBezTo>
                  <a:pt x="1068070" y="172391"/>
                  <a:pt x="1106170" y="324156"/>
                  <a:pt x="1198245" y="308281"/>
                </a:cubicBezTo>
                <a:cubicBezTo>
                  <a:pt x="1290320" y="292406"/>
                  <a:pt x="1344295" y="96826"/>
                  <a:pt x="1447800" y="88571"/>
                </a:cubicBezTo>
                <a:cubicBezTo>
                  <a:pt x="1551305" y="80316"/>
                  <a:pt x="1635125" y="260021"/>
                  <a:pt x="1717040" y="268276"/>
                </a:cubicBezTo>
                <a:cubicBezTo>
                  <a:pt x="1798955" y="276531"/>
                  <a:pt x="1786890" y="132386"/>
                  <a:pt x="1856740" y="128576"/>
                </a:cubicBezTo>
                <a:cubicBezTo>
                  <a:pt x="1926590" y="124766"/>
                  <a:pt x="1997075" y="254306"/>
                  <a:pt x="2066925" y="248591"/>
                </a:cubicBezTo>
                <a:cubicBezTo>
                  <a:pt x="2136775" y="242876"/>
                  <a:pt x="2128520" y="106986"/>
                  <a:pt x="2206625" y="98731"/>
                </a:cubicBezTo>
                <a:cubicBezTo>
                  <a:pt x="2284730" y="90476"/>
                  <a:pt x="2374265" y="222556"/>
                  <a:pt x="2456180" y="208586"/>
                </a:cubicBezTo>
                <a:cubicBezTo>
                  <a:pt x="2538095" y="194616"/>
                  <a:pt x="2524125" y="28881"/>
                  <a:pt x="2616200" y="28881"/>
                </a:cubicBezTo>
                <a:cubicBezTo>
                  <a:pt x="2708275" y="28881"/>
                  <a:pt x="2813685" y="212396"/>
                  <a:pt x="2915285" y="208586"/>
                </a:cubicBezTo>
                <a:cubicBezTo>
                  <a:pt x="3016885" y="204776"/>
                  <a:pt x="3079750" y="40946"/>
                  <a:pt x="3125470" y="9196"/>
                </a:cubicBezTo>
                <a:cubicBezTo>
                  <a:pt x="3171190" y="-22554"/>
                  <a:pt x="3145155" y="37136"/>
                  <a:pt x="3145155" y="49201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794500" y="3314065"/>
            <a:ext cx="2984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0070C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严重不良行为</a:t>
            </a:r>
          </a:p>
        </p:txBody>
      </p:sp>
      <p:sp>
        <p:nvSpPr>
          <p:cNvPr id="2" name="横卷形 1"/>
          <p:cNvSpPr/>
          <p:nvPr/>
        </p:nvSpPr>
        <p:spPr>
          <a:xfrm>
            <a:off x="2437765" y="3897630"/>
            <a:ext cx="6397625" cy="903605"/>
          </a:xfrm>
          <a:prstGeom prst="horizontalScroll">
            <a:avLst/>
          </a:prstGeom>
          <a:solidFill>
            <a:schemeClr val="bg1"/>
          </a:solidFill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ctr"/>
            <a:endParaRPr lang="zh-CN" altLang="en-US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ctr"/>
            <a:r>
              <a:rPr lang="zh-CN" altLang="en-US" sz="3600" b="1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千里之堤，毁于蚁穴</a:t>
            </a:r>
            <a:r>
              <a:rPr lang="zh-CN" altLang="en-US" sz="2400" b="1">
                <a:solidFill>
                  <a:schemeClr val="accent5">
                    <a:lumMod val="50000"/>
                  </a:schemeClr>
                </a:solidFill>
                <a:sym typeface="+mn-ea"/>
              </a:rPr>
              <a:t>。</a:t>
            </a:r>
            <a:endParaRPr lang="en-US" altLang="zh-CN" b="1"/>
          </a:p>
          <a:p>
            <a:pPr algn="ctr"/>
            <a:endParaRPr lang="en-US" altLang="zh-CN" b="1"/>
          </a:p>
          <a:p>
            <a:pPr algn="ctr"/>
            <a:r>
              <a:rPr lang="en-US" altLang="zh-CN" b="1">
                <a:sym typeface="+mn-ea"/>
              </a:rPr>
              <a:t>                                                           -</a:t>
            </a:r>
            <a:endParaRPr lang="zh-CN" altLang="en-US"/>
          </a:p>
        </p:txBody>
      </p:sp>
      <p:sp>
        <p:nvSpPr>
          <p:cNvPr id="6" name="横卷形 5"/>
          <p:cNvSpPr/>
          <p:nvPr/>
        </p:nvSpPr>
        <p:spPr>
          <a:xfrm>
            <a:off x="2437765" y="4801235"/>
            <a:ext cx="6397625" cy="903605"/>
          </a:xfrm>
          <a:prstGeom prst="horizontalScroll">
            <a:avLst/>
          </a:prstGeom>
          <a:solidFill>
            <a:schemeClr val="bg1"/>
          </a:solidFill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勿以恶小而为之。</a:t>
            </a:r>
            <a:r>
              <a:rPr lang="en-US" altLang="zh-CN" b="1">
                <a:sym typeface="+mn-ea"/>
              </a:rPr>
              <a:t>-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572895" y="1403350"/>
            <a:ext cx="707136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如何远离犯罪，加强自我防范？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14" grpId="0"/>
      <p:bldP spid="2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文本框 13"/>
          <p:cNvSpPr txBox="1"/>
          <p:nvPr/>
        </p:nvSpPr>
        <p:spPr>
          <a:xfrm>
            <a:off x="2138680" y="133350"/>
            <a:ext cx="76282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P56</a:t>
            </a:r>
            <a:r>
              <a:rPr kumimoji="0" lang="zh-CN" altLang="en-US" sz="3200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相关链接：</a:t>
            </a:r>
            <a:r>
              <a:rPr kumimoji="0" lang="zh-CN" altLang="en-US" sz="3200" b="0" i="0" u="none" strike="noStrike" kern="1200" cap="none" spc="0" normalizeH="0" baseline="0" noProof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不良</a:t>
            </a:r>
            <a:r>
              <a:rPr kumimoji="0" lang="zh-CN" altLang="en-US" sz="3200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行为和</a:t>
            </a:r>
            <a:r>
              <a:rPr kumimoji="0" lang="zh-CN" altLang="en-US" sz="3200" b="0" i="0" u="none" strike="noStrike" kern="1200" cap="none" spc="0" normalizeH="0" baseline="0" noProof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严重不良</a:t>
            </a:r>
            <a:r>
              <a:rPr kumimoji="0" lang="zh-CN" altLang="en-US" sz="3200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  <a:sym typeface="+mn-ea"/>
              </a:rPr>
              <a:t>行为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173183" y="905941"/>
          <a:ext cx="9558020" cy="530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4885"/>
                <a:gridCol w="4763135"/>
              </a:tblGrid>
              <a:tr h="57912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3200" b="0">
                          <a:solidFill>
                            <a:schemeClr val="bg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不良行为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3200" b="0">
                          <a:solidFill>
                            <a:schemeClr val="bg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严重不良行为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45974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 noProof="1">
                        <a:solidFill>
                          <a:srgbClr val="FF0000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528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2550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eaLnBrk="1" hangingPunct="1">
                        <a:buFont typeface="Arial" panose="020b0604020202020204" pitchFamily="34" charset="0"/>
                        <a:buNone/>
                        <a:defRPr/>
                      </a:pPr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974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 noProof="1">
                        <a:solidFill>
                          <a:srgbClr val="FF0000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cs typeface="+mn-ea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595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864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60000"/>
                        </a:lnSpc>
                      </a:pPr>
                      <a:endParaRPr lang="zh-CN" altLang="en-US" sz="2000" b="0">
                        <a:solidFill>
                          <a:schemeClr val="tx1"/>
                        </a:solidFill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60000"/>
                        </a:lnSpc>
                      </a:pPr>
                      <a:endParaRPr lang="zh-CN" altLang="en-US" sz="2000" b="0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173183" y="1485061"/>
          <a:ext cx="4794885" cy="4806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4885"/>
              </a:tblGrid>
              <a:tr h="45974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旷课、夜不归宿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携带管制刀具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打架斗殴、辱骂他人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528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强行向他人索要财物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2550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观看、收听色情、淫秽的音像制品、读物等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偷窃、故意毁坏财物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974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参与赌博或者变相赌博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5950">
                <a:tc>
                  <a:txBody>
                    <a:bodyPr vert="horz" wrap="square"/>
                    <a:lstStyle/>
                    <a:p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进入法律、法规规定未成年人不适宜进入营业性歌舞厅等场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864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60000"/>
                        </a:lnSpc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其他</a:t>
                      </a:r>
                      <a:r>
                        <a:rPr lang="zh-CN" altLang="en-US" sz="2000" b="0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严重违背社会公德</a:t>
                      </a:r>
                      <a:r>
                        <a:rPr lang="zh-CN" altLang="en-US" sz="2000" b="0">
                          <a:solidFill>
                            <a:schemeClr val="tx1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的不良行为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968068" y="1485061"/>
          <a:ext cx="4763135" cy="4806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3135"/>
              </a:tblGrid>
              <a:tr h="459740">
                <a:tc>
                  <a:txBody>
                    <a:bodyPr vert="horz" wrap="square"/>
                    <a:lstStyle/>
                    <a:p>
                      <a:endParaRPr lang="zh-CN" altLang="en-US" sz="2000" b="0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携带管制刀具，</a:t>
                      </a: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屡教不改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纠集他人结伙滋事，</a:t>
                      </a: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扰乱</a:t>
                      </a: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治安；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528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多次</a:t>
                      </a: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拦截殴打他人或者强行索要他人财物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25500">
                <a:tc>
                  <a:txBody>
                    <a:bodyPr vert="horz" wrap="square"/>
                    <a:lstStyle/>
                    <a:p>
                      <a:pPr eaLnBrk="1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传播</a:t>
                      </a: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淫秽的读物或者音像制品等；进行淫乱或者色情、卖淫；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8470">
                <a:tc>
                  <a:txBody>
                    <a:bodyPr vert="horz" wrap="square"/>
                    <a:lstStyle/>
                    <a:p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多次</a:t>
                      </a: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偷窃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9740">
                <a:tc>
                  <a:txBody>
                    <a:bodyPr vert="horz" wrap="square"/>
                    <a:lstStyle/>
                    <a:p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参与赌博，</a:t>
                      </a: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屡教不改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595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吸食、注射</a:t>
                      </a:r>
                      <a:r>
                        <a:rPr lang="zh-CN" altLang="en-US" sz="2000" b="0" noProof="1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毒品</a:t>
                      </a:r>
                      <a:r>
                        <a:rPr lang="zh-CN" altLang="en-US" sz="2000" b="0" noProof="1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cs typeface="+mn-ea"/>
                          <a:sym typeface="Arial" panose="020b0604020202020204" pitchFamily="34" charset="0"/>
                        </a:rPr>
                        <a:t>；</a:t>
                      </a:r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sym typeface="Arial" panose="020b0604020202020204" pitchFamily="34" charset="0"/>
                      </a:endParaRPr>
                    </a:p>
                    <a:p>
                      <a:endParaRPr lang="zh-CN" altLang="en-US" sz="2000" b="0" noProof="1">
                        <a:effectLst/>
                        <a:latin typeface="方正粗黑宋简体" panose="02000000000000000000" charset="-122"/>
                        <a:ea typeface="方正粗黑宋简体" panose="02000000000000000000" charset="-122"/>
                        <a:sym typeface="Arial" panose="020b0604020202020204" pitchFamily="34" charset="0"/>
                      </a:endParaRP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864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60000"/>
                        </a:lnSpc>
                      </a:pPr>
                      <a:r>
                        <a:rPr lang="zh-CN" altLang="en-US" sz="2000" b="0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其他</a:t>
                      </a:r>
                      <a:r>
                        <a:rPr lang="zh-CN" altLang="en-US" sz="2000" b="0">
                          <a:solidFill>
                            <a:srgbClr val="FF0000"/>
                          </a:solidFill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严重危害</a:t>
                      </a:r>
                      <a:r>
                        <a:rPr lang="zh-CN" altLang="en-US" sz="2000" b="0">
                          <a:effectLst/>
                          <a:latin typeface="方正粗黑宋简体" panose="02000000000000000000" charset="-122"/>
                          <a:ea typeface="方正粗黑宋简体" panose="02000000000000000000" charset="-122"/>
                          <a:sym typeface="Arial" panose="020b0604020202020204" pitchFamily="34" charset="0"/>
                        </a:rPr>
                        <a:t>社会的不良行为</a:t>
                      </a:r>
                    </a:p>
                  </a:txBody>
                  <a:tcPr marL="68582" marR="68582" marT="45723" marB="45723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0" y="-128270"/>
            <a:ext cx="3112135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charset="-122"/>
                <a:ea typeface="隶书" panose="02010509060101010101" charset="-122"/>
              </a:rPr>
              <a:t>探究与分享</a:t>
            </a:r>
          </a:p>
        </p:txBody>
      </p:sp>
      <p:sp>
        <p:nvSpPr>
          <p:cNvPr id="7" name="矩形 6"/>
          <p:cNvSpPr/>
          <p:nvPr/>
        </p:nvSpPr>
        <p:spPr>
          <a:xfrm>
            <a:off x="775335" y="3692525"/>
            <a:ext cx="10641965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有的同学认为，上面的行为都是一些小事，没什么大不了的，你怎么看？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28625" y="675005"/>
            <a:ext cx="3778250" cy="2880360"/>
            <a:chOff x="1220" y="1008"/>
            <a:chExt cx="5950" cy="4536"/>
          </a:xfrm>
        </p:grpSpPr>
        <p:pic>
          <p:nvPicPr>
            <p:cNvPr id="15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20" y="1008"/>
              <a:ext cx="5951" cy="372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文本框 7"/>
            <p:cNvSpPr txBox="1"/>
            <p:nvPr/>
          </p:nvSpPr>
          <p:spPr>
            <a:xfrm>
              <a:off x="1845" y="4626"/>
              <a:ext cx="470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抽烟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015605" y="675005"/>
            <a:ext cx="3778250" cy="2879725"/>
            <a:chOff x="7171" y="1117"/>
            <a:chExt cx="5950" cy="4535"/>
          </a:xfrm>
        </p:grpSpPr>
        <p:pic>
          <p:nvPicPr>
            <p:cNvPr id="16" name="Picture 6" descr="https://timgsa.baidu.com/timg?image&amp;quality=80&amp;size=b9999_10000&amp;sec=1506768532505&amp;di=2899d6ae1df24c17a78b2b13ca62b3fe&amp;imgtype=0&amp;src=http%3A%2F%2Fwww.cnwomen.com.cn%2Ffamily%2Fimg%2Fattachement%2Fjpg%2Fsite2%2F20160701%2Fb8aeed35677d18e079d244.jp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7171" y="1117"/>
              <a:ext cx="5951" cy="3509"/>
            </a:xfrm>
            <a:prstGeom prst="rect">
              <a:avLst/>
            </a:prstGeom>
            <a:noFill/>
          </p:spPr>
        </p:pic>
        <p:sp>
          <p:nvSpPr>
            <p:cNvPr id="9" name="文本框 8"/>
            <p:cNvSpPr txBox="1"/>
            <p:nvPr/>
          </p:nvSpPr>
          <p:spPr>
            <a:xfrm>
              <a:off x="7796" y="4734"/>
              <a:ext cx="470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打架斗殴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433570" y="743585"/>
            <a:ext cx="3123565" cy="2879725"/>
            <a:chOff x="13274" y="1117"/>
            <a:chExt cx="4919" cy="453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274" y="1117"/>
              <a:ext cx="4706" cy="3618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13493" y="4734"/>
              <a:ext cx="470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收</a:t>
              </a:r>
              <a:r>
                <a:rPr lang="en-US" altLang="zh-CN" sz="32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保护费</a:t>
              </a:r>
              <a:r>
                <a:rPr lang="en-US" altLang="zh-CN" sz="32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endParaRPr lang="zh-CN" altLang="en-US" sz="3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775363" y="4976462"/>
            <a:ext cx="10849685" cy="95313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预防犯罪，我们要从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小事做起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，避免沾染不良习气，自觉遵纪守法，防范于未然。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0722" name="组合 9"/>
          <p:cNvGrpSpPr/>
          <p:nvPr/>
        </p:nvGrpSpPr>
        <p:grpSpPr>
          <a:xfrm>
            <a:off x="0" y="0"/>
            <a:ext cx="2973705" cy="844550"/>
            <a:chOff x="-15" y="1643"/>
            <a:chExt cx="5101" cy="1222"/>
          </a:xfrm>
        </p:grpSpPr>
        <p:pic>
          <p:nvPicPr>
            <p:cNvPr id="30725" name="图片 8" descr="绘画_#333333_128_46102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" y="1643"/>
              <a:ext cx="1222" cy="12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519" y="1643"/>
              <a:ext cx="4567" cy="11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笔记区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1154210" y="2642775"/>
            <a:ext cx="9883140" cy="2122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FontTx/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③我们要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从小事做起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，避免沾染不良习气，</a:t>
            </a:r>
          </a:p>
          <a:p>
            <a:pPr algn="l">
              <a:lnSpc>
                <a:spcPct val="110000"/>
              </a:lnSpc>
              <a:buClrTx/>
              <a:buSzTx/>
              <a:buFontTx/>
            </a:pP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自觉遵纪守法，防患于未然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，做一个自觉</a:t>
            </a:r>
          </a:p>
          <a:p>
            <a:pPr algn="l">
              <a:lnSpc>
                <a:spcPct val="110000"/>
              </a:lnSpc>
              <a:buClrTx/>
              <a:buSzTx/>
              <a:buFontTx/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+mn-ea"/>
              </a:rPr>
              <a:t>守法的人。</a:t>
            </a:r>
            <a:endParaRPr lang="zh-CN" altLang="en-US" sz="4000" b="1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72895" y="1403350"/>
            <a:ext cx="707136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6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如何远离犯罪，加强自我防范？</a:t>
            </a:r>
            <a:r>
              <a:rPr lang="zh-CN" altLang="en-US" sz="4000" b="1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23" name="淘宝店chenying0907 1"/>
          <p:cNvGrpSpPr/>
          <p:nvPr/>
        </p:nvGrpSpPr>
        <p:grpSpPr>
          <a:xfrm>
            <a:off x="2853500" y="216606"/>
            <a:ext cx="6116333" cy="913327"/>
            <a:chOff x="3903122" y="516712"/>
            <a:chExt cx="4745748" cy="913522"/>
          </a:xfrm>
        </p:grpSpPr>
        <p:sp>
          <p:nvSpPr>
            <p:cNvPr id="24" name="文本框 23"/>
            <p:cNvSpPr txBox="1"/>
            <p:nvPr/>
          </p:nvSpPr>
          <p:spPr>
            <a:xfrm>
              <a:off x="3952737" y="516712"/>
              <a:ext cx="4469245" cy="9135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5335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</a:rPr>
                <a:t>     </a:t>
              </a:r>
              <a:r>
                <a:rPr lang="zh-CN" altLang="en-US" sz="4000" b="1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本课小结</a:t>
              </a:r>
              <a:endParaRPr kumimoji="0" lang="zh-CN" altLang="zh-CN" sz="5335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 flipH="1">
              <a:off x="3903122" y="1087705"/>
              <a:ext cx="68855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7960315" y="1098364"/>
              <a:ext cx="68855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" name="组合 17"/>
          <p:cNvGrpSpPr/>
          <p:nvPr/>
        </p:nvGrpSpPr>
        <p:grpSpPr>
          <a:xfrm>
            <a:off x="603250" y="2338070"/>
            <a:ext cx="1971675" cy="1511300"/>
            <a:chOff x="-504355" y="2684607"/>
            <a:chExt cx="2378135" cy="1603367"/>
          </a:xfrm>
        </p:grpSpPr>
        <p:sp>
          <p:nvSpPr>
            <p:cNvPr id="36" name="Freeform 22"/>
            <p:cNvSpPr/>
            <p:nvPr/>
          </p:nvSpPr>
          <p:spPr>
            <a:xfrm>
              <a:off x="-504355" y="2684607"/>
              <a:ext cx="2378135" cy="1603367"/>
            </a:xfrm>
            <a:custGeom>
              <a:gdLst>
                <a:gd name="txL" fmla="*/ 0 w 2474"/>
                <a:gd name="txT" fmla="*/ 0 h 1668"/>
                <a:gd name="txR" fmla="*/ 2474 w 2474"/>
                <a:gd name="txB" fmla="*/ 1668 h 1668"/>
              </a:gdLst>
              <a:cxnLst>
                <a:cxn ang="0">
                  <a:pos x="110880290" y="298453150"/>
                </a:cxn>
                <a:cxn ang="0">
                  <a:pos x="1846159218" y="0"/>
                </a:cxn>
                <a:cxn ang="0">
                  <a:pos x="2147483647" y="995152555"/>
                </a:cxn>
                <a:cxn ang="0">
                  <a:pos x="1576349623" y="1349045972"/>
                </a:cxn>
                <a:cxn ang="0">
                  <a:pos x="1671522087" y="1541238481"/>
                </a:cxn>
                <a:cxn ang="0">
                  <a:pos x="1252948383" y="1446065989"/>
                </a:cxn>
                <a:cxn ang="0">
                  <a:pos x="0" y="1495037878"/>
                </a:cxn>
                <a:cxn ang="0">
                  <a:pos x="110880290" y="298453150"/>
                </a:cxn>
              </a:cxnLst>
              <a:rect l="txL" t="txT" r="txR" b="txB"/>
              <a:pathLst>
                <a:path w="2474" h="1668">
                  <a:moveTo>
                    <a:pt x="120" y="323"/>
                  </a:moveTo>
                  <a:lnTo>
                    <a:pt x="1998" y="0"/>
                  </a:lnTo>
                  <a:lnTo>
                    <a:pt x="2474" y="1077"/>
                  </a:lnTo>
                  <a:lnTo>
                    <a:pt x="1706" y="1460"/>
                  </a:lnTo>
                  <a:lnTo>
                    <a:pt x="1809" y="1668"/>
                  </a:lnTo>
                  <a:lnTo>
                    <a:pt x="1356" y="1565"/>
                  </a:lnTo>
                  <a:lnTo>
                    <a:pt x="0" y="1618"/>
                  </a:lnTo>
                  <a:lnTo>
                    <a:pt x="120" y="323"/>
                  </a:lnTo>
                  <a:close/>
                </a:path>
              </a:pathLst>
            </a:custGeom>
            <a:solidFill>
              <a:srgbClr val="D44A53"/>
            </a:solidFill>
            <a:ln w="9525"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9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TextBox 3"/>
            <p:cNvSpPr txBox="1"/>
            <p:nvPr/>
          </p:nvSpPr>
          <p:spPr>
            <a:xfrm rot="21060000">
              <a:off x="-414110" y="3357546"/>
              <a:ext cx="2108844" cy="590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015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预防犯罪</a:t>
              </a:r>
              <a:endParaRPr kumimoji="0" lang="zh-CN" altLang="en-US" sz="3015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任意多边形 4"/>
          <p:cNvSpPr/>
          <p:nvPr/>
        </p:nvSpPr>
        <p:spPr>
          <a:xfrm>
            <a:off x="2654300" y="1539240"/>
            <a:ext cx="394335" cy="3792220"/>
          </a:xfrm>
          <a:custGeom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6169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95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任意多边形 20"/>
          <p:cNvSpPr/>
          <p:nvPr/>
        </p:nvSpPr>
        <p:spPr>
          <a:xfrm>
            <a:off x="4991735" y="1673860"/>
            <a:ext cx="312420" cy="1656080"/>
          </a:xfrm>
          <a:custGeom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rgbClr val="4CB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6169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1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4"/>
          <p:cNvSpPr txBox="1"/>
          <p:nvPr/>
        </p:nvSpPr>
        <p:spPr>
          <a:xfrm>
            <a:off x="5408295" y="1539240"/>
            <a:ext cx="37306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刑法的作用</a:t>
            </a:r>
          </a:p>
        </p:txBody>
      </p:sp>
      <p:sp>
        <p:nvSpPr>
          <p:cNvPr id="31" name="Text Box 5"/>
          <p:cNvSpPr txBox="1"/>
          <p:nvPr/>
        </p:nvSpPr>
        <p:spPr>
          <a:xfrm>
            <a:off x="2834640" y="4260215"/>
            <a:ext cx="25736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  <a:defRPr/>
            </a:pPr>
            <a:r>
              <a:rPr lang="zh-CN" altLang="en-US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加强自我防范</a:t>
            </a:r>
          </a:p>
        </p:txBody>
      </p:sp>
      <p:sp>
        <p:nvSpPr>
          <p:cNvPr id="33" name="Text Box 4"/>
          <p:cNvSpPr txBox="1"/>
          <p:nvPr/>
        </p:nvSpPr>
        <p:spPr>
          <a:xfrm>
            <a:off x="2917190" y="2186305"/>
            <a:ext cx="19697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了解罪与罚</a:t>
            </a:r>
          </a:p>
        </p:txBody>
      </p:sp>
      <p:sp>
        <p:nvSpPr>
          <p:cNvPr id="34" name="Text Box 4"/>
          <p:cNvSpPr txBox="1"/>
          <p:nvPr/>
        </p:nvSpPr>
        <p:spPr>
          <a:xfrm>
            <a:off x="5408295" y="2294255"/>
            <a:ext cx="40741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犯罪的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基本特征</a:t>
            </a:r>
          </a:p>
        </p:txBody>
      </p:sp>
      <p:sp>
        <p:nvSpPr>
          <p:cNvPr id="44" name="Text Box 4"/>
          <p:cNvSpPr txBox="1"/>
          <p:nvPr/>
        </p:nvSpPr>
        <p:spPr>
          <a:xfrm>
            <a:off x="5408295" y="3042920"/>
            <a:ext cx="37306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刑罚的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分类</a:t>
            </a:r>
          </a:p>
        </p:txBody>
      </p:sp>
      <p:sp>
        <p:nvSpPr>
          <p:cNvPr id="45" name="Text Box 4"/>
          <p:cNvSpPr txBox="1"/>
          <p:nvPr/>
        </p:nvSpPr>
        <p:spPr>
          <a:xfrm>
            <a:off x="6202680" y="4366895"/>
            <a:ext cx="480885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如何加强自我防范，远离犯罪？</a:t>
            </a:r>
          </a:p>
        </p:txBody>
      </p:sp>
      <p:sp>
        <p:nvSpPr>
          <p:cNvPr id="3" name="右箭头 2"/>
          <p:cNvSpPr/>
          <p:nvPr/>
        </p:nvSpPr>
        <p:spPr>
          <a:xfrm>
            <a:off x="5151120" y="4466590"/>
            <a:ext cx="860425" cy="227330"/>
          </a:xfrm>
          <a:prstGeom prst="rightArrow">
            <a:avLst/>
          </a:prstGeom>
          <a:solidFill>
            <a:srgbClr val="4CB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75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4" grpId="0"/>
      <p:bldP spid="44" grpId="0"/>
      <p:bldP spid="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09035" y="680720"/>
            <a:ext cx="4769485" cy="784225"/>
            <a:chOff x="6632" y="2209"/>
            <a:chExt cx="7511" cy="1235"/>
          </a:xfrm>
        </p:grpSpPr>
        <p:sp>
          <p:nvSpPr>
            <p:cNvPr id="14" name="椭圆 13"/>
            <p:cNvSpPr/>
            <p:nvPr/>
          </p:nvSpPr>
          <p:spPr>
            <a:xfrm>
              <a:off x="6632" y="2209"/>
              <a:ext cx="1228" cy="1228"/>
            </a:xfrm>
            <a:prstGeom prst="ellipse">
              <a:avLst/>
            </a:prstGeom>
            <a:solidFill>
              <a:srgbClr val="CDE4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姚</a:t>
              </a:r>
            </a:p>
          </p:txBody>
        </p:sp>
        <p:sp>
          <p:nvSpPr>
            <p:cNvPr id="35" name="椭圆 34"/>
            <p:cNvSpPr/>
            <p:nvPr/>
          </p:nvSpPr>
          <p:spPr>
            <a:xfrm>
              <a:off x="8168" y="2216"/>
              <a:ext cx="1228" cy="1228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老</a:t>
              </a:r>
            </a:p>
          </p:txBody>
        </p:sp>
        <p:sp>
          <p:nvSpPr>
            <p:cNvPr id="36" name="椭圆 35"/>
            <p:cNvSpPr/>
            <p:nvPr/>
          </p:nvSpPr>
          <p:spPr>
            <a:xfrm>
              <a:off x="9744" y="2209"/>
              <a:ext cx="1228" cy="1228"/>
            </a:xfrm>
            <a:prstGeom prst="ellipse">
              <a:avLst/>
            </a:prstGeom>
            <a:solidFill>
              <a:srgbClr val="CDE4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师</a:t>
              </a:r>
            </a:p>
          </p:txBody>
        </p:sp>
        <p:sp>
          <p:nvSpPr>
            <p:cNvPr id="37" name="椭圆 36"/>
            <p:cNvSpPr/>
            <p:nvPr/>
          </p:nvSpPr>
          <p:spPr>
            <a:xfrm>
              <a:off x="11334" y="2209"/>
              <a:ext cx="1228" cy="1228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寄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2915" y="2209"/>
              <a:ext cx="1228" cy="1228"/>
            </a:xfrm>
            <a:prstGeom prst="ellipse">
              <a:avLst/>
            </a:prstGeom>
            <a:solidFill>
              <a:srgbClr val="CDE4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语</a:t>
              </a: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18030" y="1464945"/>
            <a:ext cx="8476615" cy="15455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endParaRPr lang="zh-CN" sz="1050" b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latin typeface="Calibri" panose="020f0502020204030204" pitchFamily="34" charset="0"/>
                <a:ea typeface="宋体" panose="02010600030101010101" pitchFamily="2" charset="-122"/>
              </a:rPr>
              <a:t>         中国青少年犯罪研究会统计数据显示，中国的青少年犯罪占全部犯罪的</a:t>
            </a:r>
            <a:r>
              <a:rPr lang="en-US" sz="28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70%</a:t>
            </a:r>
            <a:r>
              <a:rPr lang="zh-CN" sz="2800" b="1">
                <a:latin typeface="Calibri" panose="020f0502020204030204" pitchFamily="34" charset="0"/>
                <a:ea typeface="宋体" panose="02010600030101010101" pitchFamily="2" charset="-122"/>
              </a:rPr>
              <a:t>以上，且</a:t>
            </a:r>
            <a:r>
              <a:rPr lang="zh-CN" sz="28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低龄化</a:t>
            </a:r>
            <a:r>
              <a:rPr lang="zh-CN" sz="2800" b="1">
                <a:latin typeface="Calibri" panose="020f0502020204030204" pitchFamily="34" charset="0"/>
                <a:ea typeface="宋体" panose="02010600030101010101" pitchFamily="2" charset="-122"/>
              </a:rPr>
              <a:t>趋势明显，犯罪率</a:t>
            </a:r>
            <a:r>
              <a:rPr lang="zh-CN" sz="28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急剧上升</a:t>
            </a:r>
            <a:r>
              <a:rPr lang="zh-CN" sz="2800" b="1">
                <a:latin typeface="Calibri" panose="020f050202020403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39941" name="图片 6" descr="卡通 (51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950" y="4471670"/>
            <a:ext cx="7724775" cy="22625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文本框 24"/>
          <p:cNvSpPr txBox="1"/>
          <p:nvPr/>
        </p:nvSpPr>
        <p:spPr>
          <a:xfrm>
            <a:off x="2018030" y="3010535"/>
            <a:ext cx="8477250" cy="16300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R="0" defTabSz="914400" eaLnBrk="1" hangingPunct="1">
              <a:lnSpc>
                <a:spcPts val="4000"/>
              </a:lnSpc>
              <a:buClrTx/>
              <a:buSzTx/>
              <a:buFontTx/>
              <a:defRPr/>
            </a:pPr>
            <a:r>
              <a:rPr kumimoji="0" lang="zh-CN" altLang="en-US" sz="4000" b="1" kern="1200" cap="none" spc="0" normalizeH="0" baseline="0" noProof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我们青少年应该增强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法治观念</a:t>
            </a:r>
            <a:r>
              <a:rPr kumimoji="0" lang="zh-CN" altLang="en-US" sz="4000" b="1" kern="1200" cap="none" spc="0" normalizeH="0" baseline="0" noProof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，加强自我防范，杜绝不良行为，远离犯罪，珍惜美好生活。</a:t>
            </a:r>
          </a:p>
        </p:txBody>
      </p:sp>
    </p:spTree>
    <p:custDataLst>
      <p:tags r:id="rId4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48945" y="1806893"/>
            <a:ext cx="1132332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152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犯罪行为最本质的特征是</a:t>
            </a:r>
            <a:r>
              <a:rPr kumimoji="0" lang="zh-CN" altLang="en-US" sz="3200" b="1" i="0" u="sng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，应承担</a:t>
            </a:r>
            <a:r>
              <a:rPr kumimoji="0" lang="zh-CN" altLang="en-US" sz="3200" b="1" i="0" u="sng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法律责任。</a:t>
            </a:r>
          </a:p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kumimoji="0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A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严重社会危害性   刑事</a:t>
            </a:r>
          </a:p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B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触犯了刑法       刑事</a:t>
            </a:r>
          </a:p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C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严重社会危害性   行政</a:t>
            </a:r>
          </a:p>
          <a:p>
            <a:pPr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D </a:t>
            </a:r>
            <a:r>
              <a: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触犯了刑法       民事     </a:t>
            </a:r>
          </a:p>
        </p:txBody>
      </p:sp>
      <p:sp>
        <p:nvSpPr>
          <p:cNvPr id="3" name="文本框 27"/>
          <p:cNvSpPr txBox="1"/>
          <p:nvPr/>
        </p:nvSpPr>
        <p:spPr>
          <a:xfrm>
            <a:off x="4871720" y="394970"/>
            <a:ext cx="22218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marL="171450" indent="-171450" algn="l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67055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课堂小测</a:t>
            </a:r>
          </a:p>
        </p:txBody>
      </p:sp>
      <p:sp>
        <p:nvSpPr>
          <p:cNvPr id="9" name="矩形 8"/>
          <p:cNvSpPr/>
          <p:nvPr/>
        </p:nvSpPr>
        <p:spPr>
          <a:xfrm>
            <a:off x="8230235" y="1235710"/>
            <a:ext cx="113792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6775450" y="2934970"/>
            <a:ext cx="358013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犯罪的三个基本特征</a:t>
            </a:r>
          </a:p>
        </p:txBody>
      </p:sp>
    </p:spTree>
    <p:custDataLst>
      <p:tags r:id="rId4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27"/>
          <p:cNvSpPr txBox="1"/>
          <p:nvPr/>
        </p:nvSpPr>
        <p:spPr>
          <a:xfrm>
            <a:off x="4871720" y="394970"/>
            <a:ext cx="22218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marL="171450" indent="-171450" algn="l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67055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课堂小测</a:t>
            </a:r>
          </a:p>
        </p:txBody>
      </p:sp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0126" y="1702747"/>
            <a:ext cx="10344539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2.</a:t>
            </a:r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虞城县人民法院宣判一起借媒体记者身份敲诈勒索的案件,被告人李某某一审被判处有期徒刑十个月并处罚金人民币5000元。下列对李某某所受的刑罚的说法,认识</a:t>
            </a:r>
            <a:r>
              <a:rPr lang="zh-CN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不正确</a:t>
            </a:r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的有　(　　)</a:t>
            </a:r>
            <a:endParaRPr lang="zh-CN" altLang="zh-CN" sz="3200" b="1" noProof="1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A.有主刑,也有附加刑</a:t>
            </a:r>
            <a:endParaRPr lang="zh-CN" altLang="zh-CN" sz="3200" b="1" noProof="1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B.有期徒刑属于主刑</a:t>
            </a:r>
            <a:endParaRPr lang="zh-CN" altLang="zh-CN" sz="3200" b="1" noProof="1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C.罚金属于附加刑</a:t>
            </a:r>
            <a:endParaRPr lang="zh-CN" altLang="zh-CN" sz="3200" b="1" noProof="1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D.李某某所受的刑罚都是附加刑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800850" y="2222500"/>
            <a:ext cx="4233545" cy="453390"/>
            <a:chOff x="10710" y="3500"/>
            <a:chExt cx="6667" cy="714"/>
          </a:xfrm>
        </p:grpSpPr>
        <p:sp>
          <p:nvSpPr>
            <p:cNvPr id="4" name="矩形 3"/>
            <p:cNvSpPr/>
            <p:nvPr/>
          </p:nvSpPr>
          <p:spPr>
            <a:xfrm>
              <a:off x="15711" y="3500"/>
              <a:ext cx="1667" cy="71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0710" y="3500"/>
              <a:ext cx="2102" cy="71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3038475" y="2774315"/>
            <a:ext cx="113792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</a:p>
        </p:txBody>
      </p:sp>
    </p:spTree>
    <p:custDataLst>
      <p:tags r:id="rId3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149985" y="1024890"/>
            <a:ext cx="10422890" cy="4582795"/>
            <a:chOff x="1182" y="1441"/>
            <a:chExt cx="16414" cy="7217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1360" y="2447"/>
              <a:ext cx="7364" cy="9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spAutoFit/>
            </a:bodyPr>
            <a:lstStyle>
              <a:lvl1pPr indent="152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R="0" lvl="0" indent="0" algn="l" defTabSz="914400" rtl="0" eaLnBrk="0" fontAlgn="ctr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</a:pPr>
              <a:r>
                <a:rPr kumimoji="0" lang="en-US" altLang="zh-CN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3.</a:t>
              </a:r>
              <a:r>
                <a:rPr kumimoji="0" lang="zh-CN" altLang="zh-CN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漫画启示我们（　　）</a:t>
              </a:r>
              <a:endParaRPr kumimoji="0" lang="zh-CN" altLang="zh-CN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pic>
          <p:nvPicPr>
            <p:cNvPr id="1025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244" y="1441"/>
              <a:ext cx="7352" cy="5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3"/>
            <p:cNvSpPr>
              <a:spLocks noChangeArrowheads="1"/>
            </p:cNvSpPr>
            <p:nvPr/>
          </p:nvSpPr>
          <p:spPr bwMode="auto">
            <a:xfrm>
              <a:off x="1182" y="2698"/>
              <a:ext cx="13866" cy="5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66850"/>
                  <a:tab pos="2667000"/>
                  <a:tab pos="3867150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152400" algn="l" defTabSz="914400" rtl="0" eaLnBrk="0" fontAlgn="ctr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66850"/>
                  <a:tab pos="2667000"/>
                  <a:tab pos="3867150"/>
                </a:tabLst>
              </a:pPr>
              <a:endParaRPr kumimoji="0" lang="en-US" altLang="zh-CN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endParaRPr>
            </a:p>
            <a:p>
              <a:pPr marL="0" marR="0" lvl="0" indent="152400" algn="l" defTabSz="914400" rtl="0" eaLnBrk="0" fontAlgn="ctr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66850"/>
                  <a:tab pos="2667000"/>
                  <a:tab pos="3867150"/>
                </a:tabLst>
              </a:pPr>
              <a:br>
                <a:rPr kumimoji="0" lang="en-US" altLang="zh-CN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</a:br>
              <a:r>
                <a:rPr kumimoji="0" lang="en-US" altLang="zh-CN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①</a:t>
              </a:r>
              <a: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防微杜渐，勿以恶小而为之</a:t>
              </a:r>
              <a:b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</a:br>
              <a: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②自觉遵纪守法防患于未然</a:t>
              </a:r>
              <a:b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</a:br>
              <a: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③违法行为都要受到刑罚处罚</a:t>
              </a:r>
              <a:b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</a:br>
              <a:r>
                <a:rPr kumimoji="0" lang="zh-CN" altLang="en-US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④一般违法必然会演变为犯罪</a:t>
              </a:r>
            </a:p>
            <a:p>
              <a:pPr marL="0" marR="0" lvl="0" indent="152400" algn="l" defTabSz="914400" rtl="0" eaLnBrk="0" fontAlgn="ctr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66850"/>
                  <a:tab pos="2667000"/>
                  <a:tab pos="3867150"/>
                </a:tabLst>
              </a:pPr>
              <a:endParaRPr kumimoji="0" lang="zh-CN" altLang="en-US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  <a:p>
              <a:pPr marL="0" marR="0" lvl="0" indent="152400" algn="l" defTabSz="914400" rtl="0" eaLnBrk="0" fontAlgn="ctr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66850"/>
                  <a:tab pos="2667000"/>
                  <a:tab pos="3867150"/>
                </a:tabLst>
              </a:pPr>
              <a:r>
                <a:rPr kumimoji="0" lang="en-US" altLang="zh-CN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A.①②  B.①③  C.②④   D.③④</a:t>
              </a:r>
            </a:p>
          </p:txBody>
        </p:sp>
      </p:grpSp>
      <p:sp>
        <p:nvSpPr>
          <p:cNvPr id="3" name="文本框 27"/>
          <p:cNvSpPr txBox="1"/>
          <p:nvPr/>
        </p:nvSpPr>
        <p:spPr>
          <a:xfrm>
            <a:off x="4871720" y="394970"/>
            <a:ext cx="22218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marL="171450" indent="-171450" algn="l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67055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课堂小测</a:t>
            </a:r>
          </a:p>
        </p:txBody>
      </p:sp>
      <p:sp>
        <p:nvSpPr>
          <p:cNvPr id="8" name="矩形 7"/>
          <p:cNvSpPr/>
          <p:nvPr/>
        </p:nvSpPr>
        <p:spPr>
          <a:xfrm>
            <a:off x="3290570" y="4060825"/>
            <a:ext cx="889635" cy="4540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33" name="Text Box 4"/>
          <p:cNvSpPr txBox="1"/>
          <p:nvPr/>
        </p:nvSpPr>
        <p:spPr>
          <a:xfrm>
            <a:off x="3290570" y="4514850"/>
            <a:ext cx="1214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可能</a:t>
            </a:r>
          </a:p>
        </p:txBody>
      </p:sp>
      <p:sp>
        <p:nvSpPr>
          <p:cNvPr id="9" name="矩形 8"/>
          <p:cNvSpPr/>
          <p:nvPr/>
        </p:nvSpPr>
        <p:spPr>
          <a:xfrm>
            <a:off x="4504690" y="1294130"/>
            <a:ext cx="113792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10" name="矩形 9"/>
          <p:cNvSpPr/>
          <p:nvPr/>
        </p:nvSpPr>
        <p:spPr>
          <a:xfrm>
            <a:off x="4871720" y="3606800"/>
            <a:ext cx="889635" cy="4540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12" name="Text Box 4"/>
          <p:cNvSpPr txBox="1"/>
          <p:nvPr/>
        </p:nvSpPr>
        <p:spPr>
          <a:xfrm>
            <a:off x="461645" y="3538855"/>
            <a:ext cx="1214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犯罪</a:t>
            </a:r>
          </a:p>
        </p:txBody>
      </p:sp>
    </p:spTree>
    <p:custDataLst>
      <p:tags r:id="rId4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3" grpId="0"/>
      <p:bldP spid="9" grpId="0"/>
      <p:bldP spid="10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27"/>
          <p:cNvSpPr txBox="1"/>
          <p:nvPr/>
        </p:nvSpPr>
        <p:spPr>
          <a:xfrm>
            <a:off x="4871720" y="394970"/>
            <a:ext cx="22218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marL="171450" indent="-171450" algn="l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67055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课堂小测</a:t>
            </a:r>
          </a:p>
        </p:txBody>
      </p:sp>
      <p:sp>
        <p:nvSpPr>
          <p:cNvPr id="5" name="矩形 4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87926" y="951542"/>
            <a:ext cx="10344539" cy="5139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4.</a:t>
            </a:r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刘某因贩毒、抢劫，被人民法院判处死刑、剥夺政治权利终身，并处罚金6万元，赔偿原告经济损失15万元。分析案例，下列观点正确的是（     ）</a:t>
            </a:r>
          </a:p>
          <a:p>
            <a:endParaRPr lang="zh-CN" altLang="zh-CN" sz="8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A.死刑、剥夺政治权利属于主刑。</a:t>
            </a:r>
          </a:p>
          <a:p>
            <a:endParaRPr lang="zh-CN" altLang="zh-CN" sz="32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B.刑事违法性是犯罪的最本质特征。</a:t>
            </a:r>
          </a:p>
          <a:p>
            <a:endParaRPr lang="zh-CN" altLang="zh-CN" sz="32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C.剥夺政治权利、罚金、赔偿经济损失属于附加刑。</a:t>
            </a:r>
          </a:p>
          <a:p>
            <a:endParaRPr lang="zh-CN" altLang="zh-CN" sz="32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D应受刑罚处罚性是犯罪的严重社会危害性的必然法律。</a:t>
            </a:r>
          </a:p>
        </p:txBody>
      </p:sp>
      <p:sp>
        <p:nvSpPr>
          <p:cNvPr id="9" name="矩形 8"/>
          <p:cNvSpPr/>
          <p:nvPr/>
        </p:nvSpPr>
        <p:spPr>
          <a:xfrm>
            <a:off x="6815455" y="1593850"/>
            <a:ext cx="113792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2" name="Text Box 4"/>
          <p:cNvSpPr txBox="1"/>
          <p:nvPr/>
        </p:nvSpPr>
        <p:spPr>
          <a:xfrm>
            <a:off x="1245235" y="4003675"/>
            <a:ext cx="29127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严重社会危害性</a:t>
            </a:r>
          </a:p>
        </p:txBody>
      </p:sp>
      <p:sp>
        <p:nvSpPr>
          <p:cNvPr id="7" name="Text Box 4"/>
          <p:cNvSpPr txBox="1"/>
          <p:nvPr/>
        </p:nvSpPr>
        <p:spPr>
          <a:xfrm>
            <a:off x="1539875" y="3016885"/>
            <a:ext cx="1214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主</a:t>
            </a:r>
          </a:p>
        </p:txBody>
      </p:sp>
      <p:sp>
        <p:nvSpPr>
          <p:cNvPr id="8" name="Text Box 4"/>
          <p:cNvSpPr txBox="1"/>
          <p:nvPr/>
        </p:nvSpPr>
        <p:spPr>
          <a:xfrm>
            <a:off x="2943860" y="3016885"/>
            <a:ext cx="1214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附加</a:t>
            </a:r>
          </a:p>
        </p:txBody>
      </p:sp>
      <p:sp>
        <p:nvSpPr>
          <p:cNvPr id="13" name="Text Box 4"/>
          <p:cNvSpPr txBox="1"/>
          <p:nvPr/>
        </p:nvSpPr>
        <p:spPr>
          <a:xfrm>
            <a:off x="6175375" y="4003675"/>
            <a:ext cx="121412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8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</a:p>
        </p:txBody>
      </p:sp>
      <p:sp>
        <p:nvSpPr>
          <p:cNvPr id="14" name="Text Box 4"/>
          <p:cNvSpPr txBox="1"/>
          <p:nvPr/>
        </p:nvSpPr>
        <p:spPr>
          <a:xfrm>
            <a:off x="5741035" y="4983480"/>
            <a:ext cx="1737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民事责任</a:t>
            </a:r>
          </a:p>
        </p:txBody>
      </p:sp>
    </p:spTree>
    <p:custDataLst>
      <p:tags r:id="rId3"/>
    </p:custDataLst>
  </p:cSld>
  <p:clrMapOvr>
    <a:masterClrMapping/>
  </p:clrMapOvr>
  <mc:AlternateContent>
    <mc:Choice xmlns:p14="http://schemas.microsoft.com/office/powerpoint/2010/main" Requires="p14">
      <p:transition spd="slow" p14:dur="17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7" grpId="0"/>
      <p:bldP spid="8" grpId="0"/>
      <p:bldP spid="13" grpId="0"/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6998"/>
            <a:ext cx="6858002" cy="12192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4270748" cy="93064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65" y="5522583"/>
            <a:ext cx="4306520" cy="133541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74158" y="-3"/>
            <a:ext cx="8566484" cy="6858001"/>
          </a:xfrm>
          <a:prstGeom prst="rect">
            <a:avLst/>
          </a:prstGeom>
          <a:blipFill dpi="0" rotWithShape="1">
            <a:blip r:embed="rId6">
              <a:alphaModFix amt="54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标题 1"/>
          <p:cNvSpPr>
            <a:spLocks noGrp="1"/>
          </p:cNvSpPr>
          <p:nvPr>
            <p:ph type="title"/>
          </p:nvPr>
        </p:nvSpPr>
        <p:spPr>
          <a:xfrm>
            <a:off x="2647031" y="2851285"/>
            <a:ext cx="6897806" cy="1325563"/>
          </a:xfrm>
        </p:spPr>
        <p:txBody>
          <a:bodyPr>
            <a:noAutofit/>
          </a:bodyPr>
          <a:lstStyle/>
          <a:p>
            <a:pPr algn="ctr"/>
            <a:r>
              <a:rPr lang="zh-CN" altLang="en-US" sz="8000" spc="600">
                <a:latin typeface="幼圆" panose="02010509060101010101" pitchFamily="49" charset="-122"/>
                <a:ea typeface="幼圆" panose="02010509060101010101" pitchFamily="49" charset="-122"/>
              </a:rPr>
              <a:t>感谢您的聆听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453211" y="3245457"/>
            <a:ext cx="1266151" cy="537218"/>
            <a:chOff x="2119312" y="1260814"/>
            <a:chExt cx="8017062" cy="3401575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9312" y="3109811"/>
              <a:ext cx="7953376" cy="155257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374" y="1260814"/>
              <a:ext cx="8001000" cy="1647825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 flipH="1">
            <a:off x="9470101" y="3237093"/>
            <a:ext cx="1266151" cy="537218"/>
            <a:chOff x="2119312" y="1260814"/>
            <a:chExt cx="8017062" cy="3401575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9312" y="3109811"/>
              <a:ext cx="7953376" cy="1552578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374" y="1260814"/>
              <a:ext cx="8001000" cy="1647825"/>
            </a:xfrm>
            <a:prstGeom prst="rect">
              <a:avLst/>
            </a:prstGeom>
          </p:spPr>
        </p:pic>
      </p:grpSp>
      <p:sp>
        <p:nvSpPr>
          <p:cNvPr id="30" name="矩形 29"/>
          <p:cNvSpPr/>
          <p:nvPr/>
        </p:nvSpPr>
        <p:spPr>
          <a:xfrm>
            <a:off x="3009274" y="2405707"/>
            <a:ext cx="60962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30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C</a:t>
            </a:r>
            <a:r>
              <a:rPr kumimoji="0" lang="en-US" altLang="zh-CN" sz="2000" b="1" i="0" u="none" strike="noStrike" kern="1200" cap="none" spc="30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REATIVE GEOMETRY TEMPLATE</a:t>
            </a:r>
            <a:endParaRPr kumimoji="0" lang="zh-CN" altLang="en-US" sz="2000" b="1" i="0" u="none" strike="noStrike" kern="1200" cap="none" spc="30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1320" y="1402715"/>
            <a:ext cx="3765550" cy="784225"/>
            <a:chOff x="6618" y="2225"/>
            <a:chExt cx="5930" cy="1235"/>
          </a:xfrm>
        </p:grpSpPr>
        <p:sp>
          <p:nvSpPr>
            <p:cNvPr id="14" name="椭圆 13"/>
            <p:cNvSpPr/>
            <p:nvPr/>
          </p:nvSpPr>
          <p:spPr>
            <a:xfrm>
              <a:off x="6618" y="2225"/>
              <a:ext cx="1228" cy="1228"/>
            </a:xfrm>
            <a:prstGeom prst="ellipse">
              <a:avLst/>
            </a:prstGeom>
            <a:solidFill>
              <a:srgbClr val="CDE4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2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8154" y="2232"/>
              <a:ext cx="1228" cy="1228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0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9730" y="2225"/>
              <a:ext cx="1228" cy="1228"/>
            </a:xfrm>
            <a:prstGeom prst="ellipse">
              <a:avLst/>
            </a:prstGeom>
            <a:solidFill>
              <a:srgbClr val="CDE4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2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1320" y="2225"/>
              <a:ext cx="1228" cy="1228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rPr>
                <a:t>0</a:t>
              </a: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endParaRPr>
            </a:p>
          </p:txBody>
        </p:sp>
      </p:grpSp>
      <p:pic>
        <p:nvPicPr>
          <p:cNvPr id="38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1341100" y="11290300"/>
            <a:ext cx="355600" cy="2540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Click="0" p14:dur="1750">
        <p14:warp dir="in"/>
      </p:transition>
    </mc:Choice>
    <mc:Fallback>
      <p:transition spd="slow" advClick="0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UNIT_TABLE_BEAUTIFY" val="smartTable{8aaf93ee-b44f-49b5-9938-e1972b4d4130}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UNIT_TABLE_BEAUTIFY" val="smartTable{8aaf93ee-b44f-49b5-9938-e1972b4d4130}"/>
</p:tagLst>
</file>

<file path=ppt/tags/tag4.xml><?xml version="1.0" encoding="utf-8"?>
<p:tagLst xmlns:p="http://schemas.openxmlformats.org/presentationml/2006/main">
  <p:tag name="KSO_WM_UNIT_TABLE_BEAUTIFY" val="smartTable{8904da2a-79b3-4d87-97c8-1885c029e87e}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235</Paragraphs>
  <Slides>34</Slides>
  <Notes>17</Notes>
  <TotalTime>0</TotalTime>
  <HiddenSlides>3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baseType="lpstr" size="48">
      <vt:lpstr>Arial</vt:lpstr>
      <vt:lpstr>等线 Light</vt:lpstr>
      <vt:lpstr>等线</vt:lpstr>
      <vt:lpstr>Calibri</vt:lpstr>
      <vt:lpstr>微软雅黑</vt:lpstr>
      <vt:lpstr>方正粗黑宋简体</vt:lpstr>
      <vt:lpstr>黑体</vt:lpstr>
      <vt:lpstr>楷体</vt:lpstr>
      <vt:lpstr>Wingdings</vt:lpstr>
      <vt:lpstr>幼圆</vt:lpstr>
      <vt:lpstr>隶书</vt:lpstr>
      <vt:lpstr>宋体</vt:lpstr>
      <vt:lpstr>Times New Roman</vt:lpstr>
      <vt:lpstr>Office 主题​​</vt:lpstr>
      <vt:lpstr>PowerPoint Presentation</vt:lpstr>
      <vt:lpstr>第五课 做守法的公民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感谢您的聆听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2021-08-24T21:20:20.221</cp:lastPrinted>
  <dcterms:created xsi:type="dcterms:W3CDTF">2021-08-24T21:20:20Z</dcterms:created>
  <dcterms:modified xsi:type="dcterms:W3CDTF">2021-08-24T13:20:22Z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