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290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8"/>
    <p:sldId id="305" r:id="rId19"/>
    <p:sldId id="306" r:id="rId20"/>
    <p:sldId id="307" r:id="rId21"/>
    <p:sldId id="308" r:id="rId22"/>
    <p:sldId id="309" r:id="rId23"/>
    <p:sldId id="310" r:id="rId24"/>
    <p:sldId id="311" r:id="rId25"/>
    <p:sldId id="312" r:id="rId26"/>
    <p:sldId id="313" r:id="rId27"/>
  </p:sldIdLst>
  <p:sldSz cx="12190730" cy="6858000"/>
  <p:notesSz cx="6858000" cy="9144000"/>
  <p:defaultTextStyle>
    <a:defPPr>
      <a:defRPr lang="zh-CN"/>
    </a:defPPr>
    <a:lvl1pPr marL="0" lvl="0" indent="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5930" lvl="1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3130" lvl="2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0330" lvl="3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7530" lvl="4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5"/>
    <p:restoredTop sz="94715"/>
  </p:normalViewPr>
  <p:slideViewPr>
    <p:cSldViewPr snapToGrid="0" snapToObjects="1" showGuides="1">
      <p:cViewPr varScale="1">
        <p:scale>
          <a:sx n="111" d="100"/>
          <a:sy n="111" d="100"/>
        </p:scale>
        <p:origin x="-504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CDE98C50-1AB0-4E07-83E0-DAA3A0F9BE43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124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25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9949E29E-A30D-4591-9FC4-159605A1CEA7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6194" name="幻灯片图像占位符 1"/>
          <p:cNvSpPr>
            <a:spLocks noGrp="1" noRot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  <a:ln/>
        </p:spPr>
      </p:sp>
      <p:sp>
        <p:nvSpPr>
          <p:cNvPr id="136195" name="文本占位符 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  <a:ln/>
        </p:spPr>
        <p:txBody>
          <a:bodyPr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lvl="0" fontAlgn="base"/>
            <a:r>
              <a:rPr lang="zh-CN" altLang="en-US" strike="noStrike" noProof="1" dirty="0" smtClean="0"/>
              <a:t>单击此处编辑母版文本样式</a:t>
            </a:r>
            <a:endParaRPr lang="zh-CN" altLang="en-US" strike="noStrike" noProof="1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BBB3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.wmf"/><Relationship Id="rId1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7.bin"/><Relationship Id="rId8" Type="http://schemas.openxmlformats.org/officeDocument/2006/relationships/image" Target="../media/image6.wmf"/><Relationship Id="rId7" Type="http://schemas.openxmlformats.org/officeDocument/2006/relationships/oleObject" Target="../embeddings/oleObject6.bin"/><Relationship Id="rId6" Type="http://schemas.openxmlformats.org/officeDocument/2006/relationships/image" Target="../media/image5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4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3.wmf"/><Relationship Id="rId14" Type="http://schemas.openxmlformats.org/officeDocument/2006/relationships/vmlDrawing" Target="../drawings/vmlDrawing2.vml"/><Relationship Id="rId13" Type="http://schemas.openxmlformats.org/officeDocument/2006/relationships/slideLayout" Target="../slideLayouts/slideLayout1.xml"/><Relationship Id="rId12" Type="http://schemas.openxmlformats.org/officeDocument/2006/relationships/image" Target="../media/image8.wmf"/><Relationship Id="rId11" Type="http://schemas.openxmlformats.org/officeDocument/2006/relationships/oleObject" Target="../embeddings/oleObject8.bin"/><Relationship Id="rId10" Type="http://schemas.openxmlformats.org/officeDocument/2006/relationships/image" Target="../media/image7.wmf"/><Relationship Id="rId1" Type="http://schemas.openxmlformats.org/officeDocument/2006/relationships/oleObject" Target="../embeddings/oleObject3.bin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3.bin"/><Relationship Id="rId8" Type="http://schemas.openxmlformats.org/officeDocument/2006/relationships/image" Target="../media/image12.wmf"/><Relationship Id="rId7" Type="http://schemas.openxmlformats.org/officeDocument/2006/relationships/oleObject" Target="../embeddings/oleObject12.bin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0.wmf"/><Relationship Id="rId3" Type="http://schemas.openxmlformats.org/officeDocument/2006/relationships/oleObject" Target="../embeddings/oleObject10.bin"/><Relationship Id="rId2" Type="http://schemas.openxmlformats.org/officeDocument/2006/relationships/image" Target="../media/image9.wmf"/><Relationship Id="rId14" Type="http://schemas.openxmlformats.org/officeDocument/2006/relationships/vmlDrawing" Target="../drawings/vmlDrawing3.vml"/><Relationship Id="rId13" Type="http://schemas.openxmlformats.org/officeDocument/2006/relationships/slideLayout" Target="../slideLayouts/slideLayout1.xml"/><Relationship Id="rId12" Type="http://schemas.openxmlformats.org/officeDocument/2006/relationships/image" Target="../media/image14.wmf"/><Relationship Id="rId11" Type="http://schemas.openxmlformats.org/officeDocument/2006/relationships/oleObject" Target="../embeddings/oleObject14.bin"/><Relationship Id="rId10" Type="http://schemas.openxmlformats.org/officeDocument/2006/relationships/image" Target="../media/image13.wmf"/><Relationship Id="rId1" Type="http://schemas.openxmlformats.org/officeDocument/2006/relationships/oleObject" Target="../embeddings/oleObject9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3.wav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6.wmf"/><Relationship Id="rId3" Type="http://schemas.openxmlformats.org/officeDocument/2006/relationships/oleObject" Target="../embeddings/oleObject16.bin"/><Relationship Id="rId2" Type="http://schemas.openxmlformats.org/officeDocument/2006/relationships/image" Target="../media/image15.wmf"/><Relationship Id="rId1" Type="http://schemas.openxmlformats.org/officeDocument/2006/relationships/oleObject" Target="../embeddings/oleObject15.bin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1859" name="Rectangle 5"/>
          <p:cNvSpPr/>
          <p:nvPr/>
        </p:nvSpPr>
        <p:spPr>
          <a:xfrm>
            <a:off x="3997325" y="2146300"/>
            <a:ext cx="36766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CC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14.1.4</a:t>
            </a:r>
            <a:r>
              <a:rPr lang="zh-CN" altLang="en-US" sz="3600" b="1" dirty="0">
                <a:solidFill>
                  <a:srgbClr val="CC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整式乘法</a:t>
            </a:r>
            <a:endParaRPr lang="zh-CN" altLang="en-US" sz="3600" b="1" dirty="0">
              <a:solidFill>
                <a:srgbClr val="CC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1860" name="Text Box 4"/>
          <p:cNvSpPr txBox="1"/>
          <p:nvPr/>
        </p:nvSpPr>
        <p:spPr>
          <a:xfrm>
            <a:off x="1058863" y="1058863"/>
            <a:ext cx="96742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第十四章 整式的乘法与因式分解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54" name="Rectangle 5"/>
          <p:cNvSpPr>
            <a:spLocks noChangeArrowheads="1"/>
          </p:cNvSpPr>
          <p:nvPr/>
        </p:nvSpPr>
        <p:spPr bwMode="auto">
          <a:xfrm>
            <a:off x="2819400" y="3089275"/>
            <a:ext cx="63627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课时  多项式与多项式相乘 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82" name="MH_Other_10"/>
          <p:cNvSpPr/>
          <p:nvPr/>
        </p:nvSpPr>
        <p:spPr>
          <a:xfrm>
            <a:off x="2709863" y="1682750"/>
            <a:ext cx="119062" cy="88900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43" h="44">
                <a:moveTo>
                  <a:pt x="39" y="18"/>
                </a:moveTo>
                <a:cubicBezTo>
                  <a:pt x="25" y="18"/>
                  <a:pt x="25" y="18"/>
                  <a:pt x="25" y="18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2"/>
                  <a:pt x="23" y="0"/>
                  <a:pt x="21" y="0"/>
                </a:cubicBezTo>
                <a:cubicBezTo>
                  <a:pt x="19" y="0"/>
                  <a:pt x="18" y="2"/>
                  <a:pt x="18" y="4"/>
                </a:cubicBezTo>
                <a:cubicBezTo>
                  <a:pt x="18" y="18"/>
                  <a:pt x="18" y="18"/>
                  <a:pt x="18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1" y="18"/>
                  <a:pt x="0" y="20"/>
                  <a:pt x="0" y="22"/>
                </a:cubicBezTo>
                <a:cubicBezTo>
                  <a:pt x="0" y="24"/>
                  <a:pt x="1" y="26"/>
                  <a:pt x="3" y="26"/>
                </a:cubicBezTo>
                <a:cubicBezTo>
                  <a:pt x="18" y="26"/>
                  <a:pt x="18" y="26"/>
                  <a:pt x="18" y="26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2"/>
                  <a:pt x="19" y="44"/>
                  <a:pt x="21" y="44"/>
                </a:cubicBezTo>
                <a:cubicBezTo>
                  <a:pt x="23" y="44"/>
                  <a:pt x="25" y="42"/>
                  <a:pt x="25" y="40"/>
                </a:cubicBezTo>
                <a:cubicBezTo>
                  <a:pt x="25" y="26"/>
                  <a:pt x="25" y="26"/>
                  <a:pt x="25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26"/>
                  <a:pt x="43" y="24"/>
                  <a:pt x="43" y="22"/>
                </a:cubicBezTo>
                <a:cubicBezTo>
                  <a:pt x="43" y="20"/>
                  <a:pt x="41" y="18"/>
                  <a:pt x="39" y="18"/>
                </a:cubicBezTo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2" name="Group 9"/>
          <p:cNvGrpSpPr/>
          <p:nvPr/>
        </p:nvGrpSpPr>
        <p:grpSpPr>
          <a:xfrm>
            <a:off x="3341688" y="1214438"/>
            <a:ext cx="3611562" cy="633412"/>
            <a:chOff x="348" y="0"/>
            <a:chExt cx="4262" cy="998"/>
          </a:xfrm>
        </p:grpSpPr>
        <p:grpSp>
          <p:nvGrpSpPr>
            <p:cNvPr id="122884" name="Group 10"/>
            <p:cNvGrpSpPr/>
            <p:nvPr/>
          </p:nvGrpSpPr>
          <p:grpSpPr>
            <a:xfrm>
              <a:off x="348" y="337"/>
              <a:ext cx="349" cy="340"/>
              <a:chOff x="348" y="329"/>
              <a:chExt cx="349" cy="340"/>
            </a:xfrm>
          </p:grpSpPr>
          <p:sp>
            <p:nvSpPr>
              <p:cNvPr id="122885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2886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22887" name="MH_SubTitle_4"/>
            <p:cNvSpPr txBox="1"/>
            <p:nvPr/>
          </p:nvSpPr>
          <p:spPr>
            <a:xfrm>
              <a:off x="1574" y="0"/>
              <a:ext cx="3036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/>
            <a:p>
              <a:pPr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lang="zh-CN" altLang="en-US" sz="3200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学习目标</a:t>
              </a:r>
              <a:endParaRPr lang="zh-CN" altLang="en-US" sz="32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Rectangle 2"/>
          <p:cNvSpPr txBox="1"/>
          <p:nvPr/>
        </p:nvSpPr>
        <p:spPr>
          <a:xfrm>
            <a:off x="609600" y="1989138"/>
            <a:ext cx="10542588" cy="1881187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理解并掌握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多项式与多项式的乘法运算法则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Arial" panose="020B0604020202020204" pitchFamily="34" charset="0"/>
                <a:ea typeface="黑体" panose="02010609060101010101" pitchFamily="49" charset="-122"/>
              </a:rPr>
              <a:t>（重点）</a:t>
            </a:r>
            <a:endParaRPr lang="en-US" altLang="zh-CN" sz="280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能够运用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多项式与多项式的乘法运算法则进行 计算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.</a:t>
            </a:r>
            <a:r>
              <a:rPr lang="zh-CN" altLang="en-US" sz="2800" dirty="0">
                <a:latin typeface="Arial" panose="020B0604020202020204" pitchFamily="34" charset="0"/>
                <a:ea typeface="黑体" panose="02010609060101010101" pitchFamily="49" charset="-122"/>
              </a:rPr>
              <a:t>（难点）</a:t>
            </a:r>
            <a:endParaRPr lang="en-US" altLang="zh-CN" sz="28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3906" name="矩形 80"/>
          <p:cNvSpPr/>
          <p:nvPr/>
        </p:nvSpPr>
        <p:spPr>
          <a:xfrm>
            <a:off x="0" y="58738"/>
            <a:ext cx="12065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导入新课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</a:endParaRPr>
          </a:p>
        </p:txBody>
      </p:sp>
      <p:sp>
        <p:nvSpPr>
          <p:cNvPr id="123907" name="圆角矩形 31"/>
          <p:cNvSpPr/>
          <p:nvPr/>
        </p:nvSpPr>
        <p:spPr>
          <a:xfrm>
            <a:off x="431800" y="679450"/>
            <a:ext cx="1993900" cy="4413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复习引入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Rectangle 10" descr="PE03255_"/>
          <p:cNvSpPr>
            <a:spLocks noChangeArrowheads="1"/>
          </p:cNvSpPr>
          <p:nvPr/>
        </p:nvSpPr>
        <p:spPr bwMode="auto">
          <a:xfrm>
            <a:off x="527050" y="1341438"/>
            <a:ext cx="6496050" cy="519113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如何进行单项式与多项式乘法的运算？</a:t>
            </a:r>
            <a:endParaRPr lang="en-US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955675" y="2563813"/>
            <a:ext cx="76358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 eaLnBrk="0" hangingPunct="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 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再把所得的积相加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Rectangle 11" descr="PE03255_"/>
          <p:cNvSpPr>
            <a:spLocks noChangeArrowheads="1"/>
          </p:cNvSpPr>
          <p:nvPr/>
        </p:nvSpPr>
        <p:spPr bwMode="auto">
          <a:xfrm>
            <a:off x="909638" y="1916113"/>
            <a:ext cx="8545513" cy="519113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 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将单项式分别乘以多项式的各项，</a:t>
            </a:r>
            <a:endParaRPr lang="en-US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23888" y="3141663"/>
            <a:ext cx="10977563" cy="519113"/>
          </a:xfrm>
          <a:prstGeom prst="rect">
            <a:avLst/>
          </a:prstGeom>
        </p:spPr>
        <p:txBody>
          <a:bodyPr wrap="squar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进行单项式与多项式乘法运算时，要注意什么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Rectangle 15" descr="PE03255_"/>
          <p:cNvSpPr>
            <a:spLocks noChangeArrowheads="1"/>
          </p:cNvSpPr>
          <p:nvPr/>
        </p:nvSpPr>
        <p:spPr bwMode="auto">
          <a:xfrm>
            <a:off x="749300" y="3933825"/>
            <a:ext cx="4672013" cy="51752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 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不能漏乘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Rectangle 16" descr="PE03255_"/>
          <p:cNvSpPr>
            <a:spLocks noChangeArrowheads="1"/>
          </p:cNvSpPr>
          <p:nvPr/>
        </p:nvSpPr>
        <p:spPr bwMode="auto">
          <a:xfrm>
            <a:off x="2990850" y="3933825"/>
            <a:ext cx="7042150" cy="51752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即单项式要乘遍多项式的每一项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Rectangle 17" descr="PE03255_"/>
          <p:cNvSpPr>
            <a:spLocks noChangeArrowheads="1"/>
          </p:cNvSpPr>
          <p:nvPr/>
        </p:nvSpPr>
        <p:spPr bwMode="auto">
          <a:xfrm>
            <a:off x="747713" y="4581525"/>
            <a:ext cx="9955213" cy="51752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 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去括号时注意符号的确定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14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14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7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  <p:bldP spid="14" grpId="0" build="p"/>
      <p:bldP spid="16" grpId="0" build="p"/>
      <p:bldP spid="17" grpId="0" build="p"/>
      <p:bldP spid="1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4930" name="矩形 80"/>
          <p:cNvSpPr/>
          <p:nvPr/>
        </p:nvSpPr>
        <p:spPr>
          <a:xfrm>
            <a:off x="95250" y="71438"/>
            <a:ext cx="12065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讲授新课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</a:endParaRPr>
          </a:p>
        </p:txBody>
      </p:sp>
      <p:grpSp>
        <p:nvGrpSpPr>
          <p:cNvPr id="124931" name="组合 6147"/>
          <p:cNvGrpSpPr/>
          <p:nvPr/>
        </p:nvGrpSpPr>
        <p:grpSpPr>
          <a:xfrm>
            <a:off x="376238" y="195263"/>
            <a:ext cx="3427412" cy="806450"/>
            <a:chOff x="0" y="0"/>
            <a:chExt cx="4050" cy="1269"/>
          </a:xfrm>
        </p:grpSpPr>
        <p:sp>
          <p:nvSpPr>
            <p:cNvPr id="124932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933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934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p>
              <a:pPr algn="ctr">
                <a:buFont typeface="Arial" panose="020B0604020202020204" pitchFamily="34" charset="0"/>
                <a:buNone/>
              </a:pPr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4935" name="文本框 6151"/>
            <p:cNvSpPr txBox="1"/>
            <p:nvPr/>
          </p:nvSpPr>
          <p:spPr>
            <a:xfrm>
              <a:off x="878" y="432"/>
              <a:ext cx="3172" cy="81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00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多项式乘多项式</a:t>
              </a:r>
              <a:endParaRPr lang="zh-CN" altLang="en-US" sz="2800" b="1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124936" name="文本框 6152"/>
            <p:cNvSpPr txBox="1"/>
            <p:nvPr/>
          </p:nvSpPr>
          <p:spPr>
            <a:xfrm>
              <a:off x="0" y="453"/>
              <a:ext cx="872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sz="28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一</a:t>
              </a:r>
              <a:endPara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24937" name="圆角矩形 31"/>
          <p:cNvSpPr/>
          <p:nvPr/>
        </p:nvSpPr>
        <p:spPr>
          <a:xfrm>
            <a:off x="431800" y="1100138"/>
            <a:ext cx="2587625" cy="487362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互动探究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Text Box 2"/>
          <p:cNvSpPr txBox="1">
            <a:spLocks noChangeArrowheads="1"/>
          </p:cNvSpPr>
          <p:nvPr/>
        </p:nvSpPr>
        <p:spPr bwMode="auto">
          <a:xfrm>
            <a:off x="157163" y="1558925"/>
            <a:ext cx="12050713" cy="137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228B8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altLang="zh-CN" sz="2800" b="1">
                <a:solidFill>
                  <a:srgbClr val="228B8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 </a:t>
            </a:r>
            <a:r>
              <a:rPr lang="en-US" altLang="zh-CN" sz="2800">
                <a:solidFill>
                  <a:srgbClr val="228B8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某地区在退耕还林期间，有一块原长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米，宽为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米的长方形林区增长了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米，加宽了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米，请你计算这块林区现在的面积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9" name="Rectangle 26"/>
          <p:cNvSpPr/>
          <p:nvPr/>
        </p:nvSpPr>
        <p:spPr>
          <a:xfrm>
            <a:off x="5057775" y="3808413"/>
            <a:ext cx="4572000" cy="2286000"/>
          </a:xfrm>
          <a:prstGeom prst="rect">
            <a:avLst/>
          </a:prstGeom>
          <a:solidFill>
            <a:srgbClr val="FFFF99"/>
          </a:solidFill>
          <a:ln w="38100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7" name="Group 27"/>
          <p:cNvGrpSpPr/>
          <p:nvPr/>
        </p:nvGrpSpPr>
        <p:grpSpPr>
          <a:xfrm>
            <a:off x="5057775" y="3122613"/>
            <a:ext cx="6197600" cy="2971800"/>
            <a:chOff x="1488" y="636"/>
            <a:chExt cx="2928" cy="1872"/>
          </a:xfrm>
        </p:grpSpPr>
        <p:sp>
          <p:nvSpPr>
            <p:cNvPr id="124941" name="Rectangle 28"/>
            <p:cNvSpPr/>
            <p:nvPr/>
          </p:nvSpPr>
          <p:spPr>
            <a:xfrm>
              <a:off x="1488" y="636"/>
              <a:ext cx="2160" cy="432"/>
            </a:xfrm>
            <a:prstGeom prst="rect">
              <a:avLst/>
            </a:prstGeom>
            <a:solidFill>
              <a:srgbClr val="66FF33"/>
            </a:solidFill>
            <a:ln w="38100" cap="flat" cmpd="sng">
              <a:solidFill>
                <a:srgbClr val="FF3300"/>
              </a:solidFill>
              <a:prstDash val="sysDot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>
                <a:buFont typeface="Arial" panose="020B0604020202020204" pitchFamily="34" charset="0"/>
                <a:buNone/>
              </a:pPr>
              <a:endPara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24942" name="Rectangle 29"/>
            <p:cNvSpPr/>
            <p:nvPr/>
          </p:nvSpPr>
          <p:spPr>
            <a:xfrm>
              <a:off x="3648" y="1068"/>
              <a:ext cx="768" cy="1440"/>
            </a:xfrm>
            <a:prstGeom prst="rect">
              <a:avLst/>
            </a:prstGeom>
            <a:solidFill>
              <a:srgbClr val="66FF33"/>
            </a:solidFill>
            <a:ln w="38100" cap="flat" cmpd="sng">
              <a:solidFill>
                <a:srgbClr val="FF3300"/>
              </a:solidFill>
              <a:prstDash val="sysDot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>
                <a:buFont typeface="Arial" panose="020B0604020202020204" pitchFamily="34" charset="0"/>
                <a:buNone/>
              </a:pPr>
              <a:endPara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24943" name="Rectangle 30"/>
            <p:cNvSpPr/>
            <p:nvPr/>
          </p:nvSpPr>
          <p:spPr>
            <a:xfrm>
              <a:off x="3648" y="636"/>
              <a:ext cx="768" cy="432"/>
            </a:xfrm>
            <a:prstGeom prst="rect">
              <a:avLst/>
            </a:prstGeom>
            <a:solidFill>
              <a:srgbClr val="66FF33"/>
            </a:solidFill>
            <a:ln w="38100" cap="flat" cmpd="sng">
              <a:solidFill>
                <a:srgbClr val="FF3300"/>
              </a:solidFill>
              <a:prstDash val="sysDot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>
                <a:buFont typeface="Arial" panose="020B0604020202020204" pitchFamily="34" charset="0"/>
                <a:buNone/>
              </a:pPr>
              <a:endPara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8" name="Group 35"/>
          <p:cNvGrpSpPr/>
          <p:nvPr/>
        </p:nvGrpSpPr>
        <p:grpSpPr>
          <a:xfrm>
            <a:off x="4549775" y="3808413"/>
            <a:ext cx="5080000" cy="2667000"/>
            <a:chOff x="1248" y="1068"/>
            <a:chExt cx="2400" cy="1680"/>
          </a:xfrm>
        </p:grpSpPr>
        <p:grpSp>
          <p:nvGrpSpPr>
            <p:cNvPr id="124945" name="Group 36"/>
            <p:cNvGrpSpPr/>
            <p:nvPr/>
          </p:nvGrpSpPr>
          <p:grpSpPr>
            <a:xfrm>
              <a:off x="1248" y="1068"/>
              <a:ext cx="336" cy="1440"/>
              <a:chOff x="1248" y="1068"/>
              <a:chExt cx="336" cy="1440"/>
            </a:xfrm>
          </p:grpSpPr>
          <p:sp>
            <p:nvSpPr>
              <p:cNvPr id="124946" name="Text Box 37"/>
              <p:cNvSpPr txBox="1"/>
              <p:nvPr/>
            </p:nvSpPr>
            <p:spPr>
              <a:xfrm>
                <a:off x="1248" y="1548"/>
                <a:ext cx="33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4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endParaRPr lang="en-US" altLang="zh-CN" sz="2400" b="1" i="1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24947" name="Line 38"/>
              <p:cNvSpPr/>
              <p:nvPr/>
            </p:nvSpPr>
            <p:spPr>
              <a:xfrm>
                <a:off x="1296" y="1068"/>
                <a:ext cx="19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4948" name="Line 39"/>
              <p:cNvSpPr/>
              <p:nvPr/>
            </p:nvSpPr>
            <p:spPr>
              <a:xfrm>
                <a:off x="1296" y="2508"/>
                <a:ext cx="19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4949" name="Line 40"/>
              <p:cNvSpPr/>
              <p:nvPr/>
            </p:nvSpPr>
            <p:spPr>
              <a:xfrm>
                <a:off x="1344" y="1932"/>
                <a:ext cx="0" cy="57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4950" name="Line 41"/>
              <p:cNvSpPr/>
              <p:nvPr/>
            </p:nvSpPr>
            <p:spPr>
              <a:xfrm flipV="1">
                <a:off x="1344" y="1068"/>
                <a:ext cx="0" cy="48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 rot="10800000"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24951" name="Group 42"/>
            <p:cNvGrpSpPr/>
            <p:nvPr/>
          </p:nvGrpSpPr>
          <p:grpSpPr>
            <a:xfrm>
              <a:off x="1488" y="2460"/>
              <a:ext cx="2160" cy="288"/>
              <a:chOff x="1488" y="2460"/>
              <a:chExt cx="2160" cy="288"/>
            </a:xfrm>
          </p:grpSpPr>
          <p:sp>
            <p:nvSpPr>
              <p:cNvPr id="124952" name="Text Box 43"/>
              <p:cNvSpPr txBox="1"/>
              <p:nvPr/>
            </p:nvSpPr>
            <p:spPr>
              <a:xfrm>
                <a:off x="2256" y="2460"/>
                <a:ext cx="72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4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endParaRPr lang="en-US" altLang="zh-CN" sz="2400" b="1" i="1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24953" name="Line 44"/>
              <p:cNvSpPr/>
              <p:nvPr/>
            </p:nvSpPr>
            <p:spPr>
              <a:xfrm>
                <a:off x="1488" y="2508"/>
                <a:ext cx="0" cy="19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4954" name="Line 45"/>
              <p:cNvSpPr/>
              <p:nvPr/>
            </p:nvSpPr>
            <p:spPr>
              <a:xfrm>
                <a:off x="3648" y="2508"/>
                <a:ext cx="0" cy="19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4955" name="Line 46"/>
              <p:cNvSpPr/>
              <p:nvPr/>
            </p:nvSpPr>
            <p:spPr>
              <a:xfrm flipH="1">
                <a:off x="1488" y="2652"/>
                <a:ext cx="720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4956" name="Line 47"/>
              <p:cNvSpPr/>
              <p:nvPr/>
            </p:nvSpPr>
            <p:spPr>
              <a:xfrm>
                <a:off x="2688" y="2652"/>
                <a:ext cx="960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9" name="Group 48"/>
          <p:cNvGrpSpPr/>
          <p:nvPr/>
        </p:nvGrpSpPr>
        <p:grpSpPr>
          <a:xfrm>
            <a:off x="4449763" y="2851150"/>
            <a:ext cx="7213600" cy="3657600"/>
            <a:chOff x="1200" y="444"/>
            <a:chExt cx="3408" cy="2304"/>
          </a:xfrm>
        </p:grpSpPr>
        <p:grpSp>
          <p:nvGrpSpPr>
            <p:cNvPr id="124958" name="Group 49"/>
            <p:cNvGrpSpPr/>
            <p:nvPr/>
          </p:nvGrpSpPr>
          <p:grpSpPr>
            <a:xfrm>
              <a:off x="1200" y="444"/>
              <a:ext cx="384" cy="528"/>
              <a:chOff x="1200" y="444"/>
              <a:chExt cx="384" cy="528"/>
            </a:xfrm>
          </p:grpSpPr>
          <p:sp>
            <p:nvSpPr>
              <p:cNvPr id="124959" name="Text Box 50"/>
              <p:cNvSpPr txBox="1"/>
              <p:nvPr/>
            </p:nvSpPr>
            <p:spPr>
              <a:xfrm>
                <a:off x="1200" y="684"/>
                <a:ext cx="384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4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endParaRPr lang="en-US" altLang="zh-CN" sz="2400" b="1" i="1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24960" name="Line 51"/>
              <p:cNvSpPr/>
              <p:nvPr/>
            </p:nvSpPr>
            <p:spPr>
              <a:xfrm>
                <a:off x="1296" y="636"/>
                <a:ext cx="19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4961" name="Line 52"/>
              <p:cNvSpPr/>
              <p:nvPr/>
            </p:nvSpPr>
            <p:spPr>
              <a:xfrm>
                <a:off x="1344" y="444"/>
                <a:ext cx="0" cy="19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24962" name="Group 53"/>
            <p:cNvGrpSpPr/>
            <p:nvPr/>
          </p:nvGrpSpPr>
          <p:grpSpPr>
            <a:xfrm>
              <a:off x="3888" y="2460"/>
              <a:ext cx="720" cy="288"/>
              <a:chOff x="3888" y="2460"/>
              <a:chExt cx="720" cy="288"/>
            </a:xfrm>
          </p:grpSpPr>
          <p:sp>
            <p:nvSpPr>
              <p:cNvPr id="124963" name="Text Box 54"/>
              <p:cNvSpPr txBox="1"/>
              <p:nvPr/>
            </p:nvSpPr>
            <p:spPr>
              <a:xfrm>
                <a:off x="3888" y="2460"/>
                <a:ext cx="57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4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endParaRPr lang="en-US" altLang="zh-CN" sz="2400" b="1" i="1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24964" name="Line 55"/>
              <p:cNvSpPr/>
              <p:nvPr/>
            </p:nvSpPr>
            <p:spPr>
              <a:xfrm>
                <a:off x="4416" y="2508"/>
                <a:ext cx="0" cy="19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4965" name="Line 56"/>
              <p:cNvSpPr/>
              <p:nvPr/>
            </p:nvSpPr>
            <p:spPr>
              <a:xfrm flipH="1">
                <a:off x="4416" y="2652"/>
                <a:ext cx="19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5" name="Rectangle 1037"/>
          <p:cNvSpPr/>
          <p:nvPr/>
        </p:nvSpPr>
        <p:spPr>
          <a:xfrm>
            <a:off x="5192713" y="2309813"/>
            <a:ext cx="4572000" cy="2286000"/>
          </a:xfrm>
          <a:prstGeom prst="rect">
            <a:avLst/>
          </a:prstGeom>
          <a:solidFill>
            <a:srgbClr val="FFFF99"/>
          </a:solidFill>
          <a:ln w="38100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en-US" sz="28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2" name="Group 1070"/>
          <p:cNvGrpSpPr/>
          <p:nvPr/>
        </p:nvGrpSpPr>
        <p:grpSpPr>
          <a:xfrm>
            <a:off x="5192713" y="1624013"/>
            <a:ext cx="6197600" cy="2971800"/>
            <a:chOff x="1488" y="636"/>
            <a:chExt cx="2928" cy="1872"/>
          </a:xfrm>
        </p:grpSpPr>
        <p:sp>
          <p:nvSpPr>
            <p:cNvPr id="125956" name="Rectangle 1038"/>
            <p:cNvSpPr/>
            <p:nvPr/>
          </p:nvSpPr>
          <p:spPr>
            <a:xfrm>
              <a:off x="1488" y="636"/>
              <a:ext cx="2160" cy="432"/>
            </a:xfrm>
            <a:prstGeom prst="rect">
              <a:avLst/>
            </a:prstGeom>
            <a:solidFill>
              <a:srgbClr val="66FF33"/>
            </a:solidFill>
            <a:ln w="38100" cap="flat" cmpd="sng">
              <a:solidFill>
                <a:srgbClr val="FF3300"/>
              </a:solidFill>
              <a:prstDash val="sysDot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>
                <a:buFont typeface="Arial" panose="020B0604020202020204" pitchFamily="34" charset="0"/>
                <a:buNone/>
              </a:pPr>
              <a:endParaRPr lang="zh-CN" alt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25957" name="Rectangle 1039"/>
            <p:cNvSpPr/>
            <p:nvPr/>
          </p:nvSpPr>
          <p:spPr>
            <a:xfrm>
              <a:off x="3648" y="1068"/>
              <a:ext cx="768" cy="1440"/>
            </a:xfrm>
            <a:prstGeom prst="rect">
              <a:avLst/>
            </a:prstGeom>
            <a:solidFill>
              <a:srgbClr val="66FF33"/>
            </a:solidFill>
            <a:ln w="38100" cap="flat" cmpd="sng">
              <a:solidFill>
                <a:srgbClr val="FF3300"/>
              </a:solidFill>
              <a:prstDash val="sysDot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>
                <a:buFont typeface="Arial" panose="020B0604020202020204" pitchFamily="34" charset="0"/>
                <a:buNone/>
              </a:pPr>
              <a:endParaRPr lang="zh-CN" alt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25958" name="Rectangle 1041"/>
            <p:cNvSpPr/>
            <p:nvPr/>
          </p:nvSpPr>
          <p:spPr>
            <a:xfrm>
              <a:off x="3648" y="636"/>
              <a:ext cx="768" cy="432"/>
            </a:xfrm>
            <a:prstGeom prst="rect">
              <a:avLst/>
            </a:prstGeom>
            <a:solidFill>
              <a:srgbClr val="66FF33"/>
            </a:solidFill>
            <a:ln w="38100" cap="flat" cmpd="sng">
              <a:solidFill>
                <a:srgbClr val="FF3300"/>
              </a:solidFill>
              <a:prstDash val="sysDot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>
                <a:buFont typeface="Arial" panose="020B0604020202020204" pitchFamily="34" charset="0"/>
                <a:buNone/>
              </a:pPr>
              <a:endParaRPr lang="zh-CN" alt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90" name="Text Box 1045"/>
          <p:cNvSpPr txBox="1"/>
          <p:nvPr/>
        </p:nvSpPr>
        <p:spPr>
          <a:xfrm>
            <a:off x="6921500" y="2919413"/>
            <a:ext cx="20320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ma</a:t>
            </a:r>
            <a:endParaRPr lang="en-US" altLang="zh-CN" sz="2800" b="1" i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1" name="Text Box 1049"/>
          <p:cNvSpPr txBox="1"/>
          <p:nvPr/>
        </p:nvSpPr>
        <p:spPr>
          <a:xfrm>
            <a:off x="10069513" y="2919413"/>
            <a:ext cx="16256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endParaRPr lang="en-US" altLang="zh-CN" sz="2800" b="1" i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2" name="Text Box 1050"/>
          <p:cNvSpPr txBox="1"/>
          <p:nvPr/>
        </p:nvSpPr>
        <p:spPr>
          <a:xfrm>
            <a:off x="6896100" y="1624013"/>
            <a:ext cx="16256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mb</a:t>
            </a:r>
            <a:endParaRPr lang="en-US" altLang="zh-CN" sz="2800" b="1" i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3" name="Text Box 1051"/>
          <p:cNvSpPr txBox="1"/>
          <p:nvPr/>
        </p:nvSpPr>
        <p:spPr>
          <a:xfrm>
            <a:off x="10069513" y="1624013"/>
            <a:ext cx="18288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nb</a:t>
            </a:r>
            <a:endParaRPr lang="en-US" altLang="zh-CN" sz="2800" b="1" i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3" name="Group 1069"/>
          <p:cNvGrpSpPr/>
          <p:nvPr/>
        </p:nvGrpSpPr>
        <p:grpSpPr>
          <a:xfrm>
            <a:off x="4684713" y="2309813"/>
            <a:ext cx="5080000" cy="2727325"/>
            <a:chOff x="1248" y="1068"/>
            <a:chExt cx="2400" cy="1718"/>
          </a:xfrm>
        </p:grpSpPr>
        <p:grpSp>
          <p:nvGrpSpPr>
            <p:cNvPr id="125964" name="Group 1064"/>
            <p:cNvGrpSpPr/>
            <p:nvPr/>
          </p:nvGrpSpPr>
          <p:grpSpPr>
            <a:xfrm>
              <a:off x="1248" y="1068"/>
              <a:ext cx="336" cy="1440"/>
              <a:chOff x="1248" y="1068"/>
              <a:chExt cx="336" cy="1440"/>
            </a:xfrm>
          </p:grpSpPr>
          <p:sp>
            <p:nvSpPr>
              <p:cNvPr id="125965" name="Text Box 1047"/>
              <p:cNvSpPr txBox="1"/>
              <p:nvPr/>
            </p:nvSpPr>
            <p:spPr>
              <a:xfrm>
                <a:off x="1248" y="1548"/>
                <a:ext cx="336" cy="32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endParaRPr lang="en-US" altLang="zh-CN" sz="2800" b="1" i="1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25966" name="Line 1052"/>
              <p:cNvSpPr/>
              <p:nvPr/>
            </p:nvSpPr>
            <p:spPr>
              <a:xfrm>
                <a:off x="1296" y="1068"/>
                <a:ext cx="19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5967" name="Line 1053"/>
              <p:cNvSpPr/>
              <p:nvPr/>
            </p:nvSpPr>
            <p:spPr>
              <a:xfrm>
                <a:off x="1296" y="2508"/>
                <a:ext cx="19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5968" name="Line 1056"/>
              <p:cNvSpPr/>
              <p:nvPr/>
            </p:nvSpPr>
            <p:spPr>
              <a:xfrm>
                <a:off x="1344" y="1932"/>
                <a:ext cx="0" cy="57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5969" name="Line 1057"/>
              <p:cNvSpPr/>
              <p:nvPr/>
            </p:nvSpPr>
            <p:spPr>
              <a:xfrm flipV="1">
                <a:off x="1344" y="1068"/>
                <a:ext cx="0" cy="48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 rot="10800000"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25970" name="Group 1065"/>
            <p:cNvGrpSpPr/>
            <p:nvPr/>
          </p:nvGrpSpPr>
          <p:grpSpPr>
            <a:xfrm>
              <a:off x="1488" y="2460"/>
              <a:ext cx="2160" cy="326"/>
              <a:chOff x="1488" y="2460"/>
              <a:chExt cx="2160" cy="326"/>
            </a:xfrm>
          </p:grpSpPr>
          <p:sp>
            <p:nvSpPr>
              <p:cNvPr id="125971" name="Text Box 1044"/>
              <p:cNvSpPr txBox="1"/>
              <p:nvPr/>
            </p:nvSpPr>
            <p:spPr>
              <a:xfrm>
                <a:off x="2256" y="2460"/>
                <a:ext cx="720" cy="32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endParaRPr lang="en-US" altLang="zh-CN" sz="2800" b="1" i="1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25972" name="Line 1058"/>
              <p:cNvSpPr/>
              <p:nvPr/>
            </p:nvSpPr>
            <p:spPr>
              <a:xfrm>
                <a:off x="1488" y="2508"/>
                <a:ext cx="0" cy="19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5973" name="Line 1060"/>
              <p:cNvSpPr/>
              <p:nvPr/>
            </p:nvSpPr>
            <p:spPr>
              <a:xfrm>
                <a:off x="3648" y="2508"/>
                <a:ext cx="0" cy="19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5974" name="Line 1061"/>
              <p:cNvSpPr/>
              <p:nvPr/>
            </p:nvSpPr>
            <p:spPr>
              <a:xfrm flipH="1">
                <a:off x="1488" y="2652"/>
                <a:ext cx="720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5975" name="Line 1062"/>
              <p:cNvSpPr/>
              <p:nvPr/>
            </p:nvSpPr>
            <p:spPr>
              <a:xfrm>
                <a:off x="2688" y="2652"/>
                <a:ext cx="960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Group 1068"/>
          <p:cNvGrpSpPr/>
          <p:nvPr/>
        </p:nvGrpSpPr>
        <p:grpSpPr>
          <a:xfrm>
            <a:off x="4583113" y="1319213"/>
            <a:ext cx="7213600" cy="3717925"/>
            <a:chOff x="1200" y="444"/>
            <a:chExt cx="3408" cy="2342"/>
          </a:xfrm>
        </p:grpSpPr>
        <p:grpSp>
          <p:nvGrpSpPr>
            <p:cNvPr id="125977" name="Group 1067"/>
            <p:cNvGrpSpPr/>
            <p:nvPr/>
          </p:nvGrpSpPr>
          <p:grpSpPr>
            <a:xfrm>
              <a:off x="1200" y="444"/>
              <a:ext cx="384" cy="567"/>
              <a:chOff x="1200" y="444"/>
              <a:chExt cx="384" cy="567"/>
            </a:xfrm>
          </p:grpSpPr>
          <p:sp>
            <p:nvSpPr>
              <p:cNvPr id="125978" name="Text Box 1046"/>
              <p:cNvSpPr txBox="1"/>
              <p:nvPr/>
            </p:nvSpPr>
            <p:spPr>
              <a:xfrm>
                <a:off x="1200" y="684"/>
                <a:ext cx="384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endParaRPr lang="en-US" altLang="zh-CN" sz="2800" b="1" i="1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25979" name="Line 1054"/>
              <p:cNvSpPr/>
              <p:nvPr/>
            </p:nvSpPr>
            <p:spPr>
              <a:xfrm>
                <a:off x="1296" y="636"/>
                <a:ext cx="19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5980" name="Line 1055"/>
              <p:cNvSpPr/>
              <p:nvPr/>
            </p:nvSpPr>
            <p:spPr>
              <a:xfrm>
                <a:off x="1344" y="444"/>
                <a:ext cx="0" cy="19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25981" name="Group 1066"/>
            <p:cNvGrpSpPr/>
            <p:nvPr/>
          </p:nvGrpSpPr>
          <p:grpSpPr>
            <a:xfrm>
              <a:off x="3888" y="2460"/>
              <a:ext cx="720" cy="326"/>
              <a:chOff x="3888" y="2460"/>
              <a:chExt cx="720" cy="326"/>
            </a:xfrm>
          </p:grpSpPr>
          <p:sp>
            <p:nvSpPr>
              <p:cNvPr id="125982" name="Text Box 1048"/>
              <p:cNvSpPr txBox="1"/>
              <p:nvPr/>
            </p:nvSpPr>
            <p:spPr>
              <a:xfrm>
                <a:off x="3888" y="2460"/>
                <a:ext cx="576" cy="32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endParaRPr lang="en-US" altLang="zh-CN" sz="2800" b="1" i="1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25983" name="Line 1059"/>
              <p:cNvSpPr/>
              <p:nvPr/>
            </p:nvSpPr>
            <p:spPr>
              <a:xfrm>
                <a:off x="4416" y="2508"/>
                <a:ext cx="0" cy="19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5984" name="Line 1063"/>
              <p:cNvSpPr/>
              <p:nvPr/>
            </p:nvSpPr>
            <p:spPr>
              <a:xfrm flipH="1">
                <a:off x="4416" y="2652"/>
                <a:ext cx="19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25985" name="Rectangle 1087"/>
          <p:cNvSpPr/>
          <p:nvPr/>
        </p:nvSpPr>
        <p:spPr>
          <a:xfrm>
            <a:off x="1006475" y="692150"/>
            <a:ext cx="9702800" cy="6096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你能用不同的形式表示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所拼图的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面积吗？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7" name="Text Box 1088"/>
          <p:cNvSpPr txBox="1"/>
          <p:nvPr/>
        </p:nvSpPr>
        <p:spPr>
          <a:xfrm>
            <a:off x="1358900" y="5200650"/>
            <a:ext cx="1107281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这块林区现在长为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m+n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米，宽为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a+b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米</a:t>
            </a:r>
            <a:endParaRPr lang="zh-CN" altLang="en-US" sz="2800" baseline="30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01688" y="1882775"/>
            <a:ext cx="1897062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m+n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a+b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74688" y="3138488"/>
            <a:ext cx="245586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a+b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+n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a+b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74688" y="4489450"/>
            <a:ext cx="245427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ma+mb+na+nb</a:t>
            </a:r>
            <a:endParaRPr lang="en-US" altLang="zh-CN" sz="2800" b="1" i="1" baseline="300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74688" y="1365250"/>
            <a:ext cx="16065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方法一：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74688" y="2620963"/>
            <a:ext cx="16065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方法二：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74688" y="4013200"/>
            <a:ext cx="16065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方法三：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bldLvl="0" animBg="1"/>
      <p:bldP spid="90" grpId="0"/>
      <p:bldP spid="91" grpId="0"/>
      <p:bldP spid="92" grpId="0"/>
      <p:bldP spid="93" grpId="0"/>
      <p:bldP spid="117" grpId="0"/>
      <p:bldP spid="4" grpId="0"/>
      <p:bldP spid="5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" name="Rectangle 2"/>
          <p:cNvSpPr txBox="1">
            <a:spLocks noChangeArrowheads="1"/>
          </p:cNvSpPr>
          <p:nvPr/>
        </p:nvSpPr>
        <p:spPr>
          <a:xfrm>
            <a:off x="241300" y="404813"/>
            <a:ext cx="10710863" cy="1223963"/>
          </a:xfrm>
          <a:prstGeom prst="rect">
            <a:avLst/>
          </a:prstGeom>
        </p:spPr>
        <p:txBody>
          <a:bodyPr/>
          <a:p>
            <a:pPr eaLnBrk="0" hangingPunc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由于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m+n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)(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a+b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ma+mb+na+nb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表示同一块地的面积，故有：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zh-CN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Rectangle 4" descr="PE03255_"/>
          <p:cNvSpPr>
            <a:spLocks noChangeArrowheads="1"/>
          </p:cNvSpPr>
          <p:nvPr/>
        </p:nvSpPr>
        <p:spPr bwMode="auto">
          <a:xfrm>
            <a:off x="1292225" y="1789113"/>
            <a:ext cx="2100263" cy="519113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en-US" sz="2800" b="1" i="1" err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en-US" sz="2800" b="1" err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 err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en-US" sz="2800" b="1" err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)(</a:t>
            </a:r>
            <a:r>
              <a:rPr lang="en-US" altLang="zh-CN" sz="2800" b="1" i="1" err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en-US" sz="2800" b="1" err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 err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)=</a:t>
            </a:r>
            <a:endParaRPr lang="en-US" altLang="en-US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" name="Rectangle 5" descr="PE03255_"/>
          <p:cNvSpPr>
            <a:spLocks noChangeArrowheads="1"/>
          </p:cNvSpPr>
          <p:nvPr/>
        </p:nvSpPr>
        <p:spPr bwMode="auto">
          <a:xfrm>
            <a:off x="3392488" y="1749425"/>
            <a:ext cx="1522413" cy="51752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 i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ma</a:t>
            </a:r>
            <a:endParaRPr lang="en-US" altLang="zh-CN" sz="2800" b="1" i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26981" name="Rectangle 6" descr="PE03255_"/>
          <p:cNvSpPr/>
          <p:nvPr/>
        </p:nvSpPr>
        <p:spPr>
          <a:xfrm>
            <a:off x="3997325" y="1747838"/>
            <a:ext cx="9302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+ </a:t>
            </a:r>
            <a:r>
              <a:rPr lang="en-US" altLang="zh-CN" sz="2800" b="1" i="1" err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mb</a:t>
            </a:r>
            <a:endParaRPr lang="en-US" altLang="zh-CN" sz="2800" b="1" i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27" name="Rectangle 7" descr="PE03255_"/>
          <p:cNvSpPr>
            <a:spLocks noChangeArrowheads="1"/>
          </p:cNvSpPr>
          <p:nvPr/>
        </p:nvSpPr>
        <p:spPr bwMode="auto">
          <a:xfrm>
            <a:off x="4997450" y="1773238"/>
            <a:ext cx="852488" cy="519113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+ </a:t>
            </a:r>
            <a:r>
              <a:rPr lang="en-US" altLang="zh-CN" sz="2800" b="1" i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na</a:t>
            </a:r>
            <a:endParaRPr lang="en-US" altLang="zh-CN" sz="2800" b="1" i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28" name="Rectangle 8" descr="PE03255_"/>
          <p:cNvSpPr>
            <a:spLocks noChangeArrowheads="1"/>
          </p:cNvSpPr>
          <p:nvPr/>
        </p:nvSpPr>
        <p:spPr bwMode="auto">
          <a:xfrm>
            <a:off x="5894388" y="1773238"/>
            <a:ext cx="1725613" cy="519113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+ </a:t>
            </a:r>
            <a:r>
              <a:rPr lang="en-US" altLang="zh-CN" sz="2800" b="1" i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nb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" name="Rectangle 17" descr="PE03255_"/>
          <p:cNvSpPr>
            <a:spLocks noChangeArrowheads="1"/>
          </p:cNvSpPr>
          <p:nvPr/>
        </p:nvSpPr>
        <p:spPr bwMode="auto">
          <a:xfrm>
            <a:off x="412750" y="2465388"/>
            <a:ext cx="8899525" cy="51752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如何进行多项式与多项式相乘的运算？</a:t>
            </a:r>
            <a:endParaRPr lang="zh-CN" altLang="en-US" sz="2800" dirty="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" name="Text Box 18"/>
          <p:cNvSpPr txBox="1"/>
          <p:nvPr/>
        </p:nvSpPr>
        <p:spPr>
          <a:xfrm>
            <a:off x="649288" y="4389438"/>
            <a:ext cx="105664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实际上，把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看成一个整体，有：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" name="Text Box 19"/>
          <p:cNvSpPr txBox="1"/>
          <p:nvPr/>
        </p:nvSpPr>
        <p:spPr>
          <a:xfrm>
            <a:off x="3216275" y="5845175"/>
            <a:ext cx="58928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ma+mb+na+nb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2" name="Text Box 20"/>
          <p:cNvSpPr txBox="1"/>
          <p:nvPr/>
        </p:nvSpPr>
        <p:spPr>
          <a:xfrm>
            <a:off x="785813" y="5083175"/>
            <a:ext cx="4640262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m+n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)(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a+b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3" name="Text Box 21"/>
          <p:cNvSpPr txBox="1"/>
          <p:nvPr/>
        </p:nvSpPr>
        <p:spPr>
          <a:xfrm>
            <a:off x="3154363" y="5068888"/>
            <a:ext cx="688657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 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a+b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+n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a+b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4" name="Line 22"/>
          <p:cNvSpPr/>
          <p:nvPr/>
        </p:nvSpPr>
        <p:spPr>
          <a:xfrm>
            <a:off x="1708150" y="5584825"/>
            <a:ext cx="911225" cy="1588"/>
          </a:xfrm>
          <a:prstGeom prst="line">
            <a:avLst/>
          </a:prstGeom>
          <a:ln w="57150" cap="flat" cmpd="sng">
            <a:solidFill>
              <a:srgbClr val="3333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5" name="Line 23"/>
          <p:cNvSpPr/>
          <p:nvPr/>
        </p:nvSpPr>
        <p:spPr>
          <a:xfrm flipV="1">
            <a:off x="3665538" y="5584825"/>
            <a:ext cx="1046162" cy="4763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rot="10800000"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6" name="Line 24"/>
          <p:cNvSpPr/>
          <p:nvPr/>
        </p:nvSpPr>
        <p:spPr>
          <a:xfrm>
            <a:off x="4776788" y="5570538"/>
            <a:ext cx="1403350" cy="14287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692275" y="2982913"/>
            <a:ext cx="1560513" cy="519113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en-US" altLang="zh-CN" sz="2800" b="1" i="1" err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m+n</a:t>
            </a:r>
            <a:r>
              <a:rPr lang="en-US" altLang="zh-CN" sz="2800" b="1" err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)X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189288" y="2954338"/>
            <a:ext cx="1376363" cy="519113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 i="1" err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</a:t>
            </a:r>
            <a:r>
              <a:rPr lang="en-US" altLang="zh-CN" sz="2800" b="1" err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="1" i="1" err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+n</a:t>
            </a:r>
            <a:r>
              <a:rPr lang="en-US" altLang="zh-CN" sz="2800" b="1" err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51238" y="2982913"/>
            <a:ext cx="541338" cy="519113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？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874838" y="3708400"/>
            <a:ext cx="3692525" cy="519113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若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X=</a:t>
            </a:r>
            <a:r>
              <a:rPr lang="en-US" altLang="zh-CN" sz="2800" b="1" i="1" err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en-US" altLang="zh-CN" sz="2800" b="1" err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</a:t>
            </a:r>
            <a:r>
              <a:rPr lang="en-US" altLang="zh-CN" sz="2800" b="1" i="1" err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，如何计算？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5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6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698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ldLvl="0" animBg="1"/>
      <p:bldP spid="25" grpId="0" advAuto="1000" build="p"/>
      <p:bldP spid="126981" grpId="0" advAuto="1000" build="p"/>
      <p:bldP spid="27" grpId="0" bldLvl="0" animBg="1"/>
      <p:bldP spid="28" grpId="0" bldLvl="0" animBg="1"/>
      <p:bldP spid="30" grpId="0"/>
      <p:bldP spid="31" grpId="0"/>
      <p:bldP spid="32" grpId="0"/>
      <p:bldP spid="33" grpId="0"/>
      <p:bldP spid="2" grpId="0"/>
      <p:bldP spid="3" grpId="0"/>
      <p:bldP spid="4" grpId="0"/>
      <p:bldP spid="4" grpId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22300" y="1793875"/>
            <a:ext cx="11060113" cy="1400175"/>
          </a:xfrm>
          <a:prstGeom prst="rect">
            <a:avLst/>
          </a:prstGeom>
          <a:solidFill>
            <a:srgbClr val="00FFFF">
              <a:alpha val="23000"/>
            </a:srgbClr>
          </a:solidFill>
          <a:ln w="25400" algn="ctr">
            <a:solidFill>
              <a:schemeClr val="accent3">
                <a:lumMod val="50000"/>
                <a:alpha val="59000"/>
              </a:schemeClr>
            </a:solidFill>
            <a:miter lim="800000"/>
          </a:ln>
          <a:effectLst/>
        </p:spPr>
        <p:txBody>
          <a:bodyPr wrap="square"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多项式与多项式相乘，先用一个多项式的每一项分别乘以另一个多项式的每一项，再把所得的积相加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28003" name="组合 17"/>
          <p:cNvGrpSpPr/>
          <p:nvPr/>
        </p:nvGrpSpPr>
        <p:grpSpPr>
          <a:xfrm>
            <a:off x="509588" y="619125"/>
            <a:ext cx="2030412" cy="504825"/>
            <a:chOff x="0" y="1"/>
            <a:chExt cx="4104456" cy="513610"/>
          </a:xfrm>
        </p:grpSpPr>
        <p:sp>
          <p:nvSpPr>
            <p:cNvPr id="128004" name="圆角矩形 31"/>
            <p:cNvSpPr/>
            <p:nvPr/>
          </p:nvSpPr>
          <p:spPr>
            <a:xfrm>
              <a:off x="0" y="1"/>
              <a:ext cx="4104456" cy="469395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 algn="ctr" eaLnBrk="0" hangingPunct="0">
                <a:buFont typeface="Arial" panose="020B0604020202020204" pitchFamily="34" charset="0"/>
                <a:buNone/>
              </a:pPr>
              <a:endPara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8005" name="文本框 19"/>
            <p:cNvSpPr/>
            <p:nvPr/>
          </p:nvSpPr>
          <p:spPr>
            <a:xfrm>
              <a:off x="73810" y="48455"/>
              <a:ext cx="4030646" cy="46515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知识要点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8006" name="矩形 112"/>
          <p:cNvSpPr/>
          <p:nvPr/>
        </p:nvSpPr>
        <p:spPr>
          <a:xfrm>
            <a:off x="571500" y="1268413"/>
            <a:ext cx="3603625" cy="431800"/>
          </a:xfrm>
          <a:prstGeom prst="rect">
            <a:avLst/>
          </a:prstGeom>
          <a:solidFill>
            <a:srgbClr val="0070C0"/>
          </a:solidFill>
          <a:ln w="9525">
            <a:noFill/>
          </a:ln>
        </p:spPr>
        <p:txBody>
          <a:bodyPr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多项式乘以多项式</a:t>
            </a:r>
            <a:endParaRPr lang="zh-CN" altLang="en-US" sz="24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Group 2"/>
          <p:cNvGrpSpPr/>
          <p:nvPr/>
        </p:nvGrpSpPr>
        <p:grpSpPr>
          <a:xfrm>
            <a:off x="814388" y="3636963"/>
            <a:ext cx="2132012" cy="304800"/>
            <a:chOff x="576" y="1344"/>
            <a:chExt cx="1008" cy="192"/>
          </a:xfrm>
        </p:grpSpPr>
        <p:sp>
          <p:nvSpPr>
            <p:cNvPr id="128008" name="Line 3"/>
            <p:cNvSpPr/>
            <p:nvPr/>
          </p:nvSpPr>
          <p:spPr>
            <a:xfrm>
              <a:off x="576" y="1440"/>
              <a:ext cx="100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28009" name="Line 4"/>
            <p:cNvSpPr/>
            <p:nvPr/>
          </p:nvSpPr>
          <p:spPr>
            <a:xfrm>
              <a:off x="576" y="1440"/>
              <a:ext cx="0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28010" name="Line 5"/>
            <p:cNvSpPr/>
            <p:nvPr/>
          </p:nvSpPr>
          <p:spPr>
            <a:xfrm>
              <a:off x="1584" y="1440"/>
              <a:ext cx="0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28011" name="Oval 6"/>
            <p:cNvSpPr/>
            <p:nvPr/>
          </p:nvSpPr>
          <p:spPr>
            <a:xfrm>
              <a:off x="1008" y="1344"/>
              <a:ext cx="192" cy="192"/>
            </a:xfrm>
            <a:prstGeom prst="ellipse">
              <a:avLst/>
            </a:prstGeom>
            <a:solidFill>
              <a:srgbClr val="66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Font typeface="Arial" panose="020B0604020202020204" pitchFamily="34" charset="0"/>
                <a:buNone/>
              </a:pPr>
              <a:r>
                <a:rPr lang="en-US" altLang="zh-CN" sz="16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en-US" altLang="zh-CN" sz="1600" b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5" name="Group 7"/>
          <p:cNvGrpSpPr/>
          <p:nvPr/>
        </p:nvGrpSpPr>
        <p:grpSpPr>
          <a:xfrm>
            <a:off x="835025" y="3332163"/>
            <a:ext cx="2944813" cy="609600"/>
            <a:chOff x="192" y="720"/>
            <a:chExt cx="1776" cy="384"/>
          </a:xfrm>
        </p:grpSpPr>
        <p:sp>
          <p:nvSpPr>
            <p:cNvPr id="128013" name="Line 8"/>
            <p:cNvSpPr/>
            <p:nvPr/>
          </p:nvSpPr>
          <p:spPr>
            <a:xfrm>
              <a:off x="192" y="816"/>
              <a:ext cx="0" cy="28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28014" name="Line 9"/>
            <p:cNvSpPr/>
            <p:nvPr/>
          </p:nvSpPr>
          <p:spPr>
            <a:xfrm>
              <a:off x="1968" y="816"/>
              <a:ext cx="0" cy="28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28015" name="Line 10"/>
            <p:cNvSpPr/>
            <p:nvPr/>
          </p:nvSpPr>
          <p:spPr>
            <a:xfrm>
              <a:off x="192" y="816"/>
              <a:ext cx="177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28016" name="Oval 11"/>
            <p:cNvSpPr/>
            <p:nvPr/>
          </p:nvSpPr>
          <p:spPr>
            <a:xfrm>
              <a:off x="960" y="720"/>
              <a:ext cx="192" cy="192"/>
            </a:xfrm>
            <a:prstGeom prst="ellipse">
              <a:avLst/>
            </a:prstGeom>
            <a:solidFill>
              <a:srgbClr val="66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Font typeface="Arial" panose="020B0604020202020204" pitchFamily="34" charset="0"/>
                <a:buNone/>
              </a:pPr>
              <a:r>
                <a:rPr lang="en-US" altLang="zh-CN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altLang="zh-CN" b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6" name="Group 12"/>
          <p:cNvGrpSpPr/>
          <p:nvPr/>
        </p:nvGrpSpPr>
        <p:grpSpPr>
          <a:xfrm>
            <a:off x="1936750" y="4559300"/>
            <a:ext cx="1104900" cy="381000"/>
            <a:chOff x="1008" y="1872"/>
            <a:chExt cx="576" cy="240"/>
          </a:xfrm>
        </p:grpSpPr>
        <p:sp>
          <p:nvSpPr>
            <p:cNvPr id="128018" name="Line 13"/>
            <p:cNvSpPr/>
            <p:nvPr/>
          </p:nvSpPr>
          <p:spPr>
            <a:xfrm flipV="1">
              <a:off x="1008" y="1872"/>
              <a:ext cx="0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  <p:txBody>
            <a:bodyPr rot="10800000"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28019" name="Line 14"/>
            <p:cNvSpPr/>
            <p:nvPr/>
          </p:nvSpPr>
          <p:spPr>
            <a:xfrm flipV="1">
              <a:off x="1584" y="1872"/>
              <a:ext cx="0" cy="1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  <p:txBody>
            <a:bodyPr rot="10800000"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28020" name="Line 15"/>
            <p:cNvSpPr/>
            <p:nvPr/>
          </p:nvSpPr>
          <p:spPr>
            <a:xfrm>
              <a:off x="1008" y="2016"/>
              <a:ext cx="57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28021" name="Oval 16"/>
            <p:cNvSpPr/>
            <p:nvPr/>
          </p:nvSpPr>
          <p:spPr>
            <a:xfrm>
              <a:off x="1200" y="1920"/>
              <a:ext cx="192" cy="192"/>
            </a:xfrm>
            <a:prstGeom prst="ellipse">
              <a:avLst/>
            </a:prstGeom>
            <a:solidFill>
              <a:srgbClr val="66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Font typeface="Arial" panose="020B0604020202020204" pitchFamily="34" charset="0"/>
                <a:buNone/>
              </a:pPr>
              <a:r>
                <a:rPr lang="en-US" altLang="zh-CN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endParaRPr lang="en-US" altLang="zh-CN" b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7" name="Group 17"/>
          <p:cNvGrpSpPr/>
          <p:nvPr/>
        </p:nvGrpSpPr>
        <p:grpSpPr>
          <a:xfrm>
            <a:off x="1930400" y="4551363"/>
            <a:ext cx="1849438" cy="533400"/>
            <a:chOff x="240" y="2304"/>
            <a:chExt cx="1296" cy="336"/>
          </a:xfrm>
        </p:grpSpPr>
        <p:sp>
          <p:nvSpPr>
            <p:cNvPr id="128023" name="Line 18"/>
            <p:cNvSpPr/>
            <p:nvPr/>
          </p:nvSpPr>
          <p:spPr>
            <a:xfrm flipH="1">
              <a:off x="240" y="2544"/>
              <a:ext cx="129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28024" name="Line 19"/>
            <p:cNvSpPr/>
            <p:nvPr/>
          </p:nvSpPr>
          <p:spPr>
            <a:xfrm flipV="1">
              <a:off x="1536" y="2304"/>
              <a:ext cx="0" cy="24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  <p:txBody>
            <a:bodyPr rot="10800000"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28025" name="Line 20"/>
            <p:cNvSpPr/>
            <p:nvPr/>
          </p:nvSpPr>
          <p:spPr>
            <a:xfrm flipV="1">
              <a:off x="240" y="2304"/>
              <a:ext cx="0" cy="24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  <p:txBody>
            <a:bodyPr rot="10800000"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28026" name="Oval 21"/>
            <p:cNvSpPr/>
            <p:nvPr/>
          </p:nvSpPr>
          <p:spPr>
            <a:xfrm>
              <a:off x="816" y="2448"/>
              <a:ext cx="192" cy="192"/>
            </a:xfrm>
            <a:prstGeom prst="ellipse">
              <a:avLst/>
            </a:prstGeom>
            <a:solidFill>
              <a:srgbClr val="66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Font typeface="Arial" panose="020B0604020202020204" pitchFamily="34" charset="0"/>
                <a:buNone/>
              </a:pPr>
              <a:r>
                <a:rPr lang="en-US" altLang="zh-CN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endParaRPr lang="en-US" altLang="zh-CN" b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30" name="Text Box 22"/>
          <p:cNvSpPr txBox="1"/>
          <p:nvPr/>
        </p:nvSpPr>
        <p:spPr>
          <a:xfrm>
            <a:off x="571500" y="3683000"/>
            <a:ext cx="4287838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6000" b="1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6000" b="1" i="1" err="1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60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6000" b="1" i="1" err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60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)(</a:t>
            </a:r>
            <a:r>
              <a:rPr lang="en-US" altLang="zh-CN" sz="6000" b="1" i="1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zh-CN" sz="60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6000" b="1" i="1" err="1">
                <a:solidFill>
                  <a:srgbClr val="99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60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60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1" name="Text Box 23"/>
          <p:cNvSpPr txBox="1"/>
          <p:nvPr/>
        </p:nvSpPr>
        <p:spPr>
          <a:xfrm>
            <a:off x="5078413" y="3865563"/>
            <a:ext cx="609600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800" b="1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en-US" altLang="zh-CN" sz="48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2" name="Text Box 24"/>
          <p:cNvSpPr txBox="1"/>
          <p:nvPr/>
        </p:nvSpPr>
        <p:spPr>
          <a:xfrm>
            <a:off x="5586413" y="3713163"/>
            <a:ext cx="1728787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6000" b="1" i="1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6000" b="1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US" altLang="zh-CN" sz="6000" b="1" i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3" name="Oval 25"/>
          <p:cNvSpPr/>
          <p:nvPr/>
        </p:nvSpPr>
        <p:spPr>
          <a:xfrm>
            <a:off x="6096000" y="3713163"/>
            <a:ext cx="406400" cy="304800"/>
          </a:xfrm>
          <a:prstGeom prst="ellipse">
            <a:avLst/>
          </a:prstGeom>
          <a:solidFill>
            <a:srgbClr val="66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Font typeface="Arial" panose="020B0604020202020204" pitchFamily="34" charset="0"/>
              <a:buNone/>
            </a:pPr>
            <a:r>
              <a:rPr lang="en-US" altLang="zh-CN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zh-CN" sz="16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4" name="Oval 26"/>
          <p:cNvSpPr/>
          <p:nvPr/>
        </p:nvSpPr>
        <p:spPr>
          <a:xfrm>
            <a:off x="7743825" y="3713163"/>
            <a:ext cx="406400" cy="304800"/>
          </a:xfrm>
          <a:prstGeom prst="ellipse">
            <a:avLst/>
          </a:prstGeom>
          <a:solidFill>
            <a:srgbClr val="66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Font typeface="Arial" panose="020B0604020202020204" pitchFamily="34" charset="0"/>
              <a:buNone/>
            </a:pPr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zh-CN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5" name="Oval 27"/>
          <p:cNvSpPr/>
          <p:nvPr/>
        </p:nvSpPr>
        <p:spPr>
          <a:xfrm>
            <a:off x="9296400" y="3713163"/>
            <a:ext cx="404813" cy="304800"/>
          </a:xfrm>
          <a:prstGeom prst="ellipse">
            <a:avLst/>
          </a:prstGeom>
          <a:solidFill>
            <a:srgbClr val="66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Font typeface="Arial" panose="020B0604020202020204" pitchFamily="34" charset="0"/>
              <a:buNone/>
            </a:pPr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altLang="zh-CN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6" name="Oval 28"/>
          <p:cNvSpPr/>
          <p:nvPr/>
        </p:nvSpPr>
        <p:spPr>
          <a:xfrm>
            <a:off x="11069638" y="3713163"/>
            <a:ext cx="406400" cy="304800"/>
          </a:xfrm>
          <a:prstGeom prst="ellipse">
            <a:avLst/>
          </a:prstGeom>
          <a:solidFill>
            <a:srgbClr val="66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Font typeface="Arial" panose="020B0604020202020204" pitchFamily="34" charset="0"/>
              <a:buNone/>
            </a:pPr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zh-CN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7" name="Text Box 29"/>
          <p:cNvSpPr txBox="1"/>
          <p:nvPr/>
        </p:nvSpPr>
        <p:spPr>
          <a:xfrm>
            <a:off x="6870700" y="3732213"/>
            <a:ext cx="22352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6000" b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6000" b="1" i="1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6000" b="1" i="1">
                <a:solidFill>
                  <a:srgbClr val="99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altLang="zh-CN" sz="4400" b="1">
              <a:solidFill>
                <a:srgbClr val="993366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8" name="Text Box 30"/>
          <p:cNvSpPr txBox="1"/>
          <p:nvPr/>
        </p:nvSpPr>
        <p:spPr>
          <a:xfrm>
            <a:off x="8483600" y="3773488"/>
            <a:ext cx="2132013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6000" b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6000" b="1" i="1" err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6000" b="1" i="1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US" altLang="zh-CN" sz="44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9" name="Text Box 31"/>
          <p:cNvSpPr txBox="1"/>
          <p:nvPr/>
        </p:nvSpPr>
        <p:spPr>
          <a:xfrm>
            <a:off x="10353675" y="3841750"/>
            <a:ext cx="19304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6000" b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6000" b="1" i="1" err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6000" b="1" i="1" err="1">
                <a:solidFill>
                  <a:srgbClr val="99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altLang="zh-CN" sz="4400" b="1">
              <a:solidFill>
                <a:srgbClr val="993366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0" name="Rectangle 2"/>
          <p:cNvSpPr txBox="1">
            <a:spLocks noChangeArrowheads="1"/>
          </p:cNvSpPr>
          <p:nvPr/>
        </p:nvSpPr>
        <p:spPr>
          <a:xfrm>
            <a:off x="581025" y="5027613"/>
            <a:ext cx="4506913" cy="649288"/>
          </a:xfrm>
          <a:prstGeom prst="rect">
            <a:avLst/>
          </a:prstGeom>
        </p:spPr>
        <p:txBody>
          <a:bodyPr/>
          <a:p>
            <a:pPr algn="ctr" eaLnBrk="0" hangingPunct="0">
              <a:buFont typeface="Wingdings" panose="05000000000000000000" pitchFamily="2" charset="2"/>
              <a:buChar char="u"/>
            </a:pPr>
            <a:r>
              <a:rPr lang="zh-CN" altLang="en-US" sz="2800" dirty="0">
                <a:solidFill>
                  <a:srgbClr val="228B8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多乘多顺口溜：</a:t>
            </a:r>
            <a:endParaRPr lang="zh-CN" altLang="en-US" sz="2800" dirty="0">
              <a:solidFill>
                <a:srgbClr val="228B8B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" name="Rectangle 3"/>
          <p:cNvSpPr txBox="1">
            <a:spLocks noChangeArrowheads="1"/>
          </p:cNvSpPr>
          <p:nvPr/>
        </p:nvSpPr>
        <p:spPr>
          <a:xfrm>
            <a:off x="390525" y="5511800"/>
            <a:ext cx="9994900" cy="100806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/>
          <a:lstStyle/>
          <a:p>
            <a:pPr marL="342900" marR="0" indent="-342900" algn="ctr" defTabSz="914400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zh-CN" altLang="en-US" sz="2800" kern="0" cap="none" spc="0" normalizeH="0" baseline="0" noProof="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多乘多，来计算，多项式各项都见面，</a:t>
            </a:r>
            <a:endParaRPr kumimoji="0" lang="zh-CN" altLang="en-US" sz="2800" kern="0" cap="none" spc="0" normalizeH="0" baseline="0" noProof="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indent="-342900" algn="ctr" defTabSz="914400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zh-CN" altLang="en-US" sz="2800" kern="0" cap="none" spc="0" normalizeH="0" baseline="0" noProof="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乘后结果要相加，化简、排列才算完</a:t>
            </a:r>
            <a:r>
              <a:rPr kumimoji="0" lang="en-US" altLang="zh-CN" sz="2400" kern="0" cap="none" spc="0" normalizeH="0" baseline="0" noProof="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.</a:t>
            </a:r>
            <a:endParaRPr kumimoji="0" lang="en-US" altLang="zh-CN" sz="2400" kern="0" cap="none" spc="0" normalizeH="0" baseline="0" noProof="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0" grpId="0"/>
      <p:bldP spid="31" grpId="0"/>
      <p:bldP spid="32" grpId="0"/>
      <p:bldP spid="33" grpId="0" animBg="1"/>
      <p:bldP spid="34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29026" name="组合 17"/>
          <p:cNvGrpSpPr/>
          <p:nvPr/>
        </p:nvGrpSpPr>
        <p:grpSpPr>
          <a:xfrm>
            <a:off x="431800" y="620713"/>
            <a:ext cx="1524000" cy="428625"/>
            <a:chOff x="0" y="1"/>
            <a:chExt cx="4104456" cy="469395"/>
          </a:xfrm>
        </p:grpSpPr>
        <p:sp>
          <p:nvSpPr>
            <p:cNvPr id="129027" name="圆角矩形 31"/>
            <p:cNvSpPr/>
            <p:nvPr/>
          </p:nvSpPr>
          <p:spPr>
            <a:xfrm>
              <a:off x="0" y="1"/>
              <a:ext cx="4104456" cy="469395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 algn="ctr" eaLnBrk="0" hangingPunct="0">
                <a:buFont typeface="Arial" panose="020B0604020202020204" pitchFamily="34" charset="0"/>
                <a:buNone/>
              </a:pPr>
              <a:endPara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9028" name="文本框 19"/>
            <p:cNvSpPr/>
            <p:nvPr/>
          </p:nvSpPr>
          <p:spPr>
            <a:xfrm>
              <a:off x="72683" y="48679"/>
              <a:ext cx="4031773" cy="40159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典例精析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2" name="Rectangle 16"/>
          <p:cNvSpPr txBox="1">
            <a:spLocks noChangeArrowheads="1"/>
          </p:cNvSpPr>
          <p:nvPr/>
        </p:nvSpPr>
        <p:spPr bwMode="auto">
          <a:xfrm>
            <a:off x="431800" y="1049338"/>
            <a:ext cx="11483975" cy="1368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eaLnBrk="0" hangingPunc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228B8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2800" b="1">
                <a:solidFill>
                  <a:srgbClr val="228B8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 </a:t>
            </a:r>
            <a:r>
              <a:rPr lang="en-US" altLang="zh-CN" sz="2800">
                <a:solidFill>
                  <a:srgbClr val="228B8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计算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+1)(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+2)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          (2)(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-8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)(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(3) (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)(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xy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).</a:t>
            </a:r>
            <a:endParaRPr lang="en-US" altLang="zh-CN" sz="2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58788" y="2422525"/>
            <a:ext cx="7980362" cy="137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(1) 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原式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=3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x·x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·3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+1·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+1×2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   =3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+6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+2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684338" y="4435475"/>
            <a:ext cx="5546725" cy="733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(2) 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原式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-8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+8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7783513" y="2657475"/>
            <a:ext cx="3878262" cy="1195388"/>
            <a:chOff x="9192" y="4186"/>
            <a:chExt cx="4584" cy="1882"/>
          </a:xfrm>
        </p:grpSpPr>
        <p:sp>
          <p:nvSpPr>
            <p:cNvPr id="129033" name="云形标注 1"/>
            <p:cNvSpPr/>
            <p:nvPr/>
          </p:nvSpPr>
          <p:spPr>
            <a:xfrm>
              <a:off x="9192" y="4186"/>
              <a:ext cx="4585" cy="1883"/>
            </a:xfrm>
            <a:prstGeom prst="cloudCallout">
              <a:avLst>
                <a:gd name="adj1" fmla="val -88472"/>
                <a:gd name="adj2" fmla="val 35310"/>
              </a:avLst>
            </a:prstGeom>
            <a:solidFill>
              <a:srgbClr val="66FF99"/>
            </a:solidFill>
            <a:ln w="9525" cap="flat" cmpd="sng">
              <a:solidFill>
                <a:srgbClr val="FFFF7A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9592" y="4333"/>
              <a:ext cx="4095" cy="1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10000"/>
                </a:lnSpc>
                <a:buFont typeface="Arial" panose="020B0604020202020204" pitchFamily="34" charset="0"/>
                <a:buNone/>
              </a:pPr>
              <a:r>
                <a:rPr lang="zh-CN" altLang="en-US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结果中有同类项的要合并同类项</a:t>
              </a: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endParaRPr lang="en-US" altLang="zh-CN" sz="24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2641600" y="3854450"/>
            <a:ext cx="21605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=3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+7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+2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8034338" y="4114800"/>
            <a:ext cx="3881437" cy="1195388"/>
            <a:chOff x="9192" y="4186"/>
            <a:chExt cx="4585" cy="1883"/>
          </a:xfrm>
        </p:grpSpPr>
        <p:sp>
          <p:nvSpPr>
            <p:cNvPr id="129037" name="云形标注 7"/>
            <p:cNvSpPr/>
            <p:nvPr/>
          </p:nvSpPr>
          <p:spPr>
            <a:xfrm>
              <a:off x="9192" y="4186"/>
              <a:ext cx="4585" cy="1883"/>
            </a:xfrm>
            <a:prstGeom prst="cloudCallout">
              <a:avLst>
                <a:gd name="adj1" fmla="val -93620"/>
                <a:gd name="adj2" fmla="val 19356"/>
              </a:avLst>
            </a:prstGeom>
            <a:solidFill>
              <a:srgbClr val="66FF99"/>
            </a:solidFill>
            <a:ln w="9525" cap="flat" cmpd="sng">
              <a:solidFill>
                <a:srgbClr val="FFFF7A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9591" y="4334"/>
              <a:ext cx="4096" cy="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zh-CN" altLang="en-US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计算时要注意符号问题</a:t>
              </a: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endParaRPr lang="en-US" altLang="zh-CN" sz="24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2841625" y="5165725"/>
            <a:ext cx="24225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-9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+8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6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" name="TextBox 50"/>
          <p:cNvSpPr txBox="1"/>
          <p:nvPr/>
        </p:nvSpPr>
        <p:spPr>
          <a:xfrm>
            <a:off x="914400" y="860425"/>
            <a:ext cx="7831138" cy="2016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(3) 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原式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x·xy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=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71488" y="4497388"/>
            <a:ext cx="10606087" cy="2016125"/>
            <a:chOff x="579" y="7082"/>
            <a:chExt cx="12526" cy="3175"/>
          </a:xfrm>
        </p:grpSpPr>
        <p:sp>
          <p:nvSpPr>
            <p:cNvPr id="60" name="矩形 59"/>
            <p:cNvSpPr/>
            <p:nvPr/>
          </p:nvSpPr>
          <p:spPr>
            <a:xfrm>
              <a:off x="579" y="7082"/>
              <a:ext cx="12526" cy="3175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2800" dirty="0">
                  <a:effectLst>
                    <a:outerShdw blurRad="38100" dist="38100" dir="2700000">
                      <a:srgbClr val="FFFFFF"/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</a:rPr>
                <a:t> </a:t>
              </a:r>
              <a:r>
                <a:rPr lang="zh-CN" altLang="en-US" sz="2400" dirty="0">
                  <a:effectLst>
                    <a:outerShdw blurRad="38100" dist="38100" dir="2700000">
                      <a:srgbClr val="FFFFFF"/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</a:rPr>
                <a:t>           </a:t>
              </a:r>
              <a:r>
                <a:rPr lang="zh-CN" altLang="en-US" sz="2800" dirty="0">
                  <a:effectLst>
                    <a:outerShdw blurRad="38100" dist="38100" dir="2700000">
                      <a:srgbClr val="FFFFFF"/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</a:rPr>
                <a:t>      需要注意的几个问题</a:t>
              </a:r>
              <a:r>
                <a:rPr lang="en-US" altLang="zh-CN" sz="2800">
                  <a:effectLst>
                    <a:outerShdw blurRad="38100" dist="38100" dir="2700000">
                      <a:srgbClr val="FFFFFF"/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</a:rPr>
                <a:t>:(1)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漏乘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;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                                                      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(2)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符号问题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;</a:t>
              </a:r>
              <a:endParaRPr lang="en-US" altLang="zh-CN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                                                       (3)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最后结果应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化成最简形式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endPara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pSp>
          <p:nvGrpSpPr>
            <p:cNvPr id="130053" name="组合 38"/>
            <p:cNvGrpSpPr/>
            <p:nvPr/>
          </p:nvGrpSpPr>
          <p:grpSpPr>
            <a:xfrm>
              <a:off x="932" y="7194"/>
              <a:ext cx="1870" cy="1023"/>
              <a:chOff x="579589" y="5301208"/>
              <a:chExt cx="1142868" cy="648072"/>
            </a:xfrm>
          </p:grpSpPr>
          <p:grpSp>
            <p:nvGrpSpPr>
              <p:cNvPr id="130054" name="组合 35"/>
              <p:cNvGrpSpPr/>
              <p:nvPr/>
            </p:nvGrpSpPr>
            <p:grpSpPr>
              <a:xfrm>
                <a:off x="611560" y="5301208"/>
                <a:ext cx="648072" cy="648072"/>
                <a:chOff x="467544" y="5318792"/>
                <a:chExt cx="648072" cy="648072"/>
              </a:xfrm>
            </p:grpSpPr>
            <p:sp>
              <p:nvSpPr>
                <p:cNvPr id="130055" name="椭圆 33"/>
                <p:cNvSpPr/>
                <p:nvPr/>
              </p:nvSpPr>
              <p:spPr>
                <a:xfrm>
                  <a:off x="467544" y="5318792"/>
                  <a:ext cx="648072" cy="648072"/>
                </a:xfrm>
                <a:prstGeom prst="ellipse">
                  <a:avLst/>
                </a:prstGeom>
                <a:solidFill>
                  <a:srgbClr val="EB2A03"/>
                </a:solidFill>
                <a:ln w="9525">
                  <a:noFill/>
                </a:ln>
              </p:spPr>
              <p:txBody>
                <a:bodyPr/>
                <a:p>
                  <a:pPr>
                    <a:buFont typeface="Arial" panose="020B0604020202020204" pitchFamily="34" charset="0"/>
                    <a:buNone/>
                  </a:pPr>
                  <a:endParaRPr lang="zh-CN" altLang="en-US" sz="2800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30056" name="椭圆 34"/>
                <p:cNvSpPr/>
                <p:nvPr/>
              </p:nvSpPr>
              <p:spPr>
                <a:xfrm>
                  <a:off x="539552" y="5318792"/>
                  <a:ext cx="504056" cy="504056"/>
                </a:xfrm>
                <a:prstGeom prst="ellipse">
                  <a:avLst/>
                </a:prstGeom>
                <a:solidFill>
                  <a:srgbClr val="FFCC00">
                    <a:alpha val="62743"/>
                  </a:srgbClr>
                </a:solidFill>
                <a:ln w="9525">
                  <a:noFill/>
                </a:ln>
              </p:spPr>
              <p:txBody>
                <a:bodyPr/>
                <a:p>
                  <a:pPr>
                    <a:buFont typeface="Arial" panose="020B0604020202020204" pitchFamily="34" charset="0"/>
                    <a:buNone/>
                  </a:pPr>
                  <a:endParaRPr lang="zh-CN" altLang="en-US" sz="2800" dirty="0"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30057" name="TextBox 37"/>
              <p:cNvSpPr txBox="1"/>
              <p:nvPr/>
            </p:nvSpPr>
            <p:spPr>
              <a:xfrm>
                <a:off x="579589" y="5372512"/>
                <a:ext cx="1142868" cy="45634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zh-CN" altLang="en-US" sz="2400" b="1" dirty="0">
                    <a:solidFill>
                      <a:srgbClr val="00206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rPr>
                  <a:t>注意</a:t>
                </a:r>
                <a:endParaRPr lang="zh-CN" alt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8359775" y="1828800"/>
            <a:ext cx="3881438" cy="719138"/>
            <a:chOff x="9192" y="4186"/>
            <a:chExt cx="4585" cy="1133"/>
          </a:xfrm>
        </p:grpSpPr>
        <p:sp>
          <p:nvSpPr>
            <p:cNvPr id="130059" name="云形标注 7"/>
            <p:cNvSpPr/>
            <p:nvPr/>
          </p:nvSpPr>
          <p:spPr>
            <a:xfrm>
              <a:off x="9192" y="4186"/>
              <a:ext cx="4585" cy="1133"/>
            </a:xfrm>
            <a:prstGeom prst="cloudCallout">
              <a:avLst>
                <a:gd name="adj1" fmla="val -48759"/>
                <a:gd name="adj2" fmla="val -83083"/>
              </a:avLst>
            </a:prstGeom>
            <a:solidFill>
              <a:srgbClr val="66FF99"/>
            </a:solidFill>
            <a:ln w="9525" cap="flat" cmpd="sng">
              <a:solidFill>
                <a:srgbClr val="FFFF7A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9592" y="4333"/>
              <a:ext cx="4095" cy="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zh-CN" altLang="en-US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计算时不能漏乘</a:t>
              </a: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endParaRPr lang="en-US" altLang="zh-CN" sz="24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1074" name="文本框 99"/>
          <p:cNvSpPr txBox="1"/>
          <p:nvPr/>
        </p:nvSpPr>
        <p:spPr>
          <a:xfrm>
            <a:off x="461963" y="636588"/>
            <a:ext cx="10399712" cy="137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先化简，再求值：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)(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)(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，其中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＝－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17613" y="3687763"/>
            <a:ext cx="45037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266700" defTabSz="914400"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当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时，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17550" y="2217738"/>
            <a:ext cx="16065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：原式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98688" y="2297113"/>
            <a:ext cx="55308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15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endParaRPr lang="en-US" altLang="zh-CN" sz="2800" baseline="300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214563" y="2809875"/>
            <a:ext cx="365760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15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169988" y="4460875"/>
            <a:ext cx="44513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indent="266700" defTabSz="914400"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原式＝－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15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21.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2098" name="文本框 99"/>
          <p:cNvSpPr txBox="1"/>
          <p:nvPr/>
        </p:nvSpPr>
        <p:spPr>
          <a:xfrm>
            <a:off x="514350" y="839788"/>
            <a:ext cx="10526713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已知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ax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1(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≠0)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的积不含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项，也不含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项，求系数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的值．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54063" y="2298700"/>
            <a:ext cx="52133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1)(3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2)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68400" y="2938463"/>
            <a:ext cx="55991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22425" y="3603625"/>
            <a:ext cx="698341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积不含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的项，也不含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的项，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132102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500313" y="4546600"/>
          <a:ext cx="2732087" cy="1217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054100" imgH="469900" progId="Equation.3">
                  <p:embed/>
                </p:oleObj>
              </mc:Choice>
              <mc:Fallback>
                <p:oleObj name="" r:id="rId1" imgW="1054100" imgH="4699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00313" y="4546600"/>
                        <a:ext cx="2732087" cy="12176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2103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240463" y="4068763"/>
          <a:ext cx="1646237" cy="2173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634365" imgH="838200" progId="Equation.3">
                  <p:embed/>
                </p:oleObj>
              </mc:Choice>
              <mc:Fallback>
                <p:oleObj name="" r:id="rId3" imgW="634365" imgH="8382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240463" y="4068763"/>
                        <a:ext cx="1646237" cy="2173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2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2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165225" y="2025650"/>
            <a:ext cx="9840913" cy="2478088"/>
          </a:xfrm>
          <a:prstGeom prst="rect">
            <a:avLst/>
          </a:prstGeom>
          <a:noFill/>
          <a:ln w="25400" cap="flat" cmpd="sng">
            <a:solidFill>
              <a:srgbClr val="CC0066"/>
            </a:solidFill>
            <a:prstDash val="dash"/>
            <a:round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方法总结：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解决此类问题首先要利用多项式乘法法则计算出展开式，合并同类项后，再根据不含某一项，可得这一项系数等于零，再列出方程解答．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" name="文本框 10"/>
          <p:cNvSpPr txBox="1"/>
          <p:nvPr/>
        </p:nvSpPr>
        <p:spPr>
          <a:xfrm>
            <a:off x="712788" y="815975"/>
            <a:ext cx="3087688" cy="51752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269999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练一练：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计算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09650" y="1573213"/>
            <a:ext cx="6148388" cy="5175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(1)(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+2)(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+3)=__________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；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09650" y="2368550"/>
            <a:ext cx="6037263" cy="519113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(2)(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-4)(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+1)=__________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；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92200" y="3025775"/>
            <a:ext cx="5983288" cy="5175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(3)(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+4)(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-2)=__________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；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092200" y="3775075"/>
            <a:ext cx="5513388" cy="5175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(4)(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-5)(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-3)=__________. 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368675" y="1558925"/>
            <a:ext cx="1422400" cy="519113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+5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+6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289300" y="2368550"/>
            <a:ext cx="1254125" cy="519113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-3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-4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400425" y="3025775"/>
            <a:ext cx="1296988" cy="519113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-8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433763" y="3775075"/>
            <a:ext cx="1474788" cy="519113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-8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+15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34155" name="文本框 19"/>
          <p:cNvSpPr txBox="1"/>
          <p:nvPr/>
        </p:nvSpPr>
        <p:spPr>
          <a:xfrm>
            <a:off x="1055688" y="4743450"/>
            <a:ext cx="8304212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由上面计算的结果找规律，观察填空：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568450" y="5537200"/>
            <a:ext cx="7475538" cy="519113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en-US" altLang="zh-CN" sz="2800" b="1" i="1" err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="1" err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</a:t>
            </a:r>
            <a:r>
              <a:rPr lang="en-US" altLang="zh-CN" sz="2800" b="1" i="1" err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p</a:t>
            </a:r>
            <a:r>
              <a:rPr lang="en-US" altLang="zh-CN" sz="2800" b="1" err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)(</a:t>
            </a:r>
            <a:r>
              <a:rPr lang="en-US" altLang="zh-CN" sz="2800" b="1" i="1" err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="1" err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</a:t>
            </a:r>
            <a:r>
              <a:rPr lang="en-US" altLang="zh-CN" sz="2800" b="1" i="1" err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q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)=___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+______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+_______.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543300" y="5489575"/>
            <a:ext cx="361950" cy="519113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435475" y="5497513"/>
            <a:ext cx="1357313" cy="519113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p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q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853113" y="5445125"/>
            <a:ext cx="1354138" cy="5175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pq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2" grpId="0"/>
      <p:bldP spid="23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514350" y="249238"/>
            <a:ext cx="10963275" cy="188118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例</a:t>
            </a:r>
            <a:r>
              <a:rPr lang="en-US" altLang="zh-CN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4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已知等式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en-US" altLang="zh-CN" sz="2800" i="1" err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err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</a:t>
            </a:r>
            <a:r>
              <a:rPr lang="en-US" altLang="zh-CN" sz="2800" i="1" err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en-US" altLang="zh-CN" sz="2800" err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)(</a:t>
            </a:r>
            <a:r>
              <a:rPr lang="en-US" altLang="zh-CN" sz="2800" i="1" err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err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</a:t>
            </a:r>
            <a:r>
              <a:rPr lang="en-US" altLang="zh-CN" sz="2800" i="1" err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)=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mx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+28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，其中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均为正整数，你认为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可取哪些值？它与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的取值有关吗？请你写出所有满足题意的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的值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96988" y="2278063"/>
            <a:ext cx="639445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解：由题意可得</a:t>
            </a:r>
            <a:r>
              <a:rPr lang="en-US" altLang="zh-CN" sz="2800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en-US" altLang="zh-CN" sz="28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</a:t>
            </a:r>
            <a:r>
              <a:rPr lang="en-US" altLang="zh-CN" sz="2800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</a:t>
            </a:r>
            <a:r>
              <a:rPr lang="en-US" altLang="zh-CN" sz="28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m,</a:t>
            </a:r>
            <a:r>
              <a:rPr lang="en-US" altLang="zh-CN" sz="2800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=28.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96988" y="2903538"/>
            <a:ext cx="887095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∵</a:t>
            </a:r>
            <a:r>
              <a:rPr lang="en-US" altLang="en-US" sz="2800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en-US" altLang="en-US" sz="28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en-US" altLang="en-US" sz="2800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均为正整数，故可分以下情况讨论：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96988" y="3529013"/>
            <a:ext cx="7716837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①</a:t>
            </a:r>
            <a:r>
              <a:rPr lang="en-US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a=</a:t>
            </a: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1,</a:t>
            </a:r>
            <a:r>
              <a:rPr lang="en-US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b=</a:t>
            </a: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28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或</a:t>
            </a:r>
            <a:r>
              <a:rPr lang="en-US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a=</a:t>
            </a: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28,</a:t>
            </a:r>
            <a:r>
              <a:rPr lang="en-US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b=</a:t>
            </a: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，此时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=29;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96988" y="4210050"/>
            <a:ext cx="7716837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②</a:t>
            </a:r>
            <a:r>
              <a:rPr lang="en-US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a=</a:t>
            </a: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2,</a:t>
            </a:r>
            <a:r>
              <a:rPr lang="en-US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b=</a:t>
            </a: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或</a:t>
            </a:r>
            <a:r>
              <a:rPr lang="en-US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a=</a:t>
            </a: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14,</a:t>
            </a:r>
            <a:r>
              <a:rPr lang="en-US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b=</a:t>
            </a: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，此时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=16;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323975" y="4848225"/>
            <a:ext cx="721201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③</a:t>
            </a:r>
            <a:r>
              <a:rPr lang="en-US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a=</a:t>
            </a: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4,</a:t>
            </a:r>
            <a:r>
              <a:rPr lang="en-US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b=</a:t>
            </a: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7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或</a:t>
            </a:r>
            <a:r>
              <a:rPr lang="en-US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a=</a:t>
            </a: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7,</a:t>
            </a:r>
            <a:r>
              <a:rPr lang="en-US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b=</a:t>
            </a: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，此时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=11.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23938" y="5367338"/>
            <a:ext cx="10142537" cy="1114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综上所述，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的取值与</a:t>
            </a:r>
            <a:r>
              <a:rPr lang="en-US" altLang="zh-CN" sz="28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a,b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的取值有关，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的值为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29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或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16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或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11.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7218" name="矩形 80"/>
          <p:cNvSpPr/>
          <p:nvPr/>
        </p:nvSpPr>
        <p:spPr>
          <a:xfrm>
            <a:off x="0" y="58738"/>
            <a:ext cx="162242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当堂练习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55613" y="4051300"/>
            <a:ext cx="11202988" cy="23082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如果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)(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的结果中不含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的一次项，那么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满足（　　）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A．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                B．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=0 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C．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=-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              D．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=0 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801225" y="4051300"/>
            <a:ext cx="481013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2763" y="630238"/>
            <a:ext cx="10768013" cy="175418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计算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-1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)(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-2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的结果为（　　）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A．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 baseline="300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+3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-2         B．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 baseline="300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-3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-2 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C．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 baseline="300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+3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+2        D．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 baseline="300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-3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+2 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930775" y="738188"/>
            <a:ext cx="6429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55613" y="2297113"/>
            <a:ext cx="11583988" cy="175418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下列多项式相乘，结果为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 baseline="300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-4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-12的是（　　）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A．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-4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)(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+3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    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-6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)(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+2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C．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-4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)(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-3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     D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+6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)(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-2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996113" y="2297113"/>
            <a:ext cx="59055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2" name="Line 19"/>
          <p:cNvSpPr/>
          <p:nvPr/>
        </p:nvSpPr>
        <p:spPr>
          <a:xfrm>
            <a:off x="4654550" y="7872413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8243" name="Text Box 2"/>
          <p:cNvSpPr txBox="1"/>
          <p:nvPr/>
        </p:nvSpPr>
        <p:spPr>
          <a:xfrm>
            <a:off x="366713" y="404813"/>
            <a:ext cx="84312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zh-CN" sz="2400" dirty="0">
              <a:latin typeface="Arial" panose="020B0604020202020204" pitchFamily="34" charset="0"/>
            </a:endParaRPr>
          </a:p>
        </p:txBody>
      </p:sp>
      <p:graphicFrame>
        <p:nvGraphicFramePr>
          <p:cNvPr id="138244" name="Object 2"/>
          <p:cNvGraphicFramePr/>
          <p:nvPr/>
        </p:nvGraphicFramePr>
        <p:xfrm>
          <a:off x="985838" y="1412875"/>
          <a:ext cx="83185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1777365" imgH="228600" progId="Equation.DSMT4">
                  <p:embed/>
                </p:oleObj>
              </mc:Choice>
              <mc:Fallback>
                <p:oleObj name="" r:id="rId1" imgW="1777365" imgH="2286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85838" y="1412875"/>
                        <a:ext cx="8318500" cy="612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 Box 44"/>
          <p:cNvSpPr txBox="1">
            <a:spLocks noChangeArrowheads="1"/>
          </p:cNvSpPr>
          <p:nvPr/>
        </p:nvSpPr>
        <p:spPr bwMode="auto">
          <a:xfrm>
            <a:off x="239713" y="620713"/>
            <a:ext cx="10367963" cy="517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4.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判别下列解法是否正确，若错，请说出理由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Group 69"/>
          <p:cNvGrpSpPr/>
          <p:nvPr/>
        </p:nvGrpSpPr>
        <p:grpSpPr>
          <a:xfrm>
            <a:off x="585788" y="2133600"/>
            <a:ext cx="10352087" cy="3352800"/>
            <a:chOff x="359" y="1006"/>
            <a:chExt cx="4725" cy="2105"/>
          </a:xfrm>
        </p:grpSpPr>
        <p:sp>
          <p:nvSpPr>
            <p:cNvPr id="24" name="Text Box 42"/>
            <p:cNvSpPr txBox="1">
              <a:spLocks noChangeArrowheads="1"/>
            </p:cNvSpPr>
            <p:nvPr/>
          </p:nvSpPr>
          <p:spPr bwMode="auto">
            <a:xfrm>
              <a:off x="359" y="1094"/>
              <a:ext cx="861" cy="29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p>
              <a:pPr algn="dist"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rgbClr val="228B8B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解：</a:t>
              </a:r>
              <a:r>
                <a:rPr lang="zh-CN" altLang="en-US" sz="2400" dirty="0">
                  <a:latin typeface="黑体" panose="02010609060101010101" pitchFamily="49" charset="-122"/>
                  <a:ea typeface="黑体" panose="02010609060101010101" pitchFamily="49" charset="-122"/>
                </a:rPr>
                <a:t>原式</a:t>
              </a:r>
              <a:endPara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pSp>
          <p:nvGrpSpPr>
            <p:cNvPr id="138248" name="Group 65"/>
            <p:cNvGrpSpPr/>
            <p:nvPr/>
          </p:nvGrpSpPr>
          <p:grpSpPr>
            <a:xfrm>
              <a:off x="1287" y="1006"/>
              <a:ext cx="3797" cy="2104"/>
              <a:chOff x="1287" y="874"/>
              <a:chExt cx="3797" cy="1110"/>
            </a:xfrm>
          </p:grpSpPr>
          <p:graphicFrame>
            <p:nvGraphicFramePr>
              <p:cNvPr id="138249" name="Object 4"/>
              <p:cNvGraphicFramePr/>
              <p:nvPr/>
            </p:nvGraphicFramePr>
            <p:xfrm>
              <a:off x="1289" y="874"/>
              <a:ext cx="3699" cy="19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4" name="" r:id="rId3" imgW="1752600" imgH="228600" progId="Equation.3">
                      <p:embed/>
                    </p:oleObj>
                  </mc:Choice>
                  <mc:Fallback>
                    <p:oleObj name="" r:id="rId3" imgW="1752600" imgH="228600" progId="Equation.3">
                      <p:embed/>
                      <p:pic>
                        <p:nvPicPr>
                          <p:cNvPr id="0" name="图片 3083"/>
                          <p:cNvPicPr/>
                          <p:nvPr/>
                        </p:nvPicPr>
                        <p:blipFill>
                          <a:blip r:embed="rId4"/>
                          <a:stretch>
                            <a:fillRect/>
                          </a:stretch>
                        </p:blipFill>
                        <p:spPr>
                          <a:xfrm>
                            <a:off x="1289" y="874"/>
                            <a:ext cx="3699" cy="199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38250" name="Object 5"/>
              <p:cNvGraphicFramePr/>
              <p:nvPr/>
            </p:nvGraphicFramePr>
            <p:xfrm>
              <a:off x="1287" y="1284"/>
              <a:ext cx="3797" cy="20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6" name="" r:id="rId5" imgW="1739900" imgH="228600" progId="Equation.3">
                      <p:embed/>
                    </p:oleObj>
                  </mc:Choice>
                  <mc:Fallback>
                    <p:oleObj name="" r:id="rId5" imgW="1739900" imgH="228600" progId="Equation.3">
                      <p:embed/>
                      <p:pic>
                        <p:nvPicPr>
                          <p:cNvPr id="0" name="图片 3085"/>
                          <p:cNvPicPr/>
                          <p:nvPr/>
                        </p:nvPicPr>
                        <p:blipFill>
                          <a:blip r:embed="rId6"/>
                          <a:stretch>
                            <a:fillRect/>
                          </a:stretch>
                        </p:blipFill>
                        <p:spPr>
                          <a:xfrm>
                            <a:off x="1287" y="1284"/>
                            <a:ext cx="3797" cy="207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38251" name="Object 6"/>
              <p:cNvGraphicFramePr/>
              <p:nvPr/>
            </p:nvGraphicFramePr>
            <p:xfrm>
              <a:off x="1288" y="1541"/>
              <a:ext cx="3353" cy="19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1" name="" r:id="rId7" imgW="1638300" imgH="203200" progId="Equation.3">
                      <p:embed/>
                    </p:oleObj>
                  </mc:Choice>
                  <mc:Fallback>
                    <p:oleObj name="" r:id="rId7" imgW="1638300" imgH="203200" progId="Equation.3">
                      <p:embed/>
                      <p:pic>
                        <p:nvPicPr>
                          <p:cNvPr id="0" name="图片 3080"/>
                          <p:cNvPicPr/>
                          <p:nvPr/>
                        </p:nvPicPr>
                        <p:blipFill>
                          <a:blip r:embed="rId8"/>
                          <a:stretch>
                            <a:fillRect/>
                          </a:stretch>
                        </p:blipFill>
                        <p:spPr>
                          <a:xfrm>
                            <a:off x="1288" y="1541"/>
                            <a:ext cx="3353" cy="193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38252" name="Object 7"/>
              <p:cNvGraphicFramePr/>
              <p:nvPr/>
            </p:nvGraphicFramePr>
            <p:xfrm>
              <a:off x="1290" y="1769"/>
              <a:ext cx="1375" cy="21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7" name="" r:id="rId9" imgW="838200" imgH="228600" progId="Equation.3">
                      <p:embed/>
                    </p:oleObj>
                  </mc:Choice>
                  <mc:Fallback>
                    <p:oleObj name="" r:id="rId9" imgW="838200" imgH="228600" progId="Equation.3">
                      <p:embed/>
                      <p:pic>
                        <p:nvPicPr>
                          <p:cNvPr id="0" name="图片 3086"/>
                          <p:cNvPicPr/>
                          <p:nvPr/>
                        </p:nvPicPr>
                        <p:blipFill>
                          <a:blip r:embed="rId10"/>
                          <a:stretch>
                            <a:fillRect/>
                          </a:stretch>
                        </p:blipFill>
                        <p:spPr>
                          <a:xfrm>
                            <a:off x="1290" y="1769"/>
                            <a:ext cx="1375" cy="215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aphicFrame>
        <p:nvGraphicFramePr>
          <p:cNvPr id="138253" name="Object 3"/>
          <p:cNvGraphicFramePr/>
          <p:nvPr/>
        </p:nvGraphicFramePr>
        <p:xfrm>
          <a:off x="892175" y="5638800"/>
          <a:ext cx="1095375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1" imgW="279400" imgH="177800" progId="Equation.DSMT4">
                  <p:embed/>
                </p:oleObj>
              </mc:Choice>
              <mc:Fallback>
                <p:oleObj name="" r:id="rId11" imgW="279400" imgH="177800" progId="Equation.DSMT4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892175" y="5638800"/>
                        <a:ext cx="1095375" cy="696913"/>
                      </a:xfrm>
                      <a:prstGeom prst="rect">
                        <a:avLst/>
                      </a:prstGeom>
                      <a:solidFill>
                        <a:srgbClr val="00008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Line 71"/>
          <p:cNvSpPr/>
          <p:nvPr/>
        </p:nvSpPr>
        <p:spPr>
          <a:xfrm>
            <a:off x="1422400" y="3124200"/>
            <a:ext cx="0" cy="2362200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3" name="Line 72"/>
          <p:cNvSpPr/>
          <p:nvPr/>
        </p:nvSpPr>
        <p:spPr>
          <a:xfrm flipV="1">
            <a:off x="1409700" y="3125788"/>
            <a:ext cx="4244975" cy="23812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 rot="10800000"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4" name="Line 73"/>
          <p:cNvSpPr/>
          <p:nvPr/>
        </p:nvSpPr>
        <p:spPr>
          <a:xfrm flipV="1">
            <a:off x="5654675" y="2273300"/>
            <a:ext cx="12700" cy="862013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triangle" w="med" len="med"/>
          </a:ln>
        </p:spPr>
        <p:txBody>
          <a:bodyPr rot="10800000"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38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8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39266" name="Object 2"/>
          <p:cNvGraphicFramePr/>
          <p:nvPr/>
        </p:nvGraphicFramePr>
        <p:xfrm>
          <a:off x="239713" y="1412875"/>
          <a:ext cx="10982325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1765300" imgH="228600" progId="Equation.DSMT4">
                  <p:embed/>
                </p:oleObj>
              </mc:Choice>
              <mc:Fallback>
                <p:oleObj name="" r:id="rId1" imgW="1765300" imgH="2286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39713" y="1412875"/>
                        <a:ext cx="10982325" cy="650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5"/>
          <p:cNvGrpSpPr/>
          <p:nvPr/>
        </p:nvGrpSpPr>
        <p:grpSpPr>
          <a:xfrm>
            <a:off x="534988" y="2493963"/>
            <a:ext cx="10059987" cy="2584450"/>
            <a:chOff x="248" y="1087"/>
            <a:chExt cx="4753" cy="1628"/>
          </a:xfrm>
        </p:grpSpPr>
        <p:sp>
          <p:nvSpPr>
            <p:cNvPr id="15" name="Text Box 10"/>
            <p:cNvSpPr txBox="1">
              <a:spLocks noChangeArrowheads="1"/>
            </p:cNvSpPr>
            <p:nvPr/>
          </p:nvSpPr>
          <p:spPr bwMode="auto">
            <a:xfrm>
              <a:off x="248" y="1172"/>
              <a:ext cx="892" cy="29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p>
              <a:pPr algn="dist"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rgbClr val="228B8B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解：</a:t>
              </a:r>
              <a:r>
                <a:rPr lang="zh-CN" altLang="en-US" sz="2400" dirty="0">
                  <a:latin typeface="黑体" panose="02010609060101010101" pitchFamily="49" charset="-122"/>
                  <a:ea typeface="黑体" panose="02010609060101010101" pitchFamily="49" charset="-122"/>
                </a:rPr>
                <a:t>原式</a:t>
              </a:r>
              <a:endPara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pSp>
          <p:nvGrpSpPr>
            <p:cNvPr id="139269" name="Group 11"/>
            <p:cNvGrpSpPr/>
            <p:nvPr/>
          </p:nvGrpSpPr>
          <p:grpSpPr>
            <a:xfrm>
              <a:off x="1071" y="1087"/>
              <a:ext cx="3930" cy="1628"/>
              <a:chOff x="1051" y="2075"/>
              <a:chExt cx="3930" cy="890"/>
            </a:xfrm>
          </p:grpSpPr>
          <p:graphicFrame>
            <p:nvGraphicFramePr>
              <p:cNvPr id="139270" name="Object 5"/>
              <p:cNvGraphicFramePr/>
              <p:nvPr/>
            </p:nvGraphicFramePr>
            <p:xfrm>
              <a:off x="1051" y="2075"/>
              <a:ext cx="3930" cy="22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9" name="" r:id="rId3" imgW="1866900" imgH="228600" progId="Equation.3">
                      <p:embed/>
                    </p:oleObj>
                  </mc:Choice>
                  <mc:Fallback>
                    <p:oleObj name="" r:id="rId3" imgW="1866900" imgH="228600" progId="Equation.3">
                      <p:embed/>
                      <p:pic>
                        <p:nvPicPr>
                          <p:cNvPr id="0" name="图片 3088"/>
                          <p:cNvPicPr/>
                          <p:nvPr/>
                        </p:nvPicPr>
                        <p:blipFill>
                          <a:blip r:embed="rId4"/>
                          <a:stretch>
                            <a:fillRect/>
                          </a:stretch>
                        </p:blipFill>
                        <p:spPr>
                          <a:xfrm>
                            <a:off x="1051" y="2075"/>
                            <a:ext cx="3930" cy="224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39271" name="Object 6"/>
              <p:cNvGraphicFramePr/>
              <p:nvPr/>
            </p:nvGraphicFramePr>
            <p:xfrm>
              <a:off x="1168" y="2416"/>
              <a:ext cx="2917" cy="21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90" name="" r:id="rId5" imgW="1409700" imgH="203200" progId="Equation.3">
                      <p:embed/>
                    </p:oleObj>
                  </mc:Choice>
                  <mc:Fallback>
                    <p:oleObj name="" r:id="rId5" imgW="1409700" imgH="203200" progId="Equation.3">
                      <p:embed/>
                      <p:pic>
                        <p:nvPicPr>
                          <p:cNvPr id="0" name="图片 3089"/>
                          <p:cNvPicPr/>
                          <p:nvPr/>
                        </p:nvPicPr>
                        <p:blipFill>
                          <a:blip r:embed="rId6"/>
                          <a:stretch>
                            <a:fillRect/>
                          </a:stretch>
                        </p:blipFill>
                        <p:spPr>
                          <a:xfrm>
                            <a:off x="1168" y="2416"/>
                            <a:ext cx="2917" cy="219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39272" name="Object 7"/>
              <p:cNvGraphicFramePr/>
              <p:nvPr/>
            </p:nvGraphicFramePr>
            <p:xfrm>
              <a:off x="1240" y="2744"/>
              <a:ext cx="1748" cy="22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5" name="" r:id="rId7" imgW="838200" imgH="203200" progId="Equation.3">
                      <p:embed/>
                    </p:oleObj>
                  </mc:Choice>
                  <mc:Fallback>
                    <p:oleObj name="" r:id="rId7" imgW="838200" imgH="203200" progId="Equation.3">
                      <p:embed/>
                      <p:pic>
                        <p:nvPicPr>
                          <p:cNvPr id="0" name="图片 3084"/>
                          <p:cNvPicPr/>
                          <p:nvPr/>
                        </p:nvPicPr>
                        <p:blipFill>
                          <a:blip r:embed="rId8"/>
                          <a:stretch>
                            <a:fillRect/>
                          </a:stretch>
                        </p:blipFill>
                        <p:spPr>
                          <a:xfrm>
                            <a:off x="1240" y="2744"/>
                            <a:ext cx="1748" cy="22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aphicFrame>
        <p:nvGraphicFramePr>
          <p:cNvPr id="139273" name="Object 3"/>
          <p:cNvGraphicFramePr/>
          <p:nvPr/>
        </p:nvGraphicFramePr>
        <p:xfrm>
          <a:off x="8688388" y="4581525"/>
          <a:ext cx="2722562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9" imgW="774700" imgH="203200" progId="Equation.DSMT4">
                  <p:embed/>
                </p:oleObj>
              </mc:Choice>
              <mc:Fallback>
                <p:oleObj name="" r:id="rId9" imgW="774700" imgH="2032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688388" y="4581525"/>
                        <a:ext cx="2722562" cy="508000"/>
                      </a:xfrm>
                      <a:prstGeom prst="rect">
                        <a:avLst/>
                      </a:prstGeom>
                      <a:solidFill>
                        <a:srgbClr val="000099">
                          <a:alpha val="70000"/>
                        </a:srgbClr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Line 17"/>
          <p:cNvSpPr/>
          <p:nvPr/>
        </p:nvSpPr>
        <p:spPr>
          <a:xfrm flipH="1" flipV="1">
            <a:off x="9744075" y="3213100"/>
            <a:ext cx="0" cy="1439863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triangle" w="med" len="med"/>
          </a:ln>
        </p:spPr>
        <p:txBody>
          <a:bodyPr rot="10800000"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2" name="Line 18"/>
          <p:cNvSpPr/>
          <p:nvPr/>
        </p:nvSpPr>
        <p:spPr>
          <a:xfrm>
            <a:off x="8207375" y="3213100"/>
            <a:ext cx="2336800" cy="0"/>
          </a:xfrm>
          <a:prstGeom prst="line">
            <a:avLst/>
          </a:prstGeom>
          <a:ln w="254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" name="Line 19"/>
          <p:cNvSpPr/>
          <p:nvPr/>
        </p:nvSpPr>
        <p:spPr>
          <a:xfrm>
            <a:off x="6481763" y="4149725"/>
            <a:ext cx="2335212" cy="0"/>
          </a:xfrm>
          <a:prstGeom prst="line">
            <a:avLst/>
          </a:prstGeom>
          <a:ln w="254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39277" name="Object 4"/>
          <p:cNvGraphicFramePr/>
          <p:nvPr/>
        </p:nvGraphicFramePr>
        <p:xfrm>
          <a:off x="6577013" y="5734050"/>
          <a:ext cx="3217862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1" imgW="864235" imgH="228600" progId="Equation.DSMT4">
                  <p:embed/>
                </p:oleObj>
              </mc:Choice>
              <mc:Fallback>
                <p:oleObj name="" r:id="rId11" imgW="864235" imgH="2286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577013" y="5734050"/>
                        <a:ext cx="3217862" cy="571500"/>
                      </a:xfrm>
                      <a:prstGeom prst="rect">
                        <a:avLst/>
                      </a:prstGeom>
                      <a:solidFill>
                        <a:srgbClr val="0000FF">
                          <a:alpha val="69000"/>
                        </a:srgbClr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Line 21"/>
          <p:cNvSpPr/>
          <p:nvPr/>
        </p:nvSpPr>
        <p:spPr>
          <a:xfrm flipH="1" flipV="1">
            <a:off x="8207375" y="4221163"/>
            <a:ext cx="0" cy="1512887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triangle" w="med" len="med"/>
          </a:ln>
        </p:spPr>
        <p:txBody>
          <a:bodyPr rot="10800000"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39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39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0290" name="Rectangle 3" descr="PE03255_"/>
          <p:cNvSpPr/>
          <p:nvPr/>
        </p:nvSpPr>
        <p:spPr>
          <a:xfrm>
            <a:off x="334963" y="692150"/>
            <a:ext cx="11072812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Aft>
                <a:spcPct val="20000"/>
              </a:spcAft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华文中宋" panose="02010600040101010101" pitchFamily="2" charset="-122"/>
              </a:rPr>
              <a:t> 5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计算：</a:t>
            </a:r>
            <a:r>
              <a:rPr lang="en-US" altLang="zh-CN" sz="2800" b="1">
                <a:latin typeface="Times New Roman" panose="02020603050405020304" pitchFamily="18" charset="0"/>
                <a:ea typeface="华文中宋" panose="02010600040101010101" pitchFamily="2" charset="-122"/>
              </a:rPr>
              <a:t>(1)(</a:t>
            </a:r>
            <a:r>
              <a:rPr lang="en-US" altLang="zh-CN" sz="2800" b="1" i="1"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</a:rPr>
              <a:t>−3</a:t>
            </a:r>
            <a:r>
              <a:rPr lang="en-US" altLang="zh-CN" sz="2800" b="1" i="1">
                <a:latin typeface="Times New Roman" panose="02020603050405020304" pitchFamily="18" charset="0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ea typeface="华文中宋" panose="02010600040101010101" pitchFamily="2" charset="-122"/>
              </a:rPr>
              <a:t>)(</a:t>
            </a:r>
            <a:r>
              <a:rPr lang="en-US" altLang="zh-CN" sz="2800" b="1" i="1"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</a:rPr>
              <a:t>+7</a:t>
            </a:r>
            <a:r>
              <a:rPr lang="en-US" altLang="zh-CN" sz="2800" b="1" i="1">
                <a:latin typeface="Times New Roman" panose="02020603050405020304" pitchFamily="18" charset="0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ea typeface="华文中宋" panose="02010600040101010101" pitchFamily="2" charset="-122"/>
              </a:rPr>
              <a:t>)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；</a:t>
            </a:r>
            <a:r>
              <a:rPr lang="en-US" altLang="zh-CN" sz="2800" b="1">
                <a:latin typeface="Times New Roman" panose="02020603050405020304" pitchFamily="18" charset="0"/>
                <a:ea typeface="华文中宋" panose="02010600040101010101" pitchFamily="2" charset="-122"/>
              </a:rPr>
              <a:t>      (2)(2</a:t>
            </a:r>
            <a:r>
              <a:rPr lang="en-US" altLang="zh-CN" sz="2800" b="1" i="1"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MS PGothic" panose="020B0600070205080204" pitchFamily="34" charset="-128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  <a:ea typeface="华文中宋" panose="02010600040101010101" pitchFamily="2" charset="-122"/>
              </a:rPr>
              <a:t> 5</a:t>
            </a:r>
            <a:r>
              <a:rPr lang="en-US" altLang="zh-CN" sz="2800" b="1" i="1"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ea typeface="华文中宋" panose="02010600040101010101" pitchFamily="2" charset="-122"/>
              </a:rPr>
              <a:t>)(3</a:t>
            </a:r>
            <a:r>
              <a:rPr lang="en-US" altLang="zh-CN" sz="2800" b="1" i="1"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</a:rPr>
              <a:t>−2</a:t>
            </a:r>
            <a:r>
              <a:rPr lang="en-US" altLang="zh-CN" sz="2800" b="1" i="1"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ea typeface="华文中宋" panose="02010600040101010101" pitchFamily="2" charset="-122"/>
              </a:rPr>
              <a:t>).</a:t>
            </a:r>
            <a:endParaRPr lang="en-US" altLang="zh-CN" sz="2800" b="1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520700" y="1295400"/>
            <a:ext cx="7050088" cy="731838"/>
            <a:chOff x="0" y="1361"/>
            <a:chExt cx="2570" cy="461"/>
          </a:xfrm>
        </p:grpSpPr>
        <p:sp>
          <p:nvSpPr>
            <p:cNvPr id="12" name="Rectangle 5" descr="PE03255_"/>
            <p:cNvSpPr>
              <a:spLocks noChangeArrowheads="1"/>
            </p:cNvSpPr>
            <p:nvPr/>
          </p:nvSpPr>
          <p:spPr bwMode="auto">
            <a:xfrm>
              <a:off x="0" y="1496"/>
              <a:ext cx="310" cy="326"/>
            </a:xfrm>
            <a:prstGeom prst="rect">
              <a:avLst/>
            </a:prstGeom>
            <a:noFill/>
            <a:ln w="9525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解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:</a:t>
              </a:r>
              <a:endPara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" name="Text Box 6" descr="PE03255_"/>
            <p:cNvSpPr txBox="1">
              <a:spLocks noChangeArrowheads="1"/>
            </p:cNvSpPr>
            <p:nvPr/>
          </p:nvSpPr>
          <p:spPr bwMode="auto">
            <a:xfrm>
              <a:off x="170" y="1361"/>
              <a:ext cx="2400" cy="461"/>
            </a:xfrm>
            <a:prstGeom prst="rect">
              <a:avLst/>
            </a:prstGeom>
            <a:noFill/>
            <a:ln w="9525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p>
              <a:pPr eaLnBrk="0" hangingPunct="0">
                <a:lnSpc>
                  <a:spcPct val="150000"/>
                </a:lnSpc>
                <a:spcBef>
                  <a:spcPct val="25000"/>
                </a:spcBef>
                <a:buFont typeface="Arial" panose="020B0604020202020204" pitchFamily="34" charset="0"/>
                <a:buNone/>
              </a:pP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   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Wingdings" panose="05000000000000000000" pitchFamily="2" charset="2"/>
                </a:rPr>
                <a:t>(1) 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(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x−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3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y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)(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x+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7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y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)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,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endPara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4" name="Rectangle 7" descr="PE03255_"/>
          <p:cNvSpPr/>
          <p:nvPr/>
        </p:nvSpPr>
        <p:spPr>
          <a:xfrm>
            <a:off x="2063750" y="2060575"/>
            <a:ext cx="3873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Rectangle 8" descr="PE03255_"/>
          <p:cNvSpPr>
            <a:spLocks noChangeArrowheads="1"/>
          </p:cNvSpPr>
          <p:nvPr/>
        </p:nvSpPr>
        <p:spPr bwMode="auto">
          <a:xfrm>
            <a:off x="2638425" y="2060575"/>
            <a:ext cx="1422400" cy="51752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7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xy</a:t>
            </a:r>
            <a:endParaRPr lang="en-US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" name="Rectangle 9" descr="PE03255_"/>
          <p:cNvSpPr>
            <a:spLocks noChangeArrowheads="1"/>
          </p:cNvSpPr>
          <p:nvPr/>
        </p:nvSpPr>
        <p:spPr bwMode="auto">
          <a:xfrm>
            <a:off x="3406775" y="2082800"/>
            <a:ext cx="1196975" cy="51752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−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3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yx</a:t>
            </a:r>
            <a:endParaRPr lang="en-US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" name="Rectangle 10" descr="PE03255_"/>
          <p:cNvSpPr>
            <a:spLocks noChangeArrowheads="1"/>
          </p:cNvSpPr>
          <p:nvPr/>
        </p:nvSpPr>
        <p:spPr bwMode="auto">
          <a:xfrm>
            <a:off x="4371975" y="2060575"/>
            <a:ext cx="514350" cy="51752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−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18" name="Rectangle 11" descr="PE03255_"/>
          <p:cNvSpPr/>
          <p:nvPr/>
        </p:nvSpPr>
        <p:spPr>
          <a:xfrm>
            <a:off x="1320800" y="2624138"/>
            <a:ext cx="51435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=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9" name="Rectangle 12" descr="PE03255_"/>
          <p:cNvSpPr>
            <a:spLocks noChangeArrowheads="1"/>
          </p:cNvSpPr>
          <p:nvPr/>
        </p:nvSpPr>
        <p:spPr bwMode="auto">
          <a:xfrm>
            <a:off x="1727200" y="2624138"/>
            <a:ext cx="4775200" cy="51752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1" i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 +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4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xy-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21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y</a:t>
            </a:r>
            <a:r>
              <a:rPr lang="en-US" altLang="zh-CN" sz="2800" b="1" i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；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MS PGothic" panose="020B0600070205080204" pitchFamily="34" charset="-128"/>
              </a:rPr>
              <a:t> </a:t>
            </a:r>
            <a:endParaRPr lang="en-US" altLang="en-US" sz="2800" b="1">
              <a:solidFill>
                <a:srgbClr val="FF0000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0" name="Rectangle 13" descr="PE03255_"/>
          <p:cNvSpPr>
            <a:spLocks noChangeArrowheads="1"/>
          </p:cNvSpPr>
          <p:nvPr/>
        </p:nvSpPr>
        <p:spPr bwMode="auto">
          <a:xfrm>
            <a:off x="4654550" y="2060575"/>
            <a:ext cx="1931988" cy="51752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21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28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endParaRPr lang="en-US" altLang="zh-CN" sz="2800" b="1" i="1" baseline="30000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21" name="Rectangle 14" descr="PE03255_"/>
          <p:cNvSpPr/>
          <p:nvPr/>
        </p:nvSpPr>
        <p:spPr>
          <a:xfrm>
            <a:off x="947738" y="3224213"/>
            <a:ext cx="4803775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）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(2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MS PGothic" panose="020B0600070205080204" pitchFamily="34" charset="-128"/>
              </a:rPr>
              <a:t>+5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)(3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−2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)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22" name="Rectangle 15" descr="PE03255_"/>
          <p:cNvSpPr/>
          <p:nvPr/>
        </p:nvSpPr>
        <p:spPr>
          <a:xfrm>
            <a:off x="1149350" y="3797300"/>
            <a:ext cx="51435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=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3" name="Rectangle 16" descr="PE03255_"/>
          <p:cNvSpPr/>
          <p:nvPr/>
        </p:nvSpPr>
        <p:spPr>
          <a:xfrm>
            <a:off x="1295400" y="2060575"/>
            <a:ext cx="192881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2</a:t>
            </a:r>
            <a:endParaRPr lang="en-US" altLang="en-US" sz="2800" b="1" baseline="3000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4" name="Rectangle 17" descr="PE03255_"/>
          <p:cNvSpPr/>
          <p:nvPr/>
        </p:nvSpPr>
        <p:spPr>
          <a:xfrm>
            <a:off x="1765300" y="3765550"/>
            <a:ext cx="21320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en-US" sz="2800" b="1" i="1">
                <a:solidFill>
                  <a:srgbClr val="FF0000"/>
                </a:solidFill>
                <a:latin typeface="Times New Roman" panose="02020603050405020304" pitchFamily="18" charset="0"/>
                <a:sym typeface="MT Extra" panose="05050102010205020202" pitchFamily="18" charset="2"/>
              </a:rPr>
              <a:t>•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sym typeface="MT Extra" panose="05050102010205020202" pitchFamily="18" charset="2"/>
              </a:rPr>
              <a:t>3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25" name="Rectangle 18" descr="PE03255_"/>
          <p:cNvSpPr>
            <a:spLocks noChangeArrowheads="1"/>
          </p:cNvSpPr>
          <p:nvPr/>
        </p:nvSpPr>
        <p:spPr bwMode="auto">
          <a:xfrm>
            <a:off x="2733675" y="3762375"/>
            <a:ext cx="3760788" cy="519113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−2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en-US" sz="2800" b="1" i="1">
                <a:solidFill>
                  <a:srgbClr val="FF0000"/>
                </a:solidFill>
                <a:latin typeface="Times New Roman" panose="02020603050405020304" pitchFamily="18" charset="0"/>
                <a:sym typeface="MT Extra" panose="05050102010205020202" pitchFamily="18" charset="2"/>
              </a:rPr>
              <a:t>•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sym typeface="MT Extra" panose="05050102010205020202" pitchFamily="18" charset="2"/>
              </a:rPr>
              <a:t>2</a:t>
            </a:r>
            <a:r>
              <a:rPr lang="en-US" altLang="en-US" sz="2800" b="1" i="1">
                <a:solidFill>
                  <a:srgbClr val="FF0000"/>
                </a:solidFill>
                <a:latin typeface="Times New Roman" panose="02020603050405020304" pitchFamily="18" charset="0"/>
                <a:sym typeface="MT Extra" panose="05050102010205020202" pitchFamily="18" charset="2"/>
              </a:rPr>
              <a:t>y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sym typeface="MT Extra" panose="05050102010205020202" pitchFamily="18" charset="2"/>
            </a:endParaRPr>
          </a:p>
        </p:txBody>
      </p:sp>
      <p:sp>
        <p:nvSpPr>
          <p:cNvPr id="26" name="Rectangle 19" descr="PE03255_"/>
          <p:cNvSpPr>
            <a:spLocks noChangeArrowheads="1"/>
          </p:cNvSpPr>
          <p:nvPr/>
        </p:nvSpPr>
        <p:spPr bwMode="auto">
          <a:xfrm>
            <a:off x="4359275" y="3776663"/>
            <a:ext cx="1958975" cy="51752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MS PGothic" panose="020B0600070205080204" pitchFamily="34" charset="-128"/>
              </a:rPr>
              <a:t> +5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en-US" sz="2800" b="1" i="1">
                <a:solidFill>
                  <a:srgbClr val="FF0000"/>
                </a:solidFill>
                <a:latin typeface="Times New Roman" panose="02020603050405020304" pitchFamily="18" charset="0"/>
                <a:sym typeface="MT Extra" panose="05050102010205020202" pitchFamily="18" charset="2"/>
              </a:rPr>
              <a:t>•</a:t>
            </a:r>
            <a:r>
              <a:rPr lang="en-US" altLang="en-US" sz="2800" b="1">
                <a:solidFill>
                  <a:srgbClr val="FF0000"/>
                </a:solidFill>
                <a:latin typeface="Times New Roman" panose="02020603050405020304" pitchFamily="18" charset="0"/>
                <a:sym typeface="MT Extra" panose="05050102010205020202" pitchFamily="18" charset="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sym typeface="MT Extra" panose="05050102010205020202" pitchFamily="18" charset="2"/>
              </a:rPr>
              <a:t>3</a:t>
            </a:r>
            <a:r>
              <a:rPr lang="en-US" altLang="en-US" sz="2800" b="1" i="1">
                <a:solidFill>
                  <a:srgbClr val="FF0000"/>
                </a:solidFill>
                <a:latin typeface="Times New Roman" panose="02020603050405020304" pitchFamily="18" charset="0"/>
                <a:sym typeface="MT Extra" panose="05050102010205020202" pitchFamily="18" charset="2"/>
              </a:rPr>
              <a:t>x</a:t>
            </a:r>
            <a:endParaRPr lang="en-US" altLang="en-US" sz="2800" b="1" i="1">
              <a:solidFill>
                <a:srgbClr val="FF0000"/>
              </a:solidFill>
              <a:latin typeface="Times New Roman" panose="02020603050405020304" pitchFamily="18" charset="0"/>
              <a:sym typeface="MT Extra" panose="05050102010205020202" pitchFamily="18" charset="2"/>
            </a:endParaRPr>
          </a:p>
        </p:txBody>
      </p:sp>
      <p:sp>
        <p:nvSpPr>
          <p:cNvPr id="27" name="Rectangle 20" descr="PE03255_"/>
          <p:cNvSpPr>
            <a:spLocks noChangeArrowheads="1"/>
          </p:cNvSpPr>
          <p:nvPr/>
        </p:nvSpPr>
        <p:spPr bwMode="auto">
          <a:xfrm>
            <a:off x="6083300" y="3808413"/>
            <a:ext cx="515938" cy="51752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−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8" name="Rectangle 21" descr="PE03255_"/>
          <p:cNvSpPr/>
          <p:nvPr/>
        </p:nvSpPr>
        <p:spPr>
          <a:xfrm>
            <a:off x="6386513" y="3741738"/>
            <a:ext cx="16621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5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en-US" sz="2800" b="1" i="1">
                <a:solidFill>
                  <a:srgbClr val="FF0000"/>
                </a:solidFill>
                <a:latin typeface="Times New Roman" panose="02020603050405020304" pitchFamily="18" charset="0"/>
                <a:sym typeface="MT Extra" panose="05050102010205020202" pitchFamily="18" charset="2"/>
              </a:rPr>
              <a:t>•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sym typeface="MT Extra" panose="05050102010205020202" pitchFamily="18" charset="2"/>
              </a:rPr>
              <a:t>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29" name="Rectangle 22" descr="PE03255_"/>
          <p:cNvSpPr/>
          <p:nvPr/>
        </p:nvSpPr>
        <p:spPr>
          <a:xfrm>
            <a:off x="1149350" y="4378325"/>
            <a:ext cx="51435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=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30" name="Rectangle 23" descr="PE03255_"/>
          <p:cNvSpPr/>
          <p:nvPr/>
        </p:nvSpPr>
        <p:spPr>
          <a:xfrm>
            <a:off x="1657350" y="4375150"/>
            <a:ext cx="142081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6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28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endParaRPr lang="en-US" altLang="zh-CN" sz="2800" b="1" i="1" baseline="30000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31" name="Rectangle 24" descr="PE03255_"/>
          <p:cNvSpPr/>
          <p:nvPr/>
        </p:nvSpPr>
        <p:spPr>
          <a:xfrm>
            <a:off x="2446338" y="4375150"/>
            <a:ext cx="18415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−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4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xy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32" name="Rectangle 25" descr="PE03255_"/>
          <p:cNvSpPr/>
          <p:nvPr/>
        </p:nvSpPr>
        <p:spPr>
          <a:xfrm>
            <a:off x="3502025" y="4413250"/>
            <a:ext cx="1552575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MS PGothic" panose="020B0600070205080204" pitchFamily="34" charset="-128"/>
              </a:rPr>
              <a:t>+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15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xy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33" name="Rectangle 26" descr="PE03255_"/>
          <p:cNvSpPr>
            <a:spLocks noChangeArrowheads="1"/>
          </p:cNvSpPr>
          <p:nvPr/>
        </p:nvSpPr>
        <p:spPr bwMode="auto">
          <a:xfrm>
            <a:off x="4845050" y="4456113"/>
            <a:ext cx="2541588" cy="51752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−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10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y</a:t>
            </a:r>
            <a:r>
              <a:rPr lang="en-US" altLang="zh-CN" sz="2800" b="1" i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4" name="Rectangle 27" descr="PE03255_"/>
          <p:cNvSpPr/>
          <p:nvPr/>
        </p:nvSpPr>
        <p:spPr>
          <a:xfrm>
            <a:off x="1149350" y="5049838"/>
            <a:ext cx="573088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=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35" name="Rectangle 28" descr="PE03255_"/>
          <p:cNvSpPr/>
          <p:nvPr/>
        </p:nvSpPr>
        <p:spPr>
          <a:xfrm>
            <a:off x="1657350" y="5049838"/>
            <a:ext cx="55880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6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28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+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11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xy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−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10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y</a:t>
            </a:r>
            <a:r>
              <a:rPr lang="en-US" altLang="zh-CN" sz="2800" b="1" i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9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" fill="hold"/>
                                        <p:tgtEl>
                                          <p:spTgt spid="2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" fill="hold"/>
                                        <p:tgtEl>
                                          <p:spTgt spid="2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8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35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dvAuto="1000" uiExpand="1" build="p"/>
      <p:bldP spid="15" grpId="0" uiExpand="1" build="p"/>
      <p:bldP spid="16" grpId="0" build="p"/>
      <p:bldP spid="17" grpId="0" bldLvl="0" animBg="1"/>
      <p:bldP spid="18" grpId="0" bldLvl="0" animBg="1"/>
      <p:bldP spid="19" grpId="0" build="p"/>
      <p:bldP spid="20" grpId="0" bldLvl="0" animBg="1"/>
      <p:bldP spid="21" grpId="0" bldLvl="0" animBg="1"/>
      <p:bldP spid="22" grpId="0" bldLvl="0" animBg="1"/>
      <p:bldP spid="23" grpId="0" bldLvl="0" animBg="1"/>
      <p:bldP spid="24" grpId="0" build="p"/>
      <p:bldP spid="25" grpId="0" bldLvl="0" animBg="1"/>
      <p:bldP spid="26" grpId="0" bldLvl="0" animBg="1"/>
      <p:bldP spid="27" grpId="0" build="p"/>
      <p:bldP spid="28" grpId="0" build="p"/>
      <p:bldP spid="29" grpId="0" bldLvl="0" animBg="1"/>
      <p:bldP spid="30" grpId="0" bldLvl="0" animBg="1"/>
      <p:bldP spid="31" grpId="0" bldLvl="0" animBg="1"/>
      <p:bldP spid="32" grpId="0" bldLvl="0" animBg="1"/>
      <p:bldP spid="33" grpId="0" bldLvl="0" animBg="1"/>
      <p:bldP spid="34" grpId="0" bldLvl="0" animBg="1"/>
      <p:bldP spid="35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2"/>
          <p:cNvSpPr txBox="1"/>
          <p:nvPr/>
        </p:nvSpPr>
        <p:spPr>
          <a:xfrm>
            <a:off x="711200" y="704850"/>
            <a:ext cx="10260013" cy="115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6.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化简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求值：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(4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+3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)(4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)+(2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)(3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其中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=1,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=-2.</a:t>
            </a:r>
            <a:endParaRPr lang="en-US" altLang="zh-CN" sz="28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-61912" y="2149475"/>
            <a:ext cx="2336800" cy="5175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原式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41316" name="Object 2"/>
          <p:cNvGraphicFramePr/>
          <p:nvPr/>
        </p:nvGraphicFramePr>
        <p:xfrm>
          <a:off x="1844675" y="2133600"/>
          <a:ext cx="10023475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2997200" imgH="228600" progId="Equation.DSMT4">
                  <p:embed/>
                </p:oleObj>
              </mc:Choice>
              <mc:Fallback>
                <p:oleObj name="" r:id="rId1" imgW="2997200" imgH="2286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44675" y="2133600"/>
                        <a:ext cx="10023475" cy="574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1317" name="Object 3"/>
          <p:cNvGraphicFramePr/>
          <p:nvPr/>
        </p:nvGraphicFramePr>
        <p:xfrm>
          <a:off x="1285875" y="2911475"/>
          <a:ext cx="3182938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1232535" imgH="228600" progId="Equation.DSMT4">
                  <p:embed/>
                </p:oleObj>
              </mc:Choice>
              <mc:Fallback>
                <p:oleObj name="" r:id="rId3" imgW="1232535" imgH="2286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85875" y="2911475"/>
                        <a:ext cx="3182938" cy="590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Box 7"/>
          <p:cNvSpPr txBox="1"/>
          <p:nvPr/>
        </p:nvSpPr>
        <p:spPr>
          <a:xfrm>
            <a:off x="1101725" y="3502025"/>
            <a:ext cx="8940800" cy="115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=1,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=-2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时，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原式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=22×1-7×1×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-14×(-2)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 Box 9"/>
          <p:cNvSpPr txBox="1"/>
          <p:nvPr/>
        </p:nvSpPr>
        <p:spPr>
          <a:xfrm>
            <a:off x="1844675" y="4660900"/>
            <a:ext cx="7213600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=22+14 -56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=-20.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Line 10"/>
          <p:cNvSpPr/>
          <p:nvPr/>
        </p:nvSpPr>
        <p:spPr>
          <a:xfrm>
            <a:off x="1936750" y="2743200"/>
            <a:ext cx="628650" cy="0"/>
          </a:xfrm>
          <a:prstGeom prst="line">
            <a:avLst/>
          </a:prstGeom>
          <a:ln w="57150" cap="flat" cmpd="thinThick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" name="Line 11"/>
          <p:cNvSpPr/>
          <p:nvPr/>
        </p:nvSpPr>
        <p:spPr>
          <a:xfrm>
            <a:off x="7010400" y="2667000"/>
            <a:ext cx="1016000" cy="0"/>
          </a:xfrm>
          <a:prstGeom prst="line">
            <a:avLst/>
          </a:prstGeom>
          <a:ln w="57150" cap="flat" cmpd="thinThick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2" name="Line 12"/>
          <p:cNvSpPr/>
          <p:nvPr/>
        </p:nvSpPr>
        <p:spPr>
          <a:xfrm>
            <a:off x="2944813" y="2743200"/>
            <a:ext cx="1312862" cy="0"/>
          </a:xfrm>
          <a:prstGeom prst="line">
            <a:avLst/>
          </a:prstGeom>
          <a:ln w="57150" cap="flat" cmpd="thinThick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" name="Line 13"/>
          <p:cNvSpPr/>
          <p:nvPr/>
        </p:nvSpPr>
        <p:spPr>
          <a:xfrm>
            <a:off x="4468813" y="2667000"/>
            <a:ext cx="1125537" cy="0"/>
          </a:xfrm>
          <a:prstGeom prst="line">
            <a:avLst/>
          </a:prstGeom>
          <a:ln w="57150" cap="flat" cmpd="thinThick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4" name="Line 14"/>
          <p:cNvSpPr/>
          <p:nvPr/>
        </p:nvSpPr>
        <p:spPr>
          <a:xfrm>
            <a:off x="8331200" y="2743200"/>
            <a:ext cx="1016000" cy="0"/>
          </a:xfrm>
          <a:prstGeom prst="line">
            <a:avLst/>
          </a:prstGeom>
          <a:ln w="57150" cap="flat" cmpd="thinThick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" name="Line 15"/>
          <p:cNvSpPr/>
          <p:nvPr/>
        </p:nvSpPr>
        <p:spPr>
          <a:xfrm>
            <a:off x="9550400" y="2667000"/>
            <a:ext cx="1014413" cy="0"/>
          </a:xfrm>
          <a:prstGeom prst="line">
            <a:avLst/>
          </a:prstGeom>
          <a:ln w="57150" cap="flat" cmpd="thinThick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6" name="Line 16"/>
          <p:cNvSpPr/>
          <p:nvPr/>
        </p:nvSpPr>
        <p:spPr>
          <a:xfrm>
            <a:off x="5789613" y="2667000"/>
            <a:ext cx="1017587" cy="0"/>
          </a:xfrm>
          <a:prstGeom prst="line">
            <a:avLst/>
          </a:prstGeom>
          <a:ln w="57150" cap="flat" cmpd="thinThick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7" name="Line 17"/>
          <p:cNvSpPr/>
          <p:nvPr/>
        </p:nvSpPr>
        <p:spPr>
          <a:xfrm>
            <a:off x="10768013" y="2667000"/>
            <a:ext cx="1016000" cy="0"/>
          </a:xfrm>
          <a:prstGeom prst="line">
            <a:avLst/>
          </a:prstGeom>
          <a:ln w="57150" cap="flat" cmpd="thinThick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ldLvl="0" animBg="1"/>
      <p:bldP spid="7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2338" name="文本框 1"/>
          <p:cNvSpPr txBox="1"/>
          <p:nvPr/>
        </p:nvSpPr>
        <p:spPr>
          <a:xfrm>
            <a:off x="465138" y="615950"/>
            <a:ext cx="10661650" cy="2139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6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7.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解方程与不等式：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6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)(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-3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)(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-2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+18=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+9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)(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+1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6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＜9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-2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)(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+3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4200" y="2755900"/>
            <a:ext cx="11022013" cy="3425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去括号，得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-5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+6+18=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+10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+9，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移项合并，得15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=15，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解得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=1；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去括号，得9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6＜9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+9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-54，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移项合并，得9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＞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8，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解得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＞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．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31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charRg st="31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54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charRg st="54" end="7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70" end="1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charRg st="70" end="10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04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charRg st="104" end="1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26" end="1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charRg st="126" end="1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449263" y="1063625"/>
            <a:ext cx="5703888" cy="4572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8.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小东找来一张挂历画包数学课本．已知课本长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厘米，宽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厘米，厚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厘米，小东想将课本封面与封底的每一边都包进去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厘米，问小东应在挂历画上裁下一块多大面积的长方形？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43363" name="组合 35"/>
          <p:cNvGrpSpPr/>
          <p:nvPr/>
        </p:nvGrpSpPr>
        <p:grpSpPr>
          <a:xfrm>
            <a:off x="6718300" y="933450"/>
            <a:ext cx="5616575" cy="4646613"/>
            <a:chOff x="4031183" y="1909787"/>
            <a:chExt cx="4213225" cy="4646612"/>
          </a:xfrm>
        </p:grpSpPr>
        <p:grpSp>
          <p:nvGrpSpPr>
            <p:cNvPr id="143364" name="Group 50"/>
            <p:cNvGrpSpPr/>
            <p:nvPr/>
          </p:nvGrpSpPr>
          <p:grpSpPr>
            <a:xfrm>
              <a:off x="4355033" y="2433662"/>
              <a:ext cx="3889375" cy="3870325"/>
              <a:chOff x="1793" y="622"/>
              <a:chExt cx="2450" cy="2438"/>
            </a:xfrm>
          </p:grpSpPr>
          <p:grpSp>
            <p:nvGrpSpPr>
              <p:cNvPr id="143365" name="Group 49"/>
              <p:cNvGrpSpPr/>
              <p:nvPr/>
            </p:nvGrpSpPr>
            <p:grpSpPr>
              <a:xfrm>
                <a:off x="1793" y="622"/>
                <a:ext cx="1899" cy="2438"/>
                <a:chOff x="1793" y="622"/>
                <a:chExt cx="1899" cy="2438"/>
              </a:xfrm>
            </p:grpSpPr>
            <p:grpSp>
              <p:nvGrpSpPr>
                <p:cNvPr id="143366" name="Group 22"/>
                <p:cNvGrpSpPr/>
                <p:nvPr/>
              </p:nvGrpSpPr>
              <p:grpSpPr>
                <a:xfrm>
                  <a:off x="1793" y="622"/>
                  <a:ext cx="1845" cy="2438"/>
                  <a:chOff x="2045" y="622"/>
                  <a:chExt cx="1845" cy="2438"/>
                </a:xfrm>
              </p:grpSpPr>
              <p:sp>
                <p:nvSpPr>
                  <p:cNvPr id="143367" name="Rectangle 4"/>
                  <p:cNvSpPr/>
                  <p:nvPr/>
                </p:nvSpPr>
                <p:spPr>
                  <a:xfrm>
                    <a:off x="2055" y="622"/>
                    <a:ext cx="1694" cy="2292"/>
                  </a:xfrm>
                  <a:prstGeom prst="rect">
                    <a:avLst/>
                  </a:prstGeom>
                  <a:solidFill>
                    <a:srgbClr val="66FF33"/>
                  </a:solidFill>
                  <a:ln w="9525" cap="flat" cmpd="sng">
                    <a:solidFill>
                      <a:srgbClr val="FF33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p>
                    <a:pPr>
                      <a:buFont typeface="Arial" panose="020B0604020202020204" pitchFamily="34" charset="0"/>
                      <a:buNone/>
                    </a:pPr>
                    <a:endParaRPr lang="zh-CN" altLang="en-US" b="1" dirty="0">
                      <a:latin typeface="Times New Roman" panose="02020603050405020304" pitchFamily="18" charset="0"/>
                      <a:ea typeface="Times New Roman" panose="02020603050405020304" pitchFamily="18" charset="0"/>
                    </a:endParaRPr>
                  </a:p>
                </p:txBody>
              </p:sp>
              <p:sp>
                <p:nvSpPr>
                  <p:cNvPr id="143368" name="Rectangle 5"/>
                  <p:cNvSpPr/>
                  <p:nvPr/>
                </p:nvSpPr>
                <p:spPr>
                  <a:xfrm>
                    <a:off x="2191" y="758"/>
                    <a:ext cx="1694" cy="2292"/>
                  </a:xfrm>
                  <a:prstGeom prst="rect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rgbClr val="FF33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p>
                    <a:pPr>
                      <a:buFont typeface="Arial" panose="020B0604020202020204" pitchFamily="34" charset="0"/>
                      <a:buNone/>
                    </a:pPr>
                    <a:endParaRPr lang="zh-CN" altLang="en-US" b="1" dirty="0">
                      <a:latin typeface="Times New Roman" panose="02020603050405020304" pitchFamily="18" charset="0"/>
                      <a:ea typeface="Times New Roman" panose="02020603050405020304" pitchFamily="18" charset="0"/>
                    </a:endParaRPr>
                  </a:p>
                </p:txBody>
              </p:sp>
              <p:sp>
                <p:nvSpPr>
                  <p:cNvPr id="143369" name="Line 14"/>
                  <p:cNvSpPr/>
                  <p:nvPr/>
                </p:nvSpPr>
                <p:spPr>
                  <a:xfrm>
                    <a:off x="3743" y="631"/>
                    <a:ext cx="147" cy="135"/>
                  </a:xfrm>
                  <a:prstGeom prst="line">
                    <a:avLst/>
                  </a:prstGeom>
                  <a:ln w="9525" cap="flat" cmpd="sng">
                    <a:solidFill>
                      <a:srgbClr val="FF3300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pPr>
                      <a:buFont typeface="Arial" panose="020B0604020202020204" pitchFamily="34" charset="0"/>
                      <a:buNone/>
                    </a:pPr>
                    <a:endParaRPr lang="zh-CN" altLang="en-US" dirty="0">
                      <a:latin typeface="Arial" panose="020B0604020202020204" pitchFamily="34" charset="0"/>
                    </a:endParaRPr>
                  </a:p>
                </p:txBody>
              </p:sp>
              <p:grpSp>
                <p:nvGrpSpPr>
                  <p:cNvPr id="143370" name="Group 21"/>
                  <p:cNvGrpSpPr/>
                  <p:nvPr/>
                </p:nvGrpSpPr>
                <p:grpSpPr>
                  <a:xfrm>
                    <a:off x="2045" y="633"/>
                    <a:ext cx="160" cy="2427"/>
                    <a:chOff x="2045" y="633"/>
                    <a:chExt cx="160" cy="2427"/>
                  </a:xfrm>
                </p:grpSpPr>
                <p:sp>
                  <p:nvSpPr>
                    <p:cNvPr id="143371" name="Line 8"/>
                    <p:cNvSpPr/>
                    <p:nvPr/>
                  </p:nvSpPr>
                  <p:spPr>
                    <a:xfrm>
                      <a:off x="2048" y="1727"/>
                      <a:ext cx="147" cy="135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pPr>
                        <a:buFont typeface="Arial" panose="020B0604020202020204" pitchFamily="34" charset="0"/>
                        <a:buNone/>
                      </a:pPr>
                      <a:endParaRPr lang="zh-CN" altLang="en-US" dirty="0">
                        <a:latin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43372" name="Line 12"/>
                    <p:cNvSpPr/>
                    <p:nvPr/>
                  </p:nvSpPr>
                  <p:spPr>
                    <a:xfrm>
                      <a:off x="2045" y="1118"/>
                      <a:ext cx="147" cy="135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pPr>
                        <a:buFont typeface="Arial" panose="020B0604020202020204" pitchFamily="34" charset="0"/>
                        <a:buNone/>
                      </a:pPr>
                      <a:endParaRPr lang="zh-CN" altLang="en-US" dirty="0">
                        <a:latin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43373" name="Line 13"/>
                    <p:cNvSpPr/>
                    <p:nvPr/>
                  </p:nvSpPr>
                  <p:spPr>
                    <a:xfrm>
                      <a:off x="2049" y="2360"/>
                      <a:ext cx="147" cy="135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pPr>
                        <a:buFont typeface="Arial" panose="020B0604020202020204" pitchFamily="34" charset="0"/>
                        <a:buNone/>
                      </a:pPr>
                      <a:endParaRPr lang="zh-CN" altLang="en-US" dirty="0">
                        <a:latin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43374" name="Line 6"/>
                    <p:cNvSpPr/>
                    <p:nvPr/>
                  </p:nvSpPr>
                  <p:spPr>
                    <a:xfrm>
                      <a:off x="2058" y="633"/>
                      <a:ext cx="147" cy="135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pPr>
                        <a:buFont typeface="Arial" panose="020B0604020202020204" pitchFamily="34" charset="0"/>
                        <a:buNone/>
                      </a:pPr>
                      <a:endParaRPr lang="zh-CN" altLang="en-US" dirty="0">
                        <a:latin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143375" name="Line 7"/>
                    <p:cNvSpPr/>
                    <p:nvPr/>
                  </p:nvSpPr>
                  <p:spPr>
                    <a:xfrm>
                      <a:off x="2050" y="2925"/>
                      <a:ext cx="147" cy="135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pPr>
                        <a:buFont typeface="Arial" panose="020B0604020202020204" pitchFamily="34" charset="0"/>
                        <a:buNone/>
                      </a:pPr>
                      <a:endParaRPr lang="zh-CN" altLang="en-US" dirty="0">
                        <a:latin typeface="Arial" panose="020B0604020202020204" pitchFamily="34" charset="0"/>
                      </a:endParaRPr>
                    </a:p>
                  </p:txBody>
                </p:sp>
              </p:grpSp>
            </p:grpSp>
            <p:sp>
              <p:nvSpPr>
                <p:cNvPr id="143376" name="Text Box 24"/>
                <p:cNvSpPr txBox="1"/>
                <p:nvPr/>
              </p:nvSpPr>
              <p:spPr>
                <a:xfrm>
                  <a:off x="2428" y="2152"/>
                  <a:ext cx="1264" cy="2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zh-CN" altLang="en-US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八年级</a:t>
                  </a:r>
                  <a:r>
                    <a:rPr lang="en-US" altLang="zh-CN" b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(</a:t>
                  </a:r>
                  <a:r>
                    <a:rPr lang="zh-CN" altLang="en-US" b="1" dirty="0">
                      <a:latin typeface="Times New Roman" panose="02020603050405020304" pitchFamily="18" charset="0"/>
                    </a:rPr>
                    <a:t>上</a:t>
                  </a:r>
                  <a:r>
                    <a:rPr lang="en-US" altLang="zh-CN" b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)</a:t>
                  </a:r>
                  <a:endParaRPr lang="en-US" altLang="zh-CN" b="1"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143377" name="Text Box 25"/>
                <p:cNvSpPr txBox="1"/>
                <p:nvPr/>
              </p:nvSpPr>
              <p:spPr>
                <a:xfrm>
                  <a:off x="2111" y="2515"/>
                  <a:ext cx="1482" cy="23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zh-CN" altLang="en-US" b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姓名：</a:t>
                  </a:r>
                  <a:r>
                    <a:rPr lang="en-US" altLang="zh-CN" b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____________</a:t>
                  </a:r>
                  <a:endParaRPr lang="en-US" altLang="zh-CN" b="1"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43378" name="Text Box 23"/>
              <p:cNvSpPr txBox="1"/>
              <p:nvPr/>
            </p:nvSpPr>
            <p:spPr>
              <a:xfrm>
                <a:off x="1972" y="960"/>
                <a:ext cx="2271" cy="98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zh-CN" altLang="en-US" sz="9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数学</a:t>
                </a:r>
                <a:endParaRPr lang="zh-CN" altLang="en-US" sz="9600" b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143379" name="Group 44"/>
            <p:cNvGrpSpPr/>
            <p:nvPr/>
          </p:nvGrpSpPr>
          <p:grpSpPr>
            <a:xfrm>
              <a:off x="4031183" y="5970612"/>
              <a:ext cx="558800" cy="585787"/>
              <a:chOff x="1589" y="3198"/>
              <a:chExt cx="352" cy="369"/>
            </a:xfrm>
          </p:grpSpPr>
          <p:sp>
            <p:nvSpPr>
              <p:cNvPr id="143380" name="Line 29"/>
              <p:cNvSpPr/>
              <p:nvPr/>
            </p:nvSpPr>
            <p:spPr>
              <a:xfrm flipH="1">
                <a:off x="1613" y="3268"/>
                <a:ext cx="184" cy="8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3381" name="Line 30"/>
              <p:cNvSpPr/>
              <p:nvPr/>
            </p:nvSpPr>
            <p:spPr>
              <a:xfrm flipH="1">
                <a:off x="1722" y="3400"/>
                <a:ext cx="219" cy="103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3382" name="Line 31"/>
              <p:cNvSpPr/>
              <p:nvPr/>
            </p:nvSpPr>
            <p:spPr>
              <a:xfrm>
                <a:off x="1589" y="3198"/>
                <a:ext cx="103" cy="12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3383" name="Line 32"/>
              <p:cNvSpPr/>
              <p:nvPr/>
            </p:nvSpPr>
            <p:spPr>
              <a:xfrm flipH="1" flipV="1">
                <a:off x="1797" y="3452"/>
                <a:ext cx="104" cy="115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 rot="10800000"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3384" name="Text Box 34"/>
              <p:cNvSpPr txBox="1"/>
              <p:nvPr/>
            </p:nvSpPr>
            <p:spPr>
              <a:xfrm>
                <a:off x="1612" y="3226"/>
                <a:ext cx="24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400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endParaRPr lang="en-US" altLang="zh-CN" sz="2400" i="1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143385" name="Group 45"/>
            <p:cNvGrpSpPr/>
            <p:nvPr/>
          </p:nvGrpSpPr>
          <p:grpSpPr>
            <a:xfrm>
              <a:off x="4570933" y="1909787"/>
              <a:ext cx="2703511" cy="757237"/>
              <a:chOff x="1929" y="640"/>
              <a:chExt cx="1703" cy="477"/>
            </a:xfrm>
          </p:grpSpPr>
          <p:sp>
            <p:nvSpPr>
              <p:cNvPr id="143386" name="Text Box 35"/>
              <p:cNvSpPr txBox="1"/>
              <p:nvPr/>
            </p:nvSpPr>
            <p:spPr>
              <a:xfrm>
                <a:off x="2655" y="640"/>
                <a:ext cx="24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4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endParaRPr lang="en-US" altLang="zh-CN" sz="2400" b="1" i="1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43387" name="Line 36"/>
              <p:cNvSpPr/>
              <p:nvPr/>
            </p:nvSpPr>
            <p:spPr>
              <a:xfrm>
                <a:off x="1935" y="641"/>
                <a:ext cx="0" cy="47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3388" name="Line 37"/>
              <p:cNvSpPr/>
              <p:nvPr/>
            </p:nvSpPr>
            <p:spPr>
              <a:xfrm>
                <a:off x="3632" y="645"/>
                <a:ext cx="0" cy="47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3389" name="Line 38"/>
              <p:cNvSpPr/>
              <p:nvPr/>
            </p:nvSpPr>
            <p:spPr>
              <a:xfrm>
                <a:off x="3064" y="821"/>
                <a:ext cx="565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3390" name="Line 39"/>
              <p:cNvSpPr/>
              <p:nvPr/>
            </p:nvSpPr>
            <p:spPr>
              <a:xfrm flipH="1">
                <a:off x="1929" y="822"/>
                <a:ext cx="530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43391" name="Group 46"/>
            <p:cNvGrpSpPr/>
            <p:nvPr/>
          </p:nvGrpSpPr>
          <p:grpSpPr>
            <a:xfrm>
              <a:off x="7269683" y="2643212"/>
              <a:ext cx="584200" cy="3640138"/>
              <a:chOff x="3629" y="1102"/>
              <a:chExt cx="368" cy="2293"/>
            </a:xfrm>
          </p:grpSpPr>
          <p:sp>
            <p:nvSpPr>
              <p:cNvPr id="143392" name="Text Box 33"/>
              <p:cNvSpPr txBox="1"/>
              <p:nvPr/>
            </p:nvSpPr>
            <p:spPr>
              <a:xfrm>
                <a:off x="3755" y="1987"/>
                <a:ext cx="24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4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endParaRPr lang="en-US" altLang="zh-CN" sz="2400" b="1" i="1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43393" name="Line 40"/>
              <p:cNvSpPr/>
              <p:nvPr/>
            </p:nvSpPr>
            <p:spPr>
              <a:xfrm>
                <a:off x="3629" y="3395"/>
                <a:ext cx="32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3394" name="Line 41"/>
              <p:cNvSpPr/>
              <p:nvPr/>
            </p:nvSpPr>
            <p:spPr>
              <a:xfrm>
                <a:off x="3633" y="1106"/>
                <a:ext cx="32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3395" name="Line 42"/>
              <p:cNvSpPr/>
              <p:nvPr/>
            </p:nvSpPr>
            <p:spPr>
              <a:xfrm flipV="1">
                <a:off x="3871" y="1102"/>
                <a:ext cx="0" cy="92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 rot="10800000"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3396" name="Line 43"/>
              <p:cNvSpPr/>
              <p:nvPr/>
            </p:nvSpPr>
            <p:spPr>
              <a:xfrm>
                <a:off x="3882" y="2450"/>
                <a:ext cx="0" cy="945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3" name="文本框 2"/>
          <p:cNvSpPr txBox="1"/>
          <p:nvPr/>
        </p:nvSpPr>
        <p:spPr>
          <a:xfrm>
            <a:off x="449263" y="606425"/>
            <a:ext cx="2138363" cy="51752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228B8B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拓展提升</a:t>
            </a:r>
            <a:endParaRPr lang="zh-CN" altLang="en-US" sz="2800" dirty="0">
              <a:solidFill>
                <a:srgbClr val="228B8B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34"/>
          <p:cNvSpPr/>
          <p:nvPr/>
        </p:nvSpPr>
        <p:spPr>
          <a:xfrm>
            <a:off x="495300" y="809625"/>
            <a:ext cx="9898063" cy="5208588"/>
          </a:xfrm>
          <a:prstGeom prst="rect">
            <a:avLst/>
          </a:prstGeom>
          <a:solidFill>
            <a:srgbClr val="CCE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grpSp>
        <p:nvGrpSpPr>
          <p:cNvPr id="3" name="Group 14"/>
          <p:cNvGrpSpPr/>
          <p:nvPr/>
        </p:nvGrpSpPr>
        <p:grpSpPr>
          <a:xfrm>
            <a:off x="1571625" y="1589088"/>
            <a:ext cx="7766050" cy="3638550"/>
            <a:chOff x="938" y="847"/>
            <a:chExt cx="3669" cy="2292"/>
          </a:xfrm>
        </p:grpSpPr>
        <p:sp>
          <p:nvSpPr>
            <p:cNvPr id="144388" name="Rectangle 4"/>
            <p:cNvSpPr/>
            <p:nvPr/>
          </p:nvSpPr>
          <p:spPr>
            <a:xfrm>
              <a:off x="2913" y="847"/>
              <a:ext cx="1694" cy="2292"/>
            </a:xfrm>
            <a:prstGeom prst="rect">
              <a:avLst/>
            </a:prstGeom>
            <a:solidFill>
              <a:srgbClr val="66FF33"/>
            </a:solidFill>
            <a:ln w="952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>
                <a:buFont typeface="Arial" panose="020B0604020202020204" pitchFamily="34" charset="0"/>
                <a:buNone/>
              </a:pP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44389" name="Rectangle 5"/>
            <p:cNvSpPr/>
            <p:nvPr/>
          </p:nvSpPr>
          <p:spPr>
            <a:xfrm>
              <a:off x="938" y="848"/>
              <a:ext cx="1694" cy="2281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>
                <a:buFont typeface="Arial" panose="020B0604020202020204" pitchFamily="34" charset="0"/>
                <a:buNone/>
              </a:pP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44390" name="Line 9"/>
            <p:cNvSpPr/>
            <p:nvPr/>
          </p:nvSpPr>
          <p:spPr>
            <a:xfrm>
              <a:off x="2632" y="848"/>
              <a:ext cx="28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391" name="Line 10"/>
            <p:cNvSpPr/>
            <p:nvPr/>
          </p:nvSpPr>
          <p:spPr>
            <a:xfrm>
              <a:off x="2632" y="1909"/>
              <a:ext cx="28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392" name="Line 11"/>
            <p:cNvSpPr/>
            <p:nvPr/>
          </p:nvSpPr>
          <p:spPr>
            <a:xfrm>
              <a:off x="2632" y="2520"/>
              <a:ext cx="28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393" name="Line 12"/>
            <p:cNvSpPr/>
            <p:nvPr/>
          </p:nvSpPr>
          <p:spPr>
            <a:xfrm>
              <a:off x="2622" y="3130"/>
              <a:ext cx="28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394" name="Line 13"/>
            <p:cNvSpPr/>
            <p:nvPr/>
          </p:nvSpPr>
          <p:spPr>
            <a:xfrm>
              <a:off x="2632" y="1322"/>
              <a:ext cx="28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1" name="Group 16"/>
          <p:cNvGrpSpPr/>
          <p:nvPr/>
        </p:nvGrpSpPr>
        <p:grpSpPr>
          <a:xfrm>
            <a:off x="9364663" y="1600200"/>
            <a:ext cx="779462" cy="3622675"/>
            <a:chOff x="3629" y="1102"/>
            <a:chExt cx="368" cy="2293"/>
          </a:xfrm>
        </p:grpSpPr>
        <p:sp>
          <p:nvSpPr>
            <p:cNvPr id="144396" name="Text Box 17"/>
            <p:cNvSpPr txBox="1"/>
            <p:nvPr/>
          </p:nvSpPr>
          <p:spPr>
            <a:xfrm>
              <a:off x="3755" y="1987"/>
              <a:ext cx="242" cy="28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a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  <p:sp>
          <p:nvSpPr>
            <p:cNvPr id="144397" name="Line 18"/>
            <p:cNvSpPr/>
            <p:nvPr/>
          </p:nvSpPr>
          <p:spPr>
            <a:xfrm>
              <a:off x="3629" y="3395"/>
              <a:ext cx="32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398" name="Line 19"/>
            <p:cNvSpPr/>
            <p:nvPr/>
          </p:nvSpPr>
          <p:spPr>
            <a:xfrm>
              <a:off x="3633" y="1106"/>
              <a:ext cx="32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399" name="Line 20"/>
            <p:cNvSpPr/>
            <p:nvPr/>
          </p:nvSpPr>
          <p:spPr>
            <a:xfrm flipV="1">
              <a:off x="3871" y="1102"/>
              <a:ext cx="0" cy="92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 rot="10800000"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00" name="Line 21"/>
            <p:cNvSpPr/>
            <p:nvPr/>
          </p:nvSpPr>
          <p:spPr>
            <a:xfrm>
              <a:off x="3882" y="2450"/>
              <a:ext cx="0" cy="94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7" name="Group 22"/>
          <p:cNvGrpSpPr/>
          <p:nvPr/>
        </p:nvGrpSpPr>
        <p:grpSpPr>
          <a:xfrm>
            <a:off x="5754688" y="858838"/>
            <a:ext cx="3590925" cy="763587"/>
            <a:chOff x="1935" y="463"/>
            <a:chExt cx="1697" cy="654"/>
          </a:xfrm>
        </p:grpSpPr>
        <p:sp>
          <p:nvSpPr>
            <p:cNvPr id="144402" name="Text Box 23"/>
            <p:cNvSpPr txBox="1"/>
            <p:nvPr/>
          </p:nvSpPr>
          <p:spPr>
            <a:xfrm>
              <a:off x="2634" y="463"/>
              <a:ext cx="242" cy="39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b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  <p:sp>
          <p:nvSpPr>
            <p:cNvPr id="144403" name="Line 24"/>
            <p:cNvSpPr/>
            <p:nvPr/>
          </p:nvSpPr>
          <p:spPr>
            <a:xfrm>
              <a:off x="1935" y="641"/>
              <a:ext cx="0" cy="47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04" name="Line 25"/>
            <p:cNvSpPr/>
            <p:nvPr/>
          </p:nvSpPr>
          <p:spPr>
            <a:xfrm>
              <a:off x="3632" y="645"/>
              <a:ext cx="0" cy="47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05" name="Line 26"/>
            <p:cNvSpPr/>
            <p:nvPr/>
          </p:nvSpPr>
          <p:spPr>
            <a:xfrm>
              <a:off x="3064" y="699"/>
              <a:ext cx="565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06" name="Line 27"/>
            <p:cNvSpPr/>
            <p:nvPr/>
          </p:nvSpPr>
          <p:spPr>
            <a:xfrm flipH="1">
              <a:off x="1947" y="687"/>
              <a:ext cx="53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23" name="Group 33"/>
          <p:cNvGrpSpPr/>
          <p:nvPr/>
        </p:nvGrpSpPr>
        <p:grpSpPr>
          <a:xfrm>
            <a:off x="4537075" y="5237163"/>
            <a:ext cx="1882775" cy="547687"/>
            <a:chOff x="2396" y="3053"/>
            <a:chExt cx="889" cy="345"/>
          </a:xfrm>
        </p:grpSpPr>
        <p:sp>
          <p:nvSpPr>
            <p:cNvPr id="144408" name="Line 28"/>
            <p:cNvSpPr/>
            <p:nvPr/>
          </p:nvSpPr>
          <p:spPr>
            <a:xfrm>
              <a:off x="2684" y="3053"/>
              <a:ext cx="0" cy="23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09" name="Line 29"/>
            <p:cNvSpPr/>
            <p:nvPr/>
          </p:nvSpPr>
          <p:spPr>
            <a:xfrm>
              <a:off x="2972" y="3053"/>
              <a:ext cx="0" cy="23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10" name="Line 30"/>
            <p:cNvSpPr/>
            <p:nvPr/>
          </p:nvSpPr>
          <p:spPr>
            <a:xfrm>
              <a:off x="2396" y="3202"/>
              <a:ext cx="288" cy="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11" name="Line 31"/>
            <p:cNvSpPr/>
            <p:nvPr/>
          </p:nvSpPr>
          <p:spPr>
            <a:xfrm rot="10704532">
              <a:off x="2986" y="3207"/>
              <a:ext cx="299" cy="1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 rot="10800000"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12" name="Text Box 32"/>
            <p:cNvSpPr txBox="1"/>
            <p:nvPr/>
          </p:nvSpPr>
          <p:spPr>
            <a:xfrm>
              <a:off x="2709" y="3110"/>
              <a:ext cx="53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c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9" name="Group 49"/>
          <p:cNvGrpSpPr/>
          <p:nvPr/>
        </p:nvGrpSpPr>
        <p:grpSpPr>
          <a:xfrm>
            <a:off x="-20637" y="5980113"/>
            <a:ext cx="2143125" cy="457200"/>
            <a:chOff x="4424" y="3533"/>
            <a:chExt cx="1013" cy="288"/>
          </a:xfrm>
        </p:grpSpPr>
        <p:sp>
          <p:nvSpPr>
            <p:cNvPr id="144414" name="Line 50"/>
            <p:cNvSpPr/>
            <p:nvPr/>
          </p:nvSpPr>
          <p:spPr>
            <a:xfrm>
              <a:off x="4677" y="3560"/>
              <a:ext cx="0" cy="219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15" name="Line 51"/>
            <p:cNvSpPr/>
            <p:nvPr/>
          </p:nvSpPr>
          <p:spPr>
            <a:xfrm>
              <a:off x="5169" y="3560"/>
              <a:ext cx="0" cy="219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16" name="Line 52"/>
            <p:cNvSpPr/>
            <p:nvPr/>
          </p:nvSpPr>
          <p:spPr>
            <a:xfrm>
              <a:off x="4424" y="3698"/>
              <a:ext cx="25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17" name="Line 53"/>
            <p:cNvSpPr/>
            <p:nvPr/>
          </p:nvSpPr>
          <p:spPr>
            <a:xfrm flipH="1">
              <a:off x="5172" y="3698"/>
              <a:ext cx="265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18" name="Text Box 54"/>
            <p:cNvSpPr txBox="1"/>
            <p:nvPr/>
          </p:nvSpPr>
          <p:spPr>
            <a:xfrm>
              <a:off x="4749" y="3533"/>
              <a:ext cx="63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m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5" name="Group 68"/>
          <p:cNvGrpSpPr/>
          <p:nvPr/>
        </p:nvGrpSpPr>
        <p:grpSpPr>
          <a:xfrm>
            <a:off x="1544638" y="865188"/>
            <a:ext cx="3590925" cy="763587"/>
            <a:chOff x="1935" y="463"/>
            <a:chExt cx="1697" cy="654"/>
          </a:xfrm>
        </p:grpSpPr>
        <p:sp>
          <p:nvSpPr>
            <p:cNvPr id="144420" name="Text Box 69"/>
            <p:cNvSpPr txBox="1"/>
            <p:nvPr/>
          </p:nvSpPr>
          <p:spPr>
            <a:xfrm>
              <a:off x="2634" y="463"/>
              <a:ext cx="242" cy="39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Font typeface="Arial" panose="020B0604020202020204" pitchFamily="34" charset="0"/>
                <a:buNone/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b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  <p:sp>
          <p:nvSpPr>
            <p:cNvPr id="144421" name="Line 70"/>
            <p:cNvSpPr/>
            <p:nvPr/>
          </p:nvSpPr>
          <p:spPr>
            <a:xfrm>
              <a:off x="1935" y="641"/>
              <a:ext cx="0" cy="47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22" name="Line 71"/>
            <p:cNvSpPr/>
            <p:nvPr/>
          </p:nvSpPr>
          <p:spPr>
            <a:xfrm>
              <a:off x="3632" y="645"/>
              <a:ext cx="0" cy="47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23" name="Line 72"/>
            <p:cNvSpPr/>
            <p:nvPr/>
          </p:nvSpPr>
          <p:spPr>
            <a:xfrm>
              <a:off x="3064" y="699"/>
              <a:ext cx="565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24" name="Line 73"/>
            <p:cNvSpPr/>
            <p:nvPr/>
          </p:nvSpPr>
          <p:spPr>
            <a:xfrm flipH="1">
              <a:off x="1947" y="687"/>
              <a:ext cx="53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1" name="Group 96"/>
          <p:cNvGrpSpPr/>
          <p:nvPr/>
        </p:nvGrpSpPr>
        <p:grpSpPr>
          <a:xfrm>
            <a:off x="514350" y="808038"/>
            <a:ext cx="9909175" cy="5219700"/>
            <a:chOff x="495" y="263"/>
            <a:chExt cx="4682" cy="3288"/>
          </a:xfrm>
        </p:grpSpPr>
        <p:sp>
          <p:nvSpPr>
            <p:cNvPr id="144426" name="Line 35"/>
            <p:cNvSpPr/>
            <p:nvPr/>
          </p:nvSpPr>
          <p:spPr>
            <a:xfrm flipH="1">
              <a:off x="495" y="3053"/>
              <a:ext cx="496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27" name="Line 36"/>
            <p:cNvSpPr/>
            <p:nvPr/>
          </p:nvSpPr>
          <p:spPr>
            <a:xfrm flipH="1">
              <a:off x="499" y="776"/>
              <a:ext cx="496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28" name="Line 37"/>
            <p:cNvSpPr/>
            <p:nvPr/>
          </p:nvSpPr>
          <p:spPr>
            <a:xfrm rot="5400000" flipH="1">
              <a:off x="739" y="3297"/>
              <a:ext cx="496" cy="1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 rot="10800000" vert="eaVert"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29" name="Line 38"/>
            <p:cNvSpPr/>
            <p:nvPr/>
          </p:nvSpPr>
          <p:spPr>
            <a:xfrm flipH="1">
              <a:off x="4678" y="772"/>
              <a:ext cx="496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30" name="Line 39"/>
            <p:cNvSpPr/>
            <p:nvPr/>
          </p:nvSpPr>
          <p:spPr>
            <a:xfrm flipH="1">
              <a:off x="4681" y="3046"/>
              <a:ext cx="496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31" name="Line 40"/>
            <p:cNvSpPr/>
            <p:nvPr/>
          </p:nvSpPr>
          <p:spPr>
            <a:xfrm rot="5400000" flipH="1">
              <a:off x="4418" y="3290"/>
              <a:ext cx="496" cy="1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 rot="10800000" vert="eaVert"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32" name="Line 41"/>
            <p:cNvSpPr/>
            <p:nvPr/>
          </p:nvSpPr>
          <p:spPr>
            <a:xfrm rot="5400000" flipH="1">
              <a:off x="4410" y="505"/>
              <a:ext cx="496" cy="1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 rot="10800000" vert="eaVert"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33" name="Line 42"/>
            <p:cNvSpPr/>
            <p:nvPr/>
          </p:nvSpPr>
          <p:spPr>
            <a:xfrm rot="5400000" flipH="1">
              <a:off x="739" y="521"/>
              <a:ext cx="496" cy="1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 rot="10800000" vert="eaVert"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0" name="Group 78"/>
          <p:cNvGrpSpPr/>
          <p:nvPr/>
        </p:nvGrpSpPr>
        <p:grpSpPr>
          <a:xfrm>
            <a:off x="-487362" y="5218113"/>
            <a:ext cx="1001712" cy="804862"/>
            <a:chOff x="22" y="3041"/>
            <a:chExt cx="473" cy="507"/>
          </a:xfrm>
        </p:grpSpPr>
        <p:sp>
          <p:nvSpPr>
            <p:cNvPr id="144435" name="Line 74"/>
            <p:cNvSpPr/>
            <p:nvPr/>
          </p:nvSpPr>
          <p:spPr>
            <a:xfrm>
              <a:off x="287" y="3041"/>
              <a:ext cx="20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36" name="Line 75"/>
            <p:cNvSpPr/>
            <p:nvPr/>
          </p:nvSpPr>
          <p:spPr>
            <a:xfrm>
              <a:off x="275" y="3545"/>
              <a:ext cx="20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37" name="Line 76"/>
            <p:cNvSpPr/>
            <p:nvPr/>
          </p:nvSpPr>
          <p:spPr>
            <a:xfrm>
              <a:off x="357" y="3041"/>
              <a:ext cx="0" cy="50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4438" name="Text Box 77"/>
            <p:cNvSpPr txBox="1"/>
            <p:nvPr/>
          </p:nvSpPr>
          <p:spPr>
            <a:xfrm>
              <a:off x="22" y="3158"/>
              <a:ext cx="43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m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</p:grpSp>
      <p:sp>
        <p:nvSpPr>
          <p:cNvPr id="55" name="Text Box 97"/>
          <p:cNvSpPr txBox="1"/>
          <p:nvPr/>
        </p:nvSpPr>
        <p:spPr>
          <a:xfrm>
            <a:off x="2200275" y="6197600"/>
            <a:ext cx="80962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面积：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(2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+2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+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)(2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+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)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12"/>
          <p:cNvSpPr txBox="1">
            <a:spLocks noChangeArrowheads="1"/>
          </p:cNvSpPr>
          <p:nvPr/>
        </p:nvSpPr>
        <p:spPr bwMode="auto">
          <a:xfrm>
            <a:off x="827088" y="1860550"/>
            <a:ext cx="8096250" cy="5175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(2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m+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b+c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)(2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m+a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)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Text Box 13"/>
          <p:cNvSpPr txBox="1"/>
          <p:nvPr/>
        </p:nvSpPr>
        <p:spPr>
          <a:xfrm>
            <a:off x="1346200" y="2598738"/>
            <a:ext cx="69596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 4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+4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bm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cm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Text Box 14"/>
          <p:cNvSpPr txBox="1"/>
          <p:nvPr/>
        </p:nvSpPr>
        <p:spPr>
          <a:xfrm>
            <a:off x="814388" y="3498850"/>
            <a:ext cx="8642350" cy="137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答：小东应在挂历画上裁下一块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ma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+4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bm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cm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ca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平方厘米的长方形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6434" name="矩形 80"/>
          <p:cNvSpPr/>
          <p:nvPr/>
        </p:nvSpPr>
        <p:spPr>
          <a:xfrm>
            <a:off x="0" y="58738"/>
            <a:ext cx="162242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课堂小结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400050" y="2708275"/>
            <a:ext cx="2655888" cy="482600"/>
          </a:xfrm>
          <a:prstGeom prst="rect">
            <a:avLst/>
          </a:prstGeom>
          <a:noFill/>
          <a:ln w="25400">
            <a:solidFill>
              <a:schemeClr val="bg1">
                <a:lumMod val="50000"/>
                <a:alpha val="54000"/>
              </a:schemeClr>
            </a:solidFill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多项式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×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单项式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03488" y="2222500"/>
            <a:ext cx="1727200" cy="482600"/>
          </a:xfrm>
          <a:prstGeom prst="rect">
            <a:avLst/>
          </a:prstGeom>
          <a:noFill/>
          <a:ln w="25400">
            <a:solidFill>
              <a:schemeClr val="bg1">
                <a:lumMod val="50000"/>
                <a:alpha val="54000"/>
              </a:schemeClr>
            </a:solidFill>
          </a:ln>
        </p:spPr>
        <p:txBody>
          <a:bodyPr>
            <a:spAutoFit/>
          </a:bodyPr>
          <a:p>
            <a:pPr algn="dist">
              <a:buFont typeface="Arial" panose="020B0604020202020204" pitchFamily="34" charset="0"/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运算法则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左大括号 9"/>
          <p:cNvSpPr/>
          <p:nvPr/>
        </p:nvSpPr>
        <p:spPr>
          <a:xfrm>
            <a:off x="2351088" y="2454275"/>
            <a:ext cx="192087" cy="2487613"/>
          </a:xfrm>
          <a:prstGeom prst="leftBrace">
            <a:avLst>
              <a:gd name="adj1" fmla="val 6055"/>
              <a:gd name="adj2" fmla="val 50000"/>
            </a:avLst>
          </a:prstGeom>
          <a:noFill/>
          <a:ln w="25400" cap="flat" cmpd="sng">
            <a:solidFill>
              <a:schemeClr val="tx1">
                <a:alpha val="61176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749800" y="465138"/>
            <a:ext cx="5570538" cy="1760538"/>
          </a:xfrm>
          <a:prstGeom prst="rect">
            <a:avLst/>
          </a:prstGeom>
          <a:noFill/>
          <a:ln w="25400" cap="sq" algn="ctr">
            <a:solidFill>
              <a:schemeClr val="tx1">
                <a:lumMod val="65000"/>
                <a:lumOff val="35000"/>
              </a:schemeClr>
            </a:solidFill>
            <a:miter lim="800000"/>
          </a:ln>
          <a:effectLst/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多项式与多项式相乘，先用一个多项式的每一项分别乘以另一个多项式的每一项，再把所得的积相加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6439" name="Text Box 4"/>
          <p:cNvSpPr txBox="1"/>
          <p:nvPr/>
        </p:nvSpPr>
        <p:spPr>
          <a:xfrm>
            <a:off x="4749800" y="4232275"/>
            <a:ext cx="5857875" cy="10160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2400" b="1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749800" y="2430463"/>
            <a:ext cx="6097588" cy="544512"/>
          </a:xfrm>
          <a:prstGeom prst="rect">
            <a:avLst/>
          </a:prstGeom>
          <a:noFill/>
          <a:ln w="25400" cap="flat" cmpd="sng">
            <a:solidFill>
              <a:schemeClr val="tx1">
                <a:alpha val="69019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a+b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)(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m+n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)=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am+an+bm+bn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830513" y="4724400"/>
            <a:ext cx="1344613" cy="460375"/>
          </a:xfrm>
          <a:prstGeom prst="rect">
            <a:avLst/>
          </a:prstGeom>
          <a:noFill/>
          <a:ln w="25400">
            <a:solidFill>
              <a:schemeClr val="bg1">
                <a:lumMod val="50000"/>
                <a:alpha val="54000"/>
              </a:schemeClr>
            </a:solidFill>
          </a:ln>
        </p:spPr>
        <p:txBody>
          <a:bodyPr>
            <a:spAutoFit/>
          </a:bodyPr>
          <a:p>
            <a:pPr algn="dist">
              <a:buFont typeface="Arial" panose="020B0604020202020204" pitchFamily="34" charset="0"/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注意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Text Box 6"/>
          <p:cNvSpPr txBox="1"/>
          <p:nvPr/>
        </p:nvSpPr>
        <p:spPr>
          <a:xfrm>
            <a:off x="4749800" y="4149725"/>
            <a:ext cx="6240463" cy="968375"/>
          </a:xfrm>
          <a:prstGeom prst="rect">
            <a:avLst/>
          </a:prstGeom>
          <a:noFill/>
          <a:ln w="25400" cap="sq" cmpd="sng">
            <a:solidFill>
              <a:schemeClr val="tx1">
                <a:alpha val="56862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不要漏乘；正确确定各符号；结果要最简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6443" name="矩形 14"/>
          <p:cNvSpPr/>
          <p:nvPr/>
        </p:nvSpPr>
        <p:spPr>
          <a:xfrm>
            <a:off x="10320338" y="1773238"/>
            <a:ext cx="6094412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4749800" y="3240088"/>
            <a:ext cx="6097588" cy="482600"/>
          </a:xfrm>
          <a:prstGeom prst="rect">
            <a:avLst/>
          </a:prstGeom>
          <a:noFill/>
          <a:ln w="25400" cap="flat" cmpd="sng">
            <a:solidFill>
              <a:schemeClr val="tx1">
                <a:alpha val="69019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实质上是转化为单项式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×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多项式的运算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5" name="左大括号 54"/>
          <p:cNvSpPr/>
          <p:nvPr/>
        </p:nvSpPr>
        <p:spPr>
          <a:xfrm>
            <a:off x="4462463" y="1301750"/>
            <a:ext cx="192087" cy="2016125"/>
          </a:xfrm>
          <a:prstGeom prst="leftBrace">
            <a:avLst>
              <a:gd name="adj1" fmla="val 6074"/>
              <a:gd name="adj2" fmla="val 50000"/>
            </a:avLst>
          </a:prstGeom>
          <a:noFill/>
          <a:ln w="25400" cap="flat" cmpd="sng">
            <a:solidFill>
              <a:schemeClr val="tx1">
                <a:alpha val="61176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6" name="Text Box 6"/>
          <p:cNvSpPr txBox="1"/>
          <p:nvPr/>
        </p:nvSpPr>
        <p:spPr>
          <a:xfrm>
            <a:off x="4752975" y="5189538"/>
            <a:ext cx="6335713" cy="555625"/>
          </a:xfrm>
          <a:prstGeom prst="rect">
            <a:avLst/>
          </a:prstGeom>
          <a:noFill/>
          <a:ln w="25400" cap="sq" cmpd="sng">
            <a:solidFill>
              <a:schemeClr val="tx1">
                <a:alpha val="56862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-1)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在一般情况下不等于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7" name="左大括号 56"/>
          <p:cNvSpPr/>
          <p:nvPr/>
        </p:nvSpPr>
        <p:spPr>
          <a:xfrm>
            <a:off x="4367213" y="4437063"/>
            <a:ext cx="287337" cy="1152525"/>
          </a:xfrm>
          <a:prstGeom prst="leftBrace">
            <a:avLst>
              <a:gd name="adj1" fmla="val 6239"/>
              <a:gd name="adj2" fmla="val 50000"/>
            </a:avLst>
          </a:prstGeom>
          <a:noFill/>
          <a:ln w="25400" cap="flat" cmpd="sng">
            <a:solidFill>
              <a:schemeClr val="tx1">
                <a:alpha val="61176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10" grpId="0" animBg="1"/>
      <p:bldP spid="13" grpId="0" bldLvl="0" animBg="1"/>
      <p:bldP spid="19" grpId="0" animBg="1"/>
      <p:bldP spid="21" grpId="0" animBg="1"/>
      <p:bldP spid="23" grpId="0" bldLvl="0" animBg="1"/>
      <p:bldP spid="54" grpId="0" bldLvl="0" animBg="1"/>
      <p:bldP spid="55" grpId="0" animBg="1"/>
      <p:bldP spid="56" grpId="0" bldLvl="0" animBg="1"/>
      <p:bldP spid="57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自定义 86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FAA0AA"/>
      </a:accent1>
      <a:accent2>
        <a:srgbClr val="F5E5E4"/>
      </a:accent2>
      <a:accent3>
        <a:srgbClr val="AACED2"/>
      </a:accent3>
      <a:accent4>
        <a:srgbClr val="009FB8"/>
      </a:accent4>
      <a:accent5>
        <a:srgbClr val="FFBBB3"/>
      </a:accent5>
      <a:accent6>
        <a:srgbClr val="515151"/>
      </a:accent6>
      <a:hlink>
        <a:srgbClr val="0563C1"/>
      </a:hlink>
      <a:folHlink>
        <a:srgbClr val="954F72"/>
      </a:folHlink>
    </a:clrScheme>
    <a:fontScheme name="Office 主题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3050</Words>
  <Application>WPS 演示</Application>
  <PresentationFormat>自定义</PresentationFormat>
  <Paragraphs>399</Paragraphs>
  <Slides>24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16</vt:i4>
      </vt:variant>
      <vt:variant>
        <vt:lpstr>幻灯片标题</vt:lpstr>
      </vt:variant>
      <vt:variant>
        <vt:i4>24</vt:i4>
      </vt:variant>
    </vt:vector>
  </HeadingPairs>
  <TitlesOfParts>
    <vt:vector size="57" baseType="lpstr">
      <vt:lpstr>Arial</vt:lpstr>
      <vt:lpstr>宋体</vt:lpstr>
      <vt:lpstr>Wingdings</vt:lpstr>
      <vt:lpstr>Calibri</vt:lpstr>
      <vt:lpstr>黑体</vt:lpstr>
      <vt:lpstr>隶书</vt:lpstr>
      <vt:lpstr>微软雅黑</vt:lpstr>
      <vt:lpstr>Times New Roman</vt:lpstr>
      <vt:lpstr>方正姚体</vt:lpstr>
      <vt:lpstr>华文中宋</vt:lpstr>
      <vt:lpstr>MS PGothic</vt:lpstr>
      <vt:lpstr>华文新魏</vt:lpstr>
      <vt:lpstr>MT Extra</vt:lpstr>
      <vt:lpstr>华文行楷</vt:lpstr>
      <vt:lpstr>Century Gothic</vt:lpstr>
      <vt:lpstr>Arial Unicode MS</vt:lpstr>
      <vt:lpstr>Office 主题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Equation.3</vt:lpstr>
      <vt:lpstr>Equation.3</vt:lpstr>
      <vt:lpstr>Equation.3</vt:lpstr>
      <vt:lpstr>Equation.3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OfficePLUS</dc:creator>
  <cp:lastModifiedBy>WPS_134811978</cp:lastModifiedBy>
  <cp:revision>154</cp:revision>
  <dcterms:created xsi:type="dcterms:W3CDTF">2015-08-18T02:51:00Z</dcterms:created>
  <dcterms:modified xsi:type="dcterms:W3CDTF">2018-11-19T14:19:20Z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