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63" r:id="rId2"/>
    <p:sldId id="276" r:id="rId3"/>
    <p:sldId id="264" r:id="rId4"/>
    <p:sldId id="260" r:id="rId5"/>
    <p:sldId id="261" r:id="rId6"/>
    <p:sldId id="267" r:id="rId7"/>
    <p:sldId id="258" r:id="rId8"/>
    <p:sldId id="277" r:id="rId9"/>
    <p:sldId id="257" r:id="rId10"/>
    <p:sldId id="265" r:id="rId11"/>
    <p:sldId id="268" r:id="rId12"/>
    <p:sldId id="269" r:id="rId13"/>
    <p:sldId id="272" r:id="rId14"/>
    <p:sldId id="273" r:id="rId15"/>
    <p:sldId id="274" r:id="rId16"/>
    <p:sldId id="275" r:id="rId17"/>
    <p:sldId id="266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2EB116-ADBD-4F8C-89CE-B2F72D5DC8F5}" type="datetimeFigureOut">
              <a:rPr lang="en-GB" smtClean="0"/>
              <a:pPr/>
              <a:t>08/03/2014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E77BE4-6FDD-42E4-AFFD-5A4B05EFA61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77BE4-6FDD-42E4-AFFD-5A4B05EFA615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77BE4-6FDD-42E4-AFFD-5A4B05EFA615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77BE4-6FDD-42E4-AFFD-5A4B05EFA615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77BE4-6FDD-42E4-AFFD-5A4B05EFA615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77BE4-6FDD-42E4-AFFD-5A4B05EFA615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77BE4-6FDD-42E4-AFFD-5A4B05EFA615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77BE4-6FDD-42E4-AFFD-5A4B05EFA615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77BE4-6FDD-42E4-AFFD-5A4B05EFA615}" type="slidenum">
              <a:rPr lang="en-GB" smtClean="0"/>
              <a:pPr/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77BE4-6FDD-42E4-AFFD-5A4B05EFA615}" type="slidenum">
              <a:rPr lang="en-GB" smtClean="0"/>
              <a:pPr/>
              <a:t>10</a:t>
            </a:fld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77BE4-6FDD-42E4-AFFD-5A4B05EFA615}" type="slidenum">
              <a:rPr lang="en-GB" smtClean="0"/>
              <a:pPr/>
              <a:t>11</a:t>
            </a:fld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77BE4-6FDD-42E4-AFFD-5A4B05EFA615}" type="slidenum">
              <a:rPr lang="en-GB" smtClean="0"/>
              <a:pPr/>
              <a:t>12</a:t>
            </a:fld>
            <a:endParaRPr lang="en-GB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77BE4-6FDD-42E4-AFFD-5A4B05EFA615}" type="slidenum">
              <a:rPr lang="en-GB" smtClean="0"/>
              <a:pPr/>
              <a:t>13</a:t>
            </a:fld>
            <a:endParaRPr lang="en-GB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77BE4-6FDD-42E4-AFFD-5A4B05EFA615}" type="slidenum">
              <a:rPr lang="en-GB" smtClean="0"/>
              <a:pPr/>
              <a:t>14</a:t>
            </a:fld>
            <a:endParaRPr lang="en-GB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77BE4-6FDD-42E4-AFFD-5A4B05EFA615}" type="slidenum">
              <a:rPr lang="en-GB" smtClean="0"/>
              <a:pPr/>
              <a:t>15</a:t>
            </a:fld>
            <a:endParaRPr lang="en-GB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77BE4-6FDD-42E4-AFFD-5A4B05EFA615}" type="slidenum">
              <a:rPr lang="en-GB" smtClean="0"/>
              <a:pPr/>
              <a:t>16</a:t>
            </a:fld>
            <a:endParaRPr lang="en-GB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77BE4-6FDD-42E4-AFFD-5A4B05EFA615}" type="slidenum">
              <a:rPr lang="en-GB" smtClean="0"/>
              <a:pPr/>
              <a:t>17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BCE9B-FEC7-450C-AA36-C13386BD8E14}" type="datetimeFigureOut">
              <a:rPr lang="en-GB" smtClean="0"/>
              <a:pPr/>
              <a:t>08/03/2014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59127-D620-4C65-AE7B-02C9895C46D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BCE9B-FEC7-450C-AA36-C13386BD8E14}" type="datetimeFigureOut">
              <a:rPr lang="en-GB" smtClean="0"/>
              <a:pPr/>
              <a:t>08/03/2014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59127-D620-4C65-AE7B-02C9895C46D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BCE9B-FEC7-450C-AA36-C13386BD8E14}" type="datetimeFigureOut">
              <a:rPr lang="en-GB" smtClean="0"/>
              <a:pPr/>
              <a:t>08/03/2014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F6D59127-D620-4C65-AE7B-02C9895C46D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BCE9B-FEC7-450C-AA36-C13386BD8E14}" type="datetimeFigureOut">
              <a:rPr lang="en-GB" smtClean="0"/>
              <a:pPr/>
              <a:t>08/03/2014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59127-D620-4C65-AE7B-02C9895C46D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BCE9B-FEC7-450C-AA36-C13386BD8E14}" type="datetimeFigureOut">
              <a:rPr lang="en-GB" smtClean="0"/>
              <a:pPr/>
              <a:t>08/03/2014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59127-D620-4C65-AE7B-02C9895C46D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BCE9B-FEC7-450C-AA36-C13386BD8E14}" type="datetimeFigureOut">
              <a:rPr lang="en-GB" smtClean="0"/>
              <a:pPr/>
              <a:t>08/03/2014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59127-D620-4C65-AE7B-02C9895C46D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BCE9B-FEC7-450C-AA36-C13386BD8E14}" type="datetimeFigureOut">
              <a:rPr lang="en-GB" smtClean="0"/>
              <a:pPr/>
              <a:t>08/03/2014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59127-D620-4C65-AE7B-02C9895C46D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BCE9B-FEC7-450C-AA36-C13386BD8E14}" type="datetimeFigureOut">
              <a:rPr lang="en-GB" smtClean="0"/>
              <a:pPr/>
              <a:t>08/03/2014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59127-D620-4C65-AE7B-02C9895C46D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BCE9B-FEC7-450C-AA36-C13386BD8E14}" type="datetimeFigureOut">
              <a:rPr lang="en-GB" smtClean="0"/>
              <a:pPr/>
              <a:t>08/03/2014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59127-D620-4C65-AE7B-02C9895C46D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BCE9B-FEC7-450C-AA36-C13386BD8E14}" type="datetimeFigureOut">
              <a:rPr lang="en-GB" smtClean="0"/>
              <a:pPr/>
              <a:t>08/03/2014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59127-D620-4C65-AE7B-02C9895C46D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BCE9B-FEC7-450C-AA36-C13386BD8E14}" type="datetimeFigureOut">
              <a:rPr lang="en-GB" smtClean="0"/>
              <a:pPr/>
              <a:t>08/03/2014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59127-D620-4C65-AE7B-02C9895C46D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7DBCE9B-FEC7-450C-AA36-C13386BD8E14}" type="datetimeFigureOut">
              <a:rPr lang="en-GB" smtClean="0"/>
              <a:pPr/>
              <a:t>08/03/2014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F6D59127-D620-4C65-AE7B-02C9895C46DB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dictionary.reference.com/browse/flatter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5" Type="http://schemas.openxmlformats.org/officeDocument/2006/relationships/image" Target="../media/image4.wmf"/><Relationship Id="rId4" Type="http://schemas.openxmlformats.org/officeDocument/2006/relationships/hyperlink" Target="http://dictionary.reference.com/browse/narration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dictionary.reference.com/browse/popular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gif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Welcome to class! </a:t>
            </a:r>
            <a:br>
              <a:rPr lang="en-GB" dirty="0" smtClean="0"/>
            </a:br>
            <a:r>
              <a:rPr lang="en-GB" sz="2800" dirty="0" smtClean="0"/>
              <a:t>Media class, 08/03/2014</a:t>
            </a:r>
            <a:endParaRPr lang="en-GB" sz="2800" dirty="0"/>
          </a:p>
        </p:txBody>
      </p:sp>
      <p:pic>
        <p:nvPicPr>
          <p:cNvPr id="1026" name="Picture 2" descr="C:\Users\owner\AppData\Local\Microsoft\Windows\Temporary Internet Files\Content.IE5\DM36VE1J\MP900407133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1629172" y="1600200"/>
            <a:ext cx="5885656" cy="47085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7200" u="sng" dirty="0" smtClean="0">
                <a:solidFill>
                  <a:srgbClr val="00B050"/>
                </a:solidFill>
              </a:rPr>
              <a:t>Our routine!</a:t>
            </a:r>
            <a:endParaRPr lang="en-GB" sz="7200" u="sng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148840"/>
            <a:ext cx="8229600" cy="4709160"/>
          </a:xfrm>
        </p:spPr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Routine (n): </a:t>
            </a:r>
            <a:r>
              <a:rPr lang="ja-JP" altLang="en-US" smtClean="0">
                <a:solidFill>
                  <a:srgbClr val="FF0000"/>
                </a:solidFill>
              </a:rPr>
              <a:t>常</a:t>
            </a:r>
            <a:r>
              <a:rPr lang="ja-JP" altLang="en-US" smtClean="0">
                <a:solidFill>
                  <a:srgbClr val="FF0000"/>
                </a:solidFill>
              </a:rPr>
              <a:t>规</a:t>
            </a:r>
            <a:r>
              <a:rPr lang="en-GB" altLang="ja-JP" dirty="0" smtClean="0">
                <a:solidFill>
                  <a:srgbClr val="FF0000"/>
                </a:solidFill>
              </a:rPr>
              <a:t>  -  E</a:t>
            </a:r>
            <a:r>
              <a:rPr lang="en-GB" dirty="0" smtClean="0">
                <a:solidFill>
                  <a:srgbClr val="FF0000"/>
                </a:solidFill>
              </a:rPr>
              <a:t>very week we will do:</a:t>
            </a:r>
          </a:p>
          <a:p>
            <a:endParaRPr lang="en-GB" dirty="0" smtClean="0">
              <a:solidFill>
                <a:srgbClr val="FF0000"/>
              </a:solidFill>
            </a:endParaRPr>
          </a:p>
          <a:p>
            <a:r>
              <a:rPr lang="en-GB" dirty="0" smtClean="0">
                <a:solidFill>
                  <a:srgbClr val="FF0000"/>
                </a:solidFill>
              </a:rPr>
              <a:t>Vocals </a:t>
            </a:r>
          </a:p>
          <a:p>
            <a:endParaRPr lang="en-GB" dirty="0" smtClean="0">
              <a:solidFill>
                <a:srgbClr val="FF0000"/>
              </a:solidFill>
            </a:endParaRPr>
          </a:p>
          <a:p>
            <a:r>
              <a:rPr lang="en-GB" dirty="0" smtClean="0">
                <a:solidFill>
                  <a:srgbClr val="FF0000"/>
                </a:solidFill>
              </a:rPr>
              <a:t>Vocabulary corner + “The Hot Seat”</a:t>
            </a:r>
            <a:endParaRPr lang="en-GB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AutoShape 1"/>
          <p:cNvSpPr>
            <a:spLocks/>
          </p:cNvSpPr>
          <p:nvPr/>
        </p:nvSpPr>
        <p:spPr bwMode="auto">
          <a:xfrm>
            <a:off x="1285875" y="620613"/>
            <a:ext cx="3268266" cy="8483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 cap="flat" cmpd="sng">
            <a:noFill/>
            <a:prstDash val="solid"/>
            <a:miter lim="0"/>
            <a:headEnd/>
            <a:tailEnd/>
          </a:ln>
          <a:effectLst/>
        </p:spPr>
        <p:txBody>
          <a:bodyPr lIns="35717" tIns="35717" rIns="35717" bIns="35717" anchor="ctr"/>
          <a:lstStyle/>
          <a:p>
            <a:r>
              <a:rPr lang="en-US" sz="5100" dirty="0" smtClean="0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  <a:sym typeface="Verdana" pitchFamily="34" charset="0"/>
              </a:rPr>
              <a:t> </a:t>
            </a:r>
            <a:r>
              <a:rPr lang="en-US" sz="5100" u="sng" dirty="0" smtClean="0">
                <a:latin typeface="Verdana" pitchFamily="34" charset="0"/>
                <a:ea typeface="Verdana" pitchFamily="34" charset="0"/>
                <a:cs typeface="Verdana" pitchFamily="34" charset="0"/>
                <a:sym typeface="Verdana" pitchFamily="34" charset="0"/>
              </a:rPr>
              <a:t>Vocals</a:t>
            </a:r>
            <a:endParaRPr lang="en-US" u="sng" dirty="0"/>
          </a:p>
        </p:txBody>
      </p:sp>
      <p:sp>
        <p:nvSpPr>
          <p:cNvPr id="6146" name="AutoShape 2"/>
          <p:cNvSpPr>
            <a:spLocks/>
          </p:cNvSpPr>
          <p:nvPr/>
        </p:nvSpPr>
        <p:spPr bwMode="auto">
          <a:xfrm>
            <a:off x="919758" y="5540871"/>
            <a:ext cx="7304484" cy="11072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 w="12700" cap="flat" cmpd="sng">
            <a:noFill/>
            <a:prstDash val="solid"/>
            <a:miter lim="0"/>
            <a:headEnd/>
            <a:tailEnd/>
          </a:ln>
          <a:effectLst/>
        </p:spPr>
        <p:txBody>
          <a:bodyPr lIns="35717" tIns="35717" rIns="35717" bIns="35717" anchor="ctr"/>
          <a:lstStyle/>
          <a:p>
            <a:r>
              <a:rPr lang="en-US" sz="3400" dirty="0">
                <a:latin typeface="Verdana" pitchFamily="34" charset="0"/>
                <a:ea typeface="Verdana" pitchFamily="34" charset="0"/>
                <a:cs typeface="Verdana" pitchFamily="34" charset="0"/>
                <a:sym typeface="Verdana" pitchFamily="34" charset="0"/>
              </a:rPr>
              <a:t>Somebody will </a:t>
            </a:r>
            <a:r>
              <a:rPr lang="en-US" sz="3400" dirty="0" smtClean="0">
                <a:latin typeface="Verdana" pitchFamily="34" charset="0"/>
                <a:ea typeface="Verdana" pitchFamily="34" charset="0"/>
                <a:cs typeface="Verdana" pitchFamily="34" charset="0"/>
                <a:sym typeface="Verdana" pitchFamily="34" charset="0"/>
              </a:rPr>
              <a:t>speak</a:t>
            </a:r>
            <a:endParaRPr lang="en-US" sz="3400" dirty="0">
              <a:latin typeface="Verdana" pitchFamily="34" charset="0"/>
              <a:ea typeface="Verdana" pitchFamily="34" charset="0"/>
              <a:cs typeface="Verdana" pitchFamily="34" charset="0"/>
              <a:sym typeface="Verdana" pitchFamily="34" charset="0"/>
            </a:endParaRPr>
          </a:p>
          <a:p>
            <a:r>
              <a:rPr lang="en-US" sz="3400" dirty="0">
                <a:latin typeface="Verdana" pitchFamily="34" charset="0"/>
                <a:ea typeface="Verdana" pitchFamily="34" charset="0"/>
                <a:cs typeface="Verdana" pitchFamily="34" charset="0"/>
                <a:sym typeface="Verdana" pitchFamily="34" charset="0"/>
              </a:rPr>
              <a:t>each week.</a:t>
            </a:r>
            <a:endParaRPr lang="en-US" dirty="0"/>
          </a:p>
        </p:txBody>
      </p:sp>
      <p:sp>
        <p:nvSpPr>
          <p:cNvPr id="6147" name="AutoShape 3"/>
          <p:cNvSpPr>
            <a:spLocks/>
          </p:cNvSpPr>
          <p:nvPr/>
        </p:nvSpPr>
        <p:spPr bwMode="auto">
          <a:xfrm>
            <a:off x="250031" y="2116336"/>
            <a:ext cx="8643938" cy="88403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 cap="flat" cmpd="sng">
            <a:noFill/>
            <a:prstDash val="solid"/>
            <a:miter lim="0"/>
            <a:headEnd/>
            <a:tailEnd/>
          </a:ln>
          <a:effectLst/>
        </p:spPr>
        <p:txBody>
          <a:bodyPr lIns="0" tIns="0" rIns="0" bIns="0"/>
          <a:lstStyle/>
          <a:p>
            <a:pPr algn="l">
              <a:buClr>
                <a:srgbClr val="535353"/>
              </a:buClr>
            </a:pPr>
            <a:r>
              <a:rPr lang="en-US" sz="2500" dirty="0">
                <a:solidFill>
                  <a:srgbClr val="000000"/>
                </a:solidFill>
                <a:latin typeface="Helvetica Neue Light" charset="0"/>
                <a:ea typeface="Helvetica Neue Light" charset="0"/>
                <a:cs typeface="Helvetica Neue Light" charset="0"/>
                <a:sym typeface="Helvetica Neue Light" charset="0"/>
              </a:rPr>
              <a:t>What:</a:t>
            </a:r>
            <a:r>
              <a:rPr lang="en-US" sz="2500" dirty="0">
                <a:solidFill>
                  <a:srgbClr val="000000"/>
                </a:solidFill>
                <a:latin typeface="Helvetica Neue Medium" charset="0"/>
                <a:ea typeface="Helvetica Neue Medium" charset="0"/>
                <a:cs typeface="Helvetica Neue Medium" charset="0"/>
                <a:sym typeface="Helvetica Neue Medium" charset="0"/>
              </a:rPr>
              <a:t> In class everyday. Each person will read </a:t>
            </a:r>
            <a:r>
              <a:rPr lang="en-US" sz="2500" dirty="0" smtClean="0">
                <a:solidFill>
                  <a:srgbClr val="000000"/>
                </a:solidFill>
                <a:latin typeface="Helvetica Neue Medium" charset="0"/>
                <a:ea typeface="Helvetica Neue Medium" charset="0"/>
                <a:cs typeface="Helvetica Neue Medium" charset="0"/>
                <a:sym typeface="Helvetica Neue Medium" charset="0"/>
              </a:rPr>
              <a:t>or speak freely </a:t>
            </a:r>
            <a:r>
              <a:rPr lang="en-US" sz="2500" dirty="0">
                <a:solidFill>
                  <a:srgbClr val="000000"/>
                </a:solidFill>
                <a:latin typeface="Helvetica Neue Medium" charset="0"/>
                <a:ea typeface="Helvetica Neue Medium" charset="0"/>
                <a:cs typeface="Helvetica Neue Medium" charset="0"/>
                <a:sym typeface="Helvetica Neue Medium" charset="0"/>
              </a:rPr>
              <a:t>in the beginning of class.</a:t>
            </a:r>
            <a:endParaRPr lang="en-US" dirty="0"/>
          </a:p>
        </p:txBody>
      </p:sp>
      <p:pic>
        <p:nvPicPr>
          <p:cNvPr id="6148" name="Picture 4" descr="vocals_logo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70322"/>
            <a:ext cx="1241227" cy="1964531"/>
          </a:xfrm>
          <a:prstGeom prst="rect">
            <a:avLst/>
          </a:prstGeom>
          <a:noFill/>
          <a:ln w="12700" cap="flat" cmpd="sng">
            <a:noFill/>
            <a:prstDash val="solid"/>
            <a:miter lim="0"/>
            <a:headEnd type="none" w="med" len="med"/>
            <a:tailEnd type="none" w="med" len="med"/>
          </a:ln>
          <a:effectLst/>
        </p:spPr>
      </p:pic>
      <p:sp>
        <p:nvSpPr>
          <p:cNvPr id="6149" name="AutoShape 5"/>
          <p:cNvSpPr>
            <a:spLocks/>
          </p:cNvSpPr>
          <p:nvPr/>
        </p:nvSpPr>
        <p:spPr bwMode="auto">
          <a:xfrm>
            <a:off x="250031" y="3080742"/>
            <a:ext cx="8643938" cy="88403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 cap="flat" cmpd="sng">
            <a:noFill/>
            <a:prstDash val="solid"/>
            <a:miter lim="0"/>
            <a:headEnd/>
            <a:tailEnd/>
          </a:ln>
          <a:effectLst/>
        </p:spPr>
        <p:txBody>
          <a:bodyPr lIns="0" tIns="0" rIns="0" bIns="0"/>
          <a:lstStyle/>
          <a:p>
            <a:pPr algn="l">
              <a:buClr>
                <a:srgbClr val="535353"/>
              </a:buClr>
            </a:pPr>
            <a:r>
              <a:rPr lang="en-US" sz="2500" dirty="0" smtClean="0">
                <a:solidFill>
                  <a:srgbClr val="000000"/>
                </a:solidFill>
                <a:latin typeface="Helvetica Neue Medium" charset="0"/>
                <a:ea typeface="Helvetica Neue Medium" charset="0"/>
                <a:cs typeface="Helvetica Neue Medium" charset="0"/>
                <a:sym typeface="Helvetica Neue Medium" charset="0"/>
              </a:rPr>
              <a:t>Short </a:t>
            </a:r>
            <a:r>
              <a:rPr lang="en-US" sz="2500" dirty="0">
                <a:solidFill>
                  <a:srgbClr val="000000"/>
                </a:solidFill>
                <a:latin typeface="Helvetica Neue Medium" charset="0"/>
                <a:ea typeface="Helvetica Neue Medium" charset="0"/>
                <a:cs typeface="Helvetica Neue Medium" charset="0"/>
                <a:sym typeface="Helvetica Neue Medium" charset="0"/>
              </a:rPr>
              <a:t>story; </a:t>
            </a:r>
            <a:r>
              <a:rPr lang="en-US" sz="2500" dirty="0" smtClean="0">
                <a:solidFill>
                  <a:srgbClr val="000000"/>
                </a:solidFill>
                <a:latin typeface="Helvetica Neue Medium" charset="0"/>
                <a:ea typeface="Helvetica Neue Medium" charset="0"/>
                <a:cs typeface="Helvetica Neue Medium" charset="0"/>
                <a:sym typeface="Helvetica Neue Medium" charset="0"/>
              </a:rPr>
              <a:t>song </a:t>
            </a:r>
            <a:r>
              <a:rPr lang="en-US" sz="2500" dirty="0">
                <a:solidFill>
                  <a:srgbClr val="000000"/>
                </a:solidFill>
                <a:latin typeface="Helvetica Neue Medium" charset="0"/>
                <a:ea typeface="Helvetica Neue Medium" charset="0"/>
                <a:cs typeface="Helvetica Neue Medium" charset="0"/>
                <a:sym typeface="Helvetica Neue Medium" charset="0"/>
              </a:rPr>
              <a:t>(or sing); </a:t>
            </a:r>
            <a:r>
              <a:rPr lang="en-US" sz="2500" dirty="0" smtClean="0">
                <a:solidFill>
                  <a:srgbClr val="000000"/>
                </a:solidFill>
                <a:latin typeface="Helvetica Neue Medium" charset="0"/>
                <a:ea typeface="Helvetica Neue Medium" charset="0"/>
                <a:cs typeface="Helvetica Neue Medium" charset="0"/>
                <a:sym typeface="Helvetica Neue Medium" charset="0"/>
              </a:rPr>
              <a:t>poem</a:t>
            </a:r>
            <a:r>
              <a:rPr lang="en-US" sz="2500" dirty="0">
                <a:solidFill>
                  <a:srgbClr val="000000"/>
                </a:solidFill>
                <a:latin typeface="Helvetica Neue Medium" charset="0"/>
                <a:ea typeface="Helvetica Neue Medium" charset="0"/>
                <a:cs typeface="Helvetica Neue Medium" charset="0"/>
                <a:sym typeface="Helvetica Neue Medium" charset="0"/>
              </a:rPr>
              <a:t>; </a:t>
            </a:r>
            <a:r>
              <a:rPr lang="en-US" sz="2500" dirty="0" smtClean="0">
                <a:solidFill>
                  <a:srgbClr val="000000"/>
                </a:solidFill>
                <a:latin typeface="Helvetica Neue Medium" charset="0"/>
                <a:ea typeface="Helvetica Neue Medium" charset="0"/>
                <a:cs typeface="Helvetica Neue Medium" charset="0"/>
                <a:sym typeface="Helvetica Neue Medium" charset="0"/>
              </a:rPr>
              <a:t>diary entry; article </a:t>
            </a:r>
            <a:endParaRPr lang="en-US" sz="2500" dirty="0">
              <a:solidFill>
                <a:srgbClr val="000000"/>
              </a:solidFill>
              <a:latin typeface="Helvetica Neue Medium" charset="0"/>
              <a:ea typeface="Helvetica Neue Medium" charset="0"/>
              <a:cs typeface="Helvetica Neue Medium" charset="0"/>
              <a:sym typeface="Helvetica Neue Medium" charset="0"/>
            </a:endParaRPr>
          </a:p>
          <a:p>
            <a:pPr algn="l">
              <a:buClr>
                <a:srgbClr val="535353"/>
              </a:buClr>
            </a:pPr>
            <a:r>
              <a:rPr lang="en-US" sz="2500" dirty="0">
                <a:solidFill>
                  <a:srgbClr val="000000"/>
                </a:solidFill>
                <a:latin typeface="Helvetica Neue Medium" charset="0"/>
                <a:ea typeface="Helvetica Neue Medium" charset="0"/>
                <a:cs typeface="Helvetica Neue Medium" charset="0"/>
                <a:sym typeface="Helvetica Neue Medium" charset="0"/>
              </a:rPr>
              <a:t>of their choice</a:t>
            </a:r>
            <a:endParaRPr lang="en-US" dirty="0"/>
          </a:p>
        </p:txBody>
      </p:sp>
      <p:sp>
        <p:nvSpPr>
          <p:cNvPr id="6150" name="AutoShape 6"/>
          <p:cNvSpPr>
            <a:spLocks/>
          </p:cNvSpPr>
          <p:nvPr/>
        </p:nvSpPr>
        <p:spPr bwMode="auto">
          <a:xfrm>
            <a:off x="250031" y="4045148"/>
            <a:ext cx="8643938" cy="5715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 cap="flat" cmpd="sng">
            <a:noFill/>
            <a:prstDash val="solid"/>
            <a:miter lim="0"/>
            <a:headEnd/>
            <a:tailEnd/>
          </a:ln>
          <a:effectLst/>
        </p:spPr>
        <p:txBody>
          <a:bodyPr lIns="0" tIns="0" rIns="0" bIns="0"/>
          <a:lstStyle/>
          <a:p>
            <a:pPr algn="l">
              <a:buClr>
                <a:srgbClr val="535353"/>
              </a:buClr>
            </a:pPr>
            <a:r>
              <a:rPr lang="en-US" sz="2500" dirty="0">
                <a:solidFill>
                  <a:srgbClr val="000000"/>
                </a:solidFill>
                <a:latin typeface="Helvetica Neue Light" charset="0"/>
                <a:ea typeface="Helvetica Neue Light" charset="0"/>
                <a:cs typeface="Helvetica Neue Light" charset="0"/>
                <a:sym typeface="Helvetica Neue Light" charset="0"/>
              </a:rPr>
              <a:t>Who:</a:t>
            </a:r>
            <a:r>
              <a:rPr lang="en-US" sz="2500" dirty="0">
                <a:solidFill>
                  <a:srgbClr val="000000"/>
                </a:solidFill>
                <a:latin typeface="Helvetica Neue Medium" charset="0"/>
                <a:ea typeface="Helvetica Neue Medium" charset="0"/>
                <a:cs typeface="Helvetica Neue Medium" charset="0"/>
                <a:sym typeface="Helvetica Neue Medium" charset="0"/>
              </a:rPr>
              <a:t> Students </a:t>
            </a:r>
            <a:r>
              <a:rPr lang="en-US" sz="2500" dirty="0" smtClean="0">
                <a:solidFill>
                  <a:srgbClr val="000000"/>
                </a:solidFill>
                <a:latin typeface="Helvetica Neue Medium" charset="0"/>
                <a:ea typeface="Helvetica Neue Medium" charset="0"/>
                <a:cs typeface="Helvetica Neue Medium" charset="0"/>
                <a:sym typeface="Helvetica Neue Medium" charset="0"/>
              </a:rPr>
              <a:t>in the class, </a:t>
            </a:r>
            <a:r>
              <a:rPr lang="en-US" sz="2500" dirty="0">
                <a:solidFill>
                  <a:srgbClr val="000000"/>
                </a:solidFill>
                <a:latin typeface="Helvetica Neue Medium" charset="0"/>
                <a:ea typeface="Helvetica Neue Medium" charset="0"/>
                <a:cs typeface="Helvetica Neue Medium" charset="0"/>
                <a:sym typeface="Helvetica Neue Medium" charset="0"/>
              </a:rPr>
              <a:t>one by one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utoUpdateAnimBg="0"/>
      <p:bldP spid="6149" grpId="0" autoUpdateAnimBg="0"/>
      <p:bldP spid="6150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solidFill>
                  <a:schemeClr val="accent6">
                    <a:lumMod val="75000"/>
                  </a:schemeClr>
                </a:solidFill>
              </a:rPr>
              <a:t>Vocabulary corner </a:t>
            </a:r>
            <a:endParaRPr lang="en-GB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709160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Celebrity </a:t>
            </a:r>
            <a:r>
              <a:rPr lang="en-GB" dirty="0" smtClean="0"/>
              <a:t>(n</a:t>
            </a:r>
            <a:r>
              <a:rPr lang="en-GB" dirty="0" smtClean="0"/>
              <a:t>)</a:t>
            </a:r>
          </a:p>
          <a:p>
            <a:r>
              <a:rPr lang="en-GB" sz="2000" dirty="0" smtClean="0">
                <a:solidFill>
                  <a:schemeClr val="accent5">
                    <a:lumMod val="75000"/>
                  </a:schemeClr>
                </a:solidFill>
              </a:rPr>
              <a:t>a famous or </a:t>
            </a:r>
            <a:r>
              <a:rPr lang="en-GB" sz="2000" u="sng" dirty="0" smtClean="0">
                <a:solidFill>
                  <a:srgbClr val="0070C0"/>
                </a:solidFill>
              </a:rPr>
              <a:t>well-known</a:t>
            </a:r>
            <a:r>
              <a:rPr lang="en-GB" sz="2000" dirty="0" smtClean="0">
                <a:solidFill>
                  <a:schemeClr val="accent5">
                    <a:lumMod val="75000"/>
                  </a:schemeClr>
                </a:solidFill>
              </a:rPr>
              <a:t> person.</a:t>
            </a:r>
            <a:endParaRPr lang="en-GB" sz="2000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en-GB" dirty="0" smtClean="0"/>
              <a:t>Flattery (n</a:t>
            </a:r>
            <a:r>
              <a:rPr lang="en-GB" dirty="0" smtClean="0"/>
              <a:t>)</a:t>
            </a:r>
          </a:p>
          <a:p>
            <a:r>
              <a:rPr lang="en-GB" sz="20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a </a:t>
            </a:r>
            <a:r>
              <a:rPr lang="en-GB" sz="2000" u="sng" dirty="0" smtClean="0">
                <a:solidFill>
                  <a:schemeClr val="accent6">
                    <a:lumMod val="40000"/>
                    <a:lumOff val="60000"/>
                  </a:schemeClr>
                </a:solidFill>
                <a:hlinkClick r:id="rId3"/>
              </a:rPr>
              <a:t>flattering</a:t>
            </a:r>
            <a:r>
              <a:rPr lang="en-GB" sz="20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 compliment or speech; excessive, insincere praise.</a:t>
            </a:r>
            <a:endParaRPr lang="en-GB" sz="2000" dirty="0" smtClean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r>
              <a:rPr lang="en-GB" dirty="0" smtClean="0"/>
              <a:t>Novel (</a:t>
            </a:r>
            <a:r>
              <a:rPr lang="en-GB" dirty="0" err="1" smtClean="0"/>
              <a:t>adj</a:t>
            </a:r>
            <a:r>
              <a:rPr lang="en-GB" dirty="0" smtClean="0"/>
              <a:t>)</a:t>
            </a:r>
          </a:p>
          <a:p>
            <a:r>
              <a:rPr lang="en-GB" sz="2000" dirty="0" smtClean="0">
                <a:solidFill>
                  <a:schemeClr val="accent3">
                    <a:lumMod val="50000"/>
                  </a:schemeClr>
                </a:solidFill>
              </a:rPr>
              <a:t>A long, </a:t>
            </a:r>
            <a:r>
              <a:rPr lang="en-GB" sz="2000" u="sng" dirty="0" smtClean="0">
                <a:solidFill>
                  <a:schemeClr val="accent3">
                    <a:lumMod val="50000"/>
                  </a:schemeClr>
                </a:solidFill>
              </a:rPr>
              <a:t>fictional</a:t>
            </a:r>
            <a:r>
              <a:rPr lang="en-GB" sz="2000" dirty="0" smtClean="0">
                <a:solidFill>
                  <a:srgbClr val="0070C0"/>
                </a:solidFill>
              </a:rPr>
              <a:t> </a:t>
            </a:r>
            <a:r>
              <a:rPr lang="en-GB" sz="2000" dirty="0" smtClean="0">
                <a:solidFill>
                  <a:srgbClr val="0070C0"/>
                </a:solidFill>
                <a:hlinkClick r:id="rId4"/>
              </a:rPr>
              <a:t>narration</a:t>
            </a:r>
            <a:endParaRPr lang="en-GB" sz="2000" dirty="0" smtClean="0">
              <a:solidFill>
                <a:srgbClr val="0070C0"/>
              </a:solidFill>
            </a:endParaRPr>
          </a:p>
          <a:p>
            <a:r>
              <a:rPr lang="en-GB" dirty="0" smtClean="0"/>
              <a:t>Plot (n)</a:t>
            </a:r>
          </a:p>
          <a:p>
            <a:r>
              <a:rPr lang="en-GB" sz="2000" dirty="0" smtClean="0">
                <a:solidFill>
                  <a:srgbClr val="002060"/>
                </a:solidFill>
              </a:rPr>
              <a:t>Also called </a:t>
            </a:r>
            <a:r>
              <a:rPr lang="en-GB" sz="2000" b="1" dirty="0" smtClean="0">
                <a:solidFill>
                  <a:srgbClr val="002060"/>
                </a:solidFill>
              </a:rPr>
              <a:t>storyline. </a:t>
            </a:r>
            <a:r>
              <a:rPr lang="en-GB" sz="2000" dirty="0" smtClean="0">
                <a:solidFill>
                  <a:srgbClr val="002060"/>
                </a:solidFill>
              </a:rPr>
              <a:t>the plan, scheme, or main story of a literary or </a:t>
            </a:r>
            <a:endParaRPr lang="en-GB" sz="20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GB" sz="2000" dirty="0" smtClean="0">
                <a:solidFill>
                  <a:srgbClr val="002060"/>
                </a:solidFill>
              </a:rPr>
              <a:t> </a:t>
            </a:r>
            <a:r>
              <a:rPr lang="en-GB" sz="2000" dirty="0" smtClean="0">
                <a:solidFill>
                  <a:srgbClr val="002060"/>
                </a:solidFill>
              </a:rPr>
              <a:t>      dramatic</a:t>
            </a:r>
            <a:r>
              <a:rPr lang="en-GB" sz="2000" dirty="0" smtClean="0">
                <a:solidFill>
                  <a:srgbClr val="002060"/>
                </a:solidFill>
              </a:rPr>
              <a:t> work, as a play, </a:t>
            </a:r>
            <a:r>
              <a:rPr lang="en-GB" sz="2000" dirty="0" smtClean="0">
                <a:solidFill>
                  <a:srgbClr val="002060"/>
                </a:solidFill>
              </a:rPr>
              <a:t>novel or</a:t>
            </a:r>
            <a:r>
              <a:rPr lang="en-GB" sz="2000" dirty="0" smtClean="0">
                <a:solidFill>
                  <a:srgbClr val="002060"/>
                </a:solidFill>
              </a:rPr>
              <a:t> </a:t>
            </a:r>
            <a:r>
              <a:rPr lang="en-GB" sz="2000" u="sng" dirty="0" smtClean="0">
                <a:solidFill>
                  <a:srgbClr val="002060"/>
                </a:solidFill>
              </a:rPr>
              <a:t>short</a:t>
            </a:r>
            <a:r>
              <a:rPr lang="en-GB" sz="2000" dirty="0" smtClean="0">
                <a:solidFill>
                  <a:srgbClr val="002060"/>
                </a:solidFill>
              </a:rPr>
              <a:t> story.</a:t>
            </a:r>
            <a:endParaRPr lang="en-GB" sz="2000" dirty="0" smtClean="0">
              <a:solidFill>
                <a:srgbClr val="002060"/>
              </a:solidFill>
            </a:endParaRPr>
          </a:p>
          <a:p>
            <a:r>
              <a:rPr lang="en-GB" dirty="0" smtClean="0"/>
              <a:t>Compare (n)</a:t>
            </a:r>
          </a:p>
          <a:p>
            <a:r>
              <a:rPr lang="en-GB" sz="2200" dirty="0" smtClean="0">
                <a:solidFill>
                  <a:srgbClr val="00B0F0"/>
                </a:solidFill>
              </a:rPr>
              <a:t>to examine (two or more objects, ideas, people, etc.) in order </a:t>
            </a:r>
            <a:r>
              <a:rPr lang="en-GB" sz="2200" dirty="0" smtClean="0">
                <a:solidFill>
                  <a:srgbClr val="00B0F0"/>
                </a:solidFill>
              </a:rPr>
              <a:t>to</a:t>
            </a:r>
          </a:p>
          <a:p>
            <a:pPr>
              <a:buNone/>
            </a:pPr>
            <a:r>
              <a:rPr lang="en-GB" sz="2200" dirty="0" smtClean="0">
                <a:solidFill>
                  <a:srgbClr val="00B0F0"/>
                </a:solidFill>
              </a:rPr>
              <a:t>      </a:t>
            </a:r>
            <a:r>
              <a:rPr lang="en-GB" sz="2200" dirty="0" smtClean="0">
                <a:solidFill>
                  <a:srgbClr val="00B0F0"/>
                </a:solidFill>
              </a:rPr>
              <a:t> note similarities and differences: </a:t>
            </a:r>
            <a:r>
              <a:rPr lang="en-GB" sz="2200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to compare</a:t>
            </a:r>
            <a:r>
              <a:rPr lang="en-GB" sz="2200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 </a:t>
            </a:r>
            <a:r>
              <a:rPr lang="en-GB" sz="2200" i="1" u="sng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two</a:t>
            </a:r>
            <a:r>
              <a:rPr lang="en-GB" sz="2200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 </a:t>
            </a:r>
            <a:r>
              <a:rPr lang="en-GB" sz="2200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films</a:t>
            </a:r>
            <a:endParaRPr lang="en-GB" sz="2200" dirty="0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endParaRPr lang="en-GB" dirty="0" smtClean="0"/>
          </a:p>
          <a:p>
            <a:endParaRPr lang="en-GB" dirty="0"/>
          </a:p>
        </p:txBody>
      </p:sp>
      <p:pic>
        <p:nvPicPr>
          <p:cNvPr id="3074" name="Picture 2" descr="C:\Users\owner\AppData\Local\Microsoft\Windows\Temporary Internet Files\Content.IE5\DM36VE1J\MC90012922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476672"/>
            <a:ext cx="1046765" cy="716100"/>
          </a:xfrm>
          <a:prstGeom prst="rect">
            <a:avLst/>
          </a:prstGeom>
          <a:noFill/>
        </p:spPr>
      </p:pic>
      <p:pic>
        <p:nvPicPr>
          <p:cNvPr id="3075" name="Picture 3" descr="C:\Users\owner\AppData\Local\Microsoft\Windows\Temporary Internet Files\Content.IE5\7V1PMTYV\MM900178239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80312" y="0"/>
            <a:ext cx="1556370" cy="15563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611560" y="1196752"/>
            <a:ext cx="8229600" cy="4710113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Stunning (</a:t>
            </a:r>
            <a:r>
              <a:rPr lang="en-GB" dirty="0" err="1" smtClean="0"/>
              <a:t>adj</a:t>
            </a:r>
            <a:r>
              <a:rPr lang="en-GB" dirty="0" smtClean="0"/>
              <a:t>)</a:t>
            </a:r>
          </a:p>
          <a:p>
            <a:r>
              <a:rPr lang="en-GB" sz="2000" dirty="0" smtClean="0">
                <a:solidFill>
                  <a:schemeClr val="accent5">
                    <a:lumMod val="75000"/>
                  </a:schemeClr>
                </a:solidFill>
              </a:rPr>
              <a:t>of striking beauty or excellence:</a:t>
            </a:r>
            <a:r>
              <a:rPr lang="en-GB" sz="20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 </a:t>
            </a:r>
            <a:r>
              <a:rPr lang="en-GB" sz="2000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What a stunning dress you're </a:t>
            </a:r>
          </a:p>
          <a:p>
            <a:pPr>
              <a:buNone/>
            </a:pPr>
            <a:r>
              <a:rPr lang="en-GB" sz="2000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     wearing!</a:t>
            </a:r>
            <a:endParaRPr lang="en-GB" sz="2000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r>
              <a:rPr lang="en-GB" dirty="0" smtClean="0"/>
              <a:t>Touching (</a:t>
            </a:r>
            <a:r>
              <a:rPr lang="en-GB" dirty="0" err="1" smtClean="0"/>
              <a:t>adj</a:t>
            </a:r>
            <a:r>
              <a:rPr lang="en-GB" dirty="0" smtClean="0"/>
              <a:t>)</a:t>
            </a:r>
          </a:p>
          <a:p>
            <a:r>
              <a:rPr lang="en-GB" sz="2000" dirty="0" smtClean="0">
                <a:solidFill>
                  <a:srgbClr val="7030A0"/>
                </a:solidFill>
              </a:rPr>
              <a:t>affecting; moving</a:t>
            </a:r>
            <a:r>
              <a:rPr lang="en-GB" sz="2000" dirty="0" smtClean="0">
                <a:solidFill>
                  <a:srgbClr val="00B0F0"/>
                </a:solidFill>
              </a:rPr>
              <a:t>: </a:t>
            </a:r>
            <a:r>
              <a:rPr lang="en-GB" sz="2000" i="1" dirty="0" smtClean="0">
                <a:solidFill>
                  <a:srgbClr val="00B0F0"/>
                </a:solidFill>
              </a:rPr>
              <a:t>a touching scene of farewell.</a:t>
            </a:r>
            <a:endParaRPr lang="en-GB" sz="2000" dirty="0" smtClean="0">
              <a:solidFill>
                <a:srgbClr val="00B0F0"/>
              </a:solidFill>
            </a:endParaRPr>
          </a:p>
          <a:p>
            <a:r>
              <a:rPr lang="en-GB" dirty="0" smtClean="0"/>
              <a:t>Popularity (n)</a:t>
            </a:r>
          </a:p>
          <a:p>
            <a:r>
              <a:rPr lang="en-GB" sz="20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the quality or </a:t>
            </a:r>
            <a:r>
              <a:rPr lang="en-GB" sz="2000" u="sng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fact</a:t>
            </a:r>
            <a:r>
              <a:rPr lang="en-GB" sz="20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 of being</a:t>
            </a:r>
            <a:r>
              <a:rPr lang="en-GB" sz="2000" dirty="0" smtClean="0"/>
              <a:t> </a:t>
            </a:r>
            <a:r>
              <a:rPr lang="en-GB" sz="2000" u="sng" dirty="0" smtClean="0">
                <a:hlinkClick r:id="rId3"/>
              </a:rPr>
              <a:t>popular</a:t>
            </a:r>
            <a:r>
              <a:rPr lang="en-GB" sz="2000" dirty="0" smtClean="0"/>
              <a:t>.</a:t>
            </a:r>
            <a:endParaRPr lang="en-GB" dirty="0" smtClean="0"/>
          </a:p>
          <a:p>
            <a:r>
              <a:rPr lang="en-GB" dirty="0" smtClean="0"/>
              <a:t>Strategy (n)</a:t>
            </a:r>
          </a:p>
          <a:p>
            <a:r>
              <a:rPr lang="en-GB" sz="2000" dirty="0" smtClean="0">
                <a:solidFill>
                  <a:schemeClr val="accent4">
                    <a:lumMod val="75000"/>
                  </a:schemeClr>
                </a:solidFill>
              </a:rPr>
              <a:t>A plan, </a:t>
            </a:r>
            <a:r>
              <a:rPr lang="en-GB" sz="2000" dirty="0" smtClean="0">
                <a:solidFill>
                  <a:schemeClr val="accent3">
                    <a:lumMod val="50000"/>
                  </a:schemeClr>
                </a:solidFill>
              </a:rPr>
              <a:t>a tactic, </a:t>
            </a:r>
            <a:r>
              <a:rPr lang="en-GB" sz="20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a series of manoeuvres. </a:t>
            </a:r>
            <a:r>
              <a:rPr lang="en-GB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 </a:t>
            </a:r>
          </a:p>
          <a:p>
            <a:r>
              <a:rPr lang="en-GB" dirty="0" smtClean="0"/>
              <a:t>Recommend (n)</a:t>
            </a:r>
          </a:p>
          <a:p>
            <a:r>
              <a:rPr lang="en-GB" sz="2000" dirty="0" smtClean="0">
                <a:solidFill>
                  <a:schemeClr val="accent3"/>
                </a:solidFill>
              </a:rPr>
              <a:t>To advise, suggest is beneficial, make desirable, commend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solidFill>
                  <a:srgbClr val="FF0000"/>
                </a:solidFill>
              </a:rPr>
              <a:t>The Hot </a:t>
            </a:r>
            <a:r>
              <a:rPr lang="en-GB" u="sng" dirty="0" smtClean="0">
                <a:solidFill>
                  <a:srgbClr val="FF0000"/>
                </a:solidFill>
              </a:rPr>
              <a:t>S</a:t>
            </a:r>
            <a:r>
              <a:rPr lang="en-GB" u="sng" dirty="0" smtClean="0">
                <a:solidFill>
                  <a:srgbClr val="FF0000"/>
                </a:solidFill>
              </a:rPr>
              <a:t>eat!</a:t>
            </a:r>
            <a:endParaRPr lang="en-GB" u="sng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1412776"/>
            <a:ext cx="7488832" cy="5085184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rgbClr val="FFC000"/>
                </a:solidFill>
              </a:rPr>
              <a:t>Use a word from the vocabulary corner in a sentence</a:t>
            </a:r>
            <a:endParaRPr lang="en-GB" dirty="0">
              <a:solidFill>
                <a:srgbClr val="FFC000"/>
              </a:solidFill>
            </a:endParaRPr>
          </a:p>
        </p:txBody>
      </p:sp>
      <p:pic>
        <p:nvPicPr>
          <p:cNvPr id="4098" name="Picture 2" descr="C:\Users\owner\AppData\Local\Microsoft\Windows\Temporary Internet Files\Content.IE5\B7OHK3XK\MP90043926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2492896"/>
            <a:ext cx="4856584" cy="36447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6000" u="sng" dirty="0" smtClean="0">
                <a:solidFill>
                  <a:srgbClr val="FF0000"/>
                </a:solidFill>
              </a:rPr>
              <a:t>Genre</a:t>
            </a:r>
            <a:r>
              <a:rPr lang="en-GB" sz="6000" dirty="0" smtClean="0">
                <a:solidFill>
                  <a:srgbClr val="FF0000"/>
                </a:solidFill>
              </a:rPr>
              <a:t> – type/style of film</a:t>
            </a:r>
            <a:r>
              <a:rPr lang="en-GB" dirty="0" smtClean="0"/>
              <a:t>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	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sz="6600" dirty="0" smtClean="0"/>
              <a:t> </a:t>
            </a:r>
            <a:endParaRPr lang="en-GB" sz="6600" dirty="0"/>
          </a:p>
        </p:txBody>
      </p:sp>
      <p:pic>
        <p:nvPicPr>
          <p:cNvPr id="2050" name="Picture 2" descr="C:\Users\owner\AppData\Local\Microsoft\Windows\Temporary Internet Files\Content.IE5\7V1PMTYV\MC90044466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556792"/>
            <a:ext cx="1329320" cy="1718948"/>
          </a:xfrm>
          <a:prstGeom prst="rect">
            <a:avLst/>
          </a:prstGeom>
          <a:noFill/>
        </p:spPr>
      </p:pic>
      <p:pic>
        <p:nvPicPr>
          <p:cNvPr id="2051" name="Picture 3" descr="C:\Users\owner\AppData\Local\Microsoft\Windows\Temporary Internet Files\Content.IE5\DM36VE1J\MP900401196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4509120"/>
            <a:ext cx="2101260" cy="1681008"/>
          </a:xfrm>
          <a:prstGeom prst="rect">
            <a:avLst/>
          </a:prstGeom>
          <a:noFill/>
        </p:spPr>
      </p:pic>
      <p:pic>
        <p:nvPicPr>
          <p:cNvPr id="2053" name="Picture 5" descr="C:\Users\owner\AppData\Local\Microsoft\Windows\Temporary Internet Files\Content.IE5\KNT8BN79\MC900251447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2564904"/>
            <a:ext cx="2180363" cy="2182567"/>
          </a:xfrm>
          <a:prstGeom prst="rect">
            <a:avLst/>
          </a:prstGeom>
          <a:noFill/>
        </p:spPr>
      </p:pic>
      <p:pic>
        <p:nvPicPr>
          <p:cNvPr id="2054" name="Picture 6" descr="C:\Users\owner\AppData\Local\Microsoft\Windows\Temporary Internet Files\Content.IE5\KNT8BN79\MC900286885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43609" y="4430478"/>
            <a:ext cx="1728192" cy="1560561"/>
          </a:xfrm>
          <a:prstGeom prst="rect">
            <a:avLst/>
          </a:prstGeom>
          <a:noFill/>
        </p:spPr>
      </p:pic>
      <p:pic>
        <p:nvPicPr>
          <p:cNvPr id="2055" name="Picture 7" descr="C:\Users\owner\AppData\Local\Microsoft\Windows\Temporary Internet Files\Content.IE5\B7OHK3XK\MC900230956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24128" y="1340768"/>
            <a:ext cx="2412664" cy="17764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Order the letters to make three genres of film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COYMDE</a:t>
            </a:r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ROHRRO</a:t>
            </a:r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CERONAM</a:t>
            </a:r>
            <a:endParaRPr lang="en-GB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187624" y="2708920"/>
            <a:ext cx="33843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1115616" y="4149080"/>
            <a:ext cx="33843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187624" y="5949280"/>
            <a:ext cx="33843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5314602"/>
          </a:xfrm>
        </p:spPr>
        <p:txBody>
          <a:bodyPr>
            <a:normAutofit/>
          </a:bodyPr>
          <a:lstStyle/>
          <a:p>
            <a:r>
              <a:rPr lang="en-GB" sz="6000" u="sng" dirty="0" smtClean="0">
                <a:solidFill>
                  <a:srgbClr val="FF0000"/>
                </a:solidFill>
              </a:rPr>
              <a:t>Advertisements often use special language: </a:t>
            </a:r>
            <a:endParaRPr lang="en-GB" sz="6000" u="sng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76673"/>
            <a:ext cx="8363272" cy="50405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dirty="0" smtClean="0"/>
              <a:t> 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sz="7300" u="sng" dirty="0" smtClean="0">
                <a:solidFill>
                  <a:srgbClr val="FF0000"/>
                </a:solidFill>
              </a:rPr>
              <a:t>Alliteration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4" name="Content Placeholder 3" descr="sky_believe_in_better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23528" y="1340768"/>
            <a:ext cx="2794769" cy="2794769"/>
          </a:xfrm>
        </p:spPr>
      </p:pic>
      <p:pic>
        <p:nvPicPr>
          <p:cNvPr id="5" name="Picture 4" descr="138809_html_m69abef1f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87824" y="3645024"/>
            <a:ext cx="3528392" cy="289328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Picture 5" descr="FFF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04248" y="1412776"/>
            <a:ext cx="2016224" cy="3197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8229600" cy="1143000"/>
          </a:xfrm>
        </p:spPr>
        <p:txBody>
          <a:bodyPr>
            <a:normAutofit/>
          </a:bodyPr>
          <a:lstStyle/>
          <a:p>
            <a:r>
              <a:rPr lang="en-GB" sz="6600" u="sng" dirty="0" smtClean="0">
                <a:solidFill>
                  <a:srgbClr val="FF0000"/>
                </a:solidFill>
              </a:rPr>
              <a:t>C</a:t>
            </a:r>
            <a:r>
              <a:rPr lang="en-GB" sz="6600" u="sng" dirty="0" smtClean="0">
                <a:solidFill>
                  <a:srgbClr val="FF0000"/>
                </a:solidFill>
              </a:rPr>
              <a:t>ommands</a:t>
            </a:r>
            <a:endParaRPr lang="en-GB" sz="6600" u="sng" dirty="0">
              <a:solidFill>
                <a:srgbClr val="FF0000"/>
              </a:solidFill>
            </a:endParaRPr>
          </a:p>
        </p:txBody>
      </p:sp>
      <p:pic>
        <p:nvPicPr>
          <p:cNvPr id="4" name="Content Placeholder 3" descr="behotbecool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699792" y="2708920"/>
            <a:ext cx="4937760" cy="381160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Picture 4" descr="advert-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1628800"/>
            <a:ext cx="2970330" cy="3960440"/>
          </a:xfrm>
          <a:prstGeom prst="rect">
            <a:avLst/>
          </a:prstGeom>
        </p:spPr>
      </p:pic>
      <p:pic>
        <p:nvPicPr>
          <p:cNvPr id="6" name="Picture 5" descr="subscribe-advert-menu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940152" y="1628800"/>
            <a:ext cx="2857500" cy="27908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u="sng" dirty="0" smtClean="0">
                <a:solidFill>
                  <a:srgbClr val="FF0000"/>
                </a:solidFill>
              </a:rPr>
              <a:t>Guarantees </a:t>
            </a:r>
            <a:endParaRPr lang="en-GB" sz="6600" u="sng" dirty="0">
              <a:solidFill>
                <a:srgbClr val="FF0000"/>
              </a:solidFill>
            </a:endParaRPr>
          </a:p>
        </p:txBody>
      </p:sp>
      <p:pic>
        <p:nvPicPr>
          <p:cNvPr id="4" name="Content Placeholder 3" descr="0_0_618_http-__offlinehbpl.hbpl.co.uk_News_OMC_1F74E84B-F3F5-0671-7D0BF592F3248E2E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755576" y="3140968"/>
            <a:ext cx="4236170" cy="2824113"/>
          </a:xfrm>
        </p:spPr>
      </p:pic>
      <p:pic>
        <p:nvPicPr>
          <p:cNvPr id="5" name="Picture 4" descr="best_price_black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36096" y="1772816"/>
            <a:ext cx="3042270" cy="29536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u="sng" dirty="0" smtClean="0">
                <a:solidFill>
                  <a:srgbClr val="FF0000"/>
                </a:solidFill>
              </a:rPr>
              <a:t>Slogans </a:t>
            </a:r>
            <a:endParaRPr lang="en-GB" sz="6600" u="sng" dirty="0">
              <a:solidFill>
                <a:srgbClr val="FF0000"/>
              </a:solidFill>
            </a:endParaRPr>
          </a:p>
        </p:txBody>
      </p:sp>
      <p:pic>
        <p:nvPicPr>
          <p:cNvPr id="4" name="Content Placeholder 3" descr="mcdoonalds2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11560" y="1340768"/>
            <a:ext cx="2857500" cy="2771775"/>
          </a:xfrm>
        </p:spPr>
      </p:pic>
      <p:pic>
        <p:nvPicPr>
          <p:cNvPr id="5" name="Picture 4" descr="nike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71800" y="4437112"/>
            <a:ext cx="4445000" cy="2032000"/>
          </a:xfrm>
          <a:prstGeom prst="rect">
            <a:avLst/>
          </a:prstGeom>
        </p:spPr>
      </p:pic>
      <p:pic>
        <p:nvPicPr>
          <p:cNvPr id="6" name="Picture 5" descr="slogansappl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148064" y="1700808"/>
            <a:ext cx="2843808" cy="21328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u="sng" dirty="0" smtClean="0">
                <a:solidFill>
                  <a:srgbClr val="FF0000"/>
                </a:solidFill>
              </a:rPr>
              <a:t>Special offers </a:t>
            </a:r>
            <a:endParaRPr lang="en-GB" sz="6600" u="sng" dirty="0">
              <a:solidFill>
                <a:srgbClr val="FF0000"/>
              </a:solidFill>
            </a:endParaRPr>
          </a:p>
        </p:txBody>
      </p:sp>
      <p:pic>
        <p:nvPicPr>
          <p:cNvPr id="4" name="Content Placeholder 3" descr="advert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835696" y="4293096"/>
            <a:ext cx="5328592" cy="2085975"/>
          </a:xfrm>
        </p:spPr>
      </p:pic>
      <p:pic>
        <p:nvPicPr>
          <p:cNvPr id="5" name="Picture 4" descr="advert-green-cleaning-compan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20072" y="1484784"/>
            <a:ext cx="3524250" cy="2543175"/>
          </a:xfrm>
          <a:prstGeom prst="rect">
            <a:avLst/>
          </a:prstGeom>
        </p:spPr>
      </p:pic>
      <p:pic>
        <p:nvPicPr>
          <p:cNvPr id="6" name="Picture 5" descr="Offer-Advert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9552" y="1484784"/>
            <a:ext cx="3255327" cy="25326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6600" u="sng" dirty="0" smtClean="0">
                <a:solidFill>
                  <a:srgbClr val="FF0000"/>
                </a:solidFill>
              </a:rPr>
              <a:t>Rhetorical questions </a:t>
            </a:r>
            <a:br>
              <a:rPr lang="en-GB" sz="6600" u="sng" dirty="0" smtClean="0">
                <a:solidFill>
                  <a:srgbClr val="FF0000"/>
                </a:solidFill>
              </a:rPr>
            </a:br>
            <a:r>
              <a:rPr lang="en-GB" sz="3200" u="sng" dirty="0" smtClean="0">
                <a:solidFill>
                  <a:srgbClr val="FF0000"/>
                </a:solidFill>
              </a:rPr>
              <a:t>(no answer is expected)</a:t>
            </a:r>
            <a:endParaRPr lang="en-GB" sz="6600" u="sng" dirty="0">
              <a:solidFill>
                <a:srgbClr val="FF0000"/>
              </a:solidFill>
            </a:endParaRPr>
          </a:p>
        </p:txBody>
      </p:sp>
      <p:pic>
        <p:nvPicPr>
          <p:cNvPr id="4" name="Content Placeholder 3" descr="630x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483768" y="2924944"/>
            <a:ext cx="6000750" cy="3467100"/>
          </a:xfrm>
        </p:spPr>
      </p:pic>
      <p:pic>
        <p:nvPicPr>
          <p:cNvPr id="5" name="Picture 4" descr="rhetorica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1844824"/>
            <a:ext cx="3810000" cy="1781175"/>
          </a:xfrm>
          <a:prstGeom prst="rect">
            <a:avLst/>
          </a:prstGeom>
        </p:spPr>
      </p:pic>
      <p:pic>
        <p:nvPicPr>
          <p:cNvPr id="6" name="Picture 5" descr="sept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28184" y="1700808"/>
            <a:ext cx="2201127" cy="2946963"/>
          </a:xfrm>
          <a:prstGeom prst="rect">
            <a:avLst/>
          </a:prstGeom>
        </p:spPr>
      </p:pic>
      <p:pic>
        <p:nvPicPr>
          <p:cNvPr id="7" name="Picture 6" descr="example-advertising-question-with-answer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1560" y="4149080"/>
            <a:ext cx="1797571" cy="24566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6600" u="sng" dirty="0" smtClean="0">
                <a:solidFill>
                  <a:srgbClr val="FF0000"/>
                </a:solidFill>
              </a:rPr>
              <a:t>Rhyming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Content Placeholder 3" descr="6a00d8341c51c053ef0133f4bd4374970b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491880" y="3068960"/>
            <a:ext cx="5397500" cy="3594100"/>
          </a:xfrm>
        </p:spPr>
      </p:pic>
      <p:pic>
        <p:nvPicPr>
          <p:cNvPr id="5" name="Picture 4" descr="Tesco-advert-turn-lights--00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484784"/>
            <a:ext cx="4381500" cy="26289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Thought of the day </a:t>
            </a:r>
            <a:endParaRPr lang="en-GB" dirty="0"/>
          </a:p>
        </p:txBody>
      </p:sp>
      <p:pic>
        <p:nvPicPr>
          <p:cNvPr id="4" name="Content Placeholder 3" descr="1484706_10151986193712909_2147002311_n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286000" y="1668462"/>
            <a:ext cx="4572000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189</TotalTime>
  <Words>163</Words>
  <Application>Microsoft Office PowerPoint</Application>
  <PresentationFormat>On-screen Show (4:3)</PresentationFormat>
  <Paragraphs>79</Paragraphs>
  <Slides>17</Slides>
  <Notes>17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Apex</vt:lpstr>
      <vt:lpstr>Welcome to class!  Media class, 08/03/2014</vt:lpstr>
      <vt:lpstr>Our routine!</vt:lpstr>
      <vt:lpstr>Slide 3</vt:lpstr>
      <vt:lpstr>Vocabulary corner </vt:lpstr>
      <vt:lpstr>Slide 5</vt:lpstr>
      <vt:lpstr>The Hot Seat!</vt:lpstr>
      <vt:lpstr>Genre – type/style of film </vt:lpstr>
      <vt:lpstr>Order the letters to make three genres of film</vt:lpstr>
      <vt:lpstr>Advertisements often use special language: </vt:lpstr>
      <vt:lpstr>Alliteration </vt:lpstr>
      <vt:lpstr>Commands</vt:lpstr>
      <vt:lpstr>Guarantees </vt:lpstr>
      <vt:lpstr>Slogans </vt:lpstr>
      <vt:lpstr>Special offers </vt:lpstr>
      <vt:lpstr>Rhetorical questions  (no answer is expected)</vt:lpstr>
      <vt:lpstr>Rhyming </vt:lpstr>
      <vt:lpstr>Thought of the day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Writing a film review</dc:title>
  <dc:creator>owner</dc:creator>
  <cp:lastModifiedBy>owner</cp:lastModifiedBy>
  <cp:revision>20</cp:revision>
  <dcterms:created xsi:type="dcterms:W3CDTF">2014-03-05T05:28:01Z</dcterms:created>
  <dcterms:modified xsi:type="dcterms:W3CDTF">2014-03-07T19:16:55Z</dcterms:modified>
</cp:coreProperties>
</file>