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2"/>
    <p:sldMasterId id="2147483660" r:id="rId3"/>
  </p:sldMasterIdLst>
  <p:notesMasterIdLst>
    <p:notesMasterId r:id="rId4"/>
  </p:notesMasterIdLst>
  <p:sldIdLst>
    <p:sldId id="2564" r:id="rId5"/>
    <p:sldId id="2884" r:id="rId6"/>
    <p:sldId id="2879" r:id="rId7"/>
    <p:sldId id="2880" r:id="rId8"/>
    <p:sldId id="2994" r:id="rId9"/>
    <p:sldId id="2996" r:id="rId10"/>
    <p:sldId id="2966" r:id="rId11"/>
    <p:sldId id="2890" r:id="rId12"/>
    <p:sldId id="2967" r:id="rId13"/>
    <p:sldId id="2968" r:id="rId14"/>
    <p:sldId id="2970" r:id="rId15"/>
    <p:sldId id="2969" r:id="rId16"/>
    <p:sldId id="2972" r:id="rId17"/>
    <p:sldId id="2708" r:id="rId18"/>
    <p:sldId id="2894" r:id="rId19"/>
    <p:sldId id="2973" r:id="rId20"/>
    <p:sldId id="2974" r:id="rId21"/>
    <p:sldId id="2716" r:id="rId22"/>
    <p:sldId id="2975" r:id="rId23"/>
    <p:sldId id="2976" r:id="rId24"/>
    <p:sldId id="2977" r:id="rId25"/>
    <p:sldId id="2979" r:id="rId26"/>
    <p:sldId id="2980" r:id="rId27"/>
    <p:sldId id="2982" r:id="rId28"/>
    <p:sldId id="2984" r:id="rId29"/>
    <p:sldId id="2566" r:id="rId30"/>
  </p:sldIdLst>
  <p:sldSz cx="12190413" cy="6858000"/>
  <p:notesSz cx="9144000" cy="6858000"/>
  <p:custDataLst>
    <p:tags r:id="rId31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0000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>
          <p15:clr>
            <a:srgbClr val="A4A3A4"/>
          </p15:clr>
        </p15:guide>
        <p15:guide id="2" pos="3801">
          <p15:clr>
            <a:srgbClr val="A4A3A4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1" name="薛 华林" initials="薛" lastIdx="0" clrIdx="0"/>
  <p:cmAuthor id="2" name="作者" initials="A" lastIdx="0" clrIdx="1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237"/>
  </p:normalViewPr>
  <p:slideViewPr>
    <p:cSldViewPr showGuides="1">
      <p:cViewPr varScale="1">
        <p:scale>
          <a:sx n="75" d="100"/>
          <a:sy n="75" d="100"/>
        </p:scale>
        <p:origin x="72" y="126"/>
      </p:cViewPr>
      <p:guideLst>
        <p:guide orient="horz" pos="2092"/>
        <p:guide pos="38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1212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2.xml" /><Relationship Id="rId30" Type="http://schemas.openxmlformats.org/officeDocument/2006/relationships/slide" Target="slides/slide26.xml" /><Relationship Id="rId31" Type="http://schemas.openxmlformats.org/officeDocument/2006/relationships/tags" Target="tags/tag184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页眉占位符 20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zh-CN" altLang="x-none" sz="1200" b="0">
              <a:ea typeface="宋体" panose="02010600030101010101" pitchFamily="2" charset="-122"/>
            </a:endParaRPr>
          </a:p>
        </p:txBody>
      </p:sp>
      <p:sp>
        <p:nvSpPr>
          <p:cNvPr id="2051" name="日期占位符 2050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endParaRPr lang="zh-CN" altLang="x-none" sz="1200" b="0">
              <a:ea typeface="宋体" panose="02010600030101010101" pitchFamily="2" charset="-122"/>
            </a:endParaRPr>
          </a:p>
        </p:txBody>
      </p:sp>
      <p:sp>
        <p:nvSpPr>
          <p:cNvPr id="2052" name="幻灯片图像占位符 2051"/>
          <p:cNvSpPr>
            <a:spLocks noGrp="1" noRot="1" noChangeAspect="1"/>
          </p:cNvSpPr>
          <p:nvPr>
            <p:ph type="sldImg" idx="2"/>
          </p:nvPr>
        </p:nvSpPr>
        <p:spPr>
          <a:xfrm>
            <a:off x="2287191" y="514350"/>
            <a:ext cx="4569619" cy="257175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文本占位符 2052"/>
          <p:cNvSpPr>
            <a:spLocks noGrp="1" noRot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eaLnBrk="1" hangingPunct="1"/>
            <a:endParaRPr lang="zh-CN" altLang="x-none" sz="1200" b="0">
              <a:ea typeface="宋体" panose="02010600030101010101" pitchFamily="2" charset="-122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x-none" sz="1200" b="0">
                <a:ea typeface="宋体" panose="02010600030101010101" pitchFamily="2" charset="-122"/>
              </a:rPr>
              <a:t>‹#›</a:t>
            </a:fld>
            <a:endParaRPr lang="zh-CN" altLang="x-none" sz="1200" b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350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x-none" sz="1200" b="0">
                <a:ea typeface="宋体" panose="02010600030101010101" pitchFamily="2" charset="-122"/>
              </a:rPr>
              <a:t>14</a:t>
            </a:fld>
            <a:endParaRPr lang="zh-CN" altLang="x-none" sz="1200" b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618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一个人在极限状况下，可坚持</a:t>
            </a:r>
            <a:r>
              <a:rPr lang="en-US" altLang="zh-CN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20d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以上不进食。</a:t>
            </a:r>
            <a:endParaRPr lang="zh-CN" altLang="en-US" b="1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一个人不喝水，</a:t>
            </a:r>
            <a:r>
              <a:rPr lang="en-US" altLang="zh-CN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1d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后就会丧失意识 </a:t>
            </a:r>
            <a:r>
              <a:rPr lang="en-US" altLang="zh-CN" b="1">
                <a:latin typeface="黑体" panose="02010609060101010101" charset="-122"/>
                <a:ea typeface="黑体" panose="02010609060101010101" charset="-122"/>
                <a:sym typeface="+mn-ea"/>
              </a:rPr>
              <a:t>,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生命濒临终点</a:t>
            </a:r>
            <a:endParaRPr lang="zh-CN" altLang="en-US" b="1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地球表面约</a:t>
            </a:r>
            <a:r>
              <a:rPr lang="en-US" altLang="zh-CN" b="1">
                <a:latin typeface="黑体" panose="02010609060101010101" charset="-122"/>
                <a:ea typeface="黑体" panose="02010609060101010101" charset="-122"/>
                <a:sym typeface="+mn-ea"/>
              </a:rPr>
              <a:t>3/4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的部分是</a:t>
            </a:r>
            <a:r>
              <a:rPr lang="zh-CN" altLang="en-US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水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；</a:t>
            </a:r>
            <a:endParaRPr lang="zh-CN" altLang="en-US" b="1">
              <a:latin typeface="黑体" panose="02010609060101010101" charset="-122"/>
              <a:ea typeface="黑体" panose="02010609060101010101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b="1">
                <a:latin typeface="黑体" panose="02010609060101010101" charset="-122"/>
                <a:ea typeface="黑体" panose="02010609060101010101" charset="-122"/>
                <a:sym typeface="+mn-ea"/>
              </a:rPr>
              <a:t>细胞内含量最多的化合物</a:t>
            </a:r>
            <a:r>
              <a:rPr lang="en-US" altLang="zh-CN" b="1">
                <a:ea typeface="黑体" panose="02010609060101010101" charset="-122"/>
                <a:sym typeface="+mn-ea"/>
              </a:rPr>
              <a:t>——</a:t>
            </a:r>
            <a:r>
              <a:rPr lang="zh-CN" altLang="en-US" b="1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水</a:t>
            </a:r>
            <a:endParaRPr lang="en-US" altLang="zh-CN" b="1"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 algn="r" eaLnBrk="1" hangingPunct="1"/>
            <a:fld id="{9A0DB2DC-4C9A-4742-B13C-FB6460FD3503}" type="slidenum">
              <a:rPr lang="zh-CN" altLang="x-none" sz="1200" b="0">
                <a:ea typeface="宋体" panose="02010600030101010101" pitchFamily="2" charset="-122"/>
              </a:rPr>
              <a:t>17</a:t>
            </a:fld>
            <a:endParaRPr lang="zh-CN" altLang="x-none" sz="1200" b="0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9738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>
                <a:solidFill>
                  <a:prstClr val="black"/>
                </a:solidFill>
              </a:rPr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5448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>
                <a:solidFill>
                  <a:prstClr val="black"/>
                </a:solidFill>
              </a:r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68927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4.xml" /><Relationship Id="rId11" Type="http://schemas.openxmlformats.org/officeDocument/2006/relationships/tags" Target="../tags/tag5.xml" /><Relationship Id="rId12" Type="http://schemas.openxmlformats.org/officeDocument/2006/relationships/tags" Target="../tags/tag6.xml" /><Relationship Id="rId13" Type="http://schemas.openxmlformats.org/officeDocument/2006/relationships/tags" Target="../tags/tag7.xml" /><Relationship Id="rId14" Type="http://schemas.openxmlformats.org/officeDocument/2006/relationships/tags" Target="../tags/tag8.xml" /><Relationship Id="rId15" Type="http://schemas.openxmlformats.org/officeDocument/2006/relationships/tags" Target="../tags/tag9.xml" /><Relationship Id="rId16" Type="http://schemas.openxmlformats.org/officeDocument/2006/relationships/tags" Target="../tags/tag10.xml" /><Relationship Id="rId17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1.xml" /><Relationship Id="rId4" Type="http://schemas.openxmlformats.org/officeDocument/2006/relationships/tags" Target="../tags/tag2.xml" /><Relationship Id="rId5" Type="http://schemas.openxmlformats.org/officeDocument/2006/relationships/image" Target="file:///C:\Users\D69LXP2\Desktop\400px_tools/pic_temp/0_pic_quater_right_up.png" TargetMode="External" /><Relationship Id="rId6" Type="http://schemas.openxmlformats.org/officeDocument/2006/relationships/image" Target="../media/image2.png" /><Relationship Id="rId7" Type="http://schemas.openxmlformats.org/officeDocument/2006/relationships/tags" Target="../tags/tag3.xml" /><Relationship Id="rId8" Type="http://schemas.openxmlformats.org/officeDocument/2006/relationships/image" Target="file:///C:\Users\D69LXP2\Desktop\400px_tools/pic_temp/1_pic_quater_left_down.png" TargetMode="External" /><Relationship Id="rId9" Type="http://schemas.openxmlformats.org/officeDocument/2006/relationships/image" Target="../media/image3.png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11.xml" /><Relationship Id="rId4" Type="http://schemas.openxmlformats.org/officeDocument/2006/relationships/tags" Target="../tags/tag12.xml" /><Relationship Id="rId5" Type="http://schemas.openxmlformats.org/officeDocument/2006/relationships/tags" Target="../tags/tag13.xml" /><Relationship Id="rId6" Type="http://schemas.openxmlformats.org/officeDocument/2006/relationships/tags" Target="../tags/tag14.xml" /><Relationship Id="rId7" Type="http://schemas.openxmlformats.org/officeDocument/2006/relationships/tags" Target="../tags/tag15.xml" /><Relationship Id="rId8" Type="http://schemas.openxmlformats.org/officeDocument/2006/relationships/tags" Target="../tags/tag16.xml" /><Relationship Id="rId9" Type="http://schemas.openxmlformats.org/officeDocument/2006/relationships/tags" Target="../tags/tag17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2" Type="http://schemas.openxmlformats.org/officeDocument/2006/relationships/image" Target="../media/image1.png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tags" Target="../tags/tag22.xml" /><Relationship Id="rId8" Type="http://schemas.openxmlformats.org/officeDocument/2006/relationships/tags" Target="../tags/tag23.xml" /><Relationship Id="rId9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31.xml" /><Relationship Id="rId11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tags" Target="../tags/tag30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39.xml" /><Relationship Id="rId11" Type="http://schemas.openxmlformats.org/officeDocument/2006/relationships/tags" Target="../tags/tag40.xml" /><Relationship Id="rId12" Type="http://schemas.openxmlformats.org/officeDocument/2006/relationships/tags" Target="../tags/tag41.xml" /><Relationship Id="rId13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tags" Target="../tags/tag34.xml" /><Relationship Id="rId6" Type="http://schemas.openxmlformats.org/officeDocument/2006/relationships/tags" Target="../tags/tag35.xml" /><Relationship Id="rId7" Type="http://schemas.openxmlformats.org/officeDocument/2006/relationships/tags" Target="../tags/tag36.xml" /><Relationship Id="rId8" Type="http://schemas.openxmlformats.org/officeDocument/2006/relationships/tags" Target="../tags/tag37.xml" /><Relationship Id="rId9" Type="http://schemas.openxmlformats.org/officeDocument/2006/relationships/tags" Target="../tags/tag38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whole_pic.png" TargetMode="External" /><Relationship Id="rId10" Type="http://schemas.openxmlformats.org/officeDocument/2006/relationships/slideMaster" Target="../slideMasters/slideMaster2.xml" /><Relationship Id="rId2" Type="http://schemas.openxmlformats.org/officeDocument/2006/relationships/image" Target="../media/image4.png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tags" Target="../tags/tag44.xml" /><Relationship Id="rId6" Type="http://schemas.openxmlformats.org/officeDocument/2006/relationships/tags" Target="../tags/tag45.xml" /><Relationship Id="rId7" Type="http://schemas.openxmlformats.org/officeDocument/2006/relationships/tags" Target="../tags/tag46.xml" /><Relationship Id="rId8" Type="http://schemas.openxmlformats.org/officeDocument/2006/relationships/tags" Target="../tags/tag47.xml" /><Relationship Id="rId9" Type="http://schemas.openxmlformats.org/officeDocument/2006/relationships/tags" Target="../tags/tag48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.xml" /><Relationship Id="rId2" Type="http://schemas.openxmlformats.org/officeDocument/2006/relationships/tags" Target="../tags/tag50.xml" /><Relationship Id="rId3" Type="http://schemas.openxmlformats.org/officeDocument/2006/relationships/tags" Target="../tags/tag51.xml" /><Relationship Id="rId4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59.xml" /><Relationship Id="rId11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52.xml" /><Relationship Id="rId4" Type="http://schemas.openxmlformats.org/officeDocument/2006/relationships/tags" Target="../tags/tag53.xml" /><Relationship Id="rId5" Type="http://schemas.openxmlformats.org/officeDocument/2006/relationships/tags" Target="../tags/tag54.xml" /><Relationship Id="rId6" Type="http://schemas.openxmlformats.org/officeDocument/2006/relationships/tags" Target="../tags/tag55.xml" /><Relationship Id="rId7" Type="http://schemas.openxmlformats.org/officeDocument/2006/relationships/tags" Target="../tags/tag56.xml" /><Relationship Id="rId8" Type="http://schemas.openxmlformats.org/officeDocument/2006/relationships/tags" Target="../tags/tag57.xml" /><Relationship Id="rId9" Type="http://schemas.openxmlformats.org/officeDocument/2006/relationships/tags" Target="../tags/tag58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tags" Target="../tags/tag64.xml" /><Relationship Id="rId8" Type="http://schemas.openxmlformats.org/officeDocument/2006/relationships/tags" Target="../tags/tag65.xml" /><Relationship Id="rId9" Type="http://schemas.openxmlformats.org/officeDocument/2006/relationships/tags" Target="../tags/tag66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2" Type="http://schemas.openxmlformats.org/officeDocument/2006/relationships/image" Target="../media/image1.png" /><Relationship Id="rId3" Type="http://schemas.openxmlformats.org/officeDocument/2006/relationships/tags" Target="../tags/tag67.xml" /><Relationship Id="rId4" Type="http://schemas.openxmlformats.org/officeDocument/2006/relationships/tags" Target="../tags/tag68.xml" /><Relationship Id="rId5" Type="http://schemas.openxmlformats.org/officeDocument/2006/relationships/tags" Target="../tags/tag69.xml" /><Relationship Id="rId6" Type="http://schemas.openxmlformats.org/officeDocument/2006/relationships/tags" Target="../tags/tag70.xml" /><Relationship Id="rId7" Type="http://schemas.openxmlformats.org/officeDocument/2006/relationships/tags" Target="../tags/tag71.xml" /><Relationship Id="rId8" Type="http://schemas.openxmlformats.org/officeDocument/2006/relationships/tags" Target="../tags/tag72.xml" /><Relationship Id="rId9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76.xml" /><Relationship Id="rId11" Type="http://schemas.openxmlformats.org/officeDocument/2006/relationships/tags" Target="../tags/tag77.xml" /><Relationship Id="rId12" Type="http://schemas.openxmlformats.org/officeDocument/2006/relationships/tags" Target="../tags/tag78.xml" /><Relationship Id="rId13" Type="http://schemas.openxmlformats.org/officeDocument/2006/relationships/tags" Target="../tags/tag79.xml" /><Relationship Id="rId14" Type="http://schemas.openxmlformats.org/officeDocument/2006/relationships/tags" Target="../tags/tag80.xml" /><Relationship Id="rId15" Type="http://schemas.openxmlformats.org/officeDocument/2006/relationships/tags" Target="../tags/tag81.xml" /><Relationship Id="rId16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73.xml" /><Relationship Id="rId4" Type="http://schemas.openxmlformats.org/officeDocument/2006/relationships/tags" Target="../tags/tag74.xml" /><Relationship Id="rId5" Type="http://schemas.openxmlformats.org/officeDocument/2006/relationships/image" Target="file:///C:\Users\D69LXP2\Desktop\400px_tools/pic_temp/0_pic_quater_right_up.png" TargetMode="External" /><Relationship Id="rId6" Type="http://schemas.openxmlformats.org/officeDocument/2006/relationships/image" Target="../media/image2.png" /><Relationship Id="rId7" Type="http://schemas.openxmlformats.org/officeDocument/2006/relationships/tags" Target="../tags/tag75.xml" /><Relationship Id="rId8" Type="http://schemas.openxmlformats.org/officeDocument/2006/relationships/image" Target="file:///C:\Users\D69LXP2\Desktop\400px_tools/pic_temp/1_pic_quater_left_down.png" TargetMode="External" /><Relationship Id="rId9" Type="http://schemas.openxmlformats.org/officeDocument/2006/relationships/image" Target="../media/image3.png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2" Type="http://schemas.openxmlformats.org/officeDocument/2006/relationships/image" Target="../media/image1.png" /><Relationship Id="rId3" Type="http://schemas.openxmlformats.org/officeDocument/2006/relationships/tags" Target="../tags/tag82.xml" /><Relationship Id="rId4" Type="http://schemas.openxmlformats.org/officeDocument/2006/relationships/tags" Target="../tags/tag83.xml" /><Relationship Id="rId5" Type="http://schemas.openxmlformats.org/officeDocument/2006/relationships/tags" Target="../tags/tag84.xml" /><Relationship Id="rId6" Type="http://schemas.openxmlformats.org/officeDocument/2006/relationships/tags" Target="../tags/tag85.xml" /><Relationship Id="rId7" Type="http://schemas.openxmlformats.org/officeDocument/2006/relationships/tags" Target="../tags/tag86.xml" /><Relationship Id="rId8" Type="http://schemas.openxmlformats.org/officeDocument/2006/relationships/tags" Target="../tags/tag87.xml" /><Relationship Id="rId9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88.xml" /><Relationship Id="rId4" Type="http://schemas.openxmlformats.org/officeDocument/2006/relationships/tags" Target="../tags/tag89.xm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tags" Target="../tags/tag92.xml" /><Relationship Id="rId8" Type="http://schemas.openxmlformats.org/officeDocument/2006/relationships/tags" Target="../tags/tag93.xml" /><Relationship Id="rId9" Type="http://schemas.openxmlformats.org/officeDocument/2006/relationships/tags" Target="../tags/tag94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100.xml" /><Relationship Id="rId11" Type="http://schemas.openxmlformats.org/officeDocument/2006/relationships/tags" Target="../tags/tag101.xml" /><Relationship Id="rId12" Type="http://schemas.openxmlformats.org/officeDocument/2006/relationships/tags" Target="../tags/tag102.xml" /><Relationship Id="rId13" Type="http://schemas.openxmlformats.org/officeDocument/2006/relationships/tags" Target="../tags/tag103.xml" /><Relationship Id="rId14" Type="http://schemas.openxmlformats.org/officeDocument/2006/relationships/tags" Target="../tags/tag104.xml" /><Relationship Id="rId15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95.xml" /><Relationship Id="rId4" Type="http://schemas.openxmlformats.org/officeDocument/2006/relationships/tags" Target="../tags/tag96.xml" /><Relationship Id="rId5" Type="http://schemas.openxmlformats.org/officeDocument/2006/relationships/tags" Target="../tags/tag97.xml" /><Relationship Id="rId6" Type="http://schemas.openxmlformats.org/officeDocument/2006/relationships/image" Target="file:///C:\Users\D69LXP2\Desktop\400px_tools/pic_temp/0_pic_quater_right_up.png" TargetMode="External" /><Relationship Id="rId7" Type="http://schemas.openxmlformats.org/officeDocument/2006/relationships/image" Target="../media/image2.png" /><Relationship Id="rId8" Type="http://schemas.openxmlformats.org/officeDocument/2006/relationships/tags" Target="../tags/tag98.xml" /><Relationship Id="rId9" Type="http://schemas.openxmlformats.org/officeDocument/2006/relationships/tags" Target="../tags/tag99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image" Target="../media/image3.png" /><Relationship Id="rId11" Type="http://schemas.openxmlformats.org/officeDocument/2006/relationships/tags" Target="../tags/tag109.xml" /><Relationship Id="rId12" Type="http://schemas.openxmlformats.org/officeDocument/2006/relationships/tags" Target="../tags/tag110.xml" /><Relationship Id="rId13" Type="http://schemas.openxmlformats.org/officeDocument/2006/relationships/tags" Target="../tags/tag111.xml" /><Relationship Id="rId14" Type="http://schemas.openxmlformats.org/officeDocument/2006/relationships/tags" Target="../tags/tag112.xml" /><Relationship Id="rId15" Type="http://schemas.openxmlformats.org/officeDocument/2006/relationships/tags" Target="../tags/tag113.xml" /><Relationship Id="rId16" Type="http://schemas.openxmlformats.org/officeDocument/2006/relationships/tags" Target="../tags/tag114.xml" /><Relationship Id="rId17" Type="http://schemas.openxmlformats.org/officeDocument/2006/relationships/tags" Target="../tags/tag115.xml" /><Relationship Id="rId18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105.xml" /><Relationship Id="rId4" Type="http://schemas.openxmlformats.org/officeDocument/2006/relationships/tags" Target="../tags/tag106.xml" /><Relationship Id="rId5" Type="http://schemas.openxmlformats.org/officeDocument/2006/relationships/tags" Target="../tags/tag107.xml" /><Relationship Id="rId6" Type="http://schemas.openxmlformats.org/officeDocument/2006/relationships/image" Target="file:///C:\Users\D69LXP2\Desktop\400px_tools/pic_temp/0_pic_quater_right_up.png" TargetMode="External" /><Relationship Id="rId7" Type="http://schemas.openxmlformats.org/officeDocument/2006/relationships/image" Target="../media/image2.png" /><Relationship Id="rId8" Type="http://schemas.openxmlformats.org/officeDocument/2006/relationships/tags" Target="../tags/tag108.xml" /><Relationship Id="rId9" Type="http://schemas.openxmlformats.org/officeDocument/2006/relationships/image" Target="file:///C:\Users\D69LXP2\Desktop\400px_tools/pic_temp/1_pic_quater_left_down.png" TargetMode="Externa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image" Target="../media/image3.png" /><Relationship Id="rId11" Type="http://schemas.openxmlformats.org/officeDocument/2006/relationships/tags" Target="../tags/tag120.xml" /><Relationship Id="rId12" Type="http://schemas.openxmlformats.org/officeDocument/2006/relationships/tags" Target="../tags/tag121.xml" /><Relationship Id="rId13" Type="http://schemas.openxmlformats.org/officeDocument/2006/relationships/tags" Target="../tags/tag122.xml" /><Relationship Id="rId14" Type="http://schemas.openxmlformats.org/officeDocument/2006/relationships/tags" Target="../tags/tag123.xml" /><Relationship Id="rId15" Type="http://schemas.openxmlformats.org/officeDocument/2006/relationships/tags" Target="../tags/tag124.xml" /><Relationship Id="rId16" Type="http://schemas.openxmlformats.org/officeDocument/2006/relationships/tags" Target="../tags/tag125.xml" /><Relationship Id="rId17" Type="http://schemas.openxmlformats.org/officeDocument/2006/relationships/tags" Target="../tags/tag126.xml" /><Relationship Id="rId18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116.xml" /><Relationship Id="rId4" Type="http://schemas.openxmlformats.org/officeDocument/2006/relationships/tags" Target="../tags/tag117.xml" /><Relationship Id="rId5" Type="http://schemas.openxmlformats.org/officeDocument/2006/relationships/tags" Target="../tags/tag118.xml" /><Relationship Id="rId6" Type="http://schemas.openxmlformats.org/officeDocument/2006/relationships/image" Target="file:///C:\Users\D69LXP2\Desktop\400px_tools/pic_temp/0_pic_quater_right_up.png" TargetMode="External" /><Relationship Id="rId7" Type="http://schemas.openxmlformats.org/officeDocument/2006/relationships/image" Target="../media/image2.png" /><Relationship Id="rId8" Type="http://schemas.openxmlformats.org/officeDocument/2006/relationships/tags" Target="../tags/tag119.xml" /><Relationship Id="rId9" Type="http://schemas.openxmlformats.org/officeDocument/2006/relationships/image" Target="file:///C:\Users\D69LXP2\Desktop\400px_tools/pic_temp/1_pic_quater_left_down.png" TargetMode="Externa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image" Target="../media/image3.png" /><Relationship Id="rId11" Type="http://schemas.openxmlformats.org/officeDocument/2006/relationships/tags" Target="../tags/tag131.xml" /><Relationship Id="rId12" Type="http://schemas.openxmlformats.org/officeDocument/2006/relationships/tags" Target="../tags/tag132.xml" /><Relationship Id="rId13" Type="http://schemas.openxmlformats.org/officeDocument/2006/relationships/tags" Target="../tags/tag133.xml" /><Relationship Id="rId14" Type="http://schemas.openxmlformats.org/officeDocument/2006/relationships/tags" Target="../tags/tag134.xml" /><Relationship Id="rId15" Type="http://schemas.openxmlformats.org/officeDocument/2006/relationships/tags" Target="../tags/tag135.xml" /><Relationship Id="rId16" Type="http://schemas.openxmlformats.org/officeDocument/2006/relationships/tags" Target="../tags/tag136.xml" /><Relationship Id="rId17" Type="http://schemas.openxmlformats.org/officeDocument/2006/relationships/tags" Target="../tags/tag137.xml" /><Relationship Id="rId18" Type="http://schemas.openxmlformats.org/officeDocument/2006/relationships/tags" Target="../tags/tag138.xml" /><Relationship Id="rId19" Type="http://schemas.openxmlformats.org/officeDocument/2006/relationships/tags" Target="../tags/tag139.xml" /><Relationship Id="rId2" Type="http://schemas.openxmlformats.org/officeDocument/2006/relationships/image" Target="../media/image1.png" /><Relationship Id="rId20" Type="http://schemas.openxmlformats.org/officeDocument/2006/relationships/slideMaster" Target="../slideMasters/slideMaster2.xml" /><Relationship Id="rId3" Type="http://schemas.openxmlformats.org/officeDocument/2006/relationships/tags" Target="../tags/tag127.xml" /><Relationship Id="rId4" Type="http://schemas.openxmlformats.org/officeDocument/2006/relationships/tags" Target="../tags/tag128.xml" /><Relationship Id="rId5" Type="http://schemas.openxmlformats.org/officeDocument/2006/relationships/tags" Target="../tags/tag129.xml" /><Relationship Id="rId6" Type="http://schemas.openxmlformats.org/officeDocument/2006/relationships/image" Target="file:///C:\Users\D69LXP2\Desktop\400px_tools/pic_temp/0_pic_quater_right_up.png" TargetMode="External" /><Relationship Id="rId7" Type="http://schemas.openxmlformats.org/officeDocument/2006/relationships/image" Target="../media/image2.png" /><Relationship Id="rId8" Type="http://schemas.openxmlformats.org/officeDocument/2006/relationships/tags" Target="../tags/tag130.xml" /><Relationship Id="rId9" Type="http://schemas.openxmlformats.org/officeDocument/2006/relationships/image" Target="file:///C:\Users\D69LXP2\Desktop\400px_tools/pic_temp/1_pic_quater_left_down.png" TargetMode="Externa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file:///C:\Users\D69LXP2\Desktop\400px_tools/pic_temp/pic_sup.png" TargetMode="External" /><Relationship Id="rId10" Type="http://schemas.openxmlformats.org/officeDocument/2006/relationships/tags" Target="../tags/tag143.xml" /><Relationship Id="rId11" Type="http://schemas.openxmlformats.org/officeDocument/2006/relationships/tags" Target="../tags/tag144.xml" /><Relationship Id="rId12" Type="http://schemas.openxmlformats.org/officeDocument/2006/relationships/tags" Target="../tags/tag145.xml" /><Relationship Id="rId13" Type="http://schemas.openxmlformats.org/officeDocument/2006/relationships/tags" Target="../tags/tag146.xml" /><Relationship Id="rId14" Type="http://schemas.openxmlformats.org/officeDocument/2006/relationships/tags" Target="../tags/tag147.xml" /><Relationship Id="rId15" Type="http://schemas.openxmlformats.org/officeDocument/2006/relationships/tags" Target="../tags/tag148.xml" /><Relationship Id="rId16" Type="http://schemas.openxmlformats.org/officeDocument/2006/relationships/slideMaster" Target="../slideMasters/slideMaster2.xml" /><Relationship Id="rId2" Type="http://schemas.openxmlformats.org/officeDocument/2006/relationships/image" Target="../media/image1.png" /><Relationship Id="rId3" Type="http://schemas.openxmlformats.org/officeDocument/2006/relationships/tags" Target="../tags/tag140.xml" /><Relationship Id="rId4" Type="http://schemas.openxmlformats.org/officeDocument/2006/relationships/tags" Target="../tags/tag141.xml" /><Relationship Id="rId5" Type="http://schemas.openxmlformats.org/officeDocument/2006/relationships/image" Target="file:///C:\Users\D69LXP2\Desktop\400px_tools/pic_temp/0_pic_quater_right_up.png" TargetMode="External" /><Relationship Id="rId6" Type="http://schemas.openxmlformats.org/officeDocument/2006/relationships/image" Target="../media/image2.png" /><Relationship Id="rId7" Type="http://schemas.openxmlformats.org/officeDocument/2006/relationships/tags" Target="../tags/tag142.xml" /><Relationship Id="rId8" Type="http://schemas.openxmlformats.org/officeDocument/2006/relationships/image" Target="file:///C:\Users\D69LXP2\Desktop\400px_tools/pic_temp/1_pic_quater_left_down.png" TargetMode="External" /><Relationship Id="rId9" Type="http://schemas.openxmlformats.org/officeDocument/2006/relationships/image" Target="../media/image3.png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41" y="1122363"/>
            <a:ext cx="9143048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3841" y="3602038"/>
            <a:ext cx="914304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199765" indent="0" algn="ctr">
              <a:buNone/>
              <a:defRPr sz="1600"/>
            </a:lvl8pPr>
            <a:lvl9pPr marL="3656965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63" y="1709738"/>
            <a:ext cx="1051450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763" y="4589463"/>
            <a:ext cx="1051450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zoom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113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1557" y="1825625"/>
            <a:ext cx="518106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365125"/>
            <a:ext cx="1051450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650" y="1778438"/>
            <a:ext cx="4873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650" y="2665379"/>
            <a:ext cx="4873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286" y="1778438"/>
            <a:ext cx="489706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199765" indent="0">
              <a:buNone/>
              <a:defRPr sz="1800"/>
            </a:lvl8pPr>
            <a:lvl9pPr marL="3656965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286" y="2665379"/>
            <a:ext cx="4897066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>
    <p:zoom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393182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2648" y="987425"/>
            <a:ext cx="6171557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393182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199765" indent="0">
              <a:buNone/>
              <a:defRPr sz="1000"/>
            </a:lvl8pPr>
            <a:lvl9pPr marL="3656965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zoom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01" y="457200"/>
            <a:ext cx="416491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648" y="457201"/>
            <a:ext cx="6171557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01" y="2057400"/>
            <a:ext cx="416491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199765" indent="0">
              <a:buNone/>
              <a:defRPr sz="1400"/>
            </a:lvl8pPr>
            <a:lvl9pPr marL="3656965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>
    <p:zoom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991" y="365125"/>
            <a:ext cx="2628626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13" y="365125"/>
            <a:ext cx="7733494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378828" y="1569796"/>
            <a:ext cx="9435797" cy="271834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6" name="图片 5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10094610" y="3343337"/>
            <a:ext cx="720015" cy="944799"/>
          </a:xfrm>
          <a:prstGeom prst="rect">
            <a:avLst/>
          </a:prstGeom>
        </p:spPr>
      </p:pic>
      <p:pic>
        <p:nvPicPr>
          <p:cNvPr id="5" name="图片 4"/>
          <p:cNvPicPr/>
          <p:nvPr>
            <p:custDataLst>
              <p:tags r:id="rId10"/>
            </p:custDataLst>
          </p:nvPr>
        </p:nvPicPr>
        <p:blipFill>
          <a:blip r:embed="rId9" r:link="rId8"/>
          <a:stretch>
            <a:fillRect/>
          </a:stretch>
        </p:blipFill>
        <p:spPr>
          <a:xfrm>
            <a:off x="1378828" y="3344018"/>
            <a:ext cx="720015" cy="944118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dk1">
                    <a:tint val="75000"/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dk1">
                    <a:tint val="75000"/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cxnSp>
        <p:nvCxnSpPr>
          <p:cNvPr id="11" name="直接连接符 10"/>
          <p:cNvCxnSpPr/>
          <p:nvPr>
            <p:custDataLst>
              <p:tags r:id="rId14"/>
            </p:custDataLst>
          </p:nvPr>
        </p:nvCxnSpPr>
        <p:spPr>
          <a:xfrm>
            <a:off x="2278271" y="3455353"/>
            <a:ext cx="761926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15"/>
            </p:custDataLst>
          </p:nvPr>
        </p:nvSpPr>
        <p:spPr>
          <a:xfrm>
            <a:off x="2292875" y="3507423"/>
            <a:ext cx="7619267" cy="625665"/>
          </a:xfrm>
        </p:spPr>
        <p:txBody>
          <a:bodyPr vert="horz" wrap="square" lIns="91440" tIns="45720" rIns="91440" bIns="4572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2000"/>
              <a:buFont typeface="Arial" panose="020b0604020202020204" pitchFamily="34" charset="0"/>
              <a:buNone/>
              <a:defRPr sz="2400" b="0" spc="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199765" indent="0" algn="ctr">
              <a:buNone/>
            </a:lvl8pPr>
            <a:lvl9pPr marL="3656965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16"/>
            </p:custDataLst>
          </p:nvPr>
        </p:nvSpPr>
        <p:spPr>
          <a:xfrm>
            <a:off x="2292557" y="1903414"/>
            <a:ext cx="7619267" cy="1551937"/>
          </a:xfrm>
        </p:spPr>
        <p:txBody>
          <a:bodyPr vert="horz" wrap="square" lIns="91440" tIns="45720" rIns="91440" bIns="45720" anchor="b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8000"/>
              <a:buNone/>
              <a:defRPr sz="7200" b="0" spc="1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12" y="443234"/>
            <a:ext cx="1085110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6"/>
            </p:custDataLst>
          </p:nvPr>
        </p:nvSpPr>
        <p:spPr>
          <a:xfrm>
            <a:off x="669812" y="952508"/>
            <a:ext cx="1085110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0" y="1141343"/>
            <a:ext cx="12190730" cy="571031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8"/>
            </p:custDataLst>
          </p:nvPr>
        </p:nvSpPr>
        <p:spPr>
          <a:xfrm>
            <a:off x="4759463" y="3396298"/>
            <a:ext cx="5355939" cy="1081405"/>
          </a:xfrm>
        </p:spPr>
        <p:txBody>
          <a:bodyPr vert="horz" wrap="square" lIns="91440" tIns="45720" rIns="91440" bIns="45720" anchor="ctr" anchorCtr="0"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4800"/>
              <a:buFont typeface="Arial" panose="020b0604020202020204" pitchFamily="34" charset="0"/>
              <a:buNone/>
              <a:defRPr sz="4800" b="0" spc="5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12" y="443234"/>
            <a:ext cx="1085110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6"/>
            </p:custDataLst>
          </p:nvPr>
        </p:nvSpPr>
        <p:spPr>
          <a:xfrm>
            <a:off x="669860" y="952508"/>
            <a:ext cx="528269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238227" y="952508"/>
            <a:ext cx="528269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12" y="443234"/>
            <a:ext cx="1085110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669860" y="952508"/>
            <a:ext cx="528269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69855" y="1406525"/>
            <a:ext cx="528265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8"/>
            </p:custDataLst>
          </p:nvPr>
        </p:nvSpPr>
        <p:spPr>
          <a:xfrm>
            <a:off x="6235100" y="952508"/>
            <a:ext cx="528269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9"/>
            </p:custDataLst>
          </p:nvPr>
        </p:nvSpPr>
        <p:spPr>
          <a:xfrm>
            <a:off x="6235100" y="1406525"/>
            <a:ext cx="528269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0" y="0"/>
            <a:ext cx="12190730" cy="6858000"/>
          </a:xfrm>
          <a:prstGeom prst="rect">
            <a:avLst/>
          </a:prstGeom>
          <a:solidFill>
            <a:schemeClr val="dk1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" name="矩形 5"/>
          <p:cNvSpPr/>
          <p:nvPr>
            <p:custDataLst>
              <p:tags r:id="rId5"/>
            </p:custDataLst>
          </p:nvPr>
        </p:nvSpPr>
        <p:spPr>
          <a:xfrm>
            <a:off x="4320090" y="0"/>
            <a:ext cx="7866165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r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lt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60" y="443234"/>
            <a:ext cx="1085110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6"/>
            </p:custDataLst>
          </p:nvPr>
        </p:nvSpPr>
        <p:spPr>
          <a:xfrm>
            <a:off x="669860" y="952508"/>
            <a:ext cx="528269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7"/>
            </p:custDataLst>
          </p:nvPr>
        </p:nvSpPr>
        <p:spPr>
          <a:xfrm>
            <a:off x="6238275" y="952508"/>
            <a:ext cx="528269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5"/>
            </p:custDataLst>
          </p:nvPr>
        </p:nvSpPr>
        <p:spPr>
          <a:xfrm>
            <a:off x="10570034" y="952508"/>
            <a:ext cx="950885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6"/>
            </p:custDataLst>
          </p:nvPr>
        </p:nvSpPr>
        <p:spPr>
          <a:xfrm>
            <a:off x="669855" y="952500"/>
            <a:ext cx="9827077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69860" y="952508"/>
            <a:ext cx="1085110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1378828" y="1569796"/>
            <a:ext cx="9435797" cy="271834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7" name="图片 6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10094610" y="3343337"/>
            <a:ext cx="720015" cy="944799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10"/>
            </p:custDataLst>
          </p:nvPr>
        </p:nvPicPr>
        <p:blipFill>
          <a:blip r:embed="rId9" r:link="rId8"/>
          <a:stretch>
            <a:fillRect/>
          </a:stretch>
        </p:blipFill>
        <p:spPr>
          <a:xfrm>
            <a:off x="1378828" y="3344018"/>
            <a:ext cx="720015" cy="944118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dk1">
                    <a:tint val="75000"/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dk1">
                    <a:tint val="75000"/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10" name="文本占位符 9"/>
          <p:cNvSpPr>
            <a:spLocks noGrp="1"/>
          </p:cNvSpPr>
          <p:nvPr>
            <p:ph type="body" idx="14" hasCustomPrompt="1"/>
            <p:custDataLst>
              <p:tags r:id="rId14"/>
            </p:custDataLst>
          </p:nvPr>
        </p:nvSpPr>
        <p:spPr>
          <a:xfrm>
            <a:off x="3200702" y="3422106"/>
            <a:ext cx="5789327" cy="574675"/>
          </a:xfrm>
        </p:spPr>
        <p:txBody>
          <a:bodyPr vert="horz" wrap="square" lIns="91440" tIns="45720" rIns="91440" bIns="45720" anchor="t" anchorCtr="0">
            <a:normAutofit/>
          </a:bodyPr>
          <a:lstStyle>
            <a:lvl1pPr marL="0" marR="0" indent="0" algn="ctr" rtl="0" eaLnBrk="1" fontAlgn="auto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2000"/>
              <a:buFont typeface="Arial" panose="020b0604020202020204" pitchFamily="34" charset="0"/>
              <a:buNone/>
              <a:defRPr sz="2400" b="0" spc="3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5"/>
            </p:custDataLst>
          </p:nvPr>
        </p:nvSpPr>
        <p:spPr>
          <a:xfrm>
            <a:off x="3200702" y="1856831"/>
            <a:ext cx="5789327" cy="1479612"/>
          </a:xfrm>
        </p:spPr>
        <p:txBody>
          <a:bodyPr vert="horz" wrap="square" lIns="91440" tIns="45720" rIns="91440" bIns="4572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8000"/>
              <a:buNone/>
              <a:defRPr sz="8000" b="0" spc="1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291606" y="0"/>
            <a:ext cx="11607519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292045" y="303809"/>
            <a:ext cx="11606642" cy="6250382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281467" y="1249200"/>
            <a:ext cx="9625397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1280980" y="2163600"/>
            <a:ext cx="9625597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图片 11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>
            <a:off x="292045" y="303809"/>
            <a:ext cx="11606642" cy="6250382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0" y="0"/>
            <a:ext cx="48241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8" name="图片 7"/>
          <p:cNvPicPr/>
          <p:nvPr>
            <p:custDataLst>
              <p:tags r:id="rId8"/>
            </p:custDataLst>
          </p:nvPr>
        </p:nvPicPr>
        <p:blipFill>
          <a:blip r:embed="rId7" r:link="rId6"/>
          <a:stretch>
            <a:fillRect/>
          </a:stretch>
        </p:blipFill>
        <p:spPr>
          <a:xfrm>
            <a:off x="11470715" y="0"/>
            <a:ext cx="720015" cy="94479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583139" y="770400"/>
            <a:ext cx="3959588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586739" y="1764000"/>
            <a:ext cx="3955988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5100669" y="769938"/>
            <a:ext cx="6479325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图片 12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0" y="0"/>
            <a:ext cx="12190730" cy="6549219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/>
          <p:nvPr>
            <p:custDataLst>
              <p:tags r:id="rId5"/>
            </p:custDataLst>
          </p:nvPr>
        </p:nvSpPr>
        <p:spPr>
          <a:xfrm>
            <a:off x="0" y="0"/>
            <a:ext cx="1219073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10" name="图片 9"/>
          <p:cNvPicPr/>
          <p:nvPr>
            <p:custDataLst>
              <p:tags r:id="rId8"/>
            </p:custDataLst>
          </p:nvPr>
        </p:nvPicPr>
        <p:blipFill>
          <a:blip r:embed="rId7" r:link="rId6"/>
          <a:stretch>
            <a:fillRect/>
          </a:stretch>
        </p:blipFill>
        <p:spPr>
          <a:xfrm>
            <a:off x="0" y="0"/>
            <a:ext cx="720015" cy="944799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11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0715" y="0"/>
            <a:ext cx="720015" cy="94411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11936" y="781200"/>
            <a:ext cx="10975257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6"/>
            </p:custDataLst>
          </p:nvPr>
        </p:nvSpPr>
        <p:spPr>
          <a:xfrm>
            <a:off x="611936" y="1659600"/>
            <a:ext cx="10974832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7"/>
            </p:custDataLst>
          </p:nvPr>
        </p:nvSpPr>
        <p:spPr>
          <a:xfrm>
            <a:off x="612711" y="2808000"/>
            <a:ext cx="10964458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图片 12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0" y="302438"/>
            <a:ext cx="12190730" cy="6549219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/>
          <p:nvPr>
            <p:custDataLst>
              <p:tags r:id="rId5"/>
            </p:custDataLst>
          </p:nvPr>
        </p:nvSpPr>
        <p:spPr>
          <a:xfrm>
            <a:off x="0" y="5028971"/>
            <a:ext cx="1219073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10" name="图片 9"/>
          <p:cNvPicPr/>
          <p:nvPr>
            <p:custDataLst>
              <p:tags r:id="rId8"/>
            </p:custDataLst>
          </p:nvPr>
        </p:nvPicPr>
        <p:blipFill>
          <a:blip r:embed="rId7" r:link="rId6"/>
          <a:stretch>
            <a:fillRect/>
          </a:stretch>
        </p:blipFill>
        <p:spPr>
          <a:xfrm>
            <a:off x="0" y="0"/>
            <a:ext cx="720015" cy="944799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11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11470715" y="0"/>
            <a:ext cx="720015" cy="94411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4737" y="669600"/>
            <a:ext cx="10975257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6"/>
            </p:custDataLst>
          </p:nvPr>
        </p:nvSpPr>
        <p:spPr>
          <a:xfrm>
            <a:off x="604774" y="1681200"/>
            <a:ext cx="10989655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7"/>
            </p:custDataLst>
          </p:nvPr>
        </p:nvSpPr>
        <p:spPr>
          <a:xfrm>
            <a:off x="593938" y="5180400"/>
            <a:ext cx="11000454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" name="图片 15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5" name="矩形 14"/>
          <p:cNvSpPr/>
          <p:nvPr>
            <p:custDataLst>
              <p:tags r:id="rId4"/>
            </p:custDataLst>
          </p:nvPr>
        </p:nvSpPr>
        <p:spPr>
          <a:xfrm>
            <a:off x="0" y="0"/>
            <a:ext cx="12190730" cy="6549219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4" name="矩形 13"/>
          <p:cNvSpPr/>
          <p:nvPr>
            <p:custDataLst>
              <p:tags r:id="rId5"/>
            </p:custDataLst>
          </p:nvPr>
        </p:nvSpPr>
        <p:spPr>
          <a:xfrm>
            <a:off x="0" y="0"/>
            <a:ext cx="1219073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12" name="图片 11"/>
          <p:cNvPicPr/>
          <p:nvPr>
            <p:custDataLst>
              <p:tags r:id="rId8"/>
            </p:custDataLst>
          </p:nvPr>
        </p:nvPicPr>
        <p:blipFill>
          <a:blip r:embed="rId7" r:link="rId6"/>
          <a:stretch>
            <a:fillRect/>
          </a:stretch>
        </p:blipFill>
        <p:spPr>
          <a:xfrm>
            <a:off x="11470715" y="5913201"/>
            <a:ext cx="720015" cy="944799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11"/>
            </p:custDataLst>
          </p:nvPr>
        </p:nvPicPr>
        <p:blipFill>
          <a:blip r:embed="rId10" r:link="rId9"/>
          <a:stretch>
            <a:fillRect/>
          </a:stretch>
        </p:blipFill>
        <p:spPr>
          <a:xfrm>
            <a:off x="0" y="5913882"/>
            <a:ext cx="720015" cy="94411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579540" y="237600"/>
            <a:ext cx="1103645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6"/>
            </p:custDataLst>
          </p:nvPr>
        </p:nvSpPr>
        <p:spPr>
          <a:xfrm>
            <a:off x="579540" y="1663200"/>
            <a:ext cx="5341844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7"/>
            </p:custDataLst>
          </p:nvPr>
        </p:nvSpPr>
        <p:spPr>
          <a:xfrm>
            <a:off x="6241750" y="1663200"/>
            <a:ext cx="5367041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8"/>
            </p:custDataLst>
          </p:nvPr>
        </p:nvSpPr>
        <p:spPr>
          <a:xfrm>
            <a:off x="572340" y="4816800"/>
            <a:ext cx="5341844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9"/>
            </p:custDataLst>
          </p:nvPr>
        </p:nvSpPr>
        <p:spPr>
          <a:xfrm>
            <a:off x="6252549" y="4813200"/>
            <a:ext cx="5367041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10"/>
          <p:cNvPicPr/>
          <p:nvPr>
            <p:custDataLst>
              <p:tags r:id="rId3"/>
            </p:custDataLst>
          </p:nvPr>
        </p:nvPicPr>
        <p:blipFill>
          <a:blip r:embed="rId2" r:link="rId1"/>
          <a:stretch>
            <a:fillRect/>
          </a:stretch>
        </p:blipFill>
        <p:spPr>
          <a:xfrm>
            <a:off x="0" y="0"/>
            <a:ext cx="12190730" cy="6858000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4"/>
            </p:custDataLst>
          </p:nvPr>
        </p:nvSpPr>
        <p:spPr>
          <a:xfrm>
            <a:off x="0" y="953691"/>
            <a:ext cx="1219073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9" name="图片 8"/>
          <p:cNvPicPr/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10570696" y="0"/>
            <a:ext cx="1620033" cy="2125798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10"/>
            </p:custDataLst>
          </p:nvPr>
        </p:nvPicPr>
        <p:blipFill>
          <a:blip r:embed="rId9" r:link="rId8"/>
          <a:stretch>
            <a:fillRect/>
          </a:stretch>
        </p:blipFill>
        <p:spPr>
          <a:xfrm>
            <a:off x="0" y="4733734"/>
            <a:ext cx="1620033" cy="212426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1"/>
            </p:custDataLst>
          </p:nvPr>
        </p:nvSpPr>
        <p:spPr>
          <a:xfrm>
            <a:off x="1522641" y="1339200"/>
            <a:ext cx="9143048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dk1">
                    <a:tint val="75000"/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solidFill>
                  <a:schemeClr val="dk1">
                    <a:tint val="75000"/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5"/>
            </p:custDataLst>
          </p:nvPr>
        </p:nvSpPr>
        <p:spPr>
          <a:xfrm>
            <a:off x="1522254" y="3862800"/>
            <a:ext cx="9143048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slow">
    <p:wip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slideLayout" Target="../slideLayouts/slideLayout24.xml" /><Relationship Id="rId14" Type="http://schemas.openxmlformats.org/officeDocument/2006/relationships/slideLayout" Target="../slideLayouts/slideLayout25.xml" /><Relationship Id="rId15" Type="http://schemas.openxmlformats.org/officeDocument/2006/relationships/slideLayout" Target="../slideLayouts/slideLayout26.xml" /><Relationship Id="rId16" Type="http://schemas.openxmlformats.org/officeDocument/2006/relationships/slideLayout" Target="../slideLayouts/slideLayout27.xml" /><Relationship Id="rId17" Type="http://schemas.openxmlformats.org/officeDocument/2006/relationships/slideLayout" Target="../slideLayouts/slideLayout28.xml" /><Relationship Id="rId18" Type="http://schemas.openxmlformats.org/officeDocument/2006/relationships/slideLayout" Target="../slideLayouts/slideLayout29.xml" /><Relationship Id="rId19" Type="http://schemas.openxmlformats.org/officeDocument/2006/relationships/slideLayout" Target="../slideLayouts/slideLayout30.xml" /><Relationship Id="rId2" Type="http://schemas.openxmlformats.org/officeDocument/2006/relationships/slideLayout" Target="../slideLayouts/slideLayout13.xml" /><Relationship Id="rId20" Type="http://schemas.openxmlformats.org/officeDocument/2006/relationships/tags" Target="../tags/tag149.xml" /><Relationship Id="rId21" Type="http://schemas.openxmlformats.org/officeDocument/2006/relationships/tags" Target="../tags/tag150.xml" /><Relationship Id="rId22" Type="http://schemas.openxmlformats.org/officeDocument/2006/relationships/tags" Target="../tags/tag151.xml" /><Relationship Id="rId23" Type="http://schemas.openxmlformats.org/officeDocument/2006/relationships/tags" Target="../tags/tag152.xml" /><Relationship Id="rId24" Type="http://schemas.openxmlformats.org/officeDocument/2006/relationships/tags" Target="../tags/tag153.xml" /><Relationship Id="rId25" Type="http://schemas.openxmlformats.org/officeDocument/2006/relationships/tags" Target="../tags/tag154.xml" /><Relationship Id="rId26" Type="http://schemas.openxmlformats.org/officeDocument/2006/relationships/theme" Target="../theme/theme2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EAEAEA"/>
            </a:gs>
            <a:gs pos="100000">
              <a:srgbClr val="96969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iming/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rgbClr val="FF0000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12" y="443230"/>
            <a:ext cx="1085110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12" y="961398"/>
            <a:ext cx="1085110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650" y="6349833"/>
            <a:ext cx="2699719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5571" y="6349833"/>
            <a:ext cx="3959588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09703" y="6349833"/>
            <a:ext cx="2699719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155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5.png" /><Relationship Id="rId3" Type="http://schemas.openxmlformats.org/officeDocument/2006/relationships/image" Target="../media/image6.jpeg" /><Relationship Id="rId4" Type="http://schemas.openxmlformats.org/officeDocument/2006/relationships/tags" Target="../tags/tag156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57.xml" /><Relationship Id="rId3" Type="http://schemas.openxmlformats.org/officeDocument/2006/relationships/tags" Target="../tags/tag158.xml" /><Relationship Id="rId4" Type="http://schemas.openxmlformats.org/officeDocument/2006/relationships/tags" Target="../tags/tag15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60.xml" /><Relationship Id="rId3" Type="http://schemas.openxmlformats.org/officeDocument/2006/relationships/tags" Target="../tags/tag16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62.xml" /><Relationship Id="rId3" Type="http://schemas.openxmlformats.org/officeDocument/2006/relationships/image" Target="../media/image7.gif" /><Relationship Id="rId4" Type="http://schemas.openxmlformats.org/officeDocument/2006/relationships/tags" Target="../tags/tag16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8.jpeg" /><Relationship Id="rId3" Type="http://schemas.openxmlformats.org/officeDocument/2006/relationships/image" Target="../media/image9.png" /><Relationship Id="rId4" Type="http://schemas.openxmlformats.org/officeDocument/2006/relationships/tags" Target="../tags/tag16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6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file:///C:\Users\&#38472;&#22521;&#26494;\AppData\Local\Temp\wps\INetCache\b7666877e84b0a781b8e19e5d7ffa95e" TargetMode="External" /><Relationship Id="rId3" Type="http://schemas.openxmlformats.org/officeDocument/2006/relationships/image" Target="../media/image10.jpeg" /><Relationship Id="rId4" Type="http://schemas.openxmlformats.org/officeDocument/2006/relationships/tags" Target="../tags/tag166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1.png" /><Relationship Id="rId3" Type="http://schemas.openxmlformats.org/officeDocument/2006/relationships/tags" Target="../tags/tag16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2.png" /><Relationship Id="rId3" Type="http://schemas.openxmlformats.org/officeDocument/2006/relationships/tags" Target="../tags/tag16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2.png" /><Relationship Id="rId3" Type="http://schemas.openxmlformats.org/officeDocument/2006/relationships/image" Target="file:///C:\Users\&#38472;&#22521;&#26494;\AppData\Local\Temp\wps\INetCache\b2bb31cbc9be1ea47ca134c279c072a0" TargetMode="External" /><Relationship Id="rId4" Type="http://schemas.openxmlformats.org/officeDocument/2006/relationships/image" Target="../media/image13.png" /><Relationship Id="rId5" Type="http://schemas.openxmlformats.org/officeDocument/2006/relationships/tags" Target="../tags/tag16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7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tags" Target="../tags/tag17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7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6.jpeg" /><Relationship Id="rId3" Type="http://schemas.openxmlformats.org/officeDocument/2006/relationships/tags" Target="../tags/tag173.xml" /><Relationship Id="rId4" Type="http://schemas.openxmlformats.org/officeDocument/2006/relationships/image" Target="../media/image17.png" /><Relationship Id="rId5" Type="http://schemas.openxmlformats.org/officeDocument/2006/relationships/tags" Target="../tags/tag17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8.gif" /><Relationship Id="rId3" Type="http://schemas.openxmlformats.org/officeDocument/2006/relationships/image" Target="../media/image19.jpeg" /><Relationship Id="rId4" Type="http://schemas.openxmlformats.org/officeDocument/2006/relationships/tags" Target="../tags/tag175.xml" /><Relationship Id="rId5" Type="http://schemas.openxmlformats.org/officeDocument/2006/relationships/tags" Target="../tags/tag176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7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78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Relationship Id="rId4" Type="http://schemas.openxmlformats.org/officeDocument/2006/relationships/image" Target="../media/image22.png" /><Relationship Id="rId5" Type="http://schemas.openxmlformats.org/officeDocument/2006/relationships/image" Target="../media/image23.png" /><Relationship Id="rId6" Type="http://schemas.openxmlformats.org/officeDocument/2006/relationships/tags" Target="../tags/tag179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8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4.png" /><Relationship Id="rId3" Type="http://schemas.openxmlformats.org/officeDocument/2006/relationships/image" Target="../media/image25.jpeg" /><Relationship Id="rId4" Type="http://schemas.openxmlformats.org/officeDocument/2006/relationships/tags" Target="../tags/tag18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Relationship Id="rId4" Type="http://schemas.openxmlformats.org/officeDocument/2006/relationships/tags" Target="../tags/tag18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notesSlide" Target="../notesSlides/notesSlide3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notesSlide" Target="../notesSlides/notesSlide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8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183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ctrTitle" idx="13"/>
          </p:nvPr>
        </p:nvSpPr>
        <p:spPr>
          <a:xfrm>
            <a:off x="2180590" y="2593340"/>
            <a:ext cx="7842250" cy="934085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第二章 第二节</a:t>
            </a:r>
            <a:br>
              <a:rPr 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</a:br>
            <a:r>
              <a:rPr lang="zh-CN" altLang="en-US" sz="5400" b="1" smtClean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细胞中的无机物</a:t>
            </a: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extBox 2"/>
          <p:cNvSpPr txBox="1"/>
          <p:nvPr/>
        </p:nvSpPr>
        <p:spPr>
          <a:xfrm>
            <a:off x="770255" y="457835"/>
            <a:ext cx="497395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水是生命之源</a:t>
            </a:r>
          </a:p>
        </p:txBody>
      </p:sp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7170" name="Text Box 2"/>
          <p:cNvSpPr txBox="1"/>
          <p:nvPr/>
        </p:nvSpPr>
        <p:spPr>
          <a:xfrm>
            <a:off x="916940" y="1087120"/>
            <a:ext cx="8839835" cy="129159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190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26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6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一个人在极限状况下，可坚持20d以上不进食。</a:t>
            </a:r>
          </a:p>
          <a:p>
            <a:pPr marL="190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26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6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一个人不喝水，1d后就会丧失意识 ,生命濒临终点，</a:t>
            </a:r>
          </a:p>
          <a:p>
            <a:pPr marL="190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CN" sz="26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6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许多国家的科学家都在为寻找外星上的水而努力工作 。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2631440"/>
            <a:ext cx="4056380" cy="40563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5445" y="2631440"/>
            <a:ext cx="3996690" cy="402653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extBox 2"/>
          <p:cNvSpPr txBox="1"/>
          <p:nvPr/>
        </p:nvSpPr>
        <p:spPr>
          <a:xfrm>
            <a:off x="770255" y="457835"/>
            <a:ext cx="497395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一、生物体内水的含量</a:t>
            </a:r>
          </a:p>
        </p:txBody>
      </p:sp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5" name="Group 9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45762" y="2002452"/>
          <a:ext cx="7200900" cy="1310866"/>
        </p:xfrm>
        <a:graphic>
          <a:graphicData uri="http://schemas.openxmlformats.org/drawingml/2006/table">
            <a:tbl>
              <a:tblPr/>
              <a:tblGrid>
                <a:gridCol w="1021931"/>
                <a:gridCol w="1036146"/>
                <a:gridCol w="1028249"/>
                <a:gridCol w="1028248"/>
                <a:gridCol w="1028249"/>
                <a:gridCol w="1029829"/>
                <a:gridCol w="1028248"/>
              </a:tblGrid>
              <a:tr h="396240">
                <a:tc gridSpan="7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1. 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细胞中各种化合物所占比例</a:t>
                      </a:r>
                    </a:p>
                  </a:txBody>
                  <a:tcPr marT="45750" marB="457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396346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化合物</a:t>
                      </a:r>
                    </a:p>
                  </a:txBody>
                  <a:tcPr marT="45750" marB="457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水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无机盐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蛋白质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脂质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糖类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核酸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346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所占比例</a:t>
                      </a:r>
                      <a:r>
                        <a:rPr kumimoji="0" lang="en-US" altLang="zh-CN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%</a:t>
                      </a:r>
                    </a:p>
                  </a:txBody>
                  <a:tcPr marT="45750" marB="4575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70-90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1-1.5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7-10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1-2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1-1.5</a:t>
                      </a:r>
                    </a:p>
                  </a:txBody>
                  <a:tcPr marT="45750" marB="4575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Group 89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545762" y="3555968"/>
          <a:ext cx="7200900" cy="1190678"/>
        </p:xfrm>
        <a:graphic>
          <a:graphicData uri="http://schemas.openxmlformats.org/drawingml/2006/table">
            <a:tbl>
              <a:tblPr/>
              <a:tblGrid>
                <a:gridCol w="1022350"/>
                <a:gridCol w="749300"/>
                <a:gridCol w="1020762"/>
                <a:gridCol w="790575"/>
                <a:gridCol w="1281113"/>
                <a:gridCol w="1016000"/>
                <a:gridCol w="1320800"/>
              </a:tblGrid>
              <a:tr h="398246">
                <a:tc gridSpan="7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2. 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几种不同生物体水的含量</a:t>
                      </a:r>
                    </a:p>
                  </a:txBody>
                  <a:tcPr marT="45696" marB="4569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39619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生物</a:t>
                      </a:r>
                    </a:p>
                  </a:txBody>
                  <a:tcPr marT="45696" marB="4569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水母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鱼类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蛙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哺乳动物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藻类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高等植物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4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水含量</a:t>
                      </a:r>
                      <a:r>
                        <a:rPr kumimoji="0" lang="en-US" altLang="zh-CN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%</a:t>
                      </a:r>
                    </a:p>
                  </a:txBody>
                  <a:tcPr marT="45696" marB="4569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97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80-85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78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65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90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60-80</a:t>
                      </a:r>
                    </a:p>
                  </a:txBody>
                  <a:tcPr marT="45696" marB="4569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6" name="组合 25"/>
          <p:cNvGrpSpPr/>
          <p:nvPr/>
        </p:nvGrpSpPr>
        <p:grpSpPr>
          <a:xfrm>
            <a:off x="7850823" y="2129534"/>
            <a:ext cx="3655023" cy="1050290"/>
            <a:chOff x="7672388" y="1870454"/>
            <a:chExt cx="3655023" cy="1050290"/>
          </a:xfrm>
        </p:grpSpPr>
        <p:sp>
          <p:nvSpPr>
            <p:cNvPr id="14" name="Rectangle 92"/>
            <p:cNvSpPr>
              <a:spLocks noChangeArrowheads="1"/>
            </p:cNvSpPr>
            <p:nvPr/>
          </p:nvSpPr>
          <p:spPr bwMode="auto">
            <a:xfrm>
              <a:off x="8464290" y="1870454"/>
              <a:ext cx="2863121" cy="1050290"/>
            </a:xfrm>
            <a:prstGeom prst="rect">
              <a:avLst/>
            </a:prstGeom>
            <a:solidFill>
              <a:srgbClr val="92D050">
                <a:alpha val="27000"/>
              </a:srgbClr>
            </a:solidFill>
            <a:ln>
              <a:noFill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kumimoji="1" lang="zh-CN" altLang="en-US" sz="2400" b="1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①细胞中含量最多的化合物是水</a:t>
              </a:r>
            </a:p>
          </p:txBody>
        </p:sp>
        <p:sp>
          <p:nvSpPr>
            <p:cNvPr id="19" name="箭头: 右 18"/>
            <p:cNvSpPr/>
            <p:nvPr/>
          </p:nvSpPr>
          <p:spPr>
            <a:xfrm>
              <a:off x="7672388" y="2295269"/>
              <a:ext cx="739140" cy="314325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851447" y="3748642"/>
            <a:ext cx="3724356" cy="1050290"/>
            <a:chOff x="7673012" y="3417807"/>
            <a:chExt cx="3724356" cy="1050290"/>
          </a:xfrm>
        </p:grpSpPr>
        <p:sp>
          <p:nvSpPr>
            <p:cNvPr id="15" name="Text Box 93"/>
            <p:cNvSpPr txBox="1">
              <a:spLocks noChangeArrowheads="1"/>
            </p:cNvSpPr>
            <p:nvPr/>
          </p:nvSpPr>
          <p:spPr bwMode="auto">
            <a:xfrm>
              <a:off x="8464290" y="3417807"/>
              <a:ext cx="2933078" cy="1050290"/>
            </a:xfrm>
            <a:prstGeom prst="rect">
              <a:avLst/>
            </a:prstGeom>
            <a:solidFill>
              <a:srgbClr val="92D050">
                <a:alpha val="27000"/>
              </a:srgbClr>
            </a:solidFill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buNone/>
                <a:defRPr kumimoji="1" sz="2400" b="1">
                  <a:latin typeface="楷体" panose="02010609060101010101" charset="-122"/>
                  <a:ea typeface="楷体" panose="02010609060101010101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>
                  <a:solidFill>
                    <a:schemeClr val="tx1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②不同生物的含水量不同</a:t>
              </a:r>
            </a:p>
          </p:txBody>
        </p:sp>
        <p:sp>
          <p:nvSpPr>
            <p:cNvPr id="25" name="箭头: 右 24"/>
            <p:cNvSpPr/>
            <p:nvPr/>
          </p:nvSpPr>
          <p:spPr>
            <a:xfrm>
              <a:off x="7673012" y="3768327"/>
              <a:ext cx="739140" cy="314325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344295" y="5066665"/>
            <a:ext cx="7555865" cy="570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水生生物含水量</a:t>
            </a:r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________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陆生生物含水量。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938905" y="5006340"/>
            <a:ext cx="4133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&gt;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596424" y="1229671"/>
            <a:ext cx="811530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细胞、生物体内水的含量比较，说明了什么？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850823" y="1900777"/>
            <a:ext cx="3724980" cy="1420495"/>
            <a:chOff x="7672388" y="4870672"/>
            <a:chExt cx="3724980" cy="1420495"/>
          </a:xfrm>
        </p:grpSpPr>
        <p:sp>
          <p:nvSpPr>
            <p:cNvPr id="16" name="Text Box 94"/>
            <p:cNvSpPr txBox="1">
              <a:spLocks noChangeArrowheads="1"/>
            </p:cNvSpPr>
            <p:nvPr/>
          </p:nvSpPr>
          <p:spPr bwMode="auto">
            <a:xfrm>
              <a:off x="8464290" y="4870672"/>
              <a:ext cx="2933078" cy="1420495"/>
            </a:xfrm>
            <a:prstGeom prst="rect">
              <a:avLst/>
            </a:prstGeom>
            <a:solidFill>
              <a:srgbClr val="92D050">
                <a:alpha val="27000"/>
              </a:srgbClr>
            </a:solidFill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buNone/>
                <a:defRPr kumimoji="1" sz="2400" b="1">
                  <a:latin typeface="楷体" panose="02010609060101010101" charset="-122"/>
                  <a:ea typeface="楷体" panose="02010609060101010101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>
                  <a:solidFill>
                    <a:schemeClr val="tx1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③同种生物，不同的生长发育时期含水量不同</a:t>
              </a:r>
            </a:p>
          </p:txBody>
        </p:sp>
        <p:sp>
          <p:nvSpPr>
            <p:cNvPr id="23" name="箭头: 右 22"/>
            <p:cNvSpPr/>
            <p:nvPr/>
          </p:nvSpPr>
          <p:spPr>
            <a:xfrm>
              <a:off x="7672388" y="5410422"/>
              <a:ext cx="739140" cy="314325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</p:grpSp>
      <p:graphicFrame>
        <p:nvGraphicFramePr>
          <p:cNvPr id="32" name="Group 9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601007" y="1931831"/>
          <a:ext cx="7224395" cy="1306151"/>
        </p:xfrm>
        <a:graphic>
          <a:graphicData uri="http://schemas.openxmlformats.org/drawingml/2006/table">
            <a:tbl>
              <a:tblPr/>
              <a:tblGrid>
                <a:gridCol w="1353185"/>
                <a:gridCol w="1121410"/>
                <a:gridCol w="1586230"/>
                <a:gridCol w="1638300"/>
                <a:gridCol w="1525270"/>
              </a:tblGrid>
              <a:tr h="438150">
                <a:tc gridSpan="5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3. 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幼儿和成人体内的含水量</a:t>
                      </a:r>
                    </a:p>
                  </a:txBody>
                  <a:tcPr marT="45742" marB="457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471717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发育时期</a:t>
                      </a:r>
                    </a:p>
                  </a:txBody>
                  <a:tcPr marT="45742" marB="457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婴幼儿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成年女性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成年男性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老年人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4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所占比例</a:t>
                      </a:r>
                      <a:r>
                        <a:rPr kumimoji="0" lang="en-US" altLang="zh-CN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%</a:t>
                      </a:r>
                    </a:p>
                  </a:txBody>
                  <a:tcPr marT="45742" marB="457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77%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52%—68%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60%—65%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50%—60%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8" name="组合 37"/>
          <p:cNvGrpSpPr/>
          <p:nvPr/>
        </p:nvGrpSpPr>
        <p:grpSpPr>
          <a:xfrm>
            <a:off x="784225" y="4191000"/>
            <a:ext cx="3945890" cy="582930"/>
            <a:chOff x="1315" y="8516"/>
            <a:chExt cx="6214" cy="918"/>
          </a:xfrm>
        </p:grpSpPr>
        <p:sp>
          <p:nvSpPr>
            <p:cNvPr id="141321" name="Rectangle 9"/>
            <p:cNvSpPr>
              <a:spLocks noChangeArrowheads="1"/>
            </p:cNvSpPr>
            <p:nvPr/>
          </p:nvSpPr>
          <p:spPr bwMode="auto">
            <a:xfrm>
              <a:off x="1315" y="8524"/>
              <a:ext cx="6214" cy="822"/>
            </a:xfrm>
            <a:prstGeom prst="rect">
              <a:avLst/>
            </a:prstGeom>
            <a:solidFill>
              <a:srgbClr val="FEAB72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1" lang="zh-CN" altLang="en-US" sz="2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幼儿   成人   老人</a:t>
              </a:r>
            </a:p>
          </p:txBody>
        </p:sp>
        <p:sp>
          <p:nvSpPr>
            <p:cNvPr id="141322" name="Text Box 10"/>
            <p:cNvSpPr txBox="1">
              <a:spLocks noChangeArrowheads="1"/>
            </p:cNvSpPr>
            <p:nvPr/>
          </p:nvSpPr>
          <p:spPr bwMode="auto">
            <a:xfrm>
              <a:off x="3030" y="8516"/>
              <a:ext cx="775" cy="919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32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&gt;</a:t>
              </a:r>
            </a:p>
          </p:txBody>
        </p:sp>
        <p:sp>
          <p:nvSpPr>
            <p:cNvPr id="141323" name="Text Box 11"/>
            <p:cNvSpPr txBox="1">
              <a:spLocks noChangeArrowheads="1"/>
            </p:cNvSpPr>
            <p:nvPr/>
          </p:nvSpPr>
          <p:spPr bwMode="auto">
            <a:xfrm>
              <a:off x="5058" y="8516"/>
              <a:ext cx="607" cy="919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32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&gt;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449570" y="4165600"/>
            <a:ext cx="5335270" cy="582930"/>
            <a:chOff x="8662" y="8476"/>
            <a:chExt cx="8402" cy="918"/>
          </a:xfrm>
        </p:grpSpPr>
        <p:sp>
          <p:nvSpPr>
            <p:cNvPr id="36" name="Rectangle 9"/>
            <p:cNvSpPr>
              <a:spLocks noChangeArrowheads="1"/>
            </p:cNvSpPr>
            <p:nvPr/>
          </p:nvSpPr>
          <p:spPr bwMode="auto">
            <a:xfrm>
              <a:off x="8662" y="8524"/>
              <a:ext cx="8403" cy="822"/>
            </a:xfrm>
            <a:prstGeom prst="rect">
              <a:avLst/>
            </a:prstGeom>
            <a:solidFill>
              <a:srgbClr val="FEAB72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/>
              <a:r>
                <a:rPr kumimoji="1" lang="zh-CN" altLang="en-US" sz="2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同龄成年男性   同龄成年女性</a:t>
              </a:r>
              <a:endParaRPr kumimoji="1" lang="zh-CN" altLang="en-US" sz="3600" b="1">
                <a:latin typeface="宋体" panose="02010600030101010101" pitchFamily="2" charset="-122"/>
              </a:endParaRPr>
            </a:p>
          </p:txBody>
        </p:sp>
        <p:sp>
          <p:nvSpPr>
            <p:cNvPr id="37" name="Text Box 11"/>
            <p:cNvSpPr txBox="1">
              <a:spLocks noChangeArrowheads="1"/>
            </p:cNvSpPr>
            <p:nvPr/>
          </p:nvSpPr>
          <p:spPr bwMode="auto">
            <a:xfrm>
              <a:off x="12560" y="8476"/>
              <a:ext cx="607" cy="919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1" lang="en-US" altLang="zh-CN" sz="3200" b="1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</a:rPr>
                <a:t>&gt;</a:t>
              </a:r>
            </a:p>
          </p:txBody>
        </p:sp>
      </p:grpSp>
      <p:sp>
        <p:nvSpPr>
          <p:cNvPr id="40" name="TextBox 2"/>
          <p:cNvSpPr txBox="1"/>
          <p:nvPr/>
        </p:nvSpPr>
        <p:spPr>
          <a:xfrm>
            <a:off x="770255" y="457835"/>
            <a:ext cx="497395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一、生物体内水的含量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596424" y="1229671"/>
            <a:ext cx="811530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细胞、生物体内水的含量比较，说明了什么？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graphicFrame>
        <p:nvGraphicFramePr>
          <p:cNvPr id="12" name="Group 9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45762" y="1946436"/>
          <a:ext cx="7224710" cy="1306151"/>
        </p:xfrm>
        <a:graphic>
          <a:graphicData uri="http://schemas.openxmlformats.org/drawingml/2006/table">
            <a:tbl>
              <a:tblPr/>
              <a:tblGrid>
                <a:gridCol w="1287463"/>
                <a:gridCol w="1108075"/>
                <a:gridCol w="995362"/>
                <a:gridCol w="1176338"/>
                <a:gridCol w="1138237"/>
                <a:gridCol w="1519235"/>
              </a:tblGrid>
              <a:tr h="438150">
                <a:tc gridSpan="6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4. 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人体中几种不同器官或组织中水的含量</a:t>
                      </a:r>
                    </a:p>
                  </a:txBody>
                  <a:tcPr marT="45742" marB="457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  <a:tr h="471717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组织器官</a:t>
                      </a:r>
                    </a:p>
                  </a:txBody>
                  <a:tcPr marT="45742" marB="457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牙齿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骨骼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骨骼肌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心肌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血液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4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所占比例</a:t>
                      </a:r>
                      <a:r>
                        <a:rPr kumimoji="0" lang="en-US" altLang="zh-CN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%</a:t>
                      </a:r>
                    </a:p>
                  </a:txBody>
                  <a:tcPr marT="45742" marB="4574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10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22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76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79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" panose="02010609060101010101" charset="-122"/>
                          <a:sym typeface="Times New Roman" panose="02020603050405020304" pitchFamily="18" charset="0"/>
                        </a:rPr>
                        <a:t>83</a:t>
                      </a:r>
                    </a:p>
                  </a:txBody>
                  <a:tcPr marT="45742" marB="4574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8" name="组合 27"/>
          <p:cNvGrpSpPr/>
          <p:nvPr/>
        </p:nvGrpSpPr>
        <p:grpSpPr>
          <a:xfrm>
            <a:off x="7850823" y="1900777"/>
            <a:ext cx="3724980" cy="1420495"/>
            <a:chOff x="7672388" y="4870672"/>
            <a:chExt cx="3724980" cy="1420495"/>
          </a:xfrm>
        </p:grpSpPr>
        <p:sp>
          <p:nvSpPr>
            <p:cNvPr id="16" name="Text Box 94"/>
            <p:cNvSpPr txBox="1">
              <a:spLocks noChangeArrowheads="1"/>
            </p:cNvSpPr>
            <p:nvPr/>
          </p:nvSpPr>
          <p:spPr bwMode="auto">
            <a:xfrm>
              <a:off x="8464290" y="4870672"/>
              <a:ext cx="2933078" cy="1420495"/>
            </a:xfrm>
            <a:prstGeom prst="rect">
              <a:avLst/>
            </a:prstGeom>
            <a:solidFill>
              <a:srgbClr val="92D050">
                <a:alpha val="27000"/>
              </a:srgbClr>
            </a:solidFill>
            <a:ln>
              <a:noFill/>
            </a:ln>
          </p:spPr>
          <p:txBody>
            <a:bodyPr wrap="square">
              <a:spAutoFit/>
            </a:bodyPr>
            <a:lstStyle>
              <a:defPPr>
                <a:defRPr lang="zh-CN"/>
              </a:defPPr>
              <a:lvl1pPr fontAlgn="base">
                <a:spcBef>
                  <a:spcPct val="0"/>
                </a:spcBef>
                <a:spcAft>
                  <a:spcPct val="0"/>
                </a:spcAft>
                <a:buNone/>
                <a:defRPr kumimoji="1" sz="2400" b="1">
                  <a:latin typeface="楷体" panose="02010609060101010101" charset="-122"/>
                  <a:ea typeface="楷体" panose="02010609060101010101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>
                  <a:solidFill>
                    <a:schemeClr val="tx1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④同种生物，在不同的组织、器官中的含水量不同</a:t>
              </a:r>
            </a:p>
          </p:txBody>
        </p:sp>
        <p:sp>
          <p:nvSpPr>
            <p:cNvPr id="23" name="箭头: 右 22"/>
            <p:cNvSpPr/>
            <p:nvPr/>
          </p:nvSpPr>
          <p:spPr>
            <a:xfrm>
              <a:off x="7672388" y="5410422"/>
              <a:ext cx="739140" cy="314325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noFill/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0" name="TextBox 2"/>
          <p:cNvSpPr txBox="1"/>
          <p:nvPr/>
        </p:nvSpPr>
        <p:spPr>
          <a:xfrm>
            <a:off x="770255" y="457835"/>
            <a:ext cx="497395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一、生物体内水的含量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596424" y="1229671"/>
            <a:ext cx="811530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细胞、生物体内水的含量比较，说明了什么？</a:t>
            </a:r>
          </a:p>
        </p:txBody>
      </p:sp>
      <p:pic>
        <p:nvPicPr>
          <p:cNvPr id="13314" name="Picture 7" descr="MMAG00317_0000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2985" y="4780280"/>
            <a:ext cx="1519555" cy="197675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8"/>
          <p:cNvGrpSpPr/>
          <p:nvPr/>
        </p:nvGrpSpPr>
        <p:grpSpPr>
          <a:xfrm>
            <a:off x="940435" y="3320733"/>
            <a:ext cx="7649973" cy="2216150"/>
            <a:chOff x="0" y="453"/>
            <a:chExt cx="4649" cy="1396"/>
          </a:xfrm>
        </p:grpSpPr>
        <p:sp>
          <p:nvSpPr>
            <p:cNvPr id="13321" name="AutoShape 9"/>
            <p:cNvSpPr>
              <a:spLocks noChangeArrowheads="1"/>
            </p:cNvSpPr>
            <p:nvPr/>
          </p:nvSpPr>
          <p:spPr bwMode="auto">
            <a:xfrm>
              <a:off x="0" y="453"/>
              <a:ext cx="4649" cy="1396"/>
            </a:xfrm>
            <a:prstGeom prst="cloudCallout">
              <a:avLst>
                <a:gd name="adj1" fmla="val 52579"/>
                <a:gd name="adj2" fmla="val 42115"/>
              </a:avLst>
            </a:prstGeom>
            <a:solidFill>
              <a:srgbClr val="0066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/>
            <a:lstStyle/>
            <a:p>
              <a:pPr marL="0" marR="0" lvl="0" indent="62103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黑体" panose="02010609060101010101" charset="-122"/>
                  <a:ea typeface="黑体" panose="02010609060101010101" charset="-122"/>
                  <a:cs typeface="+mn-cs"/>
                </a:rPr>
                <a:t>心脏和血液的含水量很接近，为何心脏呈坚韧的形态而血液却呈流动的液态？</a:t>
              </a:r>
            </a:p>
          </p:txBody>
        </p:sp>
        <p:sp>
          <p:nvSpPr>
            <p:cNvPr id="13322" name="Rectangle 10"/>
            <p:cNvSpPr>
              <a:spLocks noChangeArrowheads="1"/>
            </p:cNvSpPr>
            <p:nvPr/>
          </p:nvSpPr>
          <p:spPr bwMode="auto">
            <a:xfrm>
              <a:off x="359" y="593"/>
              <a:ext cx="887" cy="63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000" b="0" i="1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？</a:t>
              </a: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5303520" y="2277110"/>
            <a:ext cx="2232025" cy="115189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8200" y="277241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结合水（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563688" y="342042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与细胞内部的其他物质(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蛋白质、多糖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)结合，叫做结合水。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64005" y="3951605"/>
            <a:ext cx="56864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结合水失去了流动性和溶解性。</a:t>
            </a:r>
          </a:p>
        </p:txBody>
      </p:sp>
      <p:sp>
        <p:nvSpPr>
          <p:cNvPr id="8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38200" y="462915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95.5%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472883" y="52670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绝大多数的水</a:t>
            </a:r>
            <a:r>
              <a:rPr lang="zh-CN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呈游离状态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，可以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自由流动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，叫做自由水。</a:t>
            </a:r>
          </a:p>
        </p:txBody>
      </p:sp>
      <p:pic>
        <p:nvPicPr>
          <p:cNvPr id="13" name="图片 12" descr="20170215_IMG_5932"/>
          <p:cNvPicPr>
            <a:picLocks noChangeAspect="1"/>
          </p:cNvPicPr>
          <p:nvPr/>
        </p:nvPicPr>
        <p:blipFill>
          <a:blip r:embed="rId2"/>
          <a:srcRect r="20747"/>
          <a:stretch>
            <a:fillRect/>
          </a:stretch>
        </p:blipFill>
        <p:spPr>
          <a:xfrm rot="16200000">
            <a:off x="7818120" y="-655955"/>
            <a:ext cx="2372360" cy="5080000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226800" y="11099800"/>
            <a:ext cx="317500" cy="2286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结合水（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14488" y="19904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与细胞内部的其他物质(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蛋白质、多糖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)结合，叫做结合水。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614805" y="2521585"/>
            <a:ext cx="56864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结合水失去了流动性和溶解性。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749743" y="3851275"/>
            <a:ext cx="609441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作为细胞结构的重要组成部分。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336040" y="3199130"/>
            <a:ext cx="2390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结合水的作用：</a:t>
            </a:r>
          </a:p>
        </p:txBody>
      </p:sp>
      <p:sp>
        <p:nvSpPr>
          <p:cNvPr id="8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95.5%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14488" y="19904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绝大多数的水</a:t>
            </a:r>
            <a:r>
              <a:rPr lang="zh-CN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呈游离状态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，可以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自由流动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，叫做自由水。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19225" y="3013073"/>
            <a:ext cx="396237" cy="208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自由水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的作用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10778" y="2860358"/>
            <a:ext cx="3946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良好的溶剂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23" name="左大括号 22"/>
          <p:cNvSpPr/>
          <p:nvPr/>
        </p:nvSpPr>
        <p:spPr>
          <a:xfrm>
            <a:off x="2022475" y="2874645"/>
            <a:ext cx="222250" cy="2352040"/>
          </a:xfrm>
          <a:prstGeom prst="leftBrace">
            <a:avLst>
              <a:gd name="adj1" fmla="val 51820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3" r:link="rId2"/>
          <a:stretch>
            <a:fillRect/>
          </a:stretch>
        </p:blipFill>
        <p:spPr>
          <a:xfrm>
            <a:off x="3326130" y="3402330"/>
            <a:ext cx="6127750" cy="277304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95.5%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14488" y="19904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绝大多数的水</a:t>
            </a:r>
            <a:r>
              <a:rPr lang="zh-CN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呈游离状态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，可以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自由流动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，叫做自由水。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19225" y="3013073"/>
            <a:ext cx="396237" cy="208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自由水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的作用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10778" y="2860358"/>
            <a:ext cx="3946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良好的溶剂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410778" y="3362008"/>
            <a:ext cx="5943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生化反应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需要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水的参与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23" name="左大括号 22"/>
          <p:cNvSpPr/>
          <p:nvPr/>
        </p:nvSpPr>
        <p:spPr>
          <a:xfrm>
            <a:off x="2022475" y="2874645"/>
            <a:ext cx="222250" cy="2352040"/>
          </a:xfrm>
          <a:prstGeom prst="leftBrace">
            <a:avLst>
              <a:gd name="adj1" fmla="val 51820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668270" y="3822700"/>
            <a:ext cx="5255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水解反应、细胞呼吸、光合作用等</a:t>
            </a:r>
          </a:p>
        </p:txBody>
      </p:sp>
      <p:sp>
        <p:nvSpPr>
          <p:cNvPr id="2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7060" y="4428490"/>
            <a:ext cx="6505575" cy="178117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95.5%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14488" y="19904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绝大多数的水</a:t>
            </a:r>
            <a:r>
              <a:rPr lang="zh-CN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呈游离状态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，可以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自由流动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，叫做自由水。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19225" y="3013073"/>
            <a:ext cx="396237" cy="208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自由水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的作用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10778" y="2860358"/>
            <a:ext cx="3946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良好的溶剂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410778" y="3362008"/>
            <a:ext cx="5943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生化反应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需要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水的参与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11095" y="3877945"/>
            <a:ext cx="53803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多细胞生物体的绝大多数细胞，必须浸润在以水基础的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液体环境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中。</a:t>
            </a:r>
          </a:p>
        </p:txBody>
      </p:sp>
      <p:sp>
        <p:nvSpPr>
          <p:cNvPr id="23" name="左大括号 22"/>
          <p:cNvSpPr/>
          <p:nvPr/>
        </p:nvSpPr>
        <p:spPr>
          <a:xfrm>
            <a:off x="2022475" y="2874645"/>
            <a:ext cx="222250" cy="2352040"/>
          </a:xfrm>
          <a:prstGeom prst="leftBrace">
            <a:avLst>
              <a:gd name="adj1" fmla="val 51820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100000"/>
                </a:srgbClr>
              </a:clrFrom>
              <a:clrTo>
                <a:srgbClr val="000000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rot="10800000">
            <a:off x="8373745" y="2222500"/>
            <a:ext cx="3598545" cy="2152015"/>
          </a:xfrm>
          <a:prstGeom prst="roundRect">
            <a:avLst/>
          </a:prstGeom>
        </p:spPr>
      </p:pic>
      <p:sp>
        <p:nvSpPr>
          <p:cNvPr id="4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95.5%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14488" y="19904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绝大多数的水</a:t>
            </a:r>
            <a:r>
              <a:rPr lang="zh-CN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呈游离状态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，可以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自由流动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，叫做自由水。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19225" y="3013073"/>
            <a:ext cx="396237" cy="208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自由水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的作用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10778" y="2860358"/>
            <a:ext cx="3946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良好的溶剂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410778" y="3362008"/>
            <a:ext cx="5943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生化反应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需要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水的参与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11095" y="3877945"/>
            <a:ext cx="53803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多细胞生物体的绝大多数细胞，必须浸润在以水基础的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液体环境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410778" y="4765358"/>
            <a:ext cx="5832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运输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营养物和代谢废物</a:t>
            </a:r>
            <a:endParaRPr lang="zh-CN" altLang="en-US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2022475" y="2874645"/>
            <a:ext cx="222250" cy="2352040"/>
          </a:xfrm>
          <a:prstGeom prst="leftBrace">
            <a:avLst>
              <a:gd name="adj1" fmla="val 51820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100000"/>
                </a:srgbClr>
              </a:clrFrom>
              <a:clrTo>
                <a:srgbClr val="000000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rot="10800000">
            <a:off x="8373745" y="2222500"/>
            <a:ext cx="3598545" cy="2152015"/>
          </a:xfrm>
          <a:prstGeom prst="roundRect">
            <a:avLst/>
          </a:prstGeom>
        </p:spPr>
      </p:pic>
      <p:pic>
        <p:nvPicPr>
          <p:cNvPr id="104" name="图片 103"/>
          <p:cNvPicPr/>
          <p:nvPr/>
        </p:nvPicPr>
        <p:blipFill>
          <a:blip r:embed="rId4" r:link="rId3"/>
          <a:stretch>
            <a:fillRect/>
          </a:stretch>
        </p:blipFill>
        <p:spPr>
          <a:xfrm>
            <a:off x="8453120" y="4374515"/>
            <a:ext cx="3519170" cy="2211705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4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自由水（</a:t>
            </a:r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95.5%</a:t>
            </a:r>
            <a:r>
              <a:rPr lang="zh-CN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614488" y="1990408"/>
            <a:ext cx="8961437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绝大多数的水</a:t>
            </a:r>
            <a:r>
              <a:rPr lang="zh-CN" altLang="zh-CN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呈游离状态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，可以</a:t>
            </a:r>
            <a:r>
              <a:rPr lang="zh-CN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自由流动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，叫做自由水。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19225" y="3013073"/>
            <a:ext cx="396237" cy="2084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自由水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  <a:p>
            <a:pPr algn="ctr">
              <a:lnSpc>
                <a:spcPct val="90000"/>
              </a:lnSpc>
            </a:pPr>
            <a:r>
              <a:rPr lang="zh-CN" b="1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+mn-cs"/>
              </a:rPr>
              <a:t>的作用</a:t>
            </a:r>
            <a:endParaRPr lang="zh-CN" b="1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10778" y="2860358"/>
            <a:ext cx="3946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良好的溶剂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410778" y="3362008"/>
            <a:ext cx="5943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细胞内的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生化反应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需要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水的参与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11095" y="3877945"/>
            <a:ext cx="5380355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多细胞生物体的绝大多数细胞，必须浸润在以水基础的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液体环境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410778" y="4765358"/>
            <a:ext cx="58324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运输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营养物和代谢废物</a:t>
            </a:r>
            <a:endParaRPr lang="zh-CN" altLang="en-US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2022475" y="2874645"/>
            <a:ext cx="222250" cy="2352040"/>
          </a:xfrm>
          <a:prstGeom prst="leftBrace">
            <a:avLst>
              <a:gd name="adj1" fmla="val 51820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791450" y="2874645"/>
            <a:ext cx="1466215" cy="2368550"/>
            <a:chOff x="10206" y="3396"/>
            <a:chExt cx="2309" cy="5560"/>
          </a:xfrm>
        </p:grpSpPr>
        <p:sp>
          <p:nvSpPr>
            <p:cNvPr id="24" name="左大括号 23"/>
            <p:cNvSpPr/>
            <p:nvPr/>
          </p:nvSpPr>
          <p:spPr>
            <a:xfrm flipH="1">
              <a:off x="10206" y="3396"/>
              <a:ext cx="413" cy="5560"/>
            </a:xfrm>
            <a:prstGeom prst="leftBrace">
              <a:avLst>
                <a:gd name="adj1" fmla="val 51820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52239" name="文本框 24"/>
            <p:cNvSpPr txBox="1"/>
            <p:nvPr/>
          </p:nvSpPr>
          <p:spPr>
            <a:xfrm>
              <a:off x="11676" y="3877"/>
              <a:ext cx="839" cy="48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zh-CN" altLang="en-US" b="1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增强</a:t>
              </a:r>
            </a:p>
            <a:p>
              <a:pPr>
                <a:lnSpc>
                  <a:spcPct val="90000"/>
                </a:lnSpc>
              </a:pPr>
              <a:r>
                <a:rPr lang="zh-CN" altLang="en-US" b="1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细胞</a:t>
              </a:r>
            </a:p>
            <a:p>
              <a:pPr>
                <a:lnSpc>
                  <a:spcPct val="90000"/>
                </a:lnSpc>
              </a:pPr>
              <a:r>
                <a:rPr lang="zh-CN" altLang="en-US" b="1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代谢</a:t>
              </a:r>
            </a:p>
          </p:txBody>
        </p:sp>
        <p:sp>
          <p:nvSpPr>
            <p:cNvPr id="19" name="虚尾箭头 18"/>
            <p:cNvSpPr/>
            <p:nvPr/>
          </p:nvSpPr>
          <p:spPr>
            <a:xfrm>
              <a:off x="10721" y="6019"/>
              <a:ext cx="697" cy="303"/>
            </a:xfrm>
            <a:prstGeom prst="stripedRightArrow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trike="noStrike" noProof="1"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4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二、水在细胞中的存在形式及作用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9965" name="Text Box 93"/>
          <p:cNvSpPr txBox="1">
            <a:spLocks noChangeArrowheads="1"/>
          </p:cNvSpPr>
          <p:nvPr/>
        </p:nvSpPr>
        <p:spPr bwMode="auto">
          <a:xfrm>
            <a:off x="1209040" y="1375410"/>
            <a:ext cx="344868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kumimoji="1"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kumimoji="1"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kumimoji="1"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）</a:t>
            </a:r>
            <a:r>
              <a:rPr kumimoji="1" lang="zh-CN" altLang="en-US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水是良好的溶剂</a:t>
            </a:r>
          </a:p>
        </p:txBody>
      </p:sp>
      <p:sp>
        <p:nvSpPr>
          <p:cNvPr id="79966" name="Text Box 94"/>
          <p:cNvSpPr txBox="1">
            <a:spLocks noChangeArrowheads="1"/>
          </p:cNvSpPr>
          <p:nvPr/>
        </p:nvSpPr>
        <p:spPr bwMode="auto">
          <a:xfrm>
            <a:off x="1209040" y="2072640"/>
            <a:ext cx="390334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）水具有流动性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209040" y="2769870"/>
            <a:ext cx="379285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）水具有较高的比热容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335145" y="1375410"/>
            <a:ext cx="278828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水</a:t>
            </a:r>
            <a:r>
              <a:rPr lang="zh-CN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是极性分子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）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839845" y="2072640"/>
            <a:ext cx="563816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常温下，水分子之间的氢键不稳定</a:t>
            </a:r>
            <a:r>
              <a:rPr lang="zh-CN" altLang="en-US" sz="24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）</a:t>
            </a:r>
          </a:p>
        </p:txBody>
      </p:sp>
      <p:pic>
        <p:nvPicPr>
          <p:cNvPr id="5" name="图片 4"/>
          <p:cNvPicPr>
            <a:picLocks noGrp="1" noChangeAspect="1"/>
          </p:cNvPicPr>
          <p:nvPr/>
        </p:nvPicPr>
        <p:blipFill>
          <a:blip r:embed="rId2">
            <a:lum bright="30000" contrast="42000"/>
          </a:blip>
          <a:stretch>
            <a:fillRect/>
          </a:stretch>
        </p:blipFill>
        <p:spPr>
          <a:xfrm>
            <a:off x="8068945" y="306070"/>
            <a:ext cx="1894205" cy="1454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>
            <a:picLocks noGrp="1" noChangeAspect="1"/>
          </p:cNvPicPr>
          <p:nvPr/>
        </p:nvPicPr>
        <p:blipFill>
          <a:blip r:embed="rId3">
            <a:lum bright="36000" contrast="36000"/>
          </a:blip>
          <a:stretch>
            <a:fillRect/>
          </a:stretch>
        </p:blipFill>
        <p:spPr>
          <a:xfrm>
            <a:off x="7962265" y="1911985"/>
            <a:ext cx="3691255" cy="41586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784350" y="3826510"/>
            <a:ext cx="5490845" cy="1420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en-US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由于氢键的存在</a:t>
            </a:r>
            <a:r>
              <a:rPr lang="zh-CN" altLang="en-US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，</a:t>
            </a:r>
            <a:r>
              <a:rPr lang="zh-CN" altLang="en-US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水具有</a:t>
            </a:r>
            <a:r>
              <a:rPr lang="zh-CN" altLang="en-US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较高的比热容</a:t>
            </a:r>
            <a:r>
              <a:rPr lang="zh-CN" altLang="en-US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，</a:t>
            </a:r>
            <a:r>
              <a:rPr lang="zh-CN" altLang="zh-CN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水的温度相对不容易改变，对于维持生命系统的稳定性十分重要。</a:t>
            </a:r>
          </a:p>
        </p:txBody>
      </p:sp>
      <p:sp>
        <p:nvSpPr>
          <p:cNvPr id="9" name="TextBox 2"/>
          <p:cNvSpPr txBox="1"/>
          <p:nvPr/>
        </p:nvSpPr>
        <p:spPr>
          <a:xfrm>
            <a:off x="770255" y="314325"/>
            <a:ext cx="497395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水分子结构决定其特性</a:t>
            </a:r>
          </a:p>
        </p:txBody>
      </p:sp>
      <p:sp>
        <p:nvSpPr>
          <p:cNvPr id="12" name="矩形 11"/>
          <p:cNvSpPr/>
          <p:nvPr/>
        </p:nvSpPr>
        <p:spPr>
          <a:xfrm>
            <a:off x="602456" y="32083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矩形 5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464344"/>
            <a:ext cx="54522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89000" y="1342390"/>
            <a:ext cx="4398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altLang="zh-CN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自由水与结合水的关系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1460500" y="4115435"/>
            <a:ext cx="97174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两者的相对含量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自由水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/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结合水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)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影响生物组织的细胞代谢速率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581208" y="4723448"/>
            <a:ext cx="31750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→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细胞代谢增强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585970" y="5477510"/>
            <a:ext cx="53086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→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细胞代谢减弱，抗逆性增强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777683" y="4678998"/>
            <a:ext cx="3000375" cy="1450975"/>
            <a:chOff x="558" y="2902"/>
            <a:chExt cx="4725" cy="2286"/>
          </a:xfrm>
        </p:grpSpPr>
        <p:grpSp>
          <p:nvGrpSpPr>
            <p:cNvPr id="54280" name="组合 10"/>
            <p:cNvGrpSpPr/>
            <p:nvPr/>
          </p:nvGrpSpPr>
          <p:grpSpPr>
            <a:xfrm>
              <a:off x="558" y="2902"/>
              <a:ext cx="2380" cy="2286"/>
              <a:chOff x="613" y="3224"/>
              <a:chExt cx="2380" cy="2286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613" y="3224"/>
                <a:ext cx="2285" cy="2287"/>
              </a:xfrm>
              <a:prstGeom prst="ellipse">
                <a:avLst/>
              </a:prstGeom>
            </p:spPr>
            <p:style>
              <a:lnRef idx="1">
                <a:srgbClr val="F18870"/>
              </a:lnRef>
              <a:fillRef idx="2">
                <a:srgbClr val="F18870"/>
              </a:fillRef>
              <a:effectRef idx="1">
                <a:srgbClr val="F18870"/>
              </a:effectRef>
              <a:fontRef idx="minor">
                <a:srgbClr val="000000"/>
              </a:fontRef>
            </p:style>
            <p:txBody>
              <a:bodyPr rtlCol="0" anchor="ctr"/>
              <a:lstStyle/>
              <a:p>
                <a:pPr algn="ctr" fontAlgn="base"/>
                <a:endParaRPr lang="zh-CN" altLang="en-US" sz="100" strike="noStrike" noProof="1">
                  <a:latin typeface="楷体" panose="02010609060101010101" charset="-122"/>
                  <a:ea typeface="楷体" panose="02010609060101010101" charset="-122"/>
                </a:endParaRPr>
              </a:p>
            </p:txBody>
          </p:sp>
          <p:sp>
            <p:nvSpPr>
              <p:cNvPr id="54282" name="文本框 5"/>
              <p:cNvSpPr txBox="1"/>
              <p:nvPr/>
            </p:nvSpPr>
            <p:spPr>
              <a:xfrm>
                <a:off x="733" y="3609"/>
                <a:ext cx="2260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zh-CN" sz="2800" b="1">
                    <a:solidFill>
                      <a:schemeClr val="tx1"/>
                    </a:solidFill>
                    <a:latin typeface="楷体" panose="02010609060101010101" charset="-122"/>
                    <a:ea typeface="楷体" panose="02010609060101010101" charset="-122"/>
                  </a:rPr>
                  <a:t>自由水</a:t>
                </a:r>
              </a:p>
            </p:txBody>
          </p:sp>
          <p:sp>
            <p:nvSpPr>
              <p:cNvPr id="54283" name="文本框 2"/>
              <p:cNvSpPr txBox="1"/>
              <p:nvPr/>
            </p:nvSpPr>
            <p:spPr>
              <a:xfrm>
                <a:off x="733" y="4376"/>
                <a:ext cx="2151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zh-CN" sz="2800" b="1">
                    <a:solidFill>
                      <a:schemeClr val="tx1"/>
                    </a:solidFill>
                    <a:latin typeface="楷体" panose="02010609060101010101" charset="-122"/>
                    <a:ea typeface="楷体" panose="02010609060101010101" charset="-122"/>
                  </a:rPr>
                  <a:t>结合水</a:t>
                </a:r>
              </a:p>
            </p:txBody>
          </p:sp>
          <p:cxnSp>
            <p:nvCxnSpPr>
              <p:cNvPr id="3" name="直接连接符 2"/>
              <p:cNvCxnSpPr/>
              <p:nvPr/>
            </p:nvCxnSpPr>
            <p:spPr>
              <a:xfrm>
                <a:off x="749" y="4403"/>
                <a:ext cx="1982" cy="11"/>
              </a:xfrm>
              <a:prstGeom prst="line">
                <a:avLst/>
              </a:prstGeom>
              <a:ln w="19050"/>
            </p:spPr>
            <p:style>
              <a:lnRef idx="1">
                <a:srgbClr val="000000"/>
              </a:lnRef>
              <a:fillRef idx="0">
                <a:srgbClr val="000000"/>
              </a:fillRef>
              <a:effectRef idx="0">
                <a:srgbClr val="000000"/>
              </a:effectRef>
              <a:fontRef idx="minor">
                <a:srgbClr val="000000"/>
              </a:fontRef>
            </p:style>
          </p:cxnSp>
        </p:grpSp>
        <p:cxnSp>
          <p:nvCxnSpPr>
            <p:cNvPr id="4" name="直接连接符 3"/>
            <p:cNvCxnSpPr/>
            <p:nvPr/>
          </p:nvCxnSpPr>
          <p:spPr>
            <a:xfrm>
              <a:off x="2848" y="4061"/>
              <a:ext cx="262" cy="0"/>
            </a:xfrm>
            <a:prstGeom prst="line">
              <a:avLst/>
            </a:prstGeom>
            <a:ln w="28575"/>
          </p:spPr>
          <p:style>
            <a:lnRef idx="1">
              <a:srgbClr val="000000"/>
            </a:lnRef>
            <a:fillRef idx="0">
              <a:srgbClr val="000000"/>
            </a:fillRef>
            <a:effectRef idx="0">
              <a:srgbClr val="000000"/>
            </a:effectRef>
            <a:fontRef idx="minor">
              <a:srgbClr val="000000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3114" y="3472"/>
              <a:ext cx="0" cy="1176"/>
            </a:xfrm>
            <a:prstGeom prst="line">
              <a:avLst/>
            </a:prstGeom>
            <a:ln w="19050">
              <a:solidFill>
                <a:srgbClr val="000000"/>
              </a:solidFill>
            </a:ln>
          </p:spPr>
          <p:style>
            <a:lnRef idx="1">
              <a:srgbClr val="6096E6"/>
            </a:lnRef>
            <a:fillRef idx="0">
              <a:srgbClr val="6096E6"/>
            </a:fillRef>
            <a:effectRef idx="0">
              <a:srgbClr val="6096E6"/>
            </a:effectRef>
            <a:fontRef idx="minor">
              <a:srgbClr val="000000"/>
            </a:fontRef>
          </p:style>
        </p:cxnSp>
        <p:cxnSp>
          <p:nvCxnSpPr>
            <p:cNvPr id="15" name="直接箭头连接符 14"/>
            <p:cNvCxnSpPr/>
            <p:nvPr/>
          </p:nvCxnSpPr>
          <p:spPr>
            <a:xfrm>
              <a:off x="3109" y="3484"/>
              <a:ext cx="670" cy="0"/>
            </a:xfrm>
            <a:prstGeom prst="straightConnector1">
              <a:avLst/>
            </a:prstGeom>
            <a:ln w="15875">
              <a:solidFill>
                <a:srgbClr val="000000"/>
              </a:solidFill>
              <a:tailEnd type="arrow"/>
            </a:ln>
          </p:spPr>
          <p:style>
            <a:lnRef idx="1">
              <a:srgbClr val="6096E6"/>
            </a:lnRef>
            <a:fillRef idx="0">
              <a:srgbClr val="6096E6"/>
            </a:fillRef>
            <a:effectRef idx="0">
              <a:srgbClr val="6096E6"/>
            </a:effectRef>
            <a:fontRef idx="minor">
              <a:srgbClr val="000000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>
              <a:off x="3127" y="4637"/>
              <a:ext cx="670" cy="0"/>
            </a:xfrm>
            <a:prstGeom prst="straightConnector1">
              <a:avLst/>
            </a:prstGeom>
            <a:ln w="15875">
              <a:solidFill>
                <a:srgbClr val="000000"/>
              </a:solidFill>
              <a:tailEnd type="arrow"/>
            </a:ln>
          </p:spPr>
          <p:style>
            <a:lnRef idx="1">
              <a:srgbClr val="6096E6"/>
            </a:lnRef>
            <a:fillRef idx="0">
              <a:srgbClr val="6096E6"/>
            </a:fillRef>
            <a:effectRef idx="0">
              <a:srgbClr val="6096E6"/>
            </a:effectRef>
            <a:fontRef idx="minor">
              <a:srgbClr val="000000"/>
            </a:fontRef>
          </p:style>
        </p:cxnSp>
        <p:sp>
          <p:nvSpPr>
            <p:cNvPr id="54289" name="文本框 19"/>
            <p:cNvSpPr txBox="1"/>
            <p:nvPr/>
          </p:nvSpPr>
          <p:spPr>
            <a:xfrm>
              <a:off x="3658" y="3009"/>
              <a:ext cx="1587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</a:rPr>
                <a:t>上升</a:t>
              </a:r>
            </a:p>
          </p:txBody>
        </p:sp>
        <p:sp>
          <p:nvSpPr>
            <p:cNvPr id="54290" name="文本框 22"/>
            <p:cNvSpPr txBox="1"/>
            <p:nvPr/>
          </p:nvSpPr>
          <p:spPr>
            <a:xfrm>
              <a:off x="3659" y="4194"/>
              <a:ext cx="1625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</a:rPr>
                <a:t>下降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003108" y="2730183"/>
            <a:ext cx="3929697" cy="1209675"/>
            <a:chOff x="1038" y="3103"/>
            <a:chExt cx="6188" cy="1905"/>
          </a:xfrm>
        </p:grpSpPr>
        <p:sp>
          <p:nvSpPr>
            <p:cNvPr id="55298" name="文本框 27"/>
            <p:cNvSpPr txBox="1"/>
            <p:nvPr/>
          </p:nvSpPr>
          <p:spPr>
            <a:xfrm>
              <a:off x="6279" y="3120"/>
              <a:ext cx="947" cy="18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zh-CN" b="1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结合水</a:t>
              </a:r>
            </a:p>
          </p:txBody>
        </p:sp>
        <p:cxnSp>
          <p:nvCxnSpPr>
            <p:cNvPr id="29" name="直接箭头连接符 28"/>
            <p:cNvCxnSpPr/>
            <p:nvPr/>
          </p:nvCxnSpPr>
          <p:spPr>
            <a:xfrm>
              <a:off x="2168" y="3912"/>
              <a:ext cx="4139" cy="0"/>
            </a:xfrm>
            <a:prstGeom prst="straightConnector1">
              <a:avLst/>
            </a:prstGeom>
            <a:ln w="28575" cmpd="sng">
              <a:solidFill>
                <a:srgbClr val="6096E6">
                  <a:shade val="50000"/>
                </a:srgbClr>
              </a:solidFill>
              <a:prstDash val="solid"/>
              <a:tailEnd type="arrow"/>
            </a:ln>
          </p:spPr>
          <p:style>
            <a:lnRef idx="1">
              <a:srgbClr val="6096E6"/>
            </a:lnRef>
            <a:fillRef idx="0">
              <a:srgbClr val="6096E6"/>
            </a:fillRef>
            <a:effectRef idx="0">
              <a:srgbClr val="6096E6"/>
            </a:effectRef>
            <a:fontRef idx="minor">
              <a:srgbClr val="000000"/>
            </a:fontRef>
          </p:style>
        </p:cxnSp>
        <p:cxnSp>
          <p:nvCxnSpPr>
            <p:cNvPr id="31" name="直接箭头连接符 30"/>
            <p:cNvCxnSpPr/>
            <p:nvPr/>
          </p:nvCxnSpPr>
          <p:spPr>
            <a:xfrm flipH="1">
              <a:off x="2141" y="4196"/>
              <a:ext cx="4047" cy="0"/>
            </a:xfrm>
            <a:prstGeom prst="straightConnector1">
              <a:avLst/>
            </a:prstGeom>
            <a:ln w="28575" cmpd="sng">
              <a:solidFill>
                <a:srgbClr val="6096E6">
                  <a:shade val="50000"/>
                </a:srgbClr>
              </a:solidFill>
              <a:prstDash val="solid"/>
              <a:tailEnd type="arrow"/>
            </a:ln>
          </p:spPr>
          <p:style>
            <a:lnRef idx="1">
              <a:srgbClr val="6096E6"/>
            </a:lnRef>
            <a:fillRef idx="0">
              <a:srgbClr val="6096E6"/>
            </a:fillRef>
            <a:effectRef idx="0">
              <a:srgbClr val="6096E6"/>
            </a:effectRef>
            <a:fontRef idx="minor">
              <a:srgbClr val="000000"/>
            </a:fontRef>
          </p:style>
        </p:cxnSp>
        <p:sp>
          <p:nvSpPr>
            <p:cNvPr id="55301" name="文本框 26"/>
            <p:cNvSpPr txBox="1"/>
            <p:nvPr/>
          </p:nvSpPr>
          <p:spPr>
            <a:xfrm>
              <a:off x="1038" y="3103"/>
              <a:ext cx="1195" cy="18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zh-CN" b="1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自由水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577908" y="2692083"/>
            <a:ext cx="12001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温度</a:t>
            </a:r>
            <a:r>
              <a:rPr lang="en-US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↓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576320" y="3568700"/>
            <a:ext cx="1202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温度</a:t>
            </a:r>
            <a:r>
              <a:rPr lang="en-US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↑</a:t>
            </a:r>
          </a:p>
        </p:txBody>
      </p:sp>
      <p:sp>
        <p:nvSpPr>
          <p:cNvPr id="55304" name="文本框 33"/>
          <p:cNvSpPr txBox="1"/>
          <p:nvPr/>
        </p:nvSpPr>
        <p:spPr>
          <a:xfrm>
            <a:off x="1460183" y="1939290"/>
            <a:ext cx="670401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</a:t>
            </a:r>
            <a:r>
              <a:rPr lang="zh-CN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自由水与结合水可以相互转换</a:t>
            </a:r>
          </a:p>
        </p:txBody>
      </p:sp>
      <p:sp>
        <p:nvSpPr>
          <p:cNvPr id="10" name="TextBox 2"/>
          <p:cNvSpPr txBox="1"/>
          <p:nvPr/>
        </p:nvSpPr>
        <p:spPr>
          <a:xfrm>
            <a:off x="770255" y="457835"/>
            <a:ext cx="710374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三、水在细胞中的存在形式及作用</a:t>
            </a:r>
          </a:p>
        </p:txBody>
      </p:sp>
    </p:spTree>
    <p:custDataLst>
      <p:tags r:id="rId3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1" grpId="0"/>
      <p:bldP spid="25" grpId="0"/>
      <p:bldP spid="32" grpId="0"/>
      <p:bldP spid="33" grpId="0"/>
      <p:bldP spid="553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602456" y="464344"/>
            <a:ext cx="167804" cy="51435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0255" y="457835"/>
            <a:ext cx="4973955" cy="520700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Times New Roman" panose="02020603050405020304" pitchFamily="18" charset="0"/>
              </a:rPr>
              <a:t>自由水和结合水的应用</a:t>
            </a:r>
          </a:p>
        </p:txBody>
      </p:sp>
      <p:pic>
        <p:nvPicPr>
          <p:cNvPr id="31746" name="图片 4" descr="小麦.jp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204595" y="1356360"/>
            <a:ext cx="4539615" cy="360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TextBox 7"/>
          <p:cNvSpPr txBox="1"/>
          <p:nvPr/>
        </p:nvSpPr>
        <p:spPr>
          <a:xfrm>
            <a:off x="2861945" y="4962843"/>
            <a:ext cx="17859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晒小麦</a:t>
            </a:r>
          </a:p>
        </p:txBody>
      </p:sp>
      <p:sp>
        <p:nvSpPr>
          <p:cNvPr id="31750" name="TextBox 11"/>
          <p:cNvSpPr txBox="1"/>
          <p:nvPr/>
        </p:nvSpPr>
        <p:spPr>
          <a:xfrm>
            <a:off x="1873885" y="5695315"/>
            <a:ext cx="14376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蒸发：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989580" y="6215063"/>
            <a:ext cx="2500313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5"/>
          <p:cNvSpPr txBox="1"/>
          <p:nvPr/>
        </p:nvSpPr>
        <p:spPr>
          <a:xfrm>
            <a:off x="3311525" y="5573395"/>
            <a:ext cx="1714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自由水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06" t="51578" r="4787" b="22366"/>
          <a:stretch>
            <a:fillRect/>
          </a:stretch>
        </p:blipFill>
        <p:spPr>
          <a:xfrm>
            <a:off x="7290435" y="1356360"/>
            <a:ext cx="2654300" cy="3121025"/>
          </a:xfrm>
          <a:prstGeom prst="rect">
            <a:avLst/>
          </a:prstGeom>
        </p:spPr>
      </p:pic>
      <p:sp>
        <p:nvSpPr>
          <p:cNvPr id="31749" name="TextBox 10"/>
          <p:cNvSpPr txBox="1"/>
          <p:nvPr/>
        </p:nvSpPr>
        <p:spPr>
          <a:xfrm>
            <a:off x="6943090" y="4840923"/>
            <a:ext cx="35004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试管加热干小麦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7391718" y="6225540"/>
            <a:ext cx="2500313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16"/>
          <p:cNvSpPr txBox="1"/>
          <p:nvPr/>
        </p:nvSpPr>
        <p:spPr>
          <a:xfrm>
            <a:off x="7820343" y="5573395"/>
            <a:ext cx="1714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结合水</a:t>
            </a:r>
          </a:p>
        </p:txBody>
      </p:sp>
    </p:spTree>
    <p:custDataLst>
      <p:tags r:id="rId5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Text Box 8"/>
          <p:cNvSpPr txBox="1"/>
          <p:nvPr/>
        </p:nvSpPr>
        <p:spPr>
          <a:xfrm>
            <a:off x="2205990" y="677545"/>
            <a:ext cx="88741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spcBef>
                <a:spcPct val="50000"/>
              </a:spcBef>
              <a:buNone/>
            </a:pPr>
            <a:r>
              <a:rPr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点燃一粒小麦种子，待它燃烧时可见到一些灰白色的灰烬，这些</a:t>
            </a:r>
            <a:r>
              <a:rPr sz="28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灰烬就是小麦种子里的</a:t>
            </a:r>
            <a:r>
              <a:rPr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无机盐</a:t>
            </a:r>
            <a:r>
              <a:rPr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。其他生物体的细胞中也含有无机盐</a:t>
            </a:r>
            <a:r>
              <a:rPr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</a:p>
        </p:txBody>
      </p:sp>
      <p:pic>
        <p:nvPicPr>
          <p:cNvPr id="27651" name="Picture 12" descr="Q_0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375" y="737553"/>
            <a:ext cx="1458913" cy="866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395" name="图片 5" descr="灰烬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78598" y="2282190"/>
            <a:ext cx="8821737" cy="41402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11" name="直接连接符 17"/>
          <p:cNvCxnSpPr/>
          <p:nvPr/>
        </p:nvCxnSpPr>
        <p:spPr>
          <a:xfrm flipH="1">
            <a:off x="1742421" y="1241"/>
            <a:ext cx="3950073" cy="6854251"/>
          </a:xfrm>
          <a:prstGeom prst="line">
            <a:avLst/>
          </a:prstGeom>
          <a:ln w="12700">
            <a:solidFill>
              <a:srgbClr val="7BC1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平行四边形 11"/>
          <p:cNvSpPr/>
          <p:nvPr/>
        </p:nvSpPr>
        <p:spPr>
          <a:xfrm>
            <a:off x="4008434" y="1342069"/>
            <a:ext cx="995446" cy="1401896"/>
          </a:xfrm>
          <a:prstGeom prst="parallelogram">
            <a:avLst>
              <a:gd name="adj" fmla="val 81010"/>
            </a:avLst>
          </a:prstGeom>
          <a:solidFill>
            <a:srgbClr val="B7C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390" tIns="45694" rIns="91390" bIns="45694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rgbClr val="7BC14A"/>
              </a:solidFill>
            </a:endParaRPr>
          </a:p>
        </p:txBody>
      </p:sp>
      <p:sp>
        <p:nvSpPr>
          <p:cNvPr id="8" name="任意多边形: 形状 16"/>
          <p:cNvSpPr/>
          <p:nvPr/>
        </p:nvSpPr>
        <p:spPr>
          <a:xfrm>
            <a:off x="409687" y="2853277"/>
            <a:ext cx="11781204" cy="2087573"/>
          </a:xfrm>
          <a:custGeom>
            <a:gdLst>
              <a:gd name="connsiteX0" fmla="*/ 1402300 w 11787648"/>
              <a:gd name="connsiteY0" fmla="*/ 0 h 2443656"/>
              <a:gd name="connsiteX1" fmla="*/ 11787648 w 11787648"/>
              <a:gd name="connsiteY1" fmla="*/ 0 h 2443656"/>
              <a:gd name="connsiteX2" fmla="*/ 11787648 w 11787648"/>
              <a:gd name="connsiteY2" fmla="*/ 2443656 h 2443656"/>
              <a:gd name="connsiteX3" fmla="*/ 0 w 11787648"/>
              <a:gd name="connsiteY3" fmla="*/ 2443656 h 244365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7648" h="2443656">
                <a:moveTo>
                  <a:pt x="1402300" y="0"/>
                </a:moveTo>
                <a:lnTo>
                  <a:pt x="11787648" y="0"/>
                </a:lnTo>
                <a:lnTo>
                  <a:pt x="11787648" y="2443656"/>
                </a:lnTo>
                <a:lnTo>
                  <a:pt x="0" y="2443656"/>
                </a:lnTo>
                <a:close/>
              </a:path>
            </a:pathLst>
          </a:custGeom>
          <a:solidFill>
            <a:srgbClr val="B8C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9659044" y="3213203"/>
            <a:ext cx="1834996" cy="1367722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077223" y="3469054"/>
            <a:ext cx="998637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smtClean="0">
                <a:solidFill>
                  <a:srgbClr val="7BC14A"/>
                </a:solidFill>
                <a:latin typeface="思源黑体 CN Normal" pitchFamily="34" charset="-122"/>
                <a:ea typeface="思源黑体 CN Normal" pitchFamily="34" charset="-122"/>
              </a:rPr>
              <a:t>02</a:t>
            </a:r>
            <a:endParaRPr lang="en-US" altLang="zh-CN" sz="5400">
              <a:solidFill>
                <a:srgbClr val="7BC14A"/>
              </a:solidFill>
              <a:latin typeface="思源黑体 CN Normal" pitchFamily="34" charset="-122"/>
              <a:ea typeface="思源黑体 CN Normal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1531419" y="3499815"/>
            <a:ext cx="7918534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000" smtClean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Normal" pitchFamily="34" charset="-122"/>
                <a:ea typeface="思源黑体 CN Normal" panose="020b0400000000000000"/>
              </a:rPr>
              <a:t>细胞中的无机盐</a:t>
            </a:r>
            <a:endParaRPr lang="zh-CN" altLang="en-US" sz="4000">
              <a:solidFill>
                <a:schemeClr val="tx1">
                  <a:lumMod val="65000"/>
                  <a:lumOff val="35000"/>
                </a:schemeClr>
              </a:solidFill>
              <a:latin typeface="思源黑体 CN Normal" pitchFamily="34" charset="-122"/>
              <a:ea typeface="思源黑体 CN Normal" panose="020b0400000000000000"/>
            </a:endParaRP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437515" y="311785"/>
            <a:ext cx="38976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细胞中的无机盐</a:t>
            </a:r>
            <a:endParaRPr 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77595" y="1212850"/>
            <a:ext cx="17868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含量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322830" y="1212850"/>
            <a:ext cx="50012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较少，</a:t>
            </a:r>
            <a:r>
              <a:rPr lang="zh-CN" sz="24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仅占细胞鲜重的1%~1.5%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73150" y="1838960"/>
            <a:ext cx="2243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存在形式：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18155" y="1859915"/>
            <a:ext cx="44608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主要是以</a:t>
            </a:r>
            <a:r>
              <a:rPr lang="zh-CN" sz="2400" b="1" u="sng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离子</a:t>
            </a:r>
            <a:r>
              <a:rPr lang="zh-CN" sz="2400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形式存在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63675" y="2643823"/>
            <a:ext cx="78454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阳离子：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K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Na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Ca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Mg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Fe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Fe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3+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463675" y="3270885"/>
            <a:ext cx="66960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阴离子：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Cl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SO</a:t>
            </a:r>
            <a:r>
              <a:rPr lang="en-US" altLang="zh-CN" b="1" baseline="-25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2-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PO</a:t>
            </a:r>
            <a:r>
              <a:rPr lang="en-US" altLang="zh-CN" b="1" baseline="-25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3-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HCO</a:t>
            </a:r>
            <a:r>
              <a:rPr lang="en-US" altLang="zh-CN" b="1" baseline="-25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en-US" altLang="zh-CN" b="1" baseline="300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等</a:t>
            </a:r>
          </a:p>
        </p:txBody>
      </p:sp>
    </p:spTree>
    <p:custDataLst>
      <p:tags r:id="rId2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017270" y="1012190"/>
            <a:ext cx="2243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功能：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524635" y="1431290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构成细胞中某些复杂化合物的组成成分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37515" y="311785"/>
            <a:ext cx="38976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细胞中的无机盐</a:t>
            </a:r>
            <a:endParaRPr 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Picture 2" descr="血红蛋白分子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81025" y="2419985"/>
            <a:ext cx="5887720" cy="3580130"/>
          </a:xfrm>
        </p:spPr>
      </p:pic>
      <p:pic>
        <p:nvPicPr>
          <p:cNvPr id="4" name="Picture 2" descr="叶绿素分子"/>
          <p:cNvPicPr>
            <a:picLocks noChangeAspect="1"/>
          </p:cNvPicPr>
          <p:nvPr/>
        </p:nvPicPr>
        <p:blipFill>
          <a:blip r:embed="rId3"/>
          <a:srcRect t="8403" b="9698"/>
          <a:stretch>
            <a:fillRect/>
          </a:stretch>
        </p:blipFill>
        <p:spPr>
          <a:xfrm>
            <a:off x="6563360" y="2155825"/>
            <a:ext cx="5365115" cy="4183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85" y="2558415"/>
            <a:ext cx="2393315" cy="18630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2425" y="2359025"/>
            <a:ext cx="2157730" cy="2408555"/>
          </a:xfrm>
          <a:prstGeom prst="rect">
            <a:avLst/>
          </a:prstGeom>
        </p:spPr>
      </p:pic>
      <p:sp>
        <p:nvSpPr>
          <p:cNvPr id="31753" name="Oval 9"/>
          <p:cNvSpPr/>
          <p:nvPr/>
        </p:nvSpPr>
        <p:spPr>
          <a:xfrm>
            <a:off x="7526020" y="3275330"/>
            <a:ext cx="509905" cy="575945"/>
          </a:xfrm>
          <a:prstGeom prst="ellipse">
            <a:avLst/>
          </a:prstGeom>
          <a:noFill/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1752" name="Oval 8"/>
          <p:cNvSpPr/>
          <p:nvPr/>
        </p:nvSpPr>
        <p:spPr>
          <a:xfrm>
            <a:off x="1723390" y="3202305"/>
            <a:ext cx="509905" cy="575945"/>
          </a:xfrm>
          <a:prstGeom prst="ellipse">
            <a:avLst/>
          </a:prstGeom>
          <a:noFill/>
          <a:ln w="381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>
              <a:latin typeface="Arial" panose="020b0604020202020204" pitchFamily="34" charset="0"/>
            </a:endParaRPr>
          </a:p>
        </p:txBody>
      </p:sp>
    </p:spTree>
    <p:custDataLst>
      <p:tags r:id="rId6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1753" grpId="0"/>
      <p:bldP spid="317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017270" y="1012190"/>
            <a:ext cx="2243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功能：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524635" y="1431290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构成细胞中某些复杂化合物的组成成分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24635" y="1942465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参与并维持生物体的代谢活动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24635" y="2786380"/>
            <a:ext cx="8093075" cy="977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Na</a:t>
            </a:r>
            <a:r>
              <a:rPr lang="en-US" altLang="zh-CN" b="1" baseline="300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+</a:t>
            </a:r>
            <a:r>
              <a:rPr lang="zh-CN" altLang="en-US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Ca</a:t>
            </a:r>
            <a:r>
              <a:rPr lang="en-US" altLang="zh-CN" b="1" baseline="3000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2+</a:t>
            </a:r>
            <a:r>
              <a:rPr lang="zh-CN" altLang="en-US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r>
              <a:rPr lang="zh-CN" altLang="en-US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与神经细胞的兴奋性、肌肉细胞兴奋及肌肉细胞的收缩有关。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524635" y="3763645"/>
            <a:ext cx="8093075" cy="9772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缺钠：神经、肌肉细胞兴奋性降低</a:t>
            </a:r>
            <a:r>
              <a:rPr lang="en-US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导致肌肉酸痛、无力。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zh-CN" altLang="en-US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缺钙：抽搐，钙过多：肌无力。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37515" y="311785"/>
            <a:ext cx="38976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细胞中的无机盐</a:t>
            </a:r>
            <a:endParaRPr 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017270" y="1012190"/>
            <a:ext cx="2243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功能：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524635" y="1431290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构成细胞中某些复杂化合物的组成成分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24635" y="1942465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参与并维持生物体的代谢活动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24635" y="2413635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维持生物体内的酸碱平衡</a:t>
            </a:r>
          </a:p>
        </p:txBody>
      </p:sp>
      <p:sp>
        <p:nvSpPr>
          <p:cNvPr id="183302" name="矩形 183301"/>
          <p:cNvSpPr/>
          <p:nvPr/>
        </p:nvSpPr>
        <p:spPr>
          <a:xfrm>
            <a:off x="1240892" y="3413760"/>
            <a:ext cx="2994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剧烈运动时：</a:t>
            </a:r>
            <a:r>
              <a:rPr lang="en-US" altLang="zh-CN" b="1" strike="noStrike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H</a:t>
            </a:r>
            <a:r>
              <a:rPr lang="en-US" altLang="zh-CN" b="1" strike="noStrike" baseline="3000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+</a:t>
            </a:r>
            <a:endParaRPr kumimoji="0" lang="en-US" altLang="zh-CN" b="1" i="0" u="none" strike="noStrike" kern="1200" cap="none" spc="0" normalizeH="0" baseline="3000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微软雅黑" panose="020b0503020204020204" charset="-122"/>
            </a:endParaRPr>
          </a:p>
        </p:txBody>
      </p:sp>
      <p:sp>
        <p:nvSpPr>
          <p:cNvPr id="183305" name="矩形 183304"/>
          <p:cNvSpPr/>
          <p:nvPr/>
        </p:nvSpPr>
        <p:spPr>
          <a:xfrm>
            <a:off x="7981315" y="3414395"/>
            <a:ext cx="26612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H</a:t>
            </a:r>
            <a:r>
              <a:rPr kumimoji="0" lang="en-US" altLang="zh-CN" b="1" i="0" u="none" strike="noStrike" kern="1200" cap="none" spc="0" normalizeH="0" baseline="-2500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2</a:t>
            </a:r>
            <a:r>
              <a:rPr kumimoji="0" lang="en-US" altLang="zh-CN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O+CO</a:t>
            </a:r>
            <a:r>
              <a:rPr kumimoji="0" lang="en-US" altLang="zh-CN" b="1" i="0" u="none" strike="noStrike" kern="1200" cap="none" spc="0" normalizeH="0" baseline="-2500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2</a:t>
            </a:r>
            <a:r>
              <a: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由肺排出</a:t>
            </a:r>
          </a:p>
        </p:txBody>
      </p:sp>
      <p:sp>
        <p:nvSpPr>
          <p:cNvPr id="183308" name="文本框 183307"/>
          <p:cNvSpPr txBox="1">
            <a:spLocks noChangeArrowheads="1"/>
          </p:cNvSpPr>
          <p:nvPr/>
        </p:nvSpPr>
        <p:spPr bwMode="auto">
          <a:xfrm>
            <a:off x="1240892" y="3894912"/>
            <a:ext cx="319532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蔬果中的碱</a:t>
            </a:r>
            <a:r>
              <a:rPr kumimoji="0" lang="zh-CN" altLang="en-US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：</a:t>
            </a:r>
            <a:r>
              <a:rPr kumimoji="0" lang="en-US" altLang="zh-CN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OH</a:t>
            </a:r>
            <a:r>
              <a:rPr kumimoji="0" lang="en-US" altLang="zh-CN" b="1" i="0" u="none" strike="noStrike" kern="1200" cap="none" spc="0" normalizeH="0" baseline="3000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-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582035" y="3895090"/>
            <a:ext cx="1800225" cy="459740"/>
            <a:chOff x="5641" y="6134"/>
            <a:chExt cx="2835" cy="724"/>
          </a:xfrm>
        </p:grpSpPr>
        <p:sp>
          <p:nvSpPr>
            <p:cNvPr id="183307" name="矩形 183306"/>
            <p:cNvSpPr/>
            <p:nvPr/>
          </p:nvSpPr>
          <p:spPr>
            <a:xfrm>
              <a:off x="5641" y="6134"/>
              <a:ext cx="228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b="1" i="0" u="none" strike="noStrike" kern="1200" cap="none" spc="0" normalizeH="0" baseline="0" noProof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ea"/>
                  <a:sym typeface="微软雅黑" panose="020b0503020204020204" charset="-122"/>
                </a:rPr>
                <a:t>+ H</a:t>
              </a:r>
              <a:r>
                <a:rPr kumimoji="0" lang="en-US" altLang="zh-CN" b="1" i="0" u="none" strike="noStrike" kern="1200" cap="none" spc="0" normalizeH="0" baseline="-25000" noProof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ea"/>
                  <a:sym typeface="微软雅黑" panose="020b0503020204020204" charset="-122"/>
                </a:rPr>
                <a:t>2</a:t>
              </a:r>
              <a:r>
                <a:rPr kumimoji="0" lang="en-US" altLang="zh-CN" b="1" i="0" u="none" strike="noStrike" kern="1200" cap="none" spc="0" normalizeH="0" baseline="0" noProof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ea"/>
                  <a:sym typeface="微软雅黑" panose="020b0503020204020204" charset="-122"/>
                </a:rPr>
                <a:t>CO</a:t>
              </a:r>
              <a:r>
                <a:rPr kumimoji="0" lang="en-US" altLang="zh-CN" b="1" i="0" u="none" strike="noStrike" kern="1200" cap="none" spc="0" normalizeH="0" baseline="-25000" noProof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楷体" panose="02010609060101010101" charset="-122"/>
                  <a:ea typeface="楷体" panose="02010609060101010101" charset="-122"/>
                  <a:cs typeface="+mn-ea"/>
                  <a:sym typeface="微软雅黑" panose="020b0503020204020204" charset="-122"/>
                </a:rPr>
                <a:t>3    </a:t>
              </a:r>
            </a:p>
          </p:txBody>
        </p:sp>
        <p:sp>
          <p:nvSpPr>
            <p:cNvPr id="183309" name="直接连接符 183308"/>
            <p:cNvSpPr>
              <a:spLocks noChangeShapeType="1"/>
            </p:cNvSpPr>
            <p:nvPr/>
          </p:nvSpPr>
          <p:spPr bwMode="auto">
            <a:xfrm>
              <a:off x="7626" y="6496"/>
              <a:ext cx="85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微软雅黑" panose="020b050302020402020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484245" y="3413760"/>
            <a:ext cx="1995805" cy="459740"/>
            <a:chOff x="5487" y="5037"/>
            <a:chExt cx="3143" cy="724"/>
          </a:xfrm>
        </p:grpSpPr>
        <p:sp>
          <p:nvSpPr>
            <p:cNvPr id="183303" name="直接连接符 183302"/>
            <p:cNvSpPr>
              <a:spLocks noChangeShapeType="1"/>
            </p:cNvSpPr>
            <p:nvPr/>
          </p:nvSpPr>
          <p:spPr bwMode="auto">
            <a:xfrm>
              <a:off x="7838" y="5400"/>
              <a:ext cx="7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ea"/>
                <a:sym typeface="微软雅黑" panose="020b0503020204020204" charset="-122"/>
              </a:endParaRPr>
            </a:p>
          </p:txBody>
        </p:sp>
        <p:sp>
          <p:nvSpPr>
            <p:cNvPr id="69642" name="文本框 1"/>
            <p:cNvSpPr txBox="1"/>
            <p:nvPr/>
          </p:nvSpPr>
          <p:spPr>
            <a:xfrm>
              <a:off x="5487" y="5037"/>
              <a:ext cx="2351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defTabSz="914400">
                <a:buClr>
                  <a:schemeClr val="hlink"/>
                </a:buClr>
                <a:buSzPct val="70000"/>
                <a:buFont typeface="Wingdings" panose="05000000000000000000" pitchFamily="2" charset="2"/>
                <a:buNone/>
              </a:pPr>
              <a:r>
                <a:rPr lang="en-US" altLang="zh-CN" b="1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sym typeface="微软雅黑" panose="020b0503020204020204" charset="-122"/>
                </a:rPr>
                <a:t>+ NaHCO</a:t>
              </a:r>
              <a:r>
                <a:rPr lang="en-US" altLang="zh-CN" b="1" baseline="-2500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  <a:sym typeface="微软雅黑" panose="020b0503020204020204" charset="-122"/>
                </a:rPr>
                <a:t>3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7981315" y="3893820"/>
            <a:ext cx="3382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过多</a:t>
            </a:r>
            <a:r>
              <a:rPr kumimoji="0" lang="en-US" altLang="zh-CN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HCO</a:t>
            </a:r>
            <a:r>
              <a:rPr kumimoji="0" lang="en-US" altLang="zh-CN" b="1" i="0" u="none" strike="noStrike" kern="1200" cap="none" spc="0" normalizeH="0" baseline="-2500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3</a:t>
            </a:r>
            <a:r>
              <a:rPr kumimoji="0" lang="en-US" altLang="zh-CN" b="1" i="0" u="none" strike="noStrike" kern="1200" cap="none" spc="0" normalizeH="0" baseline="3000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-</a:t>
            </a:r>
            <a:r>
              <a:rPr kumimoji="0" lang="zh-CN" altLang="en-US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微软雅黑" panose="020b0503020204020204" charset="-122"/>
              </a:rPr>
              <a:t>由肾脏排出</a:t>
            </a:r>
          </a:p>
        </p:txBody>
      </p:sp>
      <p:pic>
        <p:nvPicPr>
          <p:cNvPr id="69646" name="图片 2" descr="C:\Users\陈培松\Desktop\timg.pngtimg"/>
          <p:cNvPicPr>
            <a:picLocks noChangeAspect="1"/>
          </p:cNvPicPr>
          <p:nvPr/>
        </p:nvPicPr>
        <p:blipFill>
          <a:blip r:embed="rId2"/>
          <a:srcRect l="16725"/>
          <a:stretch>
            <a:fillRect/>
          </a:stretch>
        </p:blipFill>
        <p:spPr>
          <a:xfrm>
            <a:off x="7639050" y="833755"/>
            <a:ext cx="3345180" cy="22263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4458335" y="3413760"/>
            <a:ext cx="31464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       Na</a:t>
            </a:r>
            <a:r>
              <a:rPr lang="en-US" altLang="zh-CN" b="1" baseline="30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+</a:t>
            </a:r>
            <a:r>
              <a:rPr lang="en-US" altLang="zh-CN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 + H</a:t>
            </a:r>
            <a:r>
              <a:rPr lang="en-US" altLang="zh-CN" b="1" baseline="-25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CO</a:t>
            </a:r>
            <a:r>
              <a:rPr lang="en-US" altLang="zh-CN" b="1" baseline="-25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3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319588" y="3894718"/>
            <a:ext cx="284861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baseline="-25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   </a:t>
            </a:r>
            <a:r>
              <a:rPr lang="en-US" altLang="zh-CN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      H</a:t>
            </a:r>
            <a:r>
              <a:rPr lang="en-US" altLang="zh-CN" b="1" baseline="-25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O + HCO</a:t>
            </a:r>
            <a:r>
              <a:rPr lang="en-US" altLang="zh-CN" b="1" baseline="-25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3</a:t>
            </a:r>
            <a:r>
              <a:rPr lang="en-US" altLang="zh-CN" b="1" baseline="3000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-</a:t>
            </a:r>
            <a:r>
              <a:rPr lang="en-US" altLang="zh-CN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sym typeface="微软雅黑" panose="020b0503020204020204" charset="-122"/>
              </a:rPr>
              <a:t> 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790" y="4355465"/>
            <a:ext cx="3926840" cy="2393315"/>
          </a:xfrm>
          <a:prstGeom prst="rect">
            <a:avLst/>
          </a:prstGeom>
        </p:spPr>
      </p:pic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7397115" y="3644265"/>
            <a:ext cx="50292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7397115" y="4124325"/>
            <a:ext cx="5397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67255" y="2793365"/>
            <a:ext cx="61245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常见缓冲对</a:t>
            </a:r>
            <a:r>
              <a:rPr lang="en-US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:H</a:t>
            </a:r>
            <a:r>
              <a:rPr lang="en-US" altLang="zh-CN" b="1" baseline="-25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en-US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CO</a:t>
            </a:r>
            <a:r>
              <a:rPr lang="en-US" altLang="zh-CN" b="1" baseline="-25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en-US" altLang="zh-CN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/HCO</a:t>
            </a:r>
            <a:r>
              <a:rPr lang="en-US" altLang="zh-CN" b="1" baseline="-25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lang="en-US" altLang="zh-CN" b="1" baseline="30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-</a:t>
            </a:r>
            <a:r>
              <a:rPr lang="zh-CN" altLang="en-US" b="1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、</a:t>
            </a:r>
            <a:r>
              <a:rPr lang="en-US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HPO</a:t>
            </a:r>
            <a:r>
              <a:rPr lang="en-US" altLang="zh-CN" baseline="-25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</a:t>
            </a:r>
            <a:r>
              <a:rPr lang="en-US" altLang="zh-CN" baseline="30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2-</a:t>
            </a:r>
            <a:r>
              <a:rPr lang="en-US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/H</a:t>
            </a:r>
            <a:r>
              <a:rPr lang="en-US" altLang="zh-CN" baseline="-25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</a:t>
            </a:r>
            <a:r>
              <a:rPr lang="en-US" altLang="zh-CN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PO</a:t>
            </a:r>
            <a:r>
              <a:rPr lang="en-US" altLang="zh-CN" baseline="-25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</a:t>
            </a:r>
            <a:r>
              <a:rPr lang="en-US" altLang="zh-CN" baseline="3000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-</a:t>
            </a:r>
            <a:endParaRPr lang="en-US" altLang="zh-CN" b="1" baseline="30000">
              <a:solidFill>
                <a:srgbClr val="7030A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37515" y="311785"/>
            <a:ext cx="38976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细胞中的无机盐</a:t>
            </a:r>
            <a:endParaRPr 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4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9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83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183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  <p:cond evt="onBegin" delay="0">
                          <p:tn val="41"/>
                        </p:cond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  <p:cond evt="onBegin" delay="0">
                          <p:tn val="46"/>
                        </p:cond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3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3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  <p:cond evt="onBegin" delay="0">
                          <p:tn val="53"/>
                        </p:cond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  <p:cond evt="onBegin" delay="0">
                          <p:tn val="58"/>
                        </p:cond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  <p:cond evt="onBegin" delay="0">
                          <p:tn val="63"/>
                        </p:cond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  <p:cond evt="onBegin" delay="0">
                          <p:tn val="68"/>
                        </p:cond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3302" grpId="0"/>
      <p:bldP spid="183305" grpId="0"/>
      <p:bldP spid="183308" grpId="0"/>
      <p:bldP spid="9" grpId="0"/>
      <p:bldP spid="10" grpId="0"/>
      <p:bldP spid="12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017270" y="1012190"/>
            <a:ext cx="22434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3.</a:t>
            </a:r>
            <a:r>
              <a: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功能：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524635" y="1431290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a.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构成细胞中某些复杂化合物的组成成分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24635" y="1942465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b.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参与并维持生物体的代谢活动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24635" y="2413635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c.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维持生物体内的酸碱平衡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524635" y="2874010"/>
            <a:ext cx="6106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d. </a:t>
            </a:r>
            <a:r>
              <a:rPr lang="zh-CN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维持细胞的渗透压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05510" y="5878830"/>
            <a:ext cx="3683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生理盐水：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0.9%NaCI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溶液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45" y="3692525"/>
            <a:ext cx="1602740" cy="1957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" name="文本框 20"/>
          <p:cNvSpPr txBox="1"/>
          <p:nvPr/>
        </p:nvSpPr>
        <p:spPr>
          <a:xfrm>
            <a:off x="437515" y="311785"/>
            <a:ext cx="38976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细胞中的无机盐</a:t>
            </a:r>
            <a:endParaRPr lang="zh-CN" sz="2800" b="1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9350" y="3878580"/>
            <a:ext cx="6299835" cy="211201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组合 5"/>
          <p:cNvGrpSpPr/>
          <p:nvPr/>
        </p:nvGrpSpPr>
        <p:grpSpPr>
          <a:xfrm>
            <a:off x="777160" y="350842"/>
            <a:ext cx="2569698" cy="724399"/>
            <a:chOff x="777241" y="350521"/>
            <a:chExt cx="2569966" cy="724474"/>
          </a:xfrm>
        </p:grpSpPr>
        <p:sp>
          <p:nvSpPr>
            <p:cNvPr id="8" name="TextBox 2"/>
            <p:cNvSpPr txBox="1"/>
            <p:nvPr/>
          </p:nvSpPr>
          <p:spPr>
            <a:xfrm>
              <a:off x="777241" y="350521"/>
              <a:ext cx="2569966" cy="459153"/>
            </a:xfrm>
            <a:prstGeom prst="rect">
              <a:avLst/>
            </a:prstGeom>
            <a:noFill/>
          </p:spPr>
          <p:txBody>
            <a:bodyPr wrap="square" lIns="91428" tIns="45714" rIns="91428" bIns="45714" rtlCol="0"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细胞中的无机盐</a:t>
              </a:r>
              <a:endParaRPr lang="en-US" altLang="zh-CN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781131" y="662202"/>
              <a:ext cx="2566076" cy="412793"/>
            </a:xfrm>
            <a:prstGeom prst="rect">
              <a:avLst/>
            </a:prstGeom>
          </p:spPr>
          <p:txBody>
            <a:bodyPr vert="horz" wrap="square" lIns="91428" tIns="45714" rIns="91428" bIns="45714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Inorganic salts in cells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464653"/>
            <a:ext cx="545167" cy="5142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2393" y="464653"/>
            <a:ext cx="167787" cy="5142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371325" y="1823380"/>
            <a:ext cx="11448079" cy="46837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       无机盐对于维持生物体的生命活动具有重要作用，设计实验探究某无机盐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M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是否是植物必需的无机盐。</a:t>
            </a: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）材料</a:t>
            </a: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      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生长状态相同、长势良好的植物若干，全营养培养液，缺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M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的培养液，无机盐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M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。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）实验思想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       设置</a:t>
            </a: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对照实验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设某种无机盐为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M)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。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089967" y="1194828"/>
            <a:ext cx="7936865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—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证明某种无机盐是否是植物必需的方法</a:t>
            </a:r>
            <a:r>
              <a:rPr lang="en-US" altLang="zh-CN" sz="32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—</a:t>
            </a:r>
          </a:p>
        </p:txBody>
      </p:sp>
    </p:spTree>
  </p:cSld>
  <p:clrMapOvr>
    <a:masterClrMapping/>
  </p:clrMapOvr>
  <p:transition spd="slow" advClick="0">
    <p:wipe/>
  </p:transition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组合 5"/>
          <p:cNvGrpSpPr/>
          <p:nvPr/>
        </p:nvGrpSpPr>
        <p:grpSpPr>
          <a:xfrm>
            <a:off x="777160" y="350842"/>
            <a:ext cx="2569698" cy="724399"/>
            <a:chOff x="777241" y="350521"/>
            <a:chExt cx="2569966" cy="724474"/>
          </a:xfrm>
        </p:grpSpPr>
        <p:sp>
          <p:nvSpPr>
            <p:cNvPr id="8" name="TextBox 2"/>
            <p:cNvSpPr txBox="1"/>
            <p:nvPr/>
          </p:nvSpPr>
          <p:spPr>
            <a:xfrm>
              <a:off x="777241" y="350521"/>
              <a:ext cx="2569966" cy="459153"/>
            </a:xfrm>
            <a:prstGeom prst="rect">
              <a:avLst/>
            </a:prstGeom>
            <a:noFill/>
          </p:spPr>
          <p:txBody>
            <a:bodyPr wrap="square" lIns="91428" tIns="45714" rIns="91428" bIns="45714" rtlCol="0">
              <a:spAutoFit/>
            </a:bodyPr>
            <a:lstStyle/>
            <a:p>
              <a:r>
                <a:rPr lang="zh-CN" altLang="en-US">
                  <a:latin typeface="Times New Roman" panose="02020603050405020304" pitchFamily="18" charset="0"/>
                  <a:ea typeface="楷体" panose="02010609060101010101" charset="-122"/>
                  <a:sym typeface="Times New Roman" panose="02020603050405020304" pitchFamily="18" charset="0"/>
                </a:rPr>
                <a:t>细胞中的无机盐</a:t>
              </a:r>
              <a:endParaRPr lang="en-US" altLang="zh-CN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781131" y="662202"/>
              <a:ext cx="2566076" cy="412793"/>
            </a:xfrm>
            <a:prstGeom prst="rect">
              <a:avLst/>
            </a:prstGeom>
          </p:spPr>
          <p:txBody>
            <a:bodyPr vert="horz" wrap="square" lIns="91428" tIns="45714" rIns="91428" bIns="45714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楷体" panose="02010609060101010101" charset="-122"/>
                  <a:cs typeface="Times New Roman" panose="02020603050405020304" pitchFamily="18" charset="0"/>
                  <a:sym typeface="Times New Roman" panose="02020603050405020304" pitchFamily="18" charset="0"/>
                </a:rPr>
                <a:t>Inorganic salts in cells</a:t>
              </a: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464653"/>
            <a:ext cx="545167" cy="5142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2393" y="464653"/>
            <a:ext cx="167787" cy="51429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ea typeface="楷体" panose="02010609060101010101" charset="-122"/>
              <a:sym typeface="Times New Roman" panose="02020603050405020304" pitchFamily="18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089967" y="1194828"/>
            <a:ext cx="7936865" cy="583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32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—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证明某种无机盐是否是植物必需的方法</a:t>
            </a:r>
            <a:r>
              <a:rPr lang="en-US" altLang="zh-CN" sz="320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—</a:t>
            </a:r>
          </a:p>
        </p:txBody>
      </p:sp>
      <p:sp>
        <p:nvSpPr>
          <p:cNvPr id="14" name="文本框 23"/>
          <p:cNvSpPr txBox="1"/>
          <p:nvPr/>
        </p:nvSpPr>
        <p:spPr>
          <a:xfrm>
            <a:off x="0" y="1897993"/>
            <a:ext cx="3122105" cy="565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0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（以</a:t>
            </a:r>
            <a:r>
              <a:rPr lang="en-US" altLang="zh-CN" sz="2800" b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Fe</a:t>
            </a:r>
            <a:r>
              <a:rPr lang="zh-CN" altLang="en-US" sz="2800" b="0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元素为例）</a:t>
            </a:r>
          </a:p>
        </p:txBody>
      </p:sp>
      <p:sp>
        <p:nvSpPr>
          <p:cNvPr id="15" name="矩形 14"/>
          <p:cNvSpPr/>
          <p:nvPr/>
        </p:nvSpPr>
        <p:spPr bwMode="auto">
          <a:xfrm>
            <a:off x="4276450" y="1943565"/>
            <a:ext cx="5096718" cy="484868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algn="ctr" eaLnBrk="1" hangingPunct="1"/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生长状况相同</a:t>
            </a:r>
            <a:r>
              <a:rPr lang="zh-CN" altLang="en-US" b="0"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的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正常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同种植物</a:t>
            </a:r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分两组</a:t>
            </a:r>
          </a:p>
        </p:txBody>
      </p:sp>
      <p:sp>
        <p:nvSpPr>
          <p:cNvPr id="16" name="矩形 15"/>
          <p:cNvSpPr/>
          <p:nvPr/>
        </p:nvSpPr>
        <p:spPr bwMode="auto">
          <a:xfrm>
            <a:off x="2606901" y="2801039"/>
            <a:ext cx="3603032" cy="465401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甲组：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缺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Fe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的完全培养液</a:t>
            </a:r>
          </a:p>
        </p:txBody>
      </p:sp>
      <p:sp>
        <p:nvSpPr>
          <p:cNvPr id="17" name="矩形 16"/>
          <p:cNvSpPr/>
          <p:nvPr/>
        </p:nvSpPr>
        <p:spPr bwMode="auto">
          <a:xfrm>
            <a:off x="7293009" y="2773385"/>
            <a:ext cx="2703657" cy="46540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乙组：</a:t>
            </a:r>
            <a:r>
              <a:rPr lang="zh-CN" altLang="en-US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完全培养液</a:t>
            </a:r>
          </a:p>
        </p:txBody>
      </p:sp>
      <p:cxnSp>
        <p:nvCxnSpPr>
          <p:cNvPr id="18" name="直接箭头连接符 17"/>
          <p:cNvCxnSpPr/>
          <p:nvPr/>
        </p:nvCxnSpPr>
        <p:spPr bwMode="auto">
          <a:xfrm flipH="1">
            <a:off x="4464378" y="2439291"/>
            <a:ext cx="743806" cy="316237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矩形 18"/>
          <p:cNvSpPr/>
          <p:nvPr/>
        </p:nvSpPr>
        <p:spPr bwMode="auto">
          <a:xfrm>
            <a:off x="2880360" y="3739515"/>
            <a:ext cx="1837055" cy="403225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出现</a:t>
            </a:r>
            <a:r>
              <a:rPr lang="zh-CN" altLang="en-US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缺乏症</a:t>
            </a:r>
          </a:p>
        </p:txBody>
      </p:sp>
      <p:sp>
        <p:nvSpPr>
          <p:cNvPr id="20" name="矩形 19"/>
          <p:cNvSpPr/>
          <p:nvPr/>
        </p:nvSpPr>
        <p:spPr bwMode="auto">
          <a:xfrm>
            <a:off x="2547821" y="4635729"/>
            <a:ext cx="2660363" cy="426915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加入</a:t>
            </a:r>
            <a:r>
              <a:rPr lang="en-US" altLang="zh-CN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Fe</a:t>
            </a:r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元素再培养</a:t>
            </a:r>
          </a:p>
        </p:txBody>
      </p:sp>
      <p:sp>
        <p:nvSpPr>
          <p:cNvPr id="21" name="矩形 20"/>
          <p:cNvSpPr/>
          <p:nvPr/>
        </p:nvSpPr>
        <p:spPr bwMode="auto">
          <a:xfrm>
            <a:off x="2992357" y="5454948"/>
            <a:ext cx="1724500" cy="426529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缺乏症消失</a:t>
            </a:r>
          </a:p>
        </p:txBody>
      </p:sp>
      <p:sp>
        <p:nvSpPr>
          <p:cNvPr id="22" name="矩形 21"/>
          <p:cNvSpPr/>
          <p:nvPr/>
        </p:nvSpPr>
        <p:spPr bwMode="auto">
          <a:xfrm>
            <a:off x="2171749" y="6308005"/>
            <a:ext cx="3603022" cy="46540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en-US" altLang="zh-CN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Fe</a:t>
            </a:r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为植物生长的必需元素</a:t>
            </a:r>
          </a:p>
        </p:txBody>
      </p:sp>
      <p:sp>
        <p:nvSpPr>
          <p:cNvPr id="23" name="矩形 22"/>
          <p:cNvSpPr/>
          <p:nvPr/>
        </p:nvSpPr>
        <p:spPr bwMode="auto">
          <a:xfrm>
            <a:off x="5425664" y="3745664"/>
            <a:ext cx="2042899" cy="413087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植物正常生长</a:t>
            </a:r>
          </a:p>
        </p:txBody>
      </p:sp>
      <p:sp>
        <p:nvSpPr>
          <p:cNvPr id="24" name="矩形 23"/>
          <p:cNvSpPr/>
          <p:nvPr/>
        </p:nvSpPr>
        <p:spPr bwMode="auto">
          <a:xfrm>
            <a:off x="8321978" y="3700934"/>
            <a:ext cx="2042899" cy="44190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植物正常生长</a:t>
            </a:r>
          </a:p>
        </p:txBody>
      </p:sp>
      <p:sp>
        <p:nvSpPr>
          <p:cNvPr id="25" name="矩形 24"/>
          <p:cNvSpPr/>
          <p:nvPr/>
        </p:nvSpPr>
        <p:spPr bwMode="auto">
          <a:xfrm>
            <a:off x="6769001" y="4624786"/>
            <a:ext cx="3881222" cy="46540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ffectLst/>
        </p:spPr>
        <p:txBody>
          <a:bodyPr vert="horz" wrap="square" lIns="91430" tIns="45715" rIns="91430" bIns="45715" numCol="1" rtlCol="0" anchor="ctr" anchorCtr="0" compatLnSpc="1"/>
          <a:lstStyle/>
          <a:p>
            <a:pPr eaLnBrk="1" hangingPunct="1"/>
            <a:r>
              <a:rPr lang="en-US" altLang="zh-CN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Fe</a:t>
            </a:r>
            <a:r>
              <a:rPr lang="zh-CN" altLang="en-US" b="0">
                <a:solidFill>
                  <a:schemeClr val="tx1"/>
                </a:solidFill>
                <a:latin typeface="Times New Roman" panose="02020603050405020304" pitchFamily="18" charset="0"/>
                <a:ea typeface="楷体" panose="02010609060101010101" charset="-122"/>
                <a:sym typeface="Times New Roman" panose="02020603050405020304" pitchFamily="18" charset="0"/>
              </a:rPr>
              <a:t>为植物生长的非必需元素</a:t>
            </a:r>
          </a:p>
        </p:txBody>
      </p:sp>
      <p:cxnSp>
        <p:nvCxnSpPr>
          <p:cNvPr id="26" name="直接箭头连接符 25"/>
          <p:cNvCxnSpPr/>
          <p:nvPr/>
        </p:nvCxnSpPr>
        <p:spPr bwMode="auto">
          <a:xfrm>
            <a:off x="7914281" y="2425519"/>
            <a:ext cx="673886" cy="330010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直接箭头连接符 26"/>
          <p:cNvCxnSpPr/>
          <p:nvPr/>
        </p:nvCxnSpPr>
        <p:spPr bwMode="auto">
          <a:xfrm>
            <a:off x="5739229" y="3305433"/>
            <a:ext cx="626555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直接箭头连接符 27"/>
          <p:cNvCxnSpPr/>
          <p:nvPr/>
        </p:nvCxnSpPr>
        <p:spPr bwMode="auto">
          <a:xfrm flipH="1">
            <a:off x="3783037" y="3363181"/>
            <a:ext cx="0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直接箭头连接符 28"/>
          <p:cNvCxnSpPr/>
          <p:nvPr/>
        </p:nvCxnSpPr>
        <p:spPr bwMode="auto">
          <a:xfrm flipH="1">
            <a:off x="3783037" y="4229676"/>
            <a:ext cx="0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直接箭头连接符 29"/>
          <p:cNvCxnSpPr/>
          <p:nvPr/>
        </p:nvCxnSpPr>
        <p:spPr bwMode="auto">
          <a:xfrm flipH="1">
            <a:off x="3783037" y="5062644"/>
            <a:ext cx="0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直接箭头连接符 30"/>
          <p:cNvCxnSpPr/>
          <p:nvPr/>
        </p:nvCxnSpPr>
        <p:spPr bwMode="auto">
          <a:xfrm flipH="1">
            <a:off x="3783037" y="5881477"/>
            <a:ext cx="0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直接箭头连接符 31"/>
          <p:cNvCxnSpPr/>
          <p:nvPr/>
        </p:nvCxnSpPr>
        <p:spPr bwMode="auto">
          <a:xfrm flipH="1">
            <a:off x="9206718" y="3266440"/>
            <a:ext cx="0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" name="直接箭头连接符 32"/>
          <p:cNvCxnSpPr/>
          <p:nvPr/>
        </p:nvCxnSpPr>
        <p:spPr bwMode="auto">
          <a:xfrm flipH="1">
            <a:off x="9198959" y="4158751"/>
            <a:ext cx="0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直接箭头连接符 33"/>
          <p:cNvCxnSpPr/>
          <p:nvPr/>
        </p:nvCxnSpPr>
        <p:spPr bwMode="auto">
          <a:xfrm>
            <a:off x="6769001" y="4229676"/>
            <a:ext cx="626555" cy="366165"/>
          </a:xfrm>
          <a:prstGeom prst="straightConnector1">
            <a:avLst/>
          </a:prstGeom>
          <a:solidFill>
            <a:srgbClr val="FFFF66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Text Box 2"/>
          <p:cNvSpPr txBox="1"/>
          <p:nvPr/>
        </p:nvSpPr>
        <p:spPr>
          <a:xfrm>
            <a:off x="1337945" y="295910"/>
            <a:ext cx="10039350" cy="3230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探究某无机盐离子是否是植物生命活动中必需的无机盐的设计思路：</a:t>
            </a:r>
            <a:endParaRPr lang="zh-CN" altLang="en-US" sz="2200" b="1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实验探究方法</a:t>
            </a: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对照组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植物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完全培养液        正常生长</a:t>
            </a: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实验组</a:t>
            </a:r>
            <a:r>
              <a:rPr lang="en-US" altLang="zh-CN" sz="2400" b="1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en-US" altLang="zh-CN" sz="2400" b="1">
              <a:solidFill>
                <a:srgbClr val="000000"/>
              </a:solidFill>
              <a:latin typeface="宋体" panose="02010600030101010101" pitchFamily="2" charset="-122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Image012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568" y="2981992"/>
            <a:ext cx="6562041" cy="2461957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3" name="AutoShape 5"/>
          <p:cNvSpPr/>
          <p:nvPr/>
        </p:nvSpPr>
        <p:spPr>
          <a:xfrm>
            <a:off x="5377792" y="2515330"/>
            <a:ext cx="976211" cy="304768"/>
          </a:xfrm>
          <a:prstGeom prst="rightArrow">
            <a:avLst>
              <a:gd name="adj1" fmla="val 50000"/>
              <a:gd name="adj2" fmla="val 80078"/>
            </a:avLst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3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buChar char="•"/>
              <a:defRPr sz="24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Tahoma" panose="020b0604030504040204" pitchFamily="34" charset="0"/>
              <a:buChar char="–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ClrTx/>
              <a:buSzTx/>
            </a:pPr>
            <a:endParaRPr lang="zh-CN" altLang="en-US" sz="4000" b="1">
              <a:solidFill>
                <a:srgbClr val="FFFFFF"/>
              </a:solidFill>
            </a:endParaRPr>
          </a:p>
        </p:txBody>
      </p:sp>
      <p:sp>
        <p:nvSpPr>
          <p:cNvPr id="5" name="流程图: 可选过程 4"/>
          <p:cNvSpPr/>
          <p:nvPr/>
        </p:nvSpPr>
        <p:spPr>
          <a:xfrm>
            <a:off x="2974340" y="5514975"/>
            <a:ext cx="2133600" cy="451485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C000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单一变量原则</a:t>
            </a:r>
          </a:p>
        </p:txBody>
      </p:sp>
      <p:sp>
        <p:nvSpPr>
          <p:cNvPr id="6" name="流程图: 可选过程 5"/>
          <p:cNvSpPr/>
          <p:nvPr/>
        </p:nvSpPr>
        <p:spPr>
          <a:xfrm>
            <a:off x="838835" y="3700780"/>
            <a:ext cx="1819275" cy="422275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FF9999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对照性原则</a:t>
            </a:r>
          </a:p>
        </p:txBody>
      </p:sp>
      <p:sp>
        <p:nvSpPr>
          <p:cNvPr id="2" name="左箭头 1"/>
          <p:cNvSpPr/>
          <p:nvPr/>
        </p:nvSpPr>
        <p:spPr>
          <a:xfrm rot="18360000">
            <a:off x="4801910" y="1990875"/>
            <a:ext cx="791128" cy="257148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左箭头 2"/>
          <p:cNvSpPr/>
          <p:nvPr/>
        </p:nvSpPr>
        <p:spPr>
          <a:xfrm rot="1800000">
            <a:off x="4194263" y="5077281"/>
            <a:ext cx="791128" cy="257148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23266" y="-26590"/>
            <a:ext cx="12143880" cy="54000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altLang="zh-CN" sz="2600" b="1" kern="100">
              <a:solidFill>
                <a:srgbClr val="FFFF00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780155" y="-14605"/>
            <a:ext cx="5071745" cy="521970"/>
            <a:chOff x="4647207" y="-14723"/>
            <a:chExt cx="2770482" cy="521862"/>
          </a:xfrm>
        </p:grpSpPr>
        <p:sp>
          <p:nvSpPr>
            <p:cNvPr id="20" name="矩形 15"/>
            <p:cNvSpPr/>
            <p:nvPr/>
          </p:nvSpPr>
          <p:spPr>
            <a:xfrm>
              <a:off x="5807174" y="-14723"/>
              <a:ext cx="1389600" cy="521862"/>
            </a:xfrm>
            <a:custGeom>
              <a:gdLst>
                <a:gd name="connsiteX0" fmla="*/ 0 w 4586990"/>
                <a:gd name="connsiteY0" fmla="*/ 0 h 442210"/>
                <a:gd name="connsiteX1" fmla="*/ 4586990 w 4586990"/>
                <a:gd name="connsiteY1" fmla="*/ 0 h 442210"/>
                <a:gd name="connsiteX2" fmla="*/ 4586990 w 4586990"/>
                <a:gd name="connsiteY2" fmla="*/ 442210 h 442210"/>
                <a:gd name="connsiteX3" fmla="*/ 0 w 4586990"/>
                <a:gd name="connsiteY3" fmla="*/ 442210 h 442210"/>
                <a:gd name="connsiteX4" fmla="*/ 0 w 4586990"/>
                <a:gd name="connsiteY4" fmla="*/ 0 h 442210"/>
                <a:gd name="connsiteX0-1" fmla="*/ 0 w 4586990"/>
                <a:gd name="connsiteY0-2" fmla="*/ 0 h 449085"/>
                <a:gd name="connsiteX1-3" fmla="*/ 4586990 w 4586990"/>
                <a:gd name="connsiteY1-4" fmla="*/ 0 h 449085"/>
                <a:gd name="connsiteX2-5" fmla="*/ 4401360 w 4586990"/>
                <a:gd name="connsiteY2-6" fmla="*/ 449085 h 449085"/>
                <a:gd name="connsiteX3-7" fmla="*/ 0 w 4586990"/>
                <a:gd name="connsiteY3-8" fmla="*/ 442210 h 449085"/>
                <a:gd name="connsiteX4-9" fmla="*/ 0 w 4586990"/>
                <a:gd name="connsiteY4-10" fmla="*/ 0 h 449085"/>
                <a:gd name="connsiteX0-11" fmla="*/ 2215872 w 4586990"/>
                <a:gd name="connsiteY0-12" fmla="*/ 0 h 449085"/>
                <a:gd name="connsiteX1-13" fmla="*/ 4586990 w 4586990"/>
                <a:gd name="connsiteY1-14" fmla="*/ 0 h 449085"/>
                <a:gd name="connsiteX2-15" fmla="*/ 4401360 w 4586990"/>
                <a:gd name="connsiteY2-16" fmla="*/ 449085 h 449085"/>
                <a:gd name="connsiteX3-17" fmla="*/ 0 w 4586990"/>
                <a:gd name="connsiteY3-18" fmla="*/ 442210 h 449085"/>
                <a:gd name="connsiteX4-19" fmla="*/ 2215872 w 4586990"/>
                <a:gd name="connsiteY4-20" fmla="*/ 0 h 449085"/>
                <a:gd name="connsiteX0-21" fmla="*/ 127349 w 2498467"/>
                <a:gd name="connsiteY0-22" fmla="*/ 0 h 449085"/>
                <a:gd name="connsiteX1-23" fmla="*/ 2498467 w 2498467"/>
                <a:gd name="connsiteY1-24" fmla="*/ 0 h 449085"/>
                <a:gd name="connsiteX2-25" fmla="*/ 2312837 w 2498467"/>
                <a:gd name="connsiteY2-26" fmla="*/ 449085 h 449085"/>
                <a:gd name="connsiteX3-27" fmla="*/ 0 w 2498467"/>
                <a:gd name="connsiteY3-28" fmla="*/ 442210 h 449085"/>
                <a:gd name="connsiteX4-29" fmla="*/ 127349 w 2498467"/>
                <a:gd name="connsiteY4-30" fmla="*/ 0 h 449085"/>
                <a:gd name="connsiteX0-31" fmla="*/ 0 w 2506957"/>
                <a:gd name="connsiteY0-32" fmla="*/ 8031 h 449085"/>
                <a:gd name="connsiteX1-33" fmla="*/ 2506957 w 2506957"/>
                <a:gd name="connsiteY1-34" fmla="*/ 0 h 449085"/>
                <a:gd name="connsiteX2-35" fmla="*/ 2321327 w 2506957"/>
                <a:gd name="connsiteY2-36" fmla="*/ 449085 h 449085"/>
                <a:gd name="connsiteX3-37" fmla="*/ 8490 w 2506957"/>
                <a:gd name="connsiteY3-38" fmla="*/ 442210 h 449085"/>
                <a:gd name="connsiteX4-39" fmla="*/ 0 w 2506957"/>
                <a:gd name="connsiteY4-40" fmla="*/ 8031 h 449085"/>
                <a:gd name="connsiteX0-41" fmla="*/ 0 w 2498467"/>
                <a:gd name="connsiteY0-42" fmla="*/ 0 h 449085"/>
                <a:gd name="connsiteX1-43" fmla="*/ 2498467 w 2498467"/>
                <a:gd name="connsiteY1-44" fmla="*/ 0 h 449085"/>
                <a:gd name="connsiteX2-45" fmla="*/ 2312837 w 2498467"/>
                <a:gd name="connsiteY2-46" fmla="*/ 449085 h 449085"/>
                <a:gd name="connsiteX3-47" fmla="*/ 0 w 2498467"/>
                <a:gd name="connsiteY3-48" fmla="*/ 442210 h 449085"/>
                <a:gd name="connsiteX4-49" fmla="*/ 0 w 2498467"/>
                <a:gd name="connsiteY4-50" fmla="*/ 0 h 449085"/>
                <a:gd name="connsiteX0-51" fmla="*/ 733111 w 2498467"/>
                <a:gd name="connsiteY0-52" fmla="*/ 0 h 449085"/>
                <a:gd name="connsiteX1-53" fmla="*/ 2498467 w 2498467"/>
                <a:gd name="connsiteY1-54" fmla="*/ 0 h 449085"/>
                <a:gd name="connsiteX2-55" fmla="*/ 2312837 w 2498467"/>
                <a:gd name="connsiteY2-56" fmla="*/ 449085 h 449085"/>
                <a:gd name="connsiteX3-57" fmla="*/ 0 w 2498467"/>
                <a:gd name="connsiteY3-58" fmla="*/ 442210 h 449085"/>
                <a:gd name="connsiteX4-59" fmla="*/ 733111 w 2498467"/>
                <a:gd name="connsiteY4-60" fmla="*/ 0 h 449085"/>
                <a:gd name="connsiteX0-61" fmla="*/ 20176 w 1785532"/>
                <a:gd name="connsiteY0-62" fmla="*/ 0 h 449085"/>
                <a:gd name="connsiteX1-63" fmla="*/ 1785532 w 1785532"/>
                <a:gd name="connsiteY1-64" fmla="*/ 0 h 449085"/>
                <a:gd name="connsiteX2-65" fmla="*/ 1599902 w 1785532"/>
                <a:gd name="connsiteY2-66" fmla="*/ 449085 h 449085"/>
                <a:gd name="connsiteX3-67" fmla="*/ 0 w 1785532"/>
                <a:gd name="connsiteY3-68" fmla="*/ 448573 h 449085"/>
                <a:gd name="connsiteX4-69" fmla="*/ 20176 w 1785532"/>
                <a:gd name="connsiteY4-70" fmla="*/ 0 h 449085"/>
                <a:gd name="connsiteX0-71" fmla="*/ 40353 w 1805709"/>
                <a:gd name="connsiteY0-72" fmla="*/ 0 h 454936"/>
                <a:gd name="connsiteX1-73" fmla="*/ 1805709 w 1805709"/>
                <a:gd name="connsiteY1-74" fmla="*/ 0 h 454936"/>
                <a:gd name="connsiteX2-75" fmla="*/ 1620079 w 1805709"/>
                <a:gd name="connsiteY2-76" fmla="*/ 449085 h 454936"/>
                <a:gd name="connsiteX3-77" fmla="*/ 0 w 1805709"/>
                <a:gd name="connsiteY3-78" fmla="*/ 454936 h 454936"/>
                <a:gd name="connsiteX4-79" fmla="*/ 40353 w 1805709"/>
                <a:gd name="connsiteY4-80" fmla="*/ 0 h 454936"/>
                <a:gd name="connsiteX0-81" fmla="*/ 0 w 1805711"/>
                <a:gd name="connsiteY0-82" fmla="*/ 6363 h 454936"/>
                <a:gd name="connsiteX1-83" fmla="*/ 1805711 w 1805711"/>
                <a:gd name="connsiteY1-84" fmla="*/ 0 h 454936"/>
                <a:gd name="connsiteX2-85" fmla="*/ 1620081 w 1805711"/>
                <a:gd name="connsiteY2-86" fmla="*/ 449085 h 454936"/>
                <a:gd name="connsiteX3-87" fmla="*/ 2 w 1805711"/>
                <a:gd name="connsiteY3-88" fmla="*/ 454936 h 454936"/>
                <a:gd name="connsiteX4-89" fmla="*/ 0 w 1805711"/>
                <a:gd name="connsiteY4-90" fmla="*/ 6363 h 454936"/>
                <a:gd name="connsiteX0-91" fmla="*/ 0 w 1805711"/>
                <a:gd name="connsiteY0-92" fmla="*/ 0 h 454936"/>
                <a:gd name="connsiteX1-93" fmla="*/ 1805711 w 1805711"/>
                <a:gd name="connsiteY1-94" fmla="*/ 0 h 454936"/>
                <a:gd name="connsiteX2-95" fmla="*/ 1620081 w 1805711"/>
                <a:gd name="connsiteY2-96" fmla="*/ 449085 h 454936"/>
                <a:gd name="connsiteX3-97" fmla="*/ 2 w 1805711"/>
                <a:gd name="connsiteY3-98" fmla="*/ 454936 h 454936"/>
                <a:gd name="connsiteX4-99" fmla="*/ 0 w 1805711"/>
                <a:gd name="connsiteY4-100" fmla="*/ 0 h 454936"/>
                <a:gd name="connsiteX0-101" fmla="*/ 0 w 1805711"/>
                <a:gd name="connsiteY0-102" fmla="*/ 0 h 449085"/>
                <a:gd name="connsiteX1-103" fmla="*/ 1805711 w 1805711"/>
                <a:gd name="connsiteY1-104" fmla="*/ 0 h 449085"/>
                <a:gd name="connsiteX2-105" fmla="*/ 1620081 w 1805711"/>
                <a:gd name="connsiteY2-106" fmla="*/ 449085 h 449085"/>
                <a:gd name="connsiteX3-107" fmla="*/ 2 w 1805711"/>
                <a:gd name="connsiteY3-108" fmla="*/ 448574 h 449085"/>
                <a:gd name="connsiteX4-109" fmla="*/ 0 w 1805711"/>
                <a:gd name="connsiteY4-110" fmla="*/ 0 h 449085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05711" h="449084">
                  <a:moveTo>
                    <a:pt x="0" y="0"/>
                  </a:moveTo>
                  <a:lnTo>
                    <a:pt x="1805711" y="0"/>
                  </a:lnTo>
                  <a:lnTo>
                    <a:pt x="1620081" y="449085"/>
                  </a:lnTo>
                  <a:lnTo>
                    <a:pt x="2" y="448574"/>
                  </a:lnTo>
                  <a:cubicBezTo>
                    <a:pt x="1" y="299050"/>
                    <a:pt x="1" y="149524"/>
                    <a:pt x="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平行四边形 32"/>
            <p:cNvSpPr/>
            <p:nvPr userDrawn="1"/>
          </p:nvSpPr>
          <p:spPr>
            <a:xfrm>
              <a:off x="7068322" y="-14722"/>
              <a:ext cx="237600" cy="521861"/>
            </a:xfrm>
            <a:custGeom>
              <a:gdLst>
                <a:gd name="connsiteX0" fmla="*/ 0 w 139700"/>
                <a:gd name="connsiteY0" fmla="*/ 419103 h 419103"/>
                <a:gd name="connsiteX1" fmla="*/ 34925 w 139700"/>
                <a:gd name="connsiteY1" fmla="*/ 0 h 419103"/>
                <a:gd name="connsiteX2" fmla="*/ 139700 w 139700"/>
                <a:gd name="connsiteY2" fmla="*/ 0 h 419103"/>
                <a:gd name="connsiteX3" fmla="*/ 104775 w 139700"/>
                <a:gd name="connsiteY3" fmla="*/ 419103 h 419103"/>
                <a:gd name="connsiteX4" fmla="*/ 0 w 139700"/>
                <a:gd name="connsiteY4" fmla="*/ 419103 h 419103"/>
                <a:gd name="connsiteX0-1" fmla="*/ 0 w 260350"/>
                <a:gd name="connsiteY0-2" fmla="*/ 419103 h 419103"/>
                <a:gd name="connsiteX1-3" fmla="*/ 155575 w 260350"/>
                <a:gd name="connsiteY1-4" fmla="*/ 0 h 419103"/>
                <a:gd name="connsiteX2-5" fmla="*/ 260350 w 260350"/>
                <a:gd name="connsiteY2-6" fmla="*/ 0 h 419103"/>
                <a:gd name="connsiteX3-7" fmla="*/ 225425 w 260350"/>
                <a:gd name="connsiteY3-8" fmla="*/ 419103 h 419103"/>
                <a:gd name="connsiteX4-9" fmla="*/ 0 w 260350"/>
                <a:gd name="connsiteY4-10" fmla="*/ 419103 h 419103"/>
                <a:gd name="connsiteX0-11" fmla="*/ 0 w 260350"/>
                <a:gd name="connsiteY0-12" fmla="*/ 419103 h 419103"/>
                <a:gd name="connsiteX1-13" fmla="*/ 155575 w 260350"/>
                <a:gd name="connsiteY1-14" fmla="*/ 0 h 419103"/>
                <a:gd name="connsiteX2-15" fmla="*/ 260350 w 260350"/>
                <a:gd name="connsiteY2-16" fmla="*/ 0 h 419103"/>
                <a:gd name="connsiteX3-17" fmla="*/ 95250 w 260350"/>
                <a:gd name="connsiteY3-18" fmla="*/ 419103 h 419103"/>
                <a:gd name="connsiteX4-19" fmla="*/ 0 w 260350"/>
                <a:gd name="connsiteY4-20" fmla="*/ 419103 h 419103"/>
                <a:gd name="connsiteX0-21" fmla="*/ 0 w 260350"/>
                <a:gd name="connsiteY0-22" fmla="*/ 419103 h 419103"/>
                <a:gd name="connsiteX1-23" fmla="*/ 155575 w 260350"/>
                <a:gd name="connsiteY1-24" fmla="*/ 0 h 419103"/>
                <a:gd name="connsiteX2-25" fmla="*/ 260350 w 260350"/>
                <a:gd name="connsiteY2-26" fmla="*/ 0 h 419103"/>
                <a:gd name="connsiteX3-27" fmla="*/ 114300 w 260350"/>
                <a:gd name="connsiteY3-28" fmla="*/ 419103 h 419103"/>
                <a:gd name="connsiteX4-29" fmla="*/ 0 w 260350"/>
                <a:gd name="connsiteY4-30" fmla="*/ 419103 h 419103"/>
                <a:gd name="connsiteX0-31" fmla="*/ 0 w 273050"/>
                <a:gd name="connsiteY0-32" fmla="*/ 422278 h 422278"/>
                <a:gd name="connsiteX1-33" fmla="*/ 155575 w 273050"/>
                <a:gd name="connsiteY1-34" fmla="*/ 3175 h 422278"/>
                <a:gd name="connsiteX2-35" fmla="*/ 273050 w 273050"/>
                <a:gd name="connsiteY2-36" fmla="*/ 0 h 422278"/>
                <a:gd name="connsiteX3-37" fmla="*/ 114300 w 273050"/>
                <a:gd name="connsiteY3-38" fmla="*/ 422278 h 422278"/>
                <a:gd name="connsiteX4-39" fmla="*/ 0 w 273050"/>
                <a:gd name="connsiteY4-40" fmla="*/ 422278 h 422278"/>
                <a:gd name="connsiteX0-41" fmla="*/ 0 w 276225"/>
                <a:gd name="connsiteY0-42" fmla="*/ 425453 h 425453"/>
                <a:gd name="connsiteX1-43" fmla="*/ 155575 w 276225"/>
                <a:gd name="connsiteY1-44" fmla="*/ 6350 h 425453"/>
                <a:gd name="connsiteX2-45" fmla="*/ 276225 w 276225"/>
                <a:gd name="connsiteY2-46" fmla="*/ 0 h 425453"/>
                <a:gd name="connsiteX3-47" fmla="*/ 114300 w 276225"/>
                <a:gd name="connsiteY3-48" fmla="*/ 425453 h 425453"/>
                <a:gd name="connsiteX4-49" fmla="*/ 0 w 276225"/>
                <a:gd name="connsiteY4-50" fmla="*/ 425453 h 425453"/>
                <a:gd name="connsiteX0-51" fmla="*/ 0 w 276225"/>
                <a:gd name="connsiteY0-52" fmla="*/ 425453 h 425453"/>
                <a:gd name="connsiteX1-53" fmla="*/ 158750 w 276225"/>
                <a:gd name="connsiteY1-54" fmla="*/ 3175 h 425453"/>
                <a:gd name="connsiteX2-55" fmla="*/ 276225 w 276225"/>
                <a:gd name="connsiteY2-56" fmla="*/ 0 h 425453"/>
                <a:gd name="connsiteX3-57" fmla="*/ 114300 w 276225"/>
                <a:gd name="connsiteY3-58" fmla="*/ 425453 h 425453"/>
                <a:gd name="connsiteX4-59" fmla="*/ 0 w 276225"/>
                <a:gd name="connsiteY4-60" fmla="*/ 425453 h 425453"/>
                <a:gd name="connsiteX0-61" fmla="*/ 0 w 276225"/>
                <a:gd name="connsiteY0-62" fmla="*/ 422278 h 422278"/>
                <a:gd name="connsiteX1-63" fmla="*/ 158750 w 276225"/>
                <a:gd name="connsiteY1-64" fmla="*/ 0 h 422278"/>
                <a:gd name="connsiteX2-65" fmla="*/ 276225 w 276225"/>
                <a:gd name="connsiteY2-66" fmla="*/ 3175 h 422278"/>
                <a:gd name="connsiteX3-67" fmla="*/ 114300 w 276225"/>
                <a:gd name="connsiteY3-68" fmla="*/ 422278 h 422278"/>
                <a:gd name="connsiteX4-69" fmla="*/ 0 w 276225"/>
                <a:gd name="connsiteY4-70" fmla="*/ 422278 h 422278"/>
                <a:gd name="connsiteX0-71" fmla="*/ 0 w 273050"/>
                <a:gd name="connsiteY0-72" fmla="*/ 422278 h 422278"/>
                <a:gd name="connsiteX1-73" fmla="*/ 158750 w 273050"/>
                <a:gd name="connsiteY1-74" fmla="*/ 0 h 422278"/>
                <a:gd name="connsiteX2-75" fmla="*/ 273050 w 273050"/>
                <a:gd name="connsiteY2-76" fmla="*/ 0 h 422278"/>
                <a:gd name="connsiteX3-77" fmla="*/ 114300 w 273050"/>
                <a:gd name="connsiteY3-78" fmla="*/ 422278 h 422278"/>
                <a:gd name="connsiteX4-79" fmla="*/ 0 w 273050"/>
                <a:gd name="connsiteY4-80" fmla="*/ 422278 h 422278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73050" h="422277">
                  <a:moveTo>
                    <a:pt x="0" y="422278"/>
                  </a:moveTo>
                  <a:lnTo>
                    <a:pt x="158750" y="0"/>
                  </a:lnTo>
                  <a:lnTo>
                    <a:pt x="273050" y="0"/>
                  </a:lnTo>
                  <a:lnTo>
                    <a:pt x="114300" y="422278"/>
                  </a:lnTo>
                  <a:lnTo>
                    <a:pt x="0" y="42227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平行四边形 32"/>
            <p:cNvSpPr/>
            <p:nvPr userDrawn="1"/>
          </p:nvSpPr>
          <p:spPr>
            <a:xfrm>
              <a:off x="7180089" y="-14722"/>
              <a:ext cx="237600" cy="521861"/>
            </a:xfrm>
            <a:custGeom>
              <a:gdLst>
                <a:gd name="connsiteX0" fmla="*/ 0 w 139700"/>
                <a:gd name="connsiteY0" fmla="*/ 419103 h 419103"/>
                <a:gd name="connsiteX1" fmla="*/ 34925 w 139700"/>
                <a:gd name="connsiteY1" fmla="*/ 0 h 419103"/>
                <a:gd name="connsiteX2" fmla="*/ 139700 w 139700"/>
                <a:gd name="connsiteY2" fmla="*/ 0 h 419103"/>
                <a:gd name="connsiteX3" fmla="*/ 104775 w 139700"/>
                <a:gd name="connsiteY3" fmla="*/ 419103 h 419103"/>
                <a:gd name="connsiteX4" fmla="*/ 0 w 139700"/>
                <a:gd name="connsiteY4" fmla="*/ 419103 h 419103"/>
                <a:gd name="connsiteX0-1" fmla="*/ 0 w 260350"/>
                <a:gd name="connsiteY0-2" fmla="*/ 419103 h 419103"/>
                <a:gd name="connsiteX1-3" fmla="*/ 155575 w 260350"/>
                <a:gd name="connsiteY1-4" fmla="*/ 0 h 419103"/>
                <a:gd name="connsiteX2-5" fmla="*/ 260350 w 260350"/>
                <a:gd name="connsiteY2-6" fmla="*/ 0 h 419103"/>
                <a:gd name="connsiteX3-7" fmla="*/ 225425 w 260350"/>
                <a:gd name="connsiteY3-8" fmla="*/ 419103 h 419103"/>
                <a:gd name="connsiteX4-9" fmla="*/ 0 w 260350"/>
                <a:gd name="connsiteY4-10" fmla="*/ 419103 h 419103"/>
                <a:gd name="connsiteX0-11" fmla="*/ 0 w 260350"/>
                <a:gd name="connsiteY0-12" fmla="*/ 419103 h 419103"/>
                <a:gd name="connsiteX1-13" fmla="*/ 155575 w 260350"/>
                <a:gd name="connsiteY1-14" fmla="*/ 0 h 419103"/>
                <a:gd name="connsiteX2-15" fmla="*/ 260350 w 260350"/>
                <a:gd name="connsiteY2-16" fmla="*/ 0 h 419103"/>
                <a:gd name="connsiteX3-17" fmla="*/ 95250 w 260350"/>
                <a:gd name="connsiteY3-18" fmla="*/ 419103 h 419103"/>
                <a:gd name="connsiteX4-19" fmla="*/ 0 w 260350"/>
                <a:gd name="connsiteY4-20" fmla="*/ 419103 h 419103"/>
                <a:gd name="connsiteX0-21" fmla="*/ 0 w 260350"/>
                <a:gd name="connsiteY0-22" fmla="*/ 419103 h 419103"/>
                <a:gd name="connsiteX1-23" fmla="*/ 155575 w 260350"/>
                <a:gd name="connsiteY1-24" fmla="*/ 0 h 419103"/>
                <a:gd name="connsiteX2-25" fmla="*/ 260350 w 260350"/>
                <a:gd name="connsiteY2-26" fmla="*/ 0 h 419103"/>
                <a:gd name="connsiteX3-27" fmla="*/ 114300 w 260350"/>
                <a:gd name="connsiteY3-28" fmla="*/ 419103 h 419103"/>
                <a:gd name="connsiteX4-29" fmla="*/ 0 w 260350"/>
                <a:gd name="connsiteY4-30" fmla="*/ 419103 h 419103"/>
                <a:gd name="connsiteX0-31" fmla="*/ 0 w 273050"/>
                <a:gd name="connsiteY0-32" fmla="*/ 422278 h 422278"/>
                <a:gd name="connsiteX1-33" fmla="*/ 155575 w 273050"/>
                <a:gd name="connsiteY1-34" fmla="*/ 3175 h 422278"/>
                <a:gd name="connsiteX2-35" fmla="*/ 273050 w 273050"/>
                <a:gd name="connsiteY2-36" fmla="*/ 0 h 422278"/>
                <a:gd name="connsiteX3-37" fmla="*/ 114300 w 273050"/>
                <a:gd name="connsiteY3-38" fmla="*/ 422278 h 422278"/>
                <a:gd name="connsiteX4-39" fmla="*/ 0 w 273050"/>
                <a:gd name="connsiteY4-40" fmla="*/ 422278 h 422278"/>
                <a:gd name="connsiteX0-41" fmla="*/ 0 w 276225"/>
                <a:gd name="connsiteY0-42" fmla="*/ 425453 h 425453"/>
                <a:gd name="connsiteX1-43" fmla="*/ 155575 w 276225"/>
                <a:gd name="connsiteY1-44" fmla="*/ 6350 h 425453"/>
                <a:gd name="connsiteX2-45" fmla="*/ 276225 w 276225"/>
                <a:gd name="connsiteY2-46" fmla="*/ 0 h 425453"/>
                <a:gd name="connsiteX3-47" fmla="*/ 114300 w 276225"/>
                <a:gd name="connsiteY3-48" fmla="*/ 425453 h 425453"/>
                <a:gd name="connsiteX4-49" fmla="*/ 0 w 276225"/>
                <a:gd name="connsiteY4-50" fmla="*/ 425453 h 425453"/>
                <a:gd name="connsiteX0-51" fmla="*/ 0 w 276225"/>
                <a:gd name="connsiteY0-52" fmla="*/ 425453 h 425453"/>
                <a:gd name="connsiteX1-53" fmla="*/ 158750 w 276225"/>
                <a:gd name="connsiteY1-54" fmla="*/ 3175 h 425453"/>
                <a:gd name="connsiteX2-55" fmla="*/ 276225 w 276225"/>
                <a:gd name="connsiteY2-56" fmla="*/ 0 h 425453"/>
                <a:gd name="connsiteX3-57" fmla="*/ 114300 w 276225"/>
                <a:gd name="connsiteY3-58" fmla="*/ 425453 h 425453"/>
                <a:gd name="connsiteX4-59" fmla="*/ 0 w 276225"/>
                <a:gd name="connsiteY4-60" fmla="*/ 425453 h 425453"/>
                <a:gd name="connsiteX0-61" fmla="*/ 0 w 276225"/>
                <a:gd name="connsiteY0-62" fmla="*/ 422278 h 422278"/>
                <a:gd name="connsiteX1-63" fmla="*/ 158750 w 276225"/>
                <a:gd name="connsiteY1-64" fmla="*/ 0 h 422278"/>
                <a:gd name="connsiteX2-65" fmla="*/ 276225 w 276225"/>
                <a:gd name="connsiteY2-66" fmla="*/ 3175 h 422278"/>
                <a:gd name="connsiteX3-67" fmla="*/ 114300 w 276225"/>
                <a:gd name="connsiteY3-68" fmla="*/ 422278 h 422278"/>
                <a:gd name="connsiteX4-69" fmla="*/ 0 w 276225"/>
                <a:gd name="connsiteY4-70" fmla="*/ 422278 h 422278"/>
                <a:gd name="connsiteX0-71" fmla="*/ 0 w 273050"/>
                <a:gd name="connsiteY0-72" fmla="*/ 422278 h 422278"/>
                <a:gd name="connsiteX1-73" fmla="*/ 158750 w 273050"/>
                <a:gd name="connsiteY1-74" fmla="*/ 0 h 422278"/>
                <a:gd name="connsiteX2-75" fmla="*/ 273050 w 273050"/>
                <a:gd name="connsiteY2-76" fmla="*/ 0 h 422278"/>
                <a:gd name="connsiteX3-77" fmla="*/ 114300 w 273050"/>
                <a:gd name="connsiteY3-78" fmla="*/ 422278 h 422278"/>
                <a:gd name="connsiteX4-79" fmla="*/ 0 w 273050"/>
                <a:gd name="connsiteY4-80" fmla="*/ 422278 h 422278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73050" h="422277">
                  <a:moveTo>
                    <a:pt x="0" y="422278"/>
                  </a:moveTo>
                  <a:lnTo>
                    <a:pt x="158750" y="0"/>
                  </a:lnTo>
                  <a:lnTo>
                    <a:pt x="273050" y="0"/>
                  </a:lnTo>
                  <a:lnTo>
                    <a:pt x="114300" y="422278"/>
                  </a:lnTo>
                  <a:lnTo>
                    <a:pt x="0" y="42227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3" name="矩形 15"/>
            <p:cNvSpPr/>
            <p:nvPr userDrawn="1"/>
          </p:nvSpPr>
          <p:spPr>
            <a:xfrm flipH="1">
              <a:off x="4875930" y="-14723"/>
              <a:ext cx="1388714" cy="521862"/>
            </a:xfrm>
            <a:custGeom>
              <a:gdLst>
                <a:gd name="connsiteX0" fmla="*/ 0 w 4586990"/>
                <a:gd name="connsiteY0" fmla="*/ 0 h 442210"/>
                <a:gd name="connsiteX1" fmla="*/ 4586990 w 4586990"/>
                <a:gd name="connsiteY1" fmla="*/ 0 h 442210"/>
                <a:gd name="connsiteX2" fmla="*/ 4586990 w 4586990"/>
                <a:gd name="connsiteY2" fmla="*/ 442210 h 442210"/>
                <a:gd name="connsiteX3" fmla="*/ 0 w 4586990"/>
                <a:gd name="connsiteY3" fmla="*/ 442210 h 442210"/>
                <a:gd name="connsiteX4" fmla="*/ 0 w 4586990"/>
                <a:gd name="connsiteY4" fmla="*/ 0 h 442210"/>
                <a:gd name="connsiteX0-1" fmla="*/ 0 w 4586990"/>
                <a:gd name="connsiteY0-2" fmla="*/ 0 h 449085"/>
                <a:gd name="connsiteX1-3" fmla="*/ 4586990 w 4586990"/>
                <a:gd name="connsiteY1-4" fmla="*/ 0 h 449085"/>
                <a:gd name="connsiteX2-5" fmla="*/ 4401360 w 4586990"/>
                <a:gd name="connsiteY2-6" fmla="*/ 449085 h 449085"/>
                <a:gd name="connsiteX3-7" fmla="*/ 0 w 4586990"/>
                <a:gd name="connsiteY3-8" fmla="*/ 442210 h 449085"/>
                <a:gd name="connsiteX4-9" fmla="*/ 0 w 4586990"/>
                <a:gd name="connsiteY4-10" fmla="*/ 0 h 449085"/>
                <a:gd name="connsiteX0-11" fmla="*/ 2215872 w 4586990"/>
                <a:gd name="connsiteY0-12" fmla="*/ 0 h 449085"/>
                <a:gd name="connsiteX1-13" fmla="*/ 4586990 w 4586990"/>
                <a:gd name="connsiteY1-14" fmla="*/ 0 h 449085"/>
                <a:gd name="connsiteX2-15" fmla="*/ 4401360 w 4586990"/>
                <a:gd name="connsiteY2-16" fmla="*/ 449085 h 449085"/>
                <a:gd name="connsiteX3-17" fmla="*/ 0 w 4586990"/>
                <a:gd name="connsiteY3-18" fmla="*/ 442210 h 449085"/>
                <a:gd name="connsiteX4-19" fmla="*/ 2215872 w 4586990"/>
                <a:gd name="connsiteY4-20" fmla="*/ 0 h 449085"/>
                <a:gd name="connsiteX0-21" fmla="*/ 127349 w 2498467"/>
                <a:gd name="connsiteY0-22" fmla="*/ 0 h 449085"/>
                <a:gd name="connsiteX1-23" fmla="*/ 2498467 w 2498467"/>
                <a:gd name="connsiteY1-24" fmla="*/ 0 h 449085"/>
                <a:gd name="connsiteX2-25" fmla="*/ 2312837 w 2498467"/>
                <a:gd name="connsiteY2-26" fmla="*/ 449085 h 449085"/>
                <a:gd name="connsiteX3-27" fmla="*/ 0 w 2498467"/>
                <a:gd name="connsiteY3-28" fmla="*/ 442210 h 449085"/>
                <a:gd name="connsiteX4-29" fmla="*/ 127349 w 2498467"/>
                <a:gd name="connsiteY4-30" fmla="*/ 0 h 449085"/>
                <a:gd name="connsiteX0-31" fmla="*/ 0 w 2506957"/>
                <a:gd name="connsiteY0-32" fmla="*/ 8031 h 449085"/>
                <a:gd name="connsiteX1-33" fmla="*/ 2506957 w 2506957"/>
                <a:gd name="connsiteY1-34" fmla="*/ 0 h 449085"/>
                <a:gd name="connsiteX2-35" fmla="*/ 2321327 w 2506957"/>
                <a:gd name="connsiteY2-36" fmla="*/ 449085 h 449085"/>
                <a:gd name="connsiteX3-37" fmla="*/ 8490 w 2506957"/>
                <a:gd name="connsiteY3-38" fmla="*/ 442210 h 449085"/>
                <a:gd name="connsiteX4-39" fmla="*/ 0 w 2506957"/>
                <a:gd name="connsiteY4-40" fmla="*/ 8031 h 449085"/>
                <a:gd name="connsiteX0-41" fmla="*/ 0 w 2498467"/>
                <a:gd name="connsiteY0-42" fmla="*/ 0 h 449085"/>
                <a:gd name="connsiteX1-43" fmla="*/ 2498467 w 2498467"/>
                <a:gd name="connsiteY1-44" fmla="*/ 0 h 449085"/>
                <a:gd name="connsiteX2-45" fmla="*/ 2312837 w 2498467"/>
                <a:gd name="connsiteY2-46" fmla="*/ 449085 h 449085"/>
                <a:gd name="connsiteX3-47" fmla="*/ 0 w 2498467"/>
                <a:gd name="connsiteY3-48" fmla="*/ 442210 h 449085"/>
                <a:gd name="connsiteX4-49" fmla="*/ 0 w 2498467"/>
                <a:gd name="connsiteY4-50" fmla="*/ 0 h 449085"/>
                <a:gd name="connsiteX0-51" fmla="*/ 733111 w 2498467"/>
                <a:gd name="connsiteY0-52" fmla="*/ 0 h 449085"/>
                <a:gd name="connsiteX1-53" fmla="*/ 2498467 w 2498467"/>
                <a:gd name="connsiteY1-54" fmla="*/ 0 h 449085"/>
                <a:gd name="connsiteX2-55" fmla="*/ 2312837 w 2498467"/>
                <a:gd name="connsiteY2-56" fmla="*/ 449085 h 449085"/>
                <a:gd name="connsiteX3-57" fmla="*/ 0 w 2498467"/>
                <a:gd name="connsiteY3-58" fmla="*/ 442210 h 449085"/>
                <a:gd name="connsiteX4-59" fmla="*/ 733111 w 2498467"/>
                <a:gd name="connsiteY4-60" fmla="*/ 0 h 449085"/>
                <a:gd name="connsiteX0-61" fmla="*/ 20176 w 1785532"/>
                <a:gd name="connsiteY0-62" fmla="*/ 0 h 449085"/>
                <a:gd name="connsiteX1-63" fmla="*/ 1785532 w 1785532"/>
                <a:gd name="connsiteY1-64" fmla="*/ 0 h 449085"/>
                <a:gd name="connsiteX2-65" fmla="*/ 1599902 w 1785532"/>
                <a:gd name="connsiteY2-66" fmla="*/ 449085 h 449085"/>
                <a:gd name="connsiteX3-67" fmla="*/ 0 w 1785532"/>
                <a:gd name="connsiteY3-68" fmla="*/ 448573 h 449085"/>
                <a:gd name="connsiteX4-69" fmla="*/ 20176 w 1785532"/>
                <a:gd name="connsiteY4-70" fmla="*/ 0 h 449085"/>
                <a:gd name="connsiteX0-71" fmla="*/ 40353 w 1805709"/>
                <a:gd name="connsiteY0-72" fmla="*/ 0 h 454936"/>
                <a:gd name="connsiteX1-73" fmla="*/ 1805709 w 1805709"/>
                <a:gd name="connsiteY1-74" fmla="*/ 0 h 454936"/>
                <a:gd name="connsiteX2-75" fmla="*/ 1620079 w 1805709"/>
                <a:gd name="connsiteY2-76" fmla="*/ 449085 h 454936"/>
                <a:gd name="connsiteX3-77" fmla="*/ 0 w 1805709"/>
                <a:gd name="connsiteY3-78" fmla="*/ 454936 h 454936"/>
                <a:gd name="connsiteX4-79" fmla="*/ 40353 w 1805709"/>
                <a:gd name="connsiteY4-80" fmla="*/ 0 h 454936"/>
                <a:gd name="connsiteX0-81" fmla="*/ 0 w 1805711"/>
                <a:gd name="connsiteY0-82" fmla="*/ 6363 h 454936"/>
                <a:gd name="connsiteX1-83" fmla="*/ 1805711 w 1805711"/>
                <a:gd name="connsiteY1-84" fmla="*/ 0 h 454936"/>
                <a:gd name="connsiteX2-85" fmla="*/ 1620081 w 1805711"/>
                <a:gd name="connsiteY2-86" fmla="*/ 449085 h 454936"/>
                <a:gd name="connsiteX3-87" fmla="*/ 2 w 1805711"/>
                <a:gd name="connsiteY3-88" fmla="*/ 454936 h 454936"/>
                <a:gd name="connsiteX4-89" fmla="*/ 0 w 1805711"/>
                <a:gd name="connsiteY4-90" fmla="*/ 6363 h 454936"/>
                <a:gd name="connsiteX0-91" fmla="*/ 0 w 1805711"/>
                <a:gd name="connsiteY0-92" fmla="*/ 0 h 454936"/>
                <a:gd name="connsiteX1-93" fmla="*/ 1805711 w 1805711"/>
                <a:gd name="connsiteY1-94" fmla="*/ 0 h 454936"/>
                <a:gd name="connsiteX2-95" fmla="*/ 1620081 w 1805711"/>
                <a:gd name="connsiteY2-96" fmla="*/ 449085 h 454936"/>
                <a:gd name="connsiteX3-97" fmla="*/ 2 w 1805711"/>
                <a:gd name="connsiteY3-98" fmla="*/ 454936 h 454936"/>
                <a:gd name="connsiteX4-99" fmla="*/ 0 w 1805711"/>
                <a:gd name="connsiteY4-100" fmla="*/ 0 h 454936"/>
                <a:gd name="connsiteX0-101" fmla="*/ 0 w 1805711"/>
                <a:gd name="connsiteY0-102" fmla="*/ 0 h 449085"/>
                <a:gd name="connsiteX1-103" fmla="*/ 1805711 w 1805711"/>
                <a:gd name="connsiteY1-104" fmla="*/ 0 h 449085"/>
                <a:gd name="connsiteX2-105" fmla="*/ 1620081 w 1805711"/>
                <a:gd name="connsiteY2-106" fmla="*/ 449085 h 449085"/>
                <a:gd name="connsiteX3-107" fmla="*/ 2 w 1805711"/>
                <a:gd name="connsiteY3-108" fmla="*/ 448574 h 449085"/>
                <a:gd name="connsiteX4-109" fmla="*/ 0 w 1805711"/>
                <a:gd name="connsiteY4-110" fmla="*/ 0 h 449085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05711" h="449084">
                  <a:moveTo>
                    <a:pt x="0" y="0"/>
                  </a:moveTo>
                  <a:lnTo>
                    <a:pt x="1805711" y="0"/>
                  </a:lnTo>
                  <a:lnTo>
                    <a:pt x="1620081" y="449085"/>
                  </a:lnTo>
                  <a:lnTo>
                    <a:pt x="2" y="448574"/>
                  </a:lnTo>
                  <a:cubicBezTo>
                    <a:pt x="1" y="299050"/>
                    <a:pt x="1" y="149524"/>
                    <a:pt x="0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平行四边形 32"/>
            <p:cNvSpPr/>
            <p:nvPr userDrawn="1"/>
          </p:nvSpPr>
          <p:spPr>
            <a:xfrm flipH="1">
              <a:off x="4762046" y="-14723"/>
              <a:ext cx="238850" cy="521861"/>
            </a:xfrm>
            <a:custGeom>
              <a:gdLst>
                <a:gd name="connsiteX0" fmla="*/ 0 w 139700"/>
                <a:gd name="connsiteY0" fmla="*/ 419103 h 419103"/>
                <a:gd name="connsiteX1" fmla="*/ 34925 w 139700"/>
                <a:gd name="connsiteY1" fmla="*/ 0 h 419103"/>
                <a:gd name="connsiteX2" fmla="*/ 139700 w 139700"/>
                <a:gd name="connsiteY2" fmla="*/ 0 h 419103"/>
                <a:gd name="connsiteX3" fmla="*/ 104775 w 139700"/>
                <a:gd name="connsiteY3" fmla="*/ 419103 h 419103"/>
                <a:gd name="connsiteX4" fmla="*/ 0 w 139700"/>
                <a:gd name="connsiteY4" fmla="*/ 419103 h 419103"/>
                <a:gd name="connsiteX0-1" fmla="*/ 0 w 260350"/>
                <a:gd name="connsiteY0-2" fmla="*/ 419103 h 419103"/>
                <a:gd name="connsiteX1-3" fmla="*/ 155575 w 260350"/>
                <a:gd name="connsiteY1-4" fmla="*/ 0 h 419103"/>
                <a:gd name="connsiteX2-5" fmla="*/ 260350 w 260350"/>
                <a:gd name="connsiteY2-6" fmla="*/ 0 h 419103"/>
                <a:gd name="connsiteX3-7" fmla="*/ 225425 w 260350"/>
                <a:gd name="connsiteY3-8" fmla="*/ 419103 h 419103"/>
                <a:gd name="connsiteX4-9" fmla="*/ 0 w 260350"/>
                <a:gd name="connsiteY4-10" fmla="*/ 419103 h 419103"/>
                <a:gd name="connsiteX0-11" fmla="*/ 0 w 260350"/>
                <a:gd name="connsiteY0-12" fmla="*/ 419103 h 419103"/>
                <a:gd name="connsiteX1-13" fmla="*/ 155575 w 260350"/>
                <a:gd name="connsiteY1-14" fmla="*/ 0 h 419103"/>
                <a:gd name="connsiteX2-15" fmla="*/ 260350 w 260350"/>
                <a:gd name="connsiteY2-16" fmla="*/ 0 h 419103"/>
                <a:gd name="connsiteX3-17" fmla="*/ 95250 w 260350"/>
                <a:gd name="connsiteY3-18" fmla="*/ 419103 h 419103"/>
                <a:gd name="connsiteX4-19" fmla="*/ 0 w 260350"/>
                <a:gd name="connsiteY4-20" fmla="*/ 419103 h 419103"/>
                <a:gd name="connsiteX0-21" fmla="*/ 0 w 260350"/>
                <a:gd name="connsiteY0-22" fmla="*/ 419103 h 419103"/>
                <a:gd name="connsiteX1-23" fmla="*/ 155575 w 260350"/>
                <a:gd name="connsiteY1-24" fmla="*/ 0 h 419103"/>
                <a:gd name="connsiteX2-25" fmla="*/ 260350 w 260350"/>
                <a:gd name="connsiteY2-26" fmla="*/ 0 h 419103"/>
                <a:gd name="connsiteX3-27" fmla="*/ 114300 w 260350"/>
                <a:gd name="connsiteY3-28" fmla="*/ 419103 h 419103"/>
                <a:gd name="connsiteX4-29" fmla="*/ 0 w 260350"/>
                <a:gd name="connsiteY4-30" fmla="*/ 419103 h 419103"/>
                <a:gd name="connsiteX0-31" fmla="*/ 0 w 273050"/>
                <a:gd name="connsiteY0-32" fmla="*/ 422278 h 422278"/>
                <a:gd name="connsiteX1-33" fmla="*/ 155575 w 273050"/>
                <a:gd name="connsiteY1-34" fmla="*/ 3175 h 422278"/>
                <a:gd name="connsiteX2-35" fmla="*/ 273050 w 273050"/>
                <a:gd name="connsiteY2-36" fmla="*/ 0 h 422278"/>
                <a:gd name="connsiteX3-37" fmla="*/ 114300 w 273050"/>
                <a:gd name="connsiteY3-38" fmla="*/ 422278 h 422278"/>
                <a:gd name="connsiteX4-39" fmla="*/ 0 w 273050"/>
                <a:gd name="connsiteY4-40" fmla="*/ 422278 h 422278"/>
                <a:gd name="connsiteX0-41" fmla="*/ 0 w 276225"/>
                <a:gd name="connsiteY0-42" fmla="*/ 425453 h 425453"/>
                <a:gd name="connsiteX1-43" fmla="*/ 155575 w 276225"/>
                <a:gd name="connsiteY1-44" fmla="*/ 6350 h 425453"/>
                <a:gd name="connsiteX2-45" fmla="*/ 276225 w 276225"/>
                <a:gd name="connsiteY2-46" fmla="*/ 0 h 425453"/>
                <a:gd name="connsiteX3-47" fmla="*/ 114300 w 276225"/>
                <a:gd name="connsiteY3-48" fmla="*/ 425453 h 425453"/>
                <a:gd name="connsiteX4-49" fmla="*/ 0 w 276225"/>
                <a:gd name="connsiteY4-50" fmla="*/ 425453 h 425453"/>
                <a:gd name="connsiteX0-51" fmla="*/ 0 w 276225"/>
                <a:gd name="connsiteY0-52" fmla="*/ 425453 h 425453"/>
                <a:gd name="connsiteX1-53" fmla="*/ 158750 w 276225"/>
                <a:gd name="connsiteY1-54" fmla="*/ 3175 h 425453"/>
                <a:gd name="connsiteX2-55" fmla="*/ 276225 w 276225"/>
                <a:gd name="connsiteY2-56" fmla="*/ 0 h 425453"/>
                <a:gd name="connsiteX3-57" fmla="*/ 114300 w 276225"/>
                <a:gd name="connsiteY3-58" fmla="*/ 425453 h 425453"/>
                <a:gd name="connsiteX4-59" fmla="*/ 0 w 276225"/>
                <a:gd name="connsiteY4-60" fmla="*/ 425453 h 425453"/>
                <a:gd name="connsiteX0-61" fmla="*/ 0 w 276225"/>
                <a:gd name="connsiteY0-62" fmla="*/ 422278 h 422278"/>
                <a:gd name="connsiteX1-63" fmla="*/ 158750 w 276225"/>
                <a:gd name="connsiteY1-64" fmla="*/ 0 h 422278"/>
                <a:gd name="connsiteX2-65" fmla="*/ 276225 w 276225"/>
                <a:gd name="connsiteY2-66" fmla="*/ 3175 h 422278"/>
                <a:gd name="connsiteX3-67" fmla="*/ 114300 w 276225"/>
                <a:gd name="connsiteY3-68" fmla="*/ 422278 h 422278"/>
                <a:gd name="connsiteX4-69" fmla="*/ 0 w 276225"/>
                <a:gd name="connsiteY4-70" fmla="*/ 422278 h 422278"/>
                <a:gd name="connsiteX0-71" fmla="*/ 0 w 273050"/>
                <a:gd name="connsiteY0-72" fmla="*/ 422278 h 422278"/>
                <a:gd name="connsiteX1-73" fmla="*/ 158750 w 273050"/>
                <a:gd name="connsiteY1-74" fmla="*/ 0 h 422278"/>
                <a:gd name="connsiteX2-75" fmla="*/ 273050 w 273050"/>
                <a:gd name="connsiteY2-76" fmla="*/ 0 h 422278"/>
                <a:gd name="connsiteX3-77" fmla="*/ 114300 w 273050"/>
                <a:gd name="connsiteY3-78" fmla="*/ 422278 h 422278"/>
                <a:gd name="connsiteX4-79" fmla="*/ 0 w 273050"/>
                <a:gd name="connsiteY4-80" fmla="*/ 422278 h 422278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73050" h="422277">
                  <a:moveTo>
                    <a:pt x="0" y="422278"/>
                  </a:moveTo>
                  <a:lnTo>
                    <a:pt x="158750" y="0"/>
                  </a:lnTo>
                  <a:lnTo>
                    <a:pt x="273050" y="0"/>
                  </a:lnTo>
                  <a:lnTo>
                    <a:pt x="114300" y="422278"/>
                  </a:lnTo>
                  <a:lnTo>
                    <a:pt x="0" y="42227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平行四边形 32"/>
            <p:cNvSpPr/>
            <p:nvPr userDrawn="1"/>
          </p:nvSpPr>
          <p:spPr>
            <a:xfrm flipH="1">
              <a:off x="4647207" y="-14723"/>
              <a:ext cx="238850" cy="521861"/>
            </a:xfrm>
            <a:custGeom>
              <a:gdLst>
                <a:gd name="connsiteX0" fmla="*/ 0 w 139700"/>
                <a:gd name="connsiteY0" fmla="*/ 419103 h 419103"/>
                <a:gd name="connsiteX1" fmla="*/ 34925 w 139700"/>
                <a:gd name="connsiteY1" fmla="*/ 0 h 419103"/>
                <a:gd name="connsiteX2" fmla="*/ 139700 w 139700"/>
                <a:gd name="connsiteY2" fmla="*/ 0 h 419103"/>
                <a:gd name="connsiteX3" fmla="*/ 104775 w 139700"/>
                <a:gd name="connsiteY3" fmla="*/ 419103 h 419103"/>
                <a:gd name="connsiteX4" fmla="*/ 0 w 139700"/>
                <a:gd name="connsiteY4" fmla="*/ 419103 h 419103"/>
                <a:gd name="connsiteX0-1" fmla="*/ 0 w 260350"/>
                <a:gd name="connsiteY0-2" fmla="*/ 419103 h 419103"/>
                <a:gd name="connsiteX1-3" fmla="*/ 155575 w 260350"/>
                <a:gd name="connsiteY1-4" fmla="*/ 0 h 419103"/>
                <a:gd name="connsiteX2-5" fmla="*/ 260350 w 260350"/>
                <a:gd name="connsiteY2-6" fmla="*/ 0 h 419103"/>
                <a:gd name="connsiteX3-7" fmla="*/ 225425 w 260350"/>
                <a:gd name="connsiteY3-8" fmla="*/ 419103 h 419103"/>
                <a:gd name="connsiteX4-9" fmla="*/ 0 w 260350"/>
                <a:gd name="connsiteY4-10" fmla="*/ 419103 h 419103"/>
                <a:gd name="connsiteX0-11" fmla="*/ 0 w 260350"/>
                <a:gd name="connsiteY0-12" fmla="*/ 419103 h 419103"/>
                <a:gd name="connsiteX1-13" fmla="*/ 155575 w 260350"/>
                <a:gd name="connsiteY1-14" fmla="*/ 0 h 419103"/>
                <a:gd name="connsiteX2-15" fmla="*/ 260350 w 260350"/>
                <a:gd name="connsiteY2-16" fmla="*/ 0 h 419103"/>
                <a:gd name="connsiteX3-17" fmla="*/ 95250 w 260350"/>
                <a:gd name="connsiteY3-18" fmla="*/ 419103 h 419103"/>
                <a:gd name="connsiteX4-19" fmla="*/ 0 w 260350"/>
                <a:gd name="connsiteY4-20" fmla="*/ 419103 h 419103"/>
                <a:gd name="connsiteX0-21" fmla="*/ 0 w 260350"/>
                <a:gd name="connsiteY0-22" fmla="*/ 419103 h 419103"/>
                <a:gd name="connsiteX1-23" fmla="*/ 155575 w 260350"/>
                <a:gd name="connsiteY1-24" fmla="*/ 0 h 419103"/>
                <a:gd name="connsiteX2-25" fmla="*/ 260350 w 260350"/>
                <a:gd name="connsiteY2-26" fmla="*/ 0 h 419103"/>
                <a:gd name="connsiteX3-27" fmla="*/ 114300 w 260350"/>
                <a:gd name="connsiteY3-28" fmla="*/ 419103 h 419103"/>
                <a:gd name="connsiteX4-29" fmla="*/ 0 w 260350"/>
                <a:gd name="connsiteY4-30" fmla="*/ 419103 h 419103"/>
                <a:gd name="connsiteX0-31" fmla="*/ 0 w 273050"/>
                <a:gd name="connsiteY0-32" fmla="*/ 422278 h 422278"/>
                <a:gd name="connsiteX1-33" fmla="*/ 155575 w 273050"/>
                <a:gd name="connsiteY1-34" fmla="*/ 3175 h 422278"/>
                <a:gd name="connsiteX2-35" fmla="*/ 273050 w 273050"/>
                <a:gd name="connsiteY2-36" fmla="*/ 0 h 422278"/>
                <a:gd name="connsiteX3-37" fmla="*/ 114300 w 273050"/>
                <a:gd name="connsiteY3-38" fmla="*/ 422278 h 422278"/>
                <a:gd name="connsiteX4-39" fmla="*/ 0 w 273050"/>
                <a:gd name="connsiteY4-40" fmla="*/ 422278 h 422278"/>
                <a:gd name="connsiteX0-41" fmla="*/ 0 w 276225"/>
                <a:gd name="connsiteY0-42" fmla="*/ 425453 h 425453"/>
                <a:gd name="connsiteX1-43" fmla="*/ 155575 w 276225"/>
                <a:gd name="connsiteY1-44" fmla="*/ 6350 h 425453"/>
                <a:gd name="connsiteX2-45" fmla="*/ 276225 w 276225"/>
                <a:gd name="connsiteY2-46" fmla="*/ 0 h 425453"/>
                <a:gd name="connsiteX3-47" fmla="*/ 114300 w 276225"/>
                <a:gd name="connsiteY3-48" fmla="*/ 425453 h 425453"/>
                <a:gd name="connsiteX4-49" fmla="*/ 0 w 276225"/>
                <a:gd name="connsiteY4-50" fmla="*/ 425453 h 425453"/>
                <a:gd name="connsiteX0-51" fmla="*/ 0 w 276225"/>
                <a:gd name="connsiteY0-52" fmla="*/ 425453 h 425453"/>
                <a:gd name="connsiteX1-53" fmla="*/ 158750 w 276225"/>
                <a:gd name="connsiteY1-54" fmla="*/ 3175 h 425453"/>
                <a:gd name="connsiteX2-55" fmla="*/ 276225 w 276225"/>
                <a:gd name="connsiteY2-56" fmla="*/ 0 h 425453"/>
                <a:gd name="connsiteX3-57" fmla="*/ 114300 w 276225"/>
                <a:gd name="connsiteY3-58" fmla="*/ 425453 h 425453"/>
                <a:gd name="connsiteX4-59" fmla="*/ 0 w 276225"/>
                <a:gd name="connsiteY4-60" fmla="*/ 425453 h 425453"/>
                <a:gd name="connsiteX0-61" fmla="*/ 0 w 276225"/>
                <a:gd name="connsiteY0-62" fmla="*/ 422278 h 422278"/>
                <a:gd name="connsiteX1-63" fmla="*/ 158750 w 276225"/>
                <a:gd name="connsiteY1-64" fmla="*/ 0 h 422278"/>
                <a:gd name="connsiteX2-65" fmla="*/ 276225 w 276225"/>
                <a:gd name="connsiteY2-66" fmla="*/ 3175 h 422278"/>
                <a:gd name="connsiteX3-67" fmla="*/ 114300 w 276225"/>
                <a:gd name="connsiteY3-68" fmla="*/ 422278 h 422278"/>
                <a:gd name="connsiteX4-69" fmla="*/ 0 w 276225"/>
                <a:gd name="connsiteY4-70" fmla="*/ 422278 h 422278"/>
                <a:gd name="connsiteX0-71" fmla="*/ 0 w 273050"/>
                <a:gd name="connsiteY0-72" fmla="*/ 422278 h 422278"/>
                <a:gd name="connsiteX1-73" fmla="*/ 158750 w 273050"/>
                <a:gd name="connsiteY1-74" fmla="*/ 0 h 422278"/>
                <a:gd name="connsiteX2-75" fmla="*/ 273050 w 273050"/>
                <a:gd name="connsiteY2-76" fmla="*/ 0 h 422278"/>
                <a:gd name="connsiteX3-77" fmla="*/ 114300 w 273050"/>
                <a:gd name="connsiteY3-78" fmla="*/ 422278 h 422278"/>
                <a:gd name="connsiteX4-79" fmla="*/ 0 w 273050"/>
                <a:gd name="connsiteY4-80" fmla="*/ 422278 h 422278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73050" h="422277">
                  <a:moveTo>
                    <a:pt x="0" y="422278"/>
                  </a:moveTo>
                  <a:lnTo>
                    <a:pt x="158750" y="0"/>
                  </a:lnTo>
                  <a:lnTo>
                    <a:pt x="273050" y="0"/>
                  </a:lnTo>
                  <a:lnTo>
                    <a:pt x="114300" y="422278"/>
                  </a:lnTo>
                  <a:lnTo>
                    <a:pt x="0" y="42227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3086735" y="10795"/>
            <a:ext cx="6590030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600" smtClean="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实验设计</a:t>
            </a:r>
            <a:r>
              <a:rPr lang="zh-CN" altLang="en-US" sz="2600">
                <a:solidFill>
                  <a:schemeClr val="bg1"/>
                </a:solidFill>
                <a:latin typeface="+mj-ea"/>
                <a:ea typeface="+mj-ea"/>
                <a:cs typeface="Times New Roman" panose="02020603050405020304" pitchFamily="18" charset="0"/>
                <a:sym typeface="+mn-ea"/>
              </a:rPr>
              <a:t>的基本原则</a:t>
            </a:r>
            <a:endParaRPr lang="zh-CN" altLang="en-US" sz="2600" b="1" kern="100">
              <a:solidFill>
                <a:schemeClr val="bg1"/>
              </a:solidFill>
              <a:latin typeface="+mj-ea"/>
              <a:ea typeface="+mj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4485" y="760095"/>
            <a:ext cx="11363325" cy="5687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30000"/>
              </a:lnSpc>
              <a:spcAft>
                <a:spcPct val="0"/>
              </a:spcAft>
              <a:tabLst>
                <a:tab pos="2070735"/>
              </a:tabLst>
            </a:pPr>
            <a:r>
              <a:rPr lang="en-US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1.</a:t>
            </a:r>
            <a:r>
              <a:rPr lang="zh-CN" altLang="zh-CN" u="sng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单一变量原则</a:t>
            </a:r>
            <a:r>
              <a:rPr lang="zh-CN" altLang="zh-CN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即除</a:t>
            </a:r>
            <a:r>
              <a:rPr lang="zh-CN" altLang="zh-CN" kern="100" spc="1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自变量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实验变量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以外，应使实验组与对照组的</a:t>
            </a:r>
            <a:r>
              <a:rPr lang="zh-CN" altLang="zh-CN" kern="100" spc="1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无关变量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保持</a:t>
            </a:r>
            <a:r>
              <a:rPr lang="zh-CN" altLang="zh-CN" kern="100" spc="1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相同且适宜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。如生物材料相同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大小、生理状况、年龄、性别等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、实验器具相同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型号、洁净程度等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、实验试剂相同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用量、浓度、使用方法等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和条件相同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保温或冷却、光照或黑暗、搅拌、振荡等</a:t>
            </a:r>
            <a:r>
              <a:rPr lang="en-US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altLang="zh-CN" kern="100" spc="1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zh-CN" kern="1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  <a:tabLst>
                <a:tab pos="2070735"/>
              </a:tabLst>
            </a:pPr>
            <a:r>
              <a:rPr lang="en-US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2.</a:t>
            </a:r>
            <a:r>
              <a:rPr lang="zh-CN" altLang="zh-CN" u="sng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对照原则</a:t>
            </a:r>
            <a:r>
              <a:rPr lang="zh-CN" altLang="zh-CN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zh-CN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应设置对照实验，使实验组与对照组的自变量不同</a:t>
            </a:r>
            <a:r>
              <a:rPr lang="en-US" altLang="zh-CN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(</a:t>
            </a:r>
            <a:r>
              <a:rPr lang="zh-CN" altLang="zh-CN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其他因素都相同</a:t>
            </a:r>
            <a:r>
              <a:rPr lang="en-US" altLang="zh-CN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)</a:t>
            </a:r>
            <a:r>
              <a:rPr lang="zh-CN" altLang="zh-CN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，以便消除无关变量对实验结果的干扰，增强实验结果的可信度。</a:t>
            </a:r>
            <a:endParaRPr lang="zh-CN" altLang="zh-CN" kern="1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30000"/>
              </a:lnSpc>
              <a:spcAft>
                <a:spcPct val="0"/>
              </a:spcAft>
              <a:tabLst>
                <a:tab pos="2070735"/>
              </a:tabLst>
            </a:pPr>
            <a:r>
              <a:rPr lang="en-US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3.</a:t>
            </a:r>
            <a:r>
              <a:rPr lang="zh-CN" altLang="zh-CN" u="sng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平行重复原则</a:t>
            </a:r>
            <a:r>
              <a:rPr lang="zh-CN" altLang="zh-CN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zh-CN" kern="100" spc="-9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在实验设计中为了避免实验结果的偶然性，必须对所做实验进行足够次数的重复，以获得多次实验结果的平均值，保证实验结果的准确性。</a:t>
            </a:r>
          </a:p>
          <a:p>
            <a:pPr algn="just">
              <a:lnSpc>
                <a:spcPct val="130000"/>
              </a:lnSpc>
              <a:spcAft>
                <a:spcPct val="0"/>
              </a:spcAft>
              <a:tabLst>
                <a:tab pos="2070735"/>
              </a:tabLst>
            </a:pPr>
            <a:r>
              <a:rPr lang="en-US" altLang="zh-CN" sz="2800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4.</a:t>
            </a:r>
            <a:r>
              <a:rPr lang="zh-CN" altLang="zh-CN" u="sng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科学性原则</a:t>
            </a:r>
            <a:r>
              <a:rPr lang="zh-CN" altLang="zh-CN" kern="1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zh-CN" altLang="zh-CN" kern="1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在设计实验时必须有充分的科学依据，即实验目的要明确，实验原理要正确，实验研究的材料和实验方法的选择要恰当，整个实验设计的思路和实验方法的确定都不能偏离实验原理、有关的生物学知识及其他学科领域的基本知识。</a:t>
            </a:r>
            <a:endParaRPr lang="zh-CN" altLang="zh-CN" kern="100" spc="-9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ransition>
    <p:zoom/>
  </p:transition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2"/>
  <p:tag name="KSO_WM_UNIT_INDEX" val="2"/>
  <p:tag name="KSO_WM_UNIT_LAYERLEVEL" val="1"/>
  <p:tag name="KSO_WM_UNIT_TYPE" val="y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y*1"/>
  <p:tag name="KSO_WM_UNIT_INDEX" val="1"/>
  <p:tag name="KSO_WM_UNIT_LAYERLEVEL" val="1"/>
  <p:tag name="KSO_WM_UNIT_TYPE" val="y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2*i*1"/>
  <p:tag name="KSO_WM_UNIT_INDEX" val="1"/>
  <p:tag name="KSO_WM_UNIT_LAYERLEVEL" val="1"/>
  <p:tag name="KSO_WM_UNIT_SUBTYPE" val="h"/>
  <p:tag name="KSO_WM_UNIT_TYPE" val="i"/>
</p:tagLst>
</file>

<file path=ppt/tags/tag84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6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3*i*1"/>
  <p:tag name="KSO_WM_UNIT_INDEX" val="1"/>
  <p:tag name="KSO_WM_UNIT_LAYERLEVEL" val="1"/>
  <p:tag name="KSO_WM_UNIT_SUBTYPE" val="h"/>
  <p:tag name="KSO_WM_UNIT_TYPE" val="i"/>
</p:tagLst>
</file>

<file path=ppt/tags/tag90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SLIDE_BACKGROUND_TYPE" val="frame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3**"/>
  <p:tag name="KSO_WM_UNIT_LAYERLEVEL" val="1"/>
</p:tagLst>
</file>

<file path=ppt/tags/tag95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4*i*2"/>
  <p:tag name="KSO_WM_UNIT_INDEX" val="2"/>
  <p:tag name="KSO_WM_UNIT_LAYERLEVEL" val="1"/>
  <p:tag name="KSO_WM_UNIT_SUBTYPE" val="h"/>
  <p:tag name="KSO_WM_UNIT_TYPE" val="i"/>
</p:tagLst>
</file>

<file path=ppt/tags/tag98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2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3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SLIDE_BACKGROUND_TYPE" val="leftRigh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4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5*i*2"/>
  <p:tag name="KSO_WM_UNIT_INDEX" val="2"/>
  <p:tag name="KSO_WM_UNIT_LAYERLEVEL" val="1"/>
  <p:tag name="KSO_WM_UNIT_SUBTYPE" val="h"/>
  <p:tag name="KSO_WM_UNIT_TYPE" val="i"/>
</p:tagLst>
</file>

<file path=ppt/tags/tag108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1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2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5.xml><?xml version="1.0" encoding="utf-8"?>
<p:tagLst xmlns:p="http://schemas.openxmlformats.org/presentationml/2006/main">
  <p:tag name="KSO_WM_BEAUTIFY_FLAG" val="#wm#"/>
  <p:tag name="KSO_WM_SLIDE_BACKGROUND_TYPE" val="topBottom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5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6*i*2"/>
  <p:tag name="KSO_WM_UNIT_INDEX" val="2"/>
  <p:tag name="KSO_WM_UNIT_LAYERLEVEL" val="1"/>
  <p:tag name="KSO_WM_UNIT_SUBTYPE" val="h"/>
  <p:tag name="KSO_WM_UNIT_TYPE" val="i"/>
</p:tagLst>
</file>

<file path=ppt/tags/tag119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0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5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6.xml><?xml version="1.0" encoding="utf-8"?>
<p:tagLst xmlns:p="http://schemas.openxmlformats.org/presentationml/2006/main">
  <p:tag name="KSO_WM_BEAUTIFY_FLAG" val="#wm#"/>
  <p:tag name="KSO_WM_SLIDE_BACKGROUND_TYPE" val="bottomTop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6**"/>
  <p:tag name="KSO_WM_UNIT_LAYERLEVEL" val="1"/>
</p:tagLst>
</file>

<file path=ppt/tags/tag12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2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7*i*2"/>
  <p:tag name="KSO_WM_UNIT_INDEX" val="2"/>
  <p:tag name="KSO_WM_UNIT_LAYERLEVEL" val="1"/>
  <p:tag name="KSO_WM_UNIT_SUBTYPE" val="h"/>
  <p:tag name="KSO_WM_UNIT_TYPE" val="i"/>
</p:tagLst>
</file>

<file path=ppt/tags/tag130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1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2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3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4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5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6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7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8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39.xml><?xml version="1.0" encoding="utf-8"?>
<p:tagLst xmlns:p="http://schemas.openxmlformats.org/presentationml/2006/main">
  <p:tag name="KSO_WM_BEAUTIFY_FLAG" val="#wm#"/>
  <p:tag name="KSO_WM_SLIDE_BACKGROUND_TYPE" val="navigation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7**"/>
  <p:tag name="KSO_WM_UNIT_LAYERLEVEL" val="1"/>
</p:tagLst>
</file>

<file path=ppt/tags/tag140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1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BK_DARK_LIGHT" val="2"/>
  <p:tag name="KSO_WM_UNIT_COMPATIBLE" val="0"/>
  <p:tag name="KSO_WM_UNIT_DIAGRAM_ISNUMVISUAL" val="0"/>
  <p:tag name="KSO_WM_UNIT_DIAGRAM_ISREFERUNIT" val="0"/>
  <p:tag name="KSO_WM_UNIT_HIGHLIGHT" val="0"/>
  <p:tag name="KSO_WM_UNIT_ID" val="_18*i*1"/>
  <p:tag name="KSO_WM_UNIT_INDEX" val="1"/>
  <p:tag name="KSO_WM_UNIT_LAYERLEVEL" val="1"/>
  <p:tag name="KSO_WM_UNIT_SUBTYPE" val="h"/>
  <p:tag name="KSO_WM_UNIT_TYPE" val="i"/>
</p:tagLst>
</file>

<file path=ppt/tags/tag142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3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4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5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6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7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8.xml><?xml version="1.0" encoding="utf-8"?>
<p:tagLst xmlns:p="http://schemas.openxmlformats.org/presentationml/2006/main">
  <p:tag name="KSO_WM_BEAUTIFY_FLAG" val="#wm#"/>
  <p:tag name="KSO_WM_SLIDE_BACKGROUND_TYPE" val="belt"/>
  <p:tag name="KSO_WM_SLIDE_BK_DARK_LIGHT" val="2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8**"/>
  <p:tag name="KSO_WM_UNIT_LAYERLEVEL" val="1"/>
</p:tagLst>
</file>

<file path=ppt/tags/tag14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37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37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5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375"/>
  <p:tag name="KSO_WM_TEMPLATE_MASTER_THUMB_INDEX" val="12"/>
  <p:tag name="KSO_WM_TEMPLATE_MASTER_TYPE" val="1"/>
  <p:tag name="KSO_WM_TEMPLATE_SUBCATEGORY" val="0"/>
  <p:tag name="KSO_WM_TEMPLATE_THUMBS_INDEX" val="1、4、7、9、12、15、16、18、19、20、21、24、28、32、35、36、37"/>
</p:tagLst>
</file>

<file path=ppt/tags/tag155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56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57.xml><?xml version="1.0" encoding="utf-8"?>
<p:tagLst xmlns:p="http://schemas.openxmlformats.org/presentationml/2006/main">
  <p:tag name="KSO_WM_UNIT_TABLE_BEAUTIFY" val="smartTable{7f42c633-cf7a-4698-8b6d-1590c932dce2}"/>
</p:tagLst>
</file>

<file path=ppt/tags/tag158.xml><?xml version="1.0" encoding="utf-8"?>
<p:tagLst xmlns:p="http://schemas.openxmlformats.org/presentationml/2006/main">
  <p:tag name="KSO_WM_UNIT_TABLE_BEAUTIFY" val="smartTable{bddaa7f8-6db5-4030-baa9-a5eb51d26463}"/>
</p:tagLst>
</file>

<file path=ppt/tags/tag159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0.xml><?xml version="1.0" encoding="utf-8"?>
<p:tagLst xmlns:p="http://schemas.openxmlformats.org/presentationml/2006/main">
  <p:tag name="KSO_WM_UNIT_TABLE_BEAUTIFY" val="smartTable{8c28ccd4-c011-4f47-807d-aa7057defc3b}"/>
</p:tagLst>
</file>

<file path=ppt/tags/tag161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2.xml><?xml version="1.0" encoding="utf-8"?>
<p:tagLst xmlns:p="http://schemas.openxmlformats.org/presentationml/2006/main">
  <p:tag name="KSO_WM_UNIT_TABLE_BEAUTIFY" val="smartTable{46a927b0-558c-4c3f-9cfe-98b1e68b1cc1}"/>
</p:tagLst>
</file>

<file path=ppt/tags/tag1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72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73.xml><?xml version="1.0" encoding="utf-8"?>
<p:tagLst xmlns:p="http://schemas.openxmlformats.org/presentationml/2006/main">
  <p:tag name="KSO_WM_UNIT_PLACING_PICTURE_USER_VIEWPORT" val="{&quot;height&quot;:5680,&quot;width&quot;:7149}"/>
</p:tagLst>
</file>

<file path=ppt/tags/tag174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75.xml><?xml version="1.0" encoding="utf-8"?>
<p:tagLst xmlns:p="http://schemas.openxmlformats.org/presentationml/2006/main">
  <p:tag name="KSO_WM_UNIT_PLACING_PICTURE_USER_VIEWPORT" val="{&quot;height&quot;:7701,&quot;width&quot;:16415}"/>
</p:tagLst>
</file>

<file path=ppt/tags/tag176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77.xml><?xml version="1.0" encoding="utf-8"?>
<p:tagLst xmlns:p="http://schemas.openxmlformats.org/presentationml/2006/main">
  <p:tag name="KSO_WM_BEAUTIFY_FLAG" val="#wm#"/>
  <p:tag name="KSO_WM_TEMPLATE_CATEGORY" val="custom"/>
  <p:tag name="KSO_WM_TEMPLATE_INDEX" val="20205375"/>
</p:tagLst>
</file>

<file path=ppt/tags/tag178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79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80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81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82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83.xml><?xml version="1.0" encoding="utf-8"?>
<p:tagLst xmlns:p="http://schemas.openxmlformats.org/presentationml/2006/main">
  <p:tag name="KSO_WM_TEMPLATE_CATEGORY" val="custom"/>
  <p:tag name="KSO_WM_TEMPLATE_INDEX" val="20205375"/>
</p:tagLst>
</file>

<file path=ppt/tags/tag184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030307">
      <a:dk1>
        <a:sysClr val="windowText" lastClr="000000"/>
      </a:dk1>
      <a:lt1>
        <a:sysClr val="window" lastClr="FFFFFF"/>
      </a:lt1>
      <a:dk2>
        <a:srgbClr val="F9FBFB"/>
      </a:dk2>
      <a:lt2>
        <a:srgbClr val="FFFFFF"/>
      </a:lt2>
      <a:accent1>
        <a:srgbClr val="B4C7CE"/>
      </a:accent1>
      <a:accent2>
        <a:srgbClr val="BCC8CC"/>
      </a:accent2>
      <a:accent3>
        <a:srgbClr val="C4C9CA"/>
      </a:accent3>
      <a:accent4>
        <a:srgbClr val="CDC9C9"/>
      </a:accent4>
      <a:accent5>
        <a:srgbClr val="D5CAC7"/>
      </a:accent5>
      <a:accent6>
        <a:srgbClr val="DDCBC5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 panose="020b0503020204020204" charset="-122"/>
        <a:cs typeface="Arial"/>
      </a:majorFont>
      <a:minorFont>
        <a:latin typeface="Arial"/>
        <a:ea typeface="微软雅黑" panose="020b0503020204020204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180</Paragraphs>
  <Slides>26</Slides>
  <Notes>4</Notes>
  <TotalTime>0</TotalTime>
  <HiddenSlides>1</HiddenSlides>
  <MMClips>0</MMClips>
  <ScaleCrop>0</ScaleCrop>
  <HeadingPairs>
    <vt:vector baseType="variant" size="6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9">
      <vt:lpstr>Arial</vt:lpstr>
      <vt:lpstr>宋体</vt:lpstr>
      <vt:lpstr>Times New Roman</vt:lpstr>
      <vt:lpstr>微软雅黑</vt:lpstr>
      <vt:lpstr>汉仪旗黑-85S</vt:lpstr>
      <vt:lpstr>Cambria</vt:lpstr>
      <vt:lpstr>Calibri</vt:lpstr>
      <vt:lpstr>楷体</vt:lpstr>
      <vt:lpstr>Wingdings</vt:lpstr>
      <vt:lpstr>黑体</vt:lpstr>
      <vt:lpstr>思源黑体 CN Normal</vt:lpstr>
      <vt:lpstr>Tahoma</vt:lpstr>
      <vt:lpstr>2_自定义设计方案</vt:lpstr>
      <vt:lpstr>第二章 第二节细胞中的无机物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2021-10-05T00:24:23.408</cp:lastPrinted>
  <dcterms:created xsi:type="dcterms:W3CDTF">2021-10-05T00:24:23Z</dcterms:created>
  <dcterms:modified xsi:type="dcterms:W3CDTF">2021-10-04T16:24:25Z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