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6" r:id="rId2"/>
    <p:sldId id="521" r:id="rId3"/>
    <p:sldId id="257" r:id="rId4"/>
    <p:sldId id="259" r:id="rId5"/>
    <p:sldId id="508" r:id="rId6"/>
    <p:sldId id="529" r:id="rId7"/>
    <p:sldId id="260" r:id="rId8"/>
    <p:sldId id="262" r:id="rId9"/>
    <p:sldId id="519" r:id="rId10"/>
    <p:sldId id="261" r:id="rId11"/>
    <p:sldId id="522" r:id="rId12"/>
    <p:sldId id="523" r:id="rId13"/>
    <p:sldId id="524" r:id="rId14"/>
    <p:sldId id="525" r:id="rId15"/>
    <p:sldId id="526" r:id="rId16"/>
    <p:sldId id="527" r:id="rId17"/>
    <p:sldId id="263" r:id="rId18"/>
    <p:sldId id="528" r:id="rId19"/>
    <p:sldId id="258" r:id="rId20"/>
    <p:sldId id="520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707"/>
  </p:normalViewPr>
  <p:slideViewPr>
    <p:cSldViewPr snapToGrid="0" snapToObjects="1">
      <p:cViewPr varScale="1">
        <p:scale>
          <a:sx n="110" d="100"/>
          <a:sy n="110" d="100"/>
        </p:scale>
        <p:origin x="63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34A165-D7AD-CC48-9CB8-451970B9DEA3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54E78-C965-BC48-9113-04F42336301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54F0D-551F-BA48-BAEC-3CFA768669DD}" type="datetimeFigureOut">
              <a:rPr kumimoji="1" lang="zh-CN" altLang="en-US" smtClean="0"/>
              <a:t>2022/4/2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860062"/>
            <a:ext cx="9144000" cy="2387600"/>
          </a:xfrm>
        </p:spPr>
        <p:txBody>
          <a:bodyPr/>
          <a:lstStyle/>
          <a:p>
            <a:r>
              <a:rPr kumimoji="1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kumimoji="1"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平行四边形</a:t>
            </a:r>
            <a:r>
              <a:rPr kumimoji="1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br>
              <a:rPr kumimoji="1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kumimoji="1"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课堂练习讲评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平行四边形课堂练习参考答案 </a:t>
            </a:r>
            <a:endParaRPr kumimoji="1"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b="1" dirty="0"/>
              <a:t>一选择题</a:t>
            </a:r>
            <a:br>
              <a:rPr lang="zh-CN" altLang="en-US" b="1" dirty="0"/>
            </a:br>
            <a:r>
              <a:rPr lang="en-US" altLang="zh-CN" b="1" dirty="0"/>
              <a:t>1.</a:t>
            </a:r>
            <a:r>
              <a:rPr lang="en-GB" altLang="zh-CN" b="1" dirty="0"/>
              <a:t>C </a:t>
            </a:r>
            <a:r>
              <a:rPr lang="zh-CN" altLang="en-US" b="1" dirty="0"/>
              <a:t> </a:t>
            </a:r>
            <a:r>
              <a:rPr lang="en-US" altLang="zh-CN" b="1" dirty="0"/>
              <a:t>  </a:t>
            </a:r>
            <a:r>
              <a:rPr lang="en-GB" altLang="zh-CN" b="1" dirty="0"/>
              <a:t>2.C </a:t>
            </a:r>
            <a:r>
              <a:rPr lang="zh-CN" altLang="en-US" b="1" dirty="0"/>
              <a:t> </a:t>
            </a:r>
            <a:r>
              <a:rPr lang="en-US" altLang="zh-CN" b="1" dirty="0"/>
              <a:t>  </a:t>
            </a:r>
            <a:r>
              <a:rPr lang="en-GB" altLang="zh-CN" b="1" dirty="0"/>
              <a:t>3.A </a:t>
            </a:r>
            <a:r>
              <a:rPr lang="zh-CN" altLang="en-US" b="1" dirty="0"/>
              <a:t> </a:t>
            </a:r>
            <a:r>
              <a:rPr lang="en-US" altLang="zh-CN" b="1" dirty="0"/>
              <a:t>  </a:t>
            </a:r>
            <a:r>
              <a:rPr lang="en-GB" altLang="zh-CN" b="1" dirty="0"/>
              <a:t>4.D </a:t>
            </a:r>
            <a:r>
              <a:rPr lang="zh-CN" altLang="en-US" b="1" dirty="0"/>
              <a:t> </a:t>
            </a:r>
            <a:r>
              <a:rPr lang="en-US" altLang="zh-CN" b="1" dirty="0"/>
              <a:t>  </a:t>
            </a:r>
            <a:r>
              <a:rPr lang="en-GB" altLang="zh-CN" b="1" dirty="0"/>
              <a:t>5.D </a:t>
            </a:r>
            <a:r>
              <a:rPr lang="zh-CN" altLang="en-US" b="1" dirty="0"/>
              <a:t> </a:t>
            </a:r>
            <a:r>
              <a:rPr lang="en-US" altLang="zh-CN" b="1" dirty="0"/>
              <a:t>  </a:t>
            </a:r>
            <a:r>
              <a:rPr lang="en-GB" altLang="zh-CN" b="1" dirty="0"/>
              <a:t>6.D </a:t>
            </a:r>
            <a:r>
              <a:rPr lang="zh-CN" altLang="en-US" b="1" dirty="0"/>
              <a:t> </a:t>
            </a:r>
            <a:r>
              <a:rPr lang="en-US" altLang="zh-CN" b="1" dirty="0"/>
              <a:t>  </a:t>
            </a:r>
            <a:r>
              <a:rPr lang="en-GB" altLang="zh-CN" b="1" dirty="0"/>
              <a:t>7.B </a:t>
            </a:r>
            <a:r>
              <a:rPr lang="zh-CN" altLang="en-US" b="1" dirty="0"/>
              <a:t> </a:t>
            </a:r>
            <a:r>
              <a:rPr lang="en-US" altLang="zh-CN" b="1" dirty="0"/>
              <a:t>  </a:t>
            </a:r>
            <a:r>
              <a:rPr lang="en-GB" altLang="zh-CN" b="1" dirty="0"/>
              <a:t>8.D </a:t>
            </a:r>
            <a:r>
              <a:rPr lang="zh-CN" altLang="en-US" b="1" dirty="0"/>
              <a:t> </a:t>
            </a:r>
            <a:r>
              <a:rPr lang="en-US" altLang="zh-CN" b="1" dirty="0"/>
              <a:t>  </a:t>
            </a:r>
            <a:r>
              <a:rPr lang="en-GB" altLang="zh-CN" b="1" dirty="0"/>
              <a:t>9.C </a:t>
            </a:r>
            <a:r>
              <a:rPr lang="zh-CN" altLang="en-US" b="1" dirty="0"/>
              <a:t> </a:t>
            </a:r>
            <a:r>
              <a:rPr lang="en-US" altLang="zh-CN" b="1" dirty="0"/>
              <a:t>  </a:t>
            </a:r>
            <a:r>
              <a:rPr lang="en-GB" altLang="zh-CN" b="1" dirty="0"/>
              <a:t>10.A </a:t>
            </a:r>
          </a:p>
          <a:p>
            <a:endParaRPr lang="en-US" altLang="zh-CN" b="1" dirty="0"/>
          </a:p>
          <a:p>
            <a:r>
              <a:rPr lang="zh-CN" altLang="en-US" b="1" dirty="0"/>
              <a:t>二</a:t>
            </a:r>
            <a:r>
              <a:rPr lang="en-US" altLang="zh-CN" b="1" dirty="0"/>
              <a:t>.</a:t>
            </a:r>
            <a:r>
              <a:rPr lang="zh-CN" altLang="en-US" b="1" dirty="0"/>
              <a:t>填空题</a:t>
            </a:r>
            <a:br>
              <a:rPr lang="zh-CN" altLang="en-US" b="1" dirty="0"/>
            </a:br>
            <a:r>
              <a:rPr lang="en-US" altLang="zh-CN" b="1" dirty="0"/>
              <a:t>11.   120</a:t>
            </a:r>
            <a:br>
              <a:rPr lang="en-US" altLang="zh-CN" b="1" dirty="0"/>
            </a:br>
            <a:r>
              <a:rPr lang="en-US" altLang="zh-CN" b="1" dirty="0"/>
              <a:t>12.   4</a:t>
            </a:r>
            <a:br>
              <a:rPr lang="en-US" altLang="zh-CN" b="1" dirty="0"/>
            </a:br>
            <a:r>
              <a:rPr lang="en-US" altLang="zh-CN" b="1" dirty="0"/>
              <a:t>13.   3</a:t>
            </a:r>
            <a:br>
              <a:rPr lang="en-US" altLang="zh-CN" b="1" dirty="0"/>
            </a:br>
            <a:r>
              <a:rPr lang="en-US" altLang="zh-CN" b="1" dirty="0"/>
              <a:t>14.   4</a:t>
            </a:r>
            <a:br>
              <a:rPr lang="en-US" altLang="zh-CN" b="1" dirty="0"/>
            </a:br>
            <a:r>
              <a:rPr lang="en-US" altLang="zh-CN" b="1" dirty="0"/>
              <a:t>15.   13</a:t>
            </a:r>
            <a:br>
              <a:rPr lang="en-US" altLang="zh-CN" b="1" dirty="0"/>
            </a:br>
            <a:r>
              <a:rPr lang="en-US" altLang="zh-CN" b="1" dirty="0"/>
              <a:t>16.   (0</a:t>
            </a:r>
            <a:r>
              <a:rPr lang="zh-CN" altLang="en-US" b="1" dirty="0"/>
              <a:t>，</a:t>
            </a:r>
            <a:r>
              <a:rPr lang="en-US" altLang="zh-CN" b="1" dirty="0"/>
              <a:t>5)</a:t>
            </a:r>
            <a:r>
              <a:rPr lang="zh-CN" altLang="en-US" b="1" dirty="0"/>
              <a:t>或</a:t>
            </a:r>
            <a:r>
              <a:rPr lang="en-US" altLang="zh-CN" b="1" dirty="0"/>
              <a:t>(6</a:t>
            </a:r>
            <a:r>
              <a:rPr lang="zh-CN" altLang="en-US" b="1" dirty="0"/>
              <a:t>，</a:t>
            </a:r>
            <a:r>
              <a:rPr lang="en-US" altLang="zh-CN" b="1" dirty="0"/>
              <a:t>-3)</a:t>
            </a:r>
            <a:r>
              <a:rPr lang="zh-CN" altLang="en-US" b="1" dirty="0"/>
              <a:t>或</a:t>
            </a:r>
            <a:r>
              <a:rPr lang="en-US" altLang="zh-CN" b="1" dirty="0"/>
              <a:t>(-4</a:t>
            </a:r>
            <a:r>
              <a:rPr lang="zh-CN" altLang="en-US" b="1" dirty="0"/>
              <a:t>，</a:t>
            </a:r>
            <a:r>
              <a:rPr lang="en-US" altLang="zh-CN" b="1" dirty="0"/>
              <a:t>-1)</a:t>
            </a:r>
            <a:endParaRPr kumimoji="1" lang="zh-CN" altLang="en-US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793994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200" b="1" dirty="0"/>
              <a:t>7.</a:t>
            </a:r>
            <a:r>
              <a:rPr lang="zh-CN" altLang="en-US" sz="3200" b="1" dirty="0"/>
              <a:t>如右图，在△ 𝐴𝐵𝐶中，点𝐷，𝐸分别是边𝐴𝐵，𝐴𝐶的中 点，点𝐹是线段𝐷𝐸上的一点</a:t>
            </a:r>
            <a:r>
              <a:rPr lang="en-US" altLang="zh-CN" sz="3200" b="1" dirty="0"/>
              <a:t>.</a:t>
            </a:r>
            <a:r>
              <a:rPr lang="zh-CN" altLang="en-US" sz="3200" b="1" dirty="0"/>
              <a:t>连接𝐴𝐹，𝐵𝐹，∠𝐴𝐹𝐵 </a:t>
            </a:r>
            <a:r>
              <a:rPr lang="en-US" altLang="zh-CN" sz="3200" b="1" dirty="0"/>
              <a:t>= 90°</a:t>
            </a:r>
            <a:r>
              <a:rPr lang="zh-CN" altLang="en-US" sz="3200" b="1" dirty="0"/>
              <a:t>，且𝐴𝐵 </a:t>
            </a:r>
            <a:r>
              <a:rPr lang="en-US" altLang="zh-CN" sz="3200" b="1" dirty="0"/>
              <a:t>= 8</a:t>
            </a:r>
            <a:r>
              <a:rPr lang="zh-CN" altLang="en-US" sz="3200" b="1" dirty="0"/>
              <a:t>，𝐵𝐶 </a:t>
            </a:r>
            <a:r>
              <a:rPr lang="en-US" altLang="zh-CN" sz="3200" b="1" dirty="0"/>
              <a:t>= 14</a:t>
            </a:r>
            <a:r>
              <a:rPr lang="zh-CN" altLang="en-US" sz="3200" b="1" dirty="0"/>
              <a:t>，则𝐸𝐹的长是</a:t>
            </a:r>
            <a:r>
              <a:rPr lang="en-US" altLang="zh-CN" sz="3200" b="1" dirty="0"/>
              <a:t>( )</a:t>
            </a:r>
            <a:br>
              <a:rPr lang="en-US" altLang="zh-CN" sz="3200" b="1" dirty="0"/>
            </a:br>
            <a:endParaRPr lang="en-US" altLang="zh-CN" sz="3200" b="1" dirty="0"/>
          </a:p>
          <a:p>
            <a:r>
              <a:rPr lang="en-GB" altLang="zh-CN" sz="3200" b="1" dirty="0"/>
              <a:t>A. 2				 B. 3 </a:t>
            </a:r>
          </a:p>
          <a:p>
            <a:r>
              <a:rPr lang="en-GB" altLang="zh-CN" sz="3200" b="1" dirty="0"/>
              <a:t>C. 4				 D. 5 </a:t>
            </a:r>
          </a:p>
          <a:p>
            <a:endParaRPr kumimoji="1" lang="zh-CN" altLang="en-US" sz="3200" b="1" dirty="0"/>
          </a:p>
        </p:txBody>
      </p:sp>
      <p:pic>
        <p:nvPicPr>
          <p:cNvPr id="1025" name="Picture 1" descr="page1image586756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215" y="2825262"/>
            <a:ext cx="4247283" cy="290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793994"/>
            <a:ext cx="10515600" cy="4351338"/>
          </a:xfrm>
        </p:spPr>
        <p:txBody>
          <a:bodyPr>
            <a:normAutofit/>
          </a:bodyPr>
          <a:lstStyle/>
          <a:p>
            <a:r>
              <a:rPr lang="en-US" altLang="zh-CN" sz="3200" b="1" dirty="0"/>
              <a:t>8.</a:t>
            </a:r>
            <a:r>
              <a:rPr lang="zh-CN" altLang="en-US" sz="3200" b="1" dirty="0"/>
              <a:t>如果顺次连接四边形各边中点所得的四边形是菱形，则原四边形</a:t>
            </a:r>
            <a:r>
              <a:rPr lang="en-US" altLang="zh-CN" sz="3200" b="1" dirty="0"/>
              <a:t>( ) </a:t>
            </a:r>
          </a:p>
          <a:p>
            <a:r>
              <a:rPr lang="en-GB" altLang="zh-CN" sz="3200" b="1" dirty="0"/>
              <a:t>A. </a:t>
            </a:r>
            <a:r>
              <a:rPr lang="zh-CN" altLang="en-US" sz="3200" b="1" dirty="0"/>
              <a:t>一定是矩形</a:t>
            </a:r>
            <a:r>
              <a:rPr lang="en-US" altLang="zh-CN" sz="3200" b="1" dirty="0"/>
              <a:t>				</a:t>
            </a:r>
            <a:r>
              <a:rPr lang="zh-CN" altLang="en-US" sz="3200" b="1" dirty="0"/>
              <a:t> </a:t>
            </a:r>
            <a:r>
              <a:rPr lang="en-GB" altLang="zh-CN" sz="3200" b="1" dirty="0"/>
              <a:t>B. </a:t>
            </a:r>
            <a:r>
              <a:rPr lang="zh-CN" altLang="en-US" sz="3200" b="1" dirty="0"/>
              <a:t>一定是菱形 </a:t>
            </a:r>
          </a:p>
          <a:p>
            <a:r>
              <a:rPr lang="en-GB" altLang="zh-CN" sz="3200" b="1" dirty="0"/>
              <a:t>C. </a:t>
            </a:r>
            <a:r>
              <a:rPr lang="zh-CN" altLang="en-US" sz="3200" b="1" dirty="0"/>
              <a:t>对角线一定互相垂直 </a:t>
            </a:r>
            <a:r>
              <a:rPr lang="en-US" altLang="zh-CN" sz="3200" b="1" dirty="0"/>
              <a:t>			</a:t>
            </a:r>
            <a:r>
              <a:rPr lang="en-GB" altLang="zh-CN" sz="3200" b="1" dirty="0"/>
              <a:t>D. </a:t>
            </a:r>
            <a:r>
              <a:rPr lang="zh-CN" altLang="en-US" sz="3200" b="1" dirty="0"/>
              <a:t>对角线一定相等 </a:t>
            </a:r>
          </a:p>
          <a:p>
            <a:endParaRPr kumimoji="1" lang="zh-CN" altLang="en-US" sz="3600" b="1" dirty="0"/>
          </a:p>
        </p:txBody>
      </p:sp>
      <p:pic>
        <p:nvPicPr>
          <p:cNvPr id="2049" name="Picture 1" descr="page1image586758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707" y="3350970"/>
            <a:ext cx="4432967" cy="323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18896" y="373286"/>
            <a:ext cx="10247443" cy="5849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430" b="1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zh-CN" sz="3430" b="1" dirty="0">
                <a:latin typeface="宋体" panose="02010600030101010101" pitchFamily="2" charset="-122"/>
                <a:ea typeface="宋体" panose="02010600030101010101" pitchFamily="2" charset="-122"/>
              </a:rPr>
              <a:t>组</a:t>
            </a:r>
            <a:r>
              <a:rPr lang="en-US" altLang="zh-CN" sz="3430" b="1" dirty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3430" b="1" dirty="0">
                <a:latin typeface="宋体" panose="02010600030101010101" pitchFamily="2" charset="-122"/>
                <a:ea typeface="宋体" panose="02010600030101010101" pitchFamily="2" charset="-122"/>
              </a:rPr>
              <a:t>技能提升</a:t>
            </a:r>
            <a:endParaRPr lang="zh-CN" altLang="zh-CN" sz="343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5.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如图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在四边形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点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E,F,G,H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分别是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AD,BD,BC,CA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的中点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若四边形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EFGH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是矩形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则四边形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需满足的条件是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                 (     )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en-US" altLang="zh-CN" sz="3145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A.AB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⊥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DC</a:t>
            </a:r>
            <a:endParaRPr lang="zh-CN" altLang="zh-CN" sz="3145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B.AC=BD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C.AC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⊥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BD</a:t>
            </a:r>
            <a:endParaRPr lang="zh-CN" altLang="zh-CN" sz="3145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D.AB=DC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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81945" y="2515442"/>
            <a:ext cx="5552375" cy="3471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766483" y="2783894"/>
            <a:ext cx="367393" cy="41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内容占位符 2"/>
          <p:cNvSpPr txBox="1"/>
          <p:nvPr/>
        </p:nvSpPr>
        <p:spPr>
          <a:xfrm>
            <a:off x="549939" y="373286"/>
            <a:ext cx="4577862" cy="694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3600" b="1" dirty="0">
                <a:solidFill>
                  <a:srgbClr val="C00000"/>
                </a:solidFill>
              </a:rPr>
              <a:t>作业版：</a:t>
            </a:r>
            <a:r>
              <a:rPr kumimoji="1" lang="en-US" altLang="zh-CN" sz="3600" b="1" dirty="0">
                <a:solidFill>
                  <a:srgbClr val="C00000"/>
                </a:solidFill>
              </a:rPr>
              <a:t>p54-5</a:t>
            </a:r>
            <a:endParaRPr kumimoji="1" lang="en-GB" altLang="zh-CN" sz="3200" b="1" dirty="0">
              <a:solidFill>
                <a:srgbClr val="C00000"/>
              </a:solidFill>
            </a:endParaRPr>
          </a:p>
          <a:p>
            <a:endParaRPr kumimoji="1" lang="zh-CN" altLang="en-US" sz="3600" b="1" dirty="0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98334" y="46541"/>
            <a:ext cx="8722895" cy="1967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是四边形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内一点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且满足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PA=PB,</a:t>
            </a:r>
          </a:p>
          <a:p>
            <a:pPr>
              <a:lnSpc>
                <a:spcPct val="150000"/>
              </a:lnSpc>
            </a:pP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PC=PD,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APB=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CPD,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E,F,G,H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分别为边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AB,</a:t>
            </a:r>
          </a:p>
          <a:p>
            <a:pPr>
              <a:lnSpc>
                <a:spcPct val="150000"/>
              </a:lnSpc>
            </a:pP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BC,CD,DA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的中点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请猜想四边形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EFGH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的形状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并证明</a:t>
            </a:r>
            <a:r>
              <a:rPr lang="en-US" altLang="zh-CN" sz="2857" dirty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2857" dirty="0">
                <a:latin typeface="宋体" pitchFamily="2" charset="-122"/>
                <a:ea typeface="宋体" pitchFamily="2" charset="-122"/>
              </a:rPr>
              <a:t></a:t>
            </a:r>
            <a:endParaRPr lang="zh-CN" altLang="en-US" sz="2857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988024" y="4111496"/>
            <a:ext cx="2965640" cy="2636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629099" y="3991349"/>
            <a:ext cx="6214625" cy="2866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ED083F49-ACD3-FF4B-9EB8-7F5D84B90F04}"/>
              </a:ext>
            </a:extLst>
          </p:cNvPr>
          <p:cNvSpPr/>
          <p:nvPr/>
        </p:nvSpPr>
        <p:spPr>
          <a:xfrm>
            <a:off x="1629099" y="1955970"/>
            <a:ext cx="8189734" cy="215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143" dirty="0">
                <a:latin typeface="宋体" pitchFamily="2" charset="-122"/>
                <a:ea typeface="宋体" pitchFamily="2" charset="-122"/>
              </a:rPr>
              <a:t>(4)</a:t>
            </a:r>
            <a:r>
              <a:rPr lang="zh-CN" altLang="zh-CN" sz="3143" dirty="0">
                <a:latin typeface="宋体" pitchFamily="2" charset="-122"/>
                <a:ea typeface="宋体" pitchFamily="2" charset="-122"/>
              </a:rPr>
              <a:t>若改变</a:t>
            </a:r>
            <a:r>
              <a:rPr lang="en-US" altLang="zh-CN" sz="3143" dirty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3143" dirty="0">
                <a:latin typeface="宋体" pitchFamily="2" charset="-122"/>
                <a:ea typeface="宋体" pitchFamily="2" charset="-122"/>
              </a:rPr>
              <a:t>中的条件</a:t>
            </a:r>
            <a:r>
              <a:rPr lang="en-US" altLang="zh-CN" sz="3143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3143" dirty="0">
                <a:latin typeface="宋体" pitchFamily="2" charset="-122"/>
                <a:ea typeface="宋体" pitchFamily="2" charset="-122"/>
              </a:rPr>
              <a:t>使∠</a:t>
            </a:r>
            <a:r>
              <a:rPr lang="en-US" altLang="zh-CN" sz="3143" dirty="0">
                <a:latin typeface="宋体" pitchFamily="2" charset="-122"/>
                <a:ea typeface="宋体" pitchFamily="2" charset="-122"/>
              </a:rPr>
              <a:t>APB=</a:t>
            </a:r>
            <a:r>
              <a:rPr lang="zh-CN" altLang="zh-CN" sz="3143" dirty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3143" dirty="0">
                <a:latin typeface="宋体" pitchFamily="2" charset="-122"/>
                <a:ea typeface="宋体" pitchFamily="2" charset="-122"/>
              </a:rPr>
              <a:t>CPD=90</a:t>
            </a:r>
            <a:r>
              <a:rPr lang="zh-CN" altLang="zh-CN" sz="3143" dirty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3143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3143" dirty="0">
                <a:latin typeface="宋体" pitchFamily="2" charset="-122"/>
                <a:ea typeface="宋体" pitchFamily="2" charset="-122"/>
              </a:rPr>
              <a:t>其他条件不变</a:t>
            </a:r>
            <a:r>
              <a:rPr lang="en-US" altLang="zh-CN" sz="3143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3143" dirty="0">
                <a:latin typeface="宋体" pitchFamily="2" charset="-122"/>
                <a:ea typeface="宋体" pitchFamily="2" charset="-122"/>
              </a:rPr>
              <a:t>请再次猜想四边形</a:t>
            </a:r>
            <a:r>
              <a:rPr lang="en-US" altLang="zh-CN" sz="3143" dirty="0">
                <a:latin typeface="宋体" pitchFamily="2" charset="-122"/>
                <a:ea typeface="宋体" pitchFamily="2" charset="-122"/>
              </a:rPr>
              <a:t>EFGH</a:t>
            </a:r>
            <a:r>
              <a:rPr lang="zh-CN" altLang="zh-CN" sz="3143" dirty="0">
                <a:latin typeface="宋体" pitchFamily="2" charset="-122"/>
                <a:ea typeface="宋体" pitchFamily="2" charset="-122"/>
              </a:rPr>
              <a:t>的形状</a:t>
            </a:r>
            <a:r>
              <a:rPr lang="en-US" altLang="zh-CN" sz="3143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3143" dirty="0">
                <a:latin typeface="宋体" pitchFamily="2" charset="-122"/>
                <a:ea typeface="宋体" pitchFamily="2" charset="-122"/>
              </a:rPr>
              <a:t>并证明</a:t>
            </a:r>
            <a:r>
              <a:rPr lang="en-US" altLang="zh-CN" sz="3143" dirty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3143" dirty="0">
                <a:latin typeface="宋体" pitchFamily="2" charset="-122"/>
                <a:ea typeface="宋体" pitchFamily="2" charset="-122"/>
              </a:rPr>
              <a:t></a:t>
            </a:r>
            <a:endParaRPr lang="zh-CN" altLang="en-US" sz="3143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793994"/>
            <a:ext cx="10515600" cy="4351338"/>
          </a:xfrm>
        </p:spPr>
        <p:txBody>
          <a:bodyPr>
            <a:normAutofit/>
          </a:bodyPr>
          <a:lstStyle/>
          <a:p>
            <a:r>
              <a:rPr kumimoji="1" lang="en-US" altLang="zh-CN" sz="3600" b="1" dirty="0"/>
              <a:t>10. </a:t>
            </a:r>
            <a:r>
              <a:rPr kumimoji="1" lang="zh-CN" altLang="en-US" sz="3600" b="1" dirty="0"/>
              <a:t>如图，在正方形𝐴𝐵𝐶𝐷内，∠𝐴𝐹𝐵 </a:t>
            </a:r>
            <a:r>
              <a:rPr kumimoji="1" lang="en-US" altLang="zh-CN" sz="3600" b="1" dirty="0"/>
              <a:t>= ∠𝐶𝐸𝐷 = 90°</a:t>
            </a:r>
            <a:r>
              <a:rPr kumimoji="1" lang="zh-CN" altLang="en-US" sz="3600" b="1" dirty="0"/>
              <a:t>，𝐴𝐹 </a:t>
            </a:r>
            <a:r>
              <a:rPr kumimoji="1" lang="en-US" altLang="zh-CN" sz="3600" b="1" dirty="0"/>
              <a:t>= 𝐶𝐸</a:t>
            </a:r>
            <a:r>
              <a:rPr kumimoji="1" lang="zh-CN" altLang="en-US" sz="3600" b="1" dirty="0"/>
              <a:t>，连接𝐸𝐹，若𝐸𝐹 </a:t>
            </a:r>
            <a:r>
              <a:rPr kumimoji="1" lang="en-US" altLang="zh-CN" sz="3600" b="1" dirty="0"/>
              <a:t>= 3√2</a:t>
            </a:r>
            <a:r>
              <a:rPr kumimoji="1" lang="zh-CN" altLang="en-US" sz="3600" b="1" dirty="0"/>
              <a:t>， </a:t>
            </a:r>
          </a:p>
          <a:p>
            <a:r>
              <a:rPr kumimoji="1" lang="zh-CN" altLang="en-US" sz="3600" b="1" dirty="0"/>
              <a:t>两块阴影部分的面积和为</a:t>
            </a:r>
            <a:r>
              <a:rPr kumimoji="1" lang="en-US" altLang="zh-CN" sz="3600" b="1" dirty="0"/>
              <a:t>4</a:t>
            </a:r>
            <a:r>
              <a:rPr kumimoji="1" lang="zh-CN" altLang="en-US" sz="3600" b="1" dirty="0"/>
              <a:t>，则正方形𝐴𝐵𝐶𝐷的面积为</a:t>
            </a:r>
            <a:r>
              <a:rPr kumimoji="1" lang="en-US" altLang="zh-CN" sz="3600" b="1" dirty="0"/>
              <a:t>( ).</a:t>
            </a:r>
          </a:p>
          <a:p>
            <a:r>
              <a:rPr kumimoji="1" lang="en-US" altLang="zh-CN" sz="3200" b="1" dirty="0"/>
              <a:t> </a:t>
            </a:r>
            <a:r>
              <a:rPr kumimoji="1" lang="en-GB" altLang="zh-CN" sz="3200" b="1" dirty="0"/>
              <a:t>A. 17			 B. 18</a:t>
            </a:r>
            <a:br>
              <a:rPr kumimoji="1" lang="en-GB" altLang="zh-CN" sz="3200" b="1" dirty="0"/>
            </a:br>
            <a:r>
              <a:rPr kumimoji="1" lang="zh-CN" altLang="en-US" sz="3200" b="1" dirty="0"/>
              <a:t> </a:t>
            </a:r>
            <a:r>
              <a:rPr kumimoji="1" lang="en-GB" altLang="zh-CN" sz="3200" b="1" dirty="0"/>
              <a:t>C. 26 			D. 32 </a:t>
            </a:r>
          </a:p>
          <a:p>
            <a:endParaRPr kumimoji="1" lang="zh-CN" altLang="en-US" sz="3600" b="1" dirty="0"/>
          </a:p>
        </p:txBody>
      </p:sp>
      <p:pic>
        <p:nvPicPr>
          <p:cNvPr id="3073" name="Picture 1" descr="page2image584013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938" y="2731478"/>
            <a:ext cx="3636962" cy="3636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7831" y="723656"/>
            <a:ext cx="1025183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b="1" dirty="0"/>
              <a:t>14.</a:t>
            </a:r>
            <a:r>
              <a:rPr lang="en-US" altLang="zh-CN" dirty="0"/>
              <a:t> </a:t>
            </a:r>
            <a:r>
              <a:rPr lang="zh-CN" altLang="en-US" sz="3600" b="1" dirty="0"/>
              <a:t>如图，在△ 𝐴𝐵𝐶中，𝐷是𝐵𝐶上一点，𝐴𝐵 </a:t>
            </a:r>
            <a:r>
              <a:rPr lang="en-US" altLang="zh-CN" sz="3600" b="1" dirty="0"/>
              <a:t>= 𝐴𝐷</a:t>
            </a:r>
            <a:r>
              <a:rPr lang="zh-CN" altLang="en-US" sz="3600" b="1" dirty="0"/>
              <a:t>，𝐸、𝐹分别是𝐴𝐶、𝐵𝐷的中点， 𝐸𝐹 </a:t>
            </a:r>
            <a:r>
              <a:rPr lang="en-US" altLang="zh-CN" sz="3600" b="1" dirty="0"/>
              <a:t>= 2</a:t>
            </a:r>
            <a:r>
              <a:rPr lang="zh-CN" altLang="en-US" sz="3600" b="1" dirty="0"/>
              <a:t>，则𝐴𝐶的长为</a:t>
            </a:r>
            <a:r>
              <a:rPr lang="en-US" altLang="zh-CN" sz="3600" b="1" dirty="0"/>
              <a:t>_______. </a:t>
            </a:r>
            <a:endParaRPr lang="zh-CN" altLang="en-US" sz="3600" b="1" dirty="0"/>
          </a:p>
          <a:p>
            <a:endParaRPr kumimoji="1" lang="zh-CN" altLang="en-US" sz="4400" b="1" dirty="0"/>
          </a:p>
        </p:txBody>
      </p:sp>
      <p:pic>
        <p:nvPicPr>
          <p:cNvPr id="6145" name="Picture 1" descr="page2image583959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384" y="2324894"/>
            <a:ext cx="5478255" cy="3540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53620" y="985546"/>
            <a:ext cx="10134995" cy="215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15.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如图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平行四边形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ABCD,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点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BC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上的一点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连接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AF,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FAD=60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°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,AE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平分∠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FAD,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交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CD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于点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E,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且点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CD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的中点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连接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EF,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已知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AD=5,CF=3,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则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EF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的长为</a:t>
            </a:r>
            <a:r>
              <a:rPr lang="en-US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__________.</a:t>
            </a:r>
            <a:r>
              <a:rPr lang="zh-CN" altLang="zh-CN" sz="3145" b="1" dirty="0">
                <a:latin typeface="宋体" panose="02010600030101010101" pitchFamily="2" charset="-122"/>
                <a:ea typeface="宋体" panose="02010600030101010101" pitchFamily="2" charset="-122"/>
              </a:rPr>
              <a:t></a:t>
            </a:r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72948" y="3565249"/>
            <a:ext cx="2384474" cy="313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990314" y="2581103"/>
            <a:ext cx="278946" cy="360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内容占位符 2"/>
          <p:cNvSpPr txBox="1"/>
          <p:nvPr/>
        </p:nvSpPr>
        <p:spPr>
          <a:xfrm>
            <a:off x="549939" y="373286"/>
            <a:ext cx="4577862" cy="694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3600" b="1" dirty="0">
                <a:solidFill>
                  <a:srgbClr val="C00000"/>
                </a:solidFill>
              </a:rPr>
              <a:t>作业版：</a:t>
            </a:r>
            <a:r>
              <a:rPr kumimoji="1" lang="en-US" altLang="zh-CN" sz="3600" b="1" dirty="0">
                <a:solidFill>
                  <a:srgbClr val="C00000"/>
                </a:solidFill>
              </a:rPr>
              <a:t>p57-14</a:t>
            </a:r>
            <a:endParaRPr kumimoji="1" lang="en-GB" altLang="zh-CN" sz="3200" b="1" dirty="0">
              <a:solidFill>
                <a:srgbClr val="C00000"/>
              </a:solidFill>
            </a:endParaRPr>
          </a:p>
          <a:p>
            <a:endParaRPr kumimoji="1" lang="zh-CN" altLang="en-US" sz="3600" b="1" dirty="0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40069" y="922948"/>
            <a:ext cx="9911862" cy="4351338"/>
          </a:xfrm>
        </p:spPr>
        <p:txBody>
          <a:bodyPr>
            <a:normAutofit/>
          </a:bodyPr>
          <a:lstStyle/>
          <a:p>
            <a:r>
              <a:rPr kumimoji="1" lang="en-US" altLang="zh-CN" sz="3600" b="1" dirty="0"/>
              <a:t>16. </a:t>
            </a:r>
            <a:r>
              <a:rPr kumimoji="1" lang="zh-CN" altLang="en-US" sz="3600" b="1" dirty="0"/>
              <a:t>已知在平面直角坐标系中有𝐴，𝐵，𝐶，𝐷四个点，其中𝐴，𝐵，𝐶三个点的坐标分别为 </a:t>
            </a:r>
            <a:r>
              <a:rPr kumimoji="1" lang="en-US" altLang="zh-CN" sz="3600" b="1" dirty="0"/>
              <a:t>(3,1)</a:t>
            </a:r>
            <a:r>
              <a:rPr kumimoji="1" lang="zh-CN" altLang="en-US" sz="3600" b="1" dirty="0"/>
              <a:t>，</a:t>
            </a:r>
            <a:r>
              <a:rPr kumimoji="1" lang="en-US" altLang="zh-CN" sz="3600" b="1" dirty="0"/>
              <a:t>(−2,2)</a:t>
            </a:r>
            <a:r>
              <a:rPr kumimoji="1" lang="zh-CN" altLang="en-US" sz="3600" b="1" dirty="0"/>
              <a:t>，</a:t>
            </a:r>
            <a:r>
              <a:rPr kumimoji="1" lang="en-US" altLang="zh-CN" sz="3600" b="1" dirty="0"/>
              <a:t>(1, −2)</a:t>
            </a:r>
            <a:r>
              <a:rPr kumimoji="1" lang="zh-CN" altLang="en-US" sz="3600" b="1" dirty="0"/>
              <a:t>，则当点𝐷的坐标为</a:t>
            </a:r>
            <a:r>
              <a:rPr kumimoji="1"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_________</a:t>
            </a:r>
            <a:r>
              <a:rPr kumimoji="1" lang="zh-CN" altLang="zh-CN" sz="3600" b="1" dirty="0"/>
              <a:t>时，以𝐴，𝐵，𝐶，𝐷四个点为顶 点的四边形是平行四边形. </a:t>
            </a:r>
          </a:p>
          <a:p>
            <a:pPr marL="0" indent="0">
              <a:buNone/>
            </a:pPr>
            <a:endParaRPr kumimoji="1" lang="zh-CN" altLang="en-US" sz="3600" b="1" dirty="0"/>
          </a:p>
          <a:p>
            <a:endParaRPr kumimoji="1" lang="zh-CN" altLang="en-US" sz="3600" b="1" dirty="0"/>
          </a:p>
        </p:txBody>
      </p:sp>
      <p:pic>
        <p:nvPicPr>
          <p:cNvPr id="5124" name="Picture 4" descr="page2image603025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413" y="-136525"/>
            <a:ext cx="58420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age2image603025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-220663"/>
            <a:ext cx="58420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88671" y="3145139"/>
            <a:ext cx="10515600" cy="4351338"/>
          </a:xfrm>
        </p:spPr>
        <p:txBody>
          <a:bodyPr/>
          <a:lstStyle/>
          <a:p>
            <a:r>
              <a:rPr lang="en-US" altLang="zh-CN" dirty="0"/>
              <a:t>17.【</a:t>
            </a:r>
            <a:r>
              <a:rPr lang="zh-CN" altLang="en-US" dirty="0"/>
              <a:t>答案</a:t>
            </a:r>
            <a:r>
              <a:rPr lang="en-US" altLang="zh-CN" dirty="0"/>
              <a:t>】</a:t>
            </a:r>
          </a:p>
          <a:p>
            <a:r>
              <a:rPr lang="zh-CN" altLang="en-US" dirty="0"/>
              <a:t>证明</a:t>
            </a:r>
            <a:r>
              <a:rPr lang="en-US" altLang="zh-CN" dirty="0"/>
              <a:t>:</a:t>
            </a:r>
            <a:r>
              <a:rPr lang="zh-CN" altLang="en-US" dirty="0"/>
              <a:t>∵ ∠𝐷 </a:t>
            </a:r>
            <a:r>
              <a:rPr lang="en-US" altLang="zh-CN" dirty="0"/>
              <a:t>= ∠𝐷𝐶𝐸</a:t>
            </a:r>
            <a:r>
              <a:rPr lang="zh-CN" altLang="en-US" dirty="0"/>
              <a:t>，</a:t>
            </a:r>
            <a:br>
              <a:rPr lang="zh-CN" altLang="en-US" dirty="0"/>
            </a:br>
            <a:r>
              <a:rPr lang="zh-CN" altLang="en-US" dirty="0"/>
              <a:t>∴ 𝐴𝐷</a:t>
            </a:r>
            <a:r>
              <a:rPr lang="en-US" altLang="zh-CN" dirty="0"/>
              <a:t>//𝐵𝐶</a:t>
            </a:r>
            <a:r>
              <a:rPr lang="zh-CN" altLang="en-US" dirty="0"/>
              <a:t>，</a:t>
            </a:r>
            <a:r>
              <a:rPr lang="en-US" altLang="zh-CN" dirty="0"/>
              <a:t>(3 </a:t>
            </a:r>
            <a:r>
              <a:rPr lang="zh-CN" altLang="en-US" dirty="0"/>
              <a:t>分</a:t>
            </a:r>
            <a:r>
              <a:rPr lang="en-US" altLang="zh-CN" dirty="0"/>
              <a:t>)</a:t>
            </a:r>
            <a:br>
              <a:rPr lang="en-US" altLang="zh-CN" dirty="0"/>
            </a:br>
            <a:r>
              <a:rPr lang="zh-CN" altLang="en-US" dirty="0"/>
              <a:t>∵ 𝐴𝐷 </a:t>
            </a:r>
            <a:r>
              <a:rPr lang="en-US" altLang="zh-CN" dirty="0"/>
              <a:t>= 𝐵𝐶</a:t>
            </a:r>
            <a:r>
              <a:rPr lang="zh-CN" altLang="en-US" dirty="0"/>
              <a:t>，</a:t>
            </a:r>
            <a:br>
              <a:rPr lang="zh-CN" altLang="en-US" dirty="0"/>
            </a:br>
            <a:r>
              <a:rPr lang="zh-CN" altLang="en-US" dirty="0"/>
              <a:t>∴四边形𝐴𝐵𝐶𝐷是平行四边形</a:t>
            </a:r>
            <a:r>
              <a:rPr lang="en-US" altLang="zh-CN" dirty="0"/>
              <a:t>.(6 </a:t>
            </a:r>
            <a:r>
              <a:rPr lang="zh-CN" altLang="en-US" dirty="0"/>
              <a:t>分</a:t>
            </a:r>
            <a:r>
              <a:rPr lang="en-US" altLang="zh-CN" dirty="0"/>
              <a:t>) </a:t>
            </a:r>
            <a:endParaRPr lang="zh-CN" altLang="en-US" dirty="0"/>
          </a:p>
          <a:p>
            <a:endParaRPr kumimoji="1"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30" y="518850"/>
            <a:ext cx="11785570" cy="238639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027" y="407988"/>
            <a:ext cx="10121900" cy="25654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027" y="1690688"/>
            <a:ext cx="5334080" cy="501014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80751"/>
            <a:ext cx="10327994" cy="229059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594" y="2153444"/>
            <a:ext cx="6337300" cy="36957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010" y="5805996"/>
            <a:ext cx="2286000" cy="558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300" y="520700"/>
            <a:ext cx="10693400" cy="29083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741588"/>
            <a:ext cx="6761278" cy="472866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947" y="2811463"/>
            <a:ext cx="11223414" cy="404653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365125"/>
            <a:ext cx="9906000" cy="24765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45206"/>
            <a:ext cx="9906000" cy="2476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394" y="2222339"/>
            <a:ext cx="6627472" cy="477344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709247" y="742156"/>
            <a:ext cx="10515600" cy="4351338"/>
          </a:xfrm>
        </p:spPr>
        <p:txBody>
          <a:bodyPr/>
          <a:lstStyle/>
          <a:p>
            <a:r>
              <a:rPr lang="en-US" altLang="zh-CN" b="1" dirty="0"/>
              <a:t>22.</a:t>
            </a:r>
            <a:r>
              <a:rPr lang="zh-CN" altLang="en-US" b="1" dirty="0"/>
              <a:t>如图，过▱𝐴𝐵𝐶𝐷对角线𝐴𝐶与𝐵𝐷的交点𝐸作两条互相垂直的直线，分别交边𝐴𝐵、𝐵𝐶、 𝐶𝐷、𝐷𝐴于点𝑃、𝑀、𝑄、𝑁</a:t>
            </a:r>
            <a:r>
              <a:rPr lang="en-US" altLang="zh-CN" b="1" dirty="0"/>
              <a:t>.</a:t>
            </a:r>
            <a:br>
              <a:rPr lang="en-US" altLang="zh-CN" b="1" dirty="0"/>
            </a:br>
            <a:r>
              <a:rPr lang="en-US" altLang="zh-CN" b="1" dirty="0"/>
              <a:t>(1)</a:t>
            </a:r>
            <a:r>
              <a:rPr lang="zh-CN" altLang="en-US" b="1" dirty="0"/>
              <a:t>求证</a:t>
            </a:r>
            <a:r>
              <a:rPr lang="en-US" altLang="zh-CN" b="1" dirty="0"/>
              <a:t>:</a:t>
            </a:r>
            <a:r>
              <a:rPr lang="zh-CN" altLang="en-US" b="1" dirty="0"/>
              <a:t>△ 𝑃𝐵𝐸≌△ 𝑄𝐷𝐸</a:t>
            </a:r>
            <a:r>
              <a:rPr lang="en-US" altLang="zh-CN" b="1" dirty="0"/>
              <a:t>;</a:t>
            </a:r>
            <a:br>
              <a:rPr lang="en-US" altLang="zh-CN" b="1" dirty="0"/>
            </a:br>
            <a:r>
              <a:rPr lang="en-US" altLang="zh-CN" b="1" dirty="0"/>
              <a:t>(2)</a:t>
            </a:r>
            <a:r>
              <a:rPr lang="zh-CN" altLang="en-US" b="1" dirty="0"/>
              <a:t>顺次连接点𝑃、𝑀、𝑄、𝑁，求证</a:t>
            </a:r>
            <a:r>
              <a:rPr lang="en-US" altLang="zh-CN" b="1" dirty="0"/>
              <a:t>:</a:t>
            </a:r>
            <a:r>
              <a:rPr lang="zh-CN" altLang="en-US" b="1" dirty="0"/>
              <a:t>四边形𝑃𝑀𝑄𝑁是菱形</a:t>
            </a:r>
            <a:r>
              <a:rPr lang="en-US" altLang="zh-CN" b="1" dirty="0"/>
              <a:t>. </a:t>
            </a:r>
            <a:endParaRPr lang="zh-CN" altLang="en-US" b="1" dirty="0"/>
          </a:p>
          <a:p>
            <a:endParaRPr lang="zh-CN" altLang="en-US" b="1" dirty="0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953AFF54-EA6D-BE41-9AD1-548E23CB9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013" y="2541115"/>
            <a:ext cx="7581369" cy="4195672"/>
          </a:xfrm>
          <a:prstGeom prst="rect">
            <a:avLst/>
          </a:prstGeom>
        </p:spPr>
      </p:pic>
      <p:pic>
        <p:nvPicPr>
          <p:cNvPr id="7169" name="Picture 1" descr="page3image5840609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538" y="3557598"/>
            <a:ext cx="4773543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709247" y="742156"/>
            <a:ext cx="10515600" cy="4351338"/>
          </a:xfrm>
        </p:spPr>
        <p:txBody>
          <a:bodyPr/>
          <a:lstStyle/>
          <a:p>
            <a:r>
              <a:rPr lang="en-US" altLang="zh-CN" b="1" dirty="0"/>
              <a:t>22.</a:t>
            </a:r>
            <a:r>
              <a:rPr lang="zh-CN" altLang="en-US" b="1" dirty="0"/>
              <a:t>如图，过▱𝐴𝐵𝐶𝐷对角线𝐴𝐶与𝐵𝐷的交点𝐸作两条互相垂直的直线，分别交边𝐴𝐵、𝐵𝐶、 𝐶𝐷、𝐷𝐴于点𝑃、𝑀、𝑄、𝑁</a:t>
            </a:r>
            <a:r>
              <a:rPr lang="en-US" altLang="zh-CN" b="1" dirty="0"/>
              <a:t>.</a:t>
            </a:r>
            <a:br>
              <a:rPr lang="en-US" altLang="zh-CN" b="1" dirty="0"/>
            </a:br>
            <a:r>
              <a:rPr lang="en-US" altLang="zh-CN" b="1" dirty="0"/>
              <a:t>(1)</a:t>
            </a:r>
            <a:r>
              <a:rPr lang="zh-CN" altLang="en-US" b="1" dirty="0"/>
              <a:t>求证</a:t>
            </a:r>
            <a:r>
              <a:rPr lang="en-US" altLang="zh-CN" b="1" dirty="0"/>
              <a:t>:</a:t>
            </a:r>
            <a:r>
              <a:rPr lang="zh-CN" altLang="en-US" b="1" dirty="0"/>
              <a:t>△ 𝑃𝐵𝐸≌△ 𝑄𝐷𝐸</a:t>
            </a:r>
            <a:r>
              <a:rPr lang="en-US" altLang="zh-CN" b="1" dirty="0"/>
              <a:t>;</a:t>
            </a:r>
            <a:br>
              <a:rPr lang="en-US" altLang="zh-CN" b="1" dirty="0"/>
            </a:br>
            <a:r>
              <a:rPr lang="en-US" altLang="zh-CN" b="1" dirty="0"/>
              <a:t>(2)</a:t>
            </a:r>
            <a:r>
              <a:rPr lang="zh-CN" altLang="en-US" b="1" dirty="0"/>
              <a:t>顺次连接点𝑃、𝑀、𝑄、𝑁，求证</a:t>
            </a:r>
            <a:r>
              <a:rPr lang="en-US" altLang="zh-CN" b="1" dirty="0"/>
              <a:t>:</a:t>
            </a:r>
            <a:r>
              <a:rPr lang="zh-CN" altLang="en-US" b="1" dirty="0"/>
              <a:t>四边形𝑃𝑀𝑄𝑁是菱形</a:t>
            </a:r>
            <a:r>
              <a:rPr lang="en-US" altLang="zh-CN" b="1" dirty="0"/>
              <a:t>. </a:t>
            </a:r>
            <a:endParaRPr lang="zh-CN" altLang="en-US" b="1" dirty="0"/>
          </a:p>
          <a:p>
            <a:endParaRPr lang="zh-CN" altLang="en-US" b="1" dirty="0"/>
          </a:p>
        </p:txBody>
      </p:sp>
      <p:pic>
        <p:nvPicPr>
          <p:cNvPr id="7169" name="Picture 1" descr="page3image584060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878" y="2782094"/>
            <a:ext cx="4773543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68944437-5A0B-734E-AC2A-76D4ECAF60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152" y="2631622"/>
            <a:ext cx="5175460" cy="422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5782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720969" y="418855"/>
            <a:ext cx="10515600" cy="4351338"/>
          </a:xfrm>
        </p:spPr>
        <p:txBody>
          <a:bodyPr>
            <a:normAutofit/>
          </a:bodyPr>
          <a:lstStyle/>
          <a:p>
            <a:r>
              <a:rPr lang="en-US" altLang="zh-CN" sz="3200" b="1" dirty="0"/>
              <a:t>23. </a:t>
            </a:r>
            <a:r>
              <a:rPr lang="zh-CN" altLang="en-US" sz="3200" b="1" dirty="0"/>
              <a:t>如图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，在正方形𝐴𝐵𝐶𝐷中，点𝐸在边𝐶𝐷上</a:t>
            </a:r>
            <a:r>
              <a:rPr lang="en-US" altLang="zh-CN" sz="3200" b="1" dirty="0"/>
              <a:t>(</a:t>
            </a:r>
            <a:r>
              <a:rPr lang="zh-CN" altLang="en-US" sz="3200" b="1" dirty="0"/>
              <a:t>不与点𝐶，𝐷重合</a:t>
            </a:r>
            <a:r>
              <a:rPr lang="en-US" altLang="zh-CN" sz="3200" b="1" dirty="0"/>
              <a:t>)</a:t>
            </a:r>
            <a:r>
              <a:rPr lang="zh-CN" altLang="en-US" sz="3200" b="1" dirty="0"/>
              <a:t>，𝐴𝐸交对角线𝐵𝐷于点 𝐺，𝐺𝐹 ⊥ 𝐴𝐸交𝐵𝐶于点𝐹</a:t>
            </a:r>
            <a:r>
              <a:rPr lang="en-US" altLang="zh-CN" sz="3200" b="1" dirty="0"/>
              <a:t>.</a:t>
            </a:r>
            <a:br>
              <a:rPr lang="en-US" altLang="zh-CN" sz="3200" b="1" dirty="0"/>
            </a:br>
            <a:r>
              <a:rPr lang="en-US" altLang="zh-CN" sz="3200" b="1" dirty="0"/>
              <a:t>(1)</a:t>
            </a:r>
            <a:r>
              <a:rPr lang="zh-CN" altLang="en-US" sz="3200" b="1" dirty="0"/>
              <a:t>求证</a:t>
            </a:r>
            <a:r>
              <a:rPr lang="en-US" altLang="zh-CN" sz="3200" b="1" dirty="0"/>
              <a:t>:</a:t>
            </a:r>
            <a:r>
              <a:rPr lang="zh-CN" altLang="en-US" sz="3200" b="1" dirty="0"/>
              <a:t>𝐴𝐺 </a:t>
            </a:r>
            <a:r>
              <a:rPr lang="en-US" altLang="zh-CN" sz="3200" b="1" dirty="0"/>
              <a:t>= 𝐹𝐺.</a:t>
            </a:r>
            <a:br>
              <a:rPr lang="en-US" altLang="zh-CN" sz="3200" b="1" dirty="0"/>
            </a:br>
            <a:r>
              <a:rPr lang="en-US" altLang="zh-CN" sz="3200" b="1" dirty="0"/>
              <a:t>(2)</a:t>
            </a:r>
            <a:r>
              <a:rPr lang="zh-CN" altLang="en-US" sz="3200" b="1" dirty="0"/>
              <a:t>若𝐴𝐵 </a:t>
            </a:r>
            <a:r>
              <a:rPr lang="en-US" altLang="zh-CN" sz="3200" b="1" dirty="0"/>
              <a:t>= 10</a:t>
            </a:r>
            <a:r>
              <a:rPr lang="zh-CN" altLang="en-US" sz="3200" b="1" dirty="0"/>
              <a:t>，𝐵𝐹 </a:t>
            </a:r>
            <a:r>
              <a:rPr lang="en-US" altLang="zh-CN" sz="3200" b="1" dirty="0"/>
              <a:t>= 4</a:t>
            </a:r>
            <a:r>
              <a:rPr lang="zh-CN" altLang="en-US" sz="3200" b="1" dirty="0"/>
              <a:t>，求𝐵𝐺的长</a:t>
            </a:r>
            <a:r>
              <a:rPr lang="en-US" altLang="zh-CN" sz="3200" b="1" dirty="0"/>
              <a:t>. </a:t>
            </a:r>
            <a:endParaRPr lang="zh-CN" altLang="en-US" sz="3200" b="1" dirty="0"/>
          </a:p>
          <a:p>
            <a:r>
              <a:rPr lang="en-US" altLang="zh-CN" sz="3200" b="1" dirty="0"/>
              <a:t>(3)</a:t>
            </a:r>
            <a:r>
              <a:rPr lang="zh-CN" altLang="en-US" sz="3200" b="1" dirty="0"/>
              <a:t>如图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，连接𝐴𝐹，𝐸𝐹，若𝐴𝐹 </a:t>
            </a:r>
            <a:r>
              <a:rPr lang="en-US" altLang="zh-CN" sz="3200" b="1" dirty="0"/>
              <a:t>= 𝐴𝐸</a:t>
            </a:r>
            <a:r>
              <a:rPr lang="zh-CN" altLang="en-US" sz="3200" b="1" dirty="0"/>
              <a:t>， 求正方形𝐴𝐵𝐶𝐷与△ 𝐶𝐸𝐹的面积之比</a:t>
            </a:r>
            <a:r>
              <a:rPr lang="en-US" altLang="zh-CN" sz="3200" b="1" dirty="0"/>
              <a:t>. </a:t>
            </a:r>
            <a:endParaRPr lang="zh-CN" altLang="en-US" sz="3200" b="1" dirty="0"/>
          </a:p>
          <a:p>
            <a:endParaRPr lang="zh-CN" altLang="en-US" sz="3200" b="1" dirty="0"/>
          </a:p>
        </p:txBody>
      </p:sp>
      <p:pic>
        <p:nvPicPr>
          <p:cNvPr id="4099" name="Picture 3" descr="page4image585954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268" y="3820160"/>
            <a:ext cx="6037386" cy="327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page4image585902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215" y="3593673"/>
            <a:ext cx="9685953" cy="326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653" y="164673"/>
            <a:ext cx="11400694" cy="4351338"/>
          </a:xfrm>
        </p:spPr>
        <p:txBody>
          <a:bodyPr>
            <a:normAutofit/>
          </a:bodyPr>
          <a:lstStyle/>
          <a:p>
            <a:r>
              <a:rPr lang="en-US" altLang="zh-CN" sz="2600" b="1" dirty="0"/>
              <a:t>24. </a:t>
            </a:r>
            <a:r>
              <a:rPr lang="zh-CN" altLang="en-US" sz="2600" b="1" dirty="0"/>
              <a:t>已知，平行四边形𝐴𝐵𝐶𝐷中，一动点𝑃在𝐴𝐷边上，以每秒</a:t>
            </a:r>
            <a:r>
              <a:rPr lang="en-US" altLang="zh-CN" sz="2600" b="1" dirty="0"/>
              <a:t>1𝑐𝑚</a:t>
            </a:r>
            <a:r>
              <a:rPr lang="zh-CN" altLang="en-US" sz="2600" b="1" dirty="0"/>
              <a:t>的速度从点𝐴向点𝐷运动</a:t>
            </a:r>
            <a:r>
              <a:rPr lang="en-US" altLang="zh-CN" sz="2600" b="1" dirty="0"/>
              <a:t>. </a:t>
            </a:r>
            <a:endParaRPr lang="zh-CN" altLang="en-US" sz="2600" b="1" dirty="0"/>
          </a:p>
          <a:p>
            <a:r>
              <a:rPr lang="en-US" altLang="zh-CN" sz="2600" b="1" dirty="0"/>
              <a:t>(1)</a:t>
            </a:r>
            <a:r>
              <a:rPr lang="zh-CN" altLang="en-US" sz="2600" b="1" dirty="0"/>
              <a:t>如图</a:t>
            </a:r>
            <a:r>
              <a:rPr lang="en-US" altLang="zh-CN" sz="2600" b="1" dirty="0"/>
              <a:t>1</a:t>
            </a:r>
            <a:r>
              <a:rPr lang="zh-CN" altLang="en-US" sz="2600" b="1" dirty="0"/>
              <a:t>，运动过程中，若𝐶𝑃平分∠𝐵𝐶𝐷，且满足𝐶𝐷 </a:t>
            </a:r>
            <a:r>
              <a:rPr lang="en-US" altLang="zh-CN" sz="2600" b="1" dirty="0"/>
              <a:t>= 𝐶𝑃</a:t>
            </a:r>
            <a:r>
              <a:rPr lang="zh-CN" altLang="en-US" sz="2600" b="1" dirty="0"/>
              <a:t>，求∠𝐴𝐵𝐶</a:t>
            </a:r>
            <a:r>
              <a:rPr lang="en-US" altLang="zh-CN" sz="2600" b="1" dirty="0"/>
              <a:t>. </a:t>
            </a:r>
          </a:p>
          <a:p>
            <a:r>
              <a:rPr lang="en-US" altLang="zh-CN" sz="2600" b="1" dirty="0"/>
              <a:t>(2)</a:t>
            </a:r>
            <a:r>
              <a:rPr lang="zh-CN" altLang="en-US" sz="2600" b="1" dirty="0"/>
              <a:t>如图</a:t>
            </a:r>
            <a:r>
              <a:rPr lang="en-US" altLang="zh-CN" sz="2600" b="1" dirty="0"/>
              <a:t>2</a:t>
            </a:r>
            <a:r>
              <a:rPr lang="zh-CN" altLang="en-US" sz="2600" b="1" dirty="0"/>
              <a:t>，在</a:t>
            </a:r>
            <a:r>
              <a:rPr lang="en-US" altLang="zh-CN" sz="2600" b="1" dirty="0"/>
              <a:t>(1)</a:t>
            </a:r>
            <a:r>
              <a:rPr lang="zh-CN" altLang="en-US" sz="2600" b="1" dirty="0"/>
              <a:t>问的条件下，连结𝐵𝑃并延长，与𝐶𝐷的延长线交于点𝐹，连结𝐴𝐹，若 𝐴𝐵 </a:t>
            </a:r>
            <a:r>
              <a:rPr lang="en-US" altLang="zh-CN" sz="2600" b="1" dirty="0"/>
              <a:t>= 8𝑐𝑚</a:t>
            </a:r>
            <a:r>
              <a:rPr lang="zh-CN" altLang="en-US" sz="2600" b="1" dirty="0"/>
              <a:t>，求△ 𝐴𝑃𝐹的面积</a:t>
            </a:r>
            <a:r>
              <a:rPr lang="en-US" altLang="zh-CN" sz="2600" b="1" dirty="0"/>
              <a:t>. </a:t>
            </a:r>
          </a:p>
          <a:p>
            <a:r>
              <a:rPr lang="en-US" altLang="zh-CN" sz="2600" b="1" dirty="0"/>
              <a:t>(3)</a:t>
            </a:r>
            <a:r>
              <a:rPr lang="zh-CN" altLang="en-US" sz="2600" b="1" dirty="0"/>
              <a:t>如图</a:t>
            </a:r>
            <a:r>
              <a:rPr lang="en-US" altLang="zh-CN" sz="2600" b="1" dirty="0"/>
              <a:t>3</a:t>
            </a:r>
            <a:r>
              <a:rPr lang="zh-CN" altLang="en-US" sz="2600" b="1" dirty="0"/>
              <a:t>，另一动点𝑄在𝐵𝐶边上，以每秒</a:t>
            </a:r>
            <a:r>
              <a:rPr lang="en-US" altLang="zh-CN" sz="2600" b="1" dirty="0"/>
              <a:t>4𝑐𝑚</a:t>
            </a:r>
            <a:r>
              <a:rPr lang="zh-CN" altLang="en-US" sz="2600" b="1" dirty="0"/>
              <a:t>的速度从点𝐶出发，在𝐵𝐶间往返运动， 两个点同时出发，当点𝑃到达点𝐷时停止运动</a:t>
            </a:r>
            <a:r>
              <a:rPr lang="en-US" altLang="zh-CN" sz="2600" b="1" dirty="0"/>
              <a:t>(</a:t>
            </a:r>
            <a:r>
              <a:rPr lang="zh-CN" altLang="en-US" sz="2600" b="1" dirty="0"/>
              <a:t>同时𝑄点也停止</a:t>
            </a:r>
            <a:r>
              <a:rPr lang="en-US" altLang="zh-CN" sz="2600" b="1" dirty="0"/>
              <a:t>)</a:t>
            </a:r>
            <a:r>
              <a:rPr lang="zh-CN" altLang="en-US" sz="2600" b="1" dirty="0"/>
              <a:t>，若𝐴𝐷 </a:t>
            </a:r>
            <a:r>
              <a:rPr lang="en-US" altLang="zh-CN" sz="2600" b="1" dirty="0"/>
              <a:t>= 12𝑐𝑚</a:t>
            </a:r>
            <a:r>
              <a:rPr lang="zh-CN" altLang="en-US" sz="2600" b="1" dirty="0"/>
              <a:t>，则𝑡为 何值时，以𝑃，𝐷，𝑄，𝐵四点组成的四边形是平行四边形</a:t>
            </a:r>
            <a:r>
              <a:rPr lang="en-US" altLang="zh-CN" sz="2600" b="1" dirty="0"/>
              <a:t>. </a:t>
            </a:r>
            <a:endParaRPr lang="zh-CN" altLang="en-US" sz="2600" b="1" dirty="0"/>
          </a:p>
          <a:p>
            <a:endParaRPr kumimoji="1" lang="zh-CN" altLang="en-US" sz="2600" b="1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1155</Words>
  <Application>Microsoft Macintosh PowerPoint</Application>
  <PresentationFormat>宽屏</PresentationFormat>
  <Paragraphs>42</Paragraphs>
  <Slides>20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7" baseType="lpstr">
      <vt:lpstr>等线</vt:lpstr>
      <vt:lpstr>等线 Light</vt:lpstr>
      <vt:lpstr>宋体</vt:lpstr>
      <vt:lpstr>微软雅黑</vt:lpstr>
      <vt:lpstr>Arial</vt:lpstr>
      <vt:lpstr>Calibri</vt:lpstr>
      <vt:lpstr>Office 主题​​</vt:lpstr>
      <vt:lpstr>《平行四边形》 课堂练习讲评</vt:lpstr>
      <vt:lpstr>平行四边形课堂练习参考答案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《平行四边形》 课堂练习讲评</dc:title>
  <dc:creator>Microsoft Office User</dc:creator>
  <cp:lastModifiedBy>Microsoft Office User</cp:lastModifiedBy>
  <cp:revision>21</cp:revision>
  <dcterms:created xsi:type="dcterms:W3CDTF">2022-04-01T07:15:00Z</dcterms:created>
  <dcterms:modified xsi:type="dcterms:W3CDTF">2022-04-02T07:00:54Z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50F1FB21199247D586D5F1EDB540573A</vt:lpwstr>
  </property>
  <property fmtid="{D5CDD505-2E9C-101B-9397-08002B2CF9AE}" pid="3" name="KSOProductBuildVer">
    <vt:lpwstr>2052-11.1.0.10356</vt:lpwstr>
  </property>
</Properties>
</file>