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1"/>
  </p:notesMasterIdLst>
  <p:sldIdLst>
    <p:sldId id="257" r:id="rId2"/>
    <p:sldId id="292" r:id="rId3"/>
    <p:sldId id="293" r:id="rId4"/>
    <p:sldId id="294" r:id="rId5"/>
    <p:sldId id="295" r:id="rId6"/>
    <p:sldId id="281" r:id="rId7"/>
    <p:sldId id="302" r:id="rId8"/>
    <p:sldId id="303" r:id="rId9"/>
    <p:sldId id="304" r:id="rId10"/>
    <p:sldId id="305" r:id="rId11"/>
    <p:sldId id="300" r:id="rId12"/>
    <p:sldId id="282" r:id="rId13"/>
    <p:sldId id="284" r:id="rId14"/>
    <p:sldId id="301" r:id="rId15"/>
    <p:sldId id="286" r:id="rId16"/>
    <p:sldId id="288" r:id="rId17"/>
    <p:sldId id="289" r:id="rId18"/>
    <p:sldId id="290" r:id="rId19"/>
    <p:sldId id="291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34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4616271-CB4B-45CB-91C6-17DD551A11EF}" type="datetimeFigureOut">
              <a:rPr lang="zh-CN" altLang="en-US"/>
              <a:pPr>
                <a:defRPr/>
              </a:pPr>
              <a:t>2020/3/4</a:t>
            </a:fld>
            <a:endParaRPr lang="en-US" altLang="zh-CN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A292D4D-B3FF-4C16-9383-3EB2DEDEF2E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4" name="备注占位符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18435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fld id="{15021F66-BD21-4452-B630-698760E37BE8}" type="slidenum">
              <a:rPr kumimoji="1" lang="zh-CN" altLang="en-US" sz="1200" b="0">
                <a:latin typeface="Arial Narrow" pitchFamily="34" charset="0"/>
              </a:rPr>
              <a:pPr algn="r">
                <a:lnSpc>
                  <a:spcPct val="90000"/>
                </a:lnSpc>
                <a:spcBef>
                  <a:spcPct val="20000"/>
                </a:spcBef>
                <a:buFontTx/>
                <a:buChar char="•"/>
              </a:pPr>
              <a:t>4</a:t>
            </a:fld>
            <a:endParaRPr kumimoji="1" lang="en-US" altLang="zh-CN" sz="1200" b="0">
              <a:latin typeface="Arial Narrow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2049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049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E4AC3FCA-CB5C-4AD7-9392-AF290DB30BB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68EFC-43A6-4918-B9D1-1E16515231B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CDF95-E8F2-44F5-98E0-D6F4E8C4A1A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96A87-6FDD-42CC-AD59-84381FD2B6A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51A06-53C2-4610-98D7-08AACD65A6B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496E2-C835-4C8C-A135-CE90193E0C0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E9713-4948-46B9-ACCA-9DA4E29A000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B38A47-8FD2-494B-9383-CA24863E6F4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412AB2-7108-410B-AA97-2D65E0B905D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8CB0A-2AB8-4A31-8564-23908E15B4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C80D6-A7E9-4304-9671-56BCA9B3734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946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946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ea typeface="宋体" pitchFamily="2" charset="-122"/>
              </a:defRPr>
            </a:lvl1pPr>
          </a:lstStyle>
          <a:p>
            <a:pPr>
              <a:defRPr/>
            </a:pPr>
            <a:fld id="{74A9CC21-82F7-48E7-8BD3-392B91F7A11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&#38081;&#38025;&#33104;&#34432;&#26465;&#20214;&#30340;&#27979;&#35797;.rm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gif"/><Relationship Id="rId7" Type="http://schemas.openxmlformats.org/officeDocument/2006/relationships/image" Target="../media/image1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2"/>
          <p:cNvSpPr txBox="1">
            <a:spLocks noChangeArrowheads="1"/>
          </p:cNvSpPr>
          <p:nvPr/>
        </p:nvSpPr>
        <p:spPr bwMode="auto">
          <a:xfrm>
            <a:off x="1143000" y="914400"/>
            <a:ext cx="7239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>
                <a:latin typeface="Arial Narrow" pitchFamily="34" charset="0"/>
              </a:rPr>
              <a:t>课题</a:t>
            </a:r>
            <a:r>
              <a:rPr kumimoji="1" lang="en-US" altLang="zh-CN" sz="4000">
                <a:latin typeface="Arial Narrow" pitchFamily="34" charset="0"/>
              </a:rPr>
              <a:t>3     </a:t>
            </a:r>
            <a:r>
              <a:rPr kumimoji="1" lang="zh-CN" altLang="en-US" sz="4000">
                <a:latin typeface="Arial Narrow" pitchFamily="34" charset="0"/>
              </a:rPr>
              <a:t>金属资源的利用和保护</a:t>
            </a:r>
          </a:p>
        </p:txBody>
      </p:sp>
      <p:sp>
        <p:nvSpPr>
          <p:cNvPr id="14338" name="Text Box 8"/>
          <p:cNvSpPr txBox="1">
            <a:spLocks noChangeArrowheads="1"/>
          </p:cNvSpPr>
          <p:nvPr/>
        </p:nvSpPr>
        <p:spPr bwMode="auto">
          <a:xfrm>
            <a:off x="3708400" y="5661025"/>
            <a:ext cx="1909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（第</a:t>
            </a:r>
            <a:r>
              <a:rPr lang="en-US" altLang="zh-CN"/>
              <a:t>2</a:t>
            </a:r>
            <a:r>
              <a:rPr lang="zh-CN" altLang="en-US"/>
              <a:t>课时）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042988" y="2276475"/>
            <a:ext cx="2016125" cy="3302000"/>
            <a:chOff x="1165" y="2186"/>
            <a:chExt cx="960" cy="1787"/>
          </a:xfrm>
        </p:grpSpPr>
        <p:pic>
          <p:nvPicPr>
            <p:cNvPr id="14346" name="Picture 10" descr="D:\whz1\课件\初三\第八单元\铁钉锈蚀条件的探究.jpg"/>
            <p:cNvPicPr>
              <a:picLocks noChangeAspect="1" noChangeArrowheads="1"/>
            </p:cNvPicPr>
            <p:nvPr/>
          </p:nvPicPr>
          <p:blipFill>
            <a:blip r:embed="rId2"/>
            <a:srcRect r="65848" b="-2426"/>
            <a:stretch>
              <a:fillRect/>
            </a:stretch>
          </p:blipFill>
          <p:spPr bwMode="auto">
            <a:xfrm>
              <a:off x="1165" y="2186"/>
              <a:ext cx="960" cy="1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5" name="Text Box 13"/>
            <p:cNvSpPr txBox="1">
              <a:spLocks noChangeArrowheads="1"/>
            </p:cNvSpPr>
            <p:nvPr/>
          </p:nvSpPr>
          <p:spPr bwMode="auto">
            <a:xfrm>
              <a:off x="1440" y="3692"/>
              <a:ext cx="672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kumimoji="1" lang="en-US" altLang="zh-CN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Ⅰ</a:t>
              </a:r>
            </a:p>
          </p:txBody>
        </p:sp>
      </p:grp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3492500" y="2276475"/>
            <a:ext cx="2209800" cy="3282950"/>
            <a:chOff x="2208" y="2208"/>
            <a:chExt cx="1008" cy="1824"/>
          </a:xfrm>
        </p:grpSpPr>
        <p:pic>
          <p:nvPicPr>
            <p:cNvPr id="14344" name="Picture 11" descr="D:\whz1\课件\初三\第八单元\铁钉锈蚀条件的探究.jpg"/>
            <p:cNvPicPr>
              <a:picLocks noChangeAspect="1" noChangeArrowheads="1"/>
            </p:cNvPicPr>
            <p:nvPr/>
          </p:nvPicPr>
          <p:blipFill>
            <a:blip r:embed="rId2"/>
            <a:srcRect l="34151" r="29990"/>
            <a:stretch>
              <a:fillRect/>
            </a:stretch>
          </p:blipFill>
          <p:spPr bwMode="auto">
            <a:xfrm>
              <a:off x="2208" y="2208"/>
              <a:ext cx="1008" cy="1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6" name="Rectangle 14"/>
            <p:cNvSpPr>
              <a:spLocks noChangeArrowheads="1"/>
            </p:cNvSpPr>
            <p:nvPr/>
          </p:nvSpPr>
          <p:spPr bwMode="auto">
            <a:xfrm>
              <a:off x="2544" y="3744"/>
              <a:ext cx="24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1" lang="en-US" altLang="zh-CN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Ⅱ</a:t>
              </a:r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6084888" y="2276475"/>
            <a:ext cx="2438400" cy="3225800"/>
            <a:chOff x="3369" y="2243"/>
            <a:chExt cx="939" cy="1788"/>
          </a:xfrm>
        </p:grpSpPr>
        <p:pic>
          <p:nvPicPr>
            <p:cNvPr id="14342" name="Picture 12" descr="D:\whz1\课件\初三\第八单元\铁钉锈蚀条件的探究.jpg"/>
            <p:cNvPicPr>
              <a:picLocks noChangeAspect="1" noChangeArrowheads="1"/>
            </p:cNvPicPr>
            <p:nvPr/>
          </p:nvPicPr>
          <p:blipFill>
            <a:blip r:embed="rId2"/>
            <a:srcRect l="66595"/>
            <a:stretch>
              <a:fillRect/>
            </a:stretch>
          </p:blipFill>
          <p:spPr bwMode="auto">
            <a:xfrm>
              <a:off x="3369" y="2243"/>
              <a:ext cx="939" cy="1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7" name="Rectangle 15"/>
            <p:cNvSpPr>
              <a:spLocks noChangeArrowheads="1"/>
            </p:cNvSpPr>
            <p:nvPr/>
          </p:nvSpPr>
          <p:spPr bwMode="auto">
            <a:xfrm>
              <a:off x="3753" y="3744"/>
              <a:ext cx="208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1" lang="en-US" altLang="zh-CN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Ⅲ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1028"/>
          <p:cNvSpPr txBox="1">
            <a:spLocks noChangeArrowheads="1"/>
          </p:cNvSpPr>
          <p:nvPr/>
        </p:nvSpPr>
        <p:spPr bwMode="auto">
          <a:xfrm>
            <a:off x="914400" y="609600"/>
            <a:ext cx="7543800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8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资料一：</a:t>
            </a: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人类每年要向自然界索取大量的金属矿物资源，以提取数以亿吨计的金属。金属</a:t>
            </a:r>
            <a:r>
              <a:rPr kumimoji="1" lang="zh-CN" altLang="en-US" sz="26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矿物的储量有限，而且不能再生。根据已探明的一些矿物的储藏量，并根据目前这些金属的消耗速度，有人估计一些矿物可供开采的年限如下图所示（不包括今后新探明的矿物储量、一些国家的金属储备量和金属的回收利用等）</a:t>
            </a:r>
            <a:r>
              <a:rPr kumimoji="1" lang="zh-CN" altLang="en-US" sz="2600">
                <a:latin typeface="Times New Roman" pitchFamily="18" charset="0"/>
                <a:ea typeface="宋体" pitchFamily="2" charset="-122"/>
              </a:rPr>
              <a:t>。</a:t>
            </a:r>
          </a:p>
        </p:txBody>
      </p:sp>
      <p:pic>
        <p:nvPicPr>
          <p:cNvPr id="15362" name="Picture 1034" descr="D:\whz1\化学图片\8\金属使用年限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3810000"/>
            <a:ext cx="6629400" cy="265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1143000" y="2667000"/>
            <a:ext cx="6934200" cy="3170238"/>
            <a:chOff x="720" y="1680"/>
            <a:chExt cx="4368" cy="1997"/>
          </a:xfrm>
        </p:grpSpPr>
        <p:sp>
          <p:nvSpPr>
            <p:cNvPr id="17420" name="AutoShape 12"/>
            <p:cNvSpPr>
              <a:spLocks noChangeArrowheads="1"/>
            </p:cNvSpPr>
            <p:nvPr/>
          </p:nvSpPr>
          <p:spPr bwMode="auto">
            <a:xfrm>
              <a:off x="720" y="1680"/>
              <a:ext cx="720" cy="1872"/>
            </a:xfrm>
            <a:prstGeom prst="verticalScroll">
              <a:avLst>
                <a:gd name="adj" fmla="val 12500"/>
              </a:avLst>
            </a:prstGeom>
            <a:solidFill>
              <a:schemeClr val="accent1"/>
            </a:solidFill>
            <a:ln w="95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ctr">
                <a:defRPr/>
              </a:pPr>
              <a:r>
                <a:rPr kumimoji="1" lang="zh-CN" altLang="en-US" sz="4800">
                  <a:solidFill>
                    <a:srgbClr val="FF00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隶书" pitchFamily="49" charset="-122"/>
                </a:rPr>
                <a:t>议一议</a:t>
              </a:r>
            </a:p>
          </p:txBody>
        </p:sp>
        <p:sp>
          <p:nvSpPr>
            <p:cNvPr id="17423" name="Text Box 15"/>
            <p:cNvSpPr txBox="1">
              <a:spLocks noChangeArrowheads="1"/>
            </p:cNvSpPr>
            <p:nvPr/>
          </p:nvSpPr>
          <p:spPr bwMode="auto">
            <a:xfrm>
              <a:off x="1632" y="1776"/>
              <a:ext cx="3456" cy="19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kumimoji="1" lang="en-US" altLang="zh-CN" sz="320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1 </a:t>
              </a:r>
              <a:r>
                <a:rPr kumimoji="1" lang="zh-CN" altLang="en-US" sz="320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、金属资源短缺对人类社会发展意味着什么？</a:t>
              </a:r>
            </a:p>
            <a:p>
              <a:pPr>
                <a:spcBef>
                  <a:spcPct val="50000"/>
                </a:spcBef>
                <a:defRPr/>
              </a:pPr>
              <a:r>
                <a:rPr kumimoji="1" lang="en-US" altLang="zh-CN" sz="320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2 </a:t>
              </a:r>
              <a:r>
                <a:rPr kumimoji="1" lang="zh-CN" altLang="en-US" sz="320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、金属腐蚀可给我们带来哪些危害？</a:t>
              </a:r>
            </a:p>
            <a:p>
              <a:pPr>
                <a:spcBef>
                  <a:spcPct val="50000"/>
                </a:spcBef>
                <a:defRPr/>
              </a:pPr>
              <a:endParaRPr kumimoji="1" lang="en-US" altLang="zh-CN" sz="32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endParaRPr>
            </a:p>
          </p:txBody>
        </p:sp>
      </p:grpSp>
      <p:sp>
        <p:nvSpPr>
          <p:cNvPr id="17424" name="Rectangle 16"/>
          <p:cNvSpPr>
            <a:spLocks noChangeArrowheads="1"/>
          </p:cNvSpPr>
          <p:nvPr/>
        </p:nvSpPr>
        <p:spPr bwMode="auto">
          <a:xfrm>
            <a:off x="533400" y="914400"/>
            <a:ext cx="8610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2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资料二：</a:t>
            </a: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据有关资料报道，现在世界上每年因腐蚀而报废的金属设备和材料相当于年产量的</a:t>
            </a:r>
            <a:r>
              <a:rPr kumimoji="1" lang="en-US" altLang="zh-CN" sz="28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20% ~ 40%</a:t>
            </a:r>
            <a:r>
              <a:rPr kumimoji="1" lang="zh-CN" altLang="en-US" sz="2800">
                <a:latin typeface="Times New Roman" pitchFamily="18" charset="0"/>
                <a:ea typeface="宋体" pitchFamily="2" charset="-122"/>
              </a:rPr>
              <a:t>。</a:t>
            </a:r>
            <a:endParaRPr kumimoji="1" lang="zh-CN" altLang="en-US" sz="2800">
              <a:solidFill>
                <a:srgbClr val="FF0066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en-US" altLang="zh-CN" sz="3200">
                <a:latin typeface="Times New Roman" pitchFamily="18" charset="0"/>
              </a:rPr>
              <a:t>        </a:t>
            </a:r>
            <a:r>
              <a:rPr kumimoji="1" lang="zh-CN" altLang="en-US" sz="3200">
                <a:latin typeface="Times New Roman" pitchFamily="18" charset="0"/>
              </a:rPr>
              <a:t>据有关资料报导，现在全世界每年被腐蚀而报废的金属设备和材料相当于年产量的</a:t>
            </a:r>
            <a:r>
              <a:rPr kumimoji="1" lang="en-US" altLang="zh-CN" sz="3200">
                <a:solidFill>
                  <a:srgbClr val="FF3300"/>
                </a:solidFill>
                <a:latin typeface="Times New Roman" pitchFamily="18" charset="0"/>
              </a:rPr>
              <a:t>20%——40%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1357313" y="1214438"/>
            <a:ext cx="7056437" cy="6461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200">
                <a:solidFill>
                  <a:srgbClr val="CC6600"/>
                </a:solidFill>
                <a:latin typeface="Times New Roman" pitchFamily="18" charset="0"/>
              </a:rPr>
              <a:t>钢铁的最大的弱点就是容易</a:t>
            </a:r>
            <a:r>
              <a:rPr kumimoji="1" lang="zh-CN" altLang="en-US" sz="4000">
                <a:solidFill>
                  <a:srgbClr val="FF0000"/>
                </a:solidFill>
                <a:latin typeface="Times New Roman" pitchFamily="18" charset="0"/>
              </a:rPr>
              <a:t>生锈</a:t>
            </a: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0" y="2000250"/>
            <a:ext cx="3152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>
                <a:solidFill>
                  <a:srgbClr val="FF3300"/>
                </a:solidFill>
                <a:latin typeface="Arial Narrow" pitchFamily="34" charset="0"/>
              </a:rPr>
              <a:t>三</a:t>
            </a:r>
            <a:r>
              <a:rPr kumimoji="1" lang="en-US" altLang="zh-CN" sz="3200">
                <a:solidFill>
                  <a:srgbClr val="FF3300"/>
                </a:solidFill>
                <a:latin typeface="Arial Narrow" pitchFamily="34" charset="0"/>
              </a:rPr>
              <a:t>.</a:t>
            </a:r>
            <a:r>
              <a:rPr kumimoji="1" lang="zh-CN" altLang="en-US" sz="3200">
                <a:solidFill>
                  <a:srgbClr val="FF3300"/>
                </a:solidFill>
                <a:latin typeface="Arial Narrow" pitchFamily="34" charset="0"/>
              </a:rPr>
              <a:t>金属资源保护</a:t>
            </a: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3286125" y="2071688"/>
            <a:ext cx="51435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en-US" altLang="zh-CN" sz="3200">
                <a:solidFill>
                  <a:srgbClr val="0033CC"/>
                </a:solidFill>
                <a:latin typeface="Times New Roman" pitchFamily="18" charset="0"/>
              </a:rPr>
              <a:t>1.</a:t>
            </a:r>
            <a:r>
              <a:rPr kumimoji="1" lang="zh-CN" altLang="en-US" sz="3200">
                <a:solidFill>
                  <a:srgbClr val="0033CC"/>
                </a:solidFill>
                <a:latin typeface="Times New Roman" pitchFamily="18" charset="0"/>
              </a:rPr>
              <a:t>金属的腐蚀和防护</a:t>
            </a:r>
          </a:p>
        </p:txBody>
      </p:sp>
      <p:pic>
        <p:nvPicPr>
          <p:cNvPr id="6" name="Picture 11" descr="锈铁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857500"/>
            <a:ext cx="2667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锈铁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75" y="2928938"/>
            <a:ext cx="2195513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0" y="5786438"/>
            <a:ext cx="5072063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200">
                <a:solidFill>
                  <a:srgbClr val="FF3300"/>
                </a:solidFill>
                <a:latin typeface="Times New Roman" pitchFamily="18" charset="0"/>
              </a:rPr>
              <a:t>金属锈蚀给人类带来了巨大的损失。</a:t>
            </a: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5508625" y="3500438"/>
            <a:ext cx="331152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en-US" altLang="zh-CN" sz="3600">
                <a:latin typeface="Times New Roman" pitchFamily="18" charset="0"/>
                <a:ea typeface="华文行楷"/>
                <a:cs typeface="华文行楷"/>
              </a:rPr>
              <a:t> </a:t>
            </a:r>
            <a:r>
              <a:rPr kumimoji="1" lang="zh-CN" altLang="en-US" sz="3200">
                <a:latin typeface="Times New Roman" pitchFamily="18" charset="0"/>
                <a:ea typeface="华文行楷"/>
                <a:cs typeface="华文行楷"/>
              </a:rPr>
              <a:t>为了减少损失，需要探究</a:t>
            </a:r>
            <a:r>
              <a:rPr kumimoji="1" lang="zh-CN" altLang="en-US" sz="3200">
                <a:solidFill>
                  <a:srgbClr val="0033CC"/>
                </a:solidFill>
                <a:latin typeface="Times New Roman" pitchFamily="18" charset="0"/>
                <a:ea typeface="华文行楷"/>
                <a:cs typeface="华文行楷"/>
              </a:rPr>
              <a:t>金属锈蚀的原因</a:t>
            </a:r>
            <a:r>
              <a:rPr kumimoji="1" lang="zh-CN" altLang="en-US" sz="3200">
                <a:solidFill>
                  <a:srgbClr val="FF3300"/>
                </a:solidFill>
                <a:latin typeface="Times New Roman" pitchFamily="18" charset="0"/>
                <a:ea typeface="华文行楷"/>
                <a:cs typeface="华文行楷"/>
              </a:rPr>
              <a:t>、</a:t>
            </a:r>
            <a:r>
              <a:rPr kumimoji="1" lang="zh-CN" altLang="en-US" sz="3200">
                <a:solidFill>
                  <a:srgbClr val="0033CC"/>
                </a:solidFill>
                <a:latin typeface="Times New Roman" pitchFamily="18" charset="0"/>
                <a:ea typeface="华文行楷"/>
                <a:cs typeface="华文行楷"/>
              </a:rPr>
              <a:t>防护的方法</a:t>
            </a:r>
            <a:r>
              <a:rPr kumimoji="1" lang="zh-CN" altLang="en-US" sz="3200">
                <a:solidFill>
                  <a:srgbClr val="FF3300"/>
                </a:solidFill>
                <a:latin typeface="Times New Roman" pitchFamily="18" charset="0"/>
                <a:ea typeface="华文行楷"/>
                <a:cs typeface="华文行楷"/>
              </a:rPr>
              <a:t>和</a:t>
            </a:r>
            <a:r>
              <a:rPr kumimoji="1" lang="zh-CN" altLang="en-US" sz="3200">
                <a:solidFill>
                  <a:srgbClr val="0033CC"/>
                </a:solidFill>
                <a:latin typeface="Times New Roman" pitchFamily="18" charset="0"/>
                <a:ea typeface="华文行楷"/>
                <a:cs typeface="华文行楷"/>
              </a:rPr>
              <a:t>废金属的回收利用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 autoUpdateAnimBg="0"/>
      <p:bldP spid="32775" grpId="0" build="p" autoUpdateAnimBg="0"/>
      <p:bldP spid="32778" grpId="0"/>
      <p:bldP spid="32779" grpId="0" build="p" autoUpdateAnimBg="0"/>
      <p:bldP spid="8" grpId="0" build="p" autoUpdateAnimBg="0"/>
      <p:bldP spid="9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3" descr="KBSC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323850" y="1989138"/>
            <a:ext cx="81534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Times New Roman" pitchFamily="18" charset="0"/>
              </a:rPr>
              <a:t>     </a:t>
            </a:r>
            <a:r>
              <a:rPr kumimoji="1" lang="zh-CN" altLang="en-US" sz="2800">
                <a:latin typeface="Times New Roman" pitchFamily="18" charset="0"/>
              </a:rPr>
              <a:t>现有洁净无锈的铁钉、试管、经煮沸迅速冷却的</a:t>
            </a:r>
            <a:r>
              <a:rPr kumimoji="1" lang="zh-CN" altLang="en-US" sz="2800">
                <a:solidFill>
                  <a:srgbClr val="FF0000"/>
                </a:solidFill>
                <a:latin typeface="Times New Roman" pitchFamily="18" charset="0"/>
              </a:rPr>
              <a:t>蒸馏水、植物油、棉花和干燥剂氯化钙</a:t>
            </a:r>
            <a:r>
              <a:rPr kumimoji="1" lang="zh-CN" altLang="en-US" sz="2800">
                <a:latin typeface="Times New Roman" pitchFamily="18" charset="0"/>
              </a:rPr>
              <a:t>。试设计实验以证明铁制品锈蚀的条件。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042988" y="3556000"/>
            <a:ext cx="2016125" cy="2717800"/>
            <a:chOff x="1165" y="2186"/>
            <a:chExt cx="960" cy="1861"/>
          </a:xfrm>
        </p:grpSpPr>
        <p:pic>
          <p:nvPicPr>
            <p:cNvPr id="19469" name="Picture 10" descr="D:\whz1\课件\初三\第八单元\铁钉锈蚀条件的探究.jpg"/>
            <p:cNvPicPr>
              <a:picLocks noChangeAspect="1" noChangeArrowheads="1"/>
            </p:cNvPicPr>
            <p:nvPr/>
          </p:nvPicPr>
          <p:blipFill>
            <a:blip r:embed="rId4"/>
            <a:srcRect r="65848" b="-2426"/>
            <a:stretch>
              <a:fillRect/>
            </a:stretch>
          </p:blipFill>
          <p:spPr bwMode="auto">
            <a:xfrm>
              <a:off x="1165" y="2186"/>
              <a:ext cx="960" cy="1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5" name="Text Box 13"/>
            <p:cNvSpPr txBox="1">
              <a:spLocks noChangeArrowheads="1"/>
            </p:cNvSpPr>
            <p:nvPr/>
          </p:nvSpPr>
          <p:spPr bwMode="auto">
            <a:xfrm>
              <a:off x="1440" y="3692"/>
              <a:ext cx="672" cy="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kumimoji="1" lang="en-US" altLang="zh-CN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Ⅰ</a:t>
              </a:r>
            </a:p>
          </p:txBody>
        </p:sp>
      </p:grp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3419475" y="3575050"/>
            <a:ext cx="2209800" cy="2760663"/>
            <a:chOff x="2208" y="2208"/>
            <a:chExt cx="1008" cy="1891"/>
          </a:xfrm>
        </p:grpSpPr>
        <p:pic>
          <p:nvPicPr>
            <p:cNvPr id="19467" name="Picture 11" descr="D:\whz1\课件\初三\第八单元\铁钉锈蚀条件的探究.jpg"/>
            <p:cNvPicPr>
              <a:picLocks noChangeAspect="1" noChangeArrowheads="1"/>
            </p:cNvPicPr>
            <p:nvPr/>
          </p:nvPicPr>
          <p:blipFill>
            <a:blip r:embed="rId4"/>
            <a:srcRect l="34151" r="29990"/>
            <a:stretch>
              <a:fillRect/>
            </a:stretch>
          </p:blipFill>
          <p:spPr bwMode="auto">
            <a:xfrm>
              <a:off x="2208" y="2208"/>
              <a:ext cx="1008" cy="1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6" name="Rectangle 14"/>
            <p:cNvSpPr>
              <a:spLocks noChangeArrowheads="1"/>
            </p:cNvSpPr>
            <p:nvPr/>
          </p:nvSpPr>
          <p:spPr bwMode="auto">
            <a:xfrm>
              <a:off x="2544" y="3745"/>
              <a:ext cx="247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1" lang="en-US" altLang="zh-CN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Ⅱ</a:t>
              </a:r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5724525" y="3632200"/>
            <a:ext cx="2438400" cy="2646363"/>
            <a:chOff x="3369" y="2243"/>
            <a:chExt cx="939" cy="1868"/>
          </a:xfrm>
        </p:grpSpPr>
        <p:pic>
          <p:nvPicPr>
            <p:cNvPr id="19465" name="Picture 12" descr="D:\whz1\课件\初三\第八单元\铁钉锈蚀条件的探究.jpg"/>
            <p:cNvPicPr>
              <a:picLocks noChangeAspect="1" noChangeArrowheads="1"/>
            </p:cNvPicPr>
            <p:nvPr/>
          </p:nvPicPr>
          <p:blipFill>
            <a:blip r:embed="rId4"/>
            <a:srcRect l="66595"/>
            <a:stretch>
              <a:fillRect/>
            </a:stretch>
          </p:blipFill>
          <p:spPr bwMode="auto">
            <a:xfrm>
              <a:off x="3369" y="2243"/>
              <a:ext cx="939" cy="1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7" name="Rectangle 15"/>
            <p:cNvSpPr>
              <a:spLocks noChangeArrowheads="1"/>
            </p:cNvSpPr>
            <p:nvPr/>
          </p:nvSpPr>
          <p:spPr bwMode="auto">
            <a:xfrm>
              <a:off x="3753" y="3743"/>
              <a:ext cx="208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1" lang="en-US" altLang="zh-CN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Ⅲ</a:t>
              </a:r>
            </a:p>
          </p:txBody>
        </p:sp>
      </p:grpSp>
      <p:sp>
        <p:nvSpPr>
          <p:cNvPr id="14" name="Rectangle 17"/>
          <p:cNvSpPr>
            <a:spLocks noChangeArrowheads="1"/>
          </p:cNvSpPr>
          <p:nvPr/>
        </p:nvSpPr>
        <p:spPr bwMode="auto">
          <a:xfrm>
            <a:off x="1258888" y="0"/>
            <a:ext cx="5364162" cy="9144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kumimoji="1" lang="zh-CN" altLang="en-US" sz="320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实验：探究铁生锈的条件</a:t>
            </a:r>
          </a:p>
        </p:txBody>
      </p:sp>
      <p:sp>
        <p:nvSpPr>
          <p:cNvPr id="31758" name="Text Box 9"/>
          <p:cNvSpPr txBox="1">
            <a:spLocks noChangeArrowheads="1"/>
          </p:cNvSpPr>
          <p:nvPr/>
        </p:nvSpPr>
        <p:spPr bwMode="auto">
          <a:xfrm>
            <a:off x="323850" y="1052513"/>
            <a:ext cx="8569325" cy="466725"/>
          </a:xfrm>
          <a:prstGeom prst="rect">
            <a:avLst/>
          </a:prstGeom>
          <a:solidFill>
            <a:schemeClr val="hlink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铁制品在干燥的空气中不易生锈，但在潮湿的空气中易生锈。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2411413" y="1628775"/>
            <a:ext cx="447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思考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铁锈蚀的因素有哪些？</a:t>
            </a:r>
          </a:p>
        </p:txBody>
      </p:sp>
    </p:spTree>
  </p:cSld>
  <p:clrMapOvr>
    <a:masterClrMapping/>
  </p:clrMapOvr>
  <p:transition>
    <p:blinds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8" grpId="0" animBg="1"/>
      <p:bldP spid="368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2"/>
          <p:cNvSpPr txBox="1">
            <a:spLocks noChangeArrowheads="1"/>
          </p:cNvSpPr>
          <p:nvPr/>
        </p:nvSpPr>
        <p:spPr bwMode="auto">
          <a:xfrm>
            <a:off x="1187450" y="950913"/>
            <a:ext cx="79025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设计实验证明铁生锈</a:t>
            </a:r>
            <a:r>
              <a:rPr kumimoji="1" lang="zh-CN" altLang="en-US">
                <a:solidFill>
                  <a:schemeClr val="hlink"/>
                </a:solidFill>
              </a:rPr>
              <a:t>的过程，实际上是</a:t>
            </a:r>
            <a:r>
              <a:rPr kumimoji="1" lang="zh-CN" altLang="en-US">
                <a:solidFill>
                  <a:srgbClr val="0000FF"/>
                </a:solidFill>
              </a:rPr>
              <a:t>铁与空气中的</a:t>
            </a:r>
            <a:r>
              <a:rPr kumimoji="1" lang="en-US" altLang="zh-CN">
                <a:solidFill>
                  <a:srgbClr val="0000FF"/>
                </a:solidFill>
              </a:rPr>
              <a:t>O</a:t>
            </a:r>
            <a:r>
              <a:rPr kumimoji="1" lang="en-US" altLang="zh-CN" baseline="-25000">
                <a:solidFill>
                  <a:srgbClr val="0000FF"/>
                </a:solidFill>
              </a:rPr>
              <a:t>2</a:t>
            </a:r>
            <a:r>
              <a:rPr kumimoji="1" lang="zh-CN" altLang="en-US">
                <a:solidFill>
                  <a:srgbClr val="0000FF"/>
                </a:solidFill>
              </a:rPr>
              <a:t>、</a:t>
            </a:r>
          </a:p>
          <a:p>
            <a:r>
              <a:rPr kumimoji="1" lang="en-US" altLang="zh-CN">
                <a:solidFill>
                  <a:srgbClr val="0000FF"/>
                </a:solidFill>
              </a:rPr>
              <a:t>H</a:t>
            </a:r>
            <a:r>
              <a:rPr kumimoji="1" lang="en-US" altLang="zh-CN" baseline="-25000">
                <a:solidFill>
                  <a:srgbClr val="0000FF"/>
                </a:solidFill>
              </a:rPr>
              <a:t>2</a:t>
            </a:r>
            <a:r>
              <a:rPr kumimoji="1" lang="en-US" altLang="zh-CN">
                <a:solidFill>
                  <a:srgbClr val="0000FF"/>
                </a:solidFill>
              </a:rPr>
              <a:t>O</a:t>
            </a:r>
            <a:r>
              <a:rPr kumimoji="1" lang="zh-CN" altLang="en-US">
                <a:solidFill>
                  <a:schemeClr val="hlink"/>
                </a:solidFill>
              </a:rPr>
              <a:t>发生化学反应的过程。</a:t>
            </a:r>
            <a:endParaRPr lang="zh-CN" altLang="en-US">
              <a:solidFill>
                <a:schemeClr val="hlink"/>
              </a:solidFill>
            </a:endParaRPr>
          </a:p>
        </p:txBody>
      </p:sp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323850" y="404813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实验设计</a:t>
            </a:r>
            <a:r>
              <a:rPr lang="en-US" altLang="zh-CN"/>
              <a:t>】</a:t>
            </a: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611188" y="1989138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、取三根</a:t>
            </a:r>
            <a:r>
              <a:rPr lang="zh-CN" altLang="en-US">
                <a:solidFill>
                  <a:schemeClr val="hlink"/>
                </a:solidFill>
              </a:rPr>
              <a:t>洁净无锈</a:t>
            </a:r>
            <a:r>
              <a:rPr lang="zh-CN" altLang="en-US"/>
              <a:t>的铁钉分别放在</a:t>
            </a:r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B</a:t>
            </a:r>
            <a:r>
              <a:rPr lang="zh-CN" altLang="en-US"/>
              <a:t>、</a:t>
            </a:r>
            <a:r>
              <a:rPr lang="en-US" altLang="zh-CN"/>
              <a:t>C</a:t>
            </a:r>
            <a:r>
              <a:rPr lang="zh-CN" altLang="en-US"/>
              <a:t>三支试管中，</a:t>
            </a: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611188" y="3355975"/>
            <a:ext cx="84248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、在</a:t>
            </a:r>
            <a:r>
              <a:rPr lang="en-US" altLang="zh-CN"/>
              <a:t>B</a:t>
            </a:r>
            <a:r>
              <a:rPr lang="zh-CN" altLang="en-US"/>
              <a:t>试管中加入少量</a:t>
            </a:r>
            <a:r>
              <a:rPr lang="zh-CN" altLang="en-US">
                <a:solidFill>
                  <a:srgbClr val="0000FF"/>
                </a:solidFill>
              </a:rPr>
              <a:t>经煮沸迅速冷却的</a:t>
            </a:r>
            <a:r>
              <a:rPr lang="zh-CN" altLang="en-US"/>
              <a:t>蒸馏水，</a:t>
            </a:r>
            <a:r>
              <a:rPr lang="zh-CN" altLang="en-US">
                <a:solidFill>
                  <a:srgbClr val="0000FF"/>
                </a:solidFill>
              </a:rPr>
              <a:t>使铁钉</a:t>
            </a:r>
          </a:p>
          <a:p>
            <a:r>
              <a:rPr lang="zh-CN" altLang="en-US">
                <a:solidFill>
                  <a:srgbClr val="0000FF"/>
                </a:solidFill>
              </a:rPr>
              <a:t>      完全浸没在水中</a:t>
            </a:r>
            <a:r>
              <a:rPr lang="zh-CN" altLang="en-US"/>
              <a:t>，并</a:t>
            </a:r>
            <a:r>
              <a:rPr lang="zh-CN" altLang="en-US">
                <a:solidFill>
                  <a:schemeClr val="hlink"/>
                </a:solidFill>
              </a:rPr>
              <a:t>滴加少量的植物油</a:t>
            </a:r>
            <a:r>
              <a:rPr lang="zh-CN" altLang="en-US"/>
              <a:t>；</a:t>
            </a: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650875" y="4292600"/>
            <a:ext cx="8097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、在</a:t>
            </a:r>
            <a:r>
              <a:rPr lang="en-US" altLang="zh-CN"/>
              <a:t>C</a:t>
            </a:r>
            <a:r>
              <a:rPr lang="zh-CN" altLang="en-US"/>
              <a:t>试管口塞上棉花，加入</a:t>
            </a:r>
            <a:r>
              <a:rPr lang="zh-CN" altLang="en-US">
                <a:solidFill>
                  <a:schemeClr val="hlink"/>
                </a:solidFill>
              </a:rPr>
              <a:t>少量的</a:t>
            </a:r>
            <a:r>
              <a:rPr lang="en-US" altLang="zh-CN">
                <a:solidFill>
                  <a:schemeClr val="hlink"/>
                </a:solidFill>
              </a:rPr>
              <a:t>CaCl</a:t>
            </a:r>
            <a:r>
              <a:rPr lang="en-US" altLang="zh-CN" baseline="-25000">
                <a:solidFill>
                  <a:schemeClr val="hlink"/>
                </a:solidFill>
              </a:rPr>
              <a:t>2</a:t>
            </a:r>
            <a:r>
              <a:rPr lang="zh-CN" altLang="en-US"/>
              <a:t>，并</a:t>
            </a:r>
            <a:r>
              <a:rPr lang="zh-CN" altLang="en-US">
                <a:solidFill>
                  <a:srgbClr val="0000FF"/>
                </a:solidFill>
              </a:rPr>
              <a:t>塞紧胶塞</a:t>
            </a:r>
            <a:r>
              <a:rPr lang="zh-CN" altLang="en-US"/>
              <a:t>。</a:t>
            </a:r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611188" y="2492375"/>
            <a:ext cx="79009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、在</a:t>
            </a:r>
            <a:r>
              <a:rPr lang="en-US" altLang="zh-CN"/>
              <a:t>A</a:t>
            </a:r>
            <a:r>
              <a:rPr lang="zh-CN" altLang="en-US"/>
              <a:t>试管中加入少量</a:t>
            </a:r>
            <a:r>
              <a:rPr lang="zh-CN" altLang="en-US">
                <a:solidFill>
                  <a:srgbClr val="0000FF"/>
                </a:solidFill>
              </a:rPr>
              <a:t>经煮沸迅速冷却的</a:t>
            </a:r>
            <a:r>
              <a:rPr lang="zh-CN" altLang="en-US"/>
              <a:t>蒸馏水，</a:t>
            </a:r>
            <a:r>
              <a:rPr lang="zh-CN" altLang="en-US">
                <a:solidFill>
                  <a:srgbClr val="0000FF"/>
                </a:solidFill>
              </a:rPr>
              <a:t>使铁钉</a:t>
            </a:r>
          </a:p>
          <a:p>
            <a:r>
              <a:rPr lang="zh-CN" altLang="en-US">
                <a:solidFill>
                  <a:srgbClr val="0000FF"/>
                </a:solidFill>
              </a:rPr>
              <a:t>      稍露出水面</a:t>
            </a:r>
            <a:r>
              <a:rPr lang="zh-CN" altLang="en-US"/>
              <a:t>；</a:t>
            </a:r>
          </a:p>
        </p:txBody>
      </p:sp>
      <p:sp>
        <p:nvSpPr>
          <p:cNvPr id="20487" name="AutoShape 12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2339975" y="477838"/>
            <a:ext cx="865188" cy="358775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9" name="Text Box 7"/>
          <p:cNvSpPr txBox="1">
            <a:spLocks noChangeArrowheads="1"/>
          </p:cNvSpPr>
          <p:nvPr/>
        </p:nvSpPr>
        <p:spPr bwMode="auto">
          <a:xfrm>
            <a:off x="900113" y="4941888"/>
            <a:ext cx="4283075" cy="598487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/>
              <a:t>思考：如何控制变量？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4" grpId="0"/>
      <p:bldP spid="37895" grpId="0"/>
      <p:bldP spid="37897" grpId="0"/>
      <p:bldP spid="2048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050" descr="KBSC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2053"/>
          <p:cNvSpPr txBox="1">
            <a:spLocks noChangeArrowheads="1"/>
          </p:cNvSpPr>
          <p:nvPr/>
        </p:nvSpPr>
        <p:spPr bwMode="auto">
          <a:xfrm>
            <a:off x="2057400" y="457200"/>
            <a:ext cx="4038600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6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铁生锈条件的探究</a:t>
            </a:r>
          </a:p>
        </p:txBody>
      </p:sp>
      <p:graphicFrame>
        <p:nvGraphicFramePr>
          <p:cNvPr id="21540" name="Group 36"/>
          <p:cNvGraphicFramePr>
            <a:graphicFrameLocks noGrp="1"/>
          </p:cNvGraphicFramePr>
          <p:nvPr/>
        </p:nvGraphicFramePr>
        <p:xfrm>
          <a:off x="533400" y="1295400"/>
          <a:ext cx="8305800" cy="5029200"/>
        </p:xfrm>
        <a:graphic>
          <a:graphicData uri="http://schemas.openxmlformats.org/drawingml/2006/table">
            <a:tbl>
              <a:tblPr/>
              <a:tblGrid>
                <a:gridCol w="1423988"/>
                <a:gridCol w="2730500"/>
                <a:gridCol w="2886075"/>
                <a:gridCol w="1265237"/>
              </a:tblGrid>
              <a:tr h="730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现象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分析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结论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373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试管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Ⅰ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462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试管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Ⅱ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　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463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试管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Ⅲ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5869" name="Rectangle 2190"/>
          <p:cNvSpPr>
            <a:spLocks noChangeArrowheads="1"/>
          </p:cNvSpPr>
          <p:nvPr/>
        </p:nvSpPr>
        <p:spPr bwMode="auto">
          <a:xfrm>
            <a:off x="2819400" y="2438400"/>
            <a:ext cx="14652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生锈</a:t>
            </a:r>
          </a:p>
        </p:txBody>
      </p:sp>
      <p:sp>
        <p:nvSpPr>
          <p:cNvPr id="35870" name="Rectangle 2191"/>
          <p:cNvSpPr>
            <a:spLocks noChangeArrowheads="1"/>
          </p:cNvSpPr>
          <p:nvPr/>
        </p:nvSpPr>
        <p:spPr bwMode="auto">
          <a:xfrm>
            <a:off x="2627313" y="3860800"/>
            <a:ext cx="18319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不生锈</a:t>
            </a:r>
          </a:p>
        </p:txBody>
      </p:sp>
      <p:sp>
        <p:nvSpPr>
          <p:cNvPr id="35871" name="Rectangle 2192"/>
          <p:cNvSpPr>
            <a:spLocks noChangeArrowheads="1"/>
          </p:cNvSpPr>
          <p:nvPr/>
        </p:nvSpPr>
        <p:spPr bwMode="auto">
          <a:xfrm>
            <a:off x="2627313" y="5257800"/>
            <a:ext cx="1873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不生锈</a:t>
            </a:r>
          </a:p>
        </p:txBody>
      </p:sp>
      <p:sp>
        <p:nvSpPr>
          <p:cNvPr id="21535" name="Rectangle 2193"/>
          <p:cNvSpPr>
            <a:spLocks noChangeArrowheads="1"/>
          </p:cNvSpPr>
          <p:nvPr/>
        </p:nvSpPr>
        <p:spPr bwMode="auto">
          <a:xfrm>
            <a:off x="4787900" y="2060575"/>
            <a:ext cx="28082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铁既与水接触，又与氧气接触</a:t>
            </a:r>
          </a:p>
        </p:txBody>
      </p:sp>
      <p:sp>
        <p:nvSpPr>
          <p:cNvPr id="21650" name="Rectangle 2194"/>
          <p:cNvSpPr>
            <a:spLocks noChangeArrowheads="1"/>
          </p:cNvSpPr>
          <p:nvPr/>
        </p:nvSpPr>
        <p:spPr bwMode="auto">
          <a:xfrm>
            <a:off x="4932363" y="3716338"/>
            <a:ext cx="23272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宋体" pitchFamily="2" charset="-122"/>
              </a:rPr>
              <a:t>铁只与水接触</a:t>
            </a:r>
          </a:p>
        </p:txBody>
      </p:sp>
      <p:sp>
        <p:nvSpPr>
          <p:cNvPr id="21651" name="Rectangle 2195"/>
          <p:cNvSpPr>
            <a:spLocks noChangeArrowheads="1"/>
          </p:cNvSpPr>
          <p:nvPr/>
        </p:nvSpPr>
        <p:spPr bwMode="auto">
          <a:xfrm>
            <a:off x="4848225" y="5334000"/>
            <a:ext cx="2695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宋体" pitchFamily="2" charset="-122"/>
              </a:rPr>
              <a:t>铁只与氧气接触</a:t>
            </a:r>
          </a:p>
        </p:txBody>
      </p:sp>
      <p:sp>
        <p:nvSpPr>
          <p:cNvPr id="21652" name="Rectangle 2196"/>
          <p:cNvSpPr>
            <a:spLocks noChangeArrowheads="1"/>
          </p:cNvSpPr>
          <p:nvPr/>
        </p:nvSpPr>
        <p:spPr bwMode="auto">
          <a:xfrm>
            <a:off x="7543800" y="2743200"/>
            <a:ext cx="12954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宋体" pitchFamily="2" charset="-122"/>
              </a:rPr>
              <a:t>在水、氧气同时存在的环境中铁能生锈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69" grpId="0" autoUpdateAnimBg="0"/>
      <p:bldP spid="35870" grpId="0" autoUpdateAnimBg="0"/>
      <p:bldP spid="35871" grpId="0" autoUpdateAnimBg="0"/>
      <p:bldP spid="21535" grpId="0" autoUpdateAnimBg="0"/>
      <p:bldP spid="21650" grpId="0" autoUpdateAnimBg="0"/>
      <p:bldP spid="21651" grpId="0" autoUpdateAnimBg="0"/>
      <p:bldP spid="2165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027" descr="KBSC0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1028" descr="霓虹灯边框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1412875"/>
            <a:ext cx="28384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1029"/>
          <p:cNvSpPr txBox="1">
            <a:spLocks noChangeArrowheads="1"/>
          </p:cNvSpPr>
          <p:nvPr/>
        </p:nvSpPr>
        <p:spPr bwMode="auto">
          <a:xfrm>
            <a:off x="762000" y="685800"/>
            <a:ext cx="2819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400">
                <a:solidFill>
                  <a:srgbClr val="FF0000"/>
                </a:solidFill>
                <a:latin typeface="Times New Roman" pitchFamily="18" charset="0"/>
                <a:ea typeface="隶书"/>
                <a:cs typeface="隶书"/>
              </a:rPr>
              <a:t>想一想</a:t>
            </a:r>
          </a:p>
        </p:txBody>
      </p:sp>
      <p:sp>
        <p:nvSpPr>
          <p:cNvPr id="23558" name="Text Box 1030"/>
          <p:cNvSpPr txBox="1">
            <a:spLocks noChangeArrowheads="1"/>
          </p:cNvSpPr>
          <p:nvPr/>
        </p:nvSpPr>
        <p:spPr bwMode="auto">
          <a:xfrm>
            <a:off x="990600" y="1524000"/>
            <a:ext cx="7620000" cy="457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阅读教材</a:t>
            </a:r>
            <a:r>
              <a:rPr kumimoji="1" lang="en-US" altLang="zh-CN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P19</a:t>
            </a:r>
            <a: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页，回答下列问题：</a:t>
            </a:r>
          </a:p>
          <a:p>
            <a:pPr>
              <a:spcBef>
                <a:spcPct val="50000"/>
              </a:spcBef>
              <a:defRPr/>
            </a:pPr>
            <a:r>
              <a:rPr kumimoji="1" lang="en-US" altLang="zh-CN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1</a:t>
            </a:r>
            <a: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、试管</a:t>
            </a:r>
            <a:r>
              <a:rPr kumimoji="1" lang="en-US" altLang="zh-CN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Ⅱ</a:t>
            </a:r>
            <a: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中为什么要用煮沸过的蒸馏水，且要加入植物油？</a:t>
            </a:r>
            <a:b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</a:br>
            <a:endParaRPr kumimoji="1" lang="zh-CN" altLang="en-US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宋体" pitchFamily="2" charset="-122"/>
            </a:endParaRPr>
          </a:p>
          <a:p>
            <a:pPr>
              <a:spcBef>
                <a:spcPct val="50000"/>
              </a:spcBef>
              <a:defRPr/>
            </a:pPr>
            <a:r>
              <a:rPr kumimoji="1" lang="en-US" altLang="zh-CN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2</a:t>
            </a:r>
            <a: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、铝与氧气反应生成的氧化铝能起到保护里层铝的作用。铁锈是否也能保护里层的铁呢？</a:t>
            </a:r>
            <a:b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</a:br>
            <a:endParaRPr kumimoji="1" lang="zh-CN" altLang="en-US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宋体" pitchFamily="2" charset="-122"/>
            </a:endParaRPr>
          </a:p>
          <a:p>
            <a:pPr>
              <a:spcBef>
                <a:spcPct val="50000"/>
              </a:spcBef>
              <a:defRPr/>
            </a:pPr>
            <a:r>
              <a:rPr kumimoji="1" lang="en-US" altLang="zh-CN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3</a:t>
            </a: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、你能否根据铁生锈的条件提出防止铁制品生锈的原理吗？</a:t>
            </a:r>
          </a:p>
        </p:txBody>
      </p:sp>
      <p:sp>
        <p:nvSpPr>
          <p:cNvPr id="23559" name="Rectangle 1031"/>
          <p:cNvSpPr>
            <a:spLocks noChangeArrowheads="1"/>
          </p:cNvSpPr>
          <p:nvPr/>
        </p:nvSpPr>
        <p:spPr bwMode="auto">
          <a:xfrm>
            <a:off x="1704975" y="3048000"/>
            <a:ext cx="5207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是为了防止蒸馏水中溶有氧气。</a:t>
            </a:r>
          </a:p>
        </p:txBody>
      </p:sp>
      <p:sp>
        <p:nvSpPr>
          <p:cNvPr id="23560" name="Rectangle 1032"/>
          <p:cNvSpPr>
            <a:spLocks noChangeArrowheads="1"/>
          </p:cNvSpPr>
          <p:nvPr/>
        </p:nvSpPr>
        <p:spPr bwMode="auto">
          <a:xfrm>
            <a:off x="1676400" y="4648200"/>
            <a:ext cx="446563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不能，因为铁锈是疏松的。</a:t>
            </a:r>
          </a:p>
        </p:txBody>
      </p:sp>
    </p:spTree>
  </p:cSld>
  <p:clrMapOvr>
    <a:masterClrMapping/>
  </p:clrMapOvr>
  <p:transition>
    <p:blinds dir="vert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utoUpdateAnimBg="0"/>
      <p:bldP spid="2356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357188" y="1143000"/>
            <a:ext cx="8501062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t">
              <a:lnSpc>
                <a:spcPct val="15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 sz="3600">
                <a:latin typeface="华文琥珀"/>
                <a:ea typeface="华文琥珀"/>
                <a:cs typeface="华文琥珀"/>
              </a:rPr>
              <a:t>1</a:t>
            </a:r>
            <a:r>
              <a:rPr kumimoji="1" lang="zh-CN" altLang="en-US" sz="3600">
                <a:latin typeface="华文琥珀"/>
                <a:ea typeface="华文琥珀"/>
                <a:cs typeface="华文琥珀"/>
              </a:rPr>
              <a:t>．铁生锈是铁与氧气、水等物质相互作用。（缓慢氧化</a:t>
            </a:r>
            <a:r>
              <a:rPr kumimoji="1" lang="en-US" altLang="zh-CN" sz="3600">
                <a:latin typeface="华文琥珀"/>
                <a:ea typeface="华文琥珀"/>
                <a:cs typeface="华文琥珀"/>
              </a:rPr>
              <a:t>,</a:t>
            </a:r>
            <a:r>
              <a:rPr kumimoji="1" lang="zh-CN" altLang="en-US" sz="3600">
                <a:latin typeface="华文琥珀"/>
                <a:ea typeface="华文琥珀"/>
                <a:cs typeface="华文琥珀"/>
              </a:rPr>
              <a:t>放热）</a:t>
            </a:r>
          </a:p>
          <a:p>
            <a:pPr algn="just" fontAlgn="t">
              <a:lnSpc>
                <a:spcPct val="15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 sz="3600">
                <a:latin typeface="华文琥珀"/>
                <a:ea typeface="华文琥珀"/>
                <a:cs typeface="华文琥珀"/>
              </a:rPr>
              <a:t>2.</a:t>
            </a:r>
            <a:r>
              <a:rPr kumimoji="1" lang="zh-CN" altLang="en-US" sz="3600">
                <a:latin typeface="华文琥珀"/>
                <a:ea typeface="华文琥珀"/>
                <a:cs typeface="华文琥珀"/>
              </a:rPr>
              <a:t>在有酸性和盐条件下会加快生锈速率</a:t>
            </a:r>
          </a:p>
          <a:p>
            <a:pPr algn="just" fontAlgn="t">
              <a:lnSpc>
                <a:spcPct val="15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 sz="3600">
                <a:latin typeface="华文琥珀"/>
                <a:ea typeface="华文琥珀"/>
                <a:cs typeface="华文琥珀"/>
              </a:rPr>
              <a:t>3</a:t>
            </a:r>
            <a:r>
              <a:rPr kumimoji="1" lang="zh-CN" altLang="en-US" sz="3600">
                <a:latin typeface="华文琥珀"/>
                <a:ea typeface="华文琥珀"/>
                <a:cs typeface="华文琥珀"/>
              </a:rPr>
              <a:t>．铁锈（混合物）的主要成分是氧化铁</a:t>
            </a:r>
            <a:r>
              <a:rPr kumimoji="1" lang="en-US" altLang="zh-CN" sz="3600">
                <a:latin typeface="Arial Narrow" pitchFamily="34" charset="0"/>
              </a:rPr>
              <a:t>Fe</a:t>
            </a:r>
            <a:r>
              <a:rPr kumimoji="1" lang="en-US" altLang="zh-CN" sz="3600" baseline="-25000">
                <a:latin typeface="Arial Narrow" pitchFamily="34" charset="0"/>
              </a:rPr>
              <a:t>2</a:t>
            </a:r>
            <a:r>
              <a:rPr kumimoji="1" lang="en-US" altLang="zh-CN" sz="3600">
                <a:latin typeface="Arial Narrow" pitchFamily="34" charset="0"/>
              </a:rPr>
              <a:t>O</a:t>
            </a:r>
            <a:r>
              <a:rPr kumimoji="1" lang="en-US" altLang="zh-CN" sz="3600" baseline="-25000">
                <a:latin typeface="Arial Narrow" pitchFamily="34" charset="0"/>
              </a:rPr>
              <a:t>3</a:t>
            </a:r>
            <a:r>
              <a:rPr kumimoji="1" lang="en-US" altLang="zh-CN" sz="3600">
                <a:latin typeface="华文琥珀"/>
                <a:ea typeface="华文琥珀"/>
                <a:cs typeface="华文琥珀"/>
              </a:rPr>
              <a:t>,</a:t>
            </a:r>
            <a:r>
              <a:rPr kumimoji="1" lang="zh-CN" altLang="en-US" sz="3600">
                <a:latin typeface="华文琥珀"/>
                <a:ea typeface="华文琥珀"/>
                <a:cs typeface="华文琥珀"/>
              </a:rPr>
              <a:t>红棕色</a:t>
            </a:r>
            <a:r>
              <a:rPr kumimoji="1" lang="en-US" altLang="zh-CN" sz="3600">
                <a:latin typeface="华文琥珀"/>
                <a:ea typeface="华文琥珀"/>
                <a:cs typeface="华文琥珀"/>
              </a:rPr>
              <a:t>. </a:t>
            </a:r>
          </a:p>
        </p:txBody>
      </p:sp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571500" y="285750"/>
            <a:ext cx="2089150" cy="7921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4400">
                <a:solidFill>
                  <a:srgbClr val="FF0000"/>
                </a:solidFill>
                <a:latin typeface="Arial Narrow" pitchFamily="34" charset="0"/>
              </a:rPr>
              <a:t>结论</a:t>
            </a:r>
            <a:r>
              <a:rPr kumimoji="1" lang="en-US" altLang="zh-CN" sz="4400">
                <a:solidFill>
                  <a:srgbClr val="FF0000"/>
                </a:solidFill>
                <a:latin typeface="Arial Narrow" pitchFamily="34" charset="0"/>
              </a:rPr>
              <a:t>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WordArt 3"/>
          <p:cNvSpPr>
            <a:spLocks noChangeArrowheads="1" noChangeShapeType="1" noTextEdit="1"/>
          </p:cNvSpPr>
          <p:nvPr/>
        </p:nvSpPr>
        <p:spPr bwMode="auto">
          <a:xfrm>
            <a:off x="0" y="228600"/>
            <a:ext cx="1703388" cy="162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spc="720">
                <a:ln w="28575">
                  <a:solidFill>
                    <a:srgbClr val="CC66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3378596" algn="ctr" rotWithShape="0">
                    <a:srgbClr val="4D4D4D"/>
                  </a:outerShdw>
                </a:effectLst>
                <a:latin typeface="宋体"/>
                <a:ea typeface="宋体"/>
              </a:rPr>
              <a:t>铁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987550" y="123825"/>
            <a:ext cx="6688138" cy="125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2800">
                <a:solidFill>
                  <a:srgbClr val="FFFFFF"/>
                </a:solidFill>
                <a:latin typeface="Times New Roman" pitchFamily="18" charset="0"/>
              </a:rPr>
              <a:t>在空气中锈蚀，实际上是铁跟氧气、水等物质相互作用，发生一系列复杂的化学变化，使铁转化为铁的化合物的过程。</a:t>
            </a: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714375" y="1928813"/>
            <a:ext cx="6623050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200">
                <a:solidFill>
                  <a:srgbClr val="FFFFFF"/>
                </a:solidFill>
                <a:latin typeface="宋体" charset="-122"/>
              </a:rPr>
              <a:t>铁锈成分复杂，主要是</a:t>
            </a:r>
            <a:r>
              <a:rPr kumimoji="1" lang="en-US" altLang="zh-CN" sz="2800">
                <a:solidFill>
                  <a:srgbClr val="FFFFFF"/>
                </a:solidFill>
                <a:latin typeface="宋体" charset="-122"/>
              </a:rPr>
              <a:t>Fe</a:t>
            </a:r>
            <a:r>
              <a:rPr kumimoji="1" lang="en-US" altLang="zh-CN" sz="2800" baseline="-25000">
                <a:solidFill>
                  <a:srgbClr val="FFFFFF"/>
                </a:solidFill>
                <a:latin typeface="宋体" charset="-122"/>
              </a:rPr>
              <a:t>2</a:t>
            </a:r>
            <a:r>
              <a:rPr kumimoji="1" lang="en-US" altLang="zh-CN" sz="2800">
                <a:solidFill>
                  <a:srgbClr val="FFFFFF"/>
                </a:solidFill>
                <a:latin typeface="宋体" charset="-122"/>
              </a:rPr>
              <a:t>O</a:t>
            </a:r>
            <a:r>
              <a:rPr kumimoji="1" lang="en-US" altLang="zh-CN" sz="2800" baseline="-25000">
                <a:solidFill>
                  <a:srgbClr val="FFFFFF"/>
                </a:solidFill>
                <a:latin typeface="宋体" charset="-122"/>
              </a:rPr>
              <a:t>3</a:t>
            </a:r>
            <a:r>
              <a:rPr kumimoji="1" lang="en-US" altLang="zh-CN" sz="2800">
                <a:solidFill>
                  <a:srgbClr val="FFFFFF"/>
                </a:solidFill>
                <a:latin typeface="宋体" charset="-122"/>
              </a:rPr>
              <a:t>·XH</a:t>
            </a:r>
            <a:r>
              <a:rPr kumimoji="1" lang="en-US" altLang="zh-CN" sz="2800" baseline="-25000">
                <a:solidFill>
                  <a:srgbClr val="FFFFFF"/>
                </a:solidFill>
                <a:latin typeface="宋体" charset="-122"/>
              </a:rPr>
              <a:t>2</a:t>
            </a:r>
            <a:r>
              <a:rPr kumimoji="1" lang="en-US" altLang="zh-CN" sz="2800">
                <a:solidFill>
                  <a:srgbClr val="FFFFFF"/>
                </a:solidFill>
                <a:latin typeface="宋体" charset="-122"/>
              </a:rPr>
              <a:t>O</a:t>
            </a:r>
            <a:r>
              <a:rPr kumimoji="1" lang="zh-CN" altLang="en-US" sz="3200">
                <a:solidFill>
                  <a:srgbClr val="FFFFFF"/>
                </a:solidFill>
                <a:latin typeface="宋体" charset="-122"/>
              </a:rPr>
              <a:t>它是一种疏松多孔的物质</a:t>
            </a:r>
          </a:p>
        </p:txBody>
      </p:sp>
      <p:sp>
        <p:nvSpPr>
          <p:cNvPr id="38919" name="WordArt 7"/>
          <p:cNvSpPr>
            <a:spLocks noChangeArrowheads="1" noChangeShapeType="1" noTextEdit="1"/>
          </p:cNvSpPr>
          <p:nvPr/>
        </p:nvSpPr>
        <p:spPr bwMode="auto">
          <a:xfrm>
            <a:off x="7572375" y="1357313"/>
            <a:ext cx="1295400" cy="16002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宋体"/>
                <a:ea typeface="宋体"/>
              </a:rPr>
              <a:t>铁锈</a:t>
            </a:r>
          </a:p>
        </p:txBody>
      </p:sp>
      <p:sp>
        <p:nvSpPr>
          <p:cNvPr id="38920" name="AutoShape 8"/>
          <p:cNvSpPr>
            <a:spLocks noChangeArrowheads="1"/>
          </p:cNvSpPr>
          <p:nvPr/>
        </p:nvSpPr>
        <p:spPr bwMode="auto">
          <a:xfrm>
            <a:off x="250825" y="2852738"/>
            <a:ext cx="8458200" cy="2214562"/>
          </a:xfrm>
          <a:prstGeom prst="horizontalScroll">
            <a:avLst>
              <a:gd name="adj" fmla="val 12500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kumimoji="1" lang="zh-CN" altLang="zh-CN" b="0">
              <a:solidFill>
                <a:srgbClr val="CCFFFF"/>
              </a:solidFill>
              <a:latin typeface="Times New Roman" pitchFamily="18" charset="0"/>
            </a:endParaRP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857250" y="3214688"/>
            <a:ext cx="7786688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en-US" altLang="zh-CN" b="0">
                <a:solidFill>
                  <a:srgbClr val="CC6600"/>
                </a:solidFill>
                <a:latin typeface="Times New Roman" pitchFamily="18" charset="0"/>
              </a:rPr>
              <a:t>        </a:t>
            </a:r>
            <a:r>
              <a:rPr kumimoji="1" lang="zh-CN" altLang="en-US" sz="3200">
                <a:solidFill>
                  <a:srgbClr val="CC6600"/>
                </a:solidFill>
                <a:latin typeface="Times New Roman" pitchFamily="18" charset="0"/>
              </a:rPr>
              <a:t>铁锈</a:t>
            </a:r>
            <a:r>
              <a:rPr kumimoji="1" lang="zh-CN" altLang="en-US" sz="3200">
                <a:latin typeface="Times New Roman" pitchFamily="18" charset="0"/>
              </a:rPr>
              <a:t>这种多孔性的物质，能让水分和空气穿过它的空隙，不断向里层渗透，继续跟铁反应，直至铁被完全锈蚀。        </a:t>
            </a:r>
          </a:p>
        </p:txBody>
      </p:sp>
      <p:sp>
        <p:nvSpPr>
          <p:cNvPr id="31752" name="TextBox 7"/>
          <p:cNvSpPr txBox="1">
            <a:spLocks noChangeArrowheads="1"/>
          </p:cNvSpPr>
          <p:nvPr/>
        </p:nvSpPr>
        <p:spPr bwMode="auto">
          <a:xfrm>
            <a:off x="1214438" y="4929188"/>
            <a:ext cx="5775325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>
                <a:solidFill>
                  <a:srgbClr val="FFFFFF"/>
                </a:solidFill>
                <a:latin typeface="Arial Narrow" pitchFamily="34" charset="0"/>
              </a:rPr>
              <a:t>思考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:</a:t>
            </a:r>
            <a:r>
              <a:rPr kumimoji="1" lang="zh-CN" altLang="en-US" sz="3200">
                <a:solidFill>
                  <a:srgbClr val="FFFFFF"/>
                </a:solidFill>
                <a:latin typeface="Arial Narrow" pitchFamily="34" charset="0"/>
              </a:rPr>
              <a:t>如何除去铁钉上的铁锈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?</a:t>
            </a:r>
            <a:endParaRPr kumimoji="1" lang="zh-CN" altLang="en-US" sz="320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31753" name="TextBox 8"/>
          <p:cNvSpPr txBox="1">
            <a:spLocks noChangeArrowheads="1"/>
          </p:cNvSpPr>
          <p:nvPr/>
        </p:nvSpPr>
        <p:spPr bwMode="auto">
          <a:xfrm>
            <a:off x="971550" y="5589588"/>
            <a:ext cx="5199063" cy="10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Fe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O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3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+6HCl=2FeCl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3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+3H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O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Fe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O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3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+3H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SO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4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=Fe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(SO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4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)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3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+3H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O</a:t>
            </a:r>
            <a:endParaRPr kumimoji="1" lang="zh-CN" altLang="en-US" sz="3200">
              <a:solidFill>
                <a:srgbClr val="FFFFFF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389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nimBg="1"/>
      <p:bldP spid="38916" grpId="0" build="p" autoUpdateAnimBg="0"/>
      <p:bldP spid="38918" grpId="0" build="p" autoUpdateAnimBg="0"/>
      <p:bldP spid="38919" grpId="0" animBg="1"/>
      <p:bldP spid="38920" grpId="0" animBg="1" autoUpdateAnimBg="0"/>
      <p:bldP spid="38921" grpId="0" build="p" autoUpdateAnimBg="0"/>
      <p:bldP spid="31752" grpId="0"/>
      <p:bldP spid="317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QQ1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04800"/>
            <a:ext cx="20574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AutoShape 4"/>
          <p:cNvSpPr>
            <a:spLocks noChangeArrowheads="1"/>
          </p:cNvSpPr>
          <p:nvPr/>
        </p:nvSpPr>
        <p:spPr bwMode="auto">
          <a:xfrm>
            <a:off x="3048000" y="228600"/>
            <a:ext cx="4724400" cy="914400"/>
          </a:xfrm>
          <a:prstGeom prst="cloudCallout">
            <a:avLst>
              <a:gd name="adj1" fmla="val -76477"/>
              <a:gd name="adj2" fmla="val -49653"/>
            </a:avLst>
          </a:prstGeom>
          <a:noFill/>
          <a:ln w="952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kumimoji="1" lang="zh-CN" altLang="zh-CN" b="0">
              <a:latin typeface="Times New Roman" pitchFamily="18" charset="0"/>
            </a:endParaRPr>
          </a:p>
        </p:txBody>
      </p:sp>
      <p:sp>
        <p:nvSpPr>
          <p:cNvPr id="33796" name="Text Box 5"/>
          <p:cNvSpPr txBox="1">
            <a:spLocks noChangeArrowheads="1"/>
          </p:cNvSpPr>
          <p:nvPr/>
        </p:nvSpPr>
        <p:spPr bwMode="auto">
          <a:xfrm>
            <a:off x="2843213" y="381000"/>
            <a:ext cx="46243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2800">
                <a:latin typeface="Times New Roman" pitchFamily="18" charset="0"/>
              </a:rPr>
              <a:t>怎么防止钢铁生锈呢？</a:t>
            </a:r>
          </a:p>
        </p:txBody>
      </p:sp>
      <p:pic>
        <p:nvPicPr>
          <p:cNvPr id="40966" name="Picture 6" descr="单车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2209800"/>
            <a:ext cx="129540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Picture 7" descr="汽车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3657600"/>
            <a:ext cx="13716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2370138" y="2578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kumimoji="1" lang="zh-CN" altLang="en-US" b="0">
              <a:latin typeface="Arial Narrow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060700" y="2578100"/>
            <a:ext cx="7761288" cy="0"/>
            <a:chOff x="0" y="0"/>
            <a:chExt cx="4889" cy="0"/>
          </a:xfrm>
        </p:grpSpPr>
        <p:sp>
          <p:nvSpPr>
            <p:cNvPr id="25619" name="Rectangle 10"/>
            <p:cNvSpPr>
              <a:spLocks noChangeArrowheads="1"/>
            </p:cNvSpPr>
            <p:nvPr/>
          </p:nvSpPr>
          <p:spPr bwMode="auto">
            <a:xfrm>
              <a:off x="0" y="0"/>
              <a:ext cx="4889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buFontTx/>
                <a:buChar char="•"/>
              </a:pPr>
              <a:endParaRPr kumimoji="1" lang="zh-CN" altLang="en-US" b="0">
                <a:latin typeface="Arial Narrow" pitchFamily="34" charset="0"/>
              </a:endParaRPr>
            </a:p>
          </p:txBody>
        </p:sp>
        <p:sp>
          <p:nvSpPr>
            <p:cNvPr id="25620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4889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buFontTx/>
                <a:buChar char="•"/>
              </a:pPr>
              <a:endParaRPr kumimoji="1" lang="zh-CN" altLang="en-US" b="0">
                <a:latin typeface="Arial Narrow" pitchFamily="34" charset="0"/>
              </a:endParaRPr>
            </a:p>
          </p:txBody>
        </p:sp>
      </p:grpSp>
      <p:pic>
        <p:nvPicPr>
          <p:cNvPr id="40972" name="Picture 12" descr="交通类发明67-1.jpg (9100 bytes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4800" y="51816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1908175" y="2708275"/>
            <a:ext cx="45720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>
                <a:solidFill>
                  <a:schemeClr val="accent2"/>
                </a:solidFill>
                <a:latin typeface="Times New Roman" pitchFamily="18" charset="0"/>
              </a:rPr>
              <a:t>在车船的表面喷油漆</a:t>
            </a:r>
          </a:p>
        </p:txBody>
      </p:sp>
      <p:pic>
        <p:nvPicPr>
          <p:cNvPr id="40974" name="Picture 14" descr="自行车2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4800" y="2133600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5" name="Picture 15" descr="车床的底座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00338" y="1484313"/>
            <a:ext cx="2819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6" name="Picture 16" descr="{84A0F2C2-8495-4644-B02E-A95AD9C47D27}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555875" y="3789363"/>
            <a:ext cx="3200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7" name="Picture 17" descr="铜合金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84888" y="1484313"/>
            <a:ext cx="2286000" cy="157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8" name="Text Box 18"/>
          <p:cNvSpPr txBox="1">
            <a:spLocks noChangeArrowheads="1"/>
          </p:cNvSpPr>
          <p:nvPr/>
        </p:nvSpPr>
        <p:spPr bwMode="auto">
          <a:xfrm>
            <a:off x="2627313" y="2997200"/>
            <a:ext cx="330200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>
                <a:latin typeface="Times New Roman" pitchFamily="18" charset="0"/>
              </a:rPr>
              <a:t>在机械表面涂防锈油</a:t>
            </a:r>
          </a:p>
        </p:txBody>
      </p:sp>
      <p:sp>
        <p:nvSpPr>
          <p:cNvPr id="40979" name="Text Box 19"/>
          <p:cNvSpPr txBox="1">
            <a:spLocks noChangeArrowheads="1"/>
          </p:cNvSpPr>
          <p:nvPr/>
        </p:nvSpPr>
        <p:spPr bwMode="auto">
          <a:xfrm>
            <a:off x="2771775" y="5661025"/>
            <a:ext cx="2590800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>
                <a:latin typeface="Times New Roman" pitchFamily="18" charset="0"/>
              </a:rPr>
              <a:t>在面盆、杯子、等表面烧涂搪瓷</a:t>
            </a:r>
          </a:p>
        </p:txBody>
      </p:sp>
      <p:sp>
        <p:nvSpPr>
          <p:cNvPr id="40980" name="Text Box 20"/>
          <p:cNvSpPr txBox="1">
            <a:spLocks noChangeArrowheads="1"/>
          </p:cNvSpPr>
          <p:nvPr/>
        </p:nvSpPr>
        <p:spPr bwMode="auto">
          <a:xfrm>
            <a:off x="6156325" y="3789363"/>
            <a:ext cx="2667000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>
                <a:latin typeface="Times New Roman" pitchFamily="18" charset="0"/>
              </a:rPr>
              <a:t>此外，还可以在钢铁表面镀上一层能起保护作用的其他金属。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>
                <a:latin typeface="Times New Roman" pitchFamily="18" charset="0"/>
              </a:rPr>
              <a:t>如：在钢铁表面镀锡、镀锌、和镀铬</a:t>
            </a:r>
          </a:p>
        </p:txBody>
      </p:sp>
      <p:sp>
        <p:nvSpPr>
          <p:cNvPr id="40981" name="Line 21"/>
          <p:cNvSpPr>
            <a:spLocks noChangeShapeType="1"/>
          </p:cNvSpPr>
          <p:nvPr/>
        </p:nvSpPr>
        <p:spPr bwMode="auto">
          <a:xfrm flipV="1">
            <a:off x="7543800" y="1066800"/>
            <a:ext cx="609600" cy="45720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982" name="Text Box 22"/>
          <p:cNvSpPr txBox="1">
            <a:spLocks noChangeArrowheads="1"/>
          </p:cNvSpPr>
          <p:nvPr/>
        </p:nvSpPr>
        <p:spPr bwMode="auto">
          <a:xfrm>
            <a:off x="7924800" y="4572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>
                <a:solidFill>
                  <a:srgbClr val="FF3300"/>
                </a:solidFill>
                <a:latin typeface="Times New Roman" pitchFamily="18" charset="0"/>
              </a:rPr>
              <a:t>镀铜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409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500"/>
                                        <p:tgtEl>
                                          <p:spTgt spid="40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500"/>
                                        <p:tgtEl>
                                          <p:spTgt spid="409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500"/>
                                        <p:tgtEl>
                                          <p:spTgt spid="40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2" dur="500"/>
                                        <p:tgtEl>
                                          <p:spTgt spid="409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7" dur="500"/>
                                        <p:tgtEl>
                                          <p:spTgt spid="409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2" dur="5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"/>
                                        <p:tgtEl>
                                          <p:spTgt spid="409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nimBg="1" autoUpdateAnimBg="0"/>
      <p:bldP spid="33796" grpId="0" build="p" autoUpdateAnimBg="0"/>
      <p:bldP spid="40968" grpId="0" animBg="1"/>
      <p:bldP spid="40973" grpId="0" build="p" autoUpdateAnimBg="0"/>
      <p:bldP spid="40978" grpId="0" build="p" autoUpdateAnimBg="0"/>
      <p:bldP spid="40979" grpId="0" build="p" autoUpdateAnimBg="0"/>
      <p:bldP spid="40980" grpId="0" build="p" autoUpdateAnimBg="0"/>
      <p:bldP spid="40981" grpId="0" animBg="1"/>
      <p:bldP spid="40982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95288" y="5667375"/>
            <a:ext cx="65532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2200">
                <a:latin typeface="Arial Narrow" pitchFamily="34" charset="0"/>
              </a:rPr>
              <a:t>⑤ </a:t>
            </a:r>
            <a:r>
              <a:rPr kumimoji="1" lang="zh-CN" altLang="en-US" sz="2200">
                <a:latin typeface="Arial Narrow" pitchFamily="34" charset="0"/>
              </a:rPr>
              <a:t>在钢铁里加入金属或非金属形成耐腐蚀合金：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2200">
                <a:latin typeface="Arial Narrow" pitchFamily="34" charset="0"/>
              </a:rPr>
              <a:t>                                        如不锈钢（加</a:t>
            </a:r>
            <a:r>
              <a:rPr kumimoji="1" lang="en-US" altLang="zh-CN" sz="2200">
                <a:latin typeface="Arial Narrow" pitchFamily="34" charset="0"/>
              </a:rPr>
              <a:t>Cr</a:t>
            </a:r>
            <a:r>
              <a:rPr kumimoji="1" lang="zh-CN" altLang="en-US" sz="2200">
                <a:latin typeface="Arial Narrow" pitchFamily="34" charset="0"/>
              </a:rPr>
              <a:t>、</a:t>
            </a:r>
            <a:r>
              <a:rPr kumimoji="1" lang="en-US" altLang="zh-CN" sz="2200">
                <a:latin typeface="Arial Narrow" pitchFamily="34" charset="0"/>
              </a:rPr>
              <a:t>Ni</a:t>
            </a:r>
            <a:r>
              <a:rPr kumimoji="1" lang="zh-CN" altLang="en-US" sz="2200">
                <a:latin typeface="Arial Narrow" pitchFamily="34" charset="0"/>
              </a:rPr>
              <a:t>）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23850" y="2427288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具体措施主要有：</a:t>
            </a:r>
          </a:p>
        </p:txBody>
      </p:sp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1187450" y="1123950"/>
            <a:ext cx="658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思考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怎样防止铁制品锈蚀，其原理是什么？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971550" y="1892300"/>
            <a:ext cx="447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原理是：破坏铁制品锈蚀的条件</a:t>
            </a:r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395288" y="2941638"/>
            <a:ext cx="448151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en-US" altLang="zh-CN" sz="2200">
                <a:solidFill>
                  <a:schemeClr val="hlink"/>
                </a:solidFill>
              </a:rPr>
              <a:t>① </a:t>
            </a:r>
            <a:r>
              <a:rPr kumimoji="1" lang="zh-CN" altLang="en-US" sz="2200">
                <a:solidFill>
                  <a:schemeClr val="hlink"/>
                </a:solidFill>
              </a:rPr>
              <a:t>保持铁制品表面的清洁、干燥；</a:t>
            </a:r>
          </a:p>
        </p:txBody>
      </p:sp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395288" y="3435350"/>
            <a:ext cx="84248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200"/>
              <a:t>② </a:t>
            </a:r>
            <a:r>
              <a:rPr kumimoji="1" lang="zh-CN" altLang="en-US" sz="2200"/>
              <a:t>涂非金属保护层：如喷</a:t>
            </a:r>
            <a:r>
              <a:rPr kumimoji="1" lang="zh-CN" altLang="en-US" sz="2200">
                <a:solidFill>
                  <a:srgbClr val="0000FF"/>
                </a:solidFill>
              </a:rPr>
              <a:t>涂油漆</a:t>
            </a:r>
            <a:r>
              <a:rPr kumimoji="1" lang="zh-CN" altLang="en-US" sz="2200"/>
              <a:t>、</a:t>
            </a:r>
            <a:r>
              <a:rPr kumimoji="1" lang="zh-CN" altLang="en-US" sz="2200">
                <a:solidFill>
                  <a:schemeClr val="hlink"/>
                </a:solidFill>
              </a:rPr>
              <a:t>涂防锈油</a:t>
            </a:r>
            <a:r>
              <a:rPr kumimoji="1" lang="zh-CN" altLang="en-US" sz="2200"/>
              <a:t>、在脸盆、杯子表面</a:t>
            </a:r>
          </a:p>
          <a:p>
            <a:r>
              <a:rPr kumimoji="1" lang="zh-CN" altLang="en-US" sz="2200"/>
              <a:t>                                烧涂搪瓷、用橡胶或塑料包在钢铁表面；</a:t>
            </a:r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438150" y="4273550"/>
            <a:ext cx="838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200"/>
              <a:t>③ </a:t>
            </a:r>
            <a:r>
              <a:rPr kumimoji="1" lang="zh-CN" altLang="en-US" sz="2200"/>
              <a:t>镀金属保护层：如镀锡、镀锌、镀铬等；白铁皮镀锌，马口铁</a:t>
            </a:r>
          </a:p>
          <a:p>
            <a:r>
              <a:rPr kumimoji="1" lang="zh-CN" altLang="en-US" sz="2200"/>
              <a:t>                             镀锡，钢圈镀铬、镍；</a:t>
            </a:r>
          </a:p>
        </p:txBody>
      </p:sp>
      <p:sp>
        <p:nvSpPr>
          <p:cNvPr id="38923" name="Rectangle 11"/>
          <p:cNvSpPr>
            <a:spLocks noChangeArrowheads="1"/>
          </p:cNvSpPr>
          <p:nvPr/>
        </p:nvSpPr>
        <p:spPr bwMode="auto">
          <a:xfrm>
            <a:off x="395288" y="5092700"/>
            <a:ext cx="82169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200"/>
              <a:t>④ </a:t>
            </a:r>
            <a:r>
              <a:rPr kumimoji="1" lang="zh-CN" altLang="en-US" sz="2200"/>
              <a:t>形成氧化膜保护层：枪套上形成四氧化三铁、 锯条上的烤蓝。</a:t>
            </a:r>
          </a:p>
        </p:txBody>
      </p:sp>
      <p:pic>
        <p:nvPicPr>
          <p:cNvPr id="26633" name="Picture 12" descr="图8-24 自行车的防锈措施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0275" y="1876425"/>
            <a:ext cx="2449513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0"/>
      <p:bldP spid="38918" grpId="0"/>
      <p:bldP spid="38919" grpId="0"/>
      <p:bldP spid="38921" grpId="0"/>
      <p:bldP spid="38922" grpId="0"/>
      <p:bldP spid="389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404938" y="2049463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1</a:t>
            </a:r>
            <a:r>
              <a:rPr kumimoji="1" lang="zh-CN" altLang="en-US">
                <a:latin typeface="Arial Narrow" pitchFamily="34" charset="0"/>
              </a:rPr>
              <a:t>、有计划、合理地开采矿物，          </a:t>
            </a:r>
          </a:p>
        </p:txBody>
      </p:sp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1258888" y="1268413"/>
            <a:ext cx="3311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怎样保护金属资源？</a:t>
            </a:r>
          </a:p>
        </p:txBody>
      </p:sp>
      <p:pic>
        <p:nvPicPr>
          <p:cNvPr id="27651" name="Picture 4" descr="图8-26 金属的回收利用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4233863"/>
            <a:ext cx="6092825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5" descr="图8-24 自行车的防锈措施（图）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537075"/>
            <a:ext cx="2303462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403350" y="2524125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2</a:t>
            </a:r>
            <a:r>
              <a:rPr kumimoji="1" lang="zh-CN" altLang="en-US">
                <a:latin typeface="Arial Narrow" pitchFamily="34" charset="0"/>
              </a:rPr>
              <a:t>、防止金属的腐蚀，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403350" y="3068638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3</a:t>
            </a:r>
            <a:r>
              <a:rPr kumimoji="1" lang="zh-CN" altLang="en-US">
                <a:latin typeface="Arial Narrow" pitchFamily="34" charset="0"/>
              </a:rPr>
              <a:t>、金属的回收利用，        </a:t>
            </a: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1404938" y="3619500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4</a:t>
            </a:r>
            <a:r>
              <a:rPr kumimoji="1" lang="zh-CN" altLang="en-US">
                <a:latin typeface="Arial Narrow" pitchFamily="34" charset="0"/>
              </a:rPr>
              <a:t>、寻找金属的代用品。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6" grpId="0"/>
      <p:bldP spid="40967" grpId="0"/>
      <p:bldP spid="409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539750" y="692150"/>
            <a:ext cx="7924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>
                <a:solidFill>
                  <a:srgbClr val="FF0066"/>
                </a:solidFill>
                <a:latin typeface="Arial Narrow" pitchFamily="34" charset="0"/>
                <a:ea typeface="华文中宋"/>
                <a:cs typeface="华文中宋"/>
              </a:rPr>
              <a:t>思考：</a:t>
            </a:r>
            <a:r>
              <a:rPr kumimoji="1" lang="zh-CN" altLang="en-US" sz="3200">
                <a:solidFill>
                  <a:srgbClr val="008000"/>
                </a:solidFill>
                <a:latin typeface="Arial Narrow" pitchFamily="34" charset="0"/>
                <a:ea typeface="华文中宋"/>
                <a:cs typeface="华文中宋"/>
              </a:rPr>
              <a:t>根据铜绿的化学式</a:t>
            </a:r>
            <a:r>
              <a:rPr kumimoji="1" lang="en-US" altLang="zh-CN" sz="3200">
                <a:solidFill>
                  <a:srgbClr val="008000"/>
                </a:solidFill>
                <a:latin typeface="Arial Narrow" pitchFamily="34" charset="0"/>
                <a:ea typeface="华文中宋"/>
                <a:cs typeface="华文中宋"/>
              </a:rPr>
              <a:t>Cu</a:t>
            </a:r>
            <a:r>
              <a:rPr kumimoji="1" lang="en-US" altLang="zh-CN" sz="3200" baseline="-25000">
                <a:solidFill>
                  <a:srgbClr val="008000"/>
                </a:solidFill>
                <a:latin typeface="Arial Narrow" pitchFamily="34" charset="0"/>
                <a:ea typeface="华文中宋"/>
                <a:cs typeface="华文中宋"/>
              </a:rPr>
              <a:t>2</a:t>
            </a:r>
            <a:r>
              <a:rPr kumimoji="1" lang="en-US" altLang="zh-CN" sz="3200">
                <a:solidFill>
                  <a:srgbClr val="008000"/>
                </a:solidFill>
                <a:latin typeface="Arial Narrow" pitchFamily="34" charset="0"/>
                <a:ea typeface="华文中宋"/>
                <a:cs typeface="华文中宋"/>
              </a:rPr>
              <a:t>(OH)</a:t>
            </a:r>
            <a:r>
              <a:rPr kumimoji="1" lang="en-US" altLang="zh-CN" sz="3200" baseline="-25000">
                <a:solidFill>
                  <a:srgbClr val="008000"/>
                </a:solidFill>
                <a:latin typeface="Arial Narrow" pitchFamily="34" charset="0"/>
                <a:ea typeface="华文中宋"/>
                <a:cs typeface="华文中宋"/>
              </a:rPr>
              <a:t>2</a:t>
            </a:r>
            <a:r>
              <a:rPr kumimoji="1" lang="en-US" altLang="zh-CN" sz="3200">
                <a:solidFill>
                  <a:srgbClr val="008000"/>
                </a:solidFill>
                <a:latin typeface="Arial Narrow" pitchFamily="34" charset="0"/>
                <a:ea typeface="华文中宋"/>
                <a:cs typeface="华文中宋"/>
              </a:rPr>
              <a:t>CO</a:t>
            </a:r>
            <a:r>
              <a:rPr kumimoji="1" lang="en-US" altLang="zh-CN" sz="3200" baseline="-25000">
                <a:solidFill>
                  <a:srgbClr val="008000"/>
                </a:solidFill>
                <a:latin typeface="Arial Narrow" pitchFamily="34" charset="0"/>
                <a:ea typeface="华文中宋"/>
                <a:cs typeface="华文中宋"/>
              </a:rPr>
              <a:t>3</a:t>
            </a:r>
            <a:r>
              <a:rPr kumimoji="1" lang="zh-CN" altLang="en-US" sz="3200">
                <a:solidFill>
                  <a:srgbClr val="008000"/>
                </a:solidFill>
                <a:latin typeface="Arial Narrow" pitchFamily="34" charset="0"/>
                <a:ea typeface="华文中宋"/>
                <a:cs typeface="华文中宋"/>
              </a:rPr>
              <a:t>分析铜生锈的条件又是什么？</a:t>
            </a:r>
          </a:p>
        </p:txBody>
      </p:sp>
      <p:sp>
        <p:nvSpPr>
          <p:cNvPr id="28674" name="Text Box 3"/>
          <p:cNvSpPr txBox="1">
            <a:spLocks noChangeArrowheads="1"/>
          </p:cNvSpPr>
          <p:nvPr/>
        </p:nvSpPr>
        <p:spPr bwMode="auto">
          <a:xfrm>
            <a:off x="768350" y="1933575"/>
            <a:ext cx="7691438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在潮湿的空气中铜与氧气、水、二氧化碳等作用生成了铜绿。 推理依据是按铜绿的化学式可知：铜绿含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C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H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O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Cu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四种元素，   若无空气中的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O</a:t>
            </a:r>
            <a:r>
              <a:rPr kumimoji="1" lang="en-US" altLang="zh-CN" sz="3200" baseline="-25000">
                <a:solidFill>
                  <a:srgbClr val="0000FF"/>
                </a:solidFill>
                <a:latin typeface="Arial Narrow" pitchFamily="34" charset="0"/>
              </a:rPr>
              <a:t>2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H</a:t>
            </a:r>
            <a:r>
              <a:rPr kumimoji="1" lang="en-US" altLang="zh-CN" sz="3200" baseline="-25000">
                <a:solidFill>
                  <a:srgbClr val="0000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O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CO</a:t>
            </a:r>
            <a:r>
              <a:rPr kumimoji="1" lang="en-US" altLang="zh-CN" sz="3200" baseline="-25000">
                <a:solidFill>
                  <a:srgbClr val="0000FF"/>
                </a:solidFill>
                <a:latin typeface="Arial Narrow" pitchFamily="34" charset="0"/>
              </a:rPr>
              <a:t>2  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等对铜发生作用则铜绿中不可能含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O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C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H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等元素。用白醋浸泡可除去铜锈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  <a:hlinkClick r:id="rId2" action="ppaction://hlinksldjump"/>
              </a:rPr>
              <a:t>。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286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"/>
          <p:cNvSpPr txBox="1">
            <a:spLocks noChangeArrowheads="1"/>
          </p:cNvSpPr>
          <p:nvPr/>
        </p:nvSpPr>
        <p:spPr bwMode="auto">
          <a:xfrm>
            <a:off x="1044575" y="2225675"/>
            <a:ext cx="74152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为什么日常生活中，铝器不用涂油漆，而铁器常常需</a:t>
            </a:r>
          </a:p>
          <a:p>
            <a:r>
              <a:rPr lang="zh-CN" altLang="en-US">
                <a:latin typeface="Times New Roman" pitchFamily="18" charset="0"/>
              </a:rPr>
              <a:t>要涂油漆来防锈？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466725" y="3221038"/>
            <a:ext cx="8461375" cy="193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200">
                <a:latin typeface="Times New Roman" pitchFamily="18" charset="0"/>
              </a:rPr>
              <a:t>答：铝在与氧气反应生成的</a:t>
            </a: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致密</a:t>
            </a:r>
            <a:r>
              <a:rPr lang="zh-CN" altLang="en-US" sz="2200">
                <a:latin typeface="Times New Roman" pitchFamily="18" charset="0"/>
              </a:rPr>
              <a:t>的氧化铝薄膜，能覆盖在铝表面，  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latin typeface="Times New Roman" pitchFamily="18" charset="0"/>
              </a:rPr>
              <a:t>        从而阻止里层的铝不再被氧化，</a:t>
            </a: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所以铝器本身有良好的抗腐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        蚀性能</a:t>
            </a:r>
            <a:r>
              <a:rPr lang="zh-CN" altLang="en-US" sz="2200">
                <a:latin typeface="Times New Roman" pitchFamily="18" charset="0"/>
              </a:rPr>
              <a:t>；</a:t>
            </a:r>
            <a:r>
              <a:rPr lang="zh-CN" altLang="en-US" sz="2200">
                <a:solidFill>
                  <a:schemeClr val="hlink"/>
                </a:solidFill>
                <a:latin typeface="Times New Roman" pitchFamily="18" charset="0"/>
              </a:rPr>
              <a:t>而</a:t>
            </a:r>
            <a:r>
              <a:rPr lang="zh-CN" altLang="en-US" sz="2200">
                <a:latin typeface="Times New Roman" pitchFamily="18" charset="0"/>
              </a:rPr>
              <a:t>铁在潮湿的空气中生成的铁锈很</a:t>
            </a: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疏松、且易吸水，     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        </a:t>
            </a:r>
            <a:r>
              <a:rPr lang="zh-CN" altLang="en-US" sz="2200">
                <a:latin typeface="Times New Roman" pitchFamily="18" charset="0"/>
              </a:rPr>
              <a:t>不能阻止里层的铁继续被氧化，</a:t>
            </a: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所以铁器需要涂油漆来防锈</a:t>
            </a:r>
            <a:r>
              <a:rPr lang="zh-CN" altLang="en-US" sz="2200">
                <a:latin typeface="Times New Roman" pitchFamily="18" charset="0"/>
              </a:rPr>
              <a:t>。</a:t>
            </a:r>
          </a:p>
        </p:txBody>
      </p:sp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2"/>
          <p:cNvSpPr txBox="1">
            <a:spLocks noChangeArrowheads="1"/>
          </p:cNvSpPr>
          <p:nvPr/>
        </p:nvSpPr>
        <p:spPr bwMode="auto">
          <a:xfrm>
            <a:off x="3276600" y="549275"/>
            <a:ext cx="2797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2007</a:t>
            </a:r>
            <a:r>
              <a:rPr lang="zh-CN" altLang="en-US">
                <a:solidFill>
                  <a:schemeClr val="hlink"/>
                </a:solidFill>
              </a:rPr>
              <a:t>年中考试题：</a:t>
            </a:r>
          </a:p>
        </p:txBody>
      </p:sp>
      <p:sp>
        <p:nvSpPr>
          <p:cNvPr id="30722" name="Text Box 3"/>
          <p:cNvSpPr txBox="1">
            <a:spLocks noChangeArrowheads="1"/>
          </p:cNvSpPr>
          <p:nvPr/>
        </p:nvSpPr>
        <p:spPr bwMode="auto">
          <a:xfrm>
            <a:off x="468313" y="1052513"/>
            <a:ext cx="8294687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23</a:t>
            </a:r>
            <a:r>
              <a:rPr lang="zh-CN" altLang="en-US"/>
              <a:t>、（</a:t>
            </a:r>
            <a:r>
              <a:rPr lang="en-US" altLang="zh-CN"/>
              <a:t>9</a:t>
            </a:r>
            <a:r>
              <a:rPr lang="zh-CN" altLang="en-US"/>
              <a:t>分）工业炼铁是把铁矿石和焦炭等原料一起加入高炉，在高温下通入空气进行一系列反应把铁还原出来。</a:t>
            </a:r>
          </a:p>
          <a:p>
            <a:r>
              <a:rPr lang="zh-CN" altLang="en-US"/>
              <a:t>（</a:t>
            </a:r>
            <a:r>
              <a:rPr lang="en-US" altLang="zh-CN"/>
              <a:t>1</a:t>
            </a:r>
            <a:r>
              <a:rPr lang="zh-CN" altLang="en-US"/>
              <a:t>）通入空气使固态的焦炭转化为具有还原性的气态物质，转化过程中 涉及的反应的化学反应方程式是：</a:t>
            </a:r>
            <a:r>
              <a:rPr lang="en-US" altLang="zh-CN"/>
              <a:t>_______________________________________</a:t>
            </a:r>
            <a:r>
              <a:rPr lang="zh-CN" altLang="en-US"/>
              <a:t>。</a:t>
            </a:r>
          </a:p>
          <a:p>
            <a:endParaRPr lang="zh-CN" altLang="en-US"/>
          </a:p>
          <a:p>
            <a:r>
              <a:rPr lang="zh-CN" altLang="en-US"/>
              <a:t>（</a:t>
            </a:r>
            <a:r>
              <a:rPr lang="en-US" altLang="zh-CN"/>
              <a:t>2</a:t>
            </a:r>
            <a:r>
              <a:rPr lang="zh-CN" altLang="en-US"/>
              <a:t>）赤铁矿（主要成分为</a:t>
            </a:r>
            <a:r>
              <a:rPr lang="en-US" altLang="zh-CN"/>
              <a:t>Fe</a:t>
            </a:r>
            <a:r>
              <a:rPr lang="en-US" altLang="zh-CN" baseline="-25000"/>
              <a:t>2</a:t>
            </a:r>
            <a:r>
              <a:rPr lang="en-US" altLang="zh-CN"/>
              <a:t>O</a:t>
            </a:r>
            <a:r>
              <a:rPr lang="en-US" altLang="zh-CN" baseline="-25000"/>
              <a:t>3</a:t>
            </a:r>
            <a:r>
              <a:rPr lang="zh-CN" altLang="en-US"/>
              <a:t>）在高炉里反应生成单质铁的化学方程式是</a:t>
            </a:r>
            <a:r>
              <a:rPr lang="en-US" altLang="zh-CN"/>
              <a:t>_____________________________</a:t>
            </a:r>
            <a:r>
              <a:rPr lang="zh-CN" altLang="en-US"/>
              <a:t>。</a:t>
            </a:r>
          </a:p>
          <a:p>
            <a:r>
              <a:rPr lang="zh-CN" altLang="en-US"/>
              <a:t>（</a:t>
            </a:r>
            <a:r>
              <a:rPr lang="en-US" altLang="zh-CN"/>
              <a:t>3</a:t>
            </a:r>
            <a:r>
              <a:rPr lang="zh-CN" altLang="en-US"/>
              <a:t>）计算：</a:t>
            </a:r>
          </a:p>
          <a:p>
            <a:r>
              <a:rPr lang="zh-CN" altLang="en-US"/>
              <a:t>         ① 氧化铁（ </a:t>
            </a:r>
            <a:r>
              <a:rPr lang="en-US" altLang="zh-CN"/>
              <a:t>Fe</a:t>
            </a:r>
            <a:r>
              <a:rPr lang="en-US" altLang="zh-CN" baseline="-25000"/>
              <a:t>2</a:t>
            </a:r>
            <a:r>
              <a:rPr lang="en-US" altLang="zh-CN"/>
              <a:t>O</a:t>
            </a:r>
            <a:r>
              <a:rPr lang="en-US" altLang="zh-CN" baseline="-25000"/>
              <a:t>3</a:t>
            </a:r>
            <a:r>
              <a:rPr lang="zh-CN" altLang="en-US"/>
              <a:t>）的相对分子质量是</a:t>
            </a:r>
            <a:r>
              <a:rPr lang="en-US" altLang="zh-CN"/>
              <a:t>_______;</a:t>
            </a:r>
          </a:p>
          <a:p>
            <a:r>
              <a:rPr lang="en-US" altLang="zh-CN"/>
              <a:t>         ② 5000t</a:t>
            </a:r>
            <a:r>
              <a:rPr lang="zh-CN" altLang="en-US"/>
              <a:t>含氧化铁</a:t>
            </a:r>
            <a:r>
              <a:rPr lang="en-US" altLang="zh-CN"/>
              <a:t>84</a:t>
            </a:r>
            <a:r>
              <a:rPr lang="zh-CN" altLang="en-US"/>
              <a:t>％的赤铁矿中，氧化铁的质量是</a:t>
            </a:r>
            <a:r>
              <a:rPr lang="en-US" altLang="zh-CN"/>
              <a:t>_______t;</a:t>
            </a:r>
          </a:p>
          <a:p>
            <a:r>
              <a:rPr lang="en-US" altLang="zh-CN"/>
              <a:t>         ③ </a:t>
            </a:r>
            <a:r>
              <a:rPr lang="zh-CN" altLang="en-US"/>
              <a:t>上述赤铁矿理论上可以炼铁得含铁</a:t>
            </a:r>
            <a:r>
              <a:rPr lang="en-US" altLang="zh-CN"/>
              <a:t>98</a:t>
            </a:r>
            <a:r>
              <a:rPr lang="zh-CN" altLang="en-US"/>
              <a:t>％的生铁</a:t>
            </a:r>
            <a:r>
              <a:rPr lang="en-US" altLang="zh-CN"/>
              <a:t>__________t</a:t>
            </a:r>
          </a:p>
        </p:txBody>
      </p:sp>
      <p:grpSp>
        <p:nvGrpSpPr>
          <p:cNvPr id="47108" name="Group 4"/>
          <p:cNvGrpSpPr>
            <a:grpSpLocks/>
          </p:cNvGrpSpPr>
          <p:nvPr/>
        </p:nvGrpSpPr>
        <p:grpSpPr bwMode="auto">
          <a:xfrm>
            <a:off x="900113" y="2420938"/>
            <a:ext cx="2163762" cy="541337"/>
            <a:chOff x="3185" y="1933"/>
            <a:chExt cx="1363" cy="341"/>
          </a:xfrm>
        </p:grpSpPr>
        <p:sp>
          <p:nvSpPr>
            <p:cNvPr id="30736" name="Text Box 5"/>
            <p:cNvSpPr txBox="1">
              <a:spLocks noChangeArrowheads="1"/>
            </p:cNvSpPr>
            <p:nvPr/>
          </p:nvSpPr>
          <p:spPr bwMode="auto">
            <a:xfrm>
              <a:off x="3185" y="2024"/>
              <a:ext cx="136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hlink"/>
                  </a:solidFill>
                </a:rPr>
                <a:t>C+O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r>
                <a:rPr lang="en-US" altLang="zh-CN" sz="2000">
                  <a:solidFill>
                    <a:schemeClr val="hlink"/>
                  </a:solidFill>
                </a:rPr>
                <a:t>====CO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endParaRPr lang="en-US" altLang="zh-CN" sz="2000">
                <a:solidFill>
                  <a:schemeClr val="hlink"/>
                </a:solidFill>
              </a:endParaRPr>
            </a:p>
          </p:txBody>
        </p:sp>
        <p:sp>
          <p:nvSpPr>
            <p:cNvPr id="30737" name="Text Box 6"/>
            <p:cNvSpPr txBox="1">
              <a:spLocks noChangeArrowheads="1"/>
            </p:cNvSpPr>
            <p:nvPr/>
          </p:nvSpPr>
          <p:spPr bwMode="auto">
            <a:xfrm>
              <a:off x="3742" y="1933"/>
              <a:ext cx="43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47111" name="Group 7"/>
          <p:cNvGrpSpPr>
            <a:grpSpLocks/>
          </p:cNvGrpSpPr>
          <p:nvPr/>
        </p:nvGrpSpPr>
        <p:grpSpPr bwMode="auto">
          <a:xfrm>
            <a:off x="3924300" y="2420938"/>
            <a:ext cx="2390775" cy="541337"/>
            <a:chOff x="3185" y="1933"/>
            <a:chExt cx="1506" cy="341"/>
          </a:xfrm>
        </p:grpSpPr>
        <p:sp>
          <p:nvSpPr>
            <p:cNvPr id="30734" name="Text Box 8"/>
            <p:cNvSpPr txBox="1">
              <a:spLocks noChangeArrowheads="1"/>
            </p:cNvSpPr>
            <p:nvPr/>
          </p:nvSpPr>
          <p:spPr bwMode="auto">
            <a:xfrm>
              <a:off x="3185" y="2024"/>
              <a:ext cx="150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hlink"/>
                  </a:solidFill>
                </a:rPr>
                <a:t>C+CO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r>
                <a:rPr lang="en-US" altLang="zh-CN" sz="2000">
                  <a:solidFill>
                    <a:schemeClr val="hlink"/>
                  </a:solidFill>
                </a:rPr>
                <a:t>====2CO</a:t>
              </a:r>
            </a:p>
          </p:txBody>
        </p:sp>
        <p:sp>
          <p:nvSpPr>
            <p:cNvPr id="30735" name="Text Box 9"/>
            <p:cNvSpPr txBox="1">
              <a:spLocks noChangeArrowheads="1"/>
            </p:cNvSpPr>
            <p:nvPr/>
          </p:nvSpPr>
          <p:spPr bwMode="auto">
            <a:xfrm>
              <a:off x="3742" y="1933"/>
              <a:ext cx="43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47114" name="Group 10"/>
          <p:cNvGrpSpPr>
            <a:grpSpLocks/>
          </p:cNvGrpSpPr>
          <p:nvPr/>
        </p:nvGrpSpPr>
        <p:grpSpPr bwMode="auto">
          <a:xfrm>
            <a:off x="2916238" y="3500438"/>
            <a:ext cx="3917950" cy="547687"/>
            <a:chOff x="1714" y="1570"/>
            <a:chExt cx="2468" cy="345"/>
          </a:xfrm>
        </p:grpSpPr>
        <p:grpSp>
          <p:nvGrpSpPr>
            <p:cNvPr id="30730" name="Group 11"/>
            <p:cNvGrpSpPr>
              <a:grpSpLocks/>
            </p:cNvGrpSpPr>
            <p:nvPr/>
          </p:nvGrpSpPr>
          <p:grpSpPr bwMode="auto">
            <a:xfrm>
              <a:off x="1714" y="1570"/>
              <a:ext cx="2468" cy="336"/>
              <a:chOff x="1098" y="3607"/>
              <a:chExt cx="2468" cy="336"/>
            </a:xfrm>
          </p:grpSpPr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46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800">
                    <a:solidFill>
                      <a:schemeClr val="hlink"/>
                    </a:solidFill>
                  </a:rPr>
                  <a:t>Fe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2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O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3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 +    CO ===     CO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2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 +     Fe</a:t>
                </a:r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30731" name="Text Box 1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  <p:sp>
        <p:nvSpPr>
          <p:cNvPr id="47119" name="Text Box 15"/>
          <p:cNvSpPr txBox="1">
            <a:spLocks noChangeArrowheads="1"/>
          </p:cNvSpPr>
          <p:nvPr/>
        </p:nvSpPr>
        <p:spPr bwMode="auto">
          <a:xfrm>
            <a:off x="6948488" y="4292600"/>
            <a:ext cx="669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160</a:t>
            </a: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684213" y="5013325"/>
            <a:ext cx="831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4200</a:t>
            </a:r>
          </a:p>
        </p:txBody>
      </p:sp>
      <p:sp>
        <p:nvSpPr>
          <p:cNvPr id="47121" name="Text Box 17"/>
          <p:cNvSpPr txBox="1">
            <a:spLocks noChangeArrowheads="1"/>
          </p:cNvSpPr>
          <p:nvPr/>
        </p:nvSpPr>
        <p:spPr bwMode="auto">
          <a:xfrm>
            <a:off x="684213" y="5805488"/>
            <a:ext cx="831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3000</a:t>
            </a:r>
          </a:p>
        </p:txBody>
      </p:sp>
      <p:sp>
        <p:nvSpPr>
          <p:cNvPr id="30729" name="Text Box 18"/>
          <p:cNvSpPr txBox="1">
            <a:spLocks noChangeArrowheads="1"/>
          </p:cNvSpPr>
          <p:nvPr/>
        </p:nvSpPr>
        <p:spPr bwMode="auto">
          <a:xfrm>
            <a:off x="900113" y="404813"/>
            <a:ext cx="23272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9" grpId="0"/>
      <p:bldP spid="47120" grpId="0"/>
      <p:bldP spid="471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3"/>
          <p:cNvSpPr txBox="1">
            <a:spLocks noChangeArrowheads="1"/>
          </p:cNvSpPr>
          <p:nvPr/>
        </p:nvSpPr>
        <p:spPr bwMode="auto">
          <a:xfrm>
            <a:off x="661988" y="2205038"/>
            <a:ext cx="81010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、某钢铁厂每天需消耗</a:t>
            </a:r>
            <a:r>
              <a:rPr lang="en-US" altLang="zh-CN"/>
              <a:t>5000t</a:t>
            </a:r>
            <a:r>
              <a:rPr lang="zh-CN" altLang="en-US"/>
              <a:t>含氧化铁</a:t>
            </a:r>
            <a:r>
              <a:rPr lang="en-US" altLang="zh-CN"/>
              <a:t>76</a:t>
            </a:r>
            <a:r>
              <a:rPr lang="zh-CN" altLang="en-US"/>
              <a:t>％的赤铁矿石，</a:t>
            </a:r>
          </a:p>
          <a:p>
            <a:r>
              <a:rPr lang="zh-CN" altLang="en-US"/>
              <a:t>      该厂理论上可以日产</a:t>
            </a:r>
            <a:r>
              <a:rPr lang="en-US" altLang="zh-CN"/>
              <a:t>Fe98</a:t>
            </a:r>
            <a:r>
              <a:rPr lang="zh-CN" altLang="en-US"/>
              <a:t>％的生铁多少</a:t>
            </a:r>
            <a:r>
              <a:rPr lang="en-US" altLang="zh-CN"/>
              <a:t>t?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611188" y="4191000"/>
            <a:ext cx="76755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、冶炼</a:t>
            </a:r>
            <a:r>
              <a:rPr lang="en-US" altLang="zh-CN"/>
              <a:t>2000t</a:t>
            </a:r>
            <a:r>
              <a:rPr lang="zh-CN" altLang="en-US"/>
              <a:t>含杂质</a:t>
            </a:r>
            <a:r>
              <a:rPr lang="en-US" altLang="zh-CN"/>
              <a:t>3</a:t>
            </a:r>
            <a:r>
              <a:rPr lang="zh-CN" altLang="en-US"/>
              <a:t>％的生铁，需要含</a:t>
            </a:r>
            <a:r>
              <a:rPr lang="en-US" altLang="zh-CN"/>
              <a:t>Fe</a:t>
            </a:r>
            <a:r>
              <a:rPr lang="en-US" altLang="zh-CN" baseline="-25000"/>
              <a:t>3</a:t>
            </a:r>
            <a:r>
              <a:rPr lang="en-US" altLang="zh-CN"/>
              <a:t>O</a:t>
            </a:r>
            <a:r>
              <a:rPr lang="en-US" altLang="zh-CN" baseline="-25000"/>
              <a:t>4</a:t>
            </a:r>
            <a:r>
              <a:rPr lang="en-US" altLang="zh-CN"/>
              <a:t>90%</a:t>
            </a:r>
            <a:r>
              <a:rPr lang="zh-CN" altLang="en-US"/>
              <a:t>的</a:t>
            </a:r>
          </a:p>
          <a:p>
            <a:r>
              <a:rPr lang="zh-CN" altLang="en-US"/>
              <a:t>      磁铁矿石多少</a:t>
            </a:r>
            <a:r>
              <a:rPr lang="en-US" altLang="zh-CN"/>
              <a:t>t?</a:t>
            </a:r>
          </a:p>
        </p:txBody>
      </p:sp>
      <p:sp>
        <p:nvSpPr>
          <p:cNvPr id="35843" name="Text Box 5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2"/>
          <p:cNvSpPr txBox="1">
            <a:spLocks noChangeArrowheads="1"/>
          </p:cNvSpPr>
          <p:nvPr/>
        </p:nvSpPr>
        <p:spPr bwMode="auto">
          <a:xfrm>
            <a:off x="684213" y="908050"/>
            <a:ext cx="80676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、某钢铁厂每天需消耗</a:t>
            </a:r>
            <a:r>
              <a:rPr lang="en-US" altLang="zh-CN"/>
              <a:t>5000t</a:t>
            </a:r>
            <a:r>
              <a:rPr lang="zh-CN" altLang="en-US"/>
              <a:t>含氧化铁</a:t>
            </a:r>
            <a:r>
              <a:rPr lang="en-US" altLang="zh-CN"/>
              <a:t>76</a:t>
            </a:r>
            <a:r>
              <a:rPr lang="zh-CN" altLang="en-US"/>
              <a:t>％的赤铁矿石，</a:t>
            </a:r>
          </a:p>
          <a:p>
            <a:r>
              <a:rPr lang="zh-CN" altLang="en-US"/>
              <a:t>      该厂理论上可以日产</a:t>
            </a:r>
            <a:r>
              <a:rPr lang="en-US" altLang="zh-CN"/>
              <a:t>Fe98</a:t>
            </a:r>
            <a:r>
              <a:rPr lang="zh-CN" altLang="en-US"/>
              <a:t>％的生铁多少</a:t>
            </a:r>
            <a:r>
              <a:rPr lang="en-US" altLang="zh-CN"/>
              <a:t>t?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611313" y="2133600"/>
            <a:ext cx="5792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/>
              <a:t>解：设理论上可以炼出含铁</a:t>
            </a:r>
            <a:r>
              <a:rPr lang="en-US" altLang="zh-CN" sz="2000"/>
              <a:t>98%</a:t>
            </a:r>
            <a:r>
              <a:rPr lang="zh-CN" altLang="en-US" sz="2000"/>
              <a:t>的生铁的质量为</a:t>
            </a:r>
            <a:r>
              <a:rPr lang="en-US" altLang="zh-CN" sz="2000"/>
              <a:t>x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160                                 2×56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2592388" y="3463925"/>
            <a:ext cx="4176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5000t×76</a:t>
            </a:r>
            <a:r>
              <a:rPr lang="zh-CN" altLang="en-US" sz="2000"/>
              <a:t>％                    </a:t>
            </a:r>
            <a:r>
              <a:rPr lang="en-US" altLang="zh-CN" sz="2000"/>
              <a:t>x·98%</a:t>
            </a:r>
          </a:p>
        </p:txBody>
      </p:sp>
      <p:grpSp>
        <p:nvGrpSpPr>
          <p:cNvPr id="49158" name="Group 6"/>
          <p:cNvGrpSpPr>
            <a:grpSpLocks/>
          </p:cNvGrpSpPr>
          <p:nvPr/>
        </p:nvGrpSpPr>
        <p:grpSpPr bwMode="auto">
          <a:xfrm>
            <a:off x="2284413" y="3968750"/>
            <a:ext cx="4773612" cy="701675"/>
            <a:chOff x="1325" y="3100"/>
            <a:chExt cx="3007" cy="442"/>
          </a:xfrm>
        </p:grpSpPr>
        <p:sp>
          <p:nvSpPr>
            <p:cNvPr id="36883" name="Text Box 7"/>
            <p:cNvSpPr txBox="1">
              <a:spLocks noChangeArrowheads="1"/>
            </p:cNvSpPr>
            <p:nvPr/>
          </p:nvSpPr>
          <p:spPr bwMode="auto">
            <a:xfrm>
              <a:off x="1325" y="3100"/>
              <a:ext cx="300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000"/>
                <a:t>∵        160                     5000t×76</a:t>
              </a:r>
              <a:r>
                <a:rPr lang="zh-CN" altLang="en-US" sz="2000"/>
                <a:t>％ </a:t>
              </a:r>
            </a:p>
            <a:p>
              <a:r>
                <a:rPr lang="zh-CN" altLang="en-US" sz="2000"/>
                <a:t>        </a:t>
              </a:r>
              <a:r>
                <a:rPr lang="en-US" altLang="zh-CN" sz="2000"/>
                <a:t>2×56                        x·98%</a:t>
              </a:r>
            </a:p>
          </p:txBody>
        </p:sp>
        <p:sp>
          <p:nvSpPr>
            <p:cNvPr id="36884" name="Line 8"/>
            <p:cNvSpPr>
              <a:spLocks noChangeShapeType="1"/>
            </p:cNvSpPr>
            <p:nvPr/>
          </p:nvSpPr>
          <p:spPr bwMode="auto">
            <a:xfrm>
              <a:off x="1610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85" name="Line 9"/>
            <p:cNvSpPr>
              <a:spLocks noChangeShapeType="1"/>
            </p:cNvSpPr>
            <p:nvPr/>
          </p:nvSpPr>
          <p:spPr bwMode="auto">
            <a:xfrm>
              <a:off x="3152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86" name="Line 10"/>
            <p:cNvSpPr>
              <a:spLocks noChangeShapeType="1"/>
            </p:cNvSpPr>
            <p:nvPr/>
          </p:nvSpPr>
          <p:spPr bwMode="auto">
            <a:xfrm>
              <a:off x="2744" y="32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87" name="Line 11"/>
            <p:cNvSpPr>
              <a:spLocks noChangeShapeType="1"/>
            </p:cNvSpPr>
            <p:nvPr/>
          </p:nvSpPr>
          <p:spPr bwMode="auto">
            <a:xfrm>
              <a:off x="2744" y="33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6870" name="Text Box 12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49165" name="Group 13"/>
          <p:cNvGrpSpPr>
            <a:grpSpLocks/>
          </p:cNvGrpSpPr>
          <p:nvPr/>
        </p:nvGrpSpPr>
        <p:grpSpPr bwMode="auto">
          <a:xfrm>
            <a:off x="2287588" y="4760913"/>
            <a:ext cx="3744912" cy="854075"/>
            <a:chOff x="1247" y="3446"/>
            <a:chExt cx="2359" cy="538"/>
          </a:xfrm>
        </p:grpSpPr>
        <p:sp>
          <p:nvSpPr>
            <p:cNvPr id="36879" name="Rectangle 14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36880" name="Group 15"/>
            <p:cNvGrpSpPr>
              <a:grpSpLocks/>
            </p:cNvGrpSpPr>
            <p:nvPr/>
          </p:nvGrpSpPr>
          <p:grpSpPr bwMode="auto">
            <a:xfrm>
              <a:off x="1791" y="3446"/>
              <a:ext cx="1815" cy="538"/>
              <a:chOff x="1927" y="3612"/>
              <a:chExt cx="1815" cy="538"/>
            </a:xfrm>
          </p:grpSpPr>
          <p:sp>
            <p:nvSpPr>
              <p:cNvPr id="36881" name="Text Box 16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2×56× 5000t×76</a:t>
                </a:r>
                <a:r>
                  <a:rPr lang="zh-CN" altLang="en-US" sz="2000"/>
                  <a:t>％ 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</a:t>
                </a:r>
                <a:r>
                  <a:rPr lang="en-US" altLang="zh-CN" sz="2000"/>
                  <a:t>160×98%</a:t>
                </a:r>
              </a:p>
            </p:txBody>
          </p:sp>
          <p:sp>
            <p:nvSpPr>
              <p:cNvPr id="36882" name="Line 17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6032500" y="4965700"/>
            <a:ext cx="1535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/>
              <a:t>= 2714.3 t</a:t>
            </a:r>
          </a:p>
        </p:txBody>
      </p:sp>
      <p:sp>
        <p:nvSpPr>
          <p:cNvPr id="49171" name="Text Box 19"/>
          <p:cNvSpPr txBox="1">
            <a:spLocks noChangeArrowheads="1"/>
          </p:cNvSpPr>
          <p:nvPr/>
        </p:nvSpPr>
        <p:spPr bwMode="auto">
          <a:xfrm>
            <a:off x="1042988" y="5734050"/>
            <a:ext cx="76327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/>
              <a:t>答：理论上可以炼出含铁</a:t>
            </a:r>
            <a:r>
              <a:rPr lang="en-US" altLang="zh-CN" sz="2200"/>
              <a:t>98%</a:t>
            </a:r>
            <a:r>
              <a:rPr lang="zh-CN" altLang="en-US" sz="2200"/>
              <a:t>的生铁的质量为</a:t>
            </a:r>
            <a:r>
              <a:rPr lang="en-US" altLang="zh-CN" sz="2200"/>
              <a:t>2714.3t </a:t>
            </a:r>
            <a:r>
              <a:rPr lang="zh-CN" altLang="en-US" sz="2200"/>
              <a:t>。</a:t>
            </a:r>
          </a:p>
        </p:txBody>
      </p:sp>
      <p:grpSp>
        <p:nvGrpSpPr>
          <p:cNvPr id="49172" name="Group 20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36875" name="Group 21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36877" name="Text Box 2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36878" name="Text Box 2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36876" name="Text Box 2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9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70" grpId="0"/>
      <p:bldP spid="4917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611313" y="2133600"/>
            <a:ext cx="5192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/>
              <a:t>解：需要含</a:t>
            </a:r>
            <a:r>
              <a:rPr lang="en-US" altLang="zh-CN" sz="2000"/>
              <a:t>Fe</a:t>
            </a:r>
            <a:r>
              <a:rPr lang="en-US" altLang="zh-CN" sz="2000" baseline="-25000"/>
              <a:t>3</a:t>
            </a:r>
            <a:r>
              <a:rPr lang="en-US" altLang="zh-CN" sz="2000"/>
              <a:t>O</a:t>
            </a:r>
            <a:r>
              <a:rPr lang="en-US" altLang="zh-CN" sz="2000" baseline="-25000"/>
              <a:t>4</a:t>
            </a:r>
            <a:r>
              <a:rPr lang="zh-CN" altLang="en-US" sz="2000"/>
              <a:t>的磁铁矿石的质量为</a:t>
            </a:r>
            <a:r>
              <a:rPr lang="en-US" altLang="zh-CN" sz="2000"/>
              <a:t>x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232                                 3×56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2592388" y="3463925"/>
            <a:ext cx="5364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x·90%                    2000t×</a:t>
            </a:r>
            <a:r>
              <a:rPr lang="zh-CN" altLang="en-US" sz="2000"/>
              <a:t>（</a:t>
            </a:r>
            <a:r>
              <a:rPr lang="en-US" altLang="zh-CN" sz="2000"/>
              <a:t>1</a:t>
            </a:r>
            <a:r>
              <a:rPr lang="zh-CN" altLang="en-US" sz="2000"/>
              <a:t>－</a:t>
            </a:r>
            <a:r>
              <a:rPr lang="en-US" altLang="zh-CN" sz="2000"/>
              <a:t>3</a:t>
            </a:r>
            <a:r>
              <a:rPr lang="zh-CN" altLang="en-US" sz="2000"/>
              <a:t>％）</a:t>
            </a:r>
          </a:p>
        </p:txBody>
      </p:sp>
      <p:grpSp>
        <p:nvGrpSpPr>
          <p:cNvPr id="50181" name="Group 5"/>
          <p:cNvGrpSpPr>
            <a:grpSpLocks/>
          </p:cNvGrpSpPr>
          <p:nvPr/>
        </p:nvGrpSpPr>
        <p:grpSpPr bwMode="auto">
          <a:xfrm>
            <a:off x="2284413" y="3968750"/>
            <a:ext cx="5888037" cy="701675"/>
            <a:chOff x="1439" y="2500"/>
            <a:chExt cx="3709" cy="442"/>
          </a:xfrm>
        </p:grpSpPr>
        <p:sp>
          <p:nvSpPr>
            <p:cNvPr id="37907" name="Text Box 6"/>
            <p:cNvSpPr txBox="1">
              <a:spLocks noChangeArrowheads="1"/>
            </p:cNvSpPr>
            <p:nvPr/>
          </p:nvSpPr>
          <p:spPr bwMode="auto">
            <a:xfrm>
              <a:off x="1439" y="2500"/>
              <a:ext cx="370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000"/>
                <a:t>∵      232                               x·90%</a:t>
              </a:r>
            </a:p>
            <a:p>
              <a:r>
                <a:rPr lang="en-US" altLang="zh-CN" sz="2000"/>
                <a:t>        3×56                     2000t×</a:t>
              </a:r>
              <a:r>
                <a:rPr lang="zh-CN" altLang="en-US" sz="2000"/>
                <a:t>（</a:t>
              </a:r>
              <a:r>
                <a:rPr lang="en-US" altLang="zh-CN" sz="2000"/>
                <a:t>1</a:t>
              </a:r>
              <a:r>
                <a:rPr lang="zh-CN" altLang="en-US" sz="2000"/>
                <a:t>－</a:t>
              </a:r>
              <a:r>
                <a:rPr lang="en-US" altLang="zh-CN" sz="2000"/>
                <a:t>3</a:t>
              </a:r>
              <a:r>
                <a:rPr lang="zh-CN" altLang="en-US" sz="2000"/>
                <a:t>％）</a:t>
              </a:r>
            </a:p>
          </p:txBody>
        </p:sp>
        <p:sp>
          <p:nvSpPr>
            <p:cNvPr id="37908" name="Line 7"/>
            <p:cNvSpPr>
              <a:spLocks noChangeShapeType="1"/>
            </p:cNvSpPr>
            <p:nvPr/>
          </p:nvSpPr>
          <p:spPr bwMode="auto">
            <a:xfrm>
              <a:off x="1655" y="27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9" name="Line 8"/>
            <p:cNvSpPr>
              <a:spLocks noChangeShapeType="1"/>
            </p:cNvSpPr>
            <p:nvPr/>
          </p:nvSpPr>
          <p:spPr bwMode="auto">
            <a:xfrm>
              <a:off x="3266" y="2739"/>
              <a:ext cx="142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0" name="Line 9"/>
            <p:cNvSpPr>
              <a:spLocks noChangeShapeType="1"/>
            </p:cNvSpPr>
            <p:nvPr/>
          </p:nvSpPr>
          <p:spPr bwMode="auto">
            <a:xfrm>
              <a:off x="2858" y="26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1" name="Line 10"/>
            <p:cNvSpPr>
              <a:spLocks noChangeShapeType="1"/>
            </p:cNvSpPr>
            <p:nvPr/>
          </p:nvSpPr>
          <p:spPr bwMode="auto">
            <a:xfrm>
              <a:off x="2858" y="27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7893" name="Text Box 11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50188" name="Group 12"/>
          <p:cNvGrpSpPr>
            <a:grpSpLocks/>
          </p:cNvGrpSpPr>
          <p:nvPr/>
        </p:nvGrpSpPr>
        <p:grpSpPr bwMode="auto">
          <a:xfrm>
            <a:off x="1979613" y="4797425"/>
            <a:ext cx="4805362" cy="944563"/>
            <a:chOff x="1247" y="3446"/>
            <a:chExt cx="2359" cy="595"/>
          </a:xfrm>
        </p:grpSpPr>
        <p:sp>
          <p:nvSpPr>
            <p:cNvPr id="37903" name="Rectangle 13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37904" name="Group 14"/>
            <p:cNvGrpSpPr>
              <a:grpSpLocks/>
            </p:cNvGrpSpPr>
            <p:nvPr/>
          </p:nvGrpSpPr>
          <p:grpSpPr bwMode="auto">
            <a:xfrm>
              <a:off x="1791" y="3446"/>
              <a:ext cx="1815" cy="595"/>
              <a:chOff x="1927" y="3612"/>
              <a:chExt cx="1815" cy="595"/>
            </a:xfrm>
          </p:grpSpPr>
          <p:sp>
            <p:nvSpPr>
              <p:cNvPr id="37905" name="Text Box 15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   232× 2000t× </a:t>
                </a:r>
                <a:r>
                  <a:rPr lang="zh-CN" altLang="en-US" sz="2000"/>
                  <a:t>（</a:t>
                </a:r>
                <a:r>
                  <a:rPr lang="en-US" altLang="zh-CN" sz="2000"/>
                  <a:t>1</a:t>
                </a:r>
                <a:r>
                  <a:rPr lang="zh-CN" altLang="en-US" sz="2000"/>
                  <a:t>－</a:t>
                </a:r>
                <a:r>
                  <a:rPr lang="en-US" altLang="zh-CN" sz="2000"/>
                  <a:t>3</a:t>
                </a:r>
                <a:r>
                  <a:rPr lang="zh-CN" altLang="en-US" sz="2000"/>
                  <a:t>％）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  </a:t>
                </a:r>
                <a:r>
                  <a:rPr lang="en-US" altLang="zh-CN" sz="2000"/>
                  <a:t>3×56</a:t>
                </a:r>
                <a:r>
                  <a:rPr lang="en-US" altLang="zh-CN"/>
                  <a:t> </a:t>
                </a:r>
                <a:r>
                  <a:rPr lang="en-US" altLang="zh-CN" sz="2000"/>
                  <a:t>×90%</a:t>
                </a:r>
              </a:p>
            </p:txBody>
          </p:sp>
          <p:sp>
            <p:nvSpPr>
              <p:cNvPr id="37906" name="Line 16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50193" name="Text Box 17"/>
          <p:cNvSpPr txBox="1">
            <a:spLocks noChangeArrowheads="1"/>
          </p:cNvSpPr>
          <p:nvPr/>
        </p:nvSpPr>
        <p:spPr bwMode="auto">
          <a:xfrm>
            <a:off x="6732588" y="5013325"/>
            <a:ext cx="1535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/>
              <a:t>= 2976.7 t</a:t>
            </a:r>
          </a:p>
        </p:txBody>
      </p:sp>
      <p:sp>
        <p:nvSpPr>
          <p:cNvPr id="50194" name="Text Box 18"/>
          <p:cNvSpPr txBox="1">
            <a:spLocks noChangeArrowheads="1"/>
          </p:cNvSpPr>
          <p:nvPr/>
        </p:nvSpPr>
        <p:spPr bwMode="auto">
          <a:xfrm>
            <a:off x="1330325" y="5734050"/>
            <a:ext cx="669766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/>
              <a:t>答：需要含</a:t>
            </a:r>
            <a:r>
              <a:rPr lang="en-US" altLang="zh-CN" sz="2200"/>
              <a:t>Fe3O4</a:t>
            </a:r>
            <a:r>
              <a:rPr lang="zh-CN" altLang="en-US" sz="2200"/>
              <a:t>的磁铁矿石的质量为</a:t>
            </a:r>
            <a:r>
              <a:rPr lang="en-US" altLang="zh-CN" sz="2200"/>
              <a:t>2976.7t </a:t>
            </a:r>
            <a:r>
              <a:rPr lang="zh-CN" altLang="en-US" sz="2200"/>
              <a:t>。</a:t>
            </a:r>
          </a:p>
        </p:txBody>
      </p:sp>
      <p:grpSp>
        <p:nvGrpSpPr>
          <p:cNvPr id="50195" name="Group 19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37899" name="Group 20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37901" name="Text Box 21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4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37902" name="Text Box 22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37900" name="Text Box 23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4               4            3</a:t>
              </a:r>
            </a:p>
          </p:txBody>
        </p:sp>
      </p:grpSp>
      <p:sp>
        <p:nvSpPr>
          <p:cNvPr id="50200" name="Text Box 24"/>
          <p:cNvSpPr txBox="1">
            <a:spLocks noChangeArrowheads="1"/>
          </p:cNvSpPr>
          <p:nvPr/>
        </p:nvSpPr>
        <p:spPr bwMode="auto">
          <a:xfrm>
            <a:off x="971550" y="908050"/>
            <a:ext cx="7651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、冶炼</a:t>
            </a:r>
            <a:r>
              <a:rPr lang="en-US" altLang="zh-CN"/>
              <a:t>2000t</a:t>
            </a:r>
            <a:r>
              <a:rPr lang="zh-CN" altLang="en-US"/>
              <a:t>含杂质</a:t>
            </a:r>
            <a:r>
              <a:rPr lang="en-US" altLang="zh-CN"/>
              <a:t>3</a:t>
            </a:r>
            <a:r>
              <a:rPr lang="zh-CN" altLang="en-US"/>
              <a:t>％的生铁，需要含</a:t>
            </a:r>
            <a:r>
              <a:rPr lang="en-US" altLang="zh-CN"/>
              <a:t>Fe</a:t>
            </a:r>
            <a:r>
              <a:rPr lang="en-US" altLang="zh-CN" baseline="-25000"/>
              <a:t>3</a:t>
            </a:r>
            <a:r>
              <a:rPr lang="en-US" altLang="zh-CN"/>
              <a:t>O</a:t>
            </a:r>
            <a:r>
              <a:rPr lang="en-US" altLang="zh-CN" baseline="-25000"/>
              <a:t>4</a:t>
            </a:r>
            <a:r>
              <a:rPr lang="en-US" altLang="zh-CN"/>
              <a:t>90%</a:t>
            </a:r>
            <a:r>
              <a:rPr lang="zh-CN" altLang="en-US"/>
              <a:t>的</a:t>
            </a:r>
          </a:p>
          <a:p>
            <a:r>
              <a:rPr lang="zh-CN" altLang="en-US"/>
              <a:t>      磁铁矿石多少</a:t>
            </a:r>
            <a:r>
              <a:rPr lang="en-US" altLang="zh-CN"/>
              <a:t>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93" grpId="0"/>
      <p:bldP spid="50194" grpId="0"/>
      <p:bldP spid="50200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2021</TotalTime>
  <Words>1973</Words>
  <Application>Microsoft Office PowerPoint</Application>
  <PresentationFormat>全屏显示(4:3)</PresentationFormat>
  <Paragraphs>153</Paragraphs>
  <Slides>19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演示文稿设计模板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2" baseType="lpstr">
      <vt:lpstr>Tahoma</vt:lpstr>
      <vt:lpstr>宋体</vt:lpstr>
      <vt:lpstr>Arial</vt:lpstr>
      <vt:lpstr>Wingdings</vt:lpstr>
      <vt:lpstr>Calibri</vt:lpstr>
      <vt:lpstr>Arial Narrow</vt:lpstr>
      <vt:lpstr>Times New Roman</vt:lpstr>
      <vt:lpstr>隶书</vt:lpstr>
      <vt:lpstr>华文行楷</vt:lpstr>
      <vt:lpstr>华文琥珀</vt:lpstr>
      <vt:lpstr>华文中宋</vt:lpstr>
      <vt:lpstr>Blends</vt:lpstr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SDWM</cp:lastModifiedBy>
  <cp:revision>127</cp:revision>
  <dcterms:created xsi:type="dcterms:W3CDTF">2004-12-14T11:19:54Z</dcterms:created>
  <dcterms:modified xsi:type="dcterms:W3CDTF">2020-03-04T15:16:03Z</dcterms:modified>
</cp:coreProperties>
</file>