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86" r:id="rId3"/>
    <p:sldId id="259" r:id="rId5"/>
    <p:sldId id="257" r:id="rId6"/>
    <p:sldId id="260" r:id="rId7"/>
    <p:sldId id="261" r:id="rId8"/>
    <p:sldId id="262" r:id="rId9"/>
    <p:sldId id="264" r:id="rId10"/>
    <p:sldId id="265" r:id="rId11"/>
    <p:sldId id="266" r:id="rId12"/>
    <p:sldId id="267" r:id="rId13"/>
    <p:sldId id="279" r:id="rId14"/>
    <p:sldId id="263" r:id="rId15"/>
    <p:sldId id="283" r:id="rId16"/>
    <p:sldId id="274" r:id="rId17"/>
    <p:sldId id="275" r:id="rId18"/>
    <p:sldId id="269" r:id="rId19"/>
    <p:sldId id="284" r:id="rId20"/>
    <p:sldId id="270" r:id="rId21"/>
    <p:sldId id="285" r:id="rId22"/>
    <p:sldId id="280" r:id="rId23"/>
    <p:sldId id="281" r:id="rId24"/>
    <p:sldId id="282" r:id="rId25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99"/>
    <a:srgbClr val="0000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63" d="100"/>
          <a:sy n="63" d="100"/>
        </p:scale>
        <p:origin x="-174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8" Type="http://schemas.openxmlformats.org/officeDocument/2006/relationships/tableStyles" Target="tableStyles.xml"/><Relationship Id="rId27" Type="http://schemas.openxmlformats.org/officeDocument/2006/relationships/viewProps" Target="viewProps.xml"/><Relationship Id="rId26" Type="http://schemas.openxmlformats.org/officeDocument/2006/relationships/presProps" Target="presProps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7" Type="http://schemas.openxmlformats.org/officeDocument/2006/relationships/image" Target="../media/image9.wmf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6.wmf"/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7" Type="http://schemas.openxmlformats.org/officeDocument/2006/relationships/image" Target="../media/image16.wmf"/><Relationship Id="rId6" Type="http://schemas.openxmlformats.org/officeDocument/2006/relationships/image" Target="../media/image7.wmf"/><Relationship Id="rId5" Type="http://schemas.openxmlformats.org/officeDocument/2006/relationships/image" Target="../media/image15.wmf"/><Relationship Id="rId4" Type="http://schemas.openxmlformats.org/officeDocument/2006/relationships/image" Target="../media/image14.wmf"/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26.wmf"/><Relationship Id="rId1" Type="http://schemas.openxmlformats.org/officeDocument/2006/relationships/image" Target="../media/image25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6.wmf"/><Relationship Id="rId1" Type="http://schemas.openxmlformats.org/officeDocument/2006/relationships/image" Target="../media/image25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26.wmf"/><Relationship Id="rId1" Type="http://schemas.openxmlformats.org/officeDocument/2006/relationships/image" Target="../media/image25.wmf"/></Relationships>
</file>

<file path=ppt/drawings/_rels/vmlDrawing7.vml.rels><?xml version="1.0" encoding="UTF-8" standalone="yes"?>
<Relationships xmlns="http://schemas.openxmlformats.org/package/2006/relationships"><Relationship Id="rId6" Type="http://schemas.openxmlformats.org/officeDocument/2006/relationships/image" Target="../media/image34.wmf"/><Relationship Id="rId5" Type="http://schemas.openxmlformats.org/officeDocument/2006/relationships/image" Target="../media/image33.wmf"/><Relationship Id="rId4" Type="http://schemas.openxmlformats.org/officeDocument/2006/relationships/image" Target="../media/image32.wmf"/><Relationship Id="rId3" Type="http://schemas.openxmlformats.org/officeDocument/2006/relationships/image" Target="../media/image31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36.wmf"/><Relationship Id="rId1" Type="http://schemas.openxmlformats.org/officeDocument/2006/relationships/image" Target="../media/image3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eaLnBrk="1" hangingPunct="1"/>
            <a:endParaRPr lang="en-US" altLang="x-none" sz="1200" dirty="0"/>
          </a:p>
        </p:txBody>
      </p:sp>
      <p:sp>
        <p:nvSpPr>
          <p:cNvPr id="2051" name="Rectangle 3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 eaLnBrk="1" hangingPunct="1"/>
            <a:endParaRPr lang="en-US" altLang="x-none" sz="1200" dirty="0"/>
          </a:p>
        </p:txBody>
      </p:sp>
      <p:sp>
        <p:nvSpPr>
          <p:cNvPr id="2052" name="Rectangle 4"/>
          <p:cNvSpPr>
            <a:spLocks noGrp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2053" name="Rectangle 5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2054" name="Rectangle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eaLnBrk="1" hangingPunct="1"/>
            <a:endParaRPr lang="en-US" altLang="x-none" sz="1200" dirty="0"/>
          </a:p>
        </p:txBody>
      </p:sp>
      <p:sp>
        <p:nvSpPr>
          <p:cNvPr id="2055" name="Rectangle 7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lvl="0" indent="0" algn="l" defTabSz="914400" rtl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098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zh-CN" sz="1200"/>
            </a:fld>
            <a:endParaRPr lang="en-US" altLang="zh-CN" sz="1200"/>
          </a:p>
        </p:txBody>
      </p:sp>
      <p:sp>
        <p:nvSpPr>
          <p:cNvPr id="4099" name="Rectangle 2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vert="horz" wrap="square" anchor="t"/>
          <a:p>
            <a:pPr lvl="0" eaLnBrk="1" hangingPunct="1"/>
            <a:endParaRPr lang="en-US" altLang="x-none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8194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zh-CN" sz="1200"/>
            </a:fld>
            <a:endParaRPr lang="en-US" altLang="zh-CN" sz="1200"/>
          </a:p>
        </p:txBody>
      </p:sp>
      <p:sp>
        <p:nvSpPr>
          <p:cNvPr id="8195" name="Rectangle 2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vert="horz" wrap="square" anchor="t"/>
          <a:p>
            <a:pPr lvl="0" eaLnBrk="1" hangingPunct="1"/>
            <a:endParaRPr lang="en-US" altLang="x-none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42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zh-CN" sz="1200"/>
            </a:fld>
            <a:endParaRPr lang="en-US" altLang="zh-CN" sz="1200"/>
          </a:p>
        </p:txBody>
      </p:sp>
      <p:sp>
        <p:nvSpPr>
          <p:cNvPr id="10243" name="Rectangle 2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vert="horz" wrap="square" anchor="t"/>
          <a:p>
            <a:pPr lvl="0" eaLnBrk="1" hangingPunct="1"/>
            <a:endParaRPr lang="en-US" altLang="x-none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5362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zh-CN" sz="1200"/>
            </a:fld>
            <a:endParaRPr lang="en-US" altLang="zh-CN" sz="1200"/>
          </a:p>
        </p:txBody>
      </p:sp>
      <p:sp>
        <p:nvSpPr>
          <p:cNvPr id="15363" name="Rectangle 2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15364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vert="horz" wrap="square" anchor="t"/>
          <a:p>
            <a:pPr lvl="0" eaLnBrk="1" hangingPunct="1"/>
            <a:endParaRPr lang="en-US" altLang="x-none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7410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zh-CN" sz="1200"/>
            </a:fld>
            <a:endParaRPr lang="en-US" altLang="zh-CN" sz="1200"/>
          </a:p>
        </p:txBody>
      </p:sp>
      <p:sp>
        <p:nvSpPr>
          <p:cNvPr id="17411" name="Rectangle 2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vert="horz" wrap="square" anchor="t"/>
          <a:p>
            <a:pPr lvl="0" eaLnBrk="1" hangingPunct="1"/>
            <a:endParaRPr lang="en-US" altLang="x-none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r>
              <a:rPr lang="en-US" altLang="zh-CN" err="1">
                <a:latin typeface="Arial" panose="020B0604020202020204" pitchFamily="34" charset="0"/>
              </a:rPr>
              <a:t>www.czsx.com.cn</a:t>
            </a:r>
            <a:endParaRPr lang="en-US" altLang="zh-CN" sz="140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>
                <a:latin typeface="Arial" panose="020B0604020202020204" pitchFamily="34" charset="0"/>
              </a:rPr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r>
              <a:rPr lang="en-US" altLang="zh-CN" err="1">
                <a:latin typeface="Arial" panose="020B0604020202020204" pitchFamily="34" charset="0"/>
              </a:rPr>
              <a:t>www.czsx.com.cn</a:t>
            </a:r>
            <a:endParaRPr lang="en-US" altLang="zh-CN" sz="140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>
                <a:latin typeface="Arial" panose="020B0604020202020204" pitchFamily="34" charset="0"/>
              </a:rPr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r>
              <a:rPr lang="en-US" altLang="zh-CN" err="1">
                <a:latin typeface="Arial" panose="020B0604020202020204" pitchFamily="34" charset="0"/>
              </a:rPr>
              <a:t>www.czsx.com.cn</a:t>
            </a:r>
            <a:endParaRPr lang="en-US" altLang="zh-CN" sz="140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>
                <a:latin typeface="Arial" panose="020B0604020202020204" pitchFamily="34" charset="0"/>
              </a:rPr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r>
              <a:rPr lang="en-US" altLang="zh-CN" err="1">
                <a:latin typeface="Arial" panose="020B0604020202020204" pitchFamily="34" charset="0"/>
              </a:rPr>
              <a:t>www.czsx.com.cn</a:t>
            </a:r>
            <a:endParaRPr lang="en-US" altLang="zh-CN" sz="140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>
                <a:latin typeface="Arial" panose="020B0604020202020204" pitchFamily="34" charset="0"/>
              </a:rPr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r>
              <a:rPr lang="en-US" altLang="zh-CN" err="1">
                <a:latin typeface="Arial" panose="020B0604020202020204" pitchFamily="34" charset="0"/>
              </a:rPr>
              <a:t>www.czsx.com.cn</a:t>
            </a:r>
            <a:endParaRPr lang="en-US" altLang="zh-CN" sz="140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>
                <a:latin typeface="Arial" panose="020B0604020202020204" pitchFamily="34" charset="0"/>
              </a:rPr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r>
              <a:rPr lang="en-US" altLang="zh-CN" err="1">
                <a:latin typeface="Arial" panose="020B0604020202020204" pitchFamily="34" charset="0"/>
              </a:rPr>
              <a:t>www.czsx.com.cn</a:t>
            </a:r>
            <a:endParaRPr lang="en-US" altLang="zh-CN" sz="140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>
                <a:latin typeface="Arial" panose="020B0604020202020204" pitchFamily="34" charset="0"/>
              </a:rPr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r>
              <a:rPr lang="en-US" altLang="zh-CN" err="1">
                <a:latin typeface="Arial" panose="020B0604020202020204" pitchFamily="34" charset="0"/>
              </a:rPr>
              <a:t>www.czsx.com.cn</a:t>
            </a:r>
            <a:endParaRPr lang="en-US" altLang="zh-CN" sz="140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>
                <a:latin typeface="Arial" panose="020B0604020202020204" pitchFamily="34" charset="0"/>
              </a:rPr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r>
              <a:rPr lang="en-US" altLang="zh-CN" err="1">
                <a:latin typeface="Arial" panose="020B0604020202020204" pitchFamily="34" charset="0"/>
              </a:rPr>
              <a:t>www.czsx.com.cn</a:t>
            </a:r>
            <a:endParaRPr lang="en-US" altLang="zh-CN" sz="140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>
                <a:latin typeface="Arial" panose="020B0604020202020204" pitchFamily="34" charset="0"/>
              </a:rPr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r>
              <a:rPr lang="en-US" altLang="zh-CN" err="1">
                <a:latin typeface="Arial" panose="020B0604020202020204" pitchFamily="34" charset="0"/>
              </a:rPr>
              <a:t>www.czsx.com.cn</a:t>
            </a:r>
            <a:endParaRPr lang="en-US" altLang="zh-CN" sz="140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>
                <a:latin typeface="Arial" panose="020B0604020202020204" pitchFamily="34" charset="0"/>
              </a:rPr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r>
              <a:rPr lang="en-US" altLang="zh-CN" err="1">
                <a:latin typeface="Arial" panose="020B0604020202020204" pitchFamily="34" charset="0"/>
              </a:rPr>
              <a:t>www.czsx.com.cn</a:t>
            </a:r>
            <a:endParaRPr lang="en-US" altLang="zh-CN" sz="140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>
                <a:latin typeface="Arial" panose="020B0604020202020204" pitchFamily="34" charset="0"/>
              </a:rPr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r>
              <a:rPr lang="en-US" altLang="zh-CN" err="1">
                <a:latin typeface="Arial" panose="020B0604020202020204" pitchFamily="34" charset="0"/>
              </a:rPr>
              <a:t>www.czsx.com.cn</a:t>
            </a:r>
            <a:endParaRPr lang="en-US" altLang="zh-CN" sz="140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>
                <a:latin typeface="Arial" panose="020B0604020202020204" pitchFamily="34" charset="0"/>
              </a:rPr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eaLnBrk="1" hangingPunct="1"/>
            <a:endParaRPr lang="en-US" altLang="x-none">
              <a:latin typeface="Arial" panose="020B0604020202020204" pitchFamily="34" charset="0"/>
            </a:endParaRPr>
          </a:p>
        </p:txBody>
      </p:sp>
      <p:sp>
        <p:nvSpPr>
          <p:cNvPr id="1029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eaLnBrk="1" hangingPunct="1"/>
            <a:r>
              <a:rPr lang="en-US" altLang="zh-CN" err="1">
                <a:latin typeface="Arial" panose="020B0604020202020204" pitchFamily="34" charset="0"/>
              </a:rPr>
              <a:t>www.czsx.com.cn</a:t>
            </a:r>
            <a:endParaRPr lang="en-US" altLang="zh-CN" sz="1400">
              <a:latin typeface="Arial" panose="020B0604020202020204" pitchFamily="34" charset="0"/>
            </a:endParaRPr>
          </a:p>
        </p:txBody>
      </p:sp>
      <p:sp>
        <p:nvSpPr>
          <p:cNvPr id="1030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en-US" altLang="zh-CN">
                <a:latin typeface="Arial" panose="020B0604020202020204" pitchFamily="34" charset="0"/>
              </a:rPr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5.bin"/><Relationship Id="rId8" Type="http://schemas.openxmlformats.org/officeDocument/2006/relationships/image" Target="../media/image6.wmf"/><Relationship Id="rId7" Type="http://schemas.openxmlformats.org/officeDocument/2006/relationships/oleObject" Target="../embeddings/oleObject4.bin"/><Relationship Id="rId6" Type="http://schemas.openxmlformats.org/officeDocument/2006/relationships/image" Target="../media/image5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4.wmf"/><Relationship Id="rId3" Type="http://schemas.openxmlformats.org/officeDocument/2006/relationships/oleObject" Target="../embeddings/oleObject2.bin"/><Relationship Id="rId20" Type="http://schemas.openxmlformats.org/officeDocument/2006/relationships/notesSlide" Target="../notesSlides/notesSlide2.xml"/><Relationship Id="rId2" Type="http://schemas.openxmlformats.org/officeDocument/2006/relationships/image" Target="../media/image3.wmf"/><Relationship Id="rId19" Type="http://schemas.openxmlformats.org/officeDocument/2006/relationships/vmlDrawing" Target="../drawings/vmlDrawing1.vml"/><Relationship Id="rId18" Type="http://schemas.openxmlformats.org/officeDocument/2006/relationships/slideLayout" Target="../slideLayouts/slideLayout7.xml"/><Relationship Id="rId17" Type="http://schemas.openxmlformats.org/officeDocument/2006/relationships/oleObject" Target="../embeddings/oleObject9.bin"/><Relationship Id="rId16" Type="http://schemas.openxmlformats.org/officeDocument/2006/relationships/image" Target="../media/image10.wmf"/><Relationship Id="rId15" Type="http://schemas.openxmlformats.org/officeDocument/2006/relationships/oleObject" Target="../embeddings/oleObject8.bin"/><Relationship Id="rId14" Type="http://schemas.openxmlformats.org/officeDocument/2006/relationships/image" Target="../media/image9.wmf"/><Relationship Id="rId13" Type="http://schemas.openxmlformats.org/officeDocument/2006/relationships/oleObject" Target="../embeddings/oleObject7.bin"/><Relationship Id="rId12" Type="http://schemas.openxmlformats.org/officeDocument/2006/relationships/image" Target="../media/image8.wmf"/><Relationship Id="rId11" Type="http://schemas.openxmlformats.org/officeDocument/2006/relationships/oleObject" Target="../embeddings/oleObject6.bin"/><Relationship Id="rId10" Type="http://schemas.openxmlformats.org/officeDocument/2006/relationships/image" Target="../media/image7.wmf"/><Relationship Id="rId1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14.bin"/><Relationship Id="rId8" Type="http://schemas.openxmlformats.org/officeDocument/2006/relationships/image" Target="../media/image14.wmf"/><Relationship Id="rId7" Type="http://schemas.openxmlformats.org/officeDocument/2006/relationships/oleObject" Target="../embeddings/oleObject13.bin"/><Relationship Id="rId6" Type="http://schemas.openxmlformats.org/officeDocument/2006/relationships/image" Target="../media/image13.wmf"/><Relationship Id="rId5" Type="http://schemas.openxmlformats.org/officeDocument/2006/relationships/oleObject" Target="../embeddings/oleObject12.bin"/><Relationship Id="rId4" Type="http://schemas.openxmlformats.org/officeDocument/2006/relationships/image" Target="../media/image12.wmf"/><Relationship Id="rId3" Type="http://schemas.openxmlformats.org/officeDocument/2006/relationships/oleObject" Target="../embeddings/oleObject11.bin"/><Relationship Id="rId21" Type="http://schemas.openxmlformats.org/officeDocument/2006/relationships/notesSlide" Target="../notesSlides/notesSlide3.xml"/><Relationship Id="rId20" Type="http://schemas.openxmlformats.org/officeDocument/2006/relationships/vmlDrawing" Target="../drawings/vmlDrawing2.vml"/><Relationship Id="rId2" Type="http://schemas.openxmlformats.org/officeDocument/2006/relationships/image" Target="../media/image11.wmf"/><Relationship Id="rId19" Type="http://schemas.openxmlformats.org/officeDocument/2006/relationships/slideLayout" Target="../slideLayouts/slideLayout7.xml"/><Relationship Id="rId18" Type="http://schemas.openxmlformats.org/officeDocument/2006/relationships/oleObject" Target="../embeddings/oleObject19.bin"/><Relationship Id="rId17" Type="http://schemas.openxmlformats.org/officeDocument/2006/relationships/oleObject" Target="../embeddings/oleObject18.bin"/><Relationship Id="rId16" Type="http://schemas.openxmlformats.org/officeDocument/2006/relationships/image" Target="../media/image17.wmf"/><Relationship Id="rId15" Type="http://schemas.openxmlformats.org/officeDocument/2006/relationships/oleObject" Target="../embeddings/oleObject17.bin"/><Relationship Id="rId14" Type="http://schemas.openxmlformats.org/officeDocument/2006/relationships/image" Target="../media/image16.wmf"/><Relationship Id="rId13" Type="http://schemas.openxmlformats.org/officeDocument/2006/relationships/oleObject" Target="../embeddings/oleObject16.bin"/><Relationship Id="rId12" Type="http://schemas.openxmlformats.org/officeDocument/2006/relationships/image" Target="../media/image7.wmf"/><Relationship Id="rId11" Type="http://schemas.openxmlformats.org/officeDocument/2006/relationships/oleObject" Target="../embeddings/oleObject15.bin"/><Relationship Id="rId10" Type="http://schemas.openxmlformats.org/officeDocument/2006/relationships/image" Target="../media/image15.wmf"/><Relationship Id="rId1" Type="http://schemas.openxmlformats.org/officeDocument/2006/relationships/oleObject" Target="../embeddings/oleObject10.bin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image" Target="../media/image24.emf"/><Relationship Id="rId8" Type="http://schemas.openxmlformats.org/officeDocument/2006/relationships/image" Target="../media/image23.wmf"/><Relationship Id="rId7" Type="http://schemas.openxmlformats.org/officeDocument/2006/relationships/oleObject" Target="../embeddings/oleObject21.bin"/><Relationship Id="rId6" Type="http://schemas.openxmlformats.org/officeDocument/2006/relationships/image" Target="../media/image22.wmf"/><Relationship Id="rId5" Type="http://schemas.openxmlformats.org/officeDocument/2006/relationships/oleObject" Target="../embeddings/oleObject20.bin"/><Relationship Id="rId4" Type="http://schemas.openxmlformats.org/officeDocument/2006/relationships/image" Target="../media/image21.emf"/><Relationship Id="rId3" Type="http://schemas.openxmlformats.org/officeDocument/2006/relationships/image" Target="../media/image20.emf"/><Relationship Id="rId2" Type="http://schemas.openxmlformats.org/officeDocument/2006/relationships/image" Target="../media/image19.emf"/><Relationship Id="rId13" Type="http://schemas.openxmlformats.org/officeDocument/2006/relationships/vmlDrawing" Target="../drawings/vmlDrawing3.vml"/><Relationship Id="rId12" Type="http://schemas.openxmlformats.org/officeDocument/2006/relationships/slideLayout" Target="../slideLayouts/slideLayout7.xml"/><Relationship Id="rId11" Type="http://schemas.openxmlformats.org/officeDocument/2006/relationships/oleObject" Target="../embeddings/oleObject23.bin"/><Relationship Id="rId10" Type="http://schemas.openxmlformats.org/officeDocument/2006/relationships/oleObject" Target="../embeddings/oleObject22.bin"/><Relationship Id="rId1" Type="http://schemas.openxmlformats.org/officeDocument/2006/relationships/image" Target="../media/image18.wmf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4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6.wmf"/><Relationship Id="rId3" Type="http://schemas.openxmlformats.org/officeDocument/2006/relationships/oleObject" Target="../embeddings/oleObject25.bin"/><Relationship Id="rId2" Type="http://schemas.openxmlformats.org/officeDocument/2006/relationships/image" Target="../media/image25.wmf"/><Relationship Id="rId1" Type="http://schemas.openxmlformats.org/officeDocument/2006/relationships/oleObject" Target="../embeddings/oleObject24.bin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audio" Target="../media/audio2.wav"/><Relationship Id="rId7" Type="http://schemas.openxmlformats.org/officeDocument/2006/relationships/audio" Target="../media/audio1.wav"/><Relationship Id="rId6" Type="http://schemas.openxmlformats.org/officeDocument/2006/relationships/image" Target="../media/image28.wmf"/><Relationship Id="rId5" Type="http://schemas.openxmlformats.org/officeDocument/2006/relationships/image" Target="../media/image26.wmf"/><Relationship Id="rId4" Type="http://schemas.openxmlformats.org/officeDocument/2006/relationships/oleObject" Target="../embeddings/oleObject27.bin"/><Relationship Id="rId3" Type="http://schemas.openxmlformats.org/officeDocument/2006/relationships/image" Target="../media/image25.wmf"/><Relationship Id="rId2" Type="http://schemas.openxmlformats.org/officeDocument/2006/relationships/oleObject" Target="../embeddings/oleObject26.bin"/><Relationship Id="rId10" Type="http://schemas.openxmlformats.org/officeDocument/2006/relationships/vmlDrawing" Target="../drawings/vmlDrawing5.vml"/><Relationship Id="rId1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audio" Target="../media/audio2.wav"/><Relationship Id="rId7" Type="http://schemas.openxmlformats.org/officeDocument/2006/relationships/audio" Target="../media/audio1.wav"/><Relationship Id="rId6" Type="http://schemas.openxmlformats.org/officeDocument/2006/relationships/image" Target="../media/image28.wmf"/><Relationship Id="rId5" Type="http://schemas.openxmlformats.org/officeDocument/2006/relationships/image" Target="../media/image26.wmf"/><Relationship Id="rId4" Type="http://schemas.openxmlformats.org/officeDocument/2006/relationships/oleObject" Target="../embeddings/oleObject29.bin"/><Relationship Id="rId3" Type="http://schemas.openxmlformats.org/officeDocument/2006/relationships/image" Target="../media/image25.wmf"/><Relationship Id="rId2" Type="http://schemas.openxmlformats.org/officeDocument/2006/relationships/oleObject" Target="../embeddings/oleObject28.bin"/><Relationship Id="rId11" Type="http://schemas.openxmlformats.org/officeDocument/2006/relationships/notesSlide" Target="../notesSlides/notesSlide4.xml"/><Relationship Id="rId10" Type="http://schemas.openxmlformats.org/officeDocument/2006/relationships/vmlDrawing" Target="../drawings/vmlDrawing6.vml"/><Relationship Id="rId1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4.wav"/><Relationship Id="rId1" Type="http://schemas.openxmlformats.org/officeDocument/2006/relationships/audio" Target="../media/audio3.wav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34.bin"/><Relationship Id="rId8" Type="http://schemas.openxmlformats.org/officeDocument/2006/relationships/image" Target="../media/image32.wmf"/><Relationship Id="rId7" Type="http://schemas.openxmlformats.org/officeDocument/2006/relationships/oleObject" Target="../embeddings/oleObject33.bin"/><Relationship Id="rId6" Type="http://schemas.openxmlformats.org/officeDocument/2006/relationships/image" Target="../media/image31.wmf"/><Relationship Id="rId5" Type="http://schemas.openxmlformats.org/officeDocument/2006/relationships/oleObject" Target="../embeddings/oleObject32.bin"/><Relationship Id="rId4" Type="http://schemas.openxmlformats.org/officeDocument/2006/relationships/image" Target="../media/image30.wmf"/><Relationship Id="rId3" Type="http://schemas.openxmlformats.org/officeDocument/2006/relationships/oleObject" Target="../embeddings/oleObject31.bin"/><Relationship Id="rId2" Type="http://schemas.openxmlformats.org/officeDocument/2006/relationships/image" Target="../media/image29.wmf"/><Relationship Id="rId14" Type="http://schemas.openxmlformats.org/officeDocument/2006/relationships/vmlDrawing" Target="../drawings/vmlDrawing7.vml"/><Relationship Id="rId13" Type="http://schemas.openxmlformats.org/officeDocument/2006/relationships/slideLayout" Target="../slideLayouts/slideLayout7.xml"/><Relationship Id="rId12" Type="http://schemas.openxmlformats.org/officeDocument/2006/relationships/image" Target="../media/image34.wmf"/><Relationship Id="rId11" Type="http://schemas.openxmlformats.org/officeDocument/2006/relationships/oleObject" Target="../embeddings/oleObject35.bin"/><Relationship Id="rId10" Type="http://schemas.openxmlformats.org/officeDocument/2006/relationships/image" Target="../media/image33.wmf"/><Relationship Id="rId1" Type="http://schemas.openxmlformats.org/officeDocument/2006/relationships/oleObject" Target="../embeddings/oleObject30.bin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8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36.wmf"/><Relationship Id="rId3" Type="http://schemas.openxmlformats.org/officeDocument/2006/relationships/oleObject" Target="../embeddings/oleObject37.bin"/><Relationship Id="rId2" Type="http://schemas.openxmlformats.org/officeDocument/2006/relationships/image" Target="../media/image35.wmf"/><Relationship Id="rId1" Type="http://schemas.openxmlformats.org/officeDocument/2006/relationships/oleObject" Target="../embeddings/oleObject36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5" name="Rectangle 5"/>
          <p:cNvSpPr/>
          <p:nvPr/>
        </p:nvSpPr>
        <p:spPr>
          <a:xfrm>
            <a:off x="1187450" y="836613"/>
            <a:ext cx="7416800" cy="49561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8800" b="1" i="1" dirty="0">
                <a:solidFill>
                  <a:srgbClr val="FF0000"/>
                </a:solidFill>
                <a:latin typeface="Arial" panose="020B0604020202020204" pitchFamily="34" charset="0"/>
              </a:rPr>
              <a:t>    二次函数</a:t>
            </a:r>
            <a:endParaRPr lang="zh-CN" altLang="en-US" sz="8800" b="1" i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en-GB" altLang="en-US" sz="6600" b="1" i="1">
                <a:solidFill>
                  <a:srgbClr val="FF0000"/>
                </a:solidFill>
                <a:latin typeface="Arial" panose="020B0604020202020204" pitchFamily="34" charset="0"/>
              </a:rPr>
              <a:t>      y</a:t>
            </a:r>
            <a:r>
              <a:rPr lang="zh-CN" altLang="en-US" sz="6600" b="1" i="1" dirty="0">
                <a:solidFill>
                  <a:srgbClr val="FF0000"/>
                </a:solidFill>
                <a:latin typeface="Arial" panose="020B0604020202020204" pitchFamily="34" charset="0"/>
              </a:rPr>
              <a:t>＝</a:t>
            </a:r>
            <a:r>
              <a:rPr lang="en-GB" altLang="en-US" sz="6600" b="1" i="1">
                <a:solidFill>
                  <a:srgbClr val="FF0000"/>
                </a:solidFill>
                <a:latin typeface="Arial" panose="020B0604020202020204" pitchFamily="34" charset="0"/>
              </a:rPr>
              <a:t>a(x-h)</a:t>
            </a:r>
            <a:r>
              <a:rPr lang="en-GB" altLang="en-US" sz="6600" b="1" i="1" baseline="16000">
                <a:solidFill>
                  <a:srgbClr val="FF0000"/>
                </a:solidFill>
                <a:latin typeface="Arial" panose="020B0604020202020204" pitchFamily="34" charset="0"/>
              </a:rPr>
              <a:t>2</a:t>
            </a:r>
            <a:endParaRPr lang="en-GB" altLang="en-US" sz="6600" b="1" i="1" baseline="1600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8800" b="1" i="1" dirty="0">
                <a:solidFill>
                  <a:srgbClr val="FF0000"/>
                </a:solidFill>
                <a:latin typeface="Arial" panose="020B0604020202020204" pitchFamily="34" charset="0"/>
              </a:rPr>
              <a:t>的图象与性质</a:t>
            </a:r>
            <a:endParaRPr lang="zh-CN" altLang="en-US" sz="8800" b="1" i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5122" name="内容占位符 5121"/>
          <p:cNvGraphicFramePr/>
          <p:nvPr>
            <p:ph sz="half" idx="1"/>
          </p:nvPr>
        </p:nvGraphicFramePr>
        <p:xfrm>
          <a:off x="539750" y="908050"/>
          <a:ext cx="8135938" cy="6053138"/>
        </p:xfrm>
        <a:graphic>
          <a:graphicData uri="http://schemas.openxmlformats.org/drawingml/2006/table">
            <a:tbl>
              <a:tblPr/>
              <a:tblGrid>
                <a:gridCol w="1665288"/>
                <a:gridCol w="3249612"/>
                <a:gridCol w="3221038"/>
              </a:tblGrid>
              <a:tr h="598488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3200" b="1" i="1">
                          <a:solidFill>
                            <a:srgbClr val="000000"/>
                          </a:solidFill>
                        </a:rPr>
                        <a:t>y</a:t>
                      </a:r>
                      <a:r>
                        <a:rPr lang="zh-CN" altLang="en-US" sz="3200" b="1" i="1" dirty="0">
                          <a:solidFill>
                            <a:srgbClr val="000000"/>
                          </a:solidFill>
                        </a:rPr>
                        <a:t>＝</a:t>
                      </a:r>
                      <a:r>
                        <a:rPr lang="en-US" altLang="zh-CN" sz="3200" b="1" i="1">
                          <a:solidFill>
                            <a:srgbClr val="000000"/>
                          </a:solidFill>
                        </a:rPr>
                        <a:t>ax</a:t>
                      </a:r>
                      <a:r>
                        <a:rPr lang="en-US" altLang="zh-CN" sz="3200" b="1" baseline="30000">
                          <a:solidFill>
                            <a:srgbClr val="000000"/>
                          </a:solidFill>
                        </a:rPr>
                        <a:t>2</a:t>
                      </a:r>
                      <a:endParaRPr lang="en-US" altLang="zh-CN" sz="3200" b="1" baseline="3000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3200" b="1" i="1">
                          <a:solidFill>
                            <a:srgbClr val="000000"/>
                          </a:solidFill>
                        </a:rPr>
                        <a:t>a</a:t>
                      </a:r>
                      <a:r>
                        <a:rPr lang="zh-CN" altLang="en-US" sz="3200" b="1" dirty="0">
                          <a:solidFill>
                            <a:srgbClr val="000000"/>
                          </a:solidFill>
                        </a:rPr>
                        <a:t>＞</a:t>
                      </a:r>
                      <a:r>
                        <a:rPr lang="en-US" altLang="zh-CN" sz="3200" b="1">
                          <a:solidFill>
                            <a:srgbClr val="000000"/>
                          </a:solidFill>
                        </a:rPr>
                        <a:t>0</a:t>
                      </a:r>
                      <a:endParaRPr lang="en-US" altLang="zh-CN" sz="3200" b="1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3200" b="1" i="1">
                          <a:solidFill>
                            <a:srgbClr val="000000"/>
                          </a:solidFill>
                        </a:rPr>
                        <a:t>a</a:t>
                      </a:r>
                      <a:r>
                        <a:rPr lang="zh-CN" altLang="en-US" sz="3200" b="1" dirty="0">
                          <a:solidFill>
                            <a:srgbClr val="000000"/>
                          </a:solidFill>
                        </a:rPr>
                        <a:t>＜</a:t>
                      </a:r>
                      <a:r>
                        <a:rPr lang="en-US" altLang="zh-CN" sz="3200" b="1">
                          <a:solidFill>
                            <a:srgbClr val="000000"/>
                          </a:solidFill>
                        </a:rPr>
                        <a:t>0</a:t>
                      </a:r>
                      <a:endParaRPr lang="en-US" altLang="zh-CN" sz="3200" b="1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00200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zh-CN" altLang="en-US" sz="4000" b="1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图象</a:t>
                      </a:r>
                      <a:endParaRPr lang="zh-CN" altLang="en-US" sz="4000" b="1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endParaRPr lang="en-US" altLang="zh-CN">
                        <a:latin typeface="华文行楷" pitchFamily="2" charset="-122"/>
                        <a:ea typeface="华文行楷" pitchFamily="2" charset="-122"/>
                      </a:endParaRPr>
                    </a:p>
                    <a:p>
                      <a:pPr marL="0" lvl="0" indent="0" algn="ctr" eaLnBrk="1" hangingPunct="1">
                        <a:buNone/>
                      </a:pPr>
                      <a:endParaRPr lang="en-US" altLang="zh-CN">
                        <a:latin typeface="华文行楷" pitchFamily="2" charset="-122"/>
                        <a:ea typeface="华文行楷" pitchFamily="2" charset="-122"/>
                      </a:endParaRPr>
                    </a:p>
                    <a:p>
                      <a:pPr marL="0" lvl="0" indent="0" algn="ctr" eaLnBrk="1" hangingPunct="1">
                        <a:buNone/>
                      </a:pPr>
                      <a:endParaRPr lang="en-US" altLang="zh-CN">
                        <a:latin typeface="华文行楷" pitchFamily="2" charset="-122"/>
                        <a:ea typeface="华文行楷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endParaRPr lang="zh-CN" altLang="en-US" dirty="0">
                        <a:latin typeface="华文行楷" pitchFamily="2" charset="-122"/>
                        <a:ea typeface="华文行楷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6575">
                <a:tc rowSpan="2"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zh-CN" altLang="en-US" sz="4000" b="1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开口</a:t>
                      </a:r>
                      <a:endParaRPr lang="zh-CN" altLang="en-US" sz="4000" b="1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endParaRPr lang="zh-CN" altLang="en-US" dirty="0">
                        <a:solidFill>
                          <a:srgbClr val="FF3300"/>
                        </a:solidFill>
                        <a:latin typeface="华文行楷" pitchFamily="2" charset="-122"/>
                        <a:ea typeface="华文行楷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endParaRPr lang="zh-CN" altLang="en-US" dirty="0">
                        <a:solidFill>
                          <a:srgbClr val="FF3300"/>
                        </a:solidFill>
                        <a:latin typeface="华文行楷" pitchFamily="2" charset="-122"/>
                        <a:ea typeface="华文行楷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8162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endParaRPr lang="zh-CN" altLang="en-US" dirty="0">
                        <a:latin typeface="华文行楷" pitchFamily="2" charset="-122"/>
                        <a:ea typeface="华文行楷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639763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zh-CN" altLang="en-US" sz="3600" b="1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对称性</a:t>
                      </a:r>
                      <a:endParaRPr lang="zh-CN" altLang="en-US" sz="3600" b="1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endParaRPr lang="zh-CN" altLang="en-US" dirty="0">
                        <a:latin typeface="华文行楷" pitchFamily="2" charset="-122"/>
                        <a:ea typeface="华文行楷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534987">
                <a:tc rowSpan="2"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zh-CN" altLang="en-US" sz="4000" b="1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顶点</a:t>
                      </a:r>
                      <a:endParaRPr lang="zh-CN" altLang="en-US" sz="4000" b="1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endParaRPr lang="zh-CN" altLang="en-US" dirty="0">
                        <a:latin typeface="华文行楷" pitchFamily="2" charset="-122"/>
                        <a:ea typeface="华文行楷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536575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endParaRPr lang="zh-CN" altLang="en-US" dirty="0">
                        <a:latin typeface="华文行楷" pitchFamily="2" charset="-122"/>
                        <a:ea typeface="华文行楷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endParaRPr lang="zh-CN" altLang="en-US" dirty="0">
                        <a:latin typeface="华文行楷" pitchFamily="2" charset="-122"/>
                        <a:ea typeface="华文行楷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68388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zh-CN" altLang="en-US" sz="3600" b="1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增减性</a:t>
                      </a:r>
                      <a:endParaRPr lang="zh-CN" altLang="en-US" sz="3600" b="1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endParaRPr lang="en-US" altLang="zh-CN">
                        <a:solidFill>
                          <a:srgbClr val="FF3300"/>
                        </a:solidFill>
                        <a:latin typeface="华文行楷" pitchFamily="2" charset="-122"/>
                        <a:ea typeface="华文行楷" pitchFamily="2" charset="-122"/>
                      </a:endParaRPr>
                    </a:p>
                    <a:p>
                      <a:pPr marL="0" lvl="0" indent="0" algn="ctr" eaLnBrk="1" hangingPunct="1">
                        <a:buNone/>
                      </a:pPr>
                      <a:endParaRPr lang="en-US" altLang="zh-CN">
                        <a:solidFill>
                          <a:srgbClr val="FF3300"/>
                        </a:solidFill>
                        <a:latin typeface="华文行楷" pitchFamily="2" charset="-122"/>
                        <a:ea typeface="华文行楷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endParaRPr lang="zh-CN" altLang="en-US" dirty="0">
                        <a:solidFill>
                          <a:srgbClr val="FF3300"/>
                        </a:solidFill>
                        <a:latin typeface="华文行楷" pitchFamily="2" charset="-122"/>
                        <a:ea typeface="华文行楷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156" name="Text Box 36"/>
          <p:cNvSpPr txBox="1"/>
          <p:nvPr/>
        </p:nvSpPr>
        <p:spPr>
          <a:xfrm>
            <a:off x="395288" y="136525"/>
            <a:ext cx="6553200" cy="701675"/>
          </a:xfrm>
          <a:prstGeom prst="rect">
            <a:avLst/>
          </a:prstGeom>
          <a:solidFill>
            <a:srgbClr val="FFCCFF"/>
          </a:solidFill>
          <a:ln w="9525">
            <a:noFill/>
          </a:ln>
          <a:effectLst>
            <a:outerShdw dist="35921" dir="2699999" algn="ctr" rotWithShape="0">
              <a:srgbClr val="808080"/>
            </a:outerShdw>
          </a:effectLst>
        </p:spPr>
        <p:txBody>
          <a:bodyPr>
            <a:spAutoFit/>
          </a:bodyPr>
          <a:p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复习二次函数</a:t>
            </a:r>
            <a:r>
              <a:rPr lang="en-US" altLang="zh-CN" sz="4000" b="1">
                <a:latin typeface="黑体" panose="02010609060101010101" pitchFamily="49" charset="-122"/>
                <a:ea typeface="黑体" panose="02010609060101010101" pitchFamily="49" charset="-122"/>
              </a:rPr>
              <a:t>y=ax</a:t>
            </a:r>
            <a:r>
              <a:rPr lang="en-US" altLang="zh-CN" sz="4000" b="1" baseline="3000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的性质</a:t>
            </a: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57" name="Text Box 37"/>
          <p:cNvSpPr txBox="1"/>
          <p:nvPr/>
        </p:nvSpPr>
        <p:spPr>
          <a:xfrm>
            <a:off x="2843213" y="3068638"/>
            <a:ext cx="2449512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开口向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上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58" name="Text Box 38"/>
          <p:cNvSpPr txBox="1"/>
          <p:nvPr/>
        </p:nvSpPr>
        <p:spPr>
          <a:xfrm>
            <a:off x="6515100" y="3068638"/>
            <a:ext cx="2233613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开口向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下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59" name="Text Box 39"/>
          <p:cNvSpPr txBox="1"/>
          <p:nvPr/>
        </p:nvSpPr>
        <p:spPr>
          <a:xfrm>
            <a:off x="2771775" y="3644900"/>
            <a:ext cx="3654425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20000"/>
              </a:spcBef>
            </a:pPr>
            <a:r>
              <a:rPr lang="en-US" altLang="zh-CN" sz="3200" b="1" i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|a|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越大，开口越小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60" name="Text Box 40"/>
          <p:cNvSpPr txBox="1"/>
          <p:nvPr/>
        </p:nvSpPr>
        <p:spPr>
          <a:xfrm>
            <a:off x="2771775" y="4149725"/>
            <a:ext cx="2708275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20000"/>
              </a:spcBef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关于</a:t>
            </a:r>
            <a:r>
              <a:rPr lang="en-US" altLang="zh-CN" sz="3600" b="1" i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y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轴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对称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61" name="Text Box 41"/>
          <p:cNvSpPr txBox="1"/>
          <p:nvPr/>
        </p:nvSpPr>
        <p:spPr>
          <a:xfrm>
            <a:off x="2700338" y="4797425"/>
            <a:ext cx="4673600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顶点坐标是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原点（</a:t>
            </a:r>
            <a:r>
              <a:rPr lang="en-US" altLang="zh-CN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0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0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en-US" altLang="zh-CN" sz="2800"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5162" name="Text Box 42"/>
          <p:cNvSpPr txBox="1"/>
          <p:nvPr/>
        </p:nvSpPr>
        <p:spPr>
          <a:xfrm>
            <a:off x="2484438" y="5300663"/>
            <a:ext cx="2808287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顶点是最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低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点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63" name="Text Box 43"/>
          <p:cNvSpPr txBox="1"/>
          <p:nvPr/>
        </p:nvSpPr>
        <p:spPr>
          <a:xfrm>
            <a:off x="5580063" y="5300663"/>
            <a:ext cx="284797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顶点是最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高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点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5164" name="Group 46"/>
          <p:cNvGrpSpPr/>
          <p:nvPr/>
        </p:nvGrpSpPr>
        <p:grpSpPr>
          <a:xfrm>
            <a:off x="6156325" y="1628775"/>
            <a:ext cx="1728788" cy="1281113"/>
            <a:chOff x="0" y="0"/>
            <a:chExt cx="1089" cy="807"/>
          </a:xfrm>
        </p:grpSpPr>
        <p:pic>
          <p:nvPicPr>
            <p:cNvPr id="5165" name="Picture 47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1089" cy="807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166" name="Text Box 48"/>
            <p:cNvSpPr txBox="1"/>
            <p:nvPr/>
          </p:nvSpPr>
          <p:spPr>
            <a:xfrm>
              <a:off x="181" y="272"/>
              <a:ext cx="228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>
                  <a:latin typeface="Arial" panose="020B0604020202020204" pitchFamily="34" charset="0"/>
                </a:rPr>
                <a:t>O</a:t>
              </a:r>
              <a:endParaRPr lang="en-US" altLang="zh-CN">
                <a:latin typeface="Arial" panose="020B0604020202020204" pitchFamily="34" charset="0"/>
              </a:endParaRPr>
            </a:p>
          </p:txBody>
        </p:sp>
      </p:grpSp>
      <p:grpSp>
        <p:nvGrpSpPr>
          <p:cNvPr id="5167" name="Group 49"/>
          <p:cNvGrpSpPr/>
          <p:nvPr/>
        </p:nvGrpSpPr>
        <p:grpSpPr>
          <a:xfrm>
            <a:off x="3203575" y="1685925"/>
            <a:ext cx="1439863" cy="1238250"/>
            <a:chOff x="0" y="0"/>
            <a:chExt cx="907" cy="780"/>
          </a:xfrm>
        </p:grpSpPr>
        <p:pic>
          <p:nvPicPr>
            <p:cNvPr id="5168" name="Picture 5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907" cy="78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169" name="Text Box 51"/>
            <p:cNvSpPr txBox="1"/>
            <p:nvPr/>
          </p:nvSpPr>
          <p:spPr>
            <a:xfrm>
              <a:off x="180" y="372"/>
              <a:ext cx="228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>
                  <a:latin typeface="Arial" panose="020B0604020202020204" pitchFamily="34" charset="0"/>
                </a:rPr>
                <a:t>O</a:t>
              </a:r>
              <a:endParaRPr lang="en-US" altLang="zh-CN">
                <a:latin typeface="Arial" panose="020B0604020202020204" pitchFamily="34" charset="0"/>
              </a:endParaRPr>
            </a:p>
          </p:txBody>
        </p:sp>
      </p:grpSp>
      <p:sp>
        <p:nvSpPr>
          <p:cNvPr id="5170" name="Rectangle 47"/>
          <p:cNvSpPr/>
          <p:nvPr/>
        </p:nvSpPr>
        <p:spPr>
          <a:xfrm>
            <a:off x="2124075" y="6021388"/>
            <a:ext cx="3457575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 eaLnBrk="1" hangingPunct="1">
              <a:buNone/>
            </a:pPr>
            <a:r>
              <a:rPr lang="en-US" altLang="zh-CN" sz="2000" b="1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</a:rPr>
              <a:t>x</a:t>
            </a: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&lt;0</a:t>
            </a:r>
            <a:r>
              <a:rPr lang="zh-CN" altLang="en-US" sz="2000" b="1">
                <a:solidFill>
                  <a:srgbClr val="FF0000"/>
                </a:solidFill>
                <a:latin typeface="宋体" panose="02010600030101010101" pitchFamily="2" charset="-122"/>
              </a:rPr>
              <a:t>时，</a:t>
            </a: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y</a:t>
            </a:r>
            <a:r>
              <a:rPr lang="zh-CN" altLang="en-US" sz="2000" b="1">
                <a:solidFill>
                  <a:srgbClr val="FF0000"/>
                </a:solidFill>
                <a:latin typeface="宋体" panose="02010600030101010101" pitchFamily="2" charset="-122"/>
              </a:rPr>
              <a:t>随着</a:t>
            </a: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x</a:t>
            </a:r>
            <a:r>
              <a:rPr lang="zh-CN" altLang="en-US" sz="2000" b="1">
                <a:solidFill>
                  <a:srgbClr val="FF0000"/>
                </a:solidFill>
                <a:latin typeface="宋体" panose="02010600030101010101" pitchFamily="2" charset="-122"/>
              </a:rPr>
              <a:t>的增大而减小</a:t>
            </a:r>
            <a:endParaRPr lang="zh-CN" altLang="en-US" sz="2000" b="1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 marL="0" lvl="0" indent="0" eaLnBrk="1" hangingPunct="1">
              <a:buNone/>
            </a:pP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x&gt;0</a:t>
            </a:r>
            <a:r>
              <a:rPr lang="zh-CN" altLang="en-US" sz="2000" b="1">
                <a:solidFill>
                  <a:srgbClr val="FF0000"/>
                </a:solidFill>
                <a:latin typeface="宋体" panose="02010600030101010101" pitchFamily="2" charset="-122"/>
              </a:rPr>
              <a:t>时，</a:t>
            </a: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y</a:t>
            </a:r>
            <a:r>
              <a:rPr lang="zh-CN" altLang="en-US" sz="2000" b="1">
                <a:solidFill>
                  <a:srgbClr val="FF0000"/>
                </a:solidFill>
                <a:latin typeface="宋体" panose="02010600030101010101" pitchFamily="2" charset="-122"/>
              </a:rPr>
              <a:t>随着</a:t>
            </a: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x</a:t>
            </a:r>
            <a:r>
              <a:rPr lang="zh-CN" altLang="en-US" sz="2000" b="1">
                <a:solidFill>
                  <a:srgbClr val="FF0000"/>
                </a:solidFill>
                <a:latin typeface="宋体" panose="02010600030101010101" pitchFamily="2" charset="-122"/>
              </a:rPr>
              <a:t>的增大而增大</a:t>
            </a:r>
            <a:endParaRPr lang="zh-CN" altLang="en-US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5171" name="Rectangle 47"/>
          <p:cNvSpPr/>
          <p:nvPr/>
        </p:nvSpPr>
        <p:spPr>
          <a:xfrm>
            <a:off x="5435600" y="6021388"/>
            <a:ext cx="4572000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 eaLnBrk="1" hangingPunct="1">
              <a:buNone/>
            </a:pPr>
            <a:r>
              <a:rPr lang="en-US" altLang="zh-CN" sz="2000" b="1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</a:rPr>
              <a:t>x</a:t>
            </a: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&lt;0</a:t>
            </a:r>
            <a:r>
              <a:rPr lang="zh-CN" altLang="en-US" sz="2000" b="1">
                <a:solidFill>
                  <a:srgbClr val="FF0000"/>
                </a:solidFill>
                <a:latin typeface="宋体" panose="02010600030101010101" pitchFamily="2" charset="-122"/>
              </a:rPr>
              <a:t>时，</a:t>
            </a: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y</a:t>
            </a:r>
            <a:r>
              <a:rPr lang="zh-CN" altLang="en-US" sz="2000" b="1">
                <a:solidFill>
                  <a:srgbClr val="FF0000"/>
                </a:solidFill>
                <a:latin typeface="宋体" panose="02010600030101010101" pitchFamily="2" charset="-122"/>
              </a:rPr>
              <a:t>随着</a:t>
            </a: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x</a:t>
            </a:r>
            <a:r>
              <a:rPr lang="zh-CN" altLang="en-US" sz="2000" b="1">
                <a:solidFill>
                  <a:srgbClr val="FF0000"/>
                </a:solidFill>
                <a:latin typeface="宋体" panose="02010600030101010101" pitchFamily="2" charset="-122"/>
              </a:rPr>
              <a:t>的增大而增大</a:t>
            </a:r>
            <a:endParaRPr lang="zh-CN" altLang="en-US" sz="2000" b="1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 marL="0" lvl="0" indent="0" eaLnBrk="1" hangingPunct="1">
              <a:buNone/>
            </a:pP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x&gt;0</a:t>
            </a:r>
            <a:r>
              <a:rPr lang="zh-CN" altLang="en-US" sz="2000" b="1">
                <a:solidFill>
                  <a:srgbClr val="FF0000"/>
                </a:solidFill>
                <a:latin typeface="宋体" panose="02010600030101010101" pitchFamily="2" charset="-122"/>
              </a:rPr>
              <a:t>时，</a:t>
            </a: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y</a:t>
            </a:r>
            <a:r>
              <a:rPr lang="zh-CN" altLang="en-US" sz="2000" b="1">
                <a:solidFill>
                  <a:srgbClr val="FF0000"/>
                </a:solidFill>
                <a:latin typeface="宋体" panose="02010600030101010101" pitchFamily="2" charset="-122"/>
              </a:rPr>
              <a:t>随着</a:t>
            </a: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x</a:t>
            </a:r>
            <a:r>
              <a:rPr lang="zh-CN" altLang="en-US" sz="2000" b="1">
                <a:solidFill>
                  <a:srgbClr val="FF0000"/>
                </a:solidFill>
                <a:latin typeface="宋体" panose="02010600030101010101" pitchFamily="2" charset="-122"/>
              </a:rPr>
              <a:t>的增大而减小</a:t>
            </a:r>
            <a:endParaRPr lang="zh-CN" altLang="en-US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5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5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5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57" grpId="0"/>
      <p:bldP spid="5158" grpId="0"/>
      <p:bldP spid="5159" grpId="0"/>
      <p:bldP spid="5160" grpId="0"/>
      <p:bldP spid="5161" grpId="0"/>
      <p:bldP spid="5162" grpId="0"/>
      <p:bldP spid="5163" grpId="0"/>
      <p:bldP spid="5170" grpId="0"/>
      <p:bldP spid="517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6146" name="表格 6145"/>
          <p:cNvGraphicFramePr/>
          <p:nvPr/>
        </p:nvGraphicFramePr>
        <p:xfrm>
          <a:off x="0" y="979488"/>
          <a:ext cx="9144000" cy="5840412"/>
        </p:xfrm>
        <a:graphic>
          <a:graphicData uri="http://schemas.openxmlformats.org/drawingml/2006/table">
            <a:tbl>
              <a:tblPr/>
              <a:tblGrid>
                <a:gridCol w="1871663"/>
                <a:gridCol w="3651250"/>
                <a:gridCol w="3621087"/>
              </a:tblGrid>
              <a:tr h="579438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b="1">
                          <a:solidFill>
                            <a:srgbClr val="000000"/>
                          </a:solidFill>
                          <a:ea typeface="黑体" panose="02010609060101010101" pitchFamily="49" charset="-122"/>
                        </a:rPr>
                        <a:t>y</a:t>
                      </a:r>
                      <a:r>
                        <a:rPr lang="zh-CN" altLang="en-US" b="1" dirty="0">
                          <a:solidFill>
                            <a:srgbClr val="000000"/>
                          </a:solidFill>
                          <a:ea typeface="黑体" panose="02010609060101010101" pitchFamily="49" charset="-122"/>
                        </a:rPr>
                        <a:t>＝</a:t>
                      </a:r>
                      <a:r>
                        <a:rPr lang="en-US" altLang="zh-CN" b="1">
                          <a:solidFill>
                            <a:srgbClr val="000000"/>
                          </a:solidFill>
                          <a:ea typeface="黑体" panose="02010609060101010101" pitchFamily="49" charset="-122"/>
                        </a:rPr>
                        <a:t>ax</a:t>
                      </a:r>
                      <a:r>
                        <a:rPr lang="en-US" altLang="zh-CN" b="1" baseline="30000">
                          <a:solidFill>
                            <a:srgbClr val="000000"/>
                          </a:solidFill>
                          <a:ea typeface="黑体" panose="02010609060101010101" pitchFamily="49" charset="-122"/>
                        </a:rPr>
                        <a:t>2</a:t>
                      </a:r>
                      <a:r>
                        <a:rPr lang="en-US" altLang="zh-CN" b="1">
                          <a:solidFill>
                            <a:srgbClr val="000000"/>
                          </a:solidFill>
                          <a:ea typeface="黑体" panose="02010609060101010101" pitchFamily="49" charset="-122"/>
                        </a:rPr>
                        <a:t>+k</a:t>
                      </a:r>
                      <a:endParaRPr lang="en-US" altLang="zh-CN" b="1" baseline="30000">
                        <a:solidFill>
                          <a:srgbClr val="000000"/>
                        </a:solidFill>
                        <a:ea typeface="黑体" panose="02010609060101010101" pitchFamily="49" charset="-122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3200" b="1">
                          <a:solidFill>
                            <a:srgbClr val="000000"/>
                          </a:solidFill>
                        </a:rPr>
                        <a:t>a&gt;0</a:t>
                      </a:r>
                      <a:endParaRPr lang="en-US" altLang="zh-CN" sz="3200" b="1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3200" b="1">
                          <a:solidFill>
                            <a:srgbClr val="000000"/>
                          </a:solidFill>
                        </a:rPr>
                        <a:t>a&lt;0</a:t>
                      </a:r>
                      <a:endParaRPr lang="en-US" altLang="zh-CN" sz="3200" b="1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41462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zh-CN" altLang="en-US" sz="4000" b="1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图象</a:t>
                      </a:r>
                      <a:endParaRPr lang="zh-CN" altLang="en-US" sz="4000" b="1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endParaRPr lang="en-US" altLang="zh-CN">
                        <a:latin typeface="华文行楷" pitchFamily="2" charset="-122"/>
                        <a:ea typeface="华文行楷" pitchFamily="2" charset="-122"/>
                      </a:endParaRPr>
                    </a:p>
                    <a:p>
                      <a:pPr marL="0" lvl="0" indent="0" algn="ctr" eaLnBrk="1" hangingPunct="1">
                        <a:buNone/>
                      </a:pPr>
                      <a:endParaRPr lang="en-US" altLang="zh-CN">
                        <a:latin typeface="华文行楷" pitchFamily="2" charset="-122"/>
                        <a:ea typeface="华文行楷" pitchFamily="2" charset="-122"/>
                      </a:endParaRPr>
                    </a:p>
                    <a:p>
                      <a:pPr marL="0" lvl="0" indent="0" algn="ctr" eaLnBrk="1" hangingPunct="1">
                        <a:buNone/>
                      </a:pPr>
                      <a:endParaRPr lang="en-US" altLang="zh-CN">
                        <a:latin typeface="华文行楷" pitchFamily="2" charset="-122"/>
                        <a:ea typeface="华文行楷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endParaRPr lang="zh-CN" altLang="en-US" dirty="0">
                        <a:latin typeface="华文行楷" pitchFamily="2" charset="-122"/>
                        <a:ea typeface="华文行楷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0700">
                <a:tc rowSpan="2"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zh-CN" altLang="en-US" sz="4000" b="1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开口</a:t>
                      </a:r>
                      <a:endParaRPr lang="zh-CN" altLang="en-US" sz="4000" b="1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endParaRPr lang="zh-CN" altLang="en-US" dirty="0">
                        <a:solidFill>
                          <a:srgbClr val="FF3300"/>
                        </a:solidFill>
                        <a:latin typeface="华文行楷" pitchFamily="2" charset="-122"/>
                        <a:ea typeface="华文行楷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endParaRPr lang="zh-CN" altLang="en-US" dirty="0">
                        <a:solidFill>
                          <a:srgbClr val="FF3300"/>
                        </a:solidFill>
                        <a:latin typeface="华文行楷" pitchFamily="2" charset="-122"/>
                        <a:ea typeface="华文行楷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endParaRPr lang="zh-CN" altLang="en-US" dirty="0">
                        <a:latin typeface="华文行楷" pitchFamily="2" charset="-122"/>
                        <a:ea typeface="华文行楷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579438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zh-CN" altLang="en-US" sz="3200" b="1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对称性</a:t>
                      </a:r>
                      <a:endParaRPr lang="zh-CN" altLang="en-US" sz="3200" b="1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endParaRPr lang="zh-CN" altLang="en-US" dirty="0">
                        <a:latin typeface="华文行楷" pitchFamily="2" charset="-122"/>
                        <a:ea typeface="华文行楷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517525">
                <a:tc rowSpan="2"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zh-CN" altLang="en-US" sz="4000" b="1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顶点</a:t>
                      </a:r>
                      <a:endParaRPr lang="zh-CN" altLang="en-US" sz="4000" b="1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endParaRPr lang="zh-CN" altLang="en-US" b="1" dirty="0"/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519112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endParaRPr lang="zh-CN" altLang="en-US" dirty="0">
                        <a:latin typeface="华文行楷" pitchFamily="2" charset="-122"/>
                        <a:ea typeface="华文行楷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endParaRPr lang="zh-CN" altLang="en-US" dirty="0">
                        <a:latin typeface="华文行楷" pitchFamily="2" charset="-122"/>
                        <a:ea typeface="华文行楷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65213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zh-CN" altLang="en-US" sz="3600" b="1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增减性</a:t>
                      </a:r>
                      <a:endParaRPr lang="zh-CN" altLang="en-US" sz="3600" b="1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endParaRPr lang="en-US" altLang="zh-CN">
                        <a:solidFill>
                          <a:srgbClr val="FF3300"/>
                        </a:solidFill>
                        <a:latin typeface="华文行楷" pitchFamily="2" charset="-122"/>
                        <a:ea typeface="华文行楷" pitchFamily="2" charset="-122"/>
                      </a:endParaRPr>
                    </a:p>
                    <a:p>
                      <a:pPr marL="0" lvl="0" indent="0" algn="ctr" eaLnBrk="1" hangingPunct="1">
                        <a:buNone/>
                      </a:pPr>
                      <a:endParaRPr lang="en-US" altLang="zh-CN">
                        <a:solidFill>
                          <a:srgbClr val="FF3300"/>
                        </a:solidFill>
                        <a:latin typeface="华文行楷" pitchFamily="2" charset="-122"/>
                        <a:ea typeface="华文行楷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buNone/>
                      </a:pPr>
                      <a:endParaRPr lang="zh-CN" altLang="en-US" sz="1600" dirty="0">
                        <a:solidFill>
                          <a:srgbClr val="FF33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180" name="Text Box 36"/>
          <p:cNvSpPr txBox="1"/>
          <p:nvPr/>
        </p:nvSpPr>
        <p:spPr>
          <a:xfrm>
            <a:off x="547688" y="63500"/>
            <a:ext cx="7264400" cy="701675"/>
          </a:xfrm>
          <a:prstGeom prst="rect">
            <a:avLst/>
          </a:prstGeom>
          <a:solidFill>
            <a:srgbClr val="FFCCFF"/>
          </a:solidFill>
          <a:ln w="9525">
            <a:noFill/>
          </a:ln>
          <a:effectLst>
            <a:outerShdw dist="35921" dir="2699999" algn="ctr" rotWithShape="0">
              <a:srgbClr val="808080"/>
            </a:outerShdw>
          </a:effectLst>
        </p:spPr>
        <p:txBody>
          <a:bodyPr>
            <a:spAutoFit/>
          </a:bodyPr>
          <a:p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复习二次函数</a:t>
            </a:r>
            <a:r>
              <a:rPr lang="en-US" altLang="zh-CN" sz="4000" b="1">
                <a:latin typeface="黑体" panose="02010609060101010101" pitchFamily="49" charset="-122"/>
                <a:ea typeface="黑体" panose="02010609060101010101" pitchFamily="49" charset="-122"/>
              </a:rPr>
              <a:t>y=ax</a:t>
            </a:r>
            <a:r>
              <a:rPr lang="en-US" altLang="zh-CN" sz="4000" b="1" baseline="3000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en-US" altLang="zh-CN" sz="4000" b="1">
                <a:latin typeface="黑体" panose="02010609060101010101" pitchFamily="49" charset="-122"/>
                <a:ea typeface="黑体" panose="02010609060101010101" pitchFamily="49" charset="-122"/>
              </a:rPr>
              <a:t>+k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的性质</a:t>
            </a: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181" name="Text Box 37"/>
          <p:cNvSpPr txBox="1"/>
          <p:nvPr/>
        </p:nvSpPr>
        <p:spPr>
          <a:xfrm>
            <a:off x="2843213" y="3065463"/>
            <a:ext cx="1612900" cy="9572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开口向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上</a:t>
            </a:r>
            <a:endParaRPr lang="zh-CN" altLang="en-US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20000"/>
              </a:spcBef>
            </a:pPr>
            <a:endParaRPr lang="en-US" altLang="zh-CN" sz="2400">
              <a:latin typeface="宋体" panose="02010600030101010101" pitchFamily="2" charset="-122"/>
            </a:endParaRPr>
          </a:p>
        </p:txBody>
      </p:sp>
      <p:sp>
        <p:nvSpPr>
          <p:cNvPr id="6182" name="Text Box 38"/>
          <p:cNvSpPr txBox="1"/>
          <p:nvPr/>
        </p:nvSpPr>
        <p:spPr>
          <a:xfrm>
            <a:off x="5867400" y="3068638"/>
            <a:ext cx="1612900" cy="1031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开口向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下</a:t>
            </a:r>
            <a:endParaRPr lang="zh-CN" altLang="en-US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20000"/>
              </a:spcBef>
            </a:pPr>
            <a:endParaRPr lang="en-US" altLang="zh-CN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183" name="Text Box 39"/>
          <p:cNvSpPr txBox="1"/>
          <p:nvPr/>
        </p:nvSpPr>
        <p:spPr>
          <a:xfrm>
            <a:off x="2771775" y="3573463"/>
            <a:ext cx="4876800" cy="9445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2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的绝对值越大，开口越小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en-US" altLang="zh-CN" sz="2400">
              <a:latin typeface="宋体" panose="02010600030101010101" pitchFamily="2" charset="-122"/>
            </a:endParaRPr>
          </a:p>
        </p:txBody>
      </p:sp>
      <p:sp>
        <p:nvSpPr>
          <p:cNvPr id="6184" name="Text Box 40"/>
          <p:cNvSpPr txBox="1"/>
          <p:nvPr/>
        </p:nvSpPr>
        <p:spPr>
          <a:xfrm>
            <a:off x="2700338" y="4076700"/>
            <a:ext cx="4064000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20000"/>
              </a:spcBef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关于</a:t>
            </a:r>
            <a:r>
              <a:rPr lang="en-US" altLang="zh-CN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y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轴 （</a:t>
            </a:r>
            <a:r>
              <a:rPr lang="en-US" altLang="zh-CN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x=o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对称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185" name="Text Box 41"/>
          <p:cNvSpPr txBox="1"/>
          <p:nvPr/>
        </p:nvSpPr>
        <p:spPr>
          <a:xfrm>
            <a:off x="2411413" y="5229225"/>
            <a:ext cx="236855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顶点是最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低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点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186" name="Text Box 42"/>
          <p:cNvSpPr txBox="1"/>
          <p:nvPr/>
        </p:nvSpPr>
        <p:spPr>
          <a:xfrm>
            <a:off x="5724525" y="5229225"/>
            <a:ext cx="2327275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顶点是最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高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点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6187" name="Group 44"/>
          <p:cNvGrpSpPr/>
          <p:nvPr/>
        </p:nvGrpSpPr>
        <p:grpSpPr>
          <a:xfrm>
            <a:off x="2268538" y="1484313"/>
            <a:ext cx="1236662" cy="1295400"/>
            <a:chOff x="0" y="0"/>
            <a:chExt cx="779" cy="816"/>
          </a:xfrm>
        </p:grpSpPr>
        <p:sp>
          <p:nvSpPr>
            <p:cNvPr id="6188" name="Line 45"/>
            <p:cNvSpPr/>
            <p:nvPr/>
          </p:nvSpPr>
          <p:spPr>
            <a:xfrm rot="-10800000" flipV="1">
              <a:off x="371" y="0"/>
              <a:ext cx="1" cy="816"/>
            </a:xfrm>
            <a:prstGeom prst="line">
              <a:avLst/>
            </a:prstGeom>
            <a:ln w="28575" cap="flat" cmpd="sng">
              <a:solidFill>
                <a:srgbClr val="000080"/>
              </a:solidFill>
              <a:prstDash val="solid"/>
              <a:headEnd type="triangle" w="med" len="med"/>
              <a:tailEnd type="none" w="med" len="med"/>
            </a:ln>
          </p:spPr>
        </p:sp>
        <p:sp>
          <p:nvSpPr>
            <p:cNvPr id="6189" name="Line 46"/>
            <p:cNvSpPr/>
            <p:nvPr/>
          </p:nvSpPr>
          <p:spPr>
            <a:xfrm>
              <a:off x="0" y="680"/>
              <a:ext cx="779" cy="0"/>
            </a:xfrm>
            <a:prstGeom prst="line">
              <a:avLst/>
            </a:prstGeom>
            <a:ln w="28575" cap="flat" cmpd="sng">
              <a:solidFill>
                <a:srgbClr val="000066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6190" name="Freeform 47"/>
            <p:cNvSpPr/>
            <p:nvPr/>
          </p:nvSpPr>
          <p:spPr>
            <a:xfrm>
              <a:off x="80" y="1"/>
              <a:ext cx="576" cy="541"/>
            </a:xfrm>
            <a:custGeom>
              <a:avLst/>
              <a:gdLst>
                <a:gd name="txL" fmla="*/ 0 w 155"/>
                <a:gd name="txT" fmla="*/ 0 h 541"/>
                <a:gd name="txR" fmla="*/ 155 w 155"/>
                <a:gd name="txB" fmla="*/ 541 h 541"/>
              </a:gdLst>
              <a:ahLst/>
              <a:cxnLst>
                <a:cxn ang="0">
                  <a:pos x="1" y="26"/>
                </a:cxn>
                <a:cxn ang="0">
                  <a:pos x="4" y="56"/>
                </a:cxn>
                <a:cxn ang="0">
                  <a:pos x="6" y="86"/>
                </a:cxn>
                <a:cxn ang="0">
                  <a:pos x="9" y="115"/>
                </a:cxn>
                <a:cxn ang="0">
                  <a:pos x="11" y="144"/>
                </a:cxn>
                <a:cxn ang="0">
                  <a:pos x="13" y="171"/>
                </a:cxn>
                <a:cxn ang="0">
                  <a:pos x="16" y="196"/>
                </a:cxn>
                <a:cxn ang="0">
                  <a:pos x="18" y="222"/>
                </a:cxn>
                <a:cxn ang="0">
                  <a:pos x="20" y="246"/>
                </a:cxn>
                <a:cxn ang="0">
                  <a:pos x="23" y="270"/>
                </a:cxn>
                <a:cxn ang="0">
                  <a:pos x="25" y="292"/>
                </a:cxn>
                <a:cxn ang="0">
                  <a:pos x="28" y="313"/>
                </a:cxn>
                <a:cxn ang="0">
                  <a:pos x="30" y="334"/>
                </a:cxn>
                <a:cxn ang="0">
                  <a:pos x="31" y="353"/>
                </a:cxn>
                <a:cxn ang="0">
                  <a:pos x="34" y="372"/>
                </a:cxn>
                <a:cxn ang="0">
                  <a:pos x="36" y="389"/>
                </a:cxn>
                <a:cxn ang="0">
                  <a:pos x="38" y="405"/>
                </a:cxn>
                <a:cxn ang="0">
                  <a:pos x="41" y="421"/>
                </a:cxn>
                <a:cxn ang="0">
                  <a:pos x="43" y="436"/>
                </a:cxn>
                <a:cxn ang="0">
                  <a:pos x="45" y="450"/>
                </a:cxn>
                <a:cxn ang="0">
                  <a:pos x="48" y="463"/>
                </a:cxn>
                <a:cxn ang="0">
                  <a:pos x="50" y="474"/>
                </a:cxn>
                <a:cxn ang="0">
                  <a:pos x="52" y="485"/>
                </a:cxn>
                <a:cxn ang="0">
                  <a:pos x="55" y="495"/>
                </a:cxn>
                <a:cxn ang="0">
                  <a:pos x="57" y="504"/>
                </a:cxn>
                <a:cxn ang="0">
                  <a:pos x="60" y="512"/>
                </a:cxn>
                <a:cxn ang="0">
                  <a:pos x="62" y="519"/>
                </a:cxn>
                <a:cxn ang="0">
                  <a:pos x="64" y="525"/>
                </a:cxn>
                <a:cxn ang="0">
                  <a:pos x="68" y="533"/>
                </a:cxn>
                <a:cxn ang="0">
                  <a:pos x="73" y="538"/>
                </a:cxn>
                <a:cxn ang="0">
                  <a:pos x="77" y="541"/>
                </a:cxn>
                <a:cxn ang="0">
                  <a:pos x="83" y="538"/>
                </a:cxn>
                <a:cxn ang="0">
                  <a:pos x="87" y="531"/>
                </a:cxn>
                <a:cxn ang="0">
                  <a:pos x="89" y="527"/>
                </a:cxn>
                <a:cxn ang="0">
                  <a:pos x="93" y="520"/>
                </a:cxn>
                <a:cxn ang="0">
                  <a:pos x="95" y="512"/>
                </a:cxn>
                <a:cxn ang="0">
                  <a:pos x="98" y="504"/>
                </a:cxn>
                <a:cxn ang="0">
                  <a:pos x="100" y="495"/>
                </a:cxn>
                <a:cxn ang="0">
                  <a:pos x="102" y="485"/>
                </a:cxn>
                <a:cxn ang="0">
                  <a:pos x="105" y="476"/>
                </a:cxn>
                <a:cxn ang="0">
                  <a:pos x="107" y="463"/>
                </a:cxn>
                <a:cxn ang="0">
                  <a:pos x="109" y="450"/>
                </a:cxn>
                <a:cxn ang="0">
                  <a:pos x="112" y="437"/>
                </a:cxn>
                <a:cxn ang="0">
                  <a:pos x="114" y="423"/>
                </a:cxn>
                <a:cxn ang="0">
                  <a:pos x="117" y="407"/>
                </a:cxn>
                <a:cxn ang="0">
                  <a:pos x="118" y="391"/>
                </a:cxn>
                <a:cxn ang="0">
                  <a:pos x="120" y="374"/>
                </a:cxn>
                <a:cxn ang="0">
                  <a:pos x="122" y="354"/>
                </a:cxn>
                <a:cxn ang="0">
                  <a:pos x="125" y="335"/>
                </a:cxn>
                <a:cxn ang="0">
                  <a:pos x="127" y="314"/>
                </a:cxn>
                <a:cxn ang="0">
                  <a:pos x="130" y="294"/>
                </a:cxn>
                <a:cxn ang="0">
                  <a:pos x="132" y="271"/>
                </a:cxn>
                <a:cxn ang="0">
                  <a:pos x="134" y="247"/>
                </a:cxn>
                <a:cxn ang="0">
                  <a:pos x="137" y="224"/>
                </a:cxn>
                <a:cxn ang="0">
                  <a:pos x="139" y="200"/>
                </a:cxn>
                <a:cxn ang="0">
                  <a:pos x="141" y="173"/>
                </a:cxn>
                <a:cxn ang="0">
                  <a:pos x="144" y="145"/>
                </a:cxn>
                <a:cxn ang="0">
                  <a:pos x="146" y="118"/>
                </a:cxn>
                <a:cxn ang="0">
                  <a:pos x="149" y="90"/>
                </a:cxn>
                <a:cxn ang="0">
                  <a:pos x="151" y="59"/>
                </a:cxn>
                <a:cxn ang="0">
                  <a:pos x="153" y="29"/>
                </a:cxn>
              </a:cxnLst>
              <a:rect l="txL" t="txT" r="txR" b="txB"/>
              <a:pathLst>
                <a:path w="155" h="541">
                  <a:moveTo>
                    <a:pt x="0" y="0"/>
                  </a:moveTo>
                  <a:lnTo>
                    <a:pt x="0" y="7"/>
                  </a:lnTo>
                  <a:lnTo>
                    <a:pt x="0" y="13"/>
                  </a:lnTo>
                  <a:lnTo>
                    <a:pt x="1" y="19"/>
                  </a:lnTo>
                  <a:lnTo>
                    <a:pt x="1" y="26"/>
                  </a:lnTo>
                  <a:lnTo>
                    <a:pt x="3" y="32"/>
                  </a:lnTo>
                  <a:lnTo>
                    <a:pt x="3" y="39"/>
                  </a:lnTo>
                  <a:lnTo>
                    <a:pt x="3" y="45"/>
                  </a:lnTo>
                  <a:lnTo>
                    <a:pt x="4" y="50"/>
                  </a:lnTo>
                  <a:lnTo>
                    <a:pt x="4" y="56"/>
                  </a:lnTo>
                  <a:lnTo>
                    <a:pt x="5" y="62"/>
                  </a:lnTo>
                  <a:lnTo>
                    <a:pt x="5" y="69"/>
                  </a:lnTo>
                  <a:lnTo>
                    <a:pt x="5" y="75"/>
                  </a:lnTo>
                  <a:lnTo>
                    <a:pt x="6" y="80"/>
                  </a:lnTo>
                  <a:lnTo>
                    <a:pt x="6" y="86"/>
                  </a:lnTo>
                  <a:lnTo>
                    <a:pt x="6" y="93"/>
                  </a:lnTo>
                  <a:lnTo>
                    <a:pt x="7" y="98"/>
                  </a:lnTo>
                  <a:lnTo>
                    <a:pt x="7" y="104"/>
                  </a:lnTo>
                  <a:lnTo>
                    <a:pt x="9" y="110"/>
                  </a:lnTo>
                  <a:lnTo>
                    <a:pt x="9" y="115"/>
                  </a:lnTo>
                  <a:lnTo>
                    <a:pt x="9" y="121"/>
                  </a:lnTo>
                  <a:lnTo>
                    <a:pt x="10" y="126"/>
                  </a:lnTo>
                  <a:lnTo>
                    <a:pt x="10" y="133"/>
                  </a:lnTo>
                  <a:lnTo>
                    <a:pt x="11" y="137"/>
                  </a:lnTo>
                  <a:lnTo>
                    <a:pt x="11" y="144"/>
                  </a:lnTo>
                  <a:lnTo>
                    <a:pt x="11" y="149"/>
                  </a:lnTo>
                  <a:lnTo>
                    <a:pt x="12" y="155"/>
                  </a:lnTo>
                  <a:lnTo>
                    <a:pt x="12" y="160"/>
                  </a:lnTo>
                  <a:lnTo>
                    <a:pt x="13" y="165"/>
                  </a:lnTo>
                  <a:lnTo>
                    <a:pt x="13" y="171"/>
                  </a:lnTo>
                  <a:lnTo>
                    <a:pt x="13" y="176"/>
                  </a:lnTo>
                  <a:lnTo>
                    <a:pt x="15" y="180"/>
                  </a:lnTo>
                  <a:lnTo>
                    <a:pt x="15" y="187"/>
                  </a:lnTo>
                  <a:lnTo>
                    <a:pt x="15" y="192"/>
                  </a:lnTo>
                  <a:lnTo>
                    <a:pt x="16" y="196"/>
                  </a:lnTo>
                  <a:lnTo>
                    <a:pt x="16" y="201"/>
                  </a:lnTo>
                  <a:lnTo>
                    <a:pt x="17" y="208"/>
                  </a:lnTo>
                  <a:lnTo>
                    <a:pt x="17" y="212"/>
                  </a:lnTo>
                  <a:lnTo>
                    <a:pt x="17" y="217"/>
                  </a:lnTo>
                  <a:lnTo>
                    <a:pt x="18" y="222"/>
                  </a:lnTo>
                  <a:lnTo>
                    <a:pt x="18" y="227"/>
                  </a:lnTo>
                  <a:lnTo>
                    <a:pt x="19" y="232"/>
                  </a:lnTo>
                  <a:lnTo>
                    <a:pt x="19" y="236"/>
                  </a:lnTo>
                  <a:lnTo>
                    <a:pt x="19" y="241"/>
                  </a:lnTo>
                  <a:lnTo>
                    <a:pt x="20" y="246"/>
                  </a:lnTo>
                  <a:lnTo>
                    <a:pt x="20" y="251"/>
                  </a:lnTo>
                  <a:lnTo>
                    <a:pt x="22" y="255"/>
                  </a:lnTo>
                  <a:lnTo>
                    <a:pt x="22" y="260"/>
                  </a:lnTo>
                  <a:lnTo>
                    <a:pt x="22" y="265"/>
                  </a:lnTo>
                  <a:lnTo>
                    <a:pt x="23" y="270"/>
                  </a:lnTo>
                  <a:lnTo>
                    <a:pt x="23" y="275"/>
                  </a:lnTo>
                  <a:lnTo>
                    <a:pt x="23" y="278"/>
                  </a:lnTo>
                  <a:lnTo>
                    <a:pt x="24" y="283"/>
                  </a:lnTo>
                  <a:lnTo>
                    <a:pt x="24" y="287"/>
                  </a:lnTo>
                  <a:lnTo>
                    <a:pt x="25" y="292"/>
                  </a:lnTo>
                  <a:lnTo>
                    <a:pt x="25" y="295"/>
                  </a:lnTo>
                  <a:lnTo>
                    <a:pt x="25" y="300"/>
                  </a:lnTo>
                  <a:lnTo>
                    <a:pt x="26" y="305"/>
                  </a:lnTo>
                  <a:lnTo>
                    <a:pt x="26" y="308"/>
                  </a:lnTo>
                  <a:lnTo>
                    <a:pt x="28" y="313"/>
                  </a:lnTo>
                  <a:lnTo>
                    <a:pt x="28" y="318"/>
                  </a:lnTo>
                  <a:lnTo>
                    <a:pt x="28" y="321"/>
                  </a:lnTo>
                  <a:lnTo>
                    <a:pt x="29" y="326"/>
                  </a:lnTo>
                  <a:lnTo>
                    <a:pt x="29" y="329"/>
                  </a:lnTo>
                  <a:lnTo>
                    <a:pt x="30" y="334"/>
                  </a:lnTo>
                  <a:lnTo>
                    <a:pt x="30" y="337"/>
                  </a:lnTo>
                  <a:lnTo>
                    <a:pt x="30" y="342"/>
                  </a:lnTo>
                  <a:lnTo>
                    <a:pt x="31" y="345"/>
                  </a:lnTo>
                  <a:lnTo>
                    <a:pt x="31" y="350"/>
                  </a:lnTo>
                  <a:lnTo>
                    <a:pt x="31" y="353"/>
                  </a:lnTo>
                  <a:lnTo>
                    <a:pt x="32" y="356"/>
                  </a:lnTo>
                  <a:lnTo>
                    <a:pt x="32" y="361"/>
                  </a:lnTo>
                  <a:lnTo>
                    <a:pt x="34" y="364"/>
                  </a:lnTo>
                  <a:lnTo>
                    <a:pt x="34" y="367"/>
                  </a:lnTo>
                  <a:lnTo>
                    <a:pt x="34" y="372"/>
                  </a:lnTo>
                  <a:lnTo>
                    <a:pt x="35" y="375"/>
                  </a:lnTo>
                  <a:lnTo>
                    <a:pt x="35" y="378"/>
                  </a:lnTo>
                  <a:lnTo>
                    <a:pt x="36" y="381"/>
                  </a:lnTo>
                  <a:lnTo>
                    <a:pt x="36" y="385"/>
                  </a:lnTo>
                  <a:lnTo>
                    <a:pt x="36" y="389"/>
                  </a:lnTo>
                  <a:lnTo>
                    <a:pt x="37" y="393"/>
                  </a:lnTo>
                  <a:lnTo>
                    <a:pt x="37" y="396"/>
                  </a:lnTo>
                  <a:lnTo>
                    <a:pt x="38" y="399"/>
                  </a:lnTo>
                  <a:lnTo>
                    <a:pt x="38" y="402"/>
                  </a:lnTo>
                  <a:lnTo>
                    <a:pt x="38" y="405"/>
                  </a:lnTo>
                  <a:lnTo>
                    <a:pt x="39" y="409"/>
                  </a:lnTo>
                  <a:lnTo>
                    <a:pt x="39" y="412"/>
                  </a:lnTo>
                  <a:lnTo>
                    <a:pt x="39" y="415"/>
                  </a:lnTo>
                  <a:lnTo>
                    <a:pt x="41" y="418"/>
                  </a:lnTo>
                  <a:lnTo>
                    <a:pt x="41" y="421"/>
                  </a:lnTo>
                  <a:lnTo>
                    <a:pt x="42" y="425"/>
                  </a:lnTo>
                  <a:lnTo>
                    <a:pt x="42" y="428"/>
                  </a:lnTo>
                  <a:lnTo>
                    <a:pt x="42" y="429"/>
                  </a:lnTo>
                  <a:lnTo>
                    <a:pt x="43" y="433"/>
                  </a:lnTo>
                  <a:lnTo>
                    <a:pt x="43" y="436"/>
                  </a:lnTo>
                  <a:lnTo>
                    <a:pt x="44" y="439"/>
                  </a:lnTo>
                  <a:lnTo>
                    <a:pt x="44" y="442"/>
                  </a:lnTo>
                  <a:lnTo>
                    <a:pt x="44" y="444"/>
                  </a:lnTo>
                  <a:lnTo>
                    <a:pt x="45" y="447"/>
                  </a:lnTo>
                  <a:lnTo>
                    <a:pt x="45" y="450"/>
                  </a:lnTo>
                  <a:lnTo>
                    <a:pt x="45" y="452"/>
                  </a:lnTo>
                  <a:lnTo>
                    <a:pt x="47" y="455"/>
                  </a:lnTo>
                  <a:lnTo>
                    <a:pt x="47" y="456"/>
                  </a:lnTo>
                  <a:lnTo>
                    <a:pt x="48" y="460"/>
                  </a:lnTo>
                  <a:lnTo>
                    <a:pt x="48" y="463"/>
                  </a:lnTo>
                  <a:lnTo>
                    <a:pt x="48" y="464"/>
                  </a:lnTo>
                  <a:lnTo>
                    <a:pt x="49" y="468"/>
                  </a:lnTo>
                  <a:lnTo>
                    <a:pt x="49" y="469"/>
                  </a:lnTo>
                  <a:lnTo>
                    <a:pt x="50" y="472"/>
                  </a:lnTo>
                  <a:lnTo>
                    <a:pt x="50" y="474"/>
                  </a:lnTo>
                  <a:lnTo>
                    <a:pt x="50" y="476"/>
                  </a:lnTo>
                  <a:lnTo>
                    <a:pt x="51" y="479"/>
                  </a:lnTo>
                  <a:lnTo>
                    <a:pt x="51" y="480"/>
                  </a:lnTo>
                  <a:lnTo>
                    <a:pt x="52" y="482"/>
                  </a:lnTo>
                  <a:lnTo>
                    <a:pt x="52" y="485"/>
                  </a:lnTo>
                  <a:lnTo>
                    <a:pt x="52" y="487"/>
                  </a:lnTo>
                  <a:lnTo>
                    <a:pt x="54" y="488"/>
                  </a:lnTo>
                  <a:lnTo>
                    <a:pt x="54" y="492"/>
                  </a:lnTo>
                  <a:lnTo>
                    <a:pt x="54" y="493"/>
                  </a:lnTo>
                  <a:lnTo>
                    <a:pt x="55" y="495"/>
                  </a:lnTo>
                  <a:lnTo>
                    <a:pt x="55" y="496"/>
                  </a:lnTo>
                  <a:lnTo>
                    <a:pt x="56" y="498"/>
                  </a:lnTo>
                  <a:lnTo>
                    <a:pt x="56" y="500"/>
                  </a:lnTo>
                  <a:lnTo>
                    <a:pt x="56" y="503"/>
                  </a:lnTo>
                  <a:lnTo>
                    <a:pt x="57" y="504"/>
                  </a:lnTo>
                  <a:lnTo>
                    <a:pt x="57" y="506"/>
                  </a:lnTo>
                  <a:lnTo>
                    <a:pt x="58" y="508"/>
                  </a:lnTo>
                  <a:lnTo>
                    <a:pt x="58" y="509"/>
                  </a:lnTo>
                  <a:lnTo>
                    <a:pt x="58" y="511"/>
                  </a:lnTo>
                  <a:lnTo>
                    <a:pt x="60" y="512"/>
                  </a:lnTo>
                  <a:lnTo>
                    <a:pt x="60" y="514"/>
                  </a:lnTo>
                  <a:lnTo>
                    <a:pt x="61" y="514"/>
                  </a:lnTo>
                  <a:lnTo>
                    <a:pt x="61" y="515"/>
                  </a:lnTo>
                  <a:lnTo>
                    <a:pt x="61" y="517"/>
                  </a:lnTo>
                  <a:lnTo>
                    <a:pt x="62" y="519"/>
                  </a:lnTo>
                  <a:lnTo>
                    <a:pt x="62" y="520"/>
                  </a:lnTo>
                  <a:lnTo>
                    <a:pt x="62" y="522"/>
                  </a:lnTo>
                  <a:lnTo>
                    <a:pt x="63" y="522"/>
                  </a:lnTo>
                  <a:lnTo>
                    <a:pt x="63" y="523"/>
                  </a:lnTo>
                  <a:lnTo>
                    <a:pt x="64" y="525"/>
                  </a:lnTo>
                  <a:lnTo>
                    <a:pt x="64" y="527"/>
                  </a:lnTo>
                  <a:lnTo>
                    <a:pt x="66" y="528"/>
                  </a:lnTo>
                  <a:lnTo>
                    <a:pt x="67" y="530"/>
                  </a:lnTo>
                  <a:lnTo>
                    <a:pt x="67" y="531"/>
                  </a:lnTo>
                  <a:lnTo>
                    <a:pt x="68" y="533"/>
                  </a:lnTo>
                  <a:lnTo>
                    <a:pt x="69" y="535"/>
                  </a:lnTo>
                  <a:lnTo>
                    <a:pt x="70" y="536"/>
                  </a:lnTo>
                  <a:lnTo>
                    <a:pt x="70" y="538"/>
                  </a:lnTo>
                  <a:lnTo>
                    <a:pt x="71" y="538"/>
                  </a:lnTo>
                  <a:lnTo>
                    <a:pt x="73" y="538"/>
                  </a:lnTo>
                  <a:lnTo>
                    <a:pt x="73" y="539"/>
                  </a:lnTo>
                  <a:lnTo>
                    <a:pt x="74" y="539"/>
                  </a:lnTo>
                  <a:lnTo>
                    <a:pt x="75" y="541"/>
                  </a:lnTo>
                  <a:lnTo>
                    <a:pt x="76" y="541"/>
                  </a:lnTo>
                  <a:lnTo>
                    <a:pt x="77" y="541"/>
                  </a:lnTo>
                  <a:lnTo>
                    <a:pt x="79" y="541"/>
                  </a:lnTo>
                  <a:lnTo>
                    <a:pt x="80" y="541"/>
                  </a:lnTo>
                  <a:lnTo>
                    <a:pt x="81" y="539"/>
                  </a:lnTo>
                  <a:lnTo>
                    <a:pt x="82" y="539"/>
                  </a:lnTo>
                  <a:lnTo>
                    <a:pt x="83" y="538"/>
                  </a:lnTo>
                  <a:lnTo>
                    <a:pt x="85" y="536"/>
                  </a:lnTo>
                  <a:lnTo>
                    <a:pt x="86" y="536"/>
                  </a:lnTo>
                  <a:lnTo>
                    <a:pt x="86" y="535"/>
                  </a:lnTo>
                  <a:lnTo>
                    <a:pt x="87" y="533"/>
                  </a:lnTo>
                  <a:lnTo>
                    <a:pt x="87" y="531"/>
                  </a:lnTo>
                  <a:lnTo>
                    <a:pt x="88" y="531"/>
                  </a:lnTo>
                  <a:lnTo>
                    <a:pt x="88" y="530"/>
                  </a:lnTo>
                  <a:lnTo>
                    <a:pt x="89" y="530"/>
                  </a:lnTo>
                  <a:lnTo>
                    <a:pt x="89" y="528"/>
                  </a:lnTo>
                  <a:lnTo>
                    <a:pt x="89" y="527"/>
                  </a:lnTo>
                  <a:lnTo>
                    <a:pt x="90" y="527"/>
                  </a:lnTo>
                  <a:lnTo>
                    <a:pt x="90" y="525"/>
                  </a:lnTo>
                  <a:lnTo>
                    <a:pt x="92" y="523"/>
                  </a:lnTo>
                  <a:lnTo>
                    <a:pt x="92" y="522"/>
                  </a:lnTo>
                  <a:lnTo>
                    <a:pt x="93" y="520"/>
                  </a:lnTo>
                  <a:lnTo>
                    <a:pt x="93" y="519"/>
                  </a:lnTo>
                  <a:lnTo>
                    <a:pt x="94" y="517"/>
                  </a:lnTo>
                  <a:lnTo>
                    <a:pt x="94" y="515"/>
                  </a:lnTo>
                  <a:lnTo>
                    <a:pt x="95" y="514"/>
                  </a:lnTo>
                  <a:lnTo>
                    <a:pt x="95" y="512"/>
                  </a:lnTo>
                  <a:lnTo>
                    <a:pt x="95" y="511"/>
                  </a:lnTo>
                  <a:lnTo>
                    <a:pt x="96" y="509"/>
                  </a:lnTo>
                  <a:lnTo>
                    <a:pt x="96" y="508"/>
                  </a:lnTo>
                  <a:lnTo>
                    <a:pt x="98" y="506"/>
                  </a:lnTo>
                  <a:lnTo>
                    <a:pt x="98" y="504"/>
                  </a:lnTo>
                  <a:lnTo>
                    <a:pt x="98" y="503"/>
                  </a:lnTo>
                  <a:lnTo>
                    <a:pt x="99" y="501"/>
                  </a:lnTo>
                  <a:lnTo>
                    <a:pt x="99" y="500"/>
                  </a:lnTo>
                  <a:lnTo>
                    <a:pt x="100" y="498"/>
                  </a:lnTo>
                  <a:lnTo>
                    <a:pt x="100" y="495"/>
                  </a:lnTo>
                  <a:lnTo>
                    <a:pt x="100" y="493"/>
                  </a:lnTo>
                  <a:lnTo>
                    <a:pt x="101" y="492"/>
                  </a:lnTo>
                  <a:lnTo>
                    <a:pt x="101" y="490"/>
                  </a:lnTo>
                  <a:lnTo>
                    <a:pt x="102" y="488"/>
                  </a:lnTo>
                  <a:lnTo>
                    <a:pt x="102" y="485"/>
                  </a:lnTo>
                  <a:lnTo>
                    <a:pt x="102" y="484"/>
                  </a:lnTo>
                  <a:lnTo>
                    <a:pt x="104" y="482"/>
                  </a:lnTo>
                  <a:lnTo>
                    <a:pt x="104" y="479"/>
                  </a:lnTo>
                  <a:lnTo>
                    <a:pt x="104" y="477"/>
                  </a:lnTo>
                  <a:lnTo>
                    <a:pt x="105" y="476"/>
                  </a:lnTo>
                  <a:lnTo>
                    <a:pt x="105" y="472"/>
                  </a:lnTo>
                  <a:lnTo>
                    <a:pt x="106" y="471"/>
                  </a:lnTo>
                  <a:lnTo>
                    <a:pt x="106" y="468"/>
                  </a:lnTo>
                  <a:lnTo>
                    <a:pt x="106" y="466"/>
                  </a:lnTo>
                  <a:lnTo>
                    <a:pt x="107" y="463"/>
                  </a:lnTo>
                  <a:lnTo>
                    <a:pt x="107" y="461"/>
                  </a:lnTo>
                  <a:lnTo>
                    <a:pt x="108" y="458"/>
                  </a:lnTo>
                  <a:lnTo>
                    <a:pt x="108" y="456"/>
                  </a:lnTo>
                  <a:lnTo>
                    <a:pt x="108" y="453"/>
                  </a:lnTo>
                  <a:lnTo>
                    <a:pt x="109" y="450"/>
                  </a:lnTo>
                  <a:lnTo>
                    <a:pt x="109" y="448"/>
                  </a:lnTo>
                  <a:lnTo>
                    <a:pt x="111" y="445"/>
                  </a:lnTo>
                  <a:lnTo>
                    <a:pt x="111" y="442"/>
                  </a:lnTo>
                  <a:lnTo>
                    <a:pt x="111" y="441"/>
                  </a:lnTo>
                  <a:lnTo>
                    <a:pt x="112" y="437"/>
                  </a:lnTo>
                  <a:lnTo>
                    <a:pt x="112" y="434"/>
                  </a:lnTo>
                  <a:lnTo>
                    <a:pt x="112" y="431"/>
                  </a:lnTo>
                  <a:lnTo>
                    <a:pt x="113" y="428"/>
                  </a:lnTo>
                  <a:lnTo>
                    <a:pt x="113" y="425"/>
                  </a:lnTo>
                  <a:lnTo>
                    <a:pt x="114" y="423"/>
                  </a:lnTo>
                  <a:lnTo>
                    <a:pt x="114" y="420"/>
                  </a:lnTo>
                  <a:lnTo>
                    <a:pt x="114" y="417"/>
                  </a:lnTo>
                  <a:lnTo>
                    <a:pt x="115" y="413"/>
                  </a:lnTo>
                  <a:lnTo>
                    <a:pt x="115" y="410"/>
                  </a:lnTo>
                  <a:lnTo>
                    <a:pt x="117" y="407"/>
                  </a:lnTo>
                  <a:lnTo>
                    <a:pt x="117" y="404"/>
                  </a:lnTo>
                  <a:lnTo>
                    <a:pt x="117" y="401"/>
                  </a:lnTo>
                  <a:lnTo>
                    <a:pt x="118" y="397"/>
                  </a:lnTo>
                  <a:lnTo>
                    <a:pt x="118" y="394"/>
                  </a:lnTo>
                  <a:lnTo>
                    <a:pt x="118" y="391"/>
                  </a:lnTo>
                  <a:lnTo>
                    <a:pt x="119" y="386"/>
                  </a:lnTo>
                  <a:lnTo>
                    <a:pt x="119" y="383"/>
                  </a:lnTo>
                  <a:lnTo>
                    <a:pt x="120" y="380"/>
                  </a:lnTo>
                  <a:lnTo>
                    <a:pt x="120" y="377"/>
                  </a:lnTo>
                  <a:lnTo>
                    <a:pt x="120" y="374"/>
                  </a:lnTo>
                  <a:lnTo>
                    <a:pt x="121" y="369"/>
                  </a:lnTo>
                  <a:lnTo>
                    <a:pt x="121" y="366"/>
                  </a:lnTo>
                  <a:lnTo>
                    <a:pt x="122" y="362"/>
                  </a:lnTo>
                  <a:lnTo>
                    <a:pt x="122" y="358"/>
                  </a:lnTo>
                  <a:lnTo>
                    <a:pt x="122" y="354"/>
                  </a:lnTo>
                  <a:lnTo>
                    <a:pt x="124" y="351"/>
                  </a:lnTo>
                  <a:lnTo>
                    <a:pt x="124" y="346"/>
                  </a:lnTo>
                  <a:lnTo>
                    <a:pt x="125" y="343"/>
                  </a:lnTo>
                  <a:lnTo>
                    <a:pt x="125" y="338"/>
                  </a:lnTo>
                  <a:lnTo>
                    <a:pt x="125" y="335"/>
                  </a:lnTo>
                  <a:lnTo>
                    <a:pt x="126" y="330"/>
                  </a:lnTo>
                  <a:lnTo>
                    <a:pt x="126" y="327"/>
                  </a:lnTo>
                  <a:lnTo>
                    <a:pt x="126" y="322"/>
                  </a:lnTo>
                  <a:lnTo>
                    <a:pt x="127" y="319"/>
                  </a:lnTo>
                  <a:lnTo>
                    <a:pt x="127" y="314"/>
                  </a:lnTo>
                  <a:lnTo>
                    <a:pt x="128" y="311"/>
                  </a:lnTo>
                  <a:lnTo>
                    <a:pt x="128" y="307"/>
                  </a:lnTo>
                  <a:lnTo>
                    <a:pt x="128" y="302"/>
                  </a:lnTo>
                  <a:lnTo>
                    <a:pt x="130" y="299"/>
                  </a:lnTo>
                  <a:lnTo>
                    <a:pt x="130" y="294"/>
                  </a:lnTo>
                  <a:lnTo>
                    <a:pt x="131" y="289"/>
                  </a:lnTo>
                  <a:lnTo>
                    <a:pt x="131" y="284"/>
                  </a:lnTo>
                  <a:lnTo>
                    <a:pt x="131" y="281"/>
                  </a:lnTo>
                  <a:lnTo>
                    <a:pt x="132" y="276"/>
                  </a:lnTo>
                  <a:lnTo>
                    <a:pt x="132" y="271"/>
                  </a:lnTo>
                  <a:lnTo>
                    <a:pt x="133" y="267"/>
                  </a:lnTo>
                  <a:lnTo>
                    <a:pt x="133" y="262"/>
                  </a:lnTo>
                  <a:lnTo>
                    <a:pt x="133" y="257"/>
                  </a:lnTo>
                  <a:lnTo>
                    <a:pt x="134" y="252"/>
                  </a:lnTo>
                  <a:lnTo>
                    <a:pt x="134" y="247"/>
                  </a:lnTo>
                  <a:lnTo>
                    <a:pt x="134" y="243"/>
                  </a:lnTo>
                  <a:lnTo>
                    <a:pt x="136" y="238"/>
                  </a:lnTo>
                  <a:lnTo>
                    <a:pt x="136" y="233"/>
                  </a:lnTo>
                  <a:lnTo>
                    <a:pt x="137" y="228"/>
                  </a:lnTo>
                  <a:lnTo>
                    <a:pt x="137" y="224"/>
                  </a:lnTo>
                  <a:lnTo>
                    <a:pt x="137" y="219"/>
                  </a:lnTo>
                  <a:lnTo>
                    <a:pt x="138" y="214"/>
                  </a:lnTo>
                  <a:lnTo>
                    <a:pt x="138" y="209"/>
                  </a:lnTo>
                  <a:lnTo>
                    <a:pt x="139" y="204"/>
                  </a:lnTo>
                  <a:lnTo>
                    <a:pt x="139" y="200"/>
                  </a:lnTo>
                  <a:lnTo>
                    <a:pt x="139" y="193"/>
                  </a:lnTo>
                  <a:lnTo>
                    <a:pt x="140" y="188"/>
                  </a:lnTo>
                  <a:lnTo>
                    <a:pt x="140" y="184"/>
                  </a:lnTo>
                  <a:lnTo>
                    <a:pt x="141" y="177"/>
                  </a:lnTo>
                  <a:lnTo>
                    <a:pt x="141" y="173"/>
                  </a:lnTo>
                  <a:lnTo>
                    <a:pt x="141" y="168"/>
                  </a:lnTo>
                  <a:lnTo>
                    <a:pt x="143" y="161"/>
                  </a:lnTo>
                  <a:lnTo>
                    <a:pt x="143" y="157"/>
                  </a:lnTo>
                  <a:lnTo>
                    <a:pt x="143" y="152"/>
                  </a:lnTo>
                  <a:lnTo>
                    <a:pt x="144" y="145"/>
                  </a:lnTo>
                  <a:lnTo>
                    <a:pt x="144" y="141"/>
                  </a:lnTo>
                  <a:lnTo>
                    <a:pt x="145" y="134"/>
                  </a:lnTo>
                  <a:lnTo>
                    <a:pt x="145" y="129"/>
                  </a:lnTo>
                  <a:lnTo>
                    <a:pt x="145" y="123"/>
                  </a:lnTo>
                  <a:lnTo>
                    <a:pt x="146" y="118"/>
                  </a:lnTo>
                  <a:lnTo>
                    <a:pt x="146" y="112"/>
                  </a:lnTo>
                  <a:lnTo>
                    <a:pt x="147" y="107"/>
                  </a:lnTo>
                  <a:lnTo>
                    <a:pt x="147" y="101"/>
                  </a:lnTo>
                  <a:lnTo>
                    <a:pt x="147" y="94"/>
                  </a:lnTo>
                  <a:lnTo>
                    <a:pt x="149" y="90"/>
                  </a:lnTo>
                  <a:lnTo>
                    <a:pt x="149" y="83"/>
                  </a:lnTo>
                  <a:lnTo>
                    <a:pt x="150" y="77"/>
                  </a:lnTo>
                  <a:lnTo>
                    <a:pt x="150" y="70"/>
                  </a:lnTo>
                  <a:lnTo>
                    <a:pt x="150" y="66"/>
                  </a:lnTo>
                  <a:lnTo>
                    <a:pt x="151" y="59"/>
                  </a:lnTo>
                  <a:lnTo>
                    <a:pt x="151" y="53"/>
                  </a:lnTo>
                  <a:lnTo>
                    <a:pt x="151" y="46"/>
                  </a:lnTo>
                  <a:lnTo>
                    <a:pt x="152" y="40"/>
                  </a:lnTo>
                  <a:lnTo>
                    <a:pt x="152" y="34"/>
                  </a:lnTo>
                  <a:lnTo>
                    <a:pt x="153" y="29"/>
                  </a:lnTo>
                  <a:lnTo>
                    <a:pt x="153" y="23"/>
                  </a:lnTo>
                  <a:lnTo>
                    <a:pt x="153" y="16"/>
                  </a:lnTo>
                  <a:lnTo>
                    <a:pt x="155" y="10"/>
                  </a:lnTo>
                  <a:lnTo>
                    <a:pt x="155" y="3"/>
                  </a:lnTo>
                </a:path>
              </a:pathLst>
            </a:custGeom>
            <a:noFill/>
            <a:ln w="38100" cap="flat" cmpd="sng">
              <a:solidFill>
                <a:srgbClr val="FF5050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6191" name="Group 48"/>
          <p:cNvGrpSpPr/>
          <p:nvPr/>
        </p:nvGrpSpPr>
        <p:grpSpPr>
          <a:xfrm>
            <a:off x="5651500" y="1411288"/>
            <a:ext cx="1249363" cy="1296987"/>
            <a:chOff x="0" y="0"/>
            <a:chExt cx="787" cy="817"/>
          </a:xfrm>
        </p:grpSpPr>
        <p:sp>
          <p:nvSpPr>
            <p:cNvPr id="6192" name="Line 49"/>
            <p:cNvSpPr/>
            <p:nvPr/>
          </p:nvSpPr>
          <p:spPr>
            <a:xfrm>
              <a:off x="0" y="407"/>
              <a:ext cx="787" cy="1"/>
            </a:xfrm>
            <a:prstGeom prst="line">
              <a:avLst/>
            </a:prstGeom>
            <a:ln w="28575" cap="flat" cmpd="sng">
              <a:solidFill>
                <a:srgbClr val="000066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6193" name="Line 50"/>
            <p:cNvSpPr/>
            <p:nvPr/>
          </p:nvSpPr>
          <p:spPr>
            <a:xfrm rot="-10800000" flipV="1">
              <a:off x="378" y="0"/>
              <a:ext cx="1" cy="817"/>
            </a:xfrm>
            <a:prstGeom prst="line">
              <a:avLst/>
            </a:prstGeom>
            <a:ln w="28575" cap="flat" cmpd="sng">
              <a:solidFill>
                <a:srgbClr val="000080"/>
              </a:solidFill>
              <a:prstDash val="solid"/>
              <a:headEnd type="triangle" w="med" len="med"/>
              <a:tailEnd type="none" w="med" len="med"/>
            </a:ln>
          </p:spPr>
        </p:sp>
        <p:sp>
          <p:nvSpPr>
            <p:cNvPr id="6194" name="Freeform 51"/>
            <p:cNvSpPr/>
            <p:nvPr/>
          </p:nvSpPr>
          <p:spPr>
            <a:xfrm rot="10800000">
              <a:off x="89" y="145"/>
              <a:ext cx="576" cy="541"/>
            </a:xfrm>
            <a:custGeom>
              <a:avLst/>
              <a:gdLst>
                <a:gd name="txL" fmla="*/ 0 w 155"/>
                <a:gd name="txT" fmla="*/ 0 h 541"/>
                <a:gd name="txR" fmla="*/ 155 w 155"/>
                <a:gd name="txB" fmla="*/ 541 h 541"/>
              </a:gdLst>
              <a:ahLst/>
              <a:cxnLst>
                <a:cxn ang="0">
                  <a:pos x="1" y="26"/>
                </a:cxn>
                <a:cxn ang="0">
                  <a:pos x="4" y="56"/>
                </a:cxn>
                <a:cxn ang="0">
                  <a:pos x="6" y="86"/>
                </a:cxn>
                <a:cxn ang="0">
                  <a:pos x="9" y="115"/>
                </a:cxn>
                <a:cxn ang="0">
                  <a:pos x="11" y="144"/>
                </a:cxn>
                <a:cxn ang="0">
                  <a:pos x="13" y="171"/>
                </a:cxn>
                <a:cxn ang="0">
                  <a:pos x="16" y="196"/>
                </a:cxn>
                <a:cxn ang="0">
                  <a:pos x="18" y="222"/>
                </a:cxn>
                <a:cxn ang="0">
                  <a:pos x="20" y="246"/>
                </a:cxn>
                <a:cxn ang="0">
                  <a:pos x="23" y="270"/>
                </a:cxn>
                <a:cxn ang="0">
                  <a:pos x="25" y="292"/>
                </a:cxn>
                <a:cxn ang="0">
                  <a:pos x="28" y="313"/>
                </a:cxn>
                <a:cxn ang="0">
                  <a:pos x="30" y="334"/>
                </a:cxn>
                <a:cxn ang="0">
                  <a:pos x="31" y="353"/>
                </a:cxn>
                <a:cxn ang="0">
                  <a:pos x="34" y="372"/>
                </a:cxn>
                <a:cxn ang="0">
                  <a:pos x="36" y="389"/>
                </a:cxn>
                <a:cxn ang="0">
                  <a:pos x="38" y="405"/>
                </a:cxn>
                <a:cxn ang="0">
                  <a:pos x="41" y="421"/>
                </a:cxn>
                <a:cxn ang="0">
                  <a:pos x="43" y="436"/>
                </a:cxn>
                <a:cxn ang="0">
                  <a:pos x="45" y="450"/>
                </a:cxn>
                <a:cxn ang="0">
                  <a:pos x="48" y="463"/>
                </a:cxn>
                <a:cxn ang="0">
                  <a:pos x="50" y="474"/>
                </a:cxn>
                <a:cxn ang="0">
                  <a:pos x="52" y="485"/>
                </a:cxn>
                <a:cxn ang="0">
                  <a:pos x="55" y="495"/>
                </a:cxn>
                <a:cxn ang="0">
                  <a:pos x="57" y="504"/>
                </a:cxn>
                <a:cxn ang="0">
                  <a:pos x="60" y="512"/>
                </a:cxn>
                <a:cxn ang="0">
                  <a:pos x="62" y="519"/>
                </a:cxn>
                <a:cxn ang="0">
                  <a:pos x="64" y="525"/>
                </a:cxn>
                <a:cxn ang="0">
                  <a:pos x="68" y="533"/>
                </a:cxn>
                <a:cxn ang="0">
                  <a:pos x="73" y="538"/>
                </a:cxn>
                <a:cxn ang="0">
                  <a:pos x="77" y="541"/>
                </a:cxn>
                <a:cxn ang="0">
                  <a:pos x="83" y="538"/>
                </a:cxn>
                <a:cxn ang="0">
                  <a:pos x="87" y="531"/>
                </a:cxn>
                <a:cxn ang="0">
                  <a:pos x="89" y="527"/>
                </a:cxn>
                <a:cxn ang="0">
                  <a:pos x="93" y="520"/>
                </a:cxn>
                <a:cxn ang="0">
                  <a:pos x="95" y="512"/>
                </a:cxn>
                <a:cxn ang="0">
                  <a:pos x="98" y="504"/>
                </a:cxn>
                <a:cxn ang="0">
                  <a:pos x="100" y="495"/>
                </a:cxn>
                <a:cxn ang="0">
                  <a:pos x="102" y="485"/>
                </a:cxn>
                <a:cxn ang="0">
                  <a:pos x="105" y="476"/>
                </a:cxn>
                <a:cxn ang="0">
                  <a:pos x="107" y="463"/>
                </a:cxn>
                <a:cxn ang="0">
                  <a:pos x="109" y="450"/>
                </a:cxn>
                <a:cxn ang="0">
                  <a:pos x="112" y="437"/>
                </a:cxn>
                <a:cxn ang="0">
                  <a:pos x="114" y="423"/>
                </a:cxn>
                <a:cxn ang="0">
                  <a:pos x="117" y="407"/>
                </a:cxn>
                <a:cxn ang="0">
                  <a:pos x="118" y="391"/>
                </a:cxn>
                <a:cxn ang="0">
                  <a:pos x="120" y="374"/>
                </a:cxn>
                <a:cxn ang="0">
                  <a:pos x="122" y="354"/>
                </a:cxn>
                <a:cxn ang="0">
                  <a:pos x="125" y="335"/>
                </a:cxn>
                <a:cxn ang="0">
                  <a:pos x="127" y="314"/>
                </a:cxn>
                <a:cxn ang="0">
                  <a:pos x="130" y="294"/>
                </a:cxn>
                <a:cxn ang="0">
                  <a:pos x="132" y="271"/>
                </a:cxn>
                <a:cxn ang="0">
                  <a:pos x="134" y="247"/>
                </a:cxn>
                <a:cxn ang="0">
                  <a:pos x="137" y="224"/>
                </a:cxn>
                <a:cxn ang="0">
                  <a:pos x="139" y="200"/>
                </a:cxn>
                <a:cxn ang="0">
                  <a:pos x="141" y="173"/>
                </a:cxn>
                <a:cxn ang="0">
                  <a:pos x="144" y="145"/>
                </a:cxn>
                <a:cxn ang="0">
                  <a:pos x="146" y="118"/>
                </a:cxn>
                <a:cxn ang="0">
                  <a:pos x="149" y="90"/>
                </a:cxn>
                <a:cxn ang="0">
                  <a:pos x="151" y="59"/>
                </a:cxn>
                <a:cxn ang="0">
                  <a:pos x="153" y="29"/>
                </a:cxn>
              </a:cxnLst>
              <a:rect l="txL" t="txT" r="txR" b="txB"/>
              <a:pathLst>
                <a:path w="155" h="541">
                  <a:moveTo>
                    <a:pt x="0" y="0"/>
                  </a:moveTo>
                  <a:lnTo>
                    <a:pt x="0" y="7"/>
                  </a:lnTo>
                  <a:lnTo>
                    <a:pt x="0" y="13"/>
                  </a:lnTo>
                  <a:lnTo>
                    <a:pt x="1" y="19"/>
                  </a:lnTo>
                  <a:lnTo>
                    <a:pt x="1" y="26"/>
                  </a:lnTo>
                  <a:lnTo>
                    <a:pt x="3" y="32"/>
                  </a:lnTo>
                  <a:lnTo>
                    <a:pt x="3" y="39"/>
                  </a:lnTo>
                  <a:lnTo>
                    <a:pt x="3" y="45"/>
                  </a:lnTo>
                  <a:lnTo>
                    <a:pt x="4" y="50"/>
                  </a:lnTo>
                  <a:lnTo>
                    <a:pt x="4" y="56"/>
                  </a:lnTo>
                  <a:lnTo>
                    <a:pt x="5" y="62"/>
                  </a:lnTo>
                  <a:lnTo>
                    <a:pt x="5" y="69"/>
                  </a:lnTo>
                  <a:lnTo>
                    <a:pt x="5" y="75"/>
                  </a:lnTo>
                  <a:lnTo>
                    <a:pt x="6" y="80"/>
                  </a:lnTo>
                  <a:lnTo>
                    <a:pt x="6" y="86"/>
                  </a:lnTo>
                  <a:lnTo>
                    <a:pt x="6" y="93"/>
                  </a:lnTo>
                  <a:lnTo>
                    <a:pt x="7" y="98"/>
                  </a:lnTo>
                  <a:lnTo>
                    <a:pt x="7" y="104"/>
                  </a:lnTo>
                  <a:lnTo>
                    <a:pt x="9" y="110"/>
                  </a:lnTo>
                  <a:lnTo>
                    <a:pt x="9" y="115"/>
                  </a:lnTo>
                  <a:lnTo>
                    <a:pt x="9" y="121"/>
                  </a:lnTo>
                  <a:lnTo>
                    <a:pt x="10" y="126"/>
                  </a:lnTo>
                  <a:lnTo>
                    <a:pt x="10" y="133"/>
                  </a:lnTo>
                  <a:lnTo>
                    <a:pt x="11" y="137"/>
                  </a:lnTo>
                  <a:lnTo>
                    <a:pt x="11" y="144"/>
                  </a:lnTo>
                  <a:lnTo>
                    <a:pt x="11" y="149"/>
                  </a:lnTo>
                  <a:lnTo>
                    <a:pt x="12" y="155"/>
                  </a:lnTo>
                  <a:lnTo>
                    <a:pt x="12" y="160"/>
                  </a:lnTo>
                  <a:lnTo>
                    <a:pt x="13" y="165"/>
                  </a:lnTo>
                  <a:lnTo>
                    <a:pt x="13" y="171"/>
                  </a:lnTo>
                  <a:lnTo>
                    <a:pt x="13" y="176"/>
                  </a:lnTo>
                  <a:lnTo>
                    <a:pt x="15" y="180"/>
                  </a:lnTo>
                  <a:lnTo>
                    <a:pt x="15" y="187"/>
                  </a:lnTo>
                  <a:lnTo>
                    <a:pt x="15" y="192"/>
                  </a:lnTo>
                  <a:lnTo>
                    <a:pt x="16" y="196"/>
                  </a:lnTo>
                  <a:lnTo>
                    <a:pt x="16" y="201"/>
                  </a:lnTo>
                  <a:lnTo>
                    <a:pt x="17" y="208"/>
                  </a:lnTo>
                  <a:lnTo>
                    <a:pt x="17" y="212"/>
                  </a:lnTo>
                  <a:lnTo>
                    <a:pt x="17" y="217"/>
                  </a:lnTo>
                  <a:lnTo>
                    <a:pt x="18" y="222"/>
                  </a:lnTo>
                  <a:lnTo>
                    <a:pt x="18" y="227"/>
                  </a:lnTo>
                  <a:lnTo>
                    <a:pt x="19" y="232"/>
                  </a:lnTo>
                  <a:lnTo>
                    <a:pt x="19" y="236"/>
                  </a:lnTo>
                  <a:lnTo>
                    <a:pt x="19" y="241"/>
                  </a:lnTo>
                  <a:lnTo>
                    <a:pt x="20" y="246"/>
                  </a:lnTo>
                  <a:lnTo>
                    <a:pt x="20" y="251"/>
                  </a:lnTo>
                  <a:lnTo>
                    <a:pt x="22" y="255"/>
                  </a:lnTo>
                  <a:lnTo>
                    <a:pt x="22" y="260"/>
                  </a:lnTo>
                  <a:lnTo>
                    <a:pt x="22" y="265"/>
                  </a:lnTo>
                  <a:lnTo>
                    <a:pt x="23" y="270"/>
                  </a:lnTo>
                  <a:lnTo>
                    <a:pt x="23" y="275"/>
                  </a:lnTo>
                  <a:lnTo>
                    <a:pt x="23" y="278"/>
                  </a:lnTo>
                  <a:lnTo>
                    <a:pt x="24" y="283"/>
                  </a:lnTo>
                  <a:lnTo>
                    <a:pt x="24" y="287"/>
                  </a:lnTo>
                  <a:lnTo>
                    <a:pt x="25" y="292"/>
                  </a:lnTo>
                  <a:lnTo>
                    <a:pt x="25" y="295"/>
                  </a:lnTo>
                  <a:lnTo>
                    <a:pt x="25" y="300"/>
                  </a:lnTo>
                  <a:lnTo>
                    <a:pt x="26" y="305"/>
                  </a:lnTo>
                  <a:lnTo>
                    <a:pt x="26" y="308"/>
                  </a:lnTo>
                  <a:lnTo>
                    <a:pt x="28" y="313"/>
                  </a:lnTo>
                  <a:lnTo>
                    <a:pt x="28" y="318"/>
                  </a:lnTo>
                  <a:lnTo>
                    <a:pt x="28" y="321"/>
                  </a:lnTo>
                  <a:lnTo>
                    <a:pt x="29" y="326"/>
                  </a:lnTo>
                  <a:lnTo>
                    <a:pt x="29" y="329"/>
                  </a:lnTo>
                  <a:lnTo>
                    <a:pt x="30" y="334"/>
                  </a:lnTo>
                  <a:lnTo>
                    <a:pt x="30" y="337"/>
                  </a:lnTo>
                  <a:lnTo>
                    <a:pt x="30" y="342"/>
                  </a:lnTo>
                  <a:lnTo>
                    <a:pt x="31" y="345"/>
                  </a:lnTo>
                  <a:lnTo>
                    <a:pt x="31" y="350"/>
                  </a:lnTo>
                  <a:lnTo>
                    <a:pt x="31" y="353"/>
                  </a:lnTo>
                  <a:lnTo>
                    <a:pt x="32" y="356"/>
                  </a:lnTo>
                  <a:lnTo>
                    <a:pt x="32" y="361"/>
                  </a:lnTo>
                  <a:lnTo>
                    <a:pt x="34" y="364"/>
                  </a:lnTo>
                  <a:lnTo>
                    <a:pt x="34" y="367"/>
                  </a:lnTo>
                  <a:lnTo>
                    <a:pt x="34" y="372"/>
                  </a:lnTo>
                  <a:lnTo>
                    <a:pt x="35" y="375"/>
                  </a:lnTo>
                  <a:lnTo>
                    <a:pt x="35" y="378"/>
                  </a:lnTo>
                  <a:lnTo>
                    <a:pt x="36" y="381"/>
                  </a:lnTo>
                  <a:lnTo>
                    <a:pt x="36" y="385"/>
                  </a:lnTo>
                  <a:lnTo>
                    <a:pt x="36" y="389"/>
                  </a:lnTo>
                  <a:lnTo>
                    <a:pt x="37" y="393"/>
                  </a:lnTo>
                  <a:lnTo>
                    <a:pt x="37" y="396"/>
                  </a:lnTo>
                  <a:lnTo>
                    <a:pt x="38" y="399"/>
                  </a:lnTo>
                  <a:lnTo>
                    <a:pt x="38" y="402"/>
                  </a:lnTo>
                  <a:lnTo>
                    <a:pt x="38" y="405"/>
                  </a:lnTo>
                  <a:lnTo>
                    <a:pt x="39" y="409"/>
                  </a:lnTo>
                  <a:lnTo>
                    <a:pt x="39" y="412"/>
                  </a:lnTo>
                  <a:lnTo>
                    <a:pt x="39" y="415"/>
                  </a:lnTo>
                  <a:lnTo>
                    <a:pt x="41" y="418"/>
                  </a:lnTo>
                  <a:lnTo>
                    <a:pt x="41" y="421"/>
                  </a:lnTo>
                  <a:lnTo>
                    <a:pt x="42" y="425"/>
                  </a:lnTo>
                  <a:lnTo>
                    <a:pt x="42" y="428"/>
                  </a:lnTo>
                  <a:lnTo>
                    <a:pt x="42" y="429"/>
                  </a:lnTo>
                  <a:lnTo>
                    <a:pt x="43" y="433"/>
                  </a:lnTo>
                  <a:lnTo>
                    <a:pt x="43" y="436"/>
                  </a:lnTo>
                  <a:lnTo>
                    <a:pt x="44" y="439"/>
                  </a:lnTo>
                  <a:lnTo>
                    <a:pt x="44" y="442"/>
                  </a:lnTo>
                  <a:lnTo>
                    <a:pt x="44" y="444"/>
                  </a:lnTo>
                  <a:lnTo>
                    <a:pt x="45" y="447"/>
                  </a:lnTo>
                  <a:lnTo>
                    <a:pt x="45" y="450"/>
                  </a:lnTo>
                  <a:lnTo>
                    <a:pt x="45" y="452"/>
                  </a:lnTo>
                  <a:lnTo>
                    <a:pt x="47" y="455"/>
                  </a:lnTo>
                  <a:lnTo>
                    <a:pt x="47" y="456"/>
                  </a:lnTo>
                  <a:lnTo>
                    <a:pt x="48" y="460"/>
                  </a:lnTo>
                  <a:lnTo>
                    <a:pt x="48" y="463"/>
                  </a:lnTo>
                  <a:lnTo>
                    <a:pt x="48" y="464"/>
                  </a:lnTo>
                  <a:lnTo>
                    <a:pt x="49" y="468"/>
                  </a:lnTo>
                  <a:lnTo>
                    <a:pt x="49" y="469"/>
                  </a:lnTo>
                  <a:lnTo>
                    <a:pt x="50" y="472"/>
                  </a:lnTo>
                  <a:lnTo>
                    <a:pt x="50" y="474"/>
                  </a:lnTo>
                  <a:lnTo>
                    <a:pt x="50" y="476"/>
                  </a:lnTo>
                  <a:lnTo>
                    <a:pt x="51" y="479"/>
                  </a:lnTo>
                  <a:lnTo>
                    <a:pt x="51" y="480"/>
                  </a:lnTo>
                  <a:lnTo>
                    <a:pt x="52" y="482"/>
                  </a:lnTo>
                  <a:lnTo>
                    <a:pt x="52" y="485"/>
                  </a:lnTo>
                  <a:lnTo>
                    <a:pt x="52" y="487"/>
                  </a:lnTo>
                  <a:lnTo>
                    <a:pt x="54" y="488"/>
                  </a:lnTo>
                  <a:lnTo>
                    <a:pt x="54" y="492"/>
                  </a:lnTo>
                  <a:lnTo>
                    <a:pt x="54" y="493"/>
                  </a:lnTo>
                  <a:lnTo>
                    <a:pt x="55" y="495"/>
                  </a:lnTo>
                  <a:lnTo>
                    <a:pt x="55" y="496"/>
                  </a:lnTo>
                  <a:lnTo>
                    <a:pt x="56" y="498"/>
                  </a:lnTo>
                  <a:lnTo>
                    <a:pt x="56" y="500"/>
                  </a:lnTo>
                  <a:lnTo>
                    <a:pt x="56" y="503"/>
                  </a:lnTo>
                  <a:lnTo>
                    <a:pt x="57" y="504"/>
                  </a:lnTo>
                  <a:lnTo>
                    <a:pt x="57" y="506"/>
                  </a:lnTo>
                  <a:lnTo>
                    <a:pt x="58" y="508"/>
                  </a:lnTo>
                  <a:lnTo>
                    <a:pt x="58" y="509"/>
                  </a:lnTo>
                  <a:lnTo>
                    <a:pt x="58" y="511"/>
                  </a:lnTo>
                  <a:lnTo>
                    <a:pt x="60" y="512"/>
                  </a:lnTo>
                  <a:lnTo>
                    <a:pt x="60" y="514"/>
                  </a:lnTo>
                  <a:lnTo>
                    <a:pt x="61" y="514"/>
                  </a:lnTo>
                  <a:lnTo>
                    <a:pt x="61" y="515"/>
                  </a:lnTo>
                  <a:lnTo>
                    <a:pt x="61" y="517"/>
                  </a:lnTo>
                  <a:lnTo>
                    <a:pt x="62" y="519"/>
                  </a:lnTo>
                  <a:lnTo>
                    <a:pt x="62" y="520"/>
                  </a:lnTo>
                  <a:lnTo>
                    <a:pt x="62" y="522"/>
                  </a:lnTo>
                  <a:lnTo>
                    <a:pt x="63" y="522"/>
                  </a:lnTo>
                  <a:lnTo>
                    <a:pt x="63" y="523"/>
                  </a:lnTo>
                  <a:lnTo>
                    <a:pt x="64" y="525"/>
                  </a:lnTo>
                  <a:lnTo>
                    <a:pt x="64" y="527"/>
                  </a:lnTo>
                  <a:lnTo>
                    <a:pt x="66" y="528"/>
                  </a:lnTo>
                  <a:lnTo>
                    <a:pt x="67" y="530"/>
                  </a:lnTo>
                  <a:lnTo>
                    <a:pt x="67" y="531"/>
                  </a:lnTo>
                  <a:lnTo>
                    <a:pt x="68" y="533"/>
                  </a:lnTo>
                  <a:lnTo>
                    <a:pt x="69" y="535"/>
                  </a:lnTo>
                  <a:lnTo>
                    <a:pt x="70" y="536"/>
                  </a:lnTo>
                  <a:lnTo>
                    <a:pt x="70" y="538"/>
                  </a:lnTo>
                  <a:lnTo>
                    <a:pt x="71" y="538"/>
                  </a:lnTo>
                  <a:lnTo>
                    <a:pt x="73" y="538"/>
                  </a:lnTo>
                  <a:lnTo>
                    <a:pt x="73" y="539"/>
                  </a:lnTo>
                  <a:lnTo>
                    <a:pt x="74" y="539"/>
                  </a:lnTo>
                  <a:lnTo>
                    <a:pt x="75" y="541"/>
                  </a:lnTo>
                  <a:lnTo>
                    <a:pt x="76" y="541"/>
                  </a:lnTo>
                  <a:lnTo>
                    <a:pt x="77" y="541"/>
                  </a:lnTo>
                  <a:lnTo>
                    <a:pt x="79" y="541"/>
                  </a:lnTo>
                  <a:lnTo>
                    <a:pt x="80" y="541"/>
                  </a:lnTo>
                  <a:lnTo>
                    <a:pt x="81" y="539"/>
                  </a:lnTo>
                  <a:lnTo>
                    <a:pt x="82" y="539"/>
                  </a:lnTo>
                  <a:lnTo>
                    <a:pt x="83" y="538"/>
                  </a:lnTo>
                  <a:lnTo>
                    <a:pt x="85" y="536"/>
                  </a:lnTo>
                  <a:lnTo>
                    <a:pt x="86" y="536"/>
                  </a:lnTo>
                  <a:lnTo>
                    <a:pt x="86" y="535"/>
                  </a:lnTo>
                  <a:lnTo>
                    <a:pt x="87" y="533"/>
                  </a:lnTo>
                  <a:lnTo>
                    <a:pt x="87" y="531"/>
                  </a:lnTo>
                  <a:lnTo>
                    <a:pt x="88" y="531"/>
                  </a:lnTo>
                  <a:lnTo>
                    <a:pt x="88" y="530"/>
                  </a:lnTo>
                  <a:lnTo>
                    <a:pt x="89" y="530"/>
                  </a:lnTo>
                  <a:lnTo>
                    <a:pt x="89" y="528"/>
                  </a:lnTo>
                  <a:lnTo>
                    <a:pt x="89" y="527"/>
                  </a:lnTo>
                  <a:lnTo>
                    <a:pt x="90" y="527"/>
                  </a:lnTo>
                  <a:lnTo>
                    <a:pt x="90" y="525"/>
                  </a:lnTo>
                  <a:lnTo>
                    <a:pt x="92" y="523"/>
                  </a:lnTo>
                  <a:lnTo>
                    <a:pt x="92" y="522"/>
                  </a:lnTo>
                  <a:lnTo>
                    <a:pt x="93" y="520"/>
                  </a:lnTo>
                  <a:lnTo>
                    <a:pt x="93" y="519"/>
                  </a:lnTo>
                  <a:lnTo>
                    <a:pt x="94" y="517"/>
                  </a:lnTo>
                  <a:lnTo>
                    <a:pt x="94" y="515"/>
                  </a:lnTo>
                  <a:lnTo>
                    <a:pt x="95" y="514"/>
                  </a:lnTo>
                  <a:lnTo>
                    <a:pt x="95" y="512"/>
                  </a:lnTo>
                  <a:lnTo>
                    <a:pt x="95" y="511"/>
                  </a:lnTo>
                  <a:lnTo>
                    <a:pt x="96" y="509"/>
                  </a:lnTo>
                  <a:lnTo>
                    <a:pt x="96" y="508"/>
                  </a:lnTo>
                  <a:lnTo>
                    <a:pt x="98" y="506"/>
                  </a:lnTo>
                  <a:lnTo>
                    <a:pt x="98" y="504"/>
                  </a:lnTo>
                  <a:lnTo>
                    <a:pt x="98" y="503"/>
                  </a:lnTo>
                  <a:lnTo>
                    <a:pt x="99" y="501"/>
                  </a:lnTo>
                  <a:lnTo>
                    <a:pt x="99" y="500"/>
                  </a:lnTo>
                  <a:lnTo>
                    <a:pt x="100" y="498"/>
                  </a:lnTo>
                  <a:lnTo>
                    <a:pt x="100" y="495"/>
                  </a:lnTo>
                  <a:lnTo>
                    <a:pt x="100" y="493"/>
                  </a:lnTo>
                  <a:lnTo>
                    <a:pt x="101" y="492"/>
                  </a:lnTo>
                  <a:lnTo>
                    <a:pt x="101" y="490"/>
                  </a:lnTo>
                  <a:lnTo>
                    <a:pt x="102" y="488"/>
                  </a:lnTo>
                  <a:lnTo>
                    <a:pt x="102" y="485"/>
                  </a:lnTo>
                  <a:lnTo>
                    <a:pt x="102" y="484"/>
                  </a:lnTo>
                  <a:lnTo>
                    <a:pt x="104" y="482"/>
                  </a:lnTo>
                  <a:lnTo>
                    <a:pt x="104" y="479"/>
                  </a:lnTo>
                  <a:lnTo>
                    <a:pt x="104" y="477"/>
                  </a:lnTo>
                  <a:lnTo>
                    <a:pt x="105" y="476"/>
                  </a:lnTo>
                  <a:lnTo>
                    <a:pt x="105" y="472"/>
                  </a:lnTo>
                  <a:lnTo>
                    <a:pt x="106" y="471"/>
                  </a:lnTo>
                  <a:lnTo>
                    <a:pt x="106" y="468"/>
                  </a:lnTo>
                  <a:lnTo>
                    <a:pt x="106" y="466"/>
                  </a:lnTo>
                  <a:lnTo>
                    <a:pt x="107" y="463"/>
                  </a:lnTo>
                  <a:lnTo>
                    <a:pt x="107" y="461"/>
                  </a:lnTo>
                  <a:lnTo>
                    <a:pt x="108" y="458"/>
                  </a:lnTo>
                  <a:lnTo>
                    <a:pt x="108" y="456"/>
                  </a:lnTo>
                  <a:lnTo>
                    <a:pt x="108" y="453"/>
                  </a:lnTo>
                  <a:lnTo>
                    <a:pt x="109" y="450"/>
                  </a:lnTo>
                  <a:lnTo>
                    <a:pt x="109" y="448"/>
                  </a:lnTo>
                  <a:lnTo>
                    <a:pt x="111" y="445"/>
                  </a:lnTo>
                  <a:lnTo>
                    <a:pt x="111" y="442"/>
                  </a:lnTo>
                  <a:lnTo>
                    <a:pt x="111" y="441"/>
                  </a:lnTo>
                  <a:lnTo>
                    <a:pt x="112" y="437"/>
                  </a:lnTo>
                  <a:lnTo>
                    <a:pt x="112" y="434"/>
                  </a:lnTo>
                  <a:lnTo>
                    <a:pt x="112" y="431"/>
                  </a:lnTo>
                  <a:lnTo>
                    <a:pt x="113" y="428"/>
                  </a:lnTo>
                  <a:lnTo>
                    <a:pt x="113" y="425"/>
                  </a:lnTo>
                  <a:lnTo>
                    <a:pt x="114" y="423"/>
                  </a:lnTo>
                  <a:lnTo>
                    <a:pt x="114" y="420"/>
                  </a:lnTo>
                  <a:lnTo>
                    <a:pt x="114" y="417"/>
                  </a:lnTo>
                  <a:lnTo>
                    <a:pt x="115" y="413"/>
                  </a:lnTo>
                  <a:lnTo>
                    <a:pt x="115" y="410"/>
                  </a:lnTo>
                  <a:lnTo>
                    <a:pt x="117" y="407"/>
                  </a:lnTo>
                  <a:lnTo>
                    <a:pt x="117" y="404"/>
                  </a:lnTo>
                  <a:lnTo>
                    <a:pt x="117" y="401"/>
                  </a:lnTo>
                  <a:lnTo>
                    <a:pt x="118" y="397"/>
                  </a:lnTo>
                  <a:lnTo>
                    <a:pt x="118" y="394"/>
                  </a:lnTo>
                  <a:lnTo>
                    <a:pt x="118" y="391"/>
                  </a:lnTo>
                  <a:lnTo>
                    <a:pt x="119" y="386"/>
                  </a:lnTo>
                  <a:lnTo>
                    <a:pt x="119" y="383"/>
                  </a:lnTo>
                  <a:lnTo>
                    <a:pt x="120" y="380"/>
                  </a:lnTo>
                  <a:lnTo>
                    <a:pt x="120" y="377"/>
                  </a:lnTo>
                  <a:lnTo>
                    <a:pt x="120" y="374"/>
                  </a:lnTo>
                  <a:lnTo>
                    <a:pt x="121" y="369"/>
                  </a:lnTo>
                  <a:lnTo>
                    <a:pt x="121" y="366"/>
                  </a:lnTo>
                  <a:lnTo>
                    <a:pt x="122" y="362"/>
                  </a:lnTo>
                  <a:lnTo>
                    <a:pt x="122" y="358"/>
                  </a:lnTo>
                  <a:lnTo>
                    <a:pt x="122" y="354"/>
                  </a:lnTo>
                  <a:lnTo>
                    <a:pt x="124" y="351"/>
                  </a:lnTo>
                  <a:lnTo>
                    <a:pt x="124" y="346"/>
                  </a:lnTo>
                  <a:lnTo>
                    <a:pt x="125" y="343"/>
                  </a:lnTo>
                  <a:lnTo>
                    <a:pt x="125" y="338"/>
                  </a:lnTo>
                  <a:lnTo>
                    <a:pt x="125" y="335"/>
                  </a:lnTo>
                  <a:lnTo>
                    <a:pt x="126" y="330"/>
                  </a:lnTo>
                  <a:lnTo>
                    <a:pt x="126" y="327"/>
                  </a:lnTo>
                  <a:lnTo>
                    <a:pt x="126" y="322"/>
                  </a:lnTo>
                  <a:lnTo>
                    <a:pt x="127" y="319"/>
                  </a:lnTo>
                  <a:lnTo>
                    <a:pt x="127" y="314"/>
                  </a:lnTo>
                  <a:lnTo>
                    <a:pt x="128" y="311"/>
                  </a:lnTo>
                  <a:lnTo>
                    <a:pt x="128" y="307"/>
                  </a:lnTo>
                  <a:lnTo>
                    <a:pt x="128" y="302"/>
                  </a:lnTo>
                  <a:lnTo>
                    <a:pt x="130" y="299"/>
                  </a:lnTo>
                  <a:lnTo>
                    <a:pt x="130" y="294"/>
                  </a:lnTo>
                  <a:lnTo>
                    <a:pt x="131" y="289"/>
                  </a:lnTo>
                  <a:lnTo>
                    <a:pt x="131" y="284"/>
                  </a:lnTo>
                  <a:lnTo>
                    <a:pt x="131" y="281"/>
                  </a:lnTo>
                  <a:lnTo>
                    <a:pt x="132" y="276"/>
                  </a:lnTo>
                  <a:lnTo>
                    <a:pt x="132" y="271"/>
                  </a:lnTo>
                  <a:lnTo>
                    <a:pt x="133" y="267"/>
                  </a:lnTo>
                  <a:lnTo>
                    <a:pt x="133" y="262"/>
                  </a:lnTo>
                  <a:lnTo>
                    <a:pt x="133" y="257"/>
                  </a:lnTo>
                  <a:lnTo>
                    <a:pt x="134" y="252"/>
                  </a:lnTo>
                  <a:lnTo>
                    <a:pt x="134" y="247"/>
                  </a:lnTo>
                  <a:lnTo>
                    <a:pt x="134" y="243"/>
                  </a:lnTo>
                  <a:lnTo>
                    <a:pt x="136" y="238"/>
                  </a:lnTo>
                  <a:lnTo>
                    <a:pt x="136" y="233"/>
                  </a:lnTo>
                  <a:lnTo>
                    <a:pt x="137" y="228"/>
                  </a:lnTo>
                  <a:lnTo>
                    <a:pt x="137" y="224"/>
                  </a:lnTo>
                  <a:lnTo>
                    <a:pt x="137" y="219"/>
                  </a:lnTo>
                  <a:lnTo>
                    <a:pt x="138" y="214"/>
                  </a:lnTo>
                  <a:lnTo>
                    <a:pt x="138" y="209"/>
                  </a:lnTo>
                  <a:lnTo>
                    <a:pt x="139" y="204"/>
                  </a:lnTo>
                  <a:lnTo>
                    <a:pt x="139" y="200"/>
                  </a:lnTo>
                  <a:lnTo>
                    <a:pt x="139" y="193"/>
                  </a:lnTo>
                  <a:lnTo>
                    <a:pt x="140" y="188"/>
                  </a:lnTo>
                  <a:lnTo>
                    <a:pt x="140" y="184"/>
                  </a:lnTo>
                  <a:lnTo>
                    <a:pt x="141" y="177"/>
                  </a:lnTo>
                  <a:lnTo>
                    <a:pt x="141" y="173"/>
                  </a:lnTo>
                  <a:lnTo>
                    <a:pt x="141" y="168"/>
                  </a:lnTo>
                  <a:lnTo>
                    <a:pt x="143" y="161"/>
                  </a:lnTo>
                  <a:lnTo>
                    <a:pt x="143" y="157"/>
                  </a:lnTo>
                  <a:lnTo>
                    <a:pt x="143" y="152"/>
                  </a:lnTo>
                  <a:lnTo>
                    <a:pt x="144" y="145"/>
                  </a:lnTo>
                  <a:lnTo>
                    <a:pt x="144" y="141"/>
                  </a:lnTo>
                  <a:lnTo>
                    <a:pt x="145" y="134"/>
                  </a:lnTo>
                  <a:lnTo>
                    <a:pt x="145" y="129"/>
                  </a:lnTo>
                  <a:lnTo>
                    <a:pt x="145" y="123"/>
                  </a:lnTo>
                  <a:lnTo>
                    <a:pt x="146" y="118"/>
                  </a:lnTo>
                  <a:lnTo>
                    <a:pt x="146" y="112"/>
                  </a:lnTo>
                  <a:lnTo>
                    <a:pt x="147" y="107"/>
                  </a:lnTo>
                  <a:lnTo>
                    <a:pt x="147" y="101"/>
                  </a:lnTo>
                  <a:lnTo>
                    <a:pt x="147" y="94"/>
                  </a:lnTo>
                  <a:lnTo>
                    <a:pt x="149" y="90"/>
                  </a:lnTo>
                  <a:lnTo>
                    <a:pt x="149" y="83"/>
                  </a:lnTo>
                  <a:lnTo>
                    <a:pt x="150" y="77"/>
                  </a:lnTo>
                  <a:lnTo>
                    <a:pt x="150" y="70"/>
                  </a:lnTo>
                  <a:lnTo>
                    <a:pt x="150" y="66"/>
                  </a:lnTo>
                  <a:lnTo>
                    <a:pt x="151" y="59"/>
                  </a:lnTo>
                  <a:lnTo>
                    <a:pt x="151" y="53"/>
                  </a:lnTo>
                  <a:lnTo>
                    <a:pt x="151" y="46"/>
                  </a:lnTo>
                  <a:lnTo>
                    <a:pt x="152" y="40"/>
                  </a:lnTo>
                  <a:lnTo>
                    <a:pt x="152" y="34"/>
                  </a:lnTo>
                  <a:lnTo>
                    <a:pt x="153" y="29"/>
                  </a:lnTo>
                  <a:lnTo>
                    <a:pt x="153" y="23"/>
                  </a:lnTo>
                  <a:lnTo>
                    <a:pt x="153" y="16"/>
                  </a:lnTo>
                  <a:lnTo>
                    <a:pt x="155" y="10"/>
                  </a:lnTo>
                  <a:lnTo>
                    <a:pt x="155" y="3"/>
                  </a:lnTo>
                </a:path>
              </a:pathLst>
            </a:custGeom>
            <a:noFill/>
            <a:ln w="38100" cap="flat" cmpd="sng">
              <a:solidFill>
                <a:srgbClr val="FF5050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6195" name="Group 52"/>
          <p:cNvGrpSpPr/>
          <p:nvPr/>
        </p:nvGrpSpPr>
        <p:grpSpPr>
          <a:xfrm>
            <a:off x="3924300" y="1411288"/>
            <a:ext cx="1236663" cy="1295400"/>
            <a:chOff x="0" y="0"/>
            <a:chExt cx="779" cy="816"/>
          </a:xfrm>
        </p:grpSpPr>
        <p:sp>
          <p:nvSpPr>
            <p:cNvPr id="6196" name="Line 53"/>
            <p:cNvSpPr/>
            <p:nvPr/>
          </p:nvSpPr>
          <p:spPr>
            <a:xfrm rot="-10800000" flipV="1">
              <a:off x="371" y="0"/>
              <a:ext cx="1" cy="816"/>
            </a:xfrm>
            <a:prstGeom prst="line">
              <a:avLst/>
            </a:prstGeom>
            <a:ln w="28575" cap="flat" cmpd="sng">
              <a:solidFill>
                <a:srgbClr val="000080"/>
              </a:solidFill>
              <a:prstDash val="solid"/>
              <a:headEnd type="triangle" w="med" len="med"/>
              <a:tailEnd type="none" w="med" len="med"/>
            </a:ln>
          </p:spPr>
        </p:sp>
        <p:sp>
          <p:nvSpPr>
            <p:cNvPr id="6197" name="Line 54"/>
            <p:cNvSpPr/>
            <p:nvPr/>
          </p:nvSpPr>
          <p:spPr>
            <a:xfrm>
              <a:off x="0" y="272"/>
              <a:ext cx="779" cy="0"/>
            </a:xfrm>
            <a:prstGeom prst="line">
              <a:avLst/>
            </a:prstGeom>
            <a:ln w="28575" cap="flat" cmpd="sng">
              <a:solidFill>
                <a:srgbClr val="000066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6198" name="Freeform 55"/>
            <p:cNvSpPr/>
            <p:nvPr/>
          </p:nvSpPr>
          <p:spPr>
            <a:xfrm>
              <a:off x="80" y="3"/>
              <a:ext cx="576" cy="541"/>
            </a:xfrm>
            <a:custGeom>
              <a:avLst/>
              <a:gdLst>
                <a:gd name="txL" fmla="*/ 0 w 155"/>
                <a:gd name="txT" fmla="*/ 0 h 541"/>
                <a:gd name="txR" fmla="*/ 155 w 155"/>
                <a:gd name="txB" fmla="*/ 541 h 541"/>
              </a:gdLst>
              <a:ahLst/>
              <a:cxnLst>
                <a:cxn ang="0">
                  <a:pos x="1" y="26"/>
                </a:cxn>
                <a:cxn ang="0">
                  <a:pos x="4" y="56"/>
                </a:cxn>
                <a:cxn ang="0">
                  <a:pos x="6" y="86"/>
                </a:cxn>
                <a:cxn ang="0">
                  <a:pos x="9" y="115"/>
                </a:cxn>
                <a:cxn ang="0">
                  <a:pos x="11" y="144"/>
                </a:cxn>
                <a:cxn ang="0">
                  <a:pos x="13" y="171"/>
                </a:cxn>
                <a:cxn ang="0">
                  <a:pos x="16" y="196"/>
                </a:cxn>
                <a:cxn ang="0">
                  <a:pos x="18" y="222"/>
                </a:cxn>
                <a:cxn ang="0">
                  <a:pos x="20" y="246"/>
                </a:cxn>
                <a:cxn ang="0">
                  <a:pos x="23" y="270"/>
                </a:cxn>
                <a:cxn ang="0">
                  <a:pos x="25" y="292"/>
                </a:cxn>
                <a:cxn ang="0">
                  <a:pos x="28" y="313"/>
                </a:cxn>
                <a:cxn ang="0">
                  <a:pos x="30" y="334"/>
                </a:cxn>
                <a:cxn ang="0">
                  <a:pos x="31" y="353"/>
                </a:cxn>
                <a:cxn ang="0">
                  <a:pos x="34" y="372"/>
                </a:cxn>
                <a:cxn ang="0">
                  <a:pos x="36" y="389"/>
                </a:cxn>
                <a:cxn ang="0">
                  <a:pos x="38" y="405"/>
                </a:cxn>
                <a:cxn ang="0">
                  <a:pos x="41" y="421"/>
                </a:cxn>
                <a:cxn ang="0">
                  <a:pos x="43" y="436"/>
                </a:cxn>
                <a:cxn ang="0">
                  <a:pos x="45" y="450"/>
                </a:cxn>
                <a:cxn ang="0">
                  <a:pos x="48" y="463"/>
                </a:cxn>
                <a:cxn ang="0">
                  <a:pos x="50" y="474"/>
                </a:cxn>
                <a:cxn ang="0">
                  <a:pos x="52" y="485"/>
                </a:cxn>
                <a:cxn ang="0">
                  <a:pos x="55" y="495"/>
                </a:cxn>
                <a:cxn ang="0">
                  <a:pos x="57" y="504"/>
                </a:cxn>
                <a:cxn ang="0">
                  <a:pos x="60" y="512"/>
                </a:cxn>
                <a:cxn ang="0">
                  <a:pos x="62" y="519"/>
                </a:cxn>
                <a:cxn ang="0">
                  <a:pos x="64" y="525"/>
                </a:cxn>
                <a:cxn ang="0">
                  <a:pos x="68" y="533"/>
                </a:cxn>
                <a:cxn ang="0">
                  <a:pos x="73" y="538"/>
                </a:cxn>
                <a:cxn ang="0">
                  <a:pos x="77" y="541"/>
                </a:cxn>
                <a:cxn ang="0">
                  <a:pos x="83" y="538"/>
                </a:cxn>
                <a:cxn ang="0">
                  <a:pos x="87" y="531"/>
                </a:cxn>
                <a:cxn ang="0">
                  <a:pos x="89" y="527"/>
                </a:cxn>
                <a:cxn ang="0">
                  <a:pos x="93" y="520"/>
                </a:cxn>
                <a:cxn ang="0">
                  <a:pos x="95" y="512"/>
                </a:cxn>
                <a:cxn ang="0">
                  <a:pos x="98" y="504"/>
                </a:cxn>
                <a:cxn ang="0">
                  <a:pos x="100" y="495"/>
                </a:cxn>
                <a:cxn ang="0">
                  <a:pos x="102" y="485"/>
                </a:cxn>
                <a:cxn ang="0">
                  <a:pos x="105" y="476"/>
                </a:cxn>
                <a:cxn ang="0">
                  <a:pos x="107" y="463"/>
                </a:cxn>
                <a:cxn ang="0">
                  <a:pos x="109" y="450"/>
                </a:cxn>
                <a:cxn ang="0">
                  <a:pos x="112" y="437"/>
                </a:cxn>
                <a:cxn ang="0">
                  <a:pos x="114" y="423"/>
                </a:cxn>
                <a:cxn ang="0">
                  <a:pos x="117" y="407"/>
                </a:cxn>
                <a:cxn ang="0">
                  <a:pos x="118" y="391"/>
                </a:cxn>
                <a:cxn ang="0">
                  <a:pos x="120" y="374"/>
                </a:cxn>
                <a:cxn ang="0">
                  <a:pos x="122" y="354"/>
                </a:cxn>
                <a:cxn ang="0">
                  <a:pos x="125" y="335"/>
                </a:cxn>
                <a:cxn ang="0">
                  <a:pos x="127" y="314"/>
                </a:cxn>
                <a:cxn ang="0">
                  <a:pos x="130" y="294"/>
                </a:cxn>
                <a:cxn ang="0">
                  <a:pos x="132" y="271"/>
                </a:cxn>
                <a:cxn ang="0">
                  <a:pos x="134" y="247"/>
                </a:cxn>
                <a:cxn ang="0">
                  <a:pos x="137" y="224"/>
                </a:cxn>
                <a:cxn ang="0">
                  <a:pos x="139" y="200"/>
                </a:cxn>
                <a:cxn ang="0">
                  <a:pos x="141" y="173"/>
                </a:cxn>
                <a:cxn ang="0">
                  <a:pos x="144" y="145"/>
                </a:cxn>
                <a:cxn ang="0">
                  <a:pos x="146" y="118"/>
                </a:cxn>
                <a:cxn ang="0">
                  <a:pos x="149" y="90"/>
                </a:cxn>
                <a:cxn ang="0">
                  <a:pos x="151" y="59"/>
                </a:cxn>
                <a:cxn ang="0">
                  <a:pos x="153" y="29"/>
                </a:cxn>
              </a:cxnLst>
              <a:rect l="txL" t="txT" r="txR" b="txB"/>
              <a:pathLst>
                <a:path w="155" h="541">
                  <a:moveTo>
                    <a:pt x="0" y="0"/>
                  </a:moveTo>
                  <a:lnTo>
                    <a:pt x="0" y="7"/>
                  </a:lnTo>
                  <a:lnTo>
                    <a:pt x="0" y="13"/>
                  </a:lnTo>
                  <a:lnTo>
                    <a:pt x="1" y="19"/>
                  </a:lnTo>
                  <a:lnTo>
                    <a:pt x="1" y="26"/>
                  </a:lnTo>
                  <a:lnTo>
                    <a:pt x="3" y="32"/>
                  </a:lnTo>
                  <a:lnTo>
                    <a:pt x="3" y="39"/>
                  </a:lnTo>
                  <a:lnTo>
                    <a:pt x="3" y="45"/>
                  </a:lnTo>
                  <a:lnTo>
                    <a:pt x="4" y="50"/>
                  </a:lnTo>
                  <a:lnTo>
                    <a:pt x="4" y="56"/>
                  </a:lnTo>
                  <a:lnTo>
                    <a:pt x="5" y="62"/>
                  </a:lnTo>
                  <a:lnTo>
                    <a:pt x="5" y="69"/>
                  </a:lnTo>
                  <a:lnTo>
                    <a:pt x="5" y="75"/>
                  </a:lnTo>
                  <a:lnTo>
                    <a:pt x="6" y="80"/>
                  </a:lnTo>
                  <a:lnTo>
                    <a:pt x="6" y="86"/>
                  </a:lnTo>
                  <a:lnTo>
                    <a:pt x="6" y="93"/>
                  </a:lnTo>
                  <a:lnTo>
                    <a:pt x="7" y="98"/>
                  </a:lnTo>
                  <a:lnTo>
                    <a:pt x="7" y="104"/>
                  </a:lnTo>
                  <a:lnTo>
                    <a:pt x="9" y="110"/>
                  </a:lnTo>
                  <a:lnTo>
                    <a:pt x="9" y="115"/>
                  </a:lnTo>
                  <a:lnTo>
                    <a:pt x="9" y="121"/>
                  </a:lnTo>
                  <a:lnTo>
                    <a:pt x="10" y="126"/>
                  </a:lnTo>
                  <a:lnTo>
                    <a:pt x="10" y="133"/>
                  </a:lnTo>
                  <a:lnTo>
                    <a:pt x="11" y="137"/>
                  </a:lnTo>
                  <a:lnTo>
                    <a:pt x="11" y="144"/>
                  </a:lnTo>
                  <a:lnTo>
                    <a:pt x="11" y="149"/>
                  </a:lnTo>
                  <a:lnTo>
                    <a:pt x="12" y="155"/>
                  </a:lnTo>
                  <a:lnTo>
                    <a:pt x="12" y="160"/>
                  </a:lnTo>
                  <a:lnTo>
                    <a:pt x="13" y="165"/>
                  </a:lnTo>
                  <a:lnTo>
                    <a:pt x="13" y="171"/>
                  </a:lnTo>
                  <a:lnTo>
                    <a:pt x="13" y="176"/>
                  </a:lnTo>
                  <a:lnTo>
                    <a:pt x="15" y="180"/>
                  </a:lnTo>
                  <a:lnTo>
                    <a:pt x="15" y="187"/>
                  </a:lnTo>
                  <a:lnTo>
                    <a:pt x="15" y="192"/>
                  </a:lnTo>
                  <a:lnTo>
                    <a:pt x="16" y="196"/>
                  </a:lnTo>
                  <a:lnTo>
                    <a:pt x="16" y="201"/>
                  </a:lnTo>
                  <a:lnTo>
                    <a:pt x="17" y="208"/>
                  </a:lnTo>
                  <a:lnTo>
                    <a:pt x="17" y="212"/>
                  </a:lnTo>
                  <a:lnTo>
                    <a:pt x="17" y="217"/>
                  </a:lnTo>
                  <a:lnTo>
                    <a:pt x="18" y="222"/>
                  </a:lnTo>
                  <a:lnTo>
                    <a:pt x="18" y="227"/>
                  </a:lnTo>
                  <a:lnTo>
                    <a:pt x="19" y="232"/>
                  </a:lnTo>
                  <a:lnTo>
                    <a:pt x="19" y="236"/>
                  </a:lnTo>
                  <a:lnTo>
                    <a:pt x="19" y="241"/>
                  </a:lnTo>
                  <a:lnTo>
                    <a:pt x="20" y="246"/>
                  </a:lnTo>
                  <a:lnTo>
                    <a:pt x="20" y="251"/>
                  </a:lnTo>
                  <a:lnTo>
                    <a:pt x="22" y="255"/>
                  </a:lnTo>
                  <a:lnTo>
                    <a:pt x="22" y="260"/>
                  </a:lnTo>
                  <a:lnTo>
                    <a:pt x="22" y="265"/>
                  </a:lnTo>
                  <a:lnTo>
                    <a:pt x="23" y="270"/>
                  </a:lnTo>
                  <a:lnTo>
                    <a:pt x="23" y="275"/>
                  </a:lnTo>
                  <a:lnTo>
                    <a:pt x="23" y="278"/>
                  </a:lnTo>
                  <a:lnTo>
                    <a:pt x="24" y="283"/>
                  </a:lnTo>
                  <a:lnTo>
                    <a:pt x="24" y="287"/>
                  </a:lnTo>
                  <a:lnTo>
                    <a:pt x="25" y="292"/>
                  </a:lnTo>
                  <a:lnTo>
                    <a:pt x="25" y="295"/>
                  </a:lnTo>
                  <a:lnTo>
                    <a:pt x="25" y="300"/>
                  </a:lnTo>
                  <a:lnTo>
                    <a:pt x="26" y="305"/>
                  </a:lnTo>
                  <a:lnTo>
                    <a:pt x="26" y="308"/>
                  </a:lnTo>
                  <a:lnTo>
                    <a:pt x="28" y="313"/>
                  </a:lnTo>
                  <a:lnTo>
                    <a:pt x="28" y="318"/>
                  </a:lnTo>
                  <a:lnTo>
                    <a:pt x="28" y="321"/>
                  </a:lnTo>
                  <a:lnTo>
                    <a:pt x="29" y="326"/>
                  </a:lnTo>
                  <a:lnTo>
                    <a:pt x="29" y="329"/>
                  </a:lnTo>
                  <a:lnTo>
                    <a:pt x="30" y="334"/>
                  </a:lnTo>
                  <a:lnTo>
                    <a:pt x="30" y="337"/>
                  </a:lnTo>
                  <a:lnTo>
                    <a:pt x="30" y="342"/>
                  </a:lnTo>
                  <a:lnTo>
                    <a:pt x="31" y="345"/>
                  </a:lnTo>
                  <a:lnTo>
                    <a:pt x="31" y="350"/>
                  </a:lnTo>
                  <a:lnTo>
                    <a:pt x="31" y="353"/>
                  </a:lnTo>
                  <a:lnTo>
                    <a:pt x="32" y="356"/>
                  </a:lnTo>
                  <a:lnTo>
                    <a:pt x="32" y="361"/>
                  </a:lnTo>
                  <a:lnTo>
                    <a:pt x="34" y="364"/>
                  </a:lnTo>
                  <a:lnTo>
                    <a:pt x="34" y="367"/>
                  </a:lnTo>
                  <a:lnTo>
                    <a:pt x="34" y="372"/>
                  </a:lnTo>
                  <a:lnTo>
                    <a:pt x="35" y="375"/>
                  </a:lnTo>
                  <a:lnTo>
                    <a:pt x="35" y="378"/>
                  </a:lnTo>
                  <a:lnTo>
                    <a:pt x="36" y="381"/>
                  </a:lnTo>
                  <a:lnTo>
                    <a:pt x="36" y="385"/>
                  </a:lnTo>
                  <a:lnTo>
                    <a:pt x="36" y="389"/>
                  </a:lnTo>
                  <a:lnTo>
                    <a:pt x="37" y="393"/>
                  </a:lnTo>
                  <a:lnTo>
                    <a:pt x="37" y="396"/>
                  </a:lnTo>
                  <a:lnTo>
                    <a:pt x="38" y="399"/>
                  </a:lnTo>
                  <a:lnTo>
                    <a:pt x="38" y="402"/>
                  </a:lnTo>
                  <a:lnTo>
                    <a:pt x="38" y="405"/>
                  </a:lnTo>
                  <a:lnTo>
                    <a:pt x="39" y="409"/>
                  </a:lnTo>
                  <a:lnTo>
                    <a:pt x="39" y="412"/>
                  </a:lnTo>
                  <a:lnTo>
                    <a:pt x="39" y="415"/>
                  </a:lnTo>
                  <a:lnTo>
                    <a:pt x="41" y="418"/>
                  </a:lnTo>
                  <a:lnTo>
                    <a:pt x="41" y="421"/>
                  </a:lnTo>
                  <a:lnTo>
                    <a:pt x="42" y="425"/>
                  </a:lnTo>
                  <a:lnTo>
                    <a:pt x="42" y="428"/>
                  </a:lnTo>
                  <a:lnTo>
                    <a:pt x="42" y="429"/>
                  </a:lnTo>
                  <a:lnTo>
                    <a:pt x="43" y="433"/>
                  </a:lnTo>
                  <a:lnTo>
                    <a:pt x="43" y="436"/>
                  </a:lnTo>
                  <a:lnTo>
                    <a:pt x="44" y="439"/>
                  </a:lnTo>
                  <a:lnTo>
                    <a:pt x="44" y="442"/>
                  </a:lnTo>
                  <a:lnTo>
                    <a:pt x="44" y="444"/>
                  </a:lnTo>
                  <a:lnTo>
                    <a:pt x="45" y="447"/>
                  </a:lnTo>
                  <a:lnTo>
                    <a:pt x="45" y="450"/>
                  </a:lnTo>
                  <a:lnTo>
                    <a:pt x="45" y="452"/>
                  </a:lnTo>
                  <a:lnTo>
                    <a:pt x="47" y="455"/>
                  </a:lnTo>
                  <a:lnTo>
                    <a:pt x="47" y="456"/>
                  </a:lnTo>
                  <a:lnTo>
                    <a:pt x="48" y="460"/>
                  </a:lnTo>
                  <a:lnTo>
                    <a:pt x="48" y="463"/>
                  </a:lnTo>
                  <a:lnTo>
                    <a:pt x="48" y="464"/>
                  </a:lnTo>
                  <a:lnTo>
                    <a:pt x="49" y="468"/>
                  </a:lnTo>
                  <a:lnTo>
                    <a:pt x="49" y="469"/>
                  </a:lnTo>
                  <a:lnTo>
                    <a:pt x="50" y="472"/>
                  </a:lnTo>
                  <a:lnTo>
                    <a:pt x="50" y="474"/>
                  </a:lnTo>
                  <a:lnTo>
                    <a:pt x="50" y="476"/>
                  </a:lnTo>
                  <a:lnTo>
                    <a:pt x="51" y="479"/>
                  </a:lnTo>
                  <a:lnTo>
                    <a:pt x="51" y="480"/>
                  </a:lnTo>
                  <a:lnTo>
                    <a:pt x="52" y="482"/>
                  </a:lnTo>
                  <a:lnTo>
                    <a:pt x="52" y="485"/>
                  </a:lnTo>
                  <a:lnTo>
                    <a:pt x="52" y="487"/>
                  </a:lnTo>
                  <a:lnTo>
                    <a:pt x="54" y="488"/>
                  </a:lnTo>
                  <a:lnTo>
                    <a:pt x="54" y="492"/>
                  </a:lnTo>
                  <a:lnTo>
                    <a:pt x="54" y="493"/>
                  </a:lnTo>
                  <a:lnTo>
                    <a:pt x="55" y="495"/>
                  </a:lnTo>
                  <a:lnTo>
                    <a:pt x="55" y="496"/>
                  </a:lnTo>
                  <a:lnTo>
                    <a:pt x="56" y="498"/>
                  </a:lnTo>
                  <a:lnTo>
                    <a:pt x="56" y="500"/>
                  </a:lnTo>
                  <a:lnTo>
                    <a:pt x="56" y="503"/>
                  </a:lnTo>
                  <a:lnTo>
                    <a:pt x="57" y="504"/>
                  </a:lnTo>
                  <a:lnTo>
                    <a:pt x="57" y="506"/>
                  </a:lnTo>
                  <a:lnTo>
                    <a:pt x="58" y="508"/>
                  </a:lnTo>
                  <a:lnTo>
                    <a:pt x="58" y="509"/>
                  </a:lnTo>
                  <a:lnTo>
                    <a:pt x="58" y="511"/>
                  </a:lnTo>
                  <a:lnTo>
                    <a:pt x="60" y="512"/>
                  </a:lnTo>
                  <a:lnTo>
                    <a:pt x="60" y="514"/>
                  </a:lnTo>
                  <a:lnTo>
                    <a:pt x="61" y="514"/>
                  </a:lnTo>
                  <a:lnTo>
                    <a:pt x="61" y="515"/>
                  </a:lnTo>
                  <a:lnTo>
                    <a:pt x="61" y="517"/>
                  </a:lnTo>
                  <a:lnTo>
                    <a:pt x="62" y="519"/>
                  </a:lnTo>
                  <a:lnTo>
                    <a:pt x="62" y="520"/>
                  </a:lnTo>
                  <a:lnTo>
                    <a:pt x="62" y="522"/>
                  </a:lnTo>
                  <a:lnTo>
                    <a:pt x="63" y="522"/>
                  </a:lnTo>
                  <a:lnTo>
                    <a:pt x="63" y="523"/>
                  </a:lnTo>
                  <a:lnTo>
                    <a:pt x="64" y="525"/>
                  </a:lnTo>
                  <a:lnTo>
                    <a:pt x="64" y="527"/>
                  </a:lnTo>
                  <a:lnTo>
                    <a:pt x="66" y="528"/>
                  </a:lnTo>
                  <a:lnTo>
                    <a:pt x="67" y="530"/>
                  </a:lnTo>
                  <a:lnTo>
                    <a:pt x="67" y="531"/>
                  </a:lnTo>
                  <a:lnTo>
                    <a:pt x="68" y="533"/>
                  </a:lnTo>
                  <a:lnTo>
                    <a:pt x="69" y="535"/>
                  </a:lnTo>
                  <a:lnTo>
                    <a:pt x="70" y="536"/>
                  </a:lnTo>
                  <a:lnTo>
                    <a:pt x="70" y="538"/>
                  </a:lnTo>
                  <a:lnTo>
                    <a:pt x="71" y="538"/>
                  </a:lnTo>
                  <a:lnTo>
                    <a:pt x="73" y="538"/>
                  </a:lnTo>
                  <a:lnTo>
                    <a:pt x="73" y="539"/>
                  </a:lnTo>
                  <a:lnTo>
                    <a:pt x="74" y="539"/>
                  </a:lnTo>
                  <a:lnTo>
                    <a:pt x="75" y="541"/>
                  </a:lnTo>
                  <a:lnTo>
                    <a:pt x="76" y="541"/>
                  </a:lnTo>
                  <a:lnTo>
                    <a:pt x="77" y="541"/>
                  </a:lnTo>
                  <a:lnTo>
                    <a:pt x="79" y="541"/>
                  </a:lnTo>
                  <a:lnTo>
                    <a:pt x="80" y="541"/>
                  </a:lnTo>
                  <a:lnTo>
                    <a:pt x="81" y="539"/>
                  </a:lnTo>
                  <a:lnTo>
                    <a:pt x="82" y="539"/>
                  </a:lnTo>
                  <a:lnTo>
                    <a:pt x="83" y="538"/>
                  </a:lnTo>
                  <a:lnTo>
                    <a:pt x="85" y="536"/>
                  </a:lnTo>
                  <a:lnTo>
                    <a:pt x="86" y="536"/>
                  </a:lnTo>
                  <a:lnTo>
                    <a:pt x="86" y="535"/>
                  </a:lnTo>
                  <a:lnTo>
                    <a:pt x="87" y="533"/>
                  </a:lnTo>
                  <a:lnTo>
                    <a:pt x="87" y="531"/>
                  </a:lnTo>
                  <a:lnTo>
                    <a:pt x="88" y="531"/>
                  </a:lnTo>
                  <a:lnTo>
                    <a:pt x="88" y="530"/>
                  </a:lnTo>
                  <a:lnTo>
                    <a:pt x="89" y="530"/>
                  </a:lnTo>
                  <a:lnTo>
                    <a:pt x="89" y="528"/>
                  </a:lnTo>
                  <a:lnTo>
                    <a:pt x="89" y="527"/>
                  </a:lnTo>
                  <a:lnTo>
                    <a:pt x="90" y="527"/>
                  </a:lnTo>
                  <a:lnTo>
                    <a:pt x="90" y="525"/>
                  </a:lnTo>
                  <a:lnTo>
                    <a:pt x="92" y="523"/>
                  </a:lnTo>
                  <a:lnTo>
                    <a:pt x="92" y="522"/>
                  </a:lnTo>
                  <a:lnTo>
                    <a:pt x="93" y="520"/>
                  </a:lnTo>
                  <a:lnTo>
                    <a:pt x="93" y="519"/>
                  </a:lnTo>
                  <a:lnTo>
                    <a:pt x="94" y="517"/>
                  </a:lnTo>
                  <a:lnTo>
                    <a:pt x="94" y="515"/>
                  </a:lnTo>
                  <a:lnTo>
                    <a:pt x="95" y="514"/>
                  </a:lnTo>
                  <a:lnTo>
                    <a:pt x="95" y="512"/>
                  </a:lnTo>
                  <a:lnTo>
                    <a:pt x="95" y="511"/>
                  </a:lnTo>
                  <a:lnTo>
                    <a:pt x="96" y="509"/>
                  </a:lnTo>
                  <a:lnTo>
                    <a:pt x="96" y="508"/>
                  </a:lnTo>
                  <a:lnTo>
                    <a:pt x="98" y="506"/>
                  </a:lnTo>
                  <a:lnTo>
                    <a:pt x="98" y="504"/>
                  </a:lnTo>
                  <a:lnTo>
                    <a:pt x="98" y="503"/>
                  </a:lnTo>
                  <a:lnTo>
                    <a:pt x="99" y="501"/>
                  </a:lnTo>
                  <a:lnTo>
                    <a:pt x="99" y="500"/>
                  </a:lnTo>
                  <a:lnTo>
                    <a:pt x="100" y="498"/>
                  </a:lnTo>
                  <a:lnTo>
                    <a:pt x="100" y="495"/>
                  </a:lnTo>
                  <a:lnTo>
                    <a:pt x="100" y="493"/>
                  </a:lnTo>
                  <a:lnTo>
                    <a:pt x="101" y="492"/>
                  </a:lnTo>
                  <a:lnTo>
                    <a:pt x="101" y="490"/>
                  </a:lnTo>
                  <a:lnTo>
                    <a:pt x="102" y="488"/>
                  </a:lnTo>
                  <a:lnTo>
                    <a:pt x="102" y="485"/>
                  </a:lnTo>
                  <a:lnTo>
                    <a:pt x="102" y="484"/>
                  </a:lnTo>
                  <a:lnTo>
                    <a:pt x="104" y="482"/>
                  </a:lnTo>
                  <a:lnTo>
                    <a:pt x="104" y="479"/>
                  </a:lnTo>
                  <a:lnTo>
                    <a:pt x="104" y="477"/>
                  </a:lnTo>
                  <a:lnTo>
                    <a:pt x="105" y="476"/>
                  </a:lnTo>
                  <a:lnTo>
                    <a:pt x="105" y="472"/>
                  </a:lnTo>
                  <a:lnTo>
                    <a:pt x="106" y="471"/>
                  </a:lnTo>
                  <a:lnTo>
                    <a:pt x="106" y="468"/>
                  </a:lnTo>
                  <a:lnTo>
                    <a:pt x="106" y="466"/>
                  </a:lnTo>
                  <a:lnTo>
                    <a:pt x="107" y="463"/>
                  </a:lnTo>
                  <a:lnTo>
                    <a:pt x="107" y="461"/>
                  </a:lnTo>
                  <a:lnTo>
                    <a:pt x="108" y="458"/>
                  </a:lnTo>
                  <a:lnTo>
                    <a:pt x="108" y="456"/>
                  </a:lnTo>
                  <a:lnTo>
                    <a:pt x="108" y="453"/>
                  </a:lnTo>
                  <a:lnTo>
                    <a:pt x="109" y="450"/>
                  </a:lnTo>
                  <a:lnTo>
                    <a:pt x="109" y="448"/>
                  </a:lnTo>
                  <a:lnTo>
                    <a:pt x="111" y="445"/>
                  </a:lnTo>
                  <a:lnTo>
                    <a:pt x="111" y="442"/>
                  </a:lnTo>
                  <a:lnTo>
                    <a:pt x="111" y="441"/>
                  </a:lnTo>
                  <a:lnTo>
                    <a:pt x="112" y="437"/>
                  </a:lnTo>
                  <a:lnTo>
                    <a:pt x="112" y="434"/>
                  </a:lnTo>
                  <a:lnTo>
                    <a:pt x="112" y="431"/>
                  </a:lnTo>
                  <a:lnTo>
                    <a:pt x="113" y="428"/>
                  </a:lnTo>
                  <a:lnTo>
                    <a:pt x="113" y="425"/>
                  </a:lnTo>
                  <a:lnTo>
                    <a:pt x="114" y="423"/>
                  </a:lnTo>
                  <a:lnTo>
                    <a:pt x="114" y="420"/>
                  </a:lnTo>
                  <a:lnTo>
                    <a:pt x="114" y="417"/>
                  </a:lnTo>
                  <a:lnTo>
                    <a:pt x="115" y="413"/>
                  </a:lnTo>
                  <a:lnTo>
                    <a:pt x="115" y="410"/>
                  </a:lnTo>
                  <a:lnTo>
                    <a:pt x="117" y="407"/>
                  </a:lnTo>
                  <a:lnTo>
                    <a:pt x="117" y="404"/>
                  </a:lnTo>
                  <a:lnTo>
                    <a:pt x="117" y="401"/>
                  </a:lnTo>
                  <a:lnTo>
                    <a:pt x="118" y="397"/>
                  </a:lnTo>
                  <a:lnTo>
                    <a:pt x="118" y="394"/>
                  </a:lnTo>
                  <a:lnTo>
                    <a:pt x="118" y="391"/>
                  </a:lnTo>
                  <a:lnTo>
                    <a:pt x="119" y="386"/>
                  </a:lnTo>
                  <a:lnTo>
                    <a:pt x="119" y="383"/>
                  </a:lnTo>
                  <a:lnTo>
                    <a:pt x="120" y="380"/>
                  </a:lnTo>
                  <a:lnTo>
                    <a:pt x="120" y="377"/>
                  </a:lnTo>
                  <a:lnTo>
                    <a:pt x="120" y="374"/>
                  </a:lnTo>
                  <a:lnTo>
                    <a:pt x="121" y="369"/>
                  </a:lnTo>
                  <a:lnTo>
                    <a:pt x="121" y="366"/>
                  </a:lnTo>
                  <a:lnTo>
                    <a:pt x="122" y="362"/>
                  </a:lnTo>
                  <a:lnTo>
                    <a:pt x="122" y="358"/>
                  </a:lnTo>
                  <a:lnTo>
                    <a:pt x="122" y="354"/>
                  </a:lnTo>
                  <a:lnTo>
                    <a:pt x="124" y="351"/>
                  </a:lnTo>
                  <a:lnTo>
                    <a:pt x="124" y="346"/>
                  </a:lnTo>
                  <a:lnTo>
                    <a:pt x="125" y="343"/>
                  </a:lnTo>
                  <a:lnTo>
                    <a:pt x="125" y="338"/>
                  </a:lnTo>
                  <a:lnTo>
                    <a:pt x="125" y="335"/>
                  </a:lnTo>
                  <a:lnTo>
                    <a:pt x="126" y="330"/>
                  </a:lnTo>
                  <a:lnTo>
                    <a:pt x="126" y="327"/>
                  </a:lnTo>
                  <a:lnTo>
                    <a:pt x="126" y="322"/>
                  </a:lnTo>
                  <a:lnTo>
                    <a:pt x="127" y="319"/>
                  </a:lnTo>
                  <a:lnTo>
                    <a:pt x="127" y="314"/>
                  </a:lnTo>
                  <a:lnTo>
                    <a:pt x="128" y="311"/>
                  </a:lnTo>
                  <a:lnTo>
                    <a:pt x="128" y="307"/>
                  </a:lnTo>
                  <a:lnTo>
                    <a:pt x="128" y="302"/>
                  </a:lnTo>
                  <a:lnTo>
                    <a:pt x="130" y="299"/>
                  </a:lnTo>
                  <a:lnTo>
                    <a:pt x="130" y="294"/>
                  </a:lnTo>
                  <a:lnTo>
                    <a:pt x="131" y="289"/>
                  </a:lnTo>
                  <a:lnTo>
                    <a:pt x="131" y="284"/>
                  </a:lnTo>
                  <a:lnTo>
                    <a:pt x="131" y="281"/>
                  </a:lnTo>
                  <a:lnTo>
                    <a:pt x="132" y="276"/>
                  </a:lnTo>
                  <a:lnTo>
                    <a:pt x="132" y="271"/>
                  </a:lnTo>
                  <a:lnTo>
                    <a:pt x="133" y="267"/>
                  </a:lnTo>
                  <a:lnTo>
                    <a:pt x="133" y="262"/>
                  </a:lnTo>
                  <a:lnTo>
                    <a:pt x="133" y="257"/>
                  </a:lnTo>
                  <a:lnTo>
                    <a:pt x="134" y="252"/>
                  </a:lnTo>
                  <a:lnTo>
                    <a:pt x="134" y="247"/>
                  </a:lnTo>
                  <a:lnTo>
                    <a:pt x="134" y="243"/>
                  </a:lnTo>
                  <a:lnTo>
                    <a:pt x="136" y="238"/>
                  </a:lnTo>
                  <a:lnTo>
                    <a:pt x="136" y="233"/>
                  </a:lnTo>
                  <a:lnTo>
                    <a:pt x="137" y="228"/>
                  </a:lnTo>
                  <a:lnTo>
                    <a:pt x="137" y="224"/>
                  </a:lnTo>
                  <a:lnTo>
                    <a:pt x="137" y="219"/>
                  </a:lnTo>
                  <a:lnTo>
                    <a:pt x="138" y="214"/>
                  </a:lnTo>
                  <a:lnTo>
                    <a:pt x="138" y="209"/>
                  </a:lnTo>
                  <a:lnTo>
                    <a:pt x="139" y="204"/>
                  </a:lnTo>
                  <a:lnTo>
                    <a:pt x="139" y="200"/>
                  </a:lnTo>
                  <a:lnTo>
                    <a:pt x="139" y="193"/>
                  </a:lnTo>
                  <a:lnTo>
                    <a:pt x="140" y="188"/>
                  </a:lnTo>
                  <a:lnTo>
                    <a:pt x="140" y="184"/>
                  </a:lnTo>
                  <a:lnTo>
                    <a:pt x="141" y="177"/>
                  </a:lnTo>
                  <a:lnTo>
                    <a:pt x="141" y="173"/>
                  </a:lnTo>
                  <a:lnTo>
                    <a:pt x="141" y="168"/>
                  </a:lnTo>
                  <a:lnTo>
                    <a:pt x="143" y="161"/>
                  </a:lnTo>
                  <a:lnTo>
                    <a:pt x="143" y="157"/>
                  </a:lnTo>
                  <a:lnTo>
                    <a:pt x="143" y="152"/>
                  </a:lnTo>
                  <a:lnTo>
                    <a:pt x="144" y="145"/>
                  </a:lnTo>
                  <a:lnTo>
                    <a:pt x="144" y="141"/>
                  </a:lnTo>
                  <a:lnTo>
                    <a:pt x="145" y="134"/>
                  </a:lnTo>
                  <a:lnTo>
                    <a:pt x="145" y="129"/>
                  </a:lnTo>
                  <a:lnTo>
                    <a:pt x="145" y="123"/>
                  </a:lnTo>
                  <a:lnTo>
                    <a:pt x="146" y="118"/>
                  </a:lnTo>
                  <a:lnTo>
                    <a:pt x="146" y="112"/>
                  </a:lnTo>
                  <a:lnTo>
                    <a:pt x="147" y="107"/>
                  </a:lnTo>
                  <a:lnTo>
                    <a:pt x="147" y="101"/>
                  </a:lnTo>
                  <a:lnTo>
                    <a:pt x="147" y="94"/>
                  </a:lnTo>
                  <a:lnTo>
                    <a:pt x="149" y="90"/>
                  </a:lnTo>
                  <a:lnTo>
                    <a:pt x="149" y="83"/>
                  </a:lnTo>
                  <a:lnTo>
                    <a:pt x="150" y="77"/>
                  </a:lnTo>
                  <a:lnTo>
                    <a:pt x="150" y="70"/>
                  </a:lnTo>
                  <a:lnTo>
                    <a:pt x="150" y="66"/>
                  </a:lnTo>
                  <a:lnTo>
                    <a:pt x="151" y="59"/>
                  </a:lnTo>
                  <a:lnTo>
                    <a:pt x="151" y="53"/>
                  </a:lnTo>
                  <a:lnTo>
                    <a:pt x="151" y="46"/>
                  </a:lnTo>
                  <a:lnTo>
                    <a:pt x="152" y="40"/>
                  </a:lnTo>
                  <a:lnTo>
                    <a:pt x="152" y="34"/>
                  </a:lnTo>
                  <a:lnTo>
                    <a:pt x="153" y="29"/>
                  </a:lnTo>
                  <a:lnTo>
                    <a:pt x="153" y="23"/>
                  </a:lnTo>
                  <a:lnTo>
                    <a:pt x="153" y="16"/>
                  </a:lnTo>
                  <a:lnTo>
                    <a:pt x="155" y="10"/>
                  </a:lnTo>
                  <a:lnTo>
                    <a:pt x="155" y="3"/>
                  </a:lnTo>
                </a:path>
              </a:pathLst>
            </a:custGeom>
            <a:noFill/>
            <a:ln w="38100" cap="flat" cmpd="sng">
              <a:solidFill>
                <a:srgbClr val="FF5050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6199" name="Group 56"/>
          <p:cNvGrpSpPr/>
          <p:nvPr/>
        </p:nvGrpSpPr>
        <p:grpSpPr>
          <a:xfrm>
            <a:off x="7354888" y="1411288"/>
            <a:ext cx="1249362" cy="1296987"/>
            <a:chOff x="0" y="0"/>
            <a:chExt cx="787" cy="817"/>
          </a:xfrm>
        </p:grpSpPr>
        <p:sp>
          <p:nvSpPr>
            <p:cNvPr id="6200" name="Line 57"/>
            <p:cNvSpPr/>
            <p:nvPr/>
          </p:nvSpPr>
          <p:spPr>
            <a:xfrm>
              <a:off x="0" y="182"/>
              <a:ext cx="787" cy="1"/>
            </a:xfrm>
            <a:prstGeom prst="line">
              <a:avLst/>
            </a:prstGeom>
            <a:ln w="28575" cap="flat" cmpd="sng">
              <a:solidFill>
                <a:srgbClr val="000066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6201" name="Line 58"/>
            <p:cNvSpPr/>
            <p:nvPr/>
          </p:nvSpPr>
          <p:spPr>
            <a:xfrm rot="-10800000" flipV="1">
              <a:off x="378" y="0"/>
              <a:ext cx="1" cy="817"/>
            </a:xfrm>
            <a:prstGeom prst="line">
              <a:avLst/>
            </a:prstGeom>
            <a:ln w="28575" cap="flat" cmpd="sng">
              <a:solidFill>
                <a:srgbClr val="000080"/>
              </a:solidFill>
              <a:prstDash val="solid"/>
              <a:headEnd type="triangle" w="med" len="med"/>
              <a:tailEnd type="none" w="med" len="med"/>
            </a:ln>
          </p:spPr>
        </p:sp>
        <p:sp>
          <p:nvSpPr>
            <p:cNvPr id="6202" name="Freeform 59"/>
            <p:cNvSpPr/>
            <p:nvPr/>
          </p:nvSpPr>
          <p:spPr>
            <a:xfrm rot="10800000">
              <a:off x="89" y="273"/>
              <a:ext cx="576" cy="541"/>
            </a:xfrm>
            <a:custGeom>
              <a:avLst/>
              <a:gdLst>
                <a:gd name="txL" fmla="*/ 0 w 155"/>
                <a:gd name="txT" fmla="*/ 0 h 541"/>
                <a:gd name="txR" fmla="*/ 155 w 155"/>
                <a:gd name="txB" fmla="*/ 541 h 541"/>
              </a:gdLst>
              <a:ahLst/>
              <a:cxnLst>
                <a:cxn ang="0">
                  <a:pos x="1" y="26"/>
                </a:cxn>
                <a:cxn ang="0">
                  <a:pos x="4" y="56"/>
                </a:cxn>
                <a:cxn ang="0">
                  <a:pos x="6" y="86"/>
                </a:cxn>
                <a:cxn ang="0">
                  <a:pos x="9" y="115"/>
                </a:cxn>
                <a:cxn ang="0">
                  <a:pos x="11" y="144"/>
                </a:cxn>
                <a:cxn ang="0">
                  <a:pos x="13" y="171"/>
                </a:cxn>
                <a:cxn ang="0">
                  <a:pos x="16" y="196"/>
                </a:cxn>
                <a:cxn ang="0">
                  <a:pos x="18" y="222"/>
                </a:cxn>
                <a:cxn ang="0">
                  <a:pos x="20" y="246"/>
                </a:cxn>
                <a:cxn ang="0">
                  <a:pos x="23" y="270"/>
                </a:cxn>
                <a:cxn ang="0">
                  <a:pos x="25" y="292"/>
                </a:cxn>
                <a:cxn ang="0">
                  <a:pos x="28" y="313"/>
                </a:cxn>
                <a:cxn ang="0">
                  <a:pos x="30" y="334"/>
                </a:cxn>
                <a:cxn ang="0">
                  <a:pos x="31" y="353"/>
                </a:cxn>
                <a:cxn ang="0">
                  <a:pos x="34" y="372"/>
                </a:cxn>
                <a:cxn ang="0">
                  <a:pos x="36" y="389"/>
                </a:cxn>
                <a:cxn ang="0">
                  <a:pos x="38" y="405"/>
                </a:cxn>
                <a:cxn ang="0">
                  <a:pos x="41" y="421"/>
                </a:cxn>
                <a:cxn ang="0">
                  <a:pos x="43" y="436"/>
                </a:cxn>
                <a:cxn ang="0">
                  <a:pos x="45" y="450"/>
                </a:cxn>
                <a:cxn ang="0">
                  <a:pos x="48" y="463"/>
                </a:cxn>
                <a:cxn ang="0">
                  <a:pos x="50" y="474"/>
                </a:cxn>
                <a:cxn ang="0">
                  <a:pos x="52" y="485"/>
                </a:cxn>
                <a:cxn ang="0">
                  <a:pos x="55" y="495"/>
                </a:cxn>
                <a:cxn ang="0">
                  <a:pos x="57" y="504"/>
                </a:cxn>
                <a:cxn ang="0">
                  <a:pos x="60" y="512"/>
                </a:cxn>
                <a:cxn ang="0">
                  <a:pos x="62" y="519"/>
                </a:cxn>
                <a:cxn ang="0">
                  <a:pos x="64" y="525"/>
                </a:cxn>
                <a:cxn ang="0">
                  <a:pos x="68" y="533"/>
                </a:cxn>
                <a:cxn ang="0">
                  <a:pos x="73" y="538"/>
                </a:cxn>
                <a:cxn ang="0">
                  <a:pos x="77" y="541"/>
                </a:cxn>
                <a:cxn ang="0">
                  <a:pos x="83" y="538"/>
                </a:cxn>
                <a:cxn ang="0">
                  <a:pos x="87" y="531"/>
                </a:cxn>
                <a:cxn ang="0">
                  <a:pos x="89" y="527"/>
                </a:cxn>
                <a:cxn ang="0">
                  <a:pos x="93" y="520"/>
                </a:cxn>
                <a:cxn ang="0">
                  <a:pos x="95" y="512"/>
                </a:cxn>
                <a:cxn ang="0">
                  <a:pos x="98" y="504"/>
                </a:cxn>
                <a:cxn ang="0">
                  <a:pos x="100" y="495"/>
                </a:cxn>
                <a:cxn ang="0">
                  <a:pos x="102" y="485"/>
                </a:cxn>
                <a:cxn ang="0">
                  <a:pos x="105" y="476"/>
                </a:cxn>
                <a:cxn ang="0">
                  <a:pos x="107" y="463"/>
                </a:cxn>
                <a:cxn ang="0">
                  <a:pos x="109" y="450"/>
                </a:cxn>
                <a:cxn ang="0">
                  <a:pos x="112" y="437"/>
                </a:cxn>
                <a:cxn ang="0">
                  <a:pos x="114" y="423"/>
                </a:cxn>
                <a:cxn ang="0">
                  <a:pos x="117" y="407"/>
                </a:cxn>
                <a:cxn ang="0">
                  <a:pos x="118" y="391"/>
                </a:cxn>
                <a:cxn ang="0">
                  <a:pos x="120" y="374"/>
                </a:cxn>
                <a:cxn ang="0">
                  <a:pos x="122" y="354"/>
                </a:cxn>
                <a:cxn ang="0">
                  <a:pos x="125" y="335"/>
                </a:cxn>
                <a:cxn ang="0">
                  <a:pos x="127" y="314"/>
                </a:cxn>
                <a:cxn ang="0">
                  <a:pos x="130" y="294"/>
                </a:cxn>
                <a:cxn ang="0">
                  <a:pos x="132" y="271"/>
                </a:cxn>
                <a:cxn ang="0">
                  <a:pos x="134" y="247"/>
                </a:cxn>
                <a:cxn ang="0">
                  <a:pos x="137" y="224"/>
                </a:cxn>
                <a:cxn ang="0">
                  <a:pos x="139" y="200"/>
                </a:cxn>
                <a:cxn ang="0">
                  <a:pos x="141" y="173"/>
                </a:cxn>
                <a:cxn ang="0">
                  <a:pos x="144" y="145"/>
                </a:cxn>
                <a:cxn ang="0">
                  <a:pos x="146" y="118"/>
                </a:cxn>
                <a:cxn ang="0">
                  <a:pos x="149" y="90"/>
                </a:cxn>
                <a:cxn ang="0">
                  <a:pos x="151" y="59"/>
                </a:cxn>
                <a:cxn ang="0">
                  <a:pos x="153" y="29"/>
                </a:cxn>
              </a:cxnLst>
              <a:rect l="txL" t="txT" r="txR" b="txB"/>
              <a:pathLst>
                <a:path w="155" h="541">
                  <a:moveTo>
                    <a:pt x="0" y="0"/>
                  </a:moveTo>
                  <a:lnTo>
                    <a:pt x="0" y="7"/>
                  </a:lnTo>
                  <a:lnTo>
                    <a:pt x="0" y="13"/>
                  </a:lnTo>
                  <a:lnTo>
                    <a:pt x="1" y="19"/>
                  </a:lnTo>
                  <a:lnTo>
                    <a:pt x="1" y="26"/>
                  </a:lnTo>
                  <a:lnTo>
                    <a:pt x="3" y="32"/>
                  </a:lnTo>
                  <a:lnTo>
                    <a:pt x="3" y="39"/>
                  </a:lnTo>
                  <a:lnTo>
                    <a:pt x="3" y="45"/>
                  </a:lnTo>
                  <a:lnTo>
                    <a:pt x="4" y="50"/>
                  </a:lnTo>
                  <a:lnTo>
                    <a:pt x="4" y="56"/>
                  </a:lnTo>
                  <a:lnTo>
                    <a:pt x="5" y="62"/>
                  </a:lnTo>
                  <a:lnTo>
                    <a:pt x="5" y="69"/>
                  </a:lnTo>
                  <a:lnTo>
                    <a:pt x="5" y="75"/>
                  </a:lnTo>
                  <a:lnTo>
                    <a:pt x="6" y="80"/>
                  </a:lnTo>
                  <a:lnTo>
                    <a:pt x="6" y="86"/>
                  </a:lnTo>
                  <a:lnTo>
                    <a:pt x="6" y="93"/>
                  </a:lnTo>
                  <a:lnTo>
                    <a:pt x="7" y="98"/>
                  </a:lnTo>
                  <a:lnTo>
                    <a:pt x="7" y="104"/>
                  </a:lnTo>
                  <a:lnTo>
                    <a:pt x="9" y="110"/>
                  </a:lnTo>
                  <a:lnTo>
                    <a:pt x="9" y="115"/>
                  </a:lnTo>
                  <a:lnTo>
                    <a:pt x="9" y="121"/>
                  </a:lnTo>
                  <a:lnTo>
                    <a:pt x="10" y="126"/>
                  </a:lnTo>
                  <a:lnTo>
                    <a:pt x="10" y="133"/>
                  </a:lnTo>
                  <a:lnTo>
                    <a:pt x="11" y="137"/>
                  </a:lnTo>
                  <a:lnTo>
                    <a:pt x="11" y="144"/>
                  </a:lnTo>
                  <a:lnTo>
                    <a:pt x="11" y="149"/>
                  </a:lnTo>
                  <a:lnTo>
                    <a:pt x="12" y="155"/>
                  </a:lnTo>
                  <a:lnTo>
                    <a:pt x="12" y="160"/>
                  </a:lnTo>
                  <a:lnTo>
                    <a:pt x="13" y="165"/>
                  </a:lnTo>
                  <a:lnTo>
                    <a:pt x="13" y="171"/>
                  </a:lnTo>
                  <a:lnTo>
                    <a:pt x="13" y="176"/>
                  </a:lnTo>
                  <a:lnTo>
                    <a:pt x="15" y="180"/>
                  </a:lnTo>
                  <a:lnTo>
                    <a:pt x="15" y="187"/>
                  </a:lnTo>
                  <a:lnTo>
                    <a:pt x="15" y="192"/>
                  </a:lnTo>
                  <a:lnTo>
                    <a:pt x="16" y="196"/>
                  </a:lnTo>
                  <a:lnTo>
                    <a:pt x="16" y="201"/>
                  </a:lnTo>
                  <a:lnTo>
                    <a:pt x="17" y="208"/>
                  </a:lnTo>
                  <a:lnTo>
                    <a:pt x="17" y="212"/>
                  </a:lnTo>
                  <a:lnTo>
                    <a:pt x="17" y="217"/>
                  </a:lnTo>
                  <a:lnTo>
                    <a:pt x="18" y="222"/>
                  </a:lnTo>
                  <a:lnTo>
                    <a:pt x="18" y="227"/>
                  </a:lnTo>
                  <a:lnTo>
                    <a:pt x="19" y="232"/>
                  </a:lnTo>
                  <a:lnTo>
                    <a:pt x="19" y="236"/>
                  </a:lnTo>
                  <a:lnTo>
                    <a:pt x="19" y="241"/>
                  </a:lnTo>
                  <a:lnTo>
                    <a:pt x="20" y="246"/>
                  </a:lnTo>
                  <a:lnTo>
                    <a:pt x="20" y="251"/>
                  </a:lnTo>
                  <a:lnTo>
                    <a:pt x="22" y="255"/>
                  </a:lnTo>
                  <a:lnTo>
                    <a:pt x="22" y="260"/>
                  </a:lnTo>
                  <a:lnTo>
                    <a:pt x="22" y="265"/>
                  </a:lnTo>
                  <a:lnTo>
                    <a:pt x="23" y="270"/>
                  </a:lnTo>
                  <a:lnTo>
                    <a:pt x="23" y="275"/>
                  </a:lnTo>
                  <a:lnTo>
                    <a:pt x="23" y="278"/>
                  </a:lnTo>
                  <a:lnTo>
                    <a:pt x="24" y="283"/>
                  </a:lnTo>
                  <a:lnTo>
                    <a:pt x="24" y="287"/>
                  </a:lnTo>
                  <a:lnTo>
                    <a:pt x="25" y="292"/>
                  </a:lnTo>
                  <a:lnTo>
                    <a:pt x="25" y="295"/>
                  </a:lnTo>
                  <a:lnTo>
                    <a:pt x="25" y="300"/>
                  </a:lnTo>
                  <a:lnTo>
                    <a:pt x="26" y="305"/>
                  </a:lnTo>
                  <a:lnTo>
                    <a:pt x="26" y="308"/>
                  </a:lnTo>
                  <a:lnTo>
                    <a:pt x="28" y="313"/>
                  </a:lnTo>
                  <a:lnTo>
                    <a:pt x="28" y="318"/>
                  </a:lnTo>
                  <a:lnTo>
                    <a:pt x="28" y="321"/>
                  </a:lnTo>
                  <a:lnTo>
                    <a:pt x="29" y="326"/>
                  </a:lnTo>
                  <a:lnTo>
                    <a:pt x="29" y="329"/>
                  </a:lnTo>
                  <a:lnTo>
                    <a:pt x="30" y="334"/>
                  </a:lnTo>
                  <a:lnTo>
                    <a:pt x="30" y="337"/>
                  </a:lnTo>
                  <a:lnTo>
                    <a:pt x="30" y="342"/>
                  </a:lnTo>
                  <a:lnTo>
                    <a:pt x="31" y="345"/>
                  </a:lnTo>
                  <a:lnTo>
                    <a:pt x="31" y="350"/>
                  </a:lnTo>
                  <a:lnTo>
                    <a:pt x="31" y="353"/>
                  </a:lnTo>
                  <a:lnTo>
                    <a:pt x="32" y="356"/>
                  </a:lnTo>
                  <a:lnTo>
                    <a:pt x="32" y="361"/>
                  </a:lnTo>
                  <a:lnTo>
                    <a:pt x="34" y="364"/>
                  </a:lnTo>
                  <a:lnTo>
                    <a:pt x="34" y="367"/>
                  </a:lnTo>
                  <a:lnTo>
                    <a:pt x="34" y="372"/>
                  </a:lnTo>
                  <a:lnTo>
                    <a:pt x="35" y="375"/>
                  </a:lnTo>
                  <a:lnTo>
                    <a:pt x="35" y="378"/>
                  </a:lnTo>
                  <a:lnTo>
                    <a:pt x="36" y="381"/>
                  </a:lnTo>
                  <a:lnTo>
                    <a:pt x="36" y="385"/>
                  </a:lnTo>
                  <a:lnTo>
                    <a:pt x="36" y="389"/>
                  </a:lnTo>
                  <a:lnTo>
                    <a:pt x="37" y="393"/>
                  </a:lnTo>
                  <a:lnTo>
                    <a:pt x="37" y="396"/>
                  </a:lnTo>
                  <a:lnTo>
                    <a:pt x="38" y="399"/>
                  </a:lnTo>
                  <a:lnTo>
                    <a:pt x="38" y="402"/>
                  </a:lnTo>
                  <a:lnTo>
                    <a:pt x="38" y="405"/>
                  </a:lnTo>
                  <a:lnTo>
                    <a:pt x="39" y="409"/>
                  </a:lnTo>
                  <a:lnTo>
                    <a:pt x="39" y="412"/>
                  </a:lnTo>
                  <a:lnTo>
                    <a:pt x="39" y="415"/>
                  </a:lnTo>
                  <a:lnTo>
                    <a:pt x="41" y="418"/>
                  </a:lnTo>
                  <a:lnTo>
                    <a:pt x="41" y="421"/>
                  </a:lnTo>
                  <a:lnTo>
                    <a:pt x="42" y="425"/>
                  </a:lnTo>
                  <a:lnTo>
                    <a:pt x="42" y="428"/>
                  </a:lnTo>
                  <a:lnTo>
                    <a:pt x="42" y="429"/>
                  </a:lnTo>
                  <a:lnTo>
                    <a:pt x="43" y="433"/>
                  </a:lnTo>
                  <a:lnTo>
                    <a:pt x="43" y="436"/>
                  </a:lnTo>
                  <a:lnTo>
                    <a:pt x="44" y="439"/>
                  </a:lnTo>
                  <a:lnTo>
                    <a:pt x="44" y="442"/>
                  </a:lnTo>
                  <a:lnTo>
                    <a:pt x="44" y="444"/>
                  </a:lnTo>
                  <a:lnTo>
                    <a:pt x="45" y="447"/>
                  </a:lnTo>
                  <a:lnTo>
                    <a:pt x="45" y="450"/>
                  </a:lnTo>
                  <a:lnTo>
                    <a:pt x="45" y="452"/>
                  </a:lnTo>
                  <a:lnTo>
                    <a:pt x="47" y="455"/>
                  </a:lnTo>
                  <a:lnTo>
                    <a:pt x="47" y="456"/>
                  </a:lnTo>
                  <a:lnTo>
                    <a:pt x="48" y="460"/>
                  </a:lnTo>
                  <a:lnTo>
                    <a:pt x="48" y="463"/>
                  </a:lnTo>
                  <a:lnTo>
                    <a:pt x="48" y="464"/>
                  </a:lnTo>
                  <a:lnTo>
                    <a:pt x="49" y="468"/>
                  </a:lnTo>
                  <a:lnTo>
                    <a:pt x="49" y="469"/>
                  </a:lnTo>
                  <a:lnTo>
                    <a:pt x="50" y="472"/>
                  </a:lnTo>
                  <a:lnTo>
                    <a:pt x="50" y="474"/>
                  </a:lnTo>
                  <a:lnTo>
                    <a:pt x="50" y="476"/>
                  </a:lnTo>
                  <a:lnTo>
                    <a:pt x="51" y="479"/>
                  </a:lnTo>
                  <a:lnTo>
                    <a:pt x="51" y="480"/>
                  </a:lnTo>
                  <a:lnTo>
                    <a:pt x="52" y="482"/>
                  </a:lnTo>
                  <a:lnTo>
                    <a:pt x="52" y="485"/>
                  </a:lnTo>
                  <a:lnTo>
                    <a:pt x="52" y="487"/>
                  </a:lnTo>
                  <a:lnTo>
                    <a:pt x="54" y="488"/>
                  </a:lnTo>
                  <a:lnTo>
                    <a:pt x="54" y="492"/>
                  </a:lnTo>
                  <a:lnTo>
                    <a:pt x="54" y="493"/>
                  </a:lnTo>
                  <a:lnTo>
                    <a:pt x="55" y="495"/>
                  </a:lnTo>
                  <a:lnTo>
                    <a:pt x="55" y="496"/>
                  </a:lnTo>
                  <a:lnTo>
                    <a:pt x="56" y="498"/>
                  </a:lnTo>
                  <a:lnTo>
                    <a:pt x="56" y="500"/>
                  </a:lnTo>
                  <a:lnTo>
                    <a:pt x="56" y="503"/>
                  </a:lnTo>
                  <a:lnTo>
                    <a:pt x="57" y="504"/>
                  </a:lnTo>
                  <a:lnTo>
                    <a:pt x="57" y="506"/>
                  </a:lnTo>
                  <a:lnTo>
                    <a:pt x="58" y="508"/>
                  </a:lnTo>
                  <a:lnTo>
                    <a:pt x="58" y="509"/>
                  </a:lnTo>
                  <a:lnTo>
                    <a:pt x="58" y="511"/>
                  </a:lnTo>
                  <a:lnTo>
                    <a:pt x="60" y="512"/>
                  </a:lnTo>
                  <a:lnTo>
                    <a:pt x="60" y="514"/>
                  </a:lnTo>
                  <a:lnTo>
                    <a:pt x="61" y="514"/>
                  </a:lnTo>
                  <a:lnTo>
                    <a:pt x="61" y="515"/>
                  </a:lnTo>
                  <a:lnTo>
                    <a:pt x="61" y="517"/>
                  </a:lnTo>
                  <a:lnTo>
                    <a:pt x="62" y="519"/>
                  </a:lnTo>
                  <a:lnTo>
                    <a:pt x="62" y="520"/>
                  </a:lnTo>
                  <a:lnTo>
                    <a:pt x="62" y="522"/>
                  </a:lnTo>
                  <a:lnTo>
                    <a:pt x="63" y="522"/>
                  </a:lnTo>
                  <a:lnTo>
                    <a:pt x="63" y="523"/>
                  </a:lnTo>
                  <a:lnTo>
                    <a:pt x="64" y="525"/>
                  </a:lnTo>
                  <a:lnTo>
                    <a:pt x="64" y="527"/>
                  </a:lnTo>
                  <a:lnTo>
                    <a:pt x="66" y="528"/>
                  </a:lnTo>
                  <a:lnTo>
                    <a:pt x="67" y="530"/>
                  </a:lnTo>
                  <a:lnTo>
                    <a:pt x="67" y="531"/>
                  </a:lnTo>
                  <a:lnTo>
                    <a:pt x="68" y="533"/>
                  </a:lnTo>
                  <a:lnTo>
                    <a:pt x="69" y="535"/>
                  </a:lnTo>
                  <a:lnTo>
                    <a:pt x="70" y="536"/>
                  </a:lnTo>
                  <a:lnTo>
                    <a:pt x="70" y="538"/>
                  </a:lnTo>
                  <a:lnTo>
                    <a:pt x="71" y="538"/>
                  </a:lnTo>
                  <a:lnTo>
                    <a:pt x="73" y="538"/>
                  </a:lnTo>
                  <a:lnTo>
                    <a:pt x="73" y="539"/>
                  </a:lnTo>
                  <a:lnTo>
                    <a:pt x="74" y="539"/>
                  </a:lnTo>
                  <a:lnTo>
                    <a:pt x="75" y="541"/>
                  </a:lnTo>
                  <a:lnTo>
                    <a:pt x="76" y="541"/>
                  </a:lnTo>
                  <a:lnTo>
                    <a:pt x="77" y="541"/>
                  </a:lnTo>
                  <a:lnTo>
                    <a:pt x="79" y="541"/>
                  </a:lnTo>
                  <a:lnTo>
                    <a:pt x="80" y="541"/>
                  </a:lnTo>
                  <a:lnTo>
                    <a:pt x="81" y="539"/>
                  </a:lnTo>
                  <a:lnTo>
                    <a:pt x="82" y="539"/>
                  </a:lnTo>
                  <a:lnTo>
                    <a:pt x="83" y="538"/>
                  </a:lnTo>
                  <a:lnTo>
                    <a:pt x="85" y="536"/>
                  </a:lnTo>
                  <a:lnTo>
                    <a:pt x="86" y="536"/>
                  </a:lnTo>
                  <a:lnTo>
                    <a:pt x="86" y="535"/>
                  </a:lnTo>
                  <a:lnTo>
                    <a:pt x="87" y="533"/>
                  </a:lnTo>
                  <a:lnTo>
                    <a:pt x="87" y="531"/>
                  </a:lnTo>
                  <a:lnTo>
                    <a:pt x="88" y="531"/>
                  </a:lnTo>
                  <a:lnTo>
                    <a:pt x="88" y="530"/>
                  </a:lnTo>
                  <a:lnTo>
                    <a:pt x="89" y="530"/>
                  </a:lnTo>
                  <a:lnTo>
                    <a:pt x="89" y="528"/>
                  </a:lnTo>
                  <a:lnTo>
                    <a:pt x="89" y="527"/>
                  </a:lnTo>
                  <a:lnTo>
                    <a:pt x="90" y="527"/>
                  </a:lnTo>
                  <a:lnTo>
                    <a:pt x="90" y="525"/>
                  </a:lnTo>
                  <a:lnTo>
                    <a:pt x="92" y="523"/>
                  </a:lnTo>
                  <a:lnTo>
                    <a:pt x="92" y="522"/>
                  </a:lnTo>
                  <a:lnTo>
                    <a:pt x="93" y="520"/>
                  </a:lnTo>
                  <a:lnTo>
                    <a:pt x="93" y="519"/>
                  </a:lnTo>
                  <a:lnTo>
                    <a:pt x="94" y="517"/>
                  </a:lnTo>
                  <a:lnTo>
                    <a:pt x="94" y="515"/>
                  </a:lnTo>
                  <a:lnTo>
                    <a:pt x="95" y="514"/>
                  </a:lnTo>
                  <a:lnTo>
                    <a:pt x="95" y="512"/>
                  </a:lnTo>
                  <a:lnTo>
                    <a:pt x="95" y="511"/>
                  </a:lnTo>
                  <a:lnTo>
                    <a:pt x="96" y="509"/>
                  </a:lnTo>
                  <a:lnTo>
                    <a:pt x="96" y="508"/>
                  </a:lnTo>
                  <a:lnTo>
                    <a:pt x="98" y="506"/>
                  </a:lnTo>
                  <a:lnTo>
                    <a:pt x="98" y="504"/>
                  </a:lnTo>
                  <a:lnTo>
                    <a:pt x="98" y="503"/>
                  </a:lnTo>
                  <a:lnTo>
                    <a:pt x="99" y="501"/>
                  </a:lnTo>
                  <a:lnTo>
                    <a:pt x="99" y="500"/>
                  </a:lnTo>
                  <a:lnTo>
                    <a:pt x="100" y="498"/>
                  </a:lnTo>
                  <a:lnTo>
                    <a:pt x="100" y="495"/>
                  </a:lnTo>
                  <a:lnTo>
                    <a:pt x="100" y="493"/>
                  </a:lnTo>
                  <a:lnTo>
                    <a:pt x="101" y="492"/>
                  </a:lnTo>
                  <a:lnTo>
                    <a:pt x="101" y="490"/>
                  </a:lnTo>
                  <a:lnTo>
                    <a:pt x="102" y="488"/>
                  </a:lnTo>
                  <a:lnTo>
                    <a:pt x="102" y="485"/>
                  </a:lnTo>
                  <a:lnTo>
                    <a:pt x="102" y="484"/>
                  </a:lnTo>
                  <a:lnTo>
                    <a:pt x="104" y="482"/>
                  </a:lnTo>
                  <a:lnTo>
                    <a:pt x="104" y="479"/>
                  </a:lnTo>
                  <a:lnTo>
                    <a:pt x="104" y="477"/>
                  </a:lnTo>
                  <a:lnTo>
                    <a:pt x="105" y="476"/>
                  </a:lnTo>
                  <a:lnTo>
                    <a:pt x="105" y="472"/>
                  </a:lnTo>
                  <a:lnTo>
                    <a:pt x="106" y="471"/>
                  </a:lnTo>
                  <a:lnTo>
                    <a:pt x="106" y="468"/>
                  </a:lnTo>
                  <a:lnTo>
                    <a:pt x="106" y="466"/>
                  </a:lnTo>
                  <a:lnTo>
                    <a:pt x="107" y="463"/>
                  </a:lnTo>
                  <a:lnTo>
                    <a:pt x="107" y="461"/>
                  </a:lnTo>
                  <a:lnTo>
                    <a:pt x="108" y="458"/>
                  </a:lnTo>
                  <a:lnTo>
                    <a:pt x="108" y="456"/>
                  </a:lnTo>
                  <a:lnTo>
                    <a:pt x="108" y="453"/>
                  </a:lnTo>
                  <a:lnTo>
                    <a:pt x="109" y="450"/>
                  </a:lnTo>
                  <a:lnTo>
                    <a:pt x="109" y="448"/>
                  </a:lnTo>
                  <a:lnTo>
                    <a:pt x="111" y="445"/>
                  </a:lnTo>
                  <a:lnTo>
                    <a:pt x="111" y="442"/>
                  </a:lnTo>
                  <a:lnTo>
                    <a:pt x="111" y="441"/>
                  </a:lnTo>
                  <a:lnTo>
                    <a:pt x="112" y="437"/>
                  </a:lnTo>
                  <a:lnTo>
                    <a:pt x="112" y="434"/>
                  </a:lnTo>
                  <a:lnTo>
                    <a:pt x="112" y="431"/>
                  </a:lnTo>
                  <a:lnTo>
                    <a:pt x="113" y="428"/>
                  </a:lnTo>
                  <a:lnTo>
                    <a:pt x="113" y="425"/>
                  </a:lnTo>
                  <a:lnTo>
                    <a:pt x="114" y="423"/>
                  </a:lnTo>
                  <a:lnTo>
                    <a:pt x="114" y="420"/>
                  </a:lnTo>
                  <a:lnTo>
                    <a:pt x="114" y="417"/>
                  </a:lnTo>
                  <a:lnTo>
                    <a:pt x="115" y="413"/>
                  </a:lnTo>
                  <a:lnTo>
                    <a:pt x="115" y="410"/>
                  </a:lnTo>
                  <a:lnTo>
                    <a:pt x="117" y="407"/>
                  </a:lnTo>
                  <a:lnTo>
                    <a:pt x="117" y="404"/>
                  </a:lnTo>
                  <a:lnTo>
                    <a:pt x="117" y="401"/>
                  </a:lnTo>
                  <a:lnTo>
                    <a:pt x="118" y="397"/>
                  </a:lnTo>
                  <a:lnTo>
                    <a:pt x="118" y="394"/>
                  </a:lnTo>
                  <a:lnTo>
                    <a:pt x="118" y="391"/>
                  </a:lnTo>
                  <a:lnTo>
                    <a:pt x="119" y="386"/>
                  </a:lnTo>
                  <a:lnTo>
                    <a:pt x="119" y="383"/>
                  </a:lnTo>
                  <a:lnTo>
                    <a:pt x="120" y="380"/>
                  </a:lnTo>
                  <a:lnTo>
                    <a:pt x="120" y="377"/>
                  </a:lnTo>
                  <a:lnTo>
                    <a:pt x="120" y="374"/>
                  </a:lnTo>
                  <a:lnTo>
                    <a:pt x="121" y="369"/>
                  </a:lnTo>
                  <a:lnTo>
                    <a:pt x="121" y="366"/>
                  </a:lnTo>
                  <a:lnTo>
                    <a:pt x="122" y="362"/>
                  </a:lnTo>
                  <a:lnTo>
                    <a:pt x="122" y="358"/>
                  </a:lnTo>
                  <a:lnTo>
                    <a:pt x="122" y="354"/>
                  </a:lnTo>
                  <a:lnTo>
                    <a:pt x="124" y="351"/>
                  </a:lnTo>
                  <a:lnTo>
                    <a:pt x="124" y="346"/>
                  </a:lnTo>
                  <a:lnTo>
                    <a:pt x="125" y="343"/>
                  </a:lnTo>
                  <a:lnTo>
                    <a:pt x="125" y="338"/>
                  </a:lnTo>
                  <a:lnTo>
                    <a:pt x="125" y="335"/>
                  </a:lnTo>
                  <a:lnTo>
                    <a:pt x="126" y="330"/>
                  </a:lnTo>
                  <a:lnTo>
                    <a:pt x="126" y="327"/>
                  </a:lnTo>
                  <a:lnTo>
                    <a:pt x="126" y="322"/>
                  </a:lnTo>
                  <a:lnTo>
                    <a:pt x="127" y="319"/>
                  </a:lnTo>
                  <a:lnTo>
                    <a:pt x="127" y="314"/>
                  </a:lnTo>
                  <a:lnTo>
                    <a:pt x="128" y="311"/>
                  </a:lnTo>
                  <a:lnTo>
                    <a:pt x="128" y="307"/>
                  </a:lnTo>
                  <a:lnTo>
                    <a:pt x="128" y="302"/>
                  </a:lnTo>
                  <a:lnTo>
                    <a:pt x="130" y="299"/>
                  </a:lnTo>
                  <a:lnTo>
                    <a:pt x="130" y="294"/>
                  </a:lnTo>
                  <a:lnTo>
                    <a:pt x="131" y="289"/>
                  </a:lnTo>
                  <a:lnTo>
                    <a:pt x="131" y="284"/>
                  </a:lnTo>
                  <a:lnTo>
                    <a:pt x="131" y="281"/>
                  </a:lnTo>
                  <a:lnTo>
                    <a:pt x="132" y="276"/>
                  </a:lnTo>
                  <a:lnTo>
                    <a:pt x="132" y="271"/>
                  </a:lnTo>
                  <a:lnTo>
                    <a:pt x="133" y="267"/>
                  </a:lnTo>
                  <a:lnTo>
                    <a:pt x="133" y="262"/>
                  </a:lnTo>
                  <a:lnTo>
                    <a:pt x="133" y="257"/>
                  </a:lnTo>
                  <a:lnTo>
                    <a:pt x="134" y="252"/>
                  </a:lnTo>
                  <a:lnTo>
                    <a:pt x="134" y="247"/>
                  </a:lnTo>
                  <a:lnTo>
                    <a:pt x="134" y="243"/>
                  </a:lnTo>
                  <a:lnTo>
                    <a:pt x="136" y="238"/>
                  </a:lnTo>
                  <a:lnTo>
                    <a:pt x="136" y="233"/>
                  </a:lnTo>
                  <a:lnTo>
                    <a:pt x="137" y="228"/>
                  </a:lnTo>
                  <a:lnTo>
                    <a:pt x="137" y="224"/>
                  </a:lnTo>
                  <a:lnTo>
                    <a:pt x="137" y="219"/>
                  </a:lnTo>
                  <a:lnTo>
                    <a:pt x="138" y="214"/>
                  </a:lnTo>
                  <a:lnTo>
                    <a:pt x="138" y="209"/>
                  </a:lnTo>
                  <a:lnTo>
                    <a:pt x="139" y="204"/>
                  </a:lnTo>
                  <a:lnTo>
                    <a:pt x="139" y="200"/>
                  </a:lnTo>
                  <a:lnTo>
                    <a:pt x="139" y="193"/>
                  </a:lnTo>
                  <a:lnTo>
                    <a:pt x="140" y="188"/>
                  </a:lnTo>
                  <a:lnTo>
                    <a:pt x="140" y="184"/>
                  </a:lnTo>
                  <a:lnTo>
                    <a:pt x="141" y="177"/>
                  </a:lnTo>
                  <a:lnTo>
                    <a:pt x="141" y="173"/>
                  </a:lnTo>
                  <a:lnTo>
                    <a:pt x="141" y="168"/>
                  </a:lnTo>
                  <a:lnTo>
                    <a:pt x="143" y="161"/>
                  </a:lnTo>
                  <a:lnTo>
                    <a:pt x="143" y="157"/>
                  </a:lnTo>
                  <a:lnTo>
                    <a:pt x="143" y="152"/>
                  </a:lnTo>
                  <a:lnTo>
                    <a:pt x="144" y="145"/>
                  </a:lnTo>
                  <a:lnTo>
                    <a:pt x="144" y="141"/>
                  </a:lnTo>
                  <a:lnTo>
                    <a:pt x="145" y="134"/>
                  </a:lnTo>
                  <a:lnTo>
                    <a:pt x="145" y="129"/>
                  </a:lnTo>
                  <a:lnTo>
                    <a:pt x="145" y="123"/>
                  </a:lnTo>
                  <a:lnTo>
                    <a:pt x="146" y="118"/>
                  </a:lnTo>
                  <a:lnTo>
                    <a:pt x="146" y="112"/>
                  </a:lnTo>
                  <a:lnTo>
                    <a:pt x="147" y="107"/>
                  </a:lnTo>
                  <a:lnTo>
                    <a:pt x="147" y="101"/>
                  </a:lnTo>
                  <a:lnTo>
                    <a:pt x="147" y="94"/>
                  </a:lnTo>
                  <a:lnTo>
                    <a:pt x="149" y="90"/>
                  </a:lnTo>
                  <a:lnTo>
                    <a:pt x="149" y="83"/>
                  </a:lnTo>
                  <a:lnTo>
                    <a:pt x="150" y="77"/>
                  </a:lnTo>
                  <a:lnTo>
                    <a:pt x="150" y="70"/>
                  </a:lnTo>
                  <a:lnTo>
                    <a:pt x="150" y="66"/>
                  </a:lnTo>
                  <a:lnTo>
                    <a:pt x="151" y="59"/>
                  </a:lnTo>
                  <a:lnTo>
                    <a:pt x="151" y="53"/>
                  </a:lnTo>
                  <a:lnTo>
                    <a:pt x="151" y="46"/>
                  </a:lnTo>
                  <a:lnTo>
                    <a:pt x="152" y="40"/>
                  </a:lnTo>
                  <a:lnTo>
                    <a:pt x="152" y="34"/>
                  </a:lnTo>
                  <a:lnTo>
                    <a:pt x="153" y="29"/>
                  </a:lnTo>
                  <a:lnTo>
                    <a:pt x="153" y="23"/>
                  </a:lnTo>
                  <a:lnTo>
                    <a:pt x="153" y="16"/>
                  </a:lnTo>
                  <a:lnTo>
                    <a:pt x="155" y="10"/>
                  </a:lnTo>
                  <a:lnTo>
                    <a:pt x="155" y="3"/>
                  </a:lnTo>
                </a:path>
              </a:pathLst>
            </a:custGeom>
            <a:noFill/>
            <a:ln w="38100" cap="flat" cmpd="sng">
              <a:solidFill>
                <a:srgbClr val="FF5050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6203" name="Text Box 60"/>
          <p:cNvSpPr txBox="1"/>
          <p:nvPr/>
        </p:nvSpPr>
        <p:spPr>
          <a:xfrm>
            <a:off x="2339975" y="2635250"/>
            <a:ext cx="873125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 b="1">
                <a:latin typeface="Arial" panose="020B0604020202020204" pitchFamily="34" charset="0"/>
              </a:rPr>
              <a:t>k&gt;0</a:t>
            </a:r>
            <a:endParaRPr lang="en-US" altLang="zh-CN" sz="3200" b="1">
              <a:latin typeface="Arial" panose="020B0604020202020204" pitchFamily="34" charset="0"/>
            </a:endParaRPr>
          </a:p>
        </p:txBody>
      </p:sp>
      <p:sp>
        <p:nvSpPr>
          <p:cNvPr id="6204" name="Text Box 61"/>
          <p:cNvSpPr txBox="1"/>
          <p:nvPr/>
        </p:nvSpPr>
        <p:spPr>
          <a:xfrm>
            <a:off x="4130675" y="2563813"/>
            <a:ext cx="873125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 b="1">
                <a:latin typeface="Arial" panose="020B0604020202020204" pitchFamily="34" charset="0"/>
              </a:rPr>
              <a:t>k&lt;0</a:t>
            </a:r>
            <a:endParaRPr lang="en-US" altLang="zh-CN" sz="3200" b="1">
              <a:latin typeface="Arial" panose="020B0604020202020204" pitchFamily="34" charset="0"/>
            </a:endParaRPr>
          </a:p>
        </p:txBody>
      </p:sp>
      <p:sp>
        <p:nvSpPr>
          <p:cNvPr id="6205" name="Text Box 62"/>
          <p:cNvSpPr txBox="1"/>
          <p:nvPr/>
        </p:nvSpPr>
        <p:spPr>
          <a:xfrm>
            <a:off x="7515225" y="2560638"/>
            <a:ext cx="873125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 b="1">
                <a:latin typeface="Arial" panose="020B0604020202020204" pitchFamily="34" charset="0"/>
              </a:rPr>
              <a:t>k&lt;0</a:t>
            </a:r>
            <a:endParaRPr lang="en-US" altLang="zh-CN" sz="3200" b="1">
              <a:latin typeface="Arial" panose="020B0604020202020204" pitchFamily="34" charset="0"/>
            </a:endParaRPr>
          </a:p>
        </p:txBody>
      </p:sp>
      <p:sp>
        <p:nvSpPr>
          <p:cNvPr id="6206" name="Text Box 63"/>
          <p:cNvSpPr txBox="1"/>
          <p:nvPr/>
        </p:nvSpPr>
        <p:spPr>
          <a:xfrm>
            <a:off x="5867400" y="2560638"/>
            <a:ext cx="873125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 b="1">
                <a:latin typeface="Arial" panose="020B0604020202020204" pitchFamily="34" charset="0"/>
              </a:rPr>
              <a:t>k&gt;0</a:t>
            </a:r>
            <a:endParaRPr lang="en-US" altLang="zh-CN" sz="3200" b="1">
              <a:latin typeface="Arial" panose="020B0604020202020204" pitchFamily="34" charset="0"/>
            </a:endParaRPr>
          </a:p>
        </p:txBody>
      </p:sp>
      <p:sp>
        <p:nvSpPr>
          <p:cNvPr id="6207" name="Text Box 64"/>
          <p:cNvSpPr txBox="1"/>
          <p:nvPr/>
        </p:nvSpPr>
        <p:spPr>
          <a:xfrm>
            <a:off x="3492500" y="4724400"/>
            <a:ext cx="3057525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b="1" dirty="0">
                <a:latin typeface="Arial" panose="020B0604020202020204" pitchFamily="34" charset="0"/>
                <a:ea typeface="黑体" panose="02010609060101010101" pitchFamily="49" charset="-122"/>
              </a:rPr>
              <a:t>顶点坐标是</a:t>
            </a: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</a:rPr>
              <a:t>(0,k)</a:t>
            </a:r>
            <a:endParaRPr lang="en-US" altLang="zh-CN" sz="32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6208" name="Rectangle 47"/>
          <p:cNvSpPr/>
          <p:nvPr/>
        </p:nvSpPr>
        <p:spPr>
          <a:xfrm>
            <a:off x="5435600" y="5734050"/>
            <a:ext cx="4572000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 eaLnBrk="1" hangingPunct="1">
              <a:buNone/>
            </a:pPr>
            <a:r>
              <a:rPr lang="en-US" altLang="zh-CN" sz="2000" b="1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</a:rPr>
              <a:t>x</a:t>
            </a: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&lt;0</a:t>
            </a:r>
            <a:r>
              <a:rPr lang="zh-CN" altLang="en-US" sz="2000" b="1">
                <a:solidFill>
                  <a:srgbClr val="FF0000"/>
                </a:solidFill>
                <a:latin typeface="宋体" panose="02010600030101010101" pitchFamily="2" charset="-122"/>
              </a:rPr>
              <a:t>时，</a:t>
            </a: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y</a:t>
            </a:r>
            <a:r>
              <a:rPr lang="zh-CN" altLang="en-US" sz="2000" b="1">
                <a:solidFill>
                  <a:srgbClr val="FF0000"/>
                </a:solidFill>
                <a:latin typeface="宋体" panose="02010600030101010101" pitchFamily="2" charset="-122"/>
              </a:rPr>
              <a:t>随着</a:t>
            </a: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x</a:t>
            </a:r>
            <a:r>
              <a:rPr lang="zh-CN" altLang="en-US" sz="2000" b="1">
                <a:solidFill>
                  <a:srgbClr val="FF0000"/>
                </a:solidFill>
                <a:latin typeface="宋体" panose="02010600030101010101" pitchFamily="2" charset="-122"/>
              </a:rPr>
              <a:t>的增大而增大</a:t>
            </a:r>
            <a:endParaRPr lang="zh-CN" altLang="en-US" sz="2000" b="1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 marL="0" lvl="0" indent="0" eaLnBrk="1" hangingPunct="1">
              <a:buNone/>
            </a:pP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x&gt;0</a:t>
            </a:r>
            <a:r>
              <a:rPr lang="zh-CN" altLang="en-US" sz="2000" b="1">
                <a:solidFill>
                  <a:srgbClr val="FF0000"/>
                </a:solidFill>
                <a:latin typeface="宋体" panose="02010600030101010101" pitchFamily="2" charset="-122"/>
              </a:rPr>
              <a:t>时，</a:t>
            </a: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y</a:t>
            </a:r>
            <a:r>
              <a:rPr lang="zh-CN" altLang="en-US" sz="2000" b="1">
                <a:solidFill>
                  <a:srgbClr val="FF0000"/>
                </a:solidFill>
                <a:latin typeface="宋体" panose="02010600030101010101" pitchFamily="2" charset="-122"/>
              </a:rPr>
              <a:t>随着</a:t>
            </a: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x</a:t>
            </a:r>
            <a:r>
              <a:rPr lang="zh-CN" altLang="en-US" sz="2000" b="1">
                <a:solidFill>
                  <a:srgbClr val="FF0000"/>
                </a:solidFill>
                <a:latin typeface="宋体" panose="02010600030101010101" pitchFamily="2" charset="-122"/>
              </a:rPr>
              <a:t>的增大而减小</a:t>
            </a:r>
            <a:endParaRPr lang="zh-CN" altLang="en-US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6209" name="Rectangle 47"/>
          <p:cNvSpPr/>
          <p:nvPr/>
        </p:nvSpPr>
        <p:spPr>
          <a:xfrm>
            <a:off x="2124075" y="5734050"/>
            <a:ext cx="3457575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 eaLnBrk="1" hangingPunct="1">
              <a:buNone/>
            </a:pPr>
            <a:r>
              <a:rPr lang="en-US" altLang="zh-CN" sz="2000" b="1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</a:rPr>
              <a:t>x</a:t>
            </a: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&lt;0</a:t>
            </a:r>
            <a:r>
              <a:rPr lang="zh-CN" altLang="en-US" sz="2000" b="1">
                <a:solidFill>
                  <a:srgbClr val="FF0000"/>
                </a:solidFill>
                <a:latin typeface="宋体" panose="02010600030101010101" pitchFamily="2" charset="-122"/>
              </a:rPr>
              <a:t>时，</a:t>
            </a: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y</a:t>
            </a:r>
            <a:r>
              <a:rPr lang="zh-CN" altLang="en-US" sz="2000" b="1">
                <a:solidFill>
                  <a:srgbClr val="FF0000"/>
                </a:solidFill>
                <a:latin typeface="宋体" panose="02010600030101010101" pitchFamily="2" charset="-122"/>
              </a:rPr>
              <a:t>随着</a:t>
            </a: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x</a:t>
            </a:r>
            <a:r>
              <a:rPr lang="zh-CN" altLang="en-US" sz="2000" b="1">
                <a:solidFill>
                  <a:srgbClr val="FF0000"/>
                </a:solidFill>
                <a:latin typeface="宋体" panose="02010600030101010101" pitchFamily="2" charset="-122"/>
              </a:rPr>
              <a:t>的增大而减小</a:t>
            </a:r>
            <a:endParaRPr lang="zh-CN" altLang="en-US" sz="2000" b="1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 marL="0" lvl="0" indent="0" eaLnBrk="1" hangingPunct="1">
              <a:buNone/>
            </a:pP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x&gt;0</a:t>
            </a:r>
            <a:r>
              <a:rPr lang="zh-CN" altLang="en-US" sz="2000" b="1">
                <a:solidFill>
                  <a:srgbClr val="FF0000"/>
                </a:solidFill>
                <a:latin typeface="宋体" panose="02010600030101010101" pitchFamily="2" charset="-122"/>
              </a:rPr>
              <a:t>时，</a:t>
            </a: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y</a:t>
            </a:r>
            <a:r>
              <a:rPr lang="zh-CN" altLang="en-US" sz="2000" b="1">
                <a:solidFill>
                  <a:srgbClr val="FF0000"/>
                </a:solidFill>
                <a:latin typeface="宋体" panose="02010600030101010101" pitchFamily="2" charset="-122"/>
              </a:rPr>
              <a:t>随着</a:t>
            </a: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x</a:t>
            </a:r>
            <a:r>
              <a:rPr lang="zh-CN" altLang="en-US" sz="2000" b="1">
                <a:solidFill>
                  <a:srgbClr val="FF0000"/>
                </a:solidFill>
                <a:latin typeface="宋体" panose="02010600030101010101" pitchFamily="2" charset="-122"/>
              </a:rPr>
              <a:t>的增大而增大</a:t>
            </a:r>
            <a:endParaRPr lang="zh-CN" altLang="en-US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6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6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6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6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6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500"/>
                                        <p:tgtEl>
                                          <p:spTgt spid="6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500"/>
                                        <p:tgtEl>
                                          <p:spTgt spid="6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81" grpId="0"/>
      <p:bldP spid="6182" grpId="0"/>
      <p:bldP spid="6183" grpId="0"/>
      <p:bldP spid="6184" grpId="0"/>
      <p:bldP spid="6185" grpId="0"/>
      <p:bldP spid="6186" grpId="0"/>
      <p:bldP spid="6203" grpId="0"/>
      <p:bldP spid="6204" grpId="0"/>
      <p:bldP spid="6205" grpId="0"/>
      <p:bldP spid="6206" grpId="0"/>
      <p:bldP spid="6207" grpId="0"/>
      <p:bldP spid="6208" grpId="0"/>
      <p:bldP spid="620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Rectangle 51"/>
          <p:cNvSpPr/>
          <p:nvPr/>
        </p:nvSpPr>
        <p:spPr>
          <a:xfrm>
            <a:off x="0" y="0"/>
            <a:ext cx="914400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tx2"/>
              </a:buClr>
              <a:buFont typeface="Wingdings" panose="05000000000000000000" pitchFamily="2" charset="2"/>
            </a:pPr>
            <a:r>
              <a:rPr lang="en-US" altLang="zh-CN" sz="2800" b="1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   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画出二次函数                     的图像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, 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并说出它们的开口方向、对称轴和顶点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3200" b="1" baseline="300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7171" name="对象 7170"/>
          <p:cNvGraphicFramePr>
            <a:graphicFrameLocks noChangeAspect="1"/>
          </p:cNvGraphicFramePr>
          <p:nvPr/>
        </p:nvGraphicFramePr>
        <p:xfrm>
          <a:off x="3132138" y="0"/>
          <a:ext cx="2087562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1" imgW="927100" imgH="393700" progId="Equation.3">
                  <p:embed/>
                </p:oleObj>
              </mc:Choice>
              <mc:Fallback>
                <p:oleObj name="" r:id="rId1" imgW="927100" imgH="393700" progId="Equation.3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132138" y="0"/>
                        <a:ext cx="2087562" cy="647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72" name="对象 7171"/>
          <p:cNvGraphicFramePr>
            <a:graphicFrameLocks noChangeAspect="1"/>
          </p:cNvGraphicFramePr>
          <p:nvPr/>
        </p:nvGraphicFramePr>
        <p:xfrm>
          <a:off x="5364163" y="0"/>
          <a:ext cx="1871662" cy="720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3" imgW="927100" imgH="393700" progId="Equation.3">
                  <p:embed/>
                </p:oleObj>
              </mc:Choice>
              <mc:Fallback>
                <p:oleObj name="" r:id="rId3" imgW="927100" imgH="393700" progId="Equation.3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364163" y="0"/>
                        <a:ext cx="1871662" cy="720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7173" name="Group 56"/>
          <p:cNvGrpSpPr/>
          <p:nvPr/>
        </p:nvGrpSpPr>
        <p:grpSpPr>
          <a:xfrm>
            <a:off x="4751388" y="2825750"/>
            <a:ext cx="4068762" cy="3959225"/>
            <a:chOff x="0" y="0"/>
            <a:chExt cx="2563" cy="2494"/>
          </a:xfrm>
        </p:grpSpPr>
        <p:sp>
          <p:nvSpPr>
            <p:cNvPr id="7174" name="Line 57"/>
            <p:cNvSpPr/>
            <p:nvPr/>
          </p:nvSpPr>
          <p:spPr>
            <a:xfrm>
              <a:off x="0" y="453"/>
              <a:ext cx="2539" cy="0"/>
            </a:xfrm>
            <a:prstGeom prst="line">
              <a:avLst/>
            </a:prstGeom>
            <a:ln w="28575" cap="flat" cmpd="sng">
              <a:solidFill>
                <a:srgbClr val="0000FF"/>
              </a:solidFill>
              <a:prstDash val="solid"/>
              <a:headEnd type="none" w="med" len="med"/>
              <a:tailEnd type="arrow" w="sm" len="lg"/>
            </a:ln>
          </p:spPr>
        </p:sp>
        <p:sp>
          <p:nvSpPr>
            <p:cNvPr id="7175" name="Line 58"/>
            <p:cNvSpPr/>
            <p:nvPr/>
          </p:nvSpPr>
          <p:spPr>
            <a:xfrm flipV="1">
              <a:off x="1223" y="90"/>
              <a:ext cx="0" cy="2404"/>
            </a:xfrm>
            <a:prstGeom prst="line">
              <a:avLst/>
            </a:prstGeom>
            <a:ln w="28575" cap="flat" cmpd="sng">
              <a:solidFill>
                <a:srgbClr val="0000FF"/>
              </a:solidFill>
              <a:prstDash val="solid"/>
              <a:headEnd type="none" w="med" len="med"/>
              <a:tailEnd type="arrow" w="sm" len="lg"/>
            </a:ln>
          </p:spPr>
        </p:sp>
        <p:sp>
          <p:nvSpPr>
            <p:cNvPr id="7176" name="Line 59"/>
            <p:cNvSpPr/>
            <p:nvPr/>
          </p:nvSpPr>
          <p:spPr>
            <a:xfrm>
              <a:off x="45" y="1904"/>
              <a:ext cx="2312" cy="0"/>
            </a:xfrm>
            <a:prstGeom prst="line">
              <a:avLst/>
            </a:prstGeom>
            <a:ln w="9525" cap="flat" cmpd="sng">
              <a:solidFill>
                <a:srgbClr val="006600"/>
              </a:solidFill>
              <a:prstDash val="sysDot"/>
              <a:headEnd type="none" w="med" len="med"/>
              <a:tailEnd type="none" w="med" len="med"/>
            </a:ln>
          </p:spPr>
        </p:sp>
        <p:sp>
          <p:nvSpPr>
            <p:cNvPr id="7177" name="Line 60"/>
            <p:cNvSpPr/>
            <p:nvPr/>
          </p:nvSpPr>
          <p:spPr>
            <a:xfrm>
              <a:off x="45" y="1723"/>
              <a:ext cx="2312" cy="0"/>
            </a:xfrm>
            <a:prstGeom prst="line">
              <a:avLst/>
            </a:prstGeom>
            <a:ln w="9525" cap="flat" cmpd="sng">
              <a:solidFill>
                <a:srgbClr val="006600"/>
              </a:solidFill>
              <a:prstDash val="sysDot"/>
              <a:headEnd type="none" w="med" len="med"/>
              <a:tailEnd type="none" w="med" len="med"/>
            </a:ln>
          </p:spPr>
        </p:sp>
        <p:sp>
          <p:nvSpPr>
            <p:cNvPr id="7178" name="Line 61"/>
            <p:cNvSpPr/>
            <p:nvPr/>
          </p:nvSpPr>
          <p:spPr>
            <a:xfrm>
              <a:off x="45" y="1541"/>
              <a:ext cx="2312" cy="0"/>
            </a:xfrm>
            <a:prstGeom prst="line">
              <a:avLst/>
            </a:prstGeom>
            <a:ln w="9525" cap="flat" cmpd="sng">
              <a:solidFill>
                <a:srgbClr val="006600"/>
              </a:solidFill>
              <a:prstDash val="sysDot"/>
              <a:headEnd type="none" w="med" len="med"/>
              <a:tailEnd type="none" w="med" len="med"/>
            </a:ln>
          </p:spPr>
        </p:sp>
        <p:sp>
          <p:nvSpPr>
            <p:cNvPr id="7179" name="Line 62"/>
            <p:cNvSpPr/>
            <p:nvPr/>
          </p:nvSpPr>
          <p:spPr>
            <a:xfrm>
              <a:off x="45" y="1359"/>
              <a:ext cx="2312" cy="1"/>
            </a:xfrm>
            <a:prstGeom prst="line">
              <a:avLst/>
            </a:prstGeom>
            <a:ln w="9525" cap="flat" cmpd="sng">
              <a:solidFill>
                <a:srgbClr val="006600"/>
              </a:solidFill>
              <a:prstDash val="sysDot"/>
              <a:headEnd type="none" w="med" len="med"/>
              <a:tailEnd type="none" w="med" len="med"/>
            </a:ln>
          </p:spPr>
        </p:sp>
        <p:sp>
          <p:nvSpPr>
            <p:cNvPr id="7180" name="Line 63"/>
            <p:cNvSpPr/>
            <p:nvPr/>
          </p:nvSpPr>
          <p:spPr>
            <a:xfrm>
              <a:off x="45" y="1178"/>
              <a:ext cx="2312" cy="0"/>
            </a:xfrm>
            <a:prstGeom prst="line">
              <a:avLst/>
            </a:prstGeom>
            <a:ln w="9525" cap="flat" cmpd="sng">
              <a:solidFill>
                <a:srgbClr val="006600"/>
              </a:solidFill>
              <a:prstDash val="sysDot"/>
              <a:headEnd type="none" w="med" len="med"/>
              <a:tailEnd type="none" w="med" len="med"/>
            </a:ln>
          </p:spPr>
        </p:sp>
        <p:sp>
          <p:nvSpPr>
            <p:cNvPr id="7181" name="Line 64"/>
            <p:cNvSpPr/>
            <p:nvPr/>
          </p:nvSpPr>
          <p:spPr>
            <a:xfrm>
              <a:off x="45" y="996"/>
              <a:ext cx="2312" cy="1"/>
            </a:xfrm>
            <a:prstGeom prst="line">
              <a:avLst/>
            </a:prstGeom>
            <a:ln w="9525" cap="flat" cmpd="sng">
              <a:solidFill>
                <a:srgbClr val="006600"/>
              </a:solidFill>
              <a:prstDash val="sysDot"/>
              <a:headEnd type="none" w="med" len="med"/>
              <a:tailEnd type="none" w="med" len="med"/>
            </a:ln>
          </p:spPr>
        </p:sp>
        <p:sp>
          <p:nvSpPr>
            <p:cNvPr id="7182" name="Line 65"/>
            <p:cNvSpPr/>
            <p:nvPr/>
          </p:nvSpPr>
          <p:spPr>
            <a:xfrm>
              <a:off x="45" y="815"/>
              <a:ext cx="2312" cy="0"/>
            </a:xfrm>
            <a:prstGeom prst="line">
              <a:avLst/>
            </a:prstGeom>
            <a:ln w="9525" cap="flat" cmpd="sng">
              <a:solidFill>
                <a:srgbClr val="006600"/>
              </a:solidFill>
              <a:prstDash val="sysDot"/>
              <a:headEnd type="none" w="med" len="med"/>
              <a:tailEnd type="none" w="med" len="med"/>
            </a:ln>
          </p:spPr>
        </p:sp>
        <p:sp>
          <p:nvSpPr>
            <p:cNvPr id="7183" name="Line 66"/>
            <p:cNvSpPr/>
            <p:nvPr/>
          </p:nvSpPr>
          <p:spPr>
            <a:xfrm>
              <a:off x="45" y="634"/>
              <a:ext cx="2312" cy="0"/>
            </a:xfrm>
            <a:prstGeom prst="line">
              <a:avLst/>
            </a:prstGeom>
            <a:ln w="9525" cap="flat" cmpd="sng">
              <a:solidFill>
                <a:srgbClr val="006600"/>
              </a:solidFill>
              <a:prstDash val="sysDot"/>
              <a:headEnd type="none" w="med" len="med"/>
              <a:tailEnd type="none" w="med" len="med"/>
            </a:ln>
          </p:spPr>
        </p:sp>
        <p:sp>
          <p:nvSpPr>
            <p:cNvPr id="7184" name="Line 67"/>
            <p:cNvSpPr/>
            <p:nvPr/>
          </p:nvSpPr>
          <p:spPr>
            <a:xfrm>
              <a:off x="45" y="2086"/>
              <a:ext cx="2312" cy="0"/>
            </a:xfrm>
            <a:prstGeom prst="line">
              <a:avLst/>
            </a:prstGeom>
            <a:ln w="9525" cap="flat" cmpd="sng">
              <a:solidFill>
                <a:srgbClr val="006600"/>
              </a:solidFill>
              <a:prstDash val="sysDot"/>
              <a:headEnd type="none" w="med" len="med"/>
              <a:tailEnd type="none" w="med" len="med"/>
            </a:ln>
          </p:spPr>
        </p:sp>
        <p:sp>
          <p:nvSpPr>
            <p:cNvPr id="7185" name="Line 68"/>
            <p:cNvSpPr/>
            <p:nvPr/>
          </p:nvSpPr>
          <p:spPr>
            <a:xfrm>
              <a:off x="45" y="271"/>
              <a:ext cx="2312" cy="0"/>
            </a:xfrm>
            <a:prstGeom prst="line">
              <a:avLst/>
            </a:prstGeom>
            <a:ln w="9525" cap="flat" cmpd="sng">
              <a:solidFill>
                <a:srgbClr val="006600"/>
              </a:solidFill>
              <a:prstDash val="sysDot"/>
              <a:headEnd type="none" w="med" len="med"/>
              <a:tailEnd type="none" w="med" len="med"/>
            </a:ln>
          </p:spPr>
        </p:sp>
        <p:sp>
          <p:nvSpPr>
            <p:cNvPr id="7186" name="Line 69"/>
            <p:cNvSpPr/>
            <p:nvPr/>
          </p:nvSpPr>
          <p:spPr>
            <a:xfrm>
              <a:off x="45" y="2267"/>
              <a:ext cx="2312" cy="0"/>
            </a:xfrm>
            <a:prstGeom prst="line">
              <a:avLst/>
            </a:prstGeom>
            <a:ln w="9525" cap="flat" cmpd="sng">
              <a:solidFill>
                <a:srgbClr val="006600"/>
              </a:solidFill>
              <a:prstDash val="sysDot"/>
              <a:headEnd type="none" w="med" len="med"/>
              <a:tailEnd type="none" w="med" len="med"/>
            </a:ln>
          </p:spPr>
        </p:sp>
        <p:sp>
          <p:nvSpPr>
            <p:cNvPr id="7187" name="Line 70"/>
            <p:cNvSpPr/>
            <p:nvPr/>
          </p:nvSpPr>
          <p:spPr>
            <a:xfrm>
              <a:off x="1405" y="226"/>
              <a:ext cx="0" cy="2177"/>
            </a:xfrm>
            <a:prstGeom prst="line">
              <a:avLst/>
            </a:prstGeom>
            <a:ln w="9525" cap="flat" cmpd="sng">
              <a:solidFill>
                <a:srgbClr val="0066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88" name="Line 71"/>
            <p:cNvSpPr/>
            <p:nvPr/>
          </p:nvSpPr>
          <p:spPr>
            <a:xfrm>
              <a:off x="1586" y="226"/>
              <a:ext cx="0" cy="2177"/>
            </a:xfrm>
            <a:prstGeom prst="line">
              <a:avLst/>
            </a:prstGeom>
            <a:ln w="9525" cap="flat" cmpd="sng">
              <a:solidFill>
                <a:srgbClr val="0066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89" name="Line 72"/>
            <p:cNvSpPr/>
            <p:nvPr/>
          </p:nvSpPr>
          <p:spPr>
            <a:xfrm>
              <a:off x="1768" y="226"/>
              <a:ext cx="0" cy="2177"/>
            </a:xfrm>
            <a:prstGeom prst="line">
              <a:avLst/>
            </a:prstGeom>
            <a:ln w="9525" cap="flat" cmpd="sng">
              <a:solidFill>
                <a:srgbClr val="0066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90" name="Line 73"/>
            <p:cNvSpPr/>
            <p:nvPr/>
          </p:nvSpPr>
          <p:spPr>
            <a:xfrm>
              <a:off x="1949" y="226"/>
              <a:ext cx="0" cy="2177"/>
            </a:xfrm>
            <a:prstGeom prst="line">
              <a:avLst/>
            </a:prstGeom>
            <a:ln w="9525" cap="flat" cmpd="sng">
              <a:solidFill>
                <a:srgbClr val="0066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91" name="Line 74"/>
            <p:cNvSpPr/>
            <p:nvPr/>
          </p:nvSpPr>
          <p:spPr>
            <a:xfrm>
              <a:off x="2131" y="226"/>
              <a:ext cx="0" cy="2177"/>
            </a:xfrm>
            <a:prstGeom prst="line">
              <a:avLst/>
            </a:prstGeom>
            <a:ln w="9525" cap="flat" cmpd="sng">
              <a:solidFill>
                <a:srgbClr val="0066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92" name="Line 75"/>
            <p:cNvSpPr/>
            <p:nvPr/>
          </p:nvSpPr>
          <p:spPr>
            <a:xfrm>
              <a:off x="2312" y="226"/>
              <a:ext cx="0" cy="2177"/>
            </a:xfrm>
            <a:prstGeom prst="line">
              <a:avLst/>
            </a:prstGeom>
            <a:ln w="9525" cap="flat" cmpd="sng">
              <a:solidFill>
                <a:srgbClr val="0066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93" name="Line 76"/>
            <p:cNvSpPr/>
            <p:nvPr/>
          </p:nvSpPr>
          <p:spPr>
            <a:xfrm>
              <a:off x="498" y="226"/>
              <a:ext cx="0" cy="2177"/>
            </a:xfrm>
            <a:prstGeom prst="line">
              <a:avLst/>
            </a:prstGeom>
            <a:ln w="9525" cap="flat" cmpd="sng">
              <a:solidFill>
                <a:srgbClr val="0066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94" name="Line 77"/>
            <p:cNvSpPr/>
            <p:nvPr/>
          </p:nvSpPr>
          <p:spPr>
            <a:xfrm>
              <a:off x="679" y="226"/>
              <a:ext cx="0" cy="2177"/>
            </a:xfrm>
            <a:prstGeom prst="line">
              <a:avLst/>
            </a:prstGeom>
            <a:ln w="9525" cap="flat" cmpd="sng">
              <a:solidFill>
                <a:srgbClr val="0066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95" name="Line 78"/>
            <p:cNvSpPr/>
            <p:nvPr/>
          </p:nvSpPr>
          <p:spPr>
            <a:xfrm>
              <a:off x="861" y="226"/>
              <a:ext cx="0" cy="2177"/>
            </a:xfrm>
            <a:prstGeom prst="line">
              <a:avLst/>
            </a:prstGeom>
            <a:ln w="9525" cap="flat" cmpd="sng">
              <a:solidFill>
                <a:srgbClr val="0066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96" name="Line 79"/>
            <p:cNvSpPr/>
            <p:nvPr/>
          </p:nvSpPr>
          <p:spPr>
            <a:xfrm>
              <a:off x="1042" y="226"/>
              <a:ext cx="0" cy="2177"/>
            </a:xfrm>
            <a:prstGeom prst="line">
              <a:avLst/>
            </a:prstGeom>
            <a:ln w="9525" cap="flat" cmpd="sng">
              <a:solidFill>
                <a:srgbClr val="0066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97" name="Line 80"/>
            <p:cNvSpPr/>
            <p:nvPr/>
          </p:nvSpPr>
          <p:spPr>
            <a:xfrm>
              <a:off x="135" y="226"/>
              <a:ext cx="0" cy="2177"/>
            </a:xfrm>
            <a:prstGeom prst="line">
              <a:avLst/>
            </a:prstGeom>
            <a:ln w="9525" cap="flat" cmpd="sng">
              <a:solidFill>
                <a:srgbClr val="0066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98" name="Line 81"/>
            <p:cNvSpPr/>
            <p:nvPr/>
          </p:nvSpPr>
          <p:spPr>
            <a:xfrm>
              <a:off x="316" y="226"/>
              <a:ext cx="0" cy="2177"/>
            </a:xfrm>
            <a:prstGeom prst="line">
              <a:avLst/>
            </a:prstGeom>
            <a:ln w="9525" cap="flat" cmpd="sng">
              <a:solidFill>
                <a:srgbClr val="0066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99" name="Text Box 82"/>
            <p:cNvSpPr txBox="1"/>
            <p:nvPr/>
          </p:nvSpPr>
          <p:spPr>
            <a:xfrm>
              <a:off x="1297" y="420"/>
              <a:ext cx="205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1</a:t>
              </a:r>
              <a:endParaRPr lang="en-US" altLang="zh-CN" sz="20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200" name="Text Box 83"/>
            <p:cNvSpPr txBox="1"/>
            <p:nvPr/>
          </p:nvSpPr>
          <p:spPr>
            <a:xfrm>
              <a:off x="1482" y="420"/>
              <a:ext cx="205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2</a:t>
              </a:r>
              <a:endParaRPr lang="en-US" altLang="zh-CN" sz="20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201" name="Text Box 84"/>
            <p:cNvSpPr txBox="1"/>
            <p:nvPr/>
          </p:nvSpPr>
          <p:spPr>
            <a:xfrm>
              <a:off x="1663" y="420"/>
              <a:ext cx="205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3</a:t>
              </a:r>
              <a:endParaRPr lang="en-US" altLang="zh-CN" sz="20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202" name="Text Box 85"/>
            <p:cNvSpPr txBox="1"/>
            <p:nvPr/>
          </p:nvSpPr>
          <p:spPr>
            <a:xfrm>
              <a:off x="1845" y="420"/>
              <a:ext cx="205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4</a:t>
              </a:r>
              <a:endParaRPr lang="en-US" altLang="zh-CN" sz="20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203" name="Text Box 86"/>
            <p:cNvSpPr txBox="1"/>
            <p:nvPr/>
          </p:nvSpPr>
          <p:spPr>
            <a:xfrm>
              <a:off x="2026" y="420"/>
              <a:ext cx="205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5</a:t>
              </a:r>
              <a:endParaRPr lang="en-US" altLang="zh-CN" sz="20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204" name="Text Box 87"/>
            <p:cNvSpPr txBox="1"/>
            <p:nvPr/>
          </p:nvSpPr>
          <p:spPr>
            <a:xfrm>
              <a:off x="2358" y="420"/>
              <a:ext cx="205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x</a:t>
              </a:r>
              <a:endParaRPr lang="en-US" altLang="zh-CN" sz="20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205" name="Text Box 88"/>
            <p:cNvSpPr txBox="1"/>
            <p:nvPr/>
          </p:nvSpPr>
          <p:spPr>
            <a:xfrm>
              <a:off x="998" y="507"/>
              <a:ext cx="25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-1</a:t>
              </a:r>
              <a:endParaRPr lang="en-US" altLang="zh-CN" sz="20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206" name="Text Box 89"/>
            <p:cNvSpPr txBox="1"/>
            <p:nvPr/>
          </p:nvSpPr>
          <p:spPr>
            <a:xfrm>
              <a:off x="998" y="679"/>
              <a:ext cx="25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-2</a:t>
              </a:r>
              <a:endParaRPr lang="en-US" altLang="zh-CN" sz="20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207" name="Text Box 90"/>
            <p:cNvSpPr txBox="1"/>
            <p:nvPr/>
          </p:nvSpPr>
          <p:spPr>
            <a:xfrm>
              <a:off x="998" y="874"/>
              <a:ext cx="25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-3</a:t>
              </a:r>
              <a:endParaRPr lang="en-US" altLang="zh-CN" sz="20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208" name="Text Box 91"/>
            <p:cNvSpPr txBox="1"/>
            <p:nvPr/>
          </p:nvSpPr>
          <p:spPr>
            <a:xfrm>
              <a:off x="998" y="1033"/>
              <a:ext cx="25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-4</a:t>
              </a:r>
              <a:endParaRPr lang="en-US" altLang="zh-CN" sz="20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209" name="Text Box 92"/>
            <p:cNvSpPr txBox="1"/>
            <p:nvPr/>
          </p:nvSpPr>
          <p:spPr>
            <a:xfrm>
              <a:off x="1003" y="1233"/>
              <a:ext cx="25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-5</a:t>
              </a:r>
              <a:endParaRPr lang="en-US" altLang="zh-CN" sz="20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210" name="Text Box 93"/>
            <p:cNvSpPr txBox="1"/>
            <p:nvPr/>
          </p:nvSpPr>
          <p:spPr>
            <a:xfrm>
              <a:off x="1012" y="1418"/>
              <a:ext cx="25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-6</a:t>
              </a:r>
              <a:endParaRPr lang="en-US" altLang="zh-CN" sz="20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211" name="Text Box 94"/>
            <p:cNvSpPr txBox="1"/>
            <p:nvPr/>
          </p:nvSpPr>
          <p:spPr>
            <a:xfrm>
              <a:off x="1007" y="1600"/>
              <a:ext cx="25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-7</a:t>
              </a:r>
              <a:endParaRPr lang="en-US" altLang="zh-CN" sz="20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212" name="Text Box 95"/>
            <p:cNvSpPr txBox="1"/>
            <p:nvPr/>
          </p:nvSpPr>
          <p:spPr>
            <a:xfrm>
              <a:off x="1003" y="1786"/>
              <a:ext cx="25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-8</a:t>
              </a:r>
              <a:endParaRPr lang="en-US" altLang="zh-CN" sz="20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213" name="Text Box 96"/>
            <p:cNvSpPr txBox="1"/>
            <p:nvPr/>
          </p:nvSpPr>
          <p:spPr>
            <a:xfrm>
              <a:off x="998" y="1949"/>
              <a:ext cx="25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-9</a:t>
              </a:r>
              <a:endParaRPr lang="en-US" altLang="zh-CN" sz="20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214" name="Text Box 97"/>
            <p:cNvSpPr txBox="1"/>
            <p:nvPr/>
          </p:nvSpPr>
          <p:spPr>
            <a:xfrm>
              <a:off x="1019" y="136"/>
              <a:ext cx="205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1</a:t>
              </a:r>
              <a:endParaRPr lang="en-US" altLang="zh-CN" sz="20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215" name="Text Box 98"/>
            <p:cNvSpPr txBox="1"/>
            <p:nvPr/>
          </p:nvSpPr>
          <p:spPr>
            <a:xfrm>
              <a:off x="1224" y="0"/>
              <a:ext cx="205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y</a:t>
              </a:r>
              <a:endParaRPr lang="en-US" altLang="zh-CN" sz="20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216" name="Text Box 99"/>
            <p:cNvSpPr txBox="1"/>
            <p:nvPr/>
          </p:nvSpPr>
          <p:spPr>
            <a:xfrm>
              <a:off x="1179" y="410"/>
              <a:ext cx="214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o</a:t>
              </a:r>
              <a:endParaRPr lang="en-US" altLang="zh-CN" sz="20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217" name="Text Box 100"/>
            <p:cNvSpPr txBox="1"/>
            <p:nvPr/>
          </p:nvSpPr>
          <p:spPr>
            <a:xfrm>
              <a:off x="916" y="420"/>
              <a:ext cx="25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-1</a:t>
              </a:r>
              <a:endParaRPr lang="en-US" altLang="zh-CN" sz="20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218" name="Text Box 101"/>
            <p:cNvSpPr txBox="1"/>
            <p:nvPr/>
          </p:nvSpPr>
          <p:spPr>
            <a:xfrm>
              <a:off x="725" y="420"/>
              <a:ext cx="25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-2</a:t>
              </a:r>
              <a:endParaRPr lang="en-US" altLang="zh-CN" sz="20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219" name="Text Box 102"/>
            <p:cNvSpPr txBox="1"/>
            <p:nvPr/>
          </p:nvSpPr>
          <p:spPr>
            <a:xfrm>
              <a:off x="558" y="420"/>
              <a:ext cx="25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-3</a:t>
              </a:r>
              <a:endParaRPr lang="en-US" altLang="zh-CN" sz="20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220" name="Text Box 103"/>
            <p:cNvSpPr txBox="1"/>
            <p:nvPr/>
          </p:nvSpPr>
          <p:spPr>
            <a:xfrm>
              <a:off x="377" y="420"/>
              <a:ext cx="25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-4</a:t>
              </a:r>
              <a:endParaRPr lang="en-US" altLang="zh-CN" sz="20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221" name="Text Box 104"/>
            <p:cNvSpPr txBox="1"/>
            <p:nvPr/>
          </p:nvSpPr>
          <p:spPr>
            <a:xfrm>
              <a:off x="181" y="420"/>
              <a:ext cx="25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-5</a:t>
              </a:r>
              <a:endParaRPr lang="en-US" altLang="zh-CN" sz="20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222" name="Text Box 105"/>
            <p:cNvSpPr txBox="1"/>
            <p:nvPr/>
          </p:nvSpPr>
          <p:spPr>
            <a:xfrm>
              <a:off x="923" y="2149"/>
              <a:ext cx="347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-10</a:t>
              </a:r>
              <a:endParaRPr lang="en-US" altLang="zh-CN" sz="20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7223" name="Freeform 106"/>
          <p:cNvSpPr/>
          <p:nvPr/>
        </p:nvSpPr>
        <p:spPr>
          <a:xfrm flipV="1">
            <a:off x="6415088" y="3546475"/>
            <a:ext cx="1296987" cy="3024188"/>
          </a:xfrm>
          <a:custGeom>
            <a:avLst/>
            <a:gdLst>
              <a:gd name="txL" fmla="*/ 0 w 817"/>
              <a:gd name="txT" fmla="*/ 0 h 1905"/>
              <a:gd name="txR" fmla="*/ 817 w 817"/>
              <a:gd name="txB" fmla="*/ 1905 h 1905"/>
            </a:gdLst>
            <a:ahLst/>
            <a:cxnLst>
              <a:cxn ang="0">
                <a:pos x="0" y="1905"/>
              </a:cxn>
              <a:cxn ang="0">
                <a:pos x="182" y="1814"/>
              </a:cxn>
              <a:cxn ang="0">
                <a:pos x="363" y="1542"/>
              </a:cxn>
              <a:cxn ang="0">
                <a:pos x="545" y="1089"/>
              </a:cxn>
              <a:cxn ang="0">
                <a:pos x="726" y="454"/>
              </a:cxn>
              <a:cxn ang="0">
                <a:pos x="817" y="0"/>
              </a:cxn>
            </a:cxnLst>
            <a:rect l="txL" t="txT" r="txR" b="txB"/>
            <a:pathLst>
              <a:path w="817" h="1905">
                <a:moveTo>
                  <a:pt x="0" y="1905"/>
                </a:moveTo>
                <a:cubicBezTo>
                  <a:pt x="61" y="1889"/>
                  <a:pt x="122" y="1874"/>
                  <a:pt x="182" y="1814"/>
                </a:cubicBezTo>
                <a:cubicBezTo>
                  <a:pt x="242" y="1754"/>
                  <a:pt x="303" y="1663"/>
                  <a:pt x="363" y="1542"/>
                </a:cubicBezTo>
                <a:cubicBezTo>
                  <a:pt x="423" y="1421"/>
                  <a:pt x="485" y="1270"/>
                  <a:pt x="545" y="1089"/>
                </a:cubicBezTo>
                <a:cubicBezTo>
                  <a:pt x="605" y="908"/>
                  <a:pt x="681" y="635"/>
                  <a:pt x="726" y="454"/>
                </a:cubicBezTo>
                <a:cubicBezTo>
                  <a:pt x="771" y="273"/>
                  <a:pt x="802" y="68"/>
                  <a:pt x="817" y="0"/>
                </a:cubicBezTo>
              </a:path>
            </a:pathLst>
          </a:custGeom>
          <a:noFill/>
          <a:ln w="28575" cap="flat" cmpd="sng">
            <a:solidFill>
              <a:schemeClr val="tx1"/>
            </a:solidFill>
            <a:prstDash val="solid"/>
            <a:bevel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7224" name="Freeform 107"/>
          <p:cNvSpPr/>
          <p:nvPr/>
        </p:nvSpPr>
        <p:spPr>
          <a:xfrm flipH="1" flipV="1">
            <a:off x="5118100" y="3546475"/>
            <a:ext cx="1296988" cy="3024188"/>
          </a:xfrm>
          <a:custGeom>
            <a:avLst/>
            <a:gdLst>
              <a:gd name="txL" fmla="*/ 0 w 817"/>
              <a:gd name="txT" fmla="*/ 0 h 1905"/>
              <a:gd name="txR" fmla="*/ 817 w 817"/>
              <a:gd name="txB" fmla="*/ 1905 h 1905"/>
            </a:gdLst>
            <a:ahLst/>
            <a:cxnLst>
              <a:cxn ang="0">
                <a:pos x="0" y="1905"/>
              </a:cxn>
              <a:cxn ang="0">
                <a:pos x="182" y="1814"/>
              </a:cxn>
              <a:cxn ang="0">
                <a:pos x="363" y="1542"/>
              </a:cxn>
              <a:cxn ang="0">
                <a:pos x="545" y="1089"/>
              </a:cxn>
              <a:cxn ang="0">
                <a:pos x="726" y="454"/>
              </a:cxn>
              <a:cxn ang="0">
                <a:pos x="817" y="0"/>
              </a:cxn>
            </a:cxnLst>
            <a:rect l="txL" t="txT" r="txR" b="txB"/>
            <a:pathLst>
              <a:path w="817" h="1905">
                <a:moveTo>
                  <a:pt x="0" y="1905"/>
                </a:moveTo>
                <a:cubicBezTo>
                  <a:pt x="61" y="1889"/>
                  <a:pt x="122" y="1874"/>
                  <a:pt x="182" y="1814"/>
                </a:cubicBezTo>
                <a:cubicBezTo>
                  <a:pt x="242" y="1754"/>
                  <a:pt x="303" y="1663"/>
                  <a:pt x="363" y="1542"/>
                </a:cubicBezTo>
                <a:cubicBezTo>
                  <a:pt x="423" y="1421"/>
                  <a:pt x="485" y="1270"/>
                  <a:pt x="545" y="1089"/>
                </a:cubicBezTo>
                <a:cubicBezTo>
                  <a:pt x="605" y="908"/>
                  <a:pt x="681" y="635"/>
                  <a:pt x="726" y="454"/>
                </a:cubicBezTo>
                <a:cubicBezTo>
                  <a:pt x="771" y="273"/>
                  <a:pt x="802" y="68"/>
                  <a:pt x="817" y="0"/>
                </a:cubicBezTo>
              </a:path>
            </a:pathLst>
          </a:custGeom>
          <a:noFill/>
          <a:ln w="28575" cap="flat" cmpd="sng">
            <a:solidFill>
              <a:schemeClr val="tx1"/>
            </a:solidFill>
            <a:prstDash val="solid"/>
            <a:bevel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7225" name="Oval 108"/>
          <p:cNvSpPr/>
          <p:nvPr/>
        </p:nvSpPr>
        <p:spPr>
          <a:xfrm flipV="1">
            <a:off x="6091238" y="3662363"/>
            <a:ext cx="73025" cy="73025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226" name="Oval 109"/>
          <p:cNvSpPr/>
          <p:nvPr/>
        </p:nvSpPr>
        <p:spPr>
          <a:xfrm flipV="1">
            <a:off x="7240588" y="4813300"/>
            <a:ext cx="73025" cy="73025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227" name="Oval 110"/>
          <p:cNvSpPr/>
          <p:nvPr/>
        </p:nvSpPr>
        <p:spPr>
          <a:xfrm flipV="1">
            <a:off x="5788025" y="4092575"/>
            <a:ext cx="73025" cy="73025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228" name="Oval 111"/>
          <p:cNvSpPr/>
          <p:nvPr/>
        </p:nvSpPr>
        <p:spPr>
          <a:xfrm flipV="1">
            <a:off x="5508625" y="4813300"/>
            <a:ext cx="73025" cy="73025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229" name="Oval 112"/>
          <p:cNvSpPr/>
          <p:nvPr/>
        </p:nvSpPr>
        <p:spPr>
          <a:xfrm flipV="1">
            <a:off x="6940550" y="4078288"/>
            <a:ext cx="73025" cy="73025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230" name="Oval 113"/>
          <p:cNvSpPr/>
          <p:nvPr/>
        </p:nvSpPr>
        <p:spPr>
          <a:xfrm flipV="1">
            <a:off x="6364288" y="3516313"/>
            <a:ext cx="73025" cy="73025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231" name="Oval 114"/>
          <p:cNvSpPr/>
          <p:nvPr/>
        </p:nvSpPr>
        <p:spPr>
          <a:xfrm flipV="1">
            <a:off x="6665913" y="3660775"/>
            <a:ext cx="73025" cy="73025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232" name="Freeform 128"/>
          <p:cNvSpPr/>
          <p:nvPr/>
        </p:nvSpPr>
        <p:spPr>
          <a:xfrm flipV="1">
            <a:off x="6977063" y="3546475"/>
            <a:ext cx="1296987" cy="3024188"/>
          </a:xfrm>
          <a:custGeom>
            <a:avLst/>
            <a:gdLst>
              <a:gd name="txL" fmla="*/ 0 w 817"/>
              <a:gd name="txT" fmla="*/ 0 h 1905"/>
              <a:gd name="txR" fmla="*/ 817 w 817"/>
              <a:gd name="txB" fmla="*/ 1905 h 1905"/>
            </a:gdLst>
            <a:ahLst/>
            <a:cxnLst>
              <a:cxn ang="0">
                <a:pos x="0" y="1905"/>
              </a:cxn>
              <a:cxn ang="0">
                <a:pos x="182" y="1814"/>
              </a:cxn>
              <a:cxn ang="0">
                <a:pos x="363" y="1542"/>
              </a:cxn>
              <a:cxn ang="0">
                <a:pos x="545" y="1089"/>
              </a:cxn>
              <a:cxn ang="0">
                <a:pos x="726" y="454"/>
              </a:cxn>
              <a:cxn ang="0">
                <a:pos x="817" y="0"/>
              </a:cxn>
            </a:cxnLst>
            <a:rect l="txL" t="txT" r="txR" b="txB"/>
            <a:pathLst>
              <a:path w="817" h="1905">
                <a:moveTo>
                  <a:pt x="0" y="1905"/>
                </a:moveTo>
                <a:cubicBezTo>
                  <a:pt x="61" y="1889"/>
                  <a:pt x="122" y="1874"/>
                  <a:pt x="182" y="1814"/>
                </a:cubicBezTo>
                <a:cubicBezTo>
                  <a:pt x="242" y="1754"/>
                  <a:pt x="303" y="1663"/>
                  <a:pt x="363" y="1542"/>
                </a:cubicBezTo>
                <a:cubicBezTo>
                  <a:pt x="423" y="1421"/>
                  <a:pt x="485" y="1270"/>
                  <a:pt x="545" y="1089"/>
                </a:cubicBezTo>
                <a:cubicBezTo>
                  <a:pt x="605" y="908"/>
                  <a:pt x="681" y="635"/>
                  <a:pt x="726" y="454"/>
                </a:cubicBezTo>
                <a:cubicBezTo>
                  <a:pt x="771" y="273"/>
                  <a:pt x="802" y="68"/>
                  <a:pt x="817" y="0"/>
                </a:cubicBezTo>
              </a:path>
            </a:pathLst>
          </a:custGeom>
          <a:noFill/>
          <a:ln w="28575" cap="flat" cmpd="sng">
            <a:solidFill>
              <a:srgbClr val="006600"/>
            </a:solidFill>
            <a:prstDash val="solid"/>
            <a:bevel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7233" name="Freeform 129"/>
          <p:cNvSpPr/>
          <p:nvPr/>
        </p:nvSpPr>
        <p:spPr>
          <a:xfrm flipH="1" flipV="1">
            <a:off x="5680075" y="3546475"/>
            <a:ext cx="1296988" cy="3024188"/>
          </a:xfrm>
          <a:custGeom>
            <a:avLst/>
            <a:gdLst>
              <a:gd name="txL" fmla="*/ 0 w 817"/>
              <a:gd name="txT" fmla="*/ 0 h 1905"/>
              <a:gd name="txR" fmla="*/ 817 w 817"/>
              <a:gd name="txB" fmla="*/ 1905 h 1905"/>
            </a:gdLst>
            <a:ahLst/>
            <a:cxnLst>
              <a:cxn ang="0">
                <a:pos x="0" y="1905"/>
              </a:cxn>
              <a:cxn ang="0">
                <a:pos x="182" y="1814"/>
              </a:cxn>
              <a:cxn ang="0">
                <a:pos x="363" y="1542"/>
              </a:cxn>
              <a:cxn ang="0">
                <a:pos x="545" y="1089"/>
              </a:cxn>
              <a:cxn ang="0">
                <a:pos x="726" y="454"/>
              </a:cxn>
              <a:cxn ang="0">
                <a:pos x="817" y="0"/>
              </a:cxn>
            </a:cxnLst>
            <a:rect l="txL" t="txT" r="txR" b="txB"/>
            <a:pathLst>
              <a:path w="817" h="1905">
                <a:moveTo>
                  <a:pt x="0" y="1905"/>
                </a:moveTo>
                <a:cubicBezTo>
                  <a:pt x="61" y="1889"/>
                  <a:pt x="122" y="1874"/>
                  <a:pt x="182" y="1814"/>
                </a:cubicBezTo>
                <a:cubicBezTo>
                  <a:pt x="242" y="1754"/>
                  <a:pt x="303" y="1663"/>
                  <a:pt x="363" y="1542"/>
                </a:cubicBezTo>
                <a:cubicBezTo>
                  <a:pt x="423" y="1421"/>
                  <a:pt x="485" y="1270"/>
                  <a:pt x="545" y="1089"/>
                </a:cubicBezTo>
                <a:cubicBezTo>
                  <a:pt x="605" y="908"/>
                  <a:pt x="681" y="635"/>
                  <a:pt x="726" y="454"/>
                </a:cubicBezTo>
                <a:cubicBezTo>
                  <a:pt x="771" y="273"/>
                  <a:pt x="802" y="68"/>
                  <a:pt x="817" y="0"/>
                </a:cubicBezTo>
              </a:path>
            </a:pathLst>
          </a:custGeom>
          <a:noFill/>
          <a:ln w="28575" cap="flat" cmpd="sng">
            <a:solidFill>
              <a:srgbClr val="006600"/>
            </a:solidFill>
            <a:prstDash val="solid"/>
            <a:bevel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7234" name="Oval 130"/>
          <p:cNvSpPr/>
          <p:nvPr/>
        </p:nvSpPr>
        <p:spPr>
          <a:xfrm flipV="1">
            <a:off x="6370638" y="4081463"/>
            <a:ext cx="73025" cy="73025"/>
          </a:xfrm>
          <a:prstGeom prst="ellipse">
            <a:avLst/>
          </a:prstGeom>
          <a:solidFill>
            <a:srgbClr val="666633"/>
          </a:solidFill>
          <a:ln w="9525" cap="flat" cmpd="sng">
            <a:solidFill>
              <a:srgbClr val="666633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235" name="Oval 131"/>
          <p:cNvSpPr/>
          <p:nvPr/>
        </p:nvSpPr>
        <p:spPr>
          <a:xfrm flipV="1">
            <a:off x="6083300" y="4814888"/>
            <a:ext cx="73025" cy="73025"/>
          </a:xfrm>
          <a:prstGeom prst="ellipse">
            <a:avLst/>
          </a:prstGeom>
          <a:solidFill>
            <a:srgbClr val="666633"/>
          </a:solidFill>
          <a:ln w="9525" cap="flat" cmpd="sng">
            <a:solidFill>
              <a:srgbClr val="666633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236" name="Oval 132"/>
          <p:cNvSpPr/>
          <p:nvPr/>
        </p:nvSpPr>
        <p:spPr>
          <a:xfrm flipV="1">
            <a:off x="6659563" y="3646488"/>
            <a:ext cx="73025" cy="73025"/>
          </a:xfrm>
          <a:prstGeom prst="ellipse">
            <a:avLst/>
          </a:prstGeom>
          <a:solidFill>
            <a:srgbClr val="666633"/>
          </a:solidFill>
          <a:ln w="9525" cap="flat" cmpd="sng">
            <a:solidFill>
              <a:srgbClr val="666633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237" name="Oval 133"/>
          <p:cNvSpPr/>
          <p:nvPr/>
        </p:nvSpPr>
        <p:spPr>
          <a:xfrm flipV="1">
            <a:off x="6934200" y="3516313"/>
            <a:ext cx="73025" cy="73025"/>
          </a:xfrm>
          <a:prstGeom prst="ellipse">
            <a:avLst/>
          </a:prstGeom>
          <a:solidFill>
            <a:srgbClr val="666633"/>
          </a:solidFill>
          <a:ln w="9525" cap="flat" cmpd="sng">
            <a:solidFill>
              <a:srgbClr val="666633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238" name="Oval 134"/>
          <p:cNvSpPr/>
          <p:nvPr/>
        </p:nvSpPr>
        <p:spPr>
          <a:xfrm flipV="1">
            <a:off x="7221538" y="3660775"/>
            <a:ext cx="73025" cy="73025"/>
          </a:xfrm>
          <a:prstGeom prst="ellipse">
            <a:avLst/>
          </a:prstGeom>
          <a:solidFill>
            <a:srgbClr val="666633"/>
          </a:solidFill>
          <a:ln w="9525" cap="flat" cmpd="sng">
            <a:solidFill>
              <a:srgbClr val="666633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239" name="Oval 135"/>
          <p:cNvSpPr/>
          <p:nvPr/>
        </p:nvSpPr>
        <p:spPr>
          <a:xfrm flipV="1">
            <a:off x="7523163" y="4094163"/>
            <a:ext cx="73025" cy="73025"/>
          </a:xfrm>
          <a:prstGeom prst="ellipse">
            <a:avLst/>
          </a:prstGeom>
          <a:solidFill>
            <a:srgbClr val="666633"/>
          </a:solidFill>
          <a:ln w="9525" cap="flat" cmpd="sng">
            <a:solidFill>
              <a:srgbClr val="666633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240" name="Oval 136"/>
          <p:cNvSpPr/>
          <p:nvPr/>
        </p:nvSpPr>
        <p:spPr>
          <a:xfrm flipV="1">
            <a:off x="7812088" y="4799013"/>
            <a:ext cx="73025" cy="73025"/>
          </a:xfrm>
          <a:prstGeom prst="ellipse">
            <a:avLst/>
          </a:prstGeom>
          <a:solidFill>
            <a:srgbClr val="666633"/>
          </a:solidFill>
          <a:ln w="9525" cap="flat" cmpd="sng">
            <a:solidFill>
              <a:srgbClr val="666633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241" name="Freeform 137"/>
          <p:cNvSpPr/>
          <p:nvPr/>
        </p:nvSpPr>
        <p:spPr>
          <a:xfrm flipV="1">
            <a:off x="6688138" y="3546475"/>
            <a:ext cx="1296987" cy="3024188"/>
          </a:xfrm>
          <a:custGeom>
            <a:avLst/>
            <a:gdLst>
              <a:gd name="txL" fmla="*/ 0 w 817"/>
              <a:gd name="txT" fmla="*/ 0 h 1905"/>
              <a:gd name="txR" fmla="*/ 817 w 817"/>
              <a:gd name="txB" fmla="*/ 1905 h 1905"/>
            </a:gdLst>
            <a:ahLst/>
            <a:cxnLst>
              <a:cxn ang="0">
                <a:pos x="0" y="1905"/>
              </a:cxn>
              <a:cxn ang="0">
                <a:pos x="182" y="1814"/>
              </a:cxn>
              <a:cxn ang="0">
                <a:pos x="363" y="1542"/>
              </a:cxn>
              <a:cxn ang="0">
                <a:pos x="545" y="1089"/>
              </a:cxn>
              <a:cxn ang="0">
                <a:pos x="726" y="454"/>
              </a:cxn>
              <a:cxn ang="0">
                <a:pos x="817" y="0"/>
              </a:cxn>
            </a:cxnLst>
            <a:rect l="txL" t="txT" r="txR" b="txB"/>
            <a:pathLst>
              <a:path w="817" h="1905">
                <a:moveTo>
                  <a:pt x="0" y="1905"/>
                </a:moveTo>
                <a:cubicBezTo>
                  <a:pt x="61" y="1889"/>
                  <a:pt x="122" y="1874"/>
                  <a:pt x="182" y="1814"/>
                </a:cubicBezTo>
                <a:cubicBezTo>
                  <a:pt x="242" y="1754"/>
                  <a:pt x="303" y="1663"/>
                  <a:pt x="363" y="1542"/>
                </a:cubicBezTo>
                <a:cubicBezTo>
                  <a:pt x="423" y="1421"/>
                  <a:pt x="485" y="1270"/>
                  <a:pt x="545" y="1089"/>
                </a:cubicBezTo>
                <a:cubicBezTo>
                  <a:pt x="605" y="908"/>
                  <a:pt x="681" y="635"/>
                  <a:pt x="726" y="454"/>
                </a:cubicBezTo>
                <a:cubicBezTo>
                  <a:pt x="771" y="273"/>
                  <a:pt x="802" y="68"/>
                  <a:pt x="817" y="0"/>
                </a:cubicBezTo>
              </a:path>
            </a:pathLst>
          </a:custGeom>
          <a:noFill/>
          <a:ln w="28575" cap="flat" cmpd="sng">
            <a:solidFill>
              <a:srgbClr val="D60093"/>
            </a:solidFill>
            <a:prstDash val="sysDot"/>
            <a:bevel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7242" name="Freeform 138"/>
          <p:cNvSpPr/>
          <p:nvPr/>
        </p:nvSpPr>
        <p:spPr>
          <a:xfrm flipH="1" flipV="1">
            <a:off x="5391150" y="3546475"/>
            <a:ext cx="1296988" cy="3024188"/>
          </a:xfrm>
          <a:custGeom>
            <a:avLst/>
            <a:gdLst>
              <a:gd name="txL" fmla="*/ 0 w 817"/>
              <a:gd name="txT" fmla="*/ 0 h 1905"/>
              <a:gd name="txR" fmla="*/ 817 w 817"/>
              <a:gd name="txB" fmla="*/ 1905 h 1905"/>
            </a:gdLst>
            <a:ahLst/>
            <a:cxnLst>
              <a:cxn ang="0">
                <a:pos x="0" y="1905"/>
              </a:cxn>
              <a:cxn ang="0">
                <a:pos x="182" y="1814"/>
              </a:cxn>
              <a:cxn ang="0">
                <a:pos x="363" y="1542"/>
              </a:cxn>
              <a:cxn ang="0">
                <a:pos x="545" y="1089"/>
              </a:cxn>
              <a:cxn ang="0">
                <a:pos x="726" y="454"/>
              </a:cxn>
              <a:cxn ang="0">
                <a:pos x="817" y="0"/>
              </a:cxn>
            </a:cxnLst>
            <a:rect l="txL" t="txT" r="txR" b="txB"/>
            <a:pathLst>
              <a:path w="817" h="1905">
                <a:moveTo>
                  <a:pt x="0" y="1905"/>
                </a:moveTo>
                <a:cubicBezTo>
                  <a:pt x="61" y="1889"/>
                  <a:pt x="122" y="1874"/>
                  <a:pt x="182" y="1814"/>
                </a:cubicBezTo>
                <a:cubicBezTo>
                  <a:pt x="242" y="1754"/>
                  <a:pt x="303" y="1663"/>
                  <a:pt x="363" y="1542"/>
                </a:cubicBezTo>
                <a:cubicBezTo>
                  <a:pt x="423" y="1421"/>
                  <a:pt x="485" y="1270"/>
                  <a:pt x="545" y="1089"/>
                </a:cubicBezTo>
                <a:cubicBezTo>
                  <a:pt x="605" y="908"/>
                  <a:pt x="681" y="635"/>
                  <a:pt x="726" y="454"/>
                </a:cubicBezTo>
                <a:cubicBezTo>
                  <a:pt x="771" y="273"/>
                  <a:pt x="802" y="68"/>
                  <a:pt x="817" y="0"/>
                </a:cubicBezTo>
              </a:path>
            </a:pathLst>
          </a:custGeom>
          <a:noFill/>
          <a:ln w="28575" cap="flat" cmpd="sng">
            <a:solidFill>
              <a:srgbClr val="D60093"/>
            </a:solidFill>
            <a:prstDash val="sysDot"/>
            <a:bevel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aphicFrame>
        <p:nvGraphicFramePr>
          <p:cNvPr id="7243" name="对象 7242"/>
          <p:cNvGraphicFramePr>
            <a:graphicFrameLocks noChangeAspect="1"/>
          </p:cNvGraphicFramePr>
          <p:nvPr/>
        </p:nvGraphicFramePr>
        <p:xfrm>
          <a:off x="7667625" y="4049713"/>
          <a:ext cx="1439863" cy="611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5" imgW="927100" imgH="393700" progId="Equation.3">
                  <p:embed/>
                </p:oleObj>
              </mc:Choice>
              <mc:Fallback>
                <p:oleObj name="" r:id="rId5" imgW="927100" imgH="393700" progId="Equation.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667625" y="4049713"/>
                        <a:ext cx="1439863" cy="6111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244" name="Line 140"/>
          <p:cNvSpPr/>
          <p:nvPr/>
        </p:nvSpPr>
        <p:spPr>
          <a:xfrm>
            <a:off x="6400800" y="3186113"/>
            <a:ext cx="0" cy="3644900"/>
          </a:xfrm>
          <a:prstGeom prst="line">
            <a:avLst/>
          </a:prstGeom>
          <a:ln w="38100" cap="flat" cmpd="sng">
            <a:solidFill>
              <a:srgbClr val="9900CC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245" name="Text Box 141"/>
          <p:cNvSpPr txBox="1"/>
          <p:nvPr/>
        </p:nvSpPr>
        <p:spPr>
          <a:xfrm>
            <a:off x="5148263" y="6092825"/>
            <a:ext cx="1281112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 b="1">
                <a:solidFill>
                  <a:srgbClr val="990099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x=</a:t>
            </a:r>
            <a:r>
              <a:rPr lang="zh-CN" altLang="en-US" sz="3200" b="1" dirty="0">
                <a:solidFill>
                  <a:srgbClr val="990099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－</a:t>
            </a:r>
            <a:r>
              <a:rPr lang="en-US" altLang="zh-CN" sz="3200" b="1">
                <a:solidFill>
                  <a:srgbClr val="990099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1</a:t>
            </a:r>
            <a:endParaRPr lang="en-US" altLang="zh-CN" sz="3200" b="1">
              <a:solidFill>
                <a:srgbClr val="990099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grpSp>
        <p:nvGrpSpPr>
          <p:cNvPr id="7246" name="Group 143"/>
          <p:cNvGrpSpPr/>
          <p:nvPr/>
        </p:nvGrpSpPr>
        <p:grpSpPr>
          <a:xfrm>
            <a:off x="323850" y="3573463"/>
            <a:ext cx="4143375" cy="1976437"/>
            <a:chOff x="0" y="0"/>
            <a:chExt cx="2610" cy="1245"/>
          </a:xfrm>
        </p:grpSpPr>
        <p:sp>
          <p:nvSpPr>
            <p:cNvPr id="7247" name="Rectangle 144"/>
            <p:cNvSpPr/>
            <p:nvPr/>
          </p:nvSpPr>
          <p:spPr>
            <a:xfrm>
              <a:off x="0" y="73"/>
              <a:ext cx="2610" cy="117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3200" b="1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(</a:t>
              </a:r>
              <a:r>
                <a:rPr lang="en-US" altLang="zh-CN" sz="2800" b="1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2)</a:t>
              </a:r>
              <a:r>
                <a:rPr lang="zh-CN" altLang="en-US" sz="28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抛物线</a:t>
              </a:r>
              <a:endPara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endPara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endPara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r>
                <a:rPr lang="zh-CN" altLang="en-US" sz="28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   有什么关系</a:t>
              </a:r>
              <a:r>
                <a:rPr lang="en-US" altLang="zh-CN" sz="2800" b="1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?</a:t>
              </a:r>
              <a:endParaRPr lang="en-US" altLang="zh-CN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graphicFrame>
          <p:nvGraphicFramePr>
            <p:cNvPr id="7248" name="对象 7247"/>
            <p:cNvGraphicFramePr>
              <a:graphicFrameLocks noChangeAspect="1"/>
            </p:cNvGraphicFramePr>
            <p:nvPr/>
          </p:nvGraphicFramePr>
          <p:xfrm>
            <a:off x="1156" y="0"/>
            <a:ext cx="1187" cy="50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7" name="" r:id="rId7" imgW="927100" imgH="393700" progId="Equation.3">
                    <p:embed/>
                  </p:oleObj>
                </mc:Choice>
                <mc:Fallback>
                  <p:oleObj name="" r:id="rId7" imgW="927100" imgH="393700" progId="Equation.3">
                    <p:embed/>
                    <p:pic>
                      <p:nvPicPr>
                        <p:cNvPr id="0" name="图片 3076"/>
                        <p:cNvPicPr/>
                        <p:nvPr/>
                      </p:nvPicPr>
                      <p:blipFill>
                        <a:blip r:embed="rId8"/>
                        <a:stretch>
                          <a:fillRect/>
                        </a:stretch>
                      </p:blipFill>
                      <p:spPr>
                        <a:xfrm>
                          <a:off x="1156" y="0"/>
                          <a:ext cx="1187" cy="50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249" name="对象 7248"/>
            <p:cNvGraphicFramePr>
              <a:graphicFrameLocks noChangeAspect="1"/>
            </p:cNvGraphicFramePr>
            <p:nvPr/>
          </p:nvGraphicFramePr>
          <p:xfrm>
            <a:off x="204" y="408"/>
            <a:ext cx="1187" cy="50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0" name="" r:id="rId9" imgW="927100" imgH="393700" progId="Equation.3">
                    <p:embed/>
                  </p:oleObj>
                </mc:Choice>
                <mc:Fallback>
                  <p:oleObj name="" r:id="rId9" imgW="927100" imgH="393700" progId="Equation.3">
                    <p:embed/>
                    <p:pic>
                      <p:nvPicPr>
                        <p:cNvPr id="0" name="图片 3079"/>
                        <p:cNvPicPr/>
                        <p:nvPr/>
                      </p:nvPicPr>
                      <p:blipFill>
                        <a:blip r:embed="rId10"/>
                        <a:stretch>
                          <a:fillRect/>
                        </a:stretch>
                      </p:blipFill>
                      <p:spPr>
                        <a:xfrm>
                          <a:off x="204" y="408"/>
                          <a:ext cx="1187" cy="50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250" name="对象 7249"/>
            <p:cNvGraphicFramePr>
              <a:graphicFrameLocks noChangeAspect="1"/>
            </p:cNvGraphicFramePr>
            <p:nvPr/>
          </p:nvGraphicFramePr>
          <p:xfrm>
            <a:off x="1746" y="362"/>
            <a:ext cx="830" cy="50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2" name="" r:id="rId11" imgW="647700" imgH="393700" progId="Equation.3">
                    <p:embed/>
                  </p:oleObj>
                </mc:Choice>
                <mc:Fallback>
                  <p:oleObj name="" r:id="rId11" imgW="647700" imgH="393700" progId="Equation.3">
                    <p:embed/>
                    <p:pic>
                      <p:nvPicPr>
                        <p:cNvPr id="0" name="图片 3081"/>
                        <p:cNvPicPr/>
                        <p:nvPr/>
                      </p:nvPicPr>
                      <p:blipFill>
                        <a:blip r:embed="rId12"/>
                        <a:stretch>
                          <a:fillRect/>
                        </a:stretch>
                      </p:blipFill>
                      <p:spPr>
                        <a:xfrm>
                          <a:off x="1746" y="362"/>
                          <a:ext cx="830" cy="50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7251" name="对象 7250"/>
          <p:cNvGraphicFramePr>
            <a:graphicFrameLocks noChangeAspect="1"/>
          </p:cNvGraphicFramePr>
          <p:nvPr/>
        </p:nvGraphicFramePr>
        <p:xfrm>
          <a:off x="7164388" y="6273800"/>
          <a:ext cx="1439862" cy="611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13" imgW="927100" imgH="393700" progId="Equation.3">
                  <p:embed/>
                </p:oleObj>
              </mc:Choice>
              <mc:Fallback>
                <p:oleObj name="" r:id="rId13" imgW="927100" imgH="393700" progId="Equation.3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7164388" y="6273800"/>
                        <a:ext cx="1439862" cy="6111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252" name="Line 150"/>
          <p:cNvSpPr/>
          <p:nvPr/>
        </p:nvSpPr>
        <p:spPr>
          <a:xfrm>
            <a:off x="9144000" y="1557338"/>
            <a:ext cx="0" cy="1366837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7253" name="Group 154"/>
          <p:cNvGrpSpPr/>
          <p:nvPr/>
        </p:nvGrpSpPr>
        <p:grpSpPr>
          <a:xfrm>
            <a:off x="0" y="1628775"/>
            <a:ext cx="5327650" cy="1893888"/>
            <a:chOff x="0" y="0"/>
            <a:chExt cx="3107" cy="1193"/>
          </a:xfrm>
        </p:grpSpPr>
        <p:sp>
          <p:nvSpPr>
            <p:cNvPr id="7254" name="Text Box 155"/>
            <p:cNvSpPr txBox="1"/>
            <p:nvPr/>
          </p:nvSpPr>
          <p:spPr>
            <a:xfrm>
              <a:off x="0" y="46"/>
              <a:ext cx="3107" cy="114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marL="342900" indent="-342900">
                <a:lnSpc>
                  <a:spcPct val="135000"/>
                </a:lnSpc>
                <a:buAutoNum type="arabicParenBoth"/>
              </a:pPr>
              <a:r>
                <a:rPr lang="zh-CN" altLang="en-US" sz="28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抛物线                                           的开口方向、对称轴、顶点各是什么</a:t>
              </a:r>
              <a:r>
                <a:rPr lang="en-US" altLang="zh-CN" sz="2800" b="1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?</a:t>
              </a:r>
              <a:r>
                <a:rPr lang="en-US" altLang="zh-CN" sz="2400" b="1">
                  <a:latin typeface="宋体" panose="02010600030101010101" pitchFamily="2" charset="-122"/>
                </a:rPr>
                <a:t> </a:t>
              </a:r>
              <a:endParaRPr lang="en-US" altLang="zh-CN" sz="2400" b="1">
                <a:latin typeface="宋体" panose="02010600030101010101" pitchFamily="2" charset="-122"/>
              </a:endParaRPr>
            </a:p>
          </p:txBody>
        </p:sp>
        <p:grpSp>
          <p:nvGrpSpPr>
            <p:cNvPr id="7255" name="Group 156"/>
            <p:cNvGrpSpPr/>
            <p:nvPr/>
          </p:nvGrpSpPr>
          <p:grpSpPr>
            <a:xfrm>
              <a:off x="975" y="0"/>
              <a:ext cx="1950" cy="486"/>
              <a:chOff x="0" y="0"/>
              <a:chExt cx="1950" cy="486"/>
            </a:xfrm>
          </p:grpSpPr>
          <p:graphicFrame>
            <p:nvGraphicFramePr>
              <p:cNvPr id="7256" name="对象 7255"/>
              <p:cNvGraphicFramePr>
                <a:graphicFrameLocks noChangeAspect="1"/>
              </p:cNvGraphicFramePr>
              <p:nvPr/>
            </p:nvGraphicFramePr>
            <p:xfrm>
              <a:off x="0" y="0"/>
              <a:ext cx="816" cy="486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84" name="" r:id="rId15" imgW="927100" imgH="393700" progId="Equation.3">
                      <p:embed/>
                    </p:oleObj>
                  </mc:Choice>
                  <mc:Fallback>
                    <p:oleObj name="" r:id="rId15" imgW="927100" imgH="393700" progId="Equation.3">
                      <p:embed/>
                      <p:pic>
                        <p:nvPicPr>
                          <p:cNvPr id="0" name="图片 3083"/>
                          <p:cNvPicPr/>
                          <p:nvPr/>
                        </p:nvPicPr>
                        <p:blipFill>
                          <a:blip r:embed="rId16"/>
                          <a:stretch>
                            <a:fillRect/>
                          </a:stretch>
                        </p:blipFill>
                        <p:spPr>
                          <a:xfrm>
                            <a:off x="0" y="0"/>
                            <a:ext cx="816" cy="486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7257" name="对象 7256"/>
              <p:cNvGraphicFramePr>
                <a:graphicFrameLocks noChangeAspect="1"/>
              </p:cNvGraphicFramePr>
              <p:nvPr/>
            </p:nvGraphicFramePr>
            <p:xfrm>
              <a:off x="952" y="0"/>
              <a:ext cx="998" cy="486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83" name="" r:id="rId17" imgW="927100" imgH="393700" progId="Equation.3">
                      <p:embed/>
                    </p:oleObj>
                  </mc:Choice>
                  <mc:Fallback>
                    <p:oleObj name="" r:id="rId17" imgW="927100" imgH="393700" progId="Equation.3">
                      <p:embed/>
                      <p:pic>
                        <p:nvPicPr>
                          <p:cNvPr id="0" name="图片 3082"/>
                          <p:cNvPicPr/>
                          <p:nvPr/>
                        </p:nvPicPr>
                        <p:blipFill>
                          <a:blip r:embed="rId10"/>
                          <a:stretch>
                            <a:fillRect/>
                          </a:stretch>
                        </p:blipFill>
                        <p:spPr>
                          <a:xfrm>
                            <a:off x="952" y="0"/>
                            <a:ext cx="998" cy="486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7258" name="Text Box 159"/>
              <p:cNvSpPr txBox="1"/>
              <p:nvPr/>
            </p:nvSpPr>
            <p:spPr>
              <a:xfrm>
                <a:off x="1043" y="91"/>
                <a:ext cx="304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3200" b="1">
                    <a:latin typeface="Arial" panose="020B0604020202020204" pitchFamily="34" charset="0"/>
                  </a:rPr>
                  <a:t>   </a:t>
                </a:r>
                <a:endParaRPr lang="en-US" altLang="zh-CN" sz="3200" b="1"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7259" name="Line 161"/>
          <p:cNvSpPr/>
          <p:nvPr/>
        </p:nvSpPr>
        <p:spPr>
          <a:xfrm>
            <a:off x="6948488" y="3213100"/>
            <a:ext cx="0" cy="3644900"/>
          </a:xfrm>
          <a:prstGeom prst="line">
            <a:avLst/>
          </a:prstGeom>
          <a:ln w="38100" cap="flat" cmpd="sng">
            <a:solidFill>
              <a:srgbClr val="9900CC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260" name="Rectangle 162"/>
          <p:cNvSpPr/>
          <p:nvPr/>
        </p:nvSpPr>
        <p:spPr>
          <a:xfrm>
            <a:off x="6877050" y="2852738"/>
            <a:ext cx="1727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b="1">
                <a:solidFill>
                  <a:srgbClr val="990099"/>
                </a:solidFill>
                <a:latin typeface="Arial" panose="020B0604020202020204" pitchFamily="34" charset="0"/>
              </a:rPr>
              <a:t>x=1</a:t>
            </a:r>
            <a:endParaRPr lang="en-US" altLang="zh-CN" sz="3600" b="1">
              <a:solidFill>
                <a:srgbClr val="990099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2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2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2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2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2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2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2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2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1000"/>
                                        <p:tgtEl>
                                          <p:spTgt spid="7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1000"/>
                                        <p:tgtEl>
                                          <p:spTgt spid="7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2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2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2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2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2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2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2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72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72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72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72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2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2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2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1000"/>
                                        <p:tgtEl>
                                          <p:spTgt spid="7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1000"/>
                                        <p:tgtEl>
                                          <p:spTgt spid="7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94" dur="500"/>
                                        <p:tgtEl>
                                          <p:spTgt spid="7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2000"/>
                                        <p:tgtEl>
                                          <p:spTgt spid="7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7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7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 tmFilter="0,0; .5, 1; 1, 1"/>
                                        <p:tgtEl>
                                          <p:spTgt spid="7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7" dur="2000"/>
                                        <p:tgtEl>
                                          <p:spTgt spid="7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0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7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7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2" dur="500"/>
                                        <p:tgtEl>
                                          <p:spTgt spid="7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500"/>
                                        <p:tgtEl>
                                          <p:spTgt spid="7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25" grpId="0" animBg="1"/>
      <p:bldP spid="7226" grpId="0" animBg="1"/>
      <p:bldP spid="7227" grpId="0" animBg="1"/>
      <p:bldP spid="7228" grpId="0" animBg="1"/>
      <p:bldP spid="7229" grpId="0" animBg="1"/>
      <p:bldP spid="7230" grpId="0" animBg="1"/>
      <p:bldP spid="7231" grpId="0" animBg="1"/>
      <p:bldP spid="7234" grpId="0" animBg="1"/>
      <p:bldP spid="7235" grpId="0" animBg="1"/>
      <p:bldP spid="7236" grpId="0" animBg="1"/>
      <p:bldP spid="7237" grpId="0" animBg="1"/>
      <p:bldP spid="7238" grpId="0" animBg="1"/>
      <p:bldP spid="7239" grpId="0" animBg="1"/>
      <p:bldP spid="7240" grpId="0" animBg="1"/>
      <p:bldP spid="724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Rectangle 2"/>
          <p:cNvSpPr/>
          <p:nvPr/>
        </p:nvSpPr>
        <p:spPr>
          <a:xfrm>
            <a:off x="5580063" y="188913"/>
            <a:ext cx="20161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tx2"/>
              </a:buClr>
              <a:buFont typeface="Wingdings" panose="05000000000000000000" pitchFamily="2" charset="2"/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与抛物线</a:t>
            </a:r>
            <a:r>
              <a:rPr lang="zh-CN" altLang="en-US" sz="2800" b="1" dirty="0">
                <a:solidFill>
                  <a:srgbClr val="663300"/>
                </a:solidFill>
                <a:latin typeface="华文新魏" pitchFamily="2" charset="-122"/>
                <a:ea typeface="华文新魏" pitchFamily="2" charset="-122"/>
              </a:rPr>
              <a:t>                          </a:t>
            </a:r>
            <a:endParaRPr lang="zh-CN" altLang="en-US" sz="2800" b="1" baseline="30000" dirty="0">
              <a:solidFill>
                <a:srgbClr val="6633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graphicFrame>
        <p:nvGraphicFramePr>
          <p:cNvPr id="9219" name="对象 9218"/>
          <p:cNvGraphicFramePr>
            <a:graphicFrameLocks noChangeAspect="1"/>
          </p:cNvGraphicFramePr>
          <p:nvPr/>
        </p:nvGraphicFramePr>
        <p:xfrm>
          <a:off x="1547813" y="0"/>
          <a:ext cx="1884362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1" imgW="927100" imgH="393700" progId="Equation.3">
                  <p:embed/>
                </p:oleObj>
              </mc:Choice>
              <mc:Fallback>
                <p:oleObj name="" r:id="rId1" imgW="927100" imgH="393700" progId="Equation.3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547813" y="0"/>
                        <a:ext cx="1884362" cy="800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0" name="对象 9219"/>
          <p:cNvGraphicFramePr>
            <a:graphicFrameLocks noChangeAspect="1"/>
          </p:cNvGraphicFramePr>
          <p:nvPr/>
        </p:nvGraphicFramePr>
        <p:xfrm>
          <a:off x="3708400" y="0"/>
          <a:ext cx="1884363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3" imgW="927100" imgH="393700" progId="Equation.3">
                  <p:embed/>
                </p:oleObj>
              </mc:Choice>
              <mc:Fallback>
                <p:oleObj name="" r:id="rId3" imgW="927100" imgH="393700" progId="Equation.3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708400" y="0"/>
                        <a:ext cx="1884363" cy="800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9221" name="Group 5"/>
          <p:cNvGrpSpPr/>
          <p:nvPr/>
        </p:nvGrpSpPr>
        <p:grpSpPr>
          <a:xfrm>
            <a:off x="4751388" y="2852738"/>
            <a:ext cx="4068762" cy="3959225"/>
            <a:chOff x="0" y="0"/>
            <a:chExt cx="2563" cy="2494"/>
          </a:xfrm>
        </p:grpSpPr>
        <p:sp>
          <p:nvSpPr>
            <p:cNvPr id="9222" name="Line 6"/>
            <p:cNvSpPr/>
            <p:nvPr/>
          </p:nvSpPr>
          <p:spPr>
            <a:xfrm>
              <a:off x="0" y="453"/>
              <a:ext cx="2539" cy="0"/>
            </a:xfrm>
            <a:prstGeom prst="line">
              <a:avLst/>
            </a:prstGeom>
            <a:ln w="28575" cap="flat" cmpd="sng">
              <a:solidFill>
                <a:srgbClr val="0000FF"/>
              </a:solidFill>
              <a:prstDash val="solid"/>
              <a:headEnd type="none" w="med" len="med"/>
              <a:tailEnd type="arrow" w="sm" len="lg"/>
            </a:ln>
          </p:spPr>
        </p:sp>
        <p:sp>
          <p:nvSpPr>
            <p:cNvPr id="9223" name="Line 7"/>
            <p:cNvSpPr/>
            <p:nvPr/>
          </p:nvSpPr>
          <p:spPr>
            <a:xfrm flipV="1">
              <a:off x="1223" y="90"/>
              <a:ext cx="0" cy="2404"/>
            </a:xfrm>
            <a:prstGeom prst="line">
              <a:avLst/>
            </a:prstGeom>
            <a:ln w="28575" cap="flat" cmpd="sng">
              <a:solidFill>
                <a:srgbClr val="0000FF"/>
              </a:solidFill>
              <a:prstDash val="solid"/>
              <a:headEnd type="none" w="med" len="med"/>
              <a:tailEnd type="arrow" w="sm" len="lg"/>
            </a:ln>
          </p:spPr>
        </p:sp>
        <p:sp>
          <p:nvSpPr>
            <p:cNvPr id="9224" name="Line 8"/>
            <p:cNvSpPr/>
            <p:nvPr/>
          </p:nvSpPr>
          <p:spPr>
            <a:xfrm>
              <a:off x="45" y="1904"/>
              <a:ext cx="2312" cy="0"/>
            </a:xfrm>
            <a:prstGeom prst="line">
              <a:avLst/>
            </a:prstGeom>
            <a:ln w="9525" cap="flat" cmpd="sng">
              <a:solidFill>
                <a:srgbClr val="006600"/>
              </a:solidFill>
              <a:prstDash val="sysDot"/>
              <a:headEnd type="none" w="med" len="med"/>
              <a:tailEnd type="none" w="med" len="med"/>
            </a:ln>
          </p:spPr>
        </p:sp>
        <p:sp>
          <p:nvSpPr>
            <p:cNvPr id="9225" name="Line 9"/>
            <p:cNvSpPr/>
            <p:nvPr/>
          </p:nvSpPr>
          <p:spPr>
            <a:xfrm>
              <a:off x="45" y="1723"/>
              <a:ext cx="2312" cy="0"/>
            </a:xfrm>
            <a:prstGeom prst="line">
              <a:avLst/>
            </a:prstGeom>
            <a:ln w="9525" cap="flat" cmpd="sng">
              <a:solidFill>
                <a:srgbClr val="006600"/>
              </a:solidFill>
              <a:prstDash val="sysDot"/>
              <a:headEnd type="none" w="med" len="med"/>
              <a:tailEnd type="none" w="med" len="med"/>
            </a:ln>
          </p:spPr>
        </p:sp>
        <p:sp>
          <p:nvSpPr>
            <p:cNvPr id="9226" name="Line 10"/>
            <p:cNvSpPr/>
            <p:nvPr/>
          </p:nvSpPr>
          <p:spPr>
            <a:xfrm>
              <a:off x="45" y="1541"/>
              <a:ext cx="2312" cy="0"/>
            </a:xfrm>
            <a:prstGeom prst="line">
              <a:avLst/>
            </a:prstGeom>
            <a:ln w="9525" cap="flat" cmpd="sng">
              <a:solidFill>
                <a:srgbClr val="006600"/>
              </a:solidFill>
              <a:prstDash val="sysDot"/>
              <a:headEnd type="none" w="med" len="med"/>
              <a:tailEnd type="none" w="med" len="med"/>
            </a:ln>
          </p:spPr>
        </p:sp>
        <p:sp>
          <p:nvSpPr>
            <p:cNvPr id="9227" name="Line 11"/>
            <p:cNvSpPr/>
            <p:nvPr/>
          </p:nvSpPr>
          <p:spPr>
            <a:xfrm>
              <a:off x="45" y="1359"/>
              <a:ext cx="2312" cy="1"/>
            </a:xfrm>
            <a:prstGeom prst="line">
              <a:avLst/>
            </a:prstGeom>
            <a:ln w="9525" cap="flat" cmpd="sng">
              <a:solidFill>
                <a:srgbClr val="006600"/>
              </a:solidFill>
              <a:prstDash val="sysDot"/>
              <a:headEnd type="none" w="med" len="med"/>
              <a:tailEnd type="none" w="med" len="med"/>
            </a:ln>
          </p:spPr>
        </p:sp>
        <p:sp>
          <p:nvSpPr>
            <p:cNvPr id="9228" name="Line 12"/>
            <p:cNvSpPr/>
            <p:nvPr/>
          </p:nvSpPr>
          <p:spPr>
            <a:xfrm>
              <a:off x="45" y="1178"/>
              <a:ext cx="2312" cy="0"/>
            </a:xfrm>
            <a:prstGeom prst="line">
              <a:avLst/>
            </a:prstGeom>
            <a:ln w="9525" cap="flat" cmpd="sng">
              <a:solidFill>
                <a:srgbClr val="006600"/>
              </a:solidFill>
              <a:prstDash val="sysDot"/>
              <a:headEnd type="none" w="med" len="med"/>
              <a:tailEnd type="none" w="med" len="med"/>
            </a:ln>
          </p:spPr>
        </p:sp>
        <p:sp>
          <p:nvSpPr>
            <p:cNvPr id="9229" name="Line 13"/>
            <p:cNvSpPr/>
            <p:nvPr/>
          </p:nvSpPr>
          <p:spPr>
            <a:xfrm>
              <a:off x="45" y="996"/>
              <a:ext cx="2312" cy="1"/>
            </a:xfrm>
            <a:prstGeom prst="line">
              <a:avLst/>
            </a:prstGeom>
            <a:ln w="9525" cap="flat" cmpd="sng">
              <a:solidFill>
                <a:srgbClr val="006600"/>
              </a:solidFill>
              <a:prstDash val="sysDot"/>
              <a:headEnd type="none" w="med" len="med"/>
              <a:tailEnd type="none" w="med" len="med"/>
            </a:ln>
          </p:spPr>
        </p:sp>
        <p:sp>
          <p:nvSpPr>
            <p:cNvPr id="9230" name="Line 14"/>
            <p:cNvSpPr/>
            <p:nvPr/>
          </p:nvSpPr>
          <p:spPr>
            <a:xfrm>
              <a:off x="45" y="815"/>
              <a:ext cx="2312" cy="0"/>
            </a:xfrm>
            <a:prstGeom prst="line">
              <a:avLst/>
            </a:prstGeom>
            <a:ln w="9525" cap="flat" cmpd="sng">
              <a:solidFill>
                <a:srgbClr val="006600"/>
              </a:solidFill>
              <a:prstDash val="sysDot"/>
              <a:headEnd type="none" w="med" len="med"/>
              <a:tailEnd type="none" w="med" len="med"/>
            </a:ln>
          </p:spPr>
        </p:sp>
        <p:sp>
          <p:nvSpPr>
            <p:cNvPr id="9231" name="Line 15"/>
            <p:cNvSpPr/>
            <p:nvPr/>
          </p:nvSpPr>
          <p:spPr>
            <a:xfrm>
              <a:off x="45" y="634"/>
              <a:ext cx="2312" cy="0"/>
            </a:xfrm>
            <a:prstGeom prst="line">
              <a:avLst/>
            </a:prstGeom>
            <a:ln w="9525" cap="flat" cmpd="sng">
              <a:solidFill>
                <a:srgbClr val="006600"/>
              </a:solidFill>
              <a:prstDash val="sysDot"/>
              <a:headEnd type="none" w="med" len="med"/>
              <a:tailEnd type="none" w="med" len="med"/>
            </a:ln>
          </p:spPr>
        </p:sp>
        <p:sp>
          <p:nvSpPr>
            <p:cNvPr id="9232" name="Line 16"/>
            <p:cNvSpPr/>
            <p:nvPr/>
          </p:nvSpPr>
          <p:spPr>
            <a:xfrm>
              <a:off x="45" y="2086"/>
              <a:ext cx="2312" cy="0"/>
            </a:xfrm>
            <a:prstGeom prst="line">
              <a:avLst/>
            </a:prstGeom>
            <a:ln w="9525" cap="flat" cmpd="sng">
              <a:solidFill>
                <a:srgbClr val="006600"/>
              </a:solidFill>
              <a:prstDash val="sysDot"/>
              <a:headEnd type="none" w="med" len="med"/>
              <a:tailEnd type="none" w="med" len="med"/>
            </a:ln>
          </p:spPr>
        </p:sp>
        <p:sp>
          <p:nvSpPr>
            <p:cNvPr id="9233" name="Line 17"/>
            <p:cNvSpPr/>
            <p:nvPr/>
          </p:nvSpPr>
          <p:spPr>
            <a:xfrm>
              <a:off x="45" y="271"/>
              <a:ext cx="2312" cy="0"/>
            </a:xfrm>
            <a:prstGeom prst="line">
              <a:avLst/>
            </a:prstGeom>
            <a:ln w="9525" cap="flat" cmpd="sng">
              <a:solidFill>
                <a:srgbClr val="006600"/>
              </a:solidFill>
              <a:prstDash val="sysDot"/>
              <a:headEnd type="none" w="med" len="med"/>
              <a:tailEnd type="none" w="med" len="med"/>
            </a:ln>
          </p:spPr>
        </p:sp>
        <p:sp>
          <p:nvSpPr>
            <p:cNvPr id="9234" name="Line 18"/>
            <p:cNvSpPr/>
            <p:nvPr/>
          </p:nvSpPr>
          <p:spPr>
            <a:xfrm>
              <a:off x="45" y="2267"/>
              <a:ext cx="2312" cy="0"/>
            </a:xfrm>
            <a:prstGeom prst="line">
              <a:avLst/>
            </a:prstGeom>
            <a:ln w="9525" cap="flat" cmpd="sng">
              <a:solidFill>
                <a:srgbClr val="006600"/>
              </a:solidFill>
              <a:prstDash val="sysDot"/>
              <a:headEnd type="none" w="med" len="med"/>
              <a:tailEnd type="none" w="med" len="med"/>
            </a:ln>
          </p:spPr>
        </p:sp>
        <p:sp>
          <p:nvSpPr>
            <p:cNvPr id="9235" name="Line 19"/>
            <p:cNvSpPr/>
            <p:nvPr/>
          </p:nvSpPr>
          <p:spPr>
            <a:xfrm>
              <a:off x="1405" y="226"/>
              <a:ext cx="0" cy="2177"/>
            </a:xfrm>
            <a:prstGeom prst="line">
              <a:avLst/>
            </a:prstGeom>
            <a:ln w="9525" cap="flat" cmpd="sng">
              <a:solidFill>
                <a:srgbClr val="0066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36" name="Line 20"/>
            <p:cNvSpPr/>
            <p:nvPr/>
          </p:nvSpPr>
          <p:spPr>
            <a:xfrm>
              <a:off x="1586" y="226"/>
              <a:ext cx="0" cy="2177"/>
            </a:xfrm>
            <a:prstGeom prst="line">
              <a:avLst/>
            </a:prstGeom>
            <a:ln w="9525" cap="flat" cmpd="sng">
              <a:solidFill>
                <a:srgbClr val="0066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37" name="Line 21"/>
            <p:cNvSpPr/>
            <p:nvPr/>
          </p:nvSpPr>
          <p:spPr>
            <a:xfrm>
              <a:off x="1768" y="226"/>
              <a:ext cx="0" cy="2177"/>
            </a:xfrm>
            <a:prstGeom prst="line">
              <a:avLst/>
            </a:prstGeom>
            <a:ln w="9525" cap="flat" cmpd="sng">
              <a:solidFill>
                <a:srgbClr val="0066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38" name="Line 22"/>
            <p:cNvSpPr/>
            <p:nvPr/>
          </p:nvSpPr>
          <p:spPr>
            <a:xfrm>
              <a:off x="1949" y="226"/>
              <a:ext cx="0" cy="2177"/>
            </a:xfrm>
            <a:prstGeom prst="line">
              <a:avLst/>
            </a:prstGeom>
            <a:ln w="9525" cap="flat" cmpd="sng">
              <a:solidFill>
                <a:srgbClr val="0066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39" name="Line 23"/>
            <p:cNvSpPr/>
            <p:nvPr/>
          </p:nvSpPr>
          <p:spPr>
            <a:xfrm>
              <a:off x="2131" y="226"/>
              <a:ext cx="0" cy="2177"/>
            </a:xfrm>
            <a:prstGeom prst="line">
              <a:avLst/>
            </a:prstGeom>
            <a:ln w="9525" cap="flat" cmpd="sng">
              <a:solidFill>
                <a:srgbClr val="0066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40" name="Line 24"/>
            <p:cNvSpPr/>
            <p:nvPr/>
          </p:nvSpPr>
          <p:spPr>
            <a:xfrm>
              <a:off x="2312" y="226"/>
              <a:ext cx="0" cy="2177"/>
            </a:xfrm>
            <a:prstGeom prst="line">
              <a:avLst/>
            </a:prstGeom>
            <a:ln w="9525" cap="flat" cmpd="sng">
              <a:solidFill>
                <a:srgbClr val="0066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41" name="Line 25"/>
            <p:cNvSpPr/>
            <p:nvPr/>
          </p:nvSpPr>
          <p:spPr>
            <a:xfrm>
              <a:off x="498" y="226"/>
              <a:ext cx="0" cy="2177"/>
            </a:xfrm>
            <a:prstGeom prst="line">
              <a:avLst/>
            </a:prstGeom>
            <a:ln w="9525" cap="flat" cmpd="sng">
              <a:solidFill>
                <a:srgbClr val="0066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42" name="Line 26"/>
            <p:cNvSpPr/>
            <p:nvPr/>
          </p:nvSpPr>
          <p:spPr>
            <a:xfrm>
              <a:off x="679" y="226"/>
              <a:ext cx="0" cy="2177"/>
            </a:xfrm>
            <a:prstGeom prst="line">
              <a:avLst/>
            </a:prstGeom>
            <a:ln w="9525" cap="flat" cmpd="sng">
              <a:solidFill>
                <a:srgbClr val="0066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43" name="Line 27"/>
            <p:cNvSpPr/>
            <p:nvPr/>
          </p:nvSpPr>
          <p:spPr>
            <a:xfrm>
              <a:off x="861" y="226"/>
              <a:ext cx="0" cy="2177"/>
            </a:xfrm>
            <a:prstGeom prst="line">
              <a:avLst/>
            </a:prstGeom>
            <a:ln w="9525" cap="flat" cmpd="sng">
              <a:solidFill>
                <a:srgbClr val="0066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44" name="Line 28"/>
            <p:cNvSpPr/>
            <p:nvPr/>
          </p:nvSpPr>
          <p:spPr>
            <a:xfrm>
              <a:off x="1042" y="226"/>
              <a:ext cx="0" cy="2177"/>
            </a:xfrm>
            <a:prstGeom prst="line">
              <a:avLst/>
            </a:prstGeom>
            <a:ln w="9525" cap="flat" cmpd="sng">
              <a:solidFill>
                <a:srgbClr val="0066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45" name="Line 29"/>
            <p:cNvSpPr/>
            <p:nvPr/>
          </p:nvSpPr>
          <p:spPr>
            <a:xfrm>
              <a:off x="135" y="226"/>
              <a:ext cx="0" cy="2177"/>
            </a:xfrm>
            <a:prstGeom prst="line">
              <a:avLst/>
            </a:prstGeom>
            <a:ln w="9525" cap="flat" cmpd="sng">
              <a:solidFill>
                <a:srgbClr val="0066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46" name="Line 30"/>
            <p:cNvSpPr/>
            <p:nvPr/>
          </p:nvSpPr>
          <p:spPr>
            <a:xfrm>
              <a:off x="316" y="226"/>
              <a:ext cx="0" cy="2177"/>
            </a:xfrm>
            <a:prstGeom prst="line">
              <a:avLst/>
            </a:prstGeom>
            <a:ln w="9525" cap="flat" cmpd="sng">
              <a:solidFill>
                <a:srgbClr val="0066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47" name="Text Box 31"/>
            <p:cNvSpPr txBox="1"/>
            <p:nvPr/>
          </p:nvSpPr>
          <p:spPr>
            <a:xfrm>
              <a:off x="1297" y="420"/>
              <a:ext cx="205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1</a:t>
              </a:r>
              <a:endParaRPr lang="en-US" altLang="zh-CN" sz="20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9248" name="Text Box 32"/>
            <p:cNvSpPr txBox="1"/>
            <p:nvPr/>
          </p:nvSpPr>
          <p:spPr>
            <a:xfrm>
              <a:off x="1482" y="420"/>
              <a:ext cx="205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2</a:t>
              </a:r>
              <a:endParaRPr lang="en-US" altLang="zh-CN" sz="20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9249" name="Text Box 33"/>
            <p:cNvSpPr txBox="1"/>
            <p:nvPr/>
          </p:nvSpPr>
          <p:spPr>
            <a:xfrm>
              <a:off x="1663" y="420"/>
              <a:ext cx="205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3</a:t>
              </a:r>
              <a:endParaRPr lang="en-US" altLang="zh-CN" sz="20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9250" name="Text Box 34"/>
            <p:cNvSpPr txBox="1"/>
            <p:nvPr/>
          </p:nvSpPr>
          <p:spPr>
            <a:xfrm>
              <a:off x="1845" y="420"/>
              <a:ext cx="205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4</a:t>
              </a:r>
              <a:endParaRPr lang="en-US" altLang="zh-CN" sz="20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9251" name="Text Box 35"/>
            <p:cNvSpPr txBox="1"/>
            <p:nvPr/>
          </p:nvSpPr>
          <p:spPr>
            <a:xfrm>
              <a:off x="2026" y="420"/>
              <a:ext cx="205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5</a:t>
              </a:r>
              <a:endParaRPr lang="en-US" altLang="zh-CN" sz="20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9252" name="Text Box 36"/>
            <p:cNvSpPr txBox="1"/>
            <p:nvPr/>
          </p:nvSpPr>
          <p:spPr>
            <a:xfrm>
              <a:off x="2358" y="420"/>
              <a:ext cx="205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x</a:t>
              </a:r>
              <a:endParaRPr lang="en-US" altLang="zh-CN" sz="20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9253" name="Text Box 37"/>
            <p:cNvSpPr txBox="1"/>
            <p:nvPr/>
          </p:nvSpPr>
          <p:spPr>
            <a:xfrm>
              <a:off x="998" y="507"/>
              <a:ext cx="25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-1</a:t>
              </a:r>
              <a:endParaRPr lang="en-US" altLang="zh-CN" sz="20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9254" name="Text Box 38"/>
            <p:cNvSpPr txBox="1"/>
            <p:nvPr/>
          </p:nvSpPr>
          <p:spPr>
            <a:xfrm>
              <a:off x="998" y="679"/>
              <a:ext cx="25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-2</a:t>
              </a:r>
              <a:endParaRPr lang="en-US" altLang="zh-CN" sz="20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9255" name="Text Box 39"/>
            <p:cNvSpPr txBox="1"/>
            <p:nvPr/>
          </p:nvSpPr>
          <p:spPr>
            <a:xfrm>
              <a:off x="998" y="874"/>
              <a:ext cx="25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-3</a:t>
              </a:r>
              <a:endParaRPr lang="en-US" altLang="zh-CN" sz="20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9256" name="Text Box 40"/>
            <p:cNvSpPr txBox="1"/>
            <p:nvPr/>
          </p:nvSpPr>
          <p:spPr>
            <a:xfrm>
              <a:off x="998" y="1033"/>
              <a:ext cx="25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-4</a:t>
              </a:r>
              <a:endParaRPr lang="en-US" altLang="zh-CN" sz="20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9257" name="Text Box 41"/>
            <p:cNvSpPr txBox="1"/>
            <p:nvPr/>
          </p:nvSpPr>
          <p:spPr>
            <a:xfrm>
              <a:off x="1003" y="1233"/>
              <a:ext cx="25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-5</a:t>
              </a:r>
              <a:endParaRPr lang="en-US" altLang="zh-CN" sz="20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9258" name="Text Box 42"/>
            <p:cNvSpPr txBox="1"/>
            <p:nvPr/>
          </p:nvSpPr>
          <p:spPr>
            <a:xfrm>
              <a:off x="1012" y="1418"/>
              <a:ext cx="25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-6</a:t>
              </a:r>
              <a:endParaRPr lang="en-US" altLang="zh-CN" sz="20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9259" name="Text Box 43"/>
            <p:cNvSpPr txBox="1"/>
            <p:nvPr/>
          </p:nvSpPr>
          <p:spPr>
            <a:xfrm>
              <a:off x="1007" y="1600"/>
              <a:ext cx="25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-7</a:t>
              </a:r>
              <a:endParaRPr lang="en-US" altLang="zh-CN" sz="20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9260" name="Text Box 44"/>
            <p:cNvSpPr txBox="1"/>
            <p:nvPr/>
          </p:nvSpPr>
          <p:spPr>
            <a:xfrm>
              <a:off x="1003" y="1786"/>
              <a:ext cx="25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-8</a:t>
              </a:r>
              <a:endParaRPr lang="en-US" altLang="zh-CN" sz="20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9261" name="Text Box 45"/>
            <p:cNvSpPr txBox="1"/>
            <p:nvPr/>
          </p:nvSpPr>
          <p:spPr>
            <a:xfrm>
              <a:off x="998" y="1949"/>
              <a:ext cx="25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-9</a:t>
              </a:r>
              <a:endParaRPr lang="en-US" altLang="zh-CN" sz="20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9262" name="Text Box 46"/>
            <p:cNvSpPr txBox="1"/>
            <p:nvPr/>
          </p:nvSpPr>
          <p:spPr>
            <a:xfrm>
              <a:off x="1019" y="136"/>
              <a:ext cx="205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1</a:t>
              </a:r>
              <a:endParaRPr lang="en-US" altLang="zh-CN" sz="20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9263" name="Text Box 47"/>
            <p:cNvSpPr txBox="1"/>
            <p:nvPr/>
          </p:nvSpPr>
          <p:spPr>
            <a:xfrm>
              <a:off x="1224" y="0"/>
              <a:ext cx="205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y</a:t>
              </a:r>
              <a:endParaRPr lang="en-US" altLang="zh-CN" sz="20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9264" name="Text Box 48"/>
            <p:cNvSpPr txBox="1"/>
            <p:nvPr/>
          </p:nvSpPr>
          <p:spPr>
            <a:xfrm>
              <a:off x="1179" y="410"/>
              <a:ext cx="214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o</a:t>
              </a:r>
              <a:endParaRPr lang="en-US" altLang="zh-CN" sz="20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9265" name="Text Box 49"/>
            <p:cNvSpPr txBox="1"/>
            <p:nvPr/>
          </p:nvSpPr>
          <p:spPr>
            <a:xfrm>
              <a:off x="916" y="420"/>
              <a:ext cx="25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-1</a:t>
              </a:r>
              <a:endParaRPr lang="en-US" altLang="zh-CN" sz="20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9266" name="Text Box 50"/>
            <p:cNvSpPr txBox="1"/>
            <p:nvPr/>
          </p:nvSpPr>
          <p:spPr>
            <a:xfrm>
              <a:off x="725" y="420"/>
              <a:ext cx="25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-2</a:t>
              </a:r>
              <a:endParaRPr lang="en-US" altLang="zh-CN" sz="20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9267" name="Text Box 51"/>
            <p:cNvSpPr txBox="1"/>
            <p:nvPr/>
          </p:nvSpPr>
          <p:spPr>
            <a:xfrm>
              <a:off x="558" y="420"/>
              <a:ext cx="25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-3</a:t>
              </a:r>
              <a:endParaRPr lang="en-US" altLang="zh-CN" sz="20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9268" name="Text Box 52"/>
            <p:cNvSpPr txBox="1"/>
            <p:nvPr/>
          </p:nvSpPr>
          <p:spPr>
            <a:xfrm>
              <a:off x="377" y="420"/>
              <a:ext cx="25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-4</a:t>
              </a:r>
              <a:endParaRPr lang="en-US" altLang="zh-CN" sz="20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9269" name="Text Box 53"/>
            <p:cNvSpPr txBox="1"/>
            <p:nvPr/>
          </p:nvSpPr>
          <p:spPr>
            <a:xfrm>
              <a:off x="181" y="420"/>
              <a:ext cx="25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-5</a:t>
              </a:r>
              <a:endParaRPr lang="en-US" altLang="zh-CN" sz="20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9270" name="Text Box 54"/>
            <p:cNvSpPr txBox="1"/>
            <p:nvPr/>
          </p:nvSpPr>
          <p:spPr>
            <a:xfrm>
              <a:off x="923" y="2149"/>
              <a:ext cx="347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</a:rPr>
                <a:t>-10</a:t>
              </a:r>
              <a:endParaRPr lang="en-US" altLang="zh-CN" sz="20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9271" name="Freeform 55"/>
          <p:cNvSpPr/>
          <p:nvPr/>
        </p:nvSpPr>
        <p:spPr>
          <a:xfrm flipV="1">
            <a:off x="6415088" y="3573463"/>
            <a:ext cx="1296987" cy="3024187"/>
          </a:xfrm>
          <a:custGeom>
            <a:avLst/>
            <a:gdLst>
              <a:gd name="txL" fmla="*/ 0 w 817"/>
              <a:gd name="txT" fmla="*/ 0 h 1905"/>
              <a:gd name="txR" fmla="*/ 817 w 817"/>
              <a:gd name="txB" fmla="*/ 1905 h 1905"/>
            </a:gdLst>
            <a:ahLst/>
            <a:cxnLst>
              <a:cxn ang="0">
                <a:pos x="0" y="1905"/>
              </a:cxn>
              <a:cxn ang="0">
                <a:pos x="182" y="1814"/>
              </a:cxn>
              <a:cxn ang="0">
                <a:pos x="363" y="1542"/>
              </a:cxn>
              <a:cxn ang="0">
                <a:pos x="545" y="1089"/>
              </a:cxn>
              <a:cxn ang="0">
                <a:pos x="726" y="454"/>
              </a:cxn>
              <a:cxn ang="0">
                <a:pos x="817" y="0"/>
              </a:cxn>
            </a:cxnLst>
            <a:rect l="txL" t="txT" r="txR" b="txB"/>
            <a:pathLst>
              <a:path w="817" h="1905">
                <a:moveTo>
                  <a:pt x="0" y="1905"/>
                </a:moveTo>
                <a:cubicBezTo>
                  <a:pt x="61" y="1889"/>
                  <a:pt x="122" y="1874"/>
                  <a:pt x="182" y="1814"/>
                </a:cubicBezTo>
                <a:cubicBezTo>
                  <a:pt x="242" y="1754"/>
                  <a:pt x="303" y="1663"/>
                  <a:pt x="363" y="1542"/>
                </a:cubicBezTo>
                <a:cubicBezTo>
                  <a:pt x="423" y="1421"/>
                  <a:pt x="485" y="1270"/>
                  <a:pt x="545" y="1089"/>
                </a:cubicBezTo>
                <a:cubicBezTo>
                  <a:pt x="605" y="908"/>
                  <a:pt x="681" y="635"/>
                  <a:pt x="726" y="454"/>
                </a:cubicBezTo>
                <a:cubicBezTo>
                  <a:pt x="771" y="273"/>
                  <a:pt x="802" y="68"/>
                  <a:pt x="817" y="0"/>
                </a:cubicBezTo>
              </a:path>
            </a:pathLst>
          </a:custGeom>
          <a:noFill/>
          <a:ln w="28575" cap="flat" cmpd="sng">
            <a:solidFill>
              <a:schemeClr val="tx1"/>
            </a:solidFill>
            <a:prstDash val="solid"/>
            <a:bevel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9272" name="Freeform 56"/>
          <p:cNvSpPr/>
          <p:nvPr/>
        </p:nvSpPr>
        <p:spPr>
          <a:xfrm flipH="1" flipV="1">
            <a:off x="5118100" y="3573463"/>
            <a:ext cx="1296988" cy="3024187"/>
          </a:xfrm>
          <a:custGeom>
            <a:avLst/>
            <a:gdLst>
              <a:gd name="txL" fmla="*/ 0 w 817"/>
              <a:gd name="txT" fmla="*/ 0 h 1905"/>
              <a:gd name="txR" fmla="*/ 817 w 817"/>
              <a:gd name="txB" fmla="*/ 1905 h 1905"/>
            </a:gdLst>
            <a:ahLst/>
            <a:cxnLst>
              <a:cxn ang="0">
                <a:pos x="0" y="1905"/>
              </a:cxn>
              <a:cxn ang="0">
                <a:pos x="182" y="1814"/>
              </a:cxn>
              <a:cxn ang="0">
                <a:pos x="363" y="1542"/>
              </a:cxn>
              <a:cxn ang="0">
                <a:pos x="545" y="1089"/>
              </a:cxn>
              <a:cxn ang="0">
                <a:pos x="726" y="454"/>
              </a:cxn>
              <a:cxn ang="0">
                <a:pos x="817" y="0"/>
              </a:cxn>
            </a:cxnLst>
            <a:rect l="txL" t="txT" r="txR" b="txB"/>
            <a:pathLst>
              <a:path w="817" h="1905">
                <a:moveTo>
                  <a:pt x="0" y="1905"/>
                </a:moveTo>
                <a:cubicBezTo>
                  <a:pt x="61" y="1889"/>
                  <a:pt x="122" y="1874"/>
                  <a:pt x="182" y="1814"/>
                </a:cubicBezTo>
                <a:cubicBezTo>
                  <a:pt x="242" y="1754"/>
                  <a:pt x="303" y="1663"/>
                  <a:pt x="363" y="1542"/>
                </a:cubicBezTo>
                <a:cubicBezTo>
                  <a:pt x="423" y="1421"/>
                  <a:pt x="485" y="1270"/>
                  <a:pt x="545" y="1089"/>
                </a:cubicBezTo>
                <a:cubicBezTo>
                  <a:pt x="605" y="908"/>
                  <a:pt x="681" y="635"/>
                  <a:pt x="726" y="454"/>
                </a:cubicBezTo>
                <a:cubicBezTo>
                  <a:pt x="771" y="273"/>
                  <a:pt x="802" y="68"/>
                  <a:pt x="817" y="0"/>
                </a:cubicBezTo>
              </a:path>
            </a:pathLst>
          </a:custGeom>
          <a:noFill/>
          <a:ln w="28575" cap="flat" cmpd="sng">
            <a:solidFill>
              <a:schemeClr val="tx1"/>
            </a:solidFill>
            <a:prstDash val="solid"/>
            <a:bevel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9273" name="Oval 57"/>
          <p:cNvSpPr/>
          <p:nvPr/>
        </p:nvSpPr>
        <p:spPr>
          <a:xfrm flipV="1">
            <a:off x="6091238" y="3689350"/>
            <a:ext cx="73025" cy="73025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274" name="Oval 58"/>
          <p:cNvSpPr/>
          <p:nvPr/>
        </p:nvSpPr>
        <p:spPr>
          <a:xfrm flipV="1">
            <a:off x="7240588" y="4840288"/>
            <a:ext cx="73025" cy="73025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275" name="Oval 59"/>
          <p:cNvSpPr/>
          <p:nvPr/>
        </p:nvSpPr>
        <p:spPr>
          <a:xfrm flipV="1">
            <a:off x="5219700" y="3544888"/>
            <a:ext cx="73025" cy="73025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276" name="Oval 60"/>
          <p:cNvSpPr/>
          <p:nvPr/>
        </p:nvSpPr>
        <p:spPr>
          <a:xfrm flipV="1">
            <a:off x="5788025" y="4119563"/>
            <a:ext cx="73025" cy="73025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277" name="Oval 61"/>
          <p:cNvSpPr/>
          <p:nvPr/>
        </p:nvSpPr>
        <p:spPr>
          <a:xfrm flipV="1">
            <a:off x="7515225" y="5846763"/>
            <a:ext cx="73025" cy="73025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278" name="Oval 62"/>
          <p:cNvSpPr/>
          <p:nvPr/>
        </p:nvSpPr>
        <p:spPr>
          <a:xfrm flipV="1">
            <a:off x="6940550" y="4105275"/>
            <a:ext cx="73025" cy="73025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279" name="Oval 63"/>
          <p:cNvSpPr/>
          <p:nvPr/>
        </p:nvSpPr>
        <p:spPr>
          <a:xfrm flipV="1">
            <a:off x="6364288" y="3543300"/>
            <a:ext cx="73025" cy="73025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280" name="Oval 64"/>
          <p:cNvSpPr/>
          <p:nvPr/>
        </p:nvSpPr>
        <p:spPr>
          <a:xfrm flipV="1">
            <a:off x="6665913" y="3687763"/>
            <a:ext cx="73025" cy="73025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281" name="Freeform 65"/>
          <p:cNvSpPr/>
          <p:nvPr/>
        </p:nvSpPr>
        <p:spPr>
          <a:xfrm flipV="1">
            <a:off x="6977063" y="3573463"/>
            <a:ext cx="1296987" cy="3024187"/>
          </a:xfrm>
          <a:custGeom>
            <a:avLst/>
            <a:gdLst>
              <a:gd name="txL" fmla="*/ 0 w 817"/>
              <a:gd name="txT" fmla="*/ 0 h 1905"/>
              <a:gd name="txR" fmla="*/ 817 w 817"/>
              <a:gd name="txB" fmla="*/ 1905 h 1905"/>
            </a:gdLst>
            <a:ahLst/>
            <a:cxnLst>
              <a:cxn ang="0">
                <a:pos x="0" y="1905"/>
              </a:cxn>
              <a:cxn ang="0">
                <a:pos x="182" y="1814"/>
              </a:cxn>
              <a:cxn ang="0">
                <a:pos x="363" y="1542"/>
              </a:cxn>
              <a:cxn ang="0">
                <a:pos x="545" y="1089"/>
              </a:cxn>
              <a:cxn ang="0">
                <a:pos x="726" y="454"/>
              </a:cxn>
              <a:cxn ang="0">
                <a:pos x="817" y="0"/>
              </a:cxn>
            </a:cxnLst>
            <a:rect l="txL" t="txT" r="txR" b="txB"/>
            <a:pathLst>
              <a:path w="817" h="1905">
                <a:moveTo>
                  <a:pt x="0" y="1905"/>
                </a:moveTo>
                <a:cubicBezTo>
                  <a:pt x="61" y="1889"/>
                  <a:pt x="122" y="1874"/>
                  <a:pt x="182" y="1814"/>
                </a:cubicBezTo>
                <a:cubicBezTo>
                  <a:pt x="242" y="1754"/>
                  <a:pt x="303" y="1663"/>
                  <a:pt x="363" y="1542"/>
                </a:cubicBezTo>
                <a:cubicBezTo>
                  <a:pt x="423" y="1421"/>
                  <a:pt x="485" y="1270"/>
                  <a:pt x="545" y="1089"/>
                </a:cubicBezTo>
                <a:cubicBezTo>
                  <a:pt x="605" y="908"/>
                  <a:pt x="681" y="635"/>
                  <a:pt x="726" y="454"/>
                </a:cubicBezTo>
                <a:cubicBezTo>
                  <a:pt x="771" y="273"/>
                  <a:pt x="802" y="68"/>
                  <a:pt x="817" y="0"/>
                </a:cubicBezTo>
              </a:path>
            </a:pathLst>
          </a:custGeom>
          <a:noFill/>
          <a:ln w="28575" cap="flat" cmpd="sng">
            <a:solidFill>
              <a:srgbClr val="006600"/>
            </a:solidFill>
            <a:prstDash val="solid"/>
            <a:bevel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9282" name="Freeform 66"/>
          <p:cNvSpPr/>
          <p:nvPr/>
        </p:nvSpPr>
        <p:spPr>
          <a:xfrm flipH="1" flipV="1">
            <a:off x="5680075" y="3573463"/>
            <a:ext cx="1296988" cy="3024187"/>
          </a:xfrm>
          <a:custGeom>
            <a:avLst/>
            <a:gdLst>
              <a:gd name="txL" fmla="*/ 0 w 817"/>
              <a:gd name="txT" fmla="*/ 0 h 1905"/>
              <a:gd name="txR" fmla="*/ 817 w 817"/>
              <a:gd name="txB" fmla="*/ 1905 h 1905"/>
            </a:gdLst>
            <a:ahLst/>
            <a:cxnLst>
              <a:cxn ang="0">
                <a:pos x="0" y="1905"/>
              </a:cxn>
              <a:cxn ang="0">
                <a:pos x="182" y="1814"/>
              </a:cxn>
              <a:cxn ang="0">
                <a:pos x="363" y="1542"/>
              </a:cxn>
              <a:cxn ang="0">
                <a:pos x="545" y="1089"/>
              </a:cxn>
              <a:cxn ang="0">
                <a:pos x="726" y="454"/>
              </a:cxn>
              <a:cxn ang="0">
                <a:pos x="817" y="0"/>
              </a:cxn>
            </a:cxnLst>
            <a:rect l="txL" t="txT" r="txR" b="txB"/>
            <a:pathLst>
              <a:path w="817" h="1905">
                <a:moveTo>
                  <a:pt x="0" y="1905"/>
                </a:moveTo>
                <a:cubicBezTo>
                  <a:pt x="61" y="1889"/>
                  <a:pt x="122" y="1874"/>
                  <a:pt x="182" y="1814"/>
                </a:cubicBezTo>
                <a:cubicBezTo>
                  <a:pt x="242" y="1754"/>
                  <a:pt x="303" y="1663"/>
                  <a:pt x="363" y="1542"/>
                </a:cubicBezTo>
                <a:cubicBezTo>
                  <a:pt x="423" y="1421"/>
                  <a:pt x="485" y="1270"/>
                  <a:pt x="545" y="1089"/>
                </a:cubicBezTo>
                <a:cubicBezTo>
                  <a:pt x="605" y="908"/>
                  <a:pt x="681" y="635"/>
                  <a:pt x="726" y="454"/>
                </a:cubicBezTo>
                <a:cubicBezTo>
                  <a:pt x="771" y="273"/>
                  <a:pt x="802" y="68"/>
                  <a:pt x="817" y="0"/>
                </a:cubicBezTo>
              </a:path>
            </a:pathLst>
          </a:custGeom>
          <a:noFill/>
          <a:ln w="28575" cap="flat" cmpd="sng">
            <a:solidFill>
              <a:srgbClr val="006600"/>
            </a:solidFill>
            <a:prstDash val="solid"/>
            <a:bevel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9283" name="Oval 67"/>
          <p:cNvSpPr/>
          <p:nvPr/>
        </p:nvSpPr>
        <p:spPr>
          <a:xfrm flipV="1">
            <a:off x="6370638" y="4108450"/>
            <a:ext cx="73025" cy="73025"/>
          </a:xfrm>
          <a:prstGeom prst="ellipse">
            <a:avLst/>
          </a:prstGeom>
          <a:solidFill>
            <a:srgbClr val="666633"/>
          </a:solidFill>
          <a:ln w="9525" cap="flat" cmpd="sng">
            <a:solidFill>
              <a:srgbClr val="666633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284" name="Oval 68"/>
          <p:cNvSpPr/>
          <p:nvPr/>
        </p:nvSpPr>
        <p:spPr>
          <a:xfrm flipV="1">
            <a:off x="5795963" y="5848350"/>
            <a:ext cx="73025" cy="73025"/>
          </a:xfrm>
          <a:prstGeom prst="ellipse">
            <a:avLst/>
          </a:prstGeom>
          <a:solidFill>
            <a:srgbClr val="666633"/>
          </a:solidFill>
          <a:ln w="9525" cap="flat" cmpd="sng">
            <a:solidFill>
              <a:srgbClr val="666633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285" name="Oval 69"/>
          <p:cNvSpPr/>
          <p:nvPr/>
        </p:nvSpPr>
        <p:spPr>
          <a:xfrm flipV="1">
            <a:off x="6083300" y="4841875"/>
            <a:ext cx="73025" cy="73025"/>
          </a:xfrm>
          <a:prstGeom prst="ellipse">
            <a:avLst/>
          </a:prstGeom>
          <a:solidFill>
            <a:srgbClr val="666633"/>
          </a:solidFill>
          <a:ln w="9525" cap="flat" cmpd="sng">
            <a:solidFill>
              <a:srgbClr val="666633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286" name="Oval 70"/>
          <p:cNvSpPr/>
          <p:nvPr/>
        </p:nvSpPr>
        <p:spPr>
          <a:xfrm flipV="1">
            <a:off x="6659563" y="3673475"/>
            <a:ext cx="73025" cy="73025"/>
          </a:xfrm>
          <a:prstGeom prst="ellipse">
            <a:avLst/>
          </a:prstGeom>
          <a:solidFill>
            <a:srgbClr val="666633"/>
          </a:solidFill>
          <a:ln w="9525" cap="flat" cmpd="sng">
            <a:solidFill>
              <a:srgbClr val="666633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287" name="Oval 71"/>
          <p:cNvSpPr/>
          <p:nvPr/>
        </p:nvSpPr>
        <p:spPr>
          <a:xfrm flipV="1">
            <a:off x="6934200" y="3543300"/>
            <a:ext cx="73025" cy="73025"/>
          </a:xfrm>
          <a:prstGeom prst="ellipse">
            <a:avLst/>
          </a:prstGeom>
          <a:solidFill>
            <a:srgbClr val="666633"/>
          </a:solidFill>
          <a:ln w="9525" cap="flat" cmpd="sng">
            <a:solidFill>
              <a:srgbClr val="666633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288" name="Oval 72"/>
          <p:cNvSpPr/>
          <p:nvPr/>
        </p:nvSpPr>
        <p:spPr>
          <a:xfrm flipV="1">
            <a:off x="7221538" y="3687763"/>
            <a:ext cx="73025" cy="73025"/>
          </a:xfrm>
          <a:prstGeom prst="ellipse">
            <a:avLst/>
          </a:prstGeom>
          <a:solidFill>
            <a:srgbClr val="666633"/>
          </a:solidFill>
          <a:ln w="9525" cap="flat" cmpd="sng">
            <a:solidFill>
              <a:srgbClr val="666633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289" name="Oval 73"/>
          <p:cNvSpPr/>
          <p:nvPr/>
        </p:nvSpPr>
        <p:spPr>
          <a:xfrm flipV="1">
            <a:off x="7523163" y="4121150"/>
            <a:ext cx="73025" cy="73025"/>
          </a:xfrm>
          <a:prstGeom prst="ellipse">
            <a:avLst/>
          </a:prstGeom>
          <a:solidFill>
            <a:srgbClr val="666633"/>
          </a:solidFill>
          <a:ln w="9525" cap="flat" cmpd="sng">
            <a:solidFill>
              <a:srgbClr val="666633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290" name="Oval 74"/>
          <p:cNvSpPr/>
          <p:nvPr/>
        </p:nvSpPr>
        <p:spPr>
          <a:xfrm flipV="1">
            <a:off x="7812088" y="4826000"/>
            <a:ext cx="73025" cy="73025"/>
          </a:xfrm>
          <a:prstGeom prst="ellipse">
            <a:avLst/>
          </a:prstGeom>
          <a:solidFill>
            <a:srgbClr val="666633"/>
          </a:solidFill>
          <a:ln w="9525" cap="flat" cmpd="sng">
            <a:solidFill>
              <a:srgbClr val="666633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291" name="Oval 75"/>
          <p:cNvSpPr/>
          <p:nvPr/>
        </p:nvSpPr>
        <p:spPr>
          <a:xfrm flipV="1">
            <a:off x="8099425" y="5848350"/>
            <a:ext cx="73025" cy="73025"/>
          </a:xfrm>
          <a:prstGeom prst="ellipse">
            <a:avLst/>
          </a:prstGeom>
          <a:solidFill>
            <a:srgbClr val="666633"/>
          </a:solidFill>
          <a:ln w="9525" cap="flat" cmpd="sng">
            <a:solidFill>
              <a:srgbClr val="666633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grpSp>
        <p:nvGrpSpPr>
          <p:cNvPr id="9292" name="Group 76"/>
          <p:cNvGrpSpPr/>
          <p:nvPr/>
        </p:nvGrpSpPr>
        <p:grpSpPr>
          <a:xfrm>
            <a:off x="5391150" y="3573463"/>
            <a:ext cx="2593975" cy="3024187"/>
            <a:chOff x="0" y="0"/>
            <a:chExt cx="1634" cy="1905"/>
          </a:xfrm>
        </p:grpSpPr>
        <p:sp>
          <p:nvSpPr>
            <p:cNvPr id="9293" name="Freeform 77"/>
            <p:cNvSpPr/>
            <p:nvPr/>
          </p:nvSpPr>
          <p:spPr>
            <a:xfrm flipV="1">
              <a:off x="817" y="0"/>
              <a:ext cx="817" cy="1905"/>
            </a:xfrm>
            <a:custGeom>
              <a:avLst/>
              <a:gdLst>
                <a:gd name="txL" fmla="*/ 0 w 817"/>
                <a:gd name="txT" fmla="*/ 0 h 1905"/>
                <a:gd name="txR" fmla="*/ 817 w 817"/>
                <a:gd name="txB" fmla="*/ 1905 h 1905"/>
              </a:gdLst>
              <a:ahLst/>
              <a:cxnLst>
                <a:cxn ang="0">
                  <a:pos x="0" y="1905"/>
                </a:cxn>
                <a:cxn ang="0">
                  <a:pos x="182" y="1814"/>
                </a:cxn>
                <a:cxn ang="0">
                  <a:pos x="363" y="1542"/>
                </a:cxn>
                <a:cxn ang="0">
                  <a:pos x="545" y="1089"/>
                </a:cxn>
                <a:cxn ang="0">
                  <a:pos x="726" y="454"/>
                </a:cxn>
                <a:cxn ang="0">
                  <a:pos x="817" y="0"/>
                </a:cxn>
              </a:cxnLst>
              <a:rect l="txL" t="txT" r="txR" b="txB"/>
              <a:pathLst>
                <a:path w="817" h="1905">
                  <a:moveTo>
                    <a:pt x="0" y="1905"/>
                  </a:moveTo>
                  <a:cubicBezTo>
                    <a:pt x="61" y="1889"/>
                    <a:pt x="122" y="1874"/>
                    <a:pt x="182" y="1814"/>
                  </a:cubicBezTo>
                  <a:cubicBezTo>
                    <a:pt x="242" y="1754"/>
                    <a:pt x="303" y="1663"/>
                    <a:pt x="363" y="1542"/>
                  </a:cubicBezTo>
                  <a:cubicBezTo>
                    <a:pt x="423" y="1421"/>
                    <a:pt x="485" y="1270"/>
                    <a:pt x="545" y="1089"/>
                  </a:cubicBezTo>
                  <a:cubicBezTo>
                    <a:pt x="605" y="908"/>
                    <a:pt x="681" y="635"/>
                    <a:pt x="726" y="454"/>
                  </a:cubicBezTo>
                  <a:cubicBezTo>
                    <a:pt x="771" y="273"/>
                    <a:pt x="802" y="68"/>
                    <a:pt x="817" y="0"/>
                  </a:cubicBezTo>
                </a:path>
              </a:pathLst>
            </a:custGeom>
            <a:noFill/>
            <a:ln w="28575" cap="flat" cmpd="sng">
              <a:solidFill>
                <a:srgbClr val="D60093"/>
              </a:solidFill>
              <a:prstDash val="sysDot"/>
              <a:bevel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94" name="Freeform 78"/>
            <p:cNvSpPr/>
            <p:nvPr/>
          </p:nvSpPr>
          <p:spPr>
            <a:xfrm flipH="1" flipV="1">
              <a:off x="0" y="0"/>
              <a:ext cx="817" cy="1905"/>
            </a:xfrm>
            <a:custGeom>
              <a:avLst/>
              <a:gdLst>
                <a:gd name="txL" fmla="*/ 0 w 817"/>
                <a:gd name="txT" fmla="*/ 0 h 1905"/>
                <a:gd name="txR" fmla="*/ 817 w 817"/>
                <a:gd name="txB" fmla="*/ 1905 h 1905"/>
              </a:gdLst>
              <a:ahLst/>
              <a:cxnLst>
                <a:cxn ang="0">
                  <a:pos x="0" y="1905"/>
                </a:cxn>
                <a:cxn ang="0">
                  <a:pos x="182" y="1814"/>
                </a:cxn>
                <a:cxn ang="0">
                  <a:pos x="363" y="1542"/>
                </a:cxn>
                <a:cxn ang="0">
                  <a:pos x="545" y="1089"/>
                </a:cxn>
                <a:cxn ang="0">
                  <a:pos x="726" y="454"/>
                </a:cxn>
                <a:cxn ang="0">
                  <a:pos x="817" y="0"/>
                </a:cxn>
              </a:cxnLst>
              <a:rect l="txL" t="txT" r="txR" b="txB"/>
              <a:pathLst>
                <a:path w="817" h="1905">
                  <a:moveTo>
                    <a:pt x="0" y="1905"/>
                  </a:moveTo>
                  <a:cubicBezTo>
                    <a:pt x="61" y="1889"/>
                    <a:pt x="122" y="1874"/>
                    <a:pt x="182" y="1814"/>
                  </a:cubicBezTo>
                  <a:cubicBezTo>
                    <a:pt x="242" y="1754"/>
                    <a:pt x="303" y="1663"/>
                    <a:pt x="363" y="1542"/>
                  </a:cubicBezTo>
                  <a:cubicBezTo>
                    <a:pt x="423" y="1421"/>
                    <a:pt x="485" y="1270"/>
                    <a:pt x="545" y="1089"/>
                  </a:cubicBezTo>
                  <a:cubicBezTo>
                    <a:pt x="605" y="908"/>
                    <a:pt x="681" y="635"/>
                    <a:pt x="726" y="454"/>
                  </a:cubicBezTo>
                  <a:cubicBezTo>
                    <a:pt x="771" y="273"/>
                    <a:pt x="802" y="68"/>
                    <a:pt x="817" y="0"/>
                  </a:cubicBezTo>
                </a:path>
              </a:pathLst>
            </a:custGeom>
            <a:noFill/>
            <a:ln w="28575" cap="flat" cmpd="sng">
              <a:solidFill>
                <a:srgbClr val="D60093"/>
              </a:solidFill>
              <a:prstDash val="sysDot"/>
              <a:bevel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aphicFrame>
        <p:nvGraphicFramePr>
          <p:cNvPr id="9295" name="对象 9294"/>
          <p:cNvGraphicFramePr>
            <a:graphicFrameLocks noChangeAspect="1"/>
          </p:cNvGraphicFramePr>
          <p:nvPr/>
        </p:nvGraphicFramePr>
        <p:xfrm>
          <a:off x="3708400" y="6248400"/>
          <a:ext cx="1439863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" r:id="rId5" imgW="927100" imgH="393700" progId="Equation.3">
                  <p:embed/>
                </p:oleObj>
              </mc:Choice>
              <mc:Fallback>
                <p:oleObj name="" r:id="rId5" imgW="927100" imgH="393700" progId="Equation.3">
                  <p:embed/>
                  <p:pic>
                    <p:nvPicPr>
                      <p:cNvPr id="0" name="图片 309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708400" y="6248400"/>
                        <a:ext cx="1439863" cy="609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96" name="对象 9295"/>
          <p:cNvGraphicFramePr>
            <a:graphicFrameLocks noChangeAspect="1"/>
          </p:cNvGraphicFramePr>
          <p:nvPr/>
        </p:nvGraphicFramePr>
        <p:xfrm>
          <a:off x="7380288" y="4076700"/>
          <a:ext cx="1439862" cy="611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7" name="" r:id="rId7" imgW="927100" imgH="393700" progId="Equation.3">
                  <p:embed/>
                </p:oleObj>
              </mc:Choice>
              <mc:Fallback>
                <p:oleObj name="" r:id="rId7" imgW="927100" imgH="393700" progId="Equation.3">
                  <p:embed/>
                  <p:pic>
                    <p:nvPicPr>
                      <p:cNvPr id="0" name="图片 3096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7380288" y="4076700"/>
                        <a:ext cx="1439862" cy="6111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97" name="对象 9296"/>
          <p:cNvGraphicFramePr>
            <a:graphicFrameLocks noChangeAspect="1"/>
          </p:cNvGraphicFramePr>
          <p:nvPr/>
        </p:nvGraphicFramePr>
        <p:xfrm>
          <a:off x="3348038" y="1700213"/>
          <a:ext cx="1884362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5" name="" r:id="rId9" imgW="927100" imgH="393700" progId="Equation.3">
                  <p:embed/>
                </p:oleObj>
              </mc:Choice>
              <mc:Fallback>
                <p:oleObj name="" r:id="rId9" imgW="927100" imgH="393700" progId="Equation.3">
                  <p:embed/>
                  <p:pic>
                    <p:nvPicPr>
                      <p:cNvPr id="0" name="图片 3094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348038" y="1700213"/>
                        <a:ext cx="1884362" cy="800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98" name="Line 82"/>
          <p:cNvSpPr/>
          <p:nvPr/>
        </p:nvSpPr>
        <p:spPr>
          <a:xfrm>
            <a:off x="6400800" y="3213100"/>
            <a:ext cx="0" cy="3644900"/>
          </a:xfrm>
          <a:prstGeom prst="line">
            <a:avLst/>
          </a:prstGeom>
          <a:ln w="38100" cap="flat" cmpd="sng">
            <a:solidFill>
              <a:srgbClr val="9900CC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99" name="Rectangle 83"/>
          <p:cNvSpPr/>
          <p:nvPr/>
        </p:nvSpPr>
        <p:spPr>
          <a:xfrm>
            <a:off x="1547813" y="1701800"/>
            <a:ext cx="1655762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向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左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平移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个单位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9300" name="对象 9299"/>
          <p:cNvGraphicFramePr>
            <a:graphicFrameLocks noChangeAspect="1"/>
          </p:cNvGraphicFramePr>
          <p:nvPr/>
        </p:nvGraphicFramePr>
        <p:xfrm>
          <a:off x="3059113" y="2997200"/>
          <a:ext cx="1884362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6" name="" r:id="rId11" imgW="927100" imgH="393700" progId="Equation.3">
                  <p:embed/>
                </p:oleObj>
              </mc:Choice>
              <mc:Fallback>
                <p:oleObj name="" r:id="rId11" imgW="927100" imgH="393700" progId="Equation.3">
                  <p:embed/>
                  <p:pic>
                    <p:nvPicPr>
                      <p:cNvPr id="0" name="图片 3095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3059113" y="2997200"/>
                        <a:ext cx="1884362" cy="800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301" name="对象 9300"/>
          <p:cNvGraphicFramePr>
            <a:graphicFrameLocks noChangeAspect="1"/>
          </p:cNvGraphicFramePr>
          <p:nvPr/>
        </p:nvGraphicFramePr>
        <p:xfrm>
          <a:off x="7235825" y="6057900"/>
          <a:ext cx="1316038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" name="" r:id="rId13" imgW="647700" imgH="393700" progId="Equation.3">
                  <p:embed/>
                </p:oleObj>
              </mc:Choice>
              <mc:Fallback>
                <p:oleObj name="" r:id="rId13" imgW="647700" imgH="393700" progId="Equation.3">
                  <p:embed/>
                  <p:pic>
                    <p:nvPicPr>
                      <p:cNvPr id="0" name="图片 3093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7235825" y="6057900"/>
                        <a:ext cx="1316038" cy="800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302" name="对象 9301"/>
          <p:cNvGraphicFramePr>
            <a:graphicFrameLocks noChangeAspect="1"/>
          </p:cNvGraphicFramePr>
          <p:nvPr/>
        </p:nvGraphicFramePr>
        <p:xfrm>
          <a:off x="7488238" y="0"/>
          <a:ext cx="1655762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8" name="" r:id="rId15" imgW="647700" imgH="393700" progId="Equation.3">
                  <p:embed/>
                </p:oleObj>
              </mc:Choice>
              <mc:Fallback>
                <p:oleObj name="" r:id="rId15" imgW="647700" imgH="393700" progId="Equation.3">
                  <p:embed/>
                  <p:pic>
                    <p:nvPicPr>
                      <p:cNvPr id="0" name="图片 3097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7488238" y="0"/>
                        <a:ext cx="1655762" cy="800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303" name="对象 9302"/>
          <p:cNvGraphicFramePr>
            <a:graphicFrameLocks noChangeAspect="1"/>
          </p:cNvGraphicFramePr>
          <p:nvPr/>
        </p:nvGraphicFramePr>
        <p:xfrm>
          <a:off x="395288" y="1765300"/>
          <a:ext cx="1316037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0" name="" r:id="rId17" imgW="647700" imgH="393700" progId="Equation.3">
                  <p:embed/>
                </p:oleObj>
              </mc:Choice>
              <mc:Fallback>
                <p:oleObj name="" r:id="rId17" imgW="647700" imgH="393700" progId="Equation.3">
                  <p:embed/>
                  <p:pic>
                    <p:nvPicPr>
                      <p:cNvPr id="0" name="图片 3099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395288" y="1765300"/>
                        <a:ext cx="1316037" cy="800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304" name="对象 9303"/>
          <p:cNvGraphicFramePr>
            <a:graphicFrameLocks noChangeAspect="1"/>
          </p:cNvGraphicFramePr>
          <p:nvPr/>
        </p:nvGraphicFramePr>
        <p:xfrm>
          <a:off x="250825" y="2997200"/>
          <a:ext cx="1316038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9" name="" r:id="rId18" imgW="647700" imgH="393700" progId="Equation.3">
                  <p:embed/>
                </p:oleObj>
              </mc:Choice>
              <mc:Fallback>
                <p:oleObj name="" r:id="rId18" imgW="647700" imgH="393700" progId="Equation.3">
                  <p:embed/>
                  <p:pic>
                    <p:nvPicPr>
                      <p:cNvPr id="0" name="图片 3098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250825" y="2997200"/>
                        <a:ext cx="1316038" cy="800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305" name="AutoShape 90"/>
          <p:cNvSpPr/>
          <p:nvPr/>
        </p:nvSpPr>
        <p:spPr>
          <a:xfrm>
            <a:off x="1692275" y="2133600"/>
            <a:ext cx="1366838" cy="71438"/>
          </a:xfrm>
          <a:prstGeom prst="rightArrow">
            <a:avLst>
              <a:gd name="adj1" fmla="val 50000"/>
              <a:gd name="adj2" fmla="val 478330"/>
            </a:avLst>
          </a:prstGeom>
          <a:solidFill>
            <a:srgbClr val="00CC00"/>
          </a:solidFill>
          <a:ln w="9525" cap="flat" cmpd="sng">
            <a:solidFill>
              <a:srgbClr val="00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306" name="Rectangle 91"/>
          <p:cNvSpPr/>
          <p:nvPr/>
        </p:nvSpPr>
        <p:spPr>
          <a:xfrm>
            <a:off x="1476375" y="2997200"/>
            <a:ext cx="1655763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向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右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平移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个单位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307" name="AutoShape 92"/>
          <p:cNvSpPr/>
          <p:nvPr/>
        </p:nvSpPr>
        <p:spPr>
          <a:xfrm>
            <a:off x="1619250" y="3429000"/>
            <a:ext cx="1366838" cy="71438"/>
          </a:xfrm>
          <a:prstGeom prst="rightArrow">
            <a:avLst>
              <a:gd name="adj1" fmla="val 50000"/>
              <a:gd name="adj2" fmla="val 478330"/>
            </a:avLst>
          </a:prstGeom>
          <a:solidFill>
            <a:srgbClr val="00CC00"/>
          </a:solidFill>
          <a:ln w="9525" cap="flat" cmpd="sng">
            <a:solidFill>
              <a:srgbClr val="00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308" name="Text Box 93"/>
          <p:cNvSpPr txBox="1"/>
          <p:nvPr/>
        </p:nvSpPr>
        <p:spPr>
          <a:xfrm>
            <a:off x="0" y="1308100"/>
            <a:ext cx="949325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即</a:t>
            </a:r>
            <a:r>
              <a:rPr lang="en-US" altLang="zh-CN" sz="40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endParaRPr lang="en-US" altLang="zh-CN" sz="40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9309" name="Group 94"/>
          <p:cNvGrpSpPr/>
          <p:nvPr/>
        </p:nvGrpSpPr>
        <p:grpSpPr>
          <a:xfrm>
            <a:off x="5392738" y="3573463"/>
            <a:ext cx="2593975" cy="3024187"/>
            <a:chOff x="0" y="0"/>
            <a:chExt cx="1634" cy="1905"/>
          </a:xfrm>
        </p:grpSpPr>
        <p:sp>
          <p:nvSpPr>
            <p:cNvPr id="9310" name="Freeform 95"/>
            <p:cNvSpPr/>
            <p:nvPr/>
          </p:nvSpPr>
          <p:spPr>
            <a:xfrm flipV="1">
              <a:off x="817" y="0"/>
              <a:ext cx="817" cy="1905"/>
            </a:xfrm>
            <a:custGeom>
              <a:avLst/>
              <a:gdLst>
                <a:gd name="txL" fmla="*/ 0 w 817"/>
                <a:gd name="txT" fmla="*/ 0 h 1905"/>
                <a:gd name="txR" fmla="*/ 817 w 817"/>
                <a:gd name="txB" fmla="*/ 1905 h 1905"/>
              </a:gdLst>
              <a:ahLst/>
              <a:cxnLst>
                <a:cxn ang="0">
                  <a:pos x="0" y="1905"/>
                </a:cxn>
                <a:cxn ang="0">
                  <a:pos x="182" y="1814"/>
                </a:cxn>
                <a:cxn ang="0">
                  <a:pos x="363" y="1542"/>
                </a:cxn>
                <a:cxn ang="0">
                  <a:pos x="545" y="1089"/>
                </a:cxn>
                <a:cxn ang="0">
                  <a:pos x="726" y="454"/>
                </a:cxn>
                <a:cxn ang="0">
                  <a:pos x="817" y="0"/>
                </a:cxn>
              </a:cxnLst>
              <a:rect l="txL" t="txT" r="txR" b="txB"/>
              <a:pathLst>
                <a:path w="817" h="1905">
                  <a:moveTo>
                    <a:pt x="0" y="1905"/>
                  </a:moveTo>
                  <a:cubicBezTo>
                    <a:pt x="61" y="1889"/>
                    <a:pt x="122" y="1874"/>
                    <a:pt x="182" y="1814"/>
                  </a:cubicBezTo>
                  <a:cubicBezTo>
                    <a:pt x="242" y="1754"/>
                    <a:pt x="303" y="1663"/>
                    <a:pt x="363" y="1542"/>
                  </a:cubicBezTo>
                  <a:cubicBezTo>
                    <a:pt x="423" y="1421"/>
                    <a:pt x="485" y="1270"/>
                    <a:pt x="545" y="1089"/>
                  </a:cubicBezTo>
                  <a:cubicBezTo>
                    <a:pt x="605" y="908"/>
                    <a:pt x="681" y="635"/>
                    <a:pt x="726" y="454"/>
                  </a:cubicBezTo>
                  <a:cubicBezTo>
                    <a:pt x="771" y="273"/>
                    <a:pt x="802" y="68"/>
                    <a:pt x="817" y="0"/>
                  </a:cubicBezTo>
                </a:path>
              </a:pathLst>
            </a:custGeom>
            <a:noFill/>
            <a:ln w="28575" cap="flat" cmpd="sng">
              <a:solidFill>
                <a:srgbClr val="D60093"/>
              </a:solidFill>
              <a:prstDash val="sysDot"/>
              <a:bevel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311" name="Freeform 96"/>
            <p:cNvSpPr/>
            <p:nvPr/>
          </p:nvSpPr>
          <p:spPr>
            <a:xfrm flipH="1" flipV="1">
              <a:off x="0" y="0"/>
              <a:ext cx="817" cy="1905"/>
            </a:xfrm>
            <a:custGeom>
              <a:avLst/>
              <a:gdLst>
                <a:gd name="txL" fmla="*/ 0 w 817"/>
                <a:gd name="txT" fmla="*/ 0 h 1905"/>
                <a:gd name="txR" fmla="*/ 817 w 817"/>
                <a:gd name="txB" fmla="*/ 1905 h 1905"/>
              </a:gdLst>
              <a:ahLst/>
              <a:cxnLst>
                <a:cxn ang="0">
                  <a:pos x="0" y="1905"/>
                </a:cxn>
                <a:cxn ang="0">
                  <a:pos x="182" y="1814"/>
                </a:cxn>
                <a:cxn ang="0">
                  <a:pos x="363" y="1542"/>
                </a:cxn>
                <a:cxn ang="0">
                  <a:pos x="545" y="1089"/>
                </a:cxn>
                <a:cxn ang="0">
                  <a:pos x="726" y="454"/>
                </a:cxn>
                <a:cxn ang="0">
                  <a:pos x="817" y="0"/>
                </a:cxn>
              </a:cxnLst>
              <a:rect l="txL" t="txT" r="txR" b="txB"/>
              <a:pathLst>
                <a:path w="817" h="1905">
                  <a:moveTo>
                    <a:pt x="0" y="1905"/>
                  </a:moveTo>
                  <a:cubicBezTo>
                    <a:pt x="61" y="1889"/>
                    <a:pt x="122" y="1874"/>
                    <a:pt x="182" y="1814"/>
                  </a:cubicBezTo>
                  <a:cubicBezTo>
                    <a:pt x="242" y="1754"/>
                    <a:pt x="303" y="1663"/>
                    <a:pt x="363" y="1542"/>
                  </a:cubicBezTo>
                  <a:cubicBezTo>
                    <a:pt x="423" y="1421"/>
                    <a:pt x="485" y="1270"/>
                    <a:pt x="545" y="1089"/>
                  </a:cubicBezTo>
                  <a:cubicBezTo>
                    <a:pt x="605" y="908"/>
                    <a:pt x="681" y="635"/>
                    <a:pt x="726" y="454"/>
                  </a:cubicBezTo>
                  <a:cubicBezTo>
                    <a:pt x="771" y="273"/>
                    <a:pt x="802" y="68"/>
                    <a:pt x="817" y="0"/>
                  </a:cubicBezTo>
                </a:path>
              </a:pathLst>
            </a:custGeom>
            <a:noFill/>
            <a:ln w="28575" cap="flat" cmpd="sng">
              <a:solidFill>
                <a:srgbClr val="D60093"/>
              </a:solidFill>
              <a:prstDash val="sysDot"/>
              <a:bevel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9312" name="Rectangle 97"/>
          <p:cNvSpPr/>
          <p:nvPr/>
        </p:nvSpPr>
        <p:spPr>
          <a:xfrm>
            <a:off x="0" y="188913"/>
            <a:ext cx="18002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tx2"/>
              </a:buClr>
              <a:buFont typeface="Wingdings" panose="05000000000000000000" pitchFamily="2" charset="2"/>
            </a:pPr>
            <a:r>
              <a:rPr lang="en-US" altLang="zh-CN" sz="2800" b="1">
                <a:solidFill>
                  <a:srgbClr val="663300"/>
                </a:solidFill>
                <a:latin typeface="华文新魏" pitchFamily="2" charset="-122"/>
                <a:ea typeface="华文新魏" pitchFamily="2" charset="-122"/>
              </a:rPr>
              <a:t> 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抛物线</a:t>
            </a:r>
            <a:r>
              <a:rPr lang="zh-CN" altLang="en-US" sz="2800" b="1" dirty="0">
                <a:solidFill>
                  <a:srgbClr val="663300"/>
                </a:solidFill>
                <a:latin typeface="宋体" panose="02010600030101010101" pitchFamily="2" charset="-122"/>
              </a:rPr>
              <a:t>                          </a:t>
            </a:r>
            <a:endParaRPr lang="zh-CN" altLang="en-US" sz="2800" b="1" baseline="30000" dirty="0">
              <a:solidFill>
                <a:srgbClr val="663300"/>
              </a:solidFill>
              <a:latin typeface="宋体" panose="02010600030101010101" pitchFamily="2" charset="-122"/>
            </a:endParaRPr>
          </a:p>
        </p:txBody>
      </p:sp>
      <p:sp>
        <p:nvSpPr>
          <p:cNvPr id="9313" name="Text Box 99"/>
          <p:cNvSpPr txBox="1"/>
          <p:nvPr/>
        </p:nvSpPr>
        <p:spPr>
          <a:xfrm>
            <a:off x="539750" y="836613"/>
            <a:ext cx="439261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663300"/>
                </a:solidFill>
                <a:latin typeface="华文新魏" pitchFamily="2" charset="-122"/>
                <a:ea typeface="华文新魏" pitchFamily="2" charset="-122"/>
              </a:rPr>
              <a:t>  </a:t>
            </a:r>
            <a:r>
              <a:rPr lang="zh-CN" altLang="en-US" sz="3600" b="1" dirty="0">
                <a:latin typeface="宋体" panose="02010600030101010101" pitchFamily="2" charset="-122"/>
                <a:ea typeface="黑体" panose="02010609060101010101" pitchFamily="49" charset="-122"/>
              </a:rPr>
              <a:t>有什么关系</a:t>
            </a:r>
            <a:r>
              <a:rPr lang="zh-CN" altLang="en-US" sz="3600" b="1" dirty="0">
                <a:latin typeface="华文新魏" pitchFamily="2" charset="-122"/>
                <a:ea typeface="黑体" panose="02010609060101010101" pitchFamily="49" charset="-122"/>
              </a:rPr>
              <a:t>？</a:t>
            </a:r>
            <a:endParaRPr lang="zh-CN" altLang="en-US" sz="3600" b="1" dirty="0">
              <a:latin typeface="华文新魏" pitchFamily="2" charset="-122"/>
              <a:ea typeface="黑体" panose="02010609060101010101" pitchFamily="49" charset="-122"/>
            </a:endParaRPr>
          </a:p>
        </p:txBody>
      </p:sp>
      <p:sp>
        <p:nvSpPr>
          <p:cNvPr id="9314" name="Line 100"/>
          <p:cNvSpPr/>
          <p:nvPr/>
        </p:nvSpPr>
        <p:spPr>
          <a:xfrm>
            <a:off x="6948488" y="3213100"/>
            <a:ext cx="0" cy="3644900"/>
          </a:xfrm>
          <a:prstGeom prst="line">
            <a:avLst/>
          </a:prstGeom>
          <a:ln w="38100" cap="flat" cmpd="sng">
            <a:solidFill>
              <a:srgbClr val="990099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315" name="Text Box 101"/>
          <p:cNvSpPr txBox="1"/>
          <p:nvPr/>
        </p:nvSpPr>
        <p:spPr>
          <a:xfrm>
            <a:off x="0" y="3860800"/>
            <a:ext cx="4786313" cy="28321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想一想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（</a:t>
            </a:r>
            <a:r>
              <a:rPr lang="en-US" altLang="zh-CN" sz="24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1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）抛物线能够平移的理由是什么？                                   （</a:t>
            </a:r>
            <a:r>
              <a:rPr lang="en-US" altLang="zh-CN" sz="24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2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）为什么是左右平移而非上下平移？                                                  （</a:t>
            </a:r>
            <a:r>
              <a:rPr lang="en-US" altLang="zh-CN" sz="24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3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）平移的单位与什么有关？           （</a:t>
            </a:r>
            <a:r>
              <a:rPr lang="en-US" altLang="zh-CN" sz="24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4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）何时向左平移？何时向右平移？</a:t>
            </a:r>
            <a:endParaRPr lang="zh-CN" altLang="en-US" sz="24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sym typeface="Wingdings" panose="05000000000000000000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3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3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3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3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13 1.96532E-6 L -0.03142 1.96532E-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93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0" y="0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9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6" dur="500"/>
                                        <p:tgtEl>
                                          <p:spTgt spid="9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500"/>
                            </p:stCondLst>
                            <p:childTnLst>
                              <p:par>
                                <p:cTn id="2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3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3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56 1.96532E-6 L 0.03473 1.96532E-6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92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2000"/>
                                        <p:tgtEl>
                                          <p:spTgt spid="9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3" dur="500"/>
                                        <p:tgtEl>
                                          <p:spTgt spid="9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3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3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99" grpId="0"/>
      <p:bldP spid="9305" grpId="0" animBg="1"/>
      <p:bldP spid="9306" grpId="0"/>
      <p:bldP spid="9307" grpId="0" animBg="1"/>
      <p:bldP spid="9308" grpId="0"/>
      <p:bldP spid="93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Text Box 2"/>
          <p:cNvSpPr txBox="1"/>
          <p:nvPr/>
        </p:nvSpPr>
        <p:spPr>
          <a:xfrm>
            <a:off x="3779838" y="5065713"/>
            <a:ext cx="175577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顶点</a:t>
            </a:r>
            <a:r>
              <a:rPr lang="en-US" altLang="zh-CN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(0,0)</a:t>
            </a:r>
            <a:endParaRPr lang="en-US" altLang="zh-CN" sz="28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267" name="Text Box 3"/>
          <p:cNvSpPr txBox="1"/>
          <p:nvPr/>
        </p:nvSpPr>
        <p:spPr>
          <a:xfrm>
            <a:off x="7021513" y="5049838"/>
            <a:ext cx="1655762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顶点</a:t>
            </a:r>
            <a:r>
              <a:rPr lang="en-US" altLang="zh-CN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(2,0)</a:t>
            </a:r>
            <a:endParaRPr lang="en-US" altLang="zh-CN" sz="28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268" name="Text Box 4"/>
          <p:cNvSpPr txBox="1"/>
          <p:nvPr/>
        </p:nvSpPr>
        <p:spPr>
          <a:xfrm>
            <a:off x="180975" y="6011863"/>
            <a:ext cx="201612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直线</a:t>
            </a:r>
            <a:r>
              <a:rPr lang="en-US" altLang="zh-CN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x=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－</a:t>
            </a:r>
            <a:r>
              <a:rPr lang="en-US" altLang="zh-CN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endParaRPr lang="en-US" altLang="zh-CN" sz="28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269" name="Text Box 5"/>
          <p:cNvSpPr txBox="1"/>
          <p:nvPr/>
        </p:nvSpPr>
        <p:spPr>
          <a:xfrm>
            <a:off x="7019925" y="5995988"/>
            <a:ext cx="18288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直线</a:t>
            </a:r>
            <a:r>
              <a:rPr lang="en-US" altLang="zh-CN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x=2</a:t>
            </a:r>
            <a:endParaRPr lang="en-US" altLang="zh-CN" sz="28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11270" name="Group 6"/>
          <p:cNvGrpSpPr>
            <a:grpSpLocks noChangeAspect="1"/>
          </p:cNvGrpSpPr>
          <p:nvPr/>
        </p:nvGrpSpPr>
        <p:grpSpPr>
          <a:xfrm>
            <a:off x="3348038" y="1628775"/>
            <a:ext cx="5545137" cy="2232025"/>
            <a:chOff x="0" y="0"/>
            <a:chExt cx="4354" cy="1542"/>
          </a:xfrm>
        </p:grpSpPr>
        <p:pic>
          <p:nvPicPr>
            <p:cNvPr id="11271" name="Picture 7"/>
            <p:cNvPicPr>
              <a:picLocks noChangeAspect="1"/>
            </p:cNvPicPr>
            <p:nvPr/>
          </p:nvPicPr>
          <p:blipFill>
            <a:blip r:embed="rId1"/>
            <a:srcRect l="27391" t="19589" r="10168" b="37527"/>
            <a:stretch>
              <a:fillRect/>
            </a:stretch>
          </p:blipFill>
          <p:spPr>
            <a:xfrm>
              <a:off x="545" y="38"/>
              <a:ext cx="3265" cy="150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1272" name="Picture 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068" y="0"/>
              <a:ext cx="424" cy="30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1273" name="Picture 9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136"/>
              <a:ext cx="658" cy="30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1274" name="Picture 10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696" y="90"/>
              <a:ext cx="658" cy="301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11275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4300" y="3879850"/>
            <a:ext cx="1223963" cy="8683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76" name="Rectangle 12"/>
          <p:cNvSpPr/>
          <p:nvPr/>
        </p:nvSpPr>
        <p:spPr>
          <a:xfrm>
            <a:off x="5360988" y="3851275"/>
            <a:ext cx="1655762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向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右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平移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个单位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277" name="AutoShape 13"/>
          <p:cNvSpPr/>
          <p:nvPr/>
        </p:nvSpPr>
        <p:spPr>
          <a:xfrm>
            <a:off x="5505450" y="4283075"/>
            <a:ext cx="1366838" cy="71438"/>
          </a:xfrm>
          <a:prstGeom prst="rightArrow">
            <a:avLst>
              <a:gd name="adj1" fmla="val 50000"/>
              <a:gd name="adj2" fmla="val 478330"/>
            </a:avLst>
          </a:prstGeom>
          <a:solidFill>
            <a:srgbClr val="00CC00"/>
          </a:solidFill>
          <a:ln w="9525" cap="flat" cmpd="sng">
            <a:solidFill>
              <a:srgbClr val="00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1278" name="Rectangle 14"/>
          <p:cNvSpPr/>
          <p:nvPr/>
        </p:nvSpPr>
        <p:spPr>
          <a:xfrm>
            <a:off x="2124075" y="3851275"/>
            <a:ext cx="1655763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向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左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平移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个单位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279" name="AutoShape 15"/>
          <p:cNvSpPr/>
          <p:nvPr/>
        </p:nvSpPr>
        <p:spPr>
          <a:xfrm flipH="1">
            <a:off x="2268538" y="4283075"/>
            <a:ext cx="1366837" cy="71438"/>
          </a:xfrm>
          <a:prstGeom prst="rightArrow">
            <a:avLst>
              <a:gd name="adj1" fmla="val 50000"/>
              <a:gd name="adj2" fmla="val 478329"/>
            </a:avLst>
          </a:prstGeom>
          <a:solidFill>
            <a:srgbClr val="00CC00"/>
          </a:solidFill>
          <a:ln w="9525" cap="flat" cmpd="sng">
            <a:solidFill>
              <a:srgbClr val="00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graphicFrame>
        <p:nvGraphicFramePr>
          <p:cNvPr id="11280" name="对象 11279"/>
          <p:cNvGraphicFramePr>
            <a:graphicFrameLocks noChangeAspect="1"/>
          </p:cNvGraphicFramePr>
          <p:nvPr/>
        </p:nvGraphicFramePr>
        <p:xfrm>
          <a:off x="328613" y="3851275"/>
          <a:ext cx="186690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3" name="" r:id="rId5" imgW="850900" imgH="393700" progId="Equation.3">
                  <p:embed/>
                </p:oleObj>
              </mc:Choice>
              <mc:Fallback>
                <p:oleObj name="" r:id="rId5" imgW="850900" imgH="393700" progId="Equation.3">
                  <p:embed/>
                  <p:pic>
                    <p:nvPicPr>
                      <p:cNvPr id="0" name="图片 310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28613" y="3851275"/>
                        <a:ext cx="1866900" cy="863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81" name="对象 11280"/>
          <p:cNvGraphicFramePr>
            <a:graphicFrameLocks noChangeAspect="1"/>
          </p:cNvGraphicFramePr>
          <p:nvPr/>
        </p:nvGraphicFramePr>
        <p:xfrm>
          <a:off x="6892925" y="3851275"/>
          <a:ext cx="1855788" cy="858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4" name="" r:id="rId7" imgW="850900" imgH="393700" progId="Equation.3">
                  <p:embed/>
                </p:oleObj>
              </mc:Choice>
              <mc:Fallback>
                <p:oleObj name="" r:id="rId7" imgW="850900" imgH="393700" progId="Equation.3">
                  <p:embed/>
                  <p:pic>
                    <p:nvPicPr>
                      <p:cNvPr id="0" name="图片 3103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892925" y="3851275"/>
                        <a:ext cx="1855788" cy="8588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82" name="Text Box 18"/>
          <p:cNvSpPr txBox="1"/>
          <p:nvPr/>
        </p:nvSpPr>
        <p:spPr>
          <a:xfrm>
            <a:off x="250825" y="5084763"/>
            <a:ext cx="208915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顶点</a:t>
            </a:r>
            <a:r>
              <a:rPr lang="en-US" altLang="zh-CN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－</a:t>
            </a:r>
            <a:r>
              <a:rPr lang="en-US" altLang="zh-CN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2,0)</a:t>
            </a:r>
            <a:endParaRPr lang="en-US" altLang="zh-CN" sz="28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283" name="Rectangle 19"/>
          <p:cNvSpPr/>
          <p:nvPr/>
        </p:nvSpPr>
        <p:spPr>
          <a:xfrm>
            <a:off x="3444875" y="5795963"/>
            <a:ext cx="2152650" cy="9461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对称轴</a:t>
            </a:r>
            <a:r>
              <a:rPr lang="en-US" altLang="zh-CN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:y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轴</a:t>
            </a:r>
            <a:endParaRPr lang="zh-CN" altLang="en-US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即直线</a:t>
            </a:r>
            <a:r>
              <a:rPr lang="en-US" altLang="zh-CN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 x=0</a:t>
            </a:r>
            <a:endParaRPr lang="en-US" altLang="zh-CN" sz="28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284" name="AutoShape 20"/>
          <p:cNvSpPr/>
          <p:nvPr/>
        </p:nvSpPr>
        <p:spPr>
          <a:xfrm>
            <a:off x="1187450" y="4643438"/>
            <a:ext cx="360363" cy="431800"/>
          </a:xfrm>
          <a:prstGeom prst="downArrow">
            <a:avLst>
              <a:gd name="adj1" fmla="val 50000"/>
              <a:gd name="adj2" fmla="val 29955"/>
            </a:avLst>
          </a:prstGeom>
          <a:solidFill>
            <a:srgbClr val="00CC00"/>
          </a:solidFill>
          <a:ln w="9525" cap="flat" cmpd="sng">
            <a:solidFill>
              <a:srgbClr val="00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1285" name="AutoShape 21"/>
          <p:cNvSpPr/>
          <p:nvPr/>
        </p:nvSpPr>
        <p:spPr>
          <a:xfrm>
            <a:off x="1187450" y="5651500"/>
            <a:ext cx="360363" cy="431800"/>
          </a:xfrm>
          <a:prstGeom prst="downArrow">
            <a:avLst>
              <a:gd name="adj1" fmla="val 50000"/>
              <a:gd name="adj2" fmla="val 29955"/>
            </a:avLst>
          </a:prstGeom>
          <a:solidFill>
            <a:srgbClr val="00CC00"/>
          </a:solidFill>
          <a:ln w="9525" cap="flat" cmpd="sng">
            <a:solidFill>
              <a:srgbClr val="00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1286" name="AutoShape 22"/>
          <p:cNvSpPr/>
          <p:nvPr/>
        </p:nvSpPr>
        <p:spPr>
          <a:xfrm>
            <a:off x="4283075" y="4643438"/>
            <a:ext cx="360363" cy="431800"/>
          </a:xfrm>
          <a:prstGeom prst="downArrow">
            <a:avLst>
              <a:gd name="adj1" fmla="val 50000"/>
              <a:gd name="adj2" fmla="val 29955"/>
            </a:avLst>
          </a:prstGeom>
          <a:solidFill>
            <a:srgbClr val="00CC00"/>
          </a:solidFill>
          <a:ln w="9525" cap="flat" cmpd="sng">
            <a:solidFill>
              <a:srgbClr val="00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1287" name="AutoShape 23"/>
          <p:cNvSpPr/>
          <p:nvPr/>
        </p:nvSpPr>
        <p:spPr>
          <a:xfrm>
            <a:off x="4284663" y="5508625"/>
            <a:ext cx="360362" cy="431800"/>
          </a:xfrm>
          <a:prstGeom prst="downArrow">
            <a:avLst>
              <a:gd name="adj1" fmla="val 50000"/>
              <a:gd name="adj2" fmla="val 29955"/>
            </a:avLst>
          </a:prstGeom>
          <a:solidFill>
            <a:srgbClr val="00CC00"/>
          </a:solidFill>
          <a:ln w="9525" cap="flat" cmpd="sng">
            <a:solidFill>
              <a:srgbClr val="00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1288" name="AutoShape 24"/>
          <p:cNvSpPr/>
          <p:nvPr/>
        </p:nvSpPr>
        <p:spPr>
          <a:xfrm>
            <a:off x="7667625" y="4643438"/>
            <a:ext cx="360363" cy="431800"/>
          </a:xfrm>
          <a:prstGeom prst="downArrow">
            <a:avLst>
              <a:gd name="adj1" fmla="val 50000"/>
              <a:gd name="adj2" fmla="val 29955"/>
            </a:avLst>
          </a:prstGeom>
          <a:solidFill>
            <a:srgbClr val="00CC00"/>
          </a:solidFill>
          <a:ln w="9525" cap="flat" cmpd="sng">
            <a:solidFill>
              <a:srgbClr val="00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1289" name="AutoShape 25"/>
          <p:cNvSpPr/>
          <p:nvPr/>
        </p:nvSpPr>
        <p:spPr>
          <a:xfrm>
            <a:off x="7667625" y="5580063"/>
            <a:ext cx="360363" cy="431800"/>
          </a:xfrm>
          <a:prstGeom prst="downArrow">
            <a:avLst>
              <a:gd name="adj1" fmla="val 50000"/>
              <a:gd name="adj2" fmla="val 29955"/>
            </a:avLst>
          </a:prstGeom>
          <a:solidFill>
            <a:srgbClr val="00CC00"/>
          </a:solidFill>
          <a:ln w="9525" cap="flat" cmpd="sng">
            <a:solidFill>
              <a:srgbClr val="00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1290" name="Rectangle 27"/>
          <p:cNvSpPr/>
          <p:nvPr/>
        </p:nvSpPr>
        <p:spPr>
          <a:xfrm>
            <a:off x="0" y="260350"/>
            <a:ext cx="9144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tx2"/>
              </a:buClr>
              <a:buFont typeface="Wingdings" panose="05000000000000000000" pitchFamily="2" charset="2"/>
            </a:pPr>
            <a:r>
              <a:rPr lang="zh-CN" altLang="en-US" sz="3600" b="1" dirty="0">
                <a:solidFill>
                  <a:srgbClr val="000000"/>
                </a:solidFill>
                <a:latin typeface="隶书" pitchFamily="1" charset="-122"/>
                <a:ea typeface="黑体" panose="02010609060101010101" pitchFamily="49" charset="-122"/>
              </a:rPr>
              <a:t>在同一坐标系中作出了下列二次函数的图像</a:t>
            </a:r>
            <a:r>
              <a:rPr lang="zh-CN" altLang="en-US" sz="3600" b="1" dirty="0">
                <a:solidFill>
                  <a:srgbClr val="000000"/>
                </a:solidFill>
                <a:latin typeface="华文新魏" pitchFamily="2" charset="-122"/>
                <a:ea typeface="黑体" panose="02010609060101010101" pitchFamily="49" charset="-122"/>
              </a:rPr>
              <a:t>：</a:t>
            </a:r>
            <a:endParaRPr lang="zh-CN" altLang="en-US" sz="3600" b="1" baseline="30000" dirty="0">
              <a:latin typeface="华文新魏" pitchFamily="2" charset="-122"/>
              <a:ea typeface="黑体" panose="02010609060101010101" pitchFamily="49" charset="-122"/>
            </a:endParaRPr>
          </a:p>
        </p:txBody>
      </p:sp>
      <p:pic>
        <p:nvPicPr>
          <p:cNvPr id="11291" name="Picture 2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92200" y="836613"/>
            <a:ext cx="1247775" cy="885825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11292" name="对象 11291"/>
          <p:cNvGraphicFramePr>
            <a:graphicFrameLocks noChangeAspect="1"/>
          </p:cNvGraphicFramePr>
          <p:nvPr/>
        </p:nvGraphicFramePr>
        <p:xfrm>
          <a:off x="2700338" y="836613"/>
          <a:ext cx="186690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1" name="" r:id="rId10" imgW="850900" imgH="393700" progId="Equation.3">
                  <p:embed/>
                </p:oleObj>
              </mc:Choice>
              <mc:Fallback>
                <p:oleObj name="" r:id="rId10" imgW="850900" imgH="393700" progId="Equation.3">
                  <p:embed/>
                  <p:pic>
                    <p:nvPicPr>
                      <p:cNvPr id="0" name="图片 3100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700338" y="836613"/>
                        <a:ext cx="1866900" cy="863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93" name="对象 11292"/>
          <p:cNvGraphicFramePr>
            <a:graphicFrameLocks noChangeAspect="1"/>
          </p:cNvGraphicFramePr>
          <p:nvPr/>
        </p:nvGraphicFramePr>
        <p:xfrm>
          <a:off x="5092700" y="836613"/>
          <a:ext cx="1855788" cy="858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2" name="" r:id="rId11" imgW="850900" imgH="393700" progId="Equation.3">
                  <p:embed/>
                </p:oleObj>
              </mc:Choice>
              <mc:Fallback>
                <p:oleObj name="" r:id="rId11" imgW="850900" imgH="393700" progId="Equation.3">
                  <p:embed/>
                  <p:pic>
                    <p:nvPicPr>
                      <p:cNvPr id="0" name="图片 3101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092700" y="836613"/>
                        <a:ext cx="1855788" cy="8588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94" name="Rectangle 31"/>
          <p:cNvSpPr/>
          <p:nvPr/>
        </p:nvSpPr>
        <p:spPr>
          <a:xfrm>
            <a:off x="0" y="1628775"/>
            <a:ext cx="3563938" cy="2041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tx2"/>
              </a:buClr>
              <a:buFont typeface="Wingdings" panose="05000000000000000000" pitchFamily="2" charset="2"/>
            </a:pP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观察三条抛物线的相互关系</a:t>
            </a:r>
            <a:r>
              <a:rPr lang="en-US" altLang="zh-CN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并分别指出它们的开口方向</a:t>
            </a:r>
            <a:r>
              <a:rPr lang="en-US" altLang="zh-CN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对称轴及顶点</a:t>
            </a:r>
            <a:r>
              <a:rPr lang="en-US" altLang="zh-CN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3200" b="1" baseline="3000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11295" name="Group 32"/>
          <p:cNvGrpSpPr/>
          <p:nvPr/>
        </p:nvGrpSpPr>
        <p:grpSpPr>
          <a:xfrm>
            <a:off x="4821238" y="1227138"/>
            <a:ext cx="2573337" cy="2417762"/>
            <a:chOff x="0" y="0"/>
            <a:chExt cx="1634" cy="1523"/>
          </a:xfrm>
        </p:grpSpPr>
        <p:sp>
          <p:nvSpPr>
            <p:cNvPr id="11296" name="Freeform 33"/>
            <p:cNvSpPr/>
            <p:nvPr/>
          </p:nvSpPr>
          <p:spPr>
            <a:xfrm>
              <a:off x="817" y="0"/>
              <a:ext cx="817" cy="1523"/>
            </a:xfrm>
            <a:custGeom>
              <a:avLst/>
              <a:gdLst>
                <a:gd name="txL" fmla="*/ 0 w 817"/>
                <a:gd name="txT" fmla="*/ 0 h 1905"/>
                <a:gd name="txR" fmla="*/ 817 w 817"/>
                <a:gd name="txB" fmla="*/ 1905 h 1905"/>
              </a:gdLst>
              <a:ahLst/>
              <a:cxnLst>
                <a:cxn ang="0">
                  <a:pos x="0" y="1905"/>
                </a:cxn>
                <a:cxn ang="0">
                  <a:pos x="182" y="1814"/>
                </a:cxn>
                <a:cxn ang="0">
                  <a:pos x="363" y="1542"/>
                </a:cxn>
                <a:cxn ang="0">
                  <a:pos x="545" y="1089"/>
                </a:cxn>
                <a:cxn ang="0">
                  <a:pos x="726" y="454"/>
                </a:cxn>
                <a:cxn ang="0">
                  <a:pos x="817" y="0"/>
                </a:cxn>
              </a:cxnLst>
              <a:rect l="txL" t="txT" r="txR" b="txB"/>
              <a:pathLst>
                <a:path w="817" h="1905">
                  <a:moveTo>
                    <a:pt x="0" y="1905"/>
                  </a:moveTo>
                  <a:cubicBezTo>
                    <a:pt x="61" y="1889"/>
                    <a:pt x="122" y="1874"/>
                    <a:pt x="182" y="1814"/>
                  </a:cubicBezTo>
                  <a:cubicBezTo>
                    <a:pt x="242" y="1754"/>
                    <a:pt x="303" y="1663"/>
                    <a:pt x="363" y="1542"/>
                  </a:cubicBezTo>
                  <a:cubicBezTo>
                    <a:pt x="423" y="1421"/>
                    <a:pt x="485" y="1270"/>
                    <a:pt x="545" y="1089"/>
                  </a:cubicBezTo>
                  <a:cubicBezTo>
                    <a:pt x="605" y="908"/>
                    <a:pt x="681" y="635"/>
                    <a:pt x="726" y="454"/>
                  </a:cubicBezTo>
                  <a:cubicBezTo>
                    <a:pt x="771" y="273"/>
                    <a:pt x="802" y="68"/>
                    <a:pt x="817" y="0"/>
                  </a:cubicBezTo>
                </a:path>
              </a:pathLst>
            </a:custGeom>
            <a:noFill/>
            <a:ln w="28575" cap="flat" cmpd="sng">
              <a:solidFill>
                <a:srgbClr val="FF0000"/>
              </a:solidFill>
              <a:prstDash val="dash"/>
              <a:bevel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297" name="Freeform 34"/>
            <p:cNvSpPr/>
            <p:nvPr/>
          </p:nvSpPr>
          <p:spPr>
            <a:xfrm flipH="1">
              <a:off x="0" y="0"/>
              <a:ext cx="817" cy="1523"/>
            </a:xfrm>
            <a:custGeom>
              <a:avLst/>
              <a:gdLst>
                <a:gd name="txL" fmla="*/ 0 w 817"/>
                <a:gd name="txT" fmla="*/ 0 h 1905"/>
                <a:gd name="txR" fmla="*/ 817 w 817"/>
                <a:gd name="txB" fmla="*/ 1905 h 1905"/>
              </a:gdLst>
              <a:ahLst/>
              <a:cxnLst>
                <a:cxn ang="0">
                  <a:pos x="0" y="1905"/>
                </a:cxn>
                <a:cxn ang="0">
                  <a:pos x="182" y="1814"/>
                </a:cxn>
                <a:cxn ang="0">
                  <a:pos x="363" y="1542"/>
                </a:cxn>
                <a:cxn ang="0">
                  <a:pos x="545" y="1089"/>
                </a:cxn>
                <a:cxn ang="0">
                  <a:pos x="726" y="454"/>
                </a:cxn>
                <a:cxn ang="0">
                  <a:pos x="817" y="0"/>
                </a:cxn>
              </a:cxnLst>
              <a:rect l="txL" t="txT" r="txR" b="txB"/>
              <a:pathLst>
                <a:path w="817" h="1905">
                  <a:moveTo>
                    <a:pt x="0" y="1905"/>
                  </a:moveTo>
                  <a:cubicBezTo>
                    <a:pt x="61" y="1889"/>
                    <a:pt x="122" y="1874"/>
                    <a:pt x="182" y="1814"/>
                  </a:cubicBezTo>
                  <a:cubicBezTo>
                    <a:pt x="242" y="1754"/>
                    <a:pt x="303" y="1663"/>
                    <a:pt x="363" y="1542"/>
                  </a:cubicBezTo>
                  <a:cubicBezTo>
                    <a:pt x="423" y="1421"/>
                    <a:pt x="485" y="1270"/>
                    <a:pt x="545" y="1089"/>
                  </a:cubicBezTo>
                  <a:cubicBezTo>
                    <a:pt x="605" y="908"/>
                    <a:pt x="681" y="635"/>
                    <a:pt x="726" y="454"/>
                  </a:cubicBezTo>
                  <a:cubicBezTo>
                    <a:pt x="771" y="273"/>
                    <a:pt x="802" y="68"/>
                    <a:pt x="817" y="0"/>
                  </a:cubicBezTo>
                </a:path>
              </a:pathLst>
            </a:custGeom>
            <a:noFill/>
            <a:ln w="28575" cap="flat" cmpd="sng">
              <a:solidFill>
                <a:srgbClr val="FF0000"/>
              </a:solidFill>
              <a:prstDash val="dash"/>
              <a:bevel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1298" name="Group 35"/>
          <p:cNvGrpSpPr/>
          <p:nvPr/>
        </p:nvGrpSpPr>
        <p:grpSpPr>
          <a:xfrm>
            <a:off x="4821238" y="1227138"/>
            <a:ext cx="2573337" cy="2417762"/>
            <a:chOff x="0" y="0"/>
            <a:chExt cx="1634" cy="1523"/>
          </a:xfrm>
        </p:grpSpPr>
        <p:sp>
          <p:nvSpPr>
            <p:cNvPr id="11299" name="Freeform 36"/>
            <p:cNvSpPr/>
            <p:nvPr/>
          </p:nvSpPr>
          <p:spPr>
            <a:xfrm>
              <a:off x="817" y="0"/>
              <a:ext cx="817" cy="1523"/>
            </a:xfrm>
            <a:custGeom>
              <a:avLst/>
              <a:gdLst>
                <a:gd name="txL" fmla="*/ 0 w 817"/>
                <a:gd name="txT" fmla="*/ 0 h 1905"/>
                <a:gd name="txR" fmla="*/ 817 w 817"/>
                <a:gd name="txB" fmla="*/ 1905 h 1905"/>
              </a:gdLst>
              <a:ahLst/>
              <a:cxnLst>
                <a:cxn ang="0">
                  <a:pos x="0" y="1905"/>
                </a:cxn>
                <a:cxn ang="0">
                  <a:pos x="182" y="1814"/>
                </a:cxn>
                <a:cxn ang="0">
                  <a:pos x="363" y="1542"/>
                </a:cxn>
                <a:cxn ang="0">
                  <a:pos x="545" y="1089"/>
                </a:cxn>
                <a:cxn ang="0">
                  <a:pos x="726" y="454"/>
                </a:cxn>
                <a:cxn ang="0">
                  <a:pos x="817" y="0"/>
                </a:cxn>
              </a:cxnLst>
              <a:rect l="txL" t="txT" r="txR" b="txB"/>
              <a:pathLst>
                <a:path w="817" h="1905">
                  <a:moveTo>
                    <a:pt x="0" y="1905"/>
                  </a:moveTo>
                  <a:cubicBezTo>
                    <a:pt x="61" y="1889"/>
                    <a:pt x="122" y="1874"/>
                    <a:pt x="182" y="1814"/>
                  </a:cubicBezTo>
                  <a:cubicBezTo>
                    <a:pt x="242" y="1754"/>
                    <a:pt x="303" y="1663"/>
                    <a:pt x="363" y="1542"/>
                  </a:cubicBezTo>
                  <a:cubicBezTo>
                    <a:pt x="423" y="1421"/>
                    <a:pt x="485" y="1270"/>
                    <a:pt x="545" y="1089"/>
                  </a:cubicBezTo>
                  <a:cubicBezTo>
                    <a:pt x="605" y="908"/>
                    <a:pt x="681" y="635"/>
                    <a:pt x="726" y="454"/>
                  </a:cubicBezTo>
                  <a:cubicBezTo>
                    <a:pt x="771" y="273"/>
                    <a:pt x="802" y="68"/>
                    <a:pt x="817" y="0"/>
                  </a:cubicBezTo>
                </a:path>
              </a:pathLst>
            </a:custGeom>
            <a:noFill/>
            <a:ln w="28575" cap="flat" cmpd="sng">
              <a:solidFill>
                <a:srgbClr val="FF0000"/>
              </a:solidFill>
              <a:prstDash val="dash"/>
              <a:bevel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00" name="Freeform 37"/>
            <p:cNvSpPr/>
            <p:nvPr/>
          </p:nvSpPr>
          <p:spPr>
            <a:xfrm flipH="1">
              <a:off x="0" y="0"/>
              <a:ext cx="817" cy="1523"/>
            </a:xfrm>
            <a:custGeom>
              <a:avLst/>
              <a:gdLst>
                <a:gd name="txL" fmla="*/ 0 w 817"/>
                <a:gd name="txT" fmla="*/ 0 h 1905"/>
                <a:gd name="txR" fmla="*/ 817 w 817"/>
                <a:gd name="txB" fmla="*/ 1905 h 1905"/>
              </a:gdLst>
              <a:ahLst/>
              <a:cxnLst>
                <a:cxn ang="0">
                  <a:pos x="0" y="1905"/>
                </a:cxn>
                <a:cxn ang="0">
                  <a:pos x="182" y="1814"/>
                </a:cxn>
                <a:cxn ang="0">
                  <a:pos x="363" y="1542"/>
                </a:cxn>
                <a:cxn ang="0">
                  <a:pos x="545" y="1089"/>
                </a:cxn>
                <a:cxn ang="0">
                  <a:pos x="726" y="454"/>
                </a:cxn>
                <a:cxn ang="0">
                  <a:pos x="817" y="0"/>
                </a:cxn>
              </a:cxnLst>
              <a:rect l="txL" t="txT" r="txR" b="txB"/>
              <a:pathLst>
                <a:path w="817" h="1905">
                  <a:moveTo>
                    <a:pt x="0" y="1905"/>
                  </a:moveTo>
                  <a:cubicBezTo>
                    <a:pt x="61" y="1889"/>
                    <a:pt x="122" y="1874"/>
                    <a:pt x="182" y="1814"/>
                  </a:cubicBezTo>
                  <a:cubicBezTo>
                    <a:pt x="242" y="1754"/>
                    <a:pt x="303" y="1663"/>
                    <a:pt x="363" y="1542"/>
                  </a:cubicBezTo>
                  <a:cubicBezTo>
                    <a:pt x="423" y="1421"/>
                    <a:pt x="485" y="1270"/>
                    <a:pt x="545" y="1089"/>
                  </a:cubicBezTo>
                  <a:cubicBezTo>
                    <a:pt x="605" y="908"/>
                    <a:pt x="681" y="635"/>
                    <a:pt x="726" y="454"/>
                  </a:cubicBezTo>
                  <a:cubicBezTo>
                    <a:pt x="771" y="273"/>
                    <a:pt x="802" y="68"/>
                    <a:pt x="817" y="0"/>
                  </a:cubicBezTo>
                </a:path>
              </a:pathLst>
            </a:custGeom>
            <a:noFill/>
            <a:ln w="28575" cap="flat" cmpd="sng">
              <a:solidFill>
                <a:srgbClr val="FF0000"/>
              </a:solidFill>
              <a:prstDash val="dash"/>
              <a:bevel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11301" name="Rectangle 38"/>
          <p:cNvSpPr/>
          <p:nvPr/>
        </p:nvSpPr>
        <p:spPr>
          <a:xfrm>
            <a:off x="5364163" y="4859338"/>
            <a:ext cx="1655762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向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右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平移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个单位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302" name="AutoShape 39"/>
          <p:cNvSpPr/>
          <p:nvPr/>
        </p:nvSpPr>
        <p:spPr>
          <a:xfrm>
            <a:off x="5508625" y="5291138"/>
            <a:ext cx="1366838" cy="71437"/>
          </a:xfrm>
          <a:prstGeom prst="rightArrow">
            <a:avLst>
              <a:gd name="adj1" fmla="val 50000"/>
              <a:gd name="adj2" fmla="val 478336"/>
            </a:avLst>
          </a:prstGeom>
          <a:solidFill>
            <a:srgbClr val="00CC00"/>
          </a:solidFill>
          <a:ln w="9525" cap="flat" cmpd="sng">
            <a:solidFill>
              <a:srgbClr val="00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1303" name="Rectangle 40"/>
          <p:cNvSpPr/>
          <p:nvPr/>
        </p:nvSpPr>
        <p:spPr>
          <a:xfrm>
            <a:off x="5364163" y="5795963"/>
            <a:ext cx="1655762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向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右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平移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个单位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304" name="AutoShape 41"/>
          <p:cNvSpPr/>
          <p:nvPr/>
        </p:nvSpPr>
        <p:spPr>
          <a:xfrm>
            <a:off x="5508625" y="6227763"/>
            <a:ext cx="1366838" cy="71437"/>
          </a:xfrm>
          <a:prstGeom prst="rightArrow">
            <a:avLst>
              <a:gd name="adj1" fmla="val 50000"/>
              <a:gd name="adj2" fmla="val 478336"/>
            </a:avLst>
          </a:prstGeom>
          <a:solidFill>
            <a:srgbClr val="00CC00"/>
          </a:solidFill>
          <a:ln w="9525" cap="flat" cmpd="sng">
            <a:solidFill>
              <a:srgbClr val="00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1305" name="Rectangle 42"/>
          <p:cNvSpPr/>
          <p:nvPr/>
        </p:nvSpPr>
        <p:spPr>
          <a:xfrm>
            <a:off x="2124075" y="4859338"/>
            <a:ext cx="1655763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向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左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平移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个单位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306" name="AutoShape 43"/>
          <p:cNvSpPr/>
          <p:nvPr/>
        </p:nvSpPr>
        <p:spPr>
          <a:xfrm flipH="1">
            <a:off x="2268538" y="5291138"/>
            <a:ext cx="1366837" cy="71437"/>
          </a:xfrm>
          <a:prstGeom prst="rightArrow">
            <a:avLst>
              <a:gd name="adj1" fmla="val 50000"/>
              <a:gd name="adj2" fmla="val 478336"/>
            </a:avLst>
          </a:prstGeom>
          <a:solidFill>
            <a:srgbClr val="00CC00"/>
          </a:solidFill>
          <a:ln w="9525" cap="flat" cmpd="sng">
            <a:solidFill>
              <a:srgbClr val="00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1307" name="Rectangle 44"/>
          <p:cNvSpPr/>
          <p:nvPr/>
        </p:nvSpPr>
        <p:spPr>
          <a:xfrm>
            <a:off x="2051050" y="5805488"/>
            <a:ext cx="1655763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向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左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平移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个单位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308" name="AutoShape 45"/>
          <p:cNvSpPr/>
          <p:nvPr/>
        </p:nvSpPr>
        <p:spPr>
          <a:xfrm flipH="1">
            <a:off x="2195513" y="6237288"/>
            <a:ext cx="1366837" cy="71437"/>
          </a:xfrm>
          <a:prstGeom prst="rightArrow">
            <a:avLst>
              <a:gd name="adj1" fmla="val 50000"/>
              <a:gd name="adj2" fmla="val 478336"/>
            </a:avLst>
          </a:prstGeom>
          <a:solidFill>
            <a:srgbClr val="00CC00"/>
          </a:solidFill>
          <a:ln w="9525" cap="flat" cmpd="sng">
            <a:solidFill>
              <a:srgbClr val="00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11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69 -2.08092E-6 L 0.08733 -0.00208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12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00" y="0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60"/>
                            </p:stCondLst>
                            <p:childTnLst>
                              <p:par>
                                <p:cTn id="3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12 -2.08092E-6 L -0.08437 -0.00208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112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00" y="0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1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3" dur="500"/>
                                        <p:tgtEl>
                                          <p:spTgt spid="11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11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11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2" dur="80"/>
                                        <p:tgtEl>
                                          <p:spTgt spid="113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3" dur="80"/>
                                        <p:tgtEl>
                                          <p:spTgt spid="113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80"/>
                                        <p:tgtEl>
                                          <p:spTgt spid="113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4" dur="500"/>
                                        <p:tgtEl>
                                          <p:spTgt spid="11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11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00"/>
                            </p:stCondLst>
                            <p:childTnLst>
                              <p:par>
                                <p:cTn id="10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13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13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00"/>
                            </p:stCondLst>
                            <p:childTnLst>
                              <p:par>
                                <p:cTn id="1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4" dur="500"/>
                                        <p:tgtEl>
                                          <p:spTgt spid="11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9" dur="500"/>
                                        <p:tgtEl>
                                          <p:spTgt spid="11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500"/>
                            </p:stCondLst>
                            <p:childTnLst>
                              <p:par>
                                <p:cTn id="12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3" dur="500"/>
                                        <p:tgtEl>
                                          <p:spTgt spid="11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11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00"/>
                            </p:stCondLst>
                            <p:childTnLst>
                              <p:par>
                                <p:cTn id="130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2" dur="80"/>
                                        <p:tgtEl>
                                          <p:spTgt spid="113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3" dur="80"/>
                                        <p:tgtEl>
                                          <p:spTgt spid="113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80"/>
                                        <p:tgtEl>
                                          <p:spTgt spid="113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39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500"/>
                            </p:stCondLst>
                            <p:childTnLst>
                              <p:par>
                                <p:cTn id="1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3" dur="500"/>
                                        <p:tgtEl>
                                          <p:spTgt spid="11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8" dur="500"/>
                                        <p:tgtEl>
                                          <p:spTgt spid="11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500"/>
                            </p:stCondLst>
                            <p:childTnLst>
                              <p:par>
                                <p:cTn id="1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113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113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8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500"/>
                            </p:stCondLst>
                            <p:childTnLst>
                              <p:par>
                                <p:cTn id="16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2" dur="500"/>
                                        <p:tgtEl>
                                          <p:spTgt spid="11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11267" grpId="0"/>
      <p:bldP spid="11268" grpId="0"/>
      <p:bldP spid="11269" grpId="0"/>
      <p:bldP spid="11276" grpId="0"/>
      <p:bldP spid="11277" grpId="0" animBg="1"/>
      <p:bldP spid="11278" grpId="0"/>
      <p:bldP spid="11279" grpId="0" animBg="1"/>
      <p:bldP spid="11282" grpId="0"/>
      <p:bldP spid="11283" grpId="0"/>
      <p:bldP spid="11284" grpId="0" animBg="1"/>
      <p:bldP spid="11285" grpId="0" animBg="1"/>
      <p:bldP spid="11286" grpId="0" animBg="1"/>
      <p:bldP spid="11287" grpId="0" animBg="1"/>
      <p:bldP spid="11288" grpId="0" animBg="1"/>
      <p:bldP spid="11289" grpId="0" animBg="1"/>
      <p:bldP spid="11294" grpId="0"/>
      <p:bldP spid="11301" grpId="0"/>
      <p:bldP spid="11302" grpId="0" animBg="1"/>
      <p:bldP spid="11303" grpId="0"/>
      <p:bldP spid="11304" grpId="0" animBg="1"/>
      <p:bldP spid="11305" grpId="0"/>
      <p:bldP spid="11306" grpId="0" animBg="1"/>
      <p:bldP spid="11307" grpId="0"/>
      <p:bldP spid="1130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Rectangle 2"/>
          <p:cNvSpPr>
            <a:spLocks noGrp="1"/>
          </p:cNvSpPr>
          <p:nvPr/>
        </p:nvSpPr>
        <p:spPr>
          <a:xfrm>
            <a:off x="395288" y="1125538"/>
            <a:ext cx="8458200" cy="9906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>
              <a:buClr>
                <a:schemeClr val="tx2"/>
              </a:buClr>
              <a:buFont typeface="Wingdings" panose="05000000000000000000" pitchFamily="2" charset="2"/>
            </a:pPr>
            <a:r>
              <a:rPr lang="en-US" altLang="zh-CN" sz="4800" b="1">
                <a:solidFill>
                  <a:srgbClr val="000000"/>
                </a:solidFill>
                <a:latin typeface="隶书" pitchFamily="1" charset="-122"/>
              </a:rPr>
              <a:t>   </a:t>
            </a:r>
            <a:r>
              <a:rPr lang="zh-CN" altLang="en-US" sz="4800" b="1" dirty="0">
                <a:solidFill>
                  <a:srgbClr val="000000"/>
                </a:solidFill>
                <a:latin typeface="隶书" pitchFamily="1" charset="-122"/>
              </a:rPr>
              <a:t>在同一坐标系中观察        和</a:t>
            </a:r>
            <a:endParaRPr lang="zh-CN" altLang="en-US" sz="4800" b="1" dirty="0">
              <a:solidFill>
                <a:srgbClr val="000000"/>
              </a:solidFill>
              <a:latin typeface="隶书" pitchFamily="1" charset="-122"/>
            </a:endParaRPr>
          </a:p>
          <a:p>
            <a:pPr>
              <a:buClr>
                <a:schemeClr val="tx2"/>
              </a:buClr>
              <a:buFont typeface="Wingdings" panose="05000000000000000000" pitchFamily="2" charset="2"/>
            </a:pPr>
            <a:r>
              <a:rPr lang="zh-CN" altLang="en-US" sz="4800" b="1" dirty="0">
                <a:solidFill>
                  <a:srgbClr val="000000"/>
                </a:solidFill>
                <a:latin typeface="隶书" pitchFamily="1" charset="-122"/>
              </a:rPr>
              <a:t>                  </a:t>
            </a:r>
            <a:endParaRPr lang="zh-CN" altLang="en-US" sz="4800" b="1" dirty="0">
              <a:solidFill>
                <a:srgbClr val="000000"/>
              </a:solidFill>
              <a:latin typeface="隶书" pitchFamily="1" charset="-122"/>
            </a:endParaRPr>
          </a:p>
          <a:p>
            <a:pPr>
              <a:buClr>
                <a:schemeClr val="tx2"/>
              </a:buClr>
              <a:buFont typeface="Wingdings" panose="05000000000000000000" pitchFamily="2" charset="2"/>
            </a:pPr>
            <a:r>
              <a:rPr lang="zh-CN" altLang="en-US" sz="4800" b="1" dirty="0">
                <a:solidFill>
                  <a:srgbClr val="000000"/>
                </a:solidFill>
                <a:latin typeface="隶书" pitchFamily="1" charset="-122"/>
              </a:rPr>
              <a:t>的函数图象，回答问题。</a:t>
            </a:r>
            <a:endParaRPr lang="zh-CN" altLang="en-US" sz="4800" b="1" dirty="0">
              <a:solidFill>
                <a:srgbClr val="000000"/>
              </a:solidFill>
              <a:latin typeface="隶书" pitchFamily="1" charset="-122"/>
            </a:endParaRPr>
          </a:p>
        </p:txBody>
      </p:sp>
      <p:graphicFrame>
        <p:nvGraphicFramePr>
          <p:cNvPr id="12291" name="内容占位符 12290"/>
          <p:cNvGraphicFramePr>
            <a:graphicFrameLocks noChangeAspect="1"/>
          </p:cNvGraphicFramePr>
          <p:nvPr>
            <p:ph sz="half" idx="1"/>
          </p:nvPr>
        </p:nvGraphicFramePr>
        <p:xfrm>
          <a:off x="6446203" y="1125538"/>
          <a:ext cx="1655762" cy="784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" r:id="rId1" imgW="482600" imgH="228600" progId="Equation.3">
                  <p:embed/>
                </p:oleObj>
              </mc:Choice>
              <mc:Fallback>
                <p:oleObj name="" r:id="rId1" imgW="482600" imgH="228600" progId="Equation.3">
                  <p:embed/>
                  <p:pic>
                    <p:nvPicPr>
                      <p:cNvPr id="0" name="图片 3091"/>
                      <p:cNvPicPr/>
                      <p:nvPr/>
                    </p:nvPicPr>
                    <p:blipFill>
                      <a:blip r:embed="rId2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6446203" y="1125538"/>
                        <a:ext cx="1655762" cy="784225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2" name="内容占位符 12291"/>
          <p:cNvGraphicFramePr>
            <a:graphicFrameLocks noChangeAspect="1"/>
          </p:cNvGraphicFramePr>
          <p:nvPr>
            <p:ph sz="half" idx="1"/>
          </p:nvPr>
        </p:nvGraphicFramePr>
        <p:xfrm>
          <a:off x="395288" y="1729740"/>
          <a:ext cx="3744912" cy="911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3" imgW="762000" imgH="241300" progId="Equation.3">
                  <p:embed/>
                </p:oleObj>
              </mc:Choice>
              <mc:Fallback>
                <p:oleObj name="" r:id="rId3" imgW="762000" imgH="241300" progId="Equation.3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95288" y="1729740"/>
                        <a:ext cx="3744912" cy="911225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3314" name="Picture 2" descr="1"/>
          <p:cNvPicPr>
            <a:picLocks noChangeAspect="1"/>
          </p:cNvPicPr>
          <p:nvPr/>
        </p:nvPicPr>
        <p:blipFill>
          <a:blip r:embed="rId1"/>
          <a:srcRect r="38417" b="51195"/>
          <a:stretch>
            <a:fillRect/>
          </a:stretch>
        </p:blipFill>
        <p:spPr>
          <a:xfrm>
            <a:off x="4284663" y="0"/>
            <a:ext cx="4692650" cy="2789238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13315" name="对象 13314"/>
          <p:cNvGraphicFramePr>
            <a:graphicFrameLocks noChangeAspect="1"/>
          </p:cNvGraphicFramePr>
          <p:nvPr/>
        </p:nvGraphicFramePr>
        <p:xfrm>
          <a:off x="4787900" y="188913"/>
          <a:ext cx="1258888" cy="523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2" imgW="482600" imgH="228600" progId="Equation.3">
                  <p:embed/>
                </p:oleObj>
              </mc:Choice>
              <mc:Fallback>
                <p:oleObj name="" r:id="rId2" imgW="482600" imgH="228600" progId="Equation.3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3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4787900" y="188913"/>
                        <a:ext cx="1258888" cy="5238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16" name="对象 13315"/>
          <p:cNvGraphicFramePr>
            <a:graphicFrameLocks noChangeAspect="1"/>
          </p:cNvGraphicFramePr>
          <p:nvPr/>
        </p:nvGraphicFramePr>
        <p:xfrm>
          <a:off x="7380288" y="260350"/>
          <a:ext cx="1522412" cy="48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4" imgW="762000" imgH="241300" progId="Equation.3">
                  <p:embed/>
                </p:oleObj>
              </mc:Choice>
              <mc:Fallback>
                <p:oleObj name="" r:id="rId4" imgW="762000" imgH="241300" progId="Equation.3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380288" y="260350"/>
                        <a:ext cx="1522412" cy="482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17" name="Line 5"/>
          <p:cNvSpPr/>
          <p:nvPr/>
        </p:nvSpPr>
        <p:spPr>
          <a:xfrm flipV="1">
            <a:off x="6934200" y="93663"/>
            <a:ext cx="0" cy="2649537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triangle" w="sm" len="sm"/>
          </a:ln>
        </p:spPr>
      </p:sp>
      <p:sp>
        <p:nvSpPr>
          <p:cNvPr id="13318" name="AutoShape 6"/>
          <p:cNvSpPr/>
          <p:nvPr/>
        </p:nvSpPr>
        <p:spPr>
          <a:xfrm>
            <a:off x="3200400" y="3200400"/>
            <a:ext cx="2362200" cy="990600"/>
          </a:xfrm>
          <a:prstGeom prst="wedgeRoundRectCallout">
            <a:avLst>
              <a:gd name="adj1" fmla="val 105106"/>
              <a:gd name="adj2" fmla="val -285417"/>
              <a:gd name="adj3" fmla="val 16667"/>
            </a:avLst>
          </a:prstGeom>
          <a:gradFill rotWithShape="0">
            <a:gsLst>
              <a:gs pos="0">
                <a:srgbClr val="33CCCC"/>
              </a:gs>
              <a:gs pos="100000">
                <a:srgbClr val="FFFFFF"/>
              </a:gs>
            </a:gsLst>
            <a:path path="rect">
              <a:fillToRect l="50000" t="50000" r="50000" b="50000"/>
            </a:path>
            <a:tileRect/>
          </a:gradFill>
          <a:ln w="25400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r>
              <a:rPr lang="zh-CN" altLang="en-US" sz="20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图象是轴对称图形</a:t>
            </a:r>
            <a:endParaRPr lang="zh-CN" altLang="en-US" sz="20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0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对称轴是平行于</a:t>
            </a:r>
            <a:endParaRPr lang="zh-CN" altLang="en-US" sz="20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000" b="1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y</a:t>
            </a:r>
            <a:r>
              <a:rPr lang="zh-CN" altLang="en-US" sz="20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轴的直线</a:t>
            </a:r>
            <a:r>
              <a:rPr lang="en-US" altLang="zh-CN" sz="20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en-US" altLang="zh-CN" sz="2000" b="1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x=1</a:t>
            </a:r>
            <a:r>
              <a:rPr lang="en-US" altLang="zh-CN" sz="20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0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319" name="Oval 7"/>
          <p:cNvSpPr/>
          <p:nvPr/>
        </p:nvSpPr>
        <p:spPr>
          <a:xfrm>
            <a:off x="6877050" y="2273300"/>
            <a:ext cx="147638" cy="147638"/>
          </a:xfrm>
          <a:prstGeom prst="ellipse">
            <a:avLst/>
          </a:prstGeom>
          <a:solidFill>
            <a:schemeClr val="tx2"/>
          </a:solidFill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lang="zh-CN" altLang="en-US" sz="2400" dirty="0">
              <a:solidFill>
                <a:srgbClr val="FF00FF"/>
              </a:solidFill>
              <a:latin typeface="Tahoma" panose="020B0604030504040204" pitchFamily="34" charset="0"/>
            </a:endParaRPr>
          </a:p>
        </p:txBody>
      </p:sp>
      <p:sp>
        <p:nvSpPr>
          <p:cNvPr id="13320" name="AutoShape 8"/>
          <p:cNvSpPr/>
          <p:nvPr/>
        </p:nvSpPr>
        <p:spPr>
          <a:xfrm>
            <a:off x="5105400" y="4648200"/>
            <a:ext cx="1276350" cy="777875"/>
          </a:xfrm>
          <a:prstGeom prst="wedgeRectCallout">
            <a:avLst>
              <a:gd name="adj1" fmla="val 91667"/>
              <a:gd name="adj2" fmla="val -328778"/>
            </a:avLst>
          </a:prstGeom>
          <a:gradFill rotWithShape="0">
            <a:gsLst>
              <a:gs pos="0">
                <a:srgbClr val="C29BC2"/>
              </a:gs>
              <a:gs pos="100000">
                <a:srgbClr val="FFCCFF"/>
              </a:gs>
            </a:gsLst>
            <a:path path="rect">
              <a:fillToRect l="50000" t="50000" r="50000" b="50000"/>
            </a:path>
            <a:tileRect/>
          </a:gradFill>
          <a:ln w="25400" cap="flat" cmpd="sng">
            <a:solidFill>
              <a:srgbClr val="99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顶点坐标</a:t>
            </a:r>
            <a:endParaRPr lang="zh-CN" altLang="en-US" sz="2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是点</a:t>
            </a:r>
            <a:r>
              <a:rPr lang="en-US" altLang="zh-CN" sz="2000" b="1">
                <a:latin typeface="Arial" panose="020B0604020202020204" pitchFamily="34" charset="0"/>
                <a:ea typeface="黑体" panose="02010609060101010101" pitchFamily="49" charset="-122"/>
              </a:rPr>
              <a:t>(1,0).</a:t>
            </a:r>
            <a:endParaRPr lang="en-US" altLang="zh-CN" sz="2000" b="1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3321" name="AutoShape 9"/>
          <p:cNvSpPr/>
          <p:nvPr/>
        </p:nvSpPr>
        <p:spPr>
          <a:xfrm>
            <a:off x="0" y="2971800"/>
            <a:ext cx="3048000" cy="2133600"/>
          </a:xfrm>
          <a:prstGeom prst="wedgeEllipseCallout">
            <a:avLst>
              <a:gd name="adj1" fmla="val -20051"/>
              <a:gd name="adj2" fmla="val 74481"/>
            </a:avLst>
          </a:prstGeom>
          <a:gradFill rotWithShape="0">
            <a:gsLst>
              <a:gs pos="0">
                <a:srgbClr val="D4FB57"/>
              </a:gs>
              <a:gs pos="50000">
                <a:srgbClr val="99FFCC"/>
              </a:gs>
              <a:gs pos="100000">
                <a:srgbClr val="D4FB57"/>
              </a:gs>
            </a:gsLst>
            <a:lin ang="2700000" scaled="1"/>
            <a:tileRect/>
          </a:gradFill>
          <a:ln w="127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20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二次函数</a:t>
            </a: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y=</a:t>
            </a:r>
            <a:r>
              <a:rPr lang="en-US" altLang="zh-CN" sz="20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3(x-1)</a:t>
            </a:r>
            <a:r>
              <a:rPr lang="en-US" altLang="zh-CN" sz="2000" b="1" baseline="300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endParaRPr lang="en-US" altLang="zh-CN" sz="2000" b="1" baseline="300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20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与</a:t>
            </a:r>
            <a:r>
              <a:rPr lang="en-US" altLang="zh-CN" sz="20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y=3x</a:t>
            </a:r>
            <a:r>
              <a:rPr lang="en-US" altLang="zh-CN" sz="2000" b="1" baseline="300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0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的图象形状</a:t>
            </a:r>
            <a:endParaRPr lang="zh-CN" altLang="en-US" sz="20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20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相同</a:t>
            </a:r>
            <a:r>
              <a:rPr lang="en-US" altLang="zh-CN" sz="20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0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可以看作是抛</a:t>
            </a:r>
            <a:endParaRPr lang="zh-CN" altLang="en-US" sz="20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20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物线</a:t>
            </a:r>
            <a:r>
              <a:rPr lang="en-US" altLang="zh-CN" sz="20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y=3x</a:t>
            </a:r>
            <a:r>
              <a:rPr lang="en-US" altLang="zh-CN" sz="2000" b="1" baseline="300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整体沿</a:t>
            </a:r>
            <a:r>
              <a:rPr lang="en-US" altLang="zh-CN" sz="2000" b="1">
                <a:latin typeface="黑体" panose="02010609060101010101" pitchFamily="49" charset="-122"/>
                <a:ea typeface="黑体" panose="02010609060101010101" pitchFamily="49" charset="-122"/>
              </a:rPr>
              <a:t>x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轴</a:t>
            </a:r>
            <a:endParaRPr lang="zh-CN" altLang="en-US" sz="2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向右平移了</a:t>
            </a:r>
            <a:r>
              <a:rPr lang="en-US" altLang="zh-CN" sz="2000" b="1">
                <a:latin typeface="黑体" panose="02010609060101010101" pitchFamily="49" charset="-122"/>
                <a:ea typeface="黑体" panose="02010609060101010101" pitchFamily="49" charset="-122"/>
              </a:rPr>
              <a:t>1 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个单位</a:t>
            </a:r>
            <a:endParaRPr lang="zh-CN" altLang="en-US" sz="2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3322" name="Picture 10" descr="uarh4nj2[1]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200" y="5711825"/>
            <a:ext cx="1295400" cy="1076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23" name="Rectangle 11"/>
          <p:cNvSpPr>
            <a:spLocks noGrp="1"/>
          </p:cNvSpPr>
          <p:nvPr/>
        </p:nvSpPr>
        <p:spPr>
          <a:xfrm>
            <a:off x="0" y="0"/>
            <a:ext cx="4419600" cy="25654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>
              <a:buClr>
                <a:schemeClr val="tx2"/>
              </a:buClr>
              <a:buSzPct val="100000"/>
              <a:buFont typeface="Wingdings" panose="05000000000000000000" pitchFamily="2" charset="2"/>
            </a:pPr>
            <a:r>
              <a:rPr lang="en-US" altLang="zh-CN" sz="32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(1)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函数</a:t>
            </a:r>
            <a:r>
              <a:rPr lang="en-US" altLang="zh-CN" sz="32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y=3(x-1)</a:t>
            </a:r>
            <a:r>
              <a:rPr lang="en-US" altLang="zh-CN" sz="3200" b="1" baseline="300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的图象与</a:t>
            </a:r>
            <a:r>
              <a:rPr lang="en-US" altLang="zh-CN" sz="32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y=3x</a:t>
            </a:r>
            <a:r>
              <a:rPr lang="en-US" altLang="zh-CN" sz="3200" b="1" baseline="300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的图象有什么关系</a:t>
            </a:r>
            <a:r>
              <a:rPr lang="en-US" altLang="zh-CN" sz="32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?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它是轴对称图形吗</a:t>
            </a:r>
            <a:r>
              <a:rPr lang="en-US" altLang="zh-CN" sz="32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?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它的对称轴和顶点坐标分别是什么</a:t>
            </a:r>
            <a:r>
              <a:rPr lang="en-US" altLang="zh-CN" sz="32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? </a:t>
            </a:r>
            <a:endParaRPr lang="en-US" altLang="zh-CN" sz="32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324" name="AutoShape 12"/>
          <p:cNvSpPr/>
          <p:nvPr/>
        </p:nvSpPr>
        <p:spPr>
          <a:xfrm>
            <a:off x="6705600" y="3505200"/>
            <a:ext cx="2054225" cy="928688"/>
          </a:xfrm>
          <a:prstGeom prst="wedgeRectCallout">
            <a:avLst>
              <a:gd name="adj1" fmla="val -20866"/>
              <a:gd name="adj2" fmla="val -286583"/>
            </a:avLst>
          </a:prstGeom>
          <a:gradFill rotWithShape="0">
            <a:gsLst>
              <a:gs pos="0">
                <a:srgbClr val="C29BC2"/>
              </a:gs>
              <a:gs pos="100000">
                <a:srgbClr val="FFCCFF"/>
              </a:gs>
            </a:gsLst>
            <a:path path="rect">
              <a:fillToRect l="50000" t="50000" r="50000" b="50000"/>
            </a:path>
            <a:tileRect/>
          </a:gradFill>
          <a:ln w="25400" cap="flat" cmpd="sng">
            <a:solidFill>
              <a:srgbClr val="99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eaLnBrk="0" hangingPunct="0"/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二次项系数相同</a:t>
            </a:r>
            <a:endParaRPr lang="zh-CN" altLang="en-US" sz="2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/>
            <a:r>
              <a:rPr lang="en-US" altLang="zh-CN" sz="2000" b="1">
                <a:latin typeface="黑体" panose="02010609060101010101" pitchFamily="49" charset="-122"/>
                <a:ea typeface="黑体" panose="02010609060101010101" pitchFamily="49" charset="-122"/>
              </a:rPr>
              <a:t>a&gt;0,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开口都向上</a:t>
            </a:r>
            <a:r>
              <a:rPr lang="en-US" altLang="zh-CN" sz="2000" b="1">
                <a:solidFill>
                  <a:schemeClr val="bg2"/>
                </a:solidFill>
                <a:latin typeface="Times New Roman" panose="02020603050405020304" pitchFamily="18" charset="0"/>
              </a:rPr>
              <a:t>.</a:t>
            </a:r>
            <a:endParaRPr lang="en-US" altLang="zh-CN" sz="2000" b="1">
              <a:solidFill>
                <a:schemeClr val="bg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25" name="Text Box 13"/>
          <p:cNvSpPr txBox="1"/>
          <p:nvPr/>
        </p:nvSpPr>
        <p:spPr>
          <a:xfrm>
            <a:off x="2051050" y="5440363"/>
            <a:ext cx="6842125" cy="1128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tx2"/>
              </a:buClr>
              <a:buFont typeface="Wingdings" panose="05000000000000000000" pitchFamily="2" charset="2"/>
              <a:buChar char="w"/>
            </a:pP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想一想</a:t>
            </a:r>
            <a:r>
              <a:rPr lang="en-US" altLang="zh-CN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在同一坐标系中作二次函数</a:t>
            </a:r>
            <a:r>
              <a:rPr lang="en-US" altLang="zh-CN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y=3(x+1)</a:t>
            </a:r>
            <a:r>
              <a:rPr lang="en-US" altLang="zh-CN" sz="3600" b="1" baseline="3000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的图象</a:t>
            </a:r>
            <a:r>
              <a:rPr lang="en-US" altLang="zh-CN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会在什么位置</a:t>
            </a:r>
            <a:r>
              <a:rPr lang="en-US" altLang="zh-CN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? </a:t>
            </a:r>
            <a:endParaRPr lang="en-US" altLang="zh-CN" sz="32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Joy9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332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500"/>
                                        <p:tgtEl>
                                          <p:spTgt spid="13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 animBg="1"/>
      <p:bldP spid="13319" grpId="0" animBg="1"/>
      <p:bldP spid="13320" grpId="0" animBg="1"/>
      <p:bldP spid="13321" grpId="0" animBg="1"/>
      <p:bldP spid="13324" grpId="0" animBg="1"/>
      <p:bldP spid="133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4338" name="Picture 2" descr="1"/>
          <p:cNvPicPr>
            <a:picLocks noChangeAspect="1"/>
          </p:cNvPicPr>
          <p:nvPr/>
        </p:nvPicPr>
        <p:blipFill>
          <a:blip r:embed="rId1"/>
          <a:srcRect r="38417" b="51195"/>
          <a:stretch>
            <a:fillRect/>
          </a:stretch>
        </p:blipFill>
        <p:spPr>
          <a:xfrm>
            <a:off x="4267200" y="106363"/>
            <a:ext cx="4692650" cy="2789237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14339" name="对象 14338"/>
          <p:cNvGraphicFramePr>
            <a:graphicFrameLocks noChangeAspect="1"/>
          </p:cNvGraphicFramePr>
          <p:nvPr/>
        </p:nvGraphicFramePr>
        <p:xfrm>
          <a:off x="4800600" y="161925"/>
          <a:ext cx="1258888" cy="523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2" imgW="482600" imgH="228600" progId="Equation.3">
                  <p:embed/>
                </p:oleObj>
              </mc:Choice>
              <mc:Fallback>
                <p:oleObj name="" r:id="rId2" imgW="482600" imgH="228600" progId="Equation.3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3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4800600" y="161925"/>
                        <a:ext cx="1258888" cy="5238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0" name="对象 14339"/>
          <p:cNvGraphicFramePr>
            <a:graphicFrameLocks noChangeAspect="1"/>
          </p:cNvGraphicFramePr>
          <p:nvPr/>
        </p:nvGraphicFramePr>
        <p:xfrm>
          <a:off x="7415213" y="152400"/>
          <a:ext cx="1522412" cy="48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4" imgW="762000" imgH="241300" progId="Equation.3">
                  <p:embed/>
                </p:oleObj>
              </mc:Choice>
              <mc:Fallback>
                <p:oleObj name="" r:id="rId4" imgW="762000" imgH="241300" progId="Equation.3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415213" y="152400"/>
                        <a:ext cx="1522412" cy="482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41" name="Line 5"/>
          <p:cNvSpPr/>
          <p:nvPr/>
        </p:nvSpPr>
        <p:spPr>
          <a:xfrm flipV="1">
            <a:off x="6934200" y="93663"/>
            <a:ext cx="0" cy="2649537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triangle" w="sm" len="sm"/>
          </a:ln>
        </p:spPr>
      </p:sp>
      <p:sp>
        <p:nvSpPr>
          <p:cNvPr id="14342" name="AutoShape 6"/>
          <p:cNvSpPr/>
          <p:nvPr/>
        </p:nvSpPr>
        <p:spPr>
          <a:xfrm>
            <a:off x="457200" y="2362200"/>
            <a:ext cx="3048000" cy="1371600"/>
          </a:xfrm>
          <a:prstGeom prst="wedgeRoundRectCallout">
            <a:avLst>
              <a:gd name="adj1" fmla="val 146718"/>
              <a:gd name="adj2" fmla="val -172454"/>
              <a:gd name="adj3" fmla="val 16667"/>
            </a:avLst>
          </a:prstGeom>
          <a:gradFill rotWithShape="0">
            <a:gsLst>
              <a:gs pos="0">
                <a:srgbClr val="33CCCC"/>
              </a:gs>
              <a:gs pos="100000">
                <a:srgbClr val="FFFFFF"/>
              </a:gs>
            </a:gsLst>
            <a:path path="rect">
              <a:fillToRect l="50000" t="50000" r="50000" b="50000"/>
            </a:path>
            <a:tileRect/>
          </a:gradFill>
          <a:ln w="25400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在对称轴</a:t>
            </a:r>
            <a:r>
              <a:rPr lang="en-US" altLang="zh-CN" sz="2000" b="1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(</a:t>
            </a:r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直线</a:t>
            </a:r>
            <a:r>
              <a:rPr lang="en-US" altLang="zh-CN" sz="2000" b="1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:x=1)</a:t>
            </a:r>
            <a:r>
              <a:rPr lang="zh-CN" altLang="en-US" sz="2000" b="1" dirty="0">
                <a:latin typeface="Arial" panose="020B0604020202020204" pitchFamily="34" charset="0"/>
                <a:ea typeface="黑体" panose="02010609060101010101" pitchFamily="49" charset="-122"/>
              </a:rPr>
              <a:t>左侧</a:t>
            </a:r>
            <a:endParaRPr lang="zh-CN" altLang="en-US" sz="2000" b="1" dirty="0"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r>
              <a:rPr lang="en-US" altLang="zh-CN" sz="2000" b="1">
                <a:latin typeface="Arial" panose="020B0604020202020204" pitchFamily="34" charset="0"/>
                <a:ea typeface="黑体" panose="02010609060101010101" pitchFamily="49" charset="-122"/>
              </a:rPr>
              <a:t>(</a:t>
            </a:r>
            <a:r>
              <a:rPr lang="zh-CN" altLang="en-US" sz="2000" b="1" dirty="0">
                <a:latin typeface="Arial" panose="020B0604020202020204" pitchFamily="34" charset="0"/>
                <a:ea typeface="黑体" panose="02010609060101010101" pitchFamily="49" charset="-122"/>
              </a:rPr>
              <a:t>即</a:t>
            </a:r>
            <a:r>
              <a:rPr lang="en-US" altLang="zh-CN" sz="2000" b="1">
                <a:latin typeface="Arial" panose="020B0604020202020204" pitchFamily="34" charset="0"/>
                <a:ea typeface="黑体" panose="02010609060101010101" pitchFamily="49" charset="-122"/>
              </a:rPr>
              <a:t>x&lt;1</a:t>
            </a:r>
            <a:r>
              <a:rPr lang="zh-CN" altLang="en-US" sz="2000" b="1" dirty="0">
                <a:latin typeface="Arial" panose="020B0604020202020204" pitchFamily="34" charset="0"/>
                <a:ea typeface="黑体" panose="02010609060101010101" pitchFamily="49" charset="-122"/>
              </a:rPr>
              <a:t>时</a:t>
            </a:r>
            <a:r>
              <a:rPr lang="en-US" altLang="zh-CN" sz="2000" b="1">
                <a:latin typeface="Arial" panose="020B0604020202020204" pitchFamily="34" charset="0"/>
                <a:ea typeface="黑体" panose="02010609060101010101" pitchFamily="49" charset="-122"/>
              </a:rPr>
              <a:t>),</a:t>
            </a:r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函数</a:t>
            </a:r>
            <a:r>
              <a:rPr lang="en-US" altLang="zh-CN" sz="2000" b="1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y=3(x-1)</a:t>
            </a:r>
            <a:r>
              <a:rPr lang="en-US" altLang="zh-CN" sz="2000" b="1" baseline="300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2</a:t>
            </a:r>
            <a:endParaRPr lang="en-US" altLang="zh-CN" sz="2000" b="1" baseline="3000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的值随</a:t>
            </a:r>
            <a:r>
              <a:rPr lang="en-US" altLang="zh-CN" sz="2000" b="1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x</a:t>
            </a:r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的增大而减少</a:t>
            </a:r>
            <a:r>
              <a:rPr lang="en-US" altLang="zh-CN" sz="2000" b="1">
                <a:latin typeface="Arial" panose="020B0604020202020204" pitchFamily="34" charset="0"/>
                <a:ea typeface="黑体" panose="02010609060101010101" pitchFamily="49" charset="-122"/>
              </a:rPr>
              <a:t>,.</a:t>
            </a:r>
            <a:endParaRPr lang="en-US" altLang="zh-CN" sz="2000" b="1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4343" name="Oval 7"/>
          <p:cNvSpPr/>
          <p:nvPr/>
        </p:nvSpPr>
        <p:spPr>
          <a:xfrm>
            <a:off x="6862763" y="2386013"/>
            <a:ext cx="147637" cy="147637"/>
          </a:xfrm>
          <a:prstGeom prst="ellipse">
            <a:avLst/>
          </a:prstGeom>
          <a:solidFill>
            <a:schemeClr val="tx2"/>
          </a:solidFill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lang="zh-CN" altLang="en-US" sz="2400" dirty="0">
              <a:solidFill>
                <a:srgbClr val="FF00FF"/>
              </a:solidFill>
              <a:latin typeface="Tahoma" panose="020B0604030504040204" pitchFamily="34" charset="0"/>
            </a:endParaRPr>
          </a:p>
        </p:txBody>
      </p:sp>
      <p:sp>
        <p:nvSpPr>
          <p:cNvPr id="14344" name="AutoShape 8"/>
          <p:cNvSpPr/>
          <p:nvPr/>
        </p:nvSpPr>
        <p:spPr>
          <a:xfrm>
            <a:off x="3505200" y="3200400"/>
            <a:ext cx="2286000" cy="1066800"/>
          </a:xfrm>
          <a:prstGeom prst="wedgeRectCallout">
            <a:avLst>
              <a:gd name="adj1" fmla="val 99514"/>
              <a:gd name="adj2" fmla="val -120685"/>
            </a:avLst>
          </a:prstGeom>
          <a:gradFill rotWithShape="0">
            <a:gsLst>
              <a:gs pos="0">
                <a:srgbClr val="C29BC2"/>
              </a:gs>
              <a:gs pos="100000">
                <a:srgbClr val="FFCCFF"/>
              </a:gs>
            </a:gsLst>
            <a:path path="rect">
              <a:fillToRect l="50000" t="50000" r="50000" b="50000"/>
            </a:path>
            <a:tileRect/>
          </a:gradFill>
          <a:ln w="25400" cap="flat" cmpd="sng">
            <a:solidFill>
              <a:srgbClr val="FFCC66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2000" b="1" dirty="0">
                <a:latin typeface="Arial" panose="020B0604020202020204" pitchFamily="34" charset="0"/>
                <a:ea typeface="黑体" panose="02010609060101010101" pitchFamily="49" charset="-122"/>
              </a:rPr>
              <a:t>顶点是最低点</a:t>
            </a:r>
            <a:r>
              <a:rPr lang="en-US" altLang="zh-CN" sz="2000" b="1">
                <a:latin typeface="Arial" panose="020B0604020202020204" pitchFamily="34" charset="0"/>
                <a:ea typeface="黑体" panose="02010609060101010101" pitchFamily="49" charset="-122"/>
              </a:rPr>
              <a:t>,</a:t>
            </a:r>
            <a:r>
              <a:rPr lang="zh-CN" altLang="en-US" sz="2000" b="1" dirty="0">
                <a:latin typeface="Arial" panose="020B0604020202020204" pitchFamily="34" charset="0"/>
                <a:ea typeface="黑体" panose="02010609060101010101" pitchFamily="49" charset="-122"/>
              </a:rPr>
              <a:t>函数</a:t>
            </a:r>
            <a:endParaRPr lang="zh-CN" altLang="en-US" sz="2000" b="1" dirty="0"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algn="ctr"/>
            <a:r>
              <a:rPr lang="zh-CN" altLang="en-US" sz="2000" b="1" dirty="0">
                <a:latin typeface="Arial" panose="020B0604020202020204" pitchFamily="34" charset="0"/>
                <a:ea typeface="黑体" panose="02010609060101010101" pitchFamily="49" charset="-122"/>
              </a:rPr>
              <a:t>有最小值</a:t>
            </a:r>
            <a:r>
              <a:rPr lang="en-US" altLang="zh-CN" sz="2000" b="1">
                <a:latin typeface="Arial" panose="020B0604020202020204" pitchFamily="34" charset="0"/>
                <a:ea typeface="黑体" panose="02010609060101010101" pitchFamily="49" charset="-122"/>
              </a:rPr>
              <a:t>.</a:t>
            </a:r>
            <a:r>
              <a:rPr lang="zh-CN" altLang="en-US" sz="2000" b="1" dirty="0">
                <a:latin typeface="Arial" panose="020B0604020202020204" pitchFamily="34" charset="0"/>
                <a:ea typeface="黑体" panose="02010609060101010101" pitchFamily="49" charset="-122"/>
              </a:rPr>
              <a:t>当</a:t>
            </a:r>
            <a:r>
              <a:rPr lang="en-US" altLang="zh-CN" sz="2000" b="1">
                <a:latin typeface="Arial" panose="020B0604020202020204" pitchFamily="34" charset="0"/>
                <a:ea typeface="黑体" panose="02010609060101010101" pitchFamily="49" charset="-122"/>
              </a:rPr>
              <a:t>x=1</a:t>
            </a:r>
            <a:r>
              <a:rPr lang="zh-CN" altLang="en-US" sz="2000" b="1" dirty="0">
                <a:latin typeface="Arial" panose="020B0604020202020204" pitchFamily="34" charset="0"/>
                <a:ea typeface="黑体" panose="02010609060101010101" pitchFamily="49" charset="-122"/>
              </a:rPr>
              <a:t>时</a:t>
            </a:r>
            <a:r>
              <a:rPr lang="en-US" altLang="zh-CN" sz="2000" b="1">
                <a:latin typeface="Arial" panose="020B0604020202020204" pitchFamily="34" charset="0"/>
                <a:ea typeface="黑体" panose="02010609060101010101" pitchFamily="49" charset="-122"/>
              </a:rPr>
              <a:t>,</a:t>
            </a:r>
            <a:endParaRPr lang="en-US" altLang="zh-CN" sz="2000" b="1"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algn="ctr"/>
            <a:r>
              <a:rPr lang="zh-CN" altLang="en-US" sz="2000" b="1" dirty="0">
                <a:latin typeface="Arial" panose="020B0604020202020204" pitchFamily="34" charset="0"/>
                <a:ea typeface="黑体" panose="02010609060101010101" pitchFamily="49" charset="-122"/>
              </a:rPr>
              <a:t>最小值是</a:t>
            </a:r>
            <a:r>
              <a:rPr lang="en-US" altLang="zh-CN" sz="2000" b="1">
                <a:latin typeface="Arial" panose="020B0604020202020204" pitchFamily="34" charset="0"/>
                <a:ea typeface="黑体" panose="02010609060101010101" pitchFamily="49" charset="-122"/>
              </a:rPr>
              <a:t>0..</a:t>
            </a:r>
            <a:endParaRPr lang="en-US" altLang="zh-CN" sz="2000" b="1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4345" name="AutoShape 9"/>
          <p:cNvSpPr/>
          <p:nvPr/>
        </p:nvSpPr>
        <p:spPr>
          <a:xfrm>
            <a:off x="0" y="3886200"/>
            <a:ext cx="3048000" cy="990600"/>
          </a:xfrm>
          <a:prstGeom prst="wedgeEllipseCallout">
            <a:avLst>
              <a:gd name="adj1" fmla="val -20051"/>
              <a:gd name="adj2" fmla="val 125801"/>
            </a:avLst>
          </a:prstGeom>
          <a:gradFill rotWithShape="0">
            <a:gsLst>
              <a:gs pos="0">
                <a:srgbClr val="D4FB57"/>
              </a:gs>
              <a:gs pos="50000">
                <a:srgbClr val="99FFCC"/>
              </a:gs>
              <a:gs pos="100000">
                <a:srgbClr val="D4FB57"/>
              </a:gs>
            </a:gsLst>
            <a:lin ang="2700000" scaled="1"/>
            <a:tileRect/>
          </a:gradFill>
          <a:ln w="127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</a:rPr>
              <a:t>二次函数</a:t>
            </a:r>
            <a:r>
              <a:rPr lang="en-US" altLang="zh-CN" sz="2800" b="1">
                <a:solidFill>
                  <a:srgbClr val="000000"/>
                </a:solidFill>
                <a:latin typeface="Arial" panose="020B0604020202020204" pitchFamily="34" charset="0"/>
              </a:rPr>
              <a:t>y=</a:t>
            </a:r>
            <a:r>
              <a:rPr lang="en-US" altLang="zh-CN" sz="2000" b="1">
                <a:solidFill>
                  <a:srgbClr val="000000"/>
                </a:solidFill>
                <a:latin typeface="Arial" panose="020B0604020202020204" pitchFamily="34" charset="0"/>
              </a:rPr>
              <a:t>3(x-1)</a:t>
            </a:r>
            <a:r>
              <a:rPr lang="en-US" altLang="zh-CN" sz="2000" b="1" baseline="30000">
                <a:solidFill>
                  <a:srgbClr val="000000"/>
                </a:solidFill>
                <a:latin typeface="Arial" panose="020B0604020202020204" pitchFamily="34" charset="0"/>
              </a:rPr>
              <a:t>2</a:t>
            </a:r>
            <a:endParaRPr lang="en-US" altLang="zh-CN" sz="2000" b="1" baseline="30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ctr"/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</a:rPr>
              <a:t>与</a:t>
            </a:r>
            <a:r>
              <a:rPr lang="en-US" altLang="zh-CN" sz="2000" b="1">
                <a:solidFill>
                  <a:srgbClr val="000000"/>
                </a:solidFill>
                <a:latin typeface="Arial" panose="020B0604020202020204" pitchFamily="34" charset="0"/>
              </a:rPr>
              <a:t>y=3x</a:t>
            </a:r>
            <a:r>
              <a:rPr lang="en-US" altLang="zh-CN" sz="2000" b="1" baseline="30000">
                <a:solidFill>
                  <a:srgbClr val="000000"/>
                </a:solidFill>
                <a:latin typeface="Arial" panose="020B0604020202020204" pitchFamily="34" charset="0"/>
              </a:rPr>
              <a:t>2</a:t>
            </a:r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</a:rPr>
              <a:t>的增减性类似</a:t>
            </a:r>
            <a:r>
              <a:rPr lang="en-US" altLang="zh-CN" sz="2000" b="1">
                <a:solidFill>
                  <a:srgbClr val="000000"/>
                </a:solidFill>
                <a:latin typeface="Arial" panose="020B0604020202020204" pitchFamily="34" charset="0"/>
              </a:rPr>
              <a:t>.</a:t>
            </a:r>
            <a:endParaRPr lang="en-US" altLang="zh-CN" sz="20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pic>
        <p:nvPicPr>
          <p:cNvPr id="14346" name="Picture 10" descr="uarh4nj2[1]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200" y="5711825"/>
            <a:ext cx="1295400" cy="1076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47" name="Rectangle 11"/>
          <p:cNvSpPr>
            <a:spLocks noGrp="1"/>
          </p:cNvSpPr>
          <p:nvPr/>
        </p:nvSpPr>
        <p:spPr>
          <a:xfrm>
            <a:off x="152400" y="152400"/>
            <a:ext cx="4275138" cy="2209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eaLnBrk="0" hangingPunct="0">
              <a:buClr>
                <a:schemeClr val="tx2"/>
              </a:buClr>
              <a:buSzPct val="100000"/>
              <a:buFont typeface="Wingdings" panose="05000000000000000000" pitchFamily="2" charset="2"/>
            </a:pP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(2)x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取哪些值时</a:t>
            </a: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函数</a:t>
            </a: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y=3(x-1)</a:t>
            </a:r>
            <a:r>
              <a:rPr lang="en-US" altLang="zh-CN" sz="2800" b="1" baseline="300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的值随</a:t>
            </a: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x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值的增大而增大</a:t>
            </a: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?x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取哪些值时</a:t>
            </a: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函数</a:t>
            </a: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y=3(x-1)</a:t>
            </a:r>
            <a:r>
              <a:rPr lang="en-US" altLang="zh-CN" sz="2800" b="1" baseline="300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的值随</a:t>
            </a: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x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的增大而减少？</a:t>
            </a:r>
            <a:endParaRPr lang="zh-CN" altLang="en-US" sz="28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348" name="AutoShape 12"/>
          <p:cNvSpPr/>
          <p:nvPr/>
        </p:nvSpPr>
        <p:spPr>
          <a:xfrm>
            <a:off x="5943600" y="4191000"/>
            <a:ext cx="2886075" cy="1057275"/>
          </a:xfrm>
          <a:prstGeom prst="wedgeRectCallout">
            <a:avLst>
              <a:gd name="adj1" fmla="val -4787"/>
              <a:gd name="adj2" fmla="val -284532"/>
            </a:avLst>
          </a:prstGeom>
          <a:gradFill rotWithShape="0">
            <a:gsLst>
              <a:gs pos="0">
                <a:srgbClr val="C29BC2"/>
              </a:gs>
              <a:gs pos="100000">
                <a:srgbClr val="FFCCFF"/>
              </a:gs>
            </a:gsLst>
            <a:path path="rect">
              <a:fillToRect l="50000" t="50000" r="50000" b="50000"/>
            </a:path>
            <a:tileRect/>
          </a:gradFill>
          <a:ln w="25400" cap="flat" cmpd="sng">
            <a:solidFill>
              <a:srgbClr val="99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在对称轴</a:t>
            </a:r>
            <a:r>
              <a:rPr lang="en-US" altLang="zh-CN" sz="2000" b="1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(</a:t>
            </a:r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直线</a:t>
            </a:r>
            <a:r>
              <a:rPr lang="en-US" altLang="zh-CN" sz="2000" b="1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:x=1)</a:t>
            </a:r>
            <a:r>
              <a:rPr lang="zh-CN" altLang="en-US" sz="2000" b="1" dirty="0">
                <a:latin typeface="Arial" panose="020B0604020202020204" pitchFamily="34" charset="0"/>
                <a:ea typeface="黑体" panose="02010609060101010101" pitchFamily="49" charset="-122"/>
              </a:rPr>
              <a:t>右侧</a:t>
            </a:r>
            <a:endParaRPr lang="zh-CN" altLang="en-US" sz="2000" b="1" dirty="0"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r>
              <a:rPr lang="en-US" altLang="zh-CN" sz="2000" b="1">
                <a:latin typeface="Arial" panose="020B0604020202020204" pitchFamily="34" charset="0"/>
                <a:ea typeface="黑体" panose="02010609060101010101" pitchFamily="49" charset="-122"/>
              </a:rPr>
              <a:t>(</a:t>
            </a:r>
            <a:r>
              <a:rPr lang="zh-CN" altLang="en-US" sz="2000" b="1" dirty="0">
                <a:latin typeface="Arial" panose="020B0604020202020204" pitchFamily="34" charset="0"/>
                <a:ea typeface="黑体" panose="02010609060101010101" pitchFamily="49" charset="-122"/>
              </a:rPr>
              <a:t>即</a:t>
            </a:r>
            <a:r>
              <a:rPr lang="en-US" altLang="zh-CN" sz="2000" b="1">
                <a:latin typeface="Arial" panose="020B0604020202020204" pitchFamily="34" charset="0"/>
                <a:ea typeface="黑体" panose="02010609060101010101" pitchFamily="49" charset="-122"/>
              </a:rPr>
              <a:t>x&gt;1</a:t>
            </a:r>
            <a:r>
              <a:rPr lang="zh-CN" altLang="en-US" sz="2000" b="1" dirty="0">
                <a:latin typeface="Arial" panose="020B0604020202020204" pitchFamily="34" charset="0"/>
                <a:ea typeface="黑体" panose="02010609060101010101" pitchFamily="49" charset="-122"/>
              </a:rPr>
              <a:t>时</a:t>
            </a:r>
            <a:r>
              <a:rPr lang="en-US" altLang="zh-CN" sz="2000" b="1">
                <a:latin typeface="Arial" panose="020B0604020202020204" pitchFamily="34" charset="0"/>
                <a:ea typeface="黑体" panose="02010609060101010101" pitchFamily="49" charset="-122"/>
              </a:rPr>
              <a:t>),</a:t>
            </a:r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函数</a:t>
            </a:r>
            <a:r>
              <a:rPr lang="en-US" altLang="zh-CN" sz="2000" b="1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y=3(x-1)</a:t>
            </a:r>
            <a:r>
              <a:rPr lang="en-US" altLang="zh-CN" sz="2000" b="1" baseline="300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2</a:t>
            </a:r>
            <a:endParaRPr lang="en-US" altLang="zh-CN" sz="2000" b="1" baseline="3000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的值随</a:t>
            </a:r>
            <a:r>
              <a:rPr lang="en-US" altLang="zh-CN" sz="2000" b="1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x</a:t>
            </a:r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的增大而增大</a:t>
            </a:r>
            <a:r>
              <a:rPr lang="en-US" altLang="zh-CN" sz="2000" b="1">
                <a:latin typeface="Arial" panose="020B0604020202020204" pitchFamily="34" charset="0"/>
                <a:ea typeface="黑体" panose="02010609060101010101" pitchFamily="49" charset="-122"/>
              </a:rPr>
              <a:t>,.</a:t>
            </a:r>
            <a:endParaRPr lang="en-US" altLang="zh-CN" sz="2000" b="1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4349" name="Text Box 13"/>
          <p:cNvSpPr txBox="1"/>
          <p:nvPr/>
        </p:nvSpPr>
        <p:spPr>
          <a:xfrm>
            <a:off x="1676400" y="5562600"/>
            <a:ext cx="7143750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tx2"/>
              </a:buClr>
              <a:buFont typeface="Wingdings" panose="05000000000000000000" pitchFamily="2" charset="2"/>
              <a:buChar char="w"/>
            </a:pP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想一想</a:t>
            </a:r>
            <a:r>
              <a:rPr lang="en-US" altLang="zh-CN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在同一坐标系中作出二次函数</a:t>
            </a:r>
            <a:r>
              <a:rPr lang="en-US" altLang="zh-CN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y=3(x+1)</a:t>
            </a:r>
            <a:r>
              <a:rPr lang="en-US" altLang="zh-CN" sz="2800" b="1" baseline="3000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的图象</a:t>
            </a:r>
            <a:r>
              <a:rPr lang="en-US" altLang="zh-CN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它的增减性会是什么样</a:t>
            </a:r>
            <a:r>
              <a:rPr lang="en-US" altLang="zh-CN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? </a:t>
            </a:r>
            <a:endParaRPr lang="en-US" altLang="zh-CN" sz="28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Joy9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2" grpId="0" animBg="1"/>
      <p:bldP spid="14343" grpId="0" animBg="1"/>
      <p:bldP spid="14344" grpId="0" animBg="1"/>
      <p:bldP spid="14345" grpId="0" animBg="1"/>
      <p:bldP spid="14348" grpId="0" animBg="1"/>
      <p:bldP spid="1434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Text Box 4"/>
          <p:cNvSpPr txBox="1"/>
          <p:nvPr/>
        </p:nvSpPr>
        <p:spPr>
          <a:xfrm>
            <a:off x="323850" y="2492375"/>
            <a:ext cx="38608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当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a&gt;0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时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, 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开口向上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;</a:t>
            </a:r>
            <a:endParaRPr lang="en-US" altLang="zh-CN" sz="32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387" name="Text Box 5"/>
          <p:cNvSpPr txBox="1"/>
          <p:nvPr/>
        </p:nvSpPr>
        <p:spPr>
          <a:xfrm>
            <a:off x="4284663" y="2492375"/>
            <a:ext cx="42481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当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a&lt;0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时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开口向下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32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388" name="Text Box 6"/>
          <p:cNvSpPr txBox="1"/>
          <p:nvPr/>
        </p:nvSpPr>
        <p:spPr>
          <a:xfrm>
            <a:off x="539750" y="4789488"/>
            <a:ext cx="184150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en-US" sz="2800" b="1" dirty="0">
              <a:solidFill>
                <a:srgbClr val="FF0000"/>
              </a:solidFill>
              <a:latin typeface="隶书" pitchFamily="1" charset="-122"/>
              <a:ea typeface="隶书" pitchFamily="1" charset="-122"/>
            </a:endParaRPr>
          </a:p>
        </p:txBody>
      </p:sp>
      <p:sp>
        <p:nvSpPr>
          <p:cNvPr id="16389" name="Text Box 7"/>
          <p:cNvSpPr txBox="1"/>
          <p:nvPr/>
        </p:nvSpPr>
        <p:spPr>
          <a:xfrm>
            <a:off x="4067175" y="4757738"/>
            <a:ext cx="184150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en-US" sz="2800" b="1" dirty="0">
              <a:solidFill>
                <a:srgbClr val="FF0000"/>
              </a:solidFill>
              <a:latin typeface="隶书" pitchFamily="1" charset="-122"/>
              <a:ea typeface="隶书" pitchFamily="1" charset="-122"/>
            </a:endParaRPr>
          </a:p>
        </p:txBody>
      </p:sp>
      <p:sp>
        <p:nvSpPr>
          <p:cNvPr id="16390" name="Text Box 10"/>
          <p:cNvSpPr txBox="1"/>
          <p:nvPr/>
        </p:nvSpPr>
        <p:spPr>
          <a:xfrm>
            <a:off x="611188" y="6053138"/>
            <a:ext cx="184150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en-US" sz="2800" b="1" dirty="0">
              <a:solidFill>
                <a:srgbClr val="FF0000"/>
              </a:solidFill>
              <a:latin typeface="隶书" pitchFamily="1" charset="-122"/>
              <a:ea typeface="隶书" pitchFamily="1" charset="-122"/>
            </a:endParaRPr>
          </a:p>
        </p:txBody>
      </p:sp>
      <p:sp>
        <p:nvSpPr>
          <p:cNvPr id="16391" name="Text Box 11"/>
          <p:cNvSpPr txBox="1"/>
          <p:nvPr/>
        </p:nvSpPr>
        <p:spPr>
          <a:xfrm>
            <a:off x="4067175" y="6053138"/>
            <a:ext cx="184150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en-US" sz="2800" b="1" dirty="0">
              <a:solidFill>
                <a:srgbClr val="FF0000"/>
              </a:solidFill>
              <a:latin typeface="隶书" pitchFamily="1" charset="-122"/>
              <a:ea typeface="隶书" pitchFamily="1" charset="-122"/>
            </a:endParaRPr>
          </a:p>
        </p:txBody>
      </p:sp>
      <p:sp>
        <p:nvSpPr>
          <p:cNvPr id="16392" name="Rectangle 12"/>
          <p:cNvSpPr/>
          <p:nvPr/>
        </p:nvSpPr>
        <p:spPr>
          <a:xfrm>
            <a:off x="0" y="3213100"/>
            <a:ext cx="9144000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2.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抛物线</a:t>
            </a: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y=ax</a:t>
            </a:r>
            <a:r>
              <a:rPr lang="en-US" altLang="zh-CN" sz="3600" b="1" baseline="30000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2</a:t>
            </a: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+k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可以由抛物线</a:t>
            </a: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y=ax</a:t>
            </a:r>
            <a:r>
              <a:rPr lang="en-US" altLang="zh-CN" sz="3600" b="1" baseline="30000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2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向上或向下平移</a:t>
            </a: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|k|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得到</a:t>
            </a: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.</a:t>
            </a:r>
            <a:endParaRPr lang="en-US" altLang="zh-CN" sz="3600" b="1">
              <a:solidFill>
                <a:srgbClr val="0000FF"/>
              </a:solidFill>
              <a:latin typeface="Arial" panose="020B0604020202020204" pitchFamily="34" charset="0"/>
              <a:ea typeface="隶书" pitchFamily="1" charset="-122"/>
            </a:endParaRPr>
          </a:p>
        </p:txBody>
      </p:sp>
      <p:sp>
        <p:nvSpPr>
          <p:cNvPr id="16393" name="Rectangle 13"/>
          <p:cNvSpPr/>
          <p:nvPr/>
        </p:nvSpPr>
        <p:spPr>
          <a:xfrm>
            <a:off x="0" y="4437063"/>
            <a:ext cx="9144000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抛物线</a:t>
            </a: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y=</a:t>
            </a:r>
            <a:r>
              <a:rPr lang="en-US" altLang="zh-CN" sz="3600" b="1" err="1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a(x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－</a:t>
            </a: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h)</a:t>
            </a:r>
            <a:r>
              <a:rPr lang="en-US" altLang="zh-CN" sz="3600" b="1" baseline="30000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2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可以由抛物线</a:t>
            </a: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y=ax</a:t>
            </a:r>
            <a:r>
              <a:rPr lang="en-US" altLang="zh-CN" sz="3600" b="1" baseline="30000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2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向左或向右平移</a:t>
            </a: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|h|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得到</a:t>
            </a: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.</a:t>
            </a:r>
            <a:endParaRPr lang="en-US" altLang="zh-CN" sz="3600" b="1">
              <a:solidFill>
                <a:srgbClr val="0000FF"/>
              </a:solidFill>
              <a:latin typeface="Arial" panose="020B0604020202020204" pitchFamily="34" charset="0"/>
              <a:ea typeface="隶书" pitchFamily="1" charset="-122"/>
            </a:endParaRPr>
          </a:p>
        </p:txBody>
      </p:sp>
      <p:sp>
        <p:nvSpPr>
          <p:cNvPr id="16394" name="Text Box 14"/>
          <p:cNvSpPr txBox="1"/>
          <p:nvPr/>
        </p:nvSpPr>
        <p:spPr>
          <a:xfrm>
            <a:off x="3443288" y="3789363"/>
            <a:ext cx="5700712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(k&gt;0,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向上平移</a:t>
            </a:r>
            <a:r>
              <a:rPr lang="en-US" altLang="zh-CN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;k&lt;0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向下平移</a:t>
            </a:r>
            <a:r>
              <a:rPr lang="en-US" altLang="zh-CN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.)</a:t>
            </a:r>
            <a:endParaRPr lang="en-US" altLang="zh-CN" sz="32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395" name="Text Box 15"/>
          <p:cNvSpPr txBox="1"/>
          <p:nvPr/>
        </p:nvSpPr>
        <p:spPr>
          <a:xfrm>
            <a:off x="3563938" y="5032375"/>
            <a:ext cx="5700712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(h&gt;0,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向右平移</a:t>
            </a:r>
            <a:r>
              <a:rPr lang="en-US" altLang="zh-CN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;h&lt;0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向左平移</a:t>
            </a:r>
            <a:r>
              <a:rPr lang="en-US" altLang="zh-CN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.)</a:t>
            </a:r>
            <a:endParaRPr lang="en-US" altLang="zh-CN" sz="32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396" name="Text Box 16"/>
          <p:cNvSpPr txBox="1"/>
          <p:nvPr/>
        </p:nvSpPr>
        <p:spPr>
          <a:xfrm>
            <a:off x="179388" y="1052513"/>
            <a:ext cx="8640762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1.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抛物线</a:t>
            </a: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y=ax</a:t>
            </a:r>
            <a:r>
              <a:rPr lang="en-US" altLang="zh-CN" sz="3600" b="1" baseline="30000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2</a:t>
            </a: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+k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、抛物线</a:t>
            </a: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y=</a:t>
            </a:r>
            <a:r>
              <a:rPr lang="en-US" altLang="zh-CN" sz="3600" b="1" err="1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a(x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－</a:t>
            </a: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h)</a:t>
            </a:r>
            <a:r>
              <a:rPr lang="en-US" altLang="zh-CN" sz="3600" b="1" baseline="30000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2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和抛物线</a:t>
            </a: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y=ax</a:t>
            </a:r>
            <a:r>
              <a:rPr lang="en-US" altLang="zh-CN" sz="3600" b="1" baseline="30000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2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的形状完全相同</a:t>
            </a: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,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开口方向一致</a:t>
            </a: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;</a:t>
            </a:r>
            <a:endParaRPr lang="en-US" altLang="zh-CN" sz="3600" b="1">
              <a:solidFill>
                <a:srgbClr val="0000FF"/>
              </a:solidFill>
              <a:latin typeface="Arial" panose="020B0604020202020204" pitchFamily="34" charset="0"/>
              <a:ea typeface="隶书" pitchFamily="1" charset="-122"/>
            </a:endParaRPr>
          </a:p>
        </p:txBody>
      </p:sp>
      <p:sp>
        <p:nvSpPr>
          <p:cNvPr id="16397" name="Rectangle 18"/>
          <p:cNvSpPr/>
          <p:nvPr/>
        </p:nvSpPr>
        <p:spPr>
          <a:xfrm>
            <a:off x="3276600" y="0"/>
            <a:ext cx="2087563" cy="8239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8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归纳</a:t>
            </a:r>
            <a:endParaRPr lang="zh-CN" altLang="en-US" sz="48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6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" dur="80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7" dur="80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80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8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 tmFilter="0,0; .5, 1; 1, 1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2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 tmFilter="0,0; .5, 1; 1, 1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4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 tmFilter="0,0; .5, 1; 1, 1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3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 tmFilter="0,0; .5, 1; 1, 1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2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 tmFilter="0,0; .5, 1; 1, 1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1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 tmFilter="0,0; .5, 1; 1, 1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  <p:bldP spid="16387" grpId="0"/>
      <p:bldP spid="16388" grpId="0"/>
      <p:bldP spid="16389" grpId="0"/>
      <p:bldP spid="16390" grpId="0"/>
      <p:bldP spid="16391" grpId="0"/>
      <p:bldP spid="16392" grpId="0"/>
      <p:bldP spid="16393" grpId="0"/>
      <p:bldP spid="16394" grpId="0"/>
      <p:bldP spid="16395" grpId="0"/>
      <p:bldP spid="1639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Text Box 4"/>
          <p:cNvSpPr txBox="1"/>
          <p:nvPr/>
        </p:nvSpPr>
        <p:spPr>
          <a:xfrm>
            <a:off x="468313" y="500063"/>
            <a:ext cx="6769100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4000" b="1">
                <a:latin typeface="Arial" panose="020B0604020202020204" pitchFamily="34" charset="0"/>
                <a:ea typeface="楷体_GB2312" pitchFamily="1" charset="-122"/>
              </a:rPr>
              <a:t>3.</a:t>
            </a:r>
            <a:r>
              <a:rPr lang="zh-CN" altLang="en-US" sz="4000" b="1" dirty="0">
                <a:latin typeface="Arial" panose="020B0604020202020204" pitchFamily="34" charset="0"/>
                <a:ea typeface="楷体_GB2312" pitchFamily="1" charset="-122"/>
              </a:rPr>
              <a:t>抛物线</a:t>
            </a:r>
            <a:r>
              <a:rPr lang="en-US" altLang="zh-CN" sz="4000" b="1">
                <a:latin typeface="Arial" panose="020B0604020202020204" pitchFamily="34" charset="0"/>
                <a:ea typeface="楷体_GB2312" pitchFamily="1" charset="-122"/>
              </a:rPr>
              <a:t>y=ax</a:t>
            </a:r>
            <a:r>
              <a:rPr lang="en-US" altLang="zh-CN" sz="4000" b="1" baseline="30000">
                <a:latin typeface="Arial" panose="020B0604020202020204" pitchFamily="34" charset="0"/>
                <a:ea typeface="楷体_GB2312" pitchFamily="1" charset="-122"/>
              </a:rPr>
              <a:t>2</a:t>
            </a:r>
            <a:r>
              <a:rPr lang="en-US" altLang="zh-CN" sz="4000" b="1">
                <a:latin typeface="Arial" panose="020B0604020202020204" pitchFamily="34" charset="0"/>
                <a:ea typeface="楷体_GB2312" pitchFamily="1" charset="-122"/>
              </a:rPr>
              <a:t>+k</a:t>
            </a:r>
            <a:r>
              <a:rPr lang="zh-CN" altLang="en-US" sz="4000" b="1" dirty="0">
                <a:latin typeface="Arial" panose="020B0604020202020204" pitchFamily="34" charset="0"/>
                <a:ea typeface="楷体_GB2312" pitchFamily="1" charset="-122"/>
              </a:rPr>
              <a:t>有如下特点</a:t>
            </a:r>
            <a:r>
              <a:rPr lang="en-US" altLang="zh-CN" sz="4000" b="1">
                <a:latin typeface="Arial" panose="020B0604020202020204" pitchFamily="34" charset="0"/>
                <a:ea typeface="华文新魏" pitchFamily="2" charset="-122"/>
              </a:rPr>
              <a:t>:</a:t>
            </a:r>
            <a:endParaRPr lang="en-US" altLang="zh-CN" sz="4000" b="1">
              <a:latin typeface="Arial" panose="020B0604020202020204" pitchFamily="34" charset="0"/>
              <a:ea typeface="华文新魏" pitchFamily="2" charset="-122"/>
            </a:endParaRPr>
          </a:p>
        </p:txBody>
      </p:sp>
      <p:sp>
        <p:nvSpPr>
          <p:cNvPr id="18435" name="Text Box 5"/>
          <p:cNvSpPr txBox="1"/>
          <p:nvPr/>
        </p:nvSpPr>
        <p:spPr>
          <a:xfrm>
            <a:off x="468313" y="1268413"/>
            <a:ext cx="8351837" cy="1739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  <a:ea typeface="华文新魏" pitchFamily="2" charset="-122"/>
              </a:rPr>
              <a:t>(</a:t>
            </a: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1)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当</a:t>
            </a: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a&gt;0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时</a:t>
            </a: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, 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开口向上</a:t>
            </a: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,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当</a:t>
            </a: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a&lt;0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时</a:t>
            </a: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,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开口向下</a:t>
            </a: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;</a:t>
            </a:r>
            <a:endParaRPr lang="en-US" altLang="zh-CN" sz="3600" b="1">
              <a:solidFill>
                <a:srgbClr val="0000FF"/>
              </a:solidFill>
              <a:latin typeface="Arial" panose="020B0604020202020204" pitchFamily="34" charset="0"/>
              <a:ea typeface="隶书" pitchFamily="1" charset="-122"/>
            </a:endParaRPr>
          </a:p>
          <a:p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</a:rPr>
              <a:t>(2)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对称轴是</a:t>
            </a: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</a:rPr>
              <a:t>y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轴</a:t>
            </a: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</a:rPr>
              <a:t>;</a:t>
            </a:r>
            <a:endParaRPr lang="en-US" altLang="zh-CN" sz="3600" b="1">
              <a:solidFill>
                <a:srgbClr val="0000FF"/>
              </a:solidFill>
              <a:latin typeface="Arial" panose="020B0604020202020204" pitchFamily="34" charset="0"/>
            </a:endParaRPr>
          </a:p>
          <a:p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</a:rPr>
              <a:t>(3)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顶点是</a:t>
            </a: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</a:rPr>
              <a:t>(0,k).</a:t>
            </a:r>
            <a:endParaRPr lang="en-US" altLang="zh-CN" sz="36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18436" name="Text Box 6"/>
          <p:cNvSpPr txBox="1"/>
          <p:nvPr/>
        </p:nvSpPr>
        <p:spPr>
          <a:xfrm>
            <a:off x="468313" y="3373438"/>
            <a:ext cx="7334250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4000" b="1">
                <a:latin typeface="Arial" panose="020B0604020202020204" pitchFamily="34" charset="0"/>
                <a:ea typeface="华文新魏" pitchFamily="2" charset="-122"/>
              </a:rPr>
              <a:t>4.</a:t>
            </a:r>
            <a:r>
              <a:rPr lang="zh-CN" altLang="en-US" sz="4000" b="1" dirty="0">
                <a:latin typeface="Arial" panose="020B0604020202020204" pitchFamily="34" charset="0"/>
                <a:ea typeface="华文新魏" pitchFamily="2" charset="-122"/>
              </a:rPr>
              <a:t>抛物线</a:t>
            </a:r>
            <a:r>
              <a:rPr lang="en-US" altLang="zh-CN" sz="4000" b="1">
                <a:latin typeface="Arial" panose="020B0604020202020204" pitchFamily="34" charset="0"/>
                <a:ea typeface="华文新魏" pitchFamily="2" charset="-122"/>
              </a:rPr>
              <a:t>y=</a:t>
            </a:r>
            <a:r>
              <a:rPr lang="en-US" altLang="zh-CN" sz="4000" b="1" err="1">
                <a:latin typeface="Arial" panose="020B0604020202020204" pitchFamily="34" charset="0"/>
                <a:ea typeface="华文新魏" pitchFamily="2" charset="-122"/>
              </a:rPr>
              <a:t>a(x</a:t>
            </a:r>
            <a:r>
              <a:rPr lang="zh-CN" altLang="en-US" sz="4000" b="1" dirty="0">
                <a:latin typeface="Arial" panose="020B0604020202020204" pitchFamily="34" charset="0"/>
                <a:ea typeface="华文新魏" pitchFamily="2" charset="-122"/>
              </a:rPr>
              <a:t>－</a:t>
            </a:r>
            <a:r>
              <a:rPr lang="en-US" altLang="zh-CN" sz="4000" b="1">
                <a:latin typeface="Arial" panose="020B0604020202020204" pitchFamily="34" charset="0"/>
                <a:ea typeface="华文新魏" pitchFamily="2" charset="-122"/>
              </a:rPr>
              <a:t>h)</a:t>
            </a:r>
            <a:r>
              <a:rPr lang="en-US" altLang="zh-CN" sz="4000" b="1" baseline="30000">
                <a:latin typeface="Arial" panose="020B0604020202020204" pitchFamily="34" charset="0"/>
                <a:ea typeface="华文新魏" pitchFamily="2" charset="-122"/>
              </a:rPr>
              <a:t>2</a:t>
            </a:r>
            <a:r>
              <a:rPr lang="zh-CN" altLang="en-US" sz="4000" b="1" dirty="0">
                <a:latin typeface="Arial" panose="020B0604020202020204" pitchFamily="34" charset="0"/>
                <a:ea typeface="华文新魏" pitchFamily="2" charset="-122"/>
              </a:rPr>
              <a:t>有如下特点</a:t>
            </a:r>
            <a:r>
              <a:rPr lang="en-US" altLang="zh-CN" sz="4000" b="1">
                <a:latin typeface="Arial" panose="020B0604020202020204" pitchFamily="34" charset="0"/>
                <a:ea typeface="华文新魏" pitchFamily="2" charset="-122"/>
              </a:rPr>
              <a:t>:</a:t>
            </a:r>
            <a:endParaRPr lang="en-US" altLang="zh-CN" sz="4000" b="1">
              <a:latin typeface="Arial" panose="020B0604020202020204" pitchFamily="34" charset="0"/>
              <a:ea typeface="华文新魏" pitchFamily="2" charset="-122"/>
            </a:endParaRPr>
          </a:p>
        </p:txBody>
      </p:sp>
      <p:sp>
        <p:nvSpPr>
          <p:cNvPr id="18437" name="Text Box 7"/>
          <p:cNvSpPr txBox="1"/>
          <p:nvPr/>
        </p:nvSpPr>
        <p:spPr>
          <a:xfrm>
            <a:off x="395288" y="4221163"/>
            <a:ext cx="8424862" cy="1739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(1)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当</a:t>
            </a: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a&gt;0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时</a:t>
            </a: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, 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开口向上</a:t>
            </a: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,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当</a:t>
            </a: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a&lt;0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时</a:t>
            </a: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,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开口向下</a:t>
            </a: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  <a:ea typeface="隶书" pitchFamily="1" charset="-122"/>
              </a:rPr>
              <a:t>;</a:t>
            </a:r>
            <a:endParaRPr lang="en-US" altLang="zh-CN" sz="3600" b="1">
              <a:solidFill>
                <a:srgbClr val="0000FF"/>
              </a:solidFill>
              <a:latin typeface="Arial" panose="020B0604020202020204" pitchFamily="34" charset="0"/>
              <a:ea typeface="隶书" pitchFamily="1" charset="-122"/>
            </a:endParaRPr>
          </a:p>
          <a:p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</a:rPr>
              <a:t>(2)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对称轴是</a:t>
            </a: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</a:rPr>
              <a:t>x=h;</a:t>
            </a:r>
            <a:endParaRPr lang="en-US" altLang="zh-CN" sz="4800" b="1">
              <a:solidFill>
                <a:srgbClr val="0000FF"/>
              </a:solidFill>
              <a:latin typeface="Arial" panose="020B0604020202020204" pitchFamily="34" charset="0"/>
              <a:ea typeface="隶书" pitchFamily="1" charset="-122"/>
            </a:endParaRPr>
          </a:p>
          <a:p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</a:rPr>
              <a:t>(3)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顶点是</a:t>
            </a:r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</a:rPr>
              <a:t>(h,0).</a:t>
            </a:r>
            <a:endParaRPr lang="en-US" altLang="zh-CN" sz="36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  <p:bldP spid="18436" grpId="0"/>
      <p:bldP spid="1843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9458" name="内容占位符 19457"/>
          <p:cNvGraphicFramePr/>
          <p:nvPr>
            <p:ph sz="half" idx="1"/>
          </p:nvPr>
        </p:nvGraphicFramePr>
        <p:xfrm>
          <a:off x="179388" y="1052513"/>
          <a:ext cx="8964612" cy="5867400"/>
        </p:xfrm>
        <a:graphic>
          <a:graphicData uri="http://schemas.openxmlformats.org/drawingml/2006/table">
            <a:tbl>
              <a:tblPr/>
              <a:tblGrid>
                <a:gridCol w="2136775"/>
                <a:gridCol w="3429000"/>
                <a:gridCol w="3398838"/>
              </a:tblGrid>
              <a:tr h="579438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b="1"/>
                        <a:t>y</a:t>
                      </a:r>
                      <a:r>
                        <a:rPr lang="zh-CN" altLang="en-US" b="1" dirty="0"/>
                        <a:t>＝</a:t>
                      </a:r>
                      <a:r>
                        <a:rPr lang="en-US" altLang="zh-CN" b="1" err="1"/>
                        <a:t>a(x</a:t>
                      </a:r>
                      <a:r>
                        <a:rPr lang="en-US" altLang="zh-CN" b="1"/>
                        <a:t>-</a:t>
                      </a:r>
                      <a:r>
                        <a:rPr lang="zh-CN" altLang="en-US" b="1" dirty="0"/>
                        <a:t>ｈ</a:t>
                      </a:r>
                      <a:r>
                        <a:rPr lang="en-US" altLang="zh-CN" b="1"/>
                        <a:t>)</a:t>
                      </a:r>
                      <a:r>
                        <a:rPr lang="en-US" altLang="zh-CN" b="1" baseline="30000"/>
                        <a:t>2</a:t>
                      </a:r>
                      <a:endParaRPr lang="en-US" altLang="zh-CN" b="1" baseline="30000"/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3200" b="1">
                          <a:solidFill>
                            <a:srgbClr val="000000"/>
                          </a:solidFill>
                        </a:rPr>
                        <a:t>a&gt;0</a:t>
                      </a:r>
                      <a:endParaRPr lang="en-US" altLang="zh-CN" sz="3200" b="1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sz="3200" b="1">
                          <a:solidFill>
                            <a:srgbClr val="000000"/>
                          </a:solidFill>
                        </a:rPr>
                        <a:t>a&lt;0</a:t>
                      </a:r>
                      <a:endParaRPr lang="en-US" altLang="zh-CN" sz="3200" b="1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41462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zh-CN" altLang="en-US" sz="4000" b="1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图象</a:t>
                      </a:r>
                      <a:endParaRPr lang="zh-CN" altLang="en-US" sz="4000" b="1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endParaRPr lang="en-US" altLang="zh-CN">
                        <a:latin typeface="华文行楷" pitchFamily="2" charset="-122"/>
                        <a:ea typeface="华文行楷" pitchFamily="2" charset="-122"/>
                      </a:endParaRPr>
                    </a:p>
                    <a:p>
                      <a:pPr marL="0" lvl="0" indent="0" algn="ctr" eaLnBrk="1" hangingPunct="1">
                        <a:buNone/>
                      </a:pPr>
                      <a:endParaRPr lang="en-US" altLang="zh-CN">
                        <a:latin typeface="华文行楷" pitchFamily="2" charset="-122"/>
                        <a:ea typeface="华文行楷" pitchFamily="2" charset="-122"/>
                      </a:endParaRPr>
                    </a:p>
                    <a:p>
                      <a:pPr marL="0" lvl="0" indent="0" algn="ctr" eaLnBrk="1" hangingPunct="1">
                        <a:buNone/>
                      </a:pPr>
                      <a:endParaRPr lang="en-US" altLang="zh-CN">
                        <a:latin typeface="华文行楷" pitchFamily="2" charset="-122"/>
                        <a:ea typeface="华文行楷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endParaRPr lang="zh-CN" altLang="en-US" dirty="0">
                        <a:latin typeface="华文行楷" pitchFamily="2" charset="-122"/>
                        <a:ea typeface="华文行楷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0700">
                <a:tc rowSpan="2"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zh-CN" altLang="en-US" sz="4000" b="1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开口</a:t>
                      </a:r>
                      <a:endParaRPr lang="zh-CN" altLang="en-US" sz="4000" b="1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endParaRPr lang="zh-CN" altLang="en-US" dirty="0">
                        <a:solidFill>
                          <a:srgbClr val="FF3300"/>
                        </a:solidFill>
                        <a:latin typeface="华文行楷" pitchFamily="2" charset="-122"/>
                        <a:ea typeface="华文行楷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endParaRPr lang="zh-CN" altLang="en-US" dirty="0">
                        <a:solidFill>
                          <a:srgbClr val="FF3300"/>
                        </a:solidFill>
                        <a:latin typeface="华文行楷" pitchFamily="2" charset="-122"/>
                        <a:ea typeface="华文行楷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endParaRPr lang="zh-CN" altLang="en-US" dirty="0">
                        <a:latin typeface="华文行楷" pitchFamily="2" charset="-122"/>
                        <a:ea typeface="华文行楷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639763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zh-CN" altLang="en-US" sz="3600" b="1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对称性</a:t>
                      </a:r>
                      <a:endParaRPr lang="zh-CN" altLang="en-US" sz="3600" b="1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endParaRPr lang="zh-CN" altLang="en-US" dirty="0">
                        <a:latin typeface="华文行楷" pitchFamily="2" charset="-122"/>
                        <a:ea typeface="华文行楷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519112">
                <a:tc rowSpan="2"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zh-CN" altLang="en-US" sz="4000" b="1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顶点</a:t>
                      </a:r>
                      <a:endParaRPr lang="zh-CN" altLang="en-US" sz="4000" b="1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endParaRPr lang="zh-CN" altLang="en-US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519113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endParaRPr lang="zh-CN" altLang="en-US" dirty="0">
                        <a:latin typeface="华文行楷" pitchFamily="2" charset="-122"/>
                        <a:ea typeface="华文行楷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endParaRPr lang="zh-CN" altLang="en-US" dirty="0">
                        <a:latin typeface="华文行楷" pitchFamily="2" charset="-122"/>
                        <a:ea typeface="华文行楷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30287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zh-CN" altLang="en-US" sz="3600" b="1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增减性</a:t>
                      </a:r>
                      <a:endParaRPr lang="zh-CN" altLang="en-US" sz="3600" b="1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endParaRPr lang="en-US" altLang="zh-CN">
                        <a:solidFill>
                          <a:srgbClr val="FF3300"/>
                        </a:solidFill>
                        <a:latin typeface="华文行楷" pitchFamily="2" charset="-122"/>
                        <a:ea typeface="华文行楷" pitchFamily="2" charset="-122"/>
                      </a:endParaRPr>
                    </a:p>
                    <a:p>
                      <a:pPr marL="0" lvl="0" indent="0" algn="ctr" eaLnBrk="1" hangingPunct="1">
                        <a:buNone/>
                      </a:pPr>
                      <a:endParaRPr lang="en-US" altLang="zh-CN">
                        <a:solidFill>
                          <a:srgbClr val="FF3300"/>
                        </a:solidFill>
                        <a:latin typeface="华文行楷" pitchFamily="2" charset="-122"/>
                        <a:ea typeface="华文行楷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endParaRPr lang="zh-CN" altLang="en-US" dirty="0">
                        <a:solidFill>
                          <a:srgbClr val="FF3300"/>
                        </a:solidFill>
                        <a:latin typeface="华文行楷" pitchFamily="2" charset="-122"/>
                        <a:ea typeface="华文行楷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9492" name="Text Box 36"/>
          <p:cNvSpPr txBox="1"/>
          <p:nvPr/>
        </p:nvSpPr>
        <p:spPr>
          <a:xfrm>
            <a:off x="395288" y="136525"/>
            <a:ext cx="7272337" cy="701675"/>
          </a:xfrm>
          <a:prstGeom prst="rect">
            <a:avLst/>
          </a:prstGeom>
          <a:solidFill>
            <a:srgbClr val="FFCCFF"/>
          </a:solidFill>
          <a:ln w="9525">
            <a:noFill/>
          </a:ln>
          <a:effectLst>
            <a:outerShdw dist="35921" dir="2699999" algn="ctr" rotWithShape="0">
              <a:srgbClr val="808080"/>
            </a:outerShdw>
          </a:effectLst>
        </p:spPr>
        <p:txBody>
          <a:bodyPr>
            <a:spAutoFit/>
          </a:bodyPr>
          <a:p>
            <a:r>
              <a:rPr lang="zh-CN" altLang="en-US" sz="4000" dirty="0">
                <a:latin typeface="黑体" panose="02010609060101010101" pitchFamily="49" charset="-122"/>
                <a:ea typeface="黑体" panose="02010609060101010101" pitchFamily="49" charset="-122"/>
              </a:rPr>
              <a:t>二次函数</a:t>
            </a:r>
            <a:r>
              <a:rPr lang="en-US" altLang="zh-CN" sz="4000">
                <a:latin typeface="黑体" panose="02010609060101010101" pitchFamily="49" charset="-122"/>
                <a:ea typeface="黑体" panose="02010609060101010101" pitchFamily="49" charset="-122"/>
              </a:rPr>
              <a:t>y=a</a:t>
            </a:r>
            <a:r>
              <a:rPr lang="zh-CN" altLang="en-US" sz="4000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4000">
                <a:latin typeface="黑体" panose="02010609060101010101" pitchFamily="49" charset="-122"/>
                <a:ea typeface="黑体" panose="02010609060101010101" pitchFamily="49" charset="-122"/>
              </a:rPr>
              <a:t>x</a:t>
            </a:r>
            <a:r>
              <a:rPr lang="en-US" altLang="zh-CN" sz="4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lang="zh-CN" altLang="en-US" sz="4000" dirty="0">
                <a:latin typeface="黑体" panose="02010609060101010101" pitchFamily="49" charset="-122"/>
                <a:ea typeface="黑体" panose="02010609060101010101" pitchFamily="49" charset="-122"/>
              </a:rPr>
              <a:t>ｈ）</a:t>
            </a:r>
            <a:r>
              <a:rPr lang="en-US" altLang="zh-CN" sz="4000" baseline="3000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4000" dirty="0">
                <a:latin typeface="黑体" panose="02010609060101010101" pitchFamily="49" charset="-122"/>
                <a:ea typeface="黑体" panose="02010609060101010101" pitchFamily="49" charset="-122"/>
              </a:rPr>
              <a:t>的性质</a:t>
            </a:r>
            <a:endParaRPr lang="zh-CN" altLang="en-US" sz="4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493" name="Text Box 37"/>
          <p:cNvSpPr txBox="1"/>
          <p:nvPr/>
        </p:nvSpPr>
        <p:spPr>
          <a:xfrm>
            <a:off x="2843213" y="3136900"/>
            <a:ext cx="1816100" cy="11636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20000"/>
              </a:spcBef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开口向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上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20000"/>
              </a:spcBef>
            </a:pPr>
            <a:endParaRPr lang="en-US" altLang="zh-CN" sz="32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494" name="Text Box 38"/>
          <p:cNvSpPr txBox="1"/>
          <p:nvPr/>
        </p:nvSpPr>
        <p:spPr>
          <a:xfrm>
            <a:off x="5867400" y="3065463"/>
            <a:ext cx="1816100" cy="11636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20000"/>
              </a:spcBef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开口向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下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20000"/>
              </a:spcBef>
            </a:pPr>
            <a:endParaRPr lang="en-US" altLang="zh-CN" sz="32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495" name="Text Box 39"/>
          <p:cNvSpPr txBox="1"/>
          <p:nvPr/>
        </p:nvSpPr>
        <p:spPr>
          <a:xfrm>
            <a:off x="2771775" y="3592513"/>
            <a:ext cx="4876800" cy="10668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2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的绝对值越大，开口越小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en-US" altLang="zh-CN" sz="32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496" name="Text Box 40"/>
          <p:cNvSpPr txBox="1"/>
          <p:nvPr/>
        </p:nvSpPr>
        <p:spPr>
          <a:xfrm>
            <a:off x="2700338" y="4149725"/>
            <a:ext cx="2224087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20000"/>
              </a:spcBef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直线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ｘ＝ｈ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497" name="Text Box 41"/>
          <p:cNvSpPr txBox="1"/>
          <p:nvPr/>
        </p:nvSpPr>
        <p:spPr>
          <a:xfrm>
            <a:off x="2700338" y="5300663"/>
            <a:ext cx="236855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顶点是最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低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点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498" name="Text Box 42"/>
          <p:cNvSpPr txBox="1"/>
          <p:nvPr/>
        </p:nvSpPr>
        <p:spPr>
          <a:xfrm>
            <a:off x="5795963" y="5373688"/>
            <a:ext cx="2327275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顶点是最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高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点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499" name="Text Box 43"/>
          <p:cNvSpPr txBox="1"/>
          <p:nvPr/>
        </p:nvSpPr>
        <p:spPr>
          <a:xfrm>
            <a:off x="2268538" y="5876925"/>
            <a:ext cx="3598862" cy="17383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在对称轴左侧</a:t>
            </a:r>
            <a:r>
              <a:rPr lang="zh-CN" altLang="en-US" sz="2000" b="1" dirty="0">
                <a:solidFill>
                  <a:srgbClr val="FF0000"/>
                </a:solidFill>
                <a:latin typeface="宋体" panose="02010600030101010101" pitchFamily="2" charset="-122"/>
              </a:rPr>
              <a:t>y随着x的增大而减小</a:t>
            </a:r>
            <a:endParaRPr lang="zh-CN" altLang="en-US" sz="2000" b="1" dirty="0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在对称轴右侧</a:t>
            </a:r>
            <a:r>
              <a:rPr lang="zh-CN" altLang="en-US" sz="2000" b="1" dirty="0">
                <a:solidFill>
                  <a:srgbClr val="FF0000"/>
                </a:solidFill>
                <a:latin typeface="宋体" panose="02010600030101010101" pitchFamily="2" charset="-122"/>
              </a:rPr>
              <a:t>y随着x的增大而增大</a:t>
            </a:r>
            <a:endParaRPr lang="zh-CN" altLang="en-US" sz="2000" b="1" dirty="0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endParaRPr lang="en-US" altLang="zh-CN" sz="2800">
              <a:latin typeface="华文行楷" pitchFamily="2" charset="-122"/>
              <a:ea typeface="华文行楷" pitchFamily="2" charset="-122"/>
            </a:endParaRPr>
          </a:p>
        </p:txBody>
      </p:sp>
      <p:grpSp>
        <p:nvGrpSpPr>
          <p:cNvPr id="19500" name="Group 45"/>
          <p:cNvGrpSpPr/>
          <p:nvPr/>
        </p:nvGrpSpPr>
        <p:grpSpPr>
          <a:xfrm>
            <a:off x="2268538" y="1484313"/>
            <a:ext cx="1346200" cy="1295400"/>
            <a:chOff x="0" y="0"/>
            <a:chExt cx="848" cy="816"/>
          </a:xfrm>
        </p:grpSpPr>
        <p:sp>
          <p:nvSpPr>
            <p:cNvPr id="19501" name="Line 46"/>
            <p:cNvSpPr/>
            <p:nvPr/>
          </p:nvSpPr>
          <p:spPr>
            <a:xfrm rot="-10800000" flipV="1">
              <a:off x="371" y="0"/>
              <a:ext cx="1" cy="816"/>
            </a:xfrm>
            <a:prstGeom prst="line">
              <a:avLst/>
            </a:prstGeom>
            <a:ln w="28575" cap="flat" cmpd="sng">
              <a:solidFill>
                <a:srgbClr val="000080"/>
              </a:solidFill>
              <a:prstDash val="solid"/>
              <a:headEnd type="triangle" w="med" len="med"/>
              <a:tailEnd type="none" w="med" len="med"/>
            </a:ln>
          </p:spPr>
        </p:sp>
        <p:sp>
          <p:nvSpPr>
            <p:cNvPr id="19502" name="Line 47"/>
            <p:cNvSpPr/>
            <p:nvPr/>
          </p:nvSpPr>
          <p:spPr>
            <a:xfrm>
              <a:off x="0" y="680"/>
              <a:ext cx="779" cy="0"/>
            </a:xfrm>
            <a:prstGeom prst="line">
              <a:avLst/>
            </a:prstGeom>
            <a:ln w="28575" cap="flat" cmpd="sng">
              <a:solidFill>
                <a:srgbClr val="000066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9503" name="Freeform 48"/>
            <p:cNvSpPr/>
            <p:nvPr/>
          </p:nvSpPr>
          <p:spPr>
            <a:xfrm>
              <a:off x="272" y="136"/>
              <a:ext cx="576" cy="541"/>
            </a:xfrm>
            <a:custGeom>
              <a:avLst/>
              <a:gdLst>
                <a:gd name="txL" fmla="*/ 0 w 155"/>
                <a:gd name="txT" fmla="*/ 0 h 541"/>
                <a:gd name="txR" fmla="*/ 155 w 155"/>
                <a:gd name="txB" fmla="*/ 541 h 541"/>
              </a:gdLst>
              <a:ahLst/>
              <a:cxnLst>
                <a:cxn ang="0">
                  <a:pos x="1" y="26"/>
                </a:cxn>
                <a:cxn ang="0">
                  <a:pos x="4" y="56"/>
                </a:cxn>
                <a:cxn ang="0">
                  <a:pos x="6" y="86"/>
                </a:cxn>
                <a:cxn ang="0">
                  <a:pos x="9" y="115"/>
                </a:cxn>
                <a:cxn ang="0">
                  <a:pos x="11" y="144"/>
                </a:cxn>
                <a:cxn ang="0">
                  <a:pos x="13" y="171"/>
                </a:cxn>
                <a:cxn ang="0">
                  <a:pos x="16" y="196"/>
                </a:cxn>
                <a:cxn ang="0">
                  <a:pos x="18" y="222"/>
                </a:cxn>
                <a:cxn ang="0">
                  <a:pos x="20" y="246"/>
                </a:cxn>
                <a:cxn ang="0">
                  <a:pos x="23" y="270"/>
                </a:cxn>
                <a:cxn ang="0">
                  <a:pos x="25" y="292"/>
                </a:cxn>
                <a:cxn ang="0">
                  <a:pos x="28" y="313"/>
                </a:cxn>
                <a:cxn ang="0">
                  <a:pos x="30" y="334"/>
                </a:cxn>
                <a:cxn ang="0">
                  <a:pos x="31" y="353"/>
                </a:cxn>
                <a:cxn ang="0">
                  <a:pos x="34" y="372"/>
                </a:cxn>
                <a:cxn ang="0">
                  <a:pos x="36" y="389"/>
                </a:cxn>
                <a:cxn ang="0">
                  <a:pos x="38" y="405"/>
                </a:cxn>
                <a:cxn ang="0">
                  <a:pos x="41" y="421"/>
                </a:cxn>
                <a:cxn ang="0">
                  <a:pos x="43" y="436"/>
                </a:cxn>
                <a:cxn ang="0">
                  <a:pos x="45" y="450"/>
                </a:cxn>
                <a:cxn ang="0">
                  <a:pos x="48" y="463"/>
                </a:cxn>
                <a:cxn ang="0">
                  <a:pos x="50" y="474"/>
                </a:cxn>
                <a:cxn ang="0">
                  <a:pos x="52" y="485"/>
                </a:cxn>
                <a:cxn ang="0">
                  <a:pos x="55" y="495"/>
                </a:cxn>
                <a:cxn ang="0">
                  <a:pos x="57" y="504"/>
                </a:cxn>
                <a:cxn ang="0">
                  <a:pos x="60" y="512"/>
                </a:cxn>
                <a:cxn ang="0">
                  <a:pos x="62" y="519"/>
                </a:cxn>
                <a:cxn ang="0">
                  <a:pos x="64" y="525"/>
                </a:cxn>
                <a:cxn ang="0">
                  <a:pos x="68" y="533"/>
                </a:cxn>
                <a:cxn ang="0">
                  <a:pos x="73" y="538"/>
                </a:cxn>
                <a:cxn ang="0">
                  <a:pos x="77" y="541"/>
                </a:cxn>
                <a:cxn ang="0">
                  <a:pos x="83" y="538"/>
                </a:cxn>
                <a:cxn ang="0">
                  <a:pos x="87" y="531"/>
                </a:cxn>
                <a:cxn ang="0">
                  <a:pos x="89" y="527"/>
                </a:cxn>
                <a:cxn ang="0">
                  <a:pos x="93" y="520"/>
                </a:cxn>
                <a:cxn ang="0">
                  <a:pos x="95" y="512"/>
                </a:cxn>
                <a:cxn ang="0">
                  <a:pos x="98" y="504"/>
                </a:cxn>
                <a:cxn ang="0">
                  <a:pos x="100" y="495"/>
                </a:cxn>
                <a:cxn ang="0">
                  <a:pos x="102" y="485"/>
                </a:cxn>
                <a:cxn ang="0">
                  <a:pos x="105" y="476"/>
                </a:cxn>
                <a:cxn ang="0">
                  <a:pos x="107" y="463"/>
                </a:cxn>
                <a:cxn ang="0">
                  <a:pos x="109" y="450"/>
                </a:cxn>
                <a:cxn ang="0">
                  <a:pos x="112" y="437"/>
                </a:cxn>
                <a:cxn ang="0">
                  <a:pos x="114" y="423"/>
                </a:cxn>
                <a:cxn ang="0">
                  <a:pos x="117" y="407"/>
                </a:cxn>
                <a:cxn ang="0">
                  <a:pos x="118" y="391"/>
                </a:cxn>
                <a:cxn ang="0">
                  <a:pos x="120" y="374"/>
                </a:cxn>
                <a:cxn ang="0">
                  <a:pos x="122" y="354"/>
                </a:cxn>
                <a:cxn ang="0">
                  <a:pos x="125" y="335"/>
                </a:cxn>
                <a:cxn ang="0">
                  <a:pos x="127" y="314"/>
                </a:cxn>
                <a:cxn ang="0">
                  <a:pos x="130" y="294"/>
                </a:cxn>
                <a:cxn ang="0">
                  <a:pos x="132" y="271"/>
                </a:cxn>
                <a:cxn ang="0">
                  <a:pos x="134" y="247"/>
                </a:cxn>
                <a:cxn ang="0">
                  <a:pos x="137" y="224"/>
                </a:cxn>
                <a:cxn ang="0">
                  <a:pos x="139" y="200"/>
                </a:cxn>
                <a:cxn ang="0">
                  <a:pos x="141" y="173"/>
                </a:cxn>
                <a:cxn ang="0">
                  <a:pos x="144" y="145"/>
                </a:cxn>
                <a:cxn ang="0">
                  <a:pos x="146" y="118"/>
                </a:cxn>
                <a:cxn ang="0">
                  <a:pos x="149" y="90"/>
                </a:cxn>
                <a:cxn ang="0">
                  <a:pos x="151" y="59"/>
                </a:cxn>
                <a:cxn ang="0">
                  <a:pos x="153" y="29"/>
                </a:cxn>
              </a:cxnLst>
              <a:rect l="txL" t="txT" r="txR" b="txB"/>
              <a:pathLst>
                <a:path w="155" h="541">
                  <a:moveTo>
                    <a:pt x="0" y="0"/>
                  </a:moveTo>
                  <a:lnTo>
                    <a:pt x="0" y="7"/>
                  </a:lnTo>
                  <a:lnTo>
                    <a:pt x="0" y="13"/>
                  </a:lnTo>
                  <a:lnTo>
                    <a:pt x="1" y="19"/>
                  </a:lnTo>
                  <a:lnTo>
                    <a:pt x="1" y="26"/>
                  </a:lnTo>
                  <a:lnTo>
                    <a:pt x="3" y="32"/>
                  </a:lnTo>
                  <a:lnTo>
                    <a:pt x="3" y="39"/>
                  </a:lnTo>
                  <a:lnTo>
                    <a:pt x="3" y="45"/>
                  </a:lnTo>
                  <a:lnTo>
                    <a:pt x="4" y="50"/>
                  </a:lnTo>
                  <a:lnTo>
                    <a:pt x="4" y="56"/>
                  </a:lnTo>
                  <a:lnTo>
                    <a:pt x="5" y="62"/>
                  </a:lnTo>
                  <a:lnTo>
                    <a:pt x="5" y="69"/>
                  </a:lnTo>
                  <a:lnTo>
                    <a:pt x="5" y="75"/>
                  </a:lnTo>
                  <a:lnTo>
                    <a:pt x="6" y="80"/>
                  </a:lnTo>
                  <a:lnTo>
                    <a:pt x="6" y="86"/>
                  </a:lnTo>
                  <a:lnTo>
                    <a:pt x="6" y="93"/>
                  </a:lnTo>
                  <a:lnTo>
                    <a:pt x="7" y="98"/>
                  </a:lnTo>
                  <a:lnTo>
                    <a:pt x="7" y="104"/>
                  </a:lnTo>
                  <a:lnTo>
                    <a:pt x="9" y="110"/>
                  </a:lnTo>
                  <a:lnTo>
                    <a:pt x="9" y="115"/>
                  </a:lnTo>
                  <a:lnTo>
                    <a:pt x="9" y="121"/>
                  </a:lnTo>
                  <a:lnTo>
                    <a:pt x="10" y="126"/>
                  </a:lnTo>
                  <a:lnTo>
                    <a:pt x="10" y="133"/>
                  </a:lnTo>
                  <a:lnTo>
                    <a:pt x="11" y="137"/>
                  </a:lnTo>
                  <a:lnTo>
                    <a:pt x="11" y="144"/>
                  </a:lnTo>
                  <a:lnTo>
                    <a:pt x="11" y="149"/>
                  </a:lnTo>
                  <a:lnTo>
                    <a:pt x="12" y="155"/>
                  </a:lnTo>
                  <a:lnTo>
                    <a:pt x="12" y="160"/>
                  </a:lnTo>
                  <a:lnTo>
                    <a:pt x="13" y="165"/>
                  </a:lnTo>
                  <a:lnTo>
                    <a:pt x="13" y="171"/>
                  </a:lnTo>
                  <a:lnTo>
                    <a:pt x="13" y="176"/>
                  </a:lnTo>
                  <a:lnTo>
                    <a:pt x="15" y="180"/>
                  </a:lnTo>
                  <a:lnTo>
                    <a:pt x="15" y="187"/>
                  </a:lnTo>
                  <a:lnTo>
                    <a:pt x="15" y="192"/>
                  </a:lnTo>
                  <a:lnTo>
                    <a:pt x="16" y="196"/>
                  </a:lnTo>
                  <a:lnTo>
                    <a:pt x="16" y="201"/>
                  </a:lnTo>
                  <a:lnTo>
                    <a:pt x="17" y="208"/>
                  </a:lnTo>
                  <a:lnTo>
                    <a:pt x="17" y="212"/>
                  </a:lnTo>
                  <a:lnTo>
                    <a:pt x="17" y="217"/>
                  </a:lnTo>
                  <a:lnTo>
                    <a:pt x="18" y="222"/>
                  </a:lnTo>
                  <a:lnTo>
                    <a:pt x="18" y="227"/>
                  </a:lnTo>
                  <a:lnTo>
                    <a:pt x="19" y="232"/>
                  </a:lnTo>
                  <a:lnTo>
                    <a:pt x="19" y="236"/>
                  </a:lnTo>
                  <a:lnTo>
                    <a:pt x="19" y="241"/>
                  </a:lnTo>
                  <a:lnTo>
                    <a:pt x="20" y="246"/>
                  </a:lnTo>
                  <a:lnTo>
                    <a:pt x="20" y="251"/>
                  </a:lnTo>
                  <a:lnTo>
                    <a:pt x="22" y="255"/>
                  </a:lnTo>
                  <a:lnTo>
                    <a:pt x="22" y="260"/>
                  </a:lnTo>
                  <a:lnTo>
                    <a:pt x="22" y="265"/>
                  </a:lnTo>
                  <a:lnTo>
                    <a:pt x="23" y="270"/>
                  </a:lnTo>
                  <a:lnTo>
                    <a:pt x="23" y="275"/>
                  </a:lnTo>
                  <a:lnTo>
                    <a:pt x="23" y="278"/>
                  </a:lnTo>
                  <a:lnTo>
                    <a:pt x="24" y="283"/>
                  </a:lnTo>
                  <a:lnTo>
                    <a:pt x="24" y="287"/>
                  </a:lnTo>
                  <a:lnTo>
                    <a:pt x="25" y="292"/>
                  </a:lnTo>
                  <a:lnTo>
                    <a:pt x="25" y="295"/>
                  </a:lnTo>
                  <a:lnTo>
                    <a:pt x="25" y="300"/>
                  </a:lnTo>
                  <a:lnTo>
                    <a:pt x="26" y="305"/>
                  </a:lnTo>
                  <a:lnTo>
                    <a:pt x="26" y="308"/>
                  </a:lnTo>
                  <a:lnTo>
                    <a:pt x="28" y="313"/>
                  </a:lnTo>
                  <a:lnTo>
                    <a:pt x="28" y="318"/>
                  </a:lnTo>
                  <a:lnTo>
                    <a:pt x="28" y="321"/>
                  </a:lnTo>
                  <a:lnTo>
                    <a:pt x="29" y="326"/>
                  </a:lnTo>
                  <a:lnTo>
                    <a:pt x="29" y="329"/>
                  </a:lnTo>
                  <a:lnTo>
                    <a:pt x="30" y="334"/>
                  </a:lnTo>
                  <a:lnTo>
                    <a:pt x="30" y="337"/>
                  </a:lnTo>
                  <a:lnTo>
                    <a:pt x="30" y="342"/>
                  </a:lnTo>
                  <a:lnTo>
                    <a:pt x="31" y="345"/>
                  </a:lnTo>
                  <a:lnTo>
                    <a:pt x="31" y="350"/>
                  </a:lnTo>
                  <a:lnTo>
                    <a:pt x="31" y="353"/>
                  </a:lnTo>
                  <a:lnTo>
                    <a:pt x="32" y="356"/>
                  </a:lnTo>
                  <a:lnTo>
                    <a:pt x="32" y="361"/>
                  </a:lnTo>
                  <a:lnTo>
                    <a:pt x="34" y="364"/>
                  </a:lnTo>
                  <a:lnTo>
                    <a:pt x="34" y="367"/>
                  </a:lnTo>
                  <a:lnTo>
                    <a:pt x="34" y="372"/>
                  </a:lnTo>
                  <a:lnTo>
                    <a:pt x="35" y="375"/>
                  </a:lnTo>
                  <a:lnTo>
                    <a:pt x="35" y="378"/>
                  </a:lnTo>
                  <a:lnTo>
                    <a:pt x="36" y="381"/>
                  </a:lnTo>
                  <a:lnTo>
                    <a:pt x="36" y="385"/>
                  </a:lnTo>
                  <a:lnTo>
                    <a:pt x="36" y="389"/>
                  </a:lnTo>
                  <a:lnTo>
                    <a:pt x="37" y="393"/>
                  </a:lnTo>
                  <a:lnTo>
                    <a:pt x="37" y="396"/>
                  </a:lnTo>
                  <a:lnTo>
                    <a:pt x="38" y="399"/>
                  </a:lnTo>
                  <a:lnTo>
                    <a:pt x="38" y="402"/>
                  </a:lnTo>
                  <a:lnTo>
                    <a:pt x="38" y="405"/>
                  </a:lnTo>
                  <a:lnTo>
                    <a:pt x="39" y="409"/>
                  </a:lnTo>
                  <a:lnTo>
                    <a:pt x="39" y="412"/>
                  </a:lnTo>
                  <a:lnTo>
                    <a:pt x="39" y="415"/>
                  </a:lnTo>
                  <a:lnTo>
                    <a:pt x="41" y="418"/>
                  </a:lnTo>
                  <a:lnTo>
                    <a:pt x="41" y="421"/>
                  </a:lnTo>
                  <a:lnTo>
                    <a:pt x="42" y="425"/>
                  </a:lnTo>
                  <a:lnTo>
                    <a:pt x="42" y="428"/>
                  </a:lnTo>
                  <a:lnTo>
                    <a:pt x="42" y="429"/>
                  </a:lnTo>
                  <a:lnTo>
                    <a:pt x="43" y="433"/>
                  </a:lnTo>
                  <a:lnTo>
                    <a:pt x="43" y="436"/>
                  </a:lnTo>
                  <a:lnTo>
                    <a:pt x="44" y="439"/>
                  </a:lnTo>
                  <a:lnTo>
                    <a:pt x="44" y="442"/>
                  </a:lnTo>
                  <a:lnTo>
                    <a:pt x="44" y="444"/>
                  </a:lnTo>
                  <a:lnTo>
                    <a:pt x="45" y="447"/>
                  </a:lnTo>
                  <a:lnTo>
                    <a:pt x="45" y="450"/>
                  </a:lnTo>
                  <a:lnTo>
                    <a:pt x="45" y="452"/>
                  </a:lnTo>
                  <a:lnTo>
                    <a:pt x="47" y="455"/>
                  </a:lnTo>
                  <a:lnTo>
                    <a:pt x="47" y="456"/>
                  </a:lnTo>
                  <a:lnTo>
                    <a:pt x="48" y="460"/>
                  </a:lnTo>
                  <a:lnTo>
                    <a:pt x="48" y="463"/>
                  </a:lnTo>
                  <a:lnTo>
                    <a:pt x="48" y="464"/>
                  </a:lnTo>
                  <a:lnTo>
                    <a:pt x="49" y="468"/>
                  </a:lnTo>
                  <a:lnTo>
                    <a:pt x="49" y="469"/>
                  </a:lnTo>
                  <a:lnTo>
                    <a:pt x="50" y="472"/>
                  </a:lnTo>
                  <a:lnTo>
                    <a:pt x="50" y="474"/>
                  </a:lnTo>
                  <a:lnTo>
                    <a:pt x="50" y="476"/>
                  </a:lnTo>
                  <a:lnTo>
                    <a:pt x="51" y="479"/>
                  </a:lnTo>
                  <a:lnTo>
                    <a:pt x="51" y="480"/>
                  </a:lnTo>
                  <a:lnTo>
                    <a:pt x="52" y="482"/>
                  </a:lnTo>
                  <a:lnTo>
                    <a:pt x="52" y="485"/>
                  </a:lnTo>
                  <a:lnTo>
                    <a:pt x="52" y="487"/>
                  </a:lnTo>
                  <a:lnTo>
                    <a:pt x="54" y="488"/>
                  </a:lnTo>
                  <a:lnTo>
                    <a:pt x="54" y="492"/>
                  </a:lnTo>
                  <a:lnTo>
                    <a:pt x="54" y="493"/>
                  </a:lnTo>
                  <a:lnTo>
                    <a:pt x="55" y="495"/>
                  </a:lnTo>
                  <a:lnTo>
                    <a:pt x="55" y="496"/>
                  </a:lnTo>
                  <a:lnTo>
                    <a:pt x="56" y="498"/>
                  </a:lnTo>
                  <a:lnTo>
                    <a:pt x="56" y="500"/>
                  </a:lnTo>
                  <a:lnTo>
                    <a:pt x="56" y="503"/>
                  </a:lnTo>
                  <a:lnTo>
                    <a:pt x="57" y="504"/>
                  </a:lnTo>
                  <a:lnTo>
                    <a:pt x="57" y="506"/>
                  </a:lnTo>
                  <a:lnTo>
                    <a:pt x="58" y="508"/>
                  </a:lnTo>
                  <a:lnTo>
                    <a:pt x="58" y="509"/>
                  </a:lnTo>
                  <a:lnTo>
                    <a:pt x="58" y="511"/>
                  </a:lnTo>
                  <a:lnTo>
                    <a:pt x="60" y="512"/>
                  </a:lnTo>
                  <a:lnTo>
                    <a:pt x="60" y="514"/>
                  </a:lnTo>
                  <a:lnTo>
                    <a:pt x="61" y="514"/>
                  </a:lnTo>
                  <a:lnTo>
                    <a:pt x="61" y="515"/>
                  </a:lnTo>
                  <a:lnTo>
                    <a:pt x="61" y="517"/>
                  </a:lnTo>
                  <a:lnTo>
                    <a:pt x="62" y="519"/>
                  </a:lnTo>
                  <a:lnTo>
                    <a:pt x="62" y="520"/>
                  </a:lnTo>
                  <a:lnTo>
                    <a:pt x="62" y="522"/>
                  </a:lnTo>
                  <a:lnTo>
                    <a:pt x="63" y="522"/>
                  </a:lnTo>
                  <a:lnTo>
                    <a:pt x="63" y="523"/>
                  </a:lnTo>
                  <a:lnTo>
                    <a:pt x="64" y="525"/>
                  </a:lnTo>
                  <a:lnTo>
                    <a:pt x="64" y="527"/>
                  </a:lnTo>
                  <a:lnTo>
                    <a:pt x="66" y="528"/>
                  </a:lnTo>
                  <a:lnTo>
                    <a:pt x="67" y="530"/>
                  </a:lnTo>
                  <a:lnTo>
                    <a:pt x="67" y="531"/>
                  </a:lnTo>
                  <a:lnTo>
                    <a:pt x="68" y="533"/>
                  </a:lnTo>
                  <a:lnTo>
                    <a:pt x="69" y="535"/>
                  </a:lnTo>
                  <a:lnTo>
                    <a:pt x="70" y="536"/>
                  </a:lnTo>
                  <a:lnTo>
                    <a:pt x="70" y="538"/>
                  </a:lnTo>
                  <a:lnTo>
                    <a:pt x="71" y="538"/>
                  </a:lnTo>
                  <a:lnTo>
                    <a:pt x="73" y="538"/>
                  </a:lnTo>
                  <a:lnTo>
                    <a:pt x="73" y="539"/>
                  </a:lnTo>
                  <a:lnTo>
                    <a:pt x="74" y="539"/>
                  </a:lnTo>
                  <a:lnTo>
                    <a:pt x="75" y="541"/>
                  </a:lnTo>
                  <a:lnTo>
                    <a:pt x="76" y="541"/>
                  </a:lnTo>
                  <a:lnTo>
                    <a:pt x="77" y="541"/>
                  </a:lnTo>
                  <a:lnTo>
                    <a:pt x="79" y="541"/>
                  </a:lnTo>
                  <a:lnTo>
                    <a:pt x="80" y="541"/>
                  </a:lnTo>
                  <a:lnTo>
                    <a:pt x="81" y="539"/>
                  </a:lnTo>
                  <a:lnTo>
                    <a:pt x="82" y="539"/>
                  </a:lnTo>
                  <a:lnTo>
                    <a:pt x="83" y="538"/>
                  </a:lnTo>
                  <a:lnTo>
                    <a:pt x="85" y="536"/>
                  </a:lnTo>
                  <a:lnTo>
                    <a:pt x="86" y="536"/>
                  </a:lnTo>
                  <a:lnTo>
                    <a:pt x="86" y="535"/>
                  </a:lnTo>
                  <a:lnTo>
                    <a:pt x="87" y="533"/>
                  </a:lnTo>
                  <a:lnTo>
                    <a:pt x="87" y="531"/>
                  </a:lnTo>
                  <a:lnTo>
                    <a:pt x="88" y="531"/>
                  </a:lnTo>
                  <a:lnTo>
                    <a:pt x="88" y="530"/>
                  </a:lnTo>
                  <a:lnTo>
                    <a:pt x="89" y="530"/>
                  </a:lnTo>
                  <a:lnTo>
                    <a:pt x="89" y="528"/>
                  </a:lnTo>
                  <a:lnTo>
                    <a:pt x="89" y="527"/>
                  </a:lnTo>
                  <a:lnTo>
                    <a:pt x="90" y="527"/>
                  </a:lnTo>
                  <a:lnTo>
                    <a:pt x="90" y="525"/>
                  </a:lnTo>
                  <a:lnTo>
                    <a:pt x="92" y="523"/>
                  </a:lnTo>
                  <a:lnTo>
                    <a:pt x="92" y="522"/>
                  </a:lnTo>
                  <a:lnTo>
                    <a:pt x="93" y="520"/>
                  </a:lnTo>
                  <a:lnTo>
                    <a:pt x="93" y="519"/>
                  </a:lnTo>
                  <a:lnTo>
                    <a:pt x="94" y="517"/>
                  </a:lnTo>
                  <a:lnTo>
                    <a:pt x="94" y="515"/>
                  </a:lnTo>
                  <a:lnTo>
                    <a:pt x="95" y="514"/>
                  </a:lnTo>
                  <a:lnTo>
                    <a:pt x="95" y="512"/>
                  </a:lnTo>
                  <a:lnTo>
                    <a:pt x="95" y="511"/>
                  </a:lnTo>
                  <a:lnTo>
                    <a:pt x="96" y="509"/>
                  </a:lnTo>
                  <a:lnTo>
                    <a:pt x="96" y="508"/>
                  </a:lnTo>
                  <a:lnTo>
                    <a:pt x="98" y="506"/>
                  </a:lnTo>
                  <a:lnTo>
                    <a:pt x="98" y="504"/>
                  </a:lnTo>
                  <a:lnTo>
                    <a:pt x="98" y="503"/>
                  </a:lnTo>
                  <a:lnTo>
                    <a:pt x="99" y="501"/>
                  </a:lnTo>
                  <a:lnTo>
                    <a:pt x="99" y="500"/>
                  </a:lnTo>
                  <a:lnTo>
                    <a:pt x="100" y="498"/>
                  </a:lnTo>
                  <a:lnTo>
                    <a:pt x="100" y="495"/>
                  </a:lnTo>
                  <a:lnTo>
                    <a:pt x="100" y="493"/>
                  </a:lnTo>
                  <a:lnTo>
                    <a:pt x="101" y="492"/>
                  </a:lnTo>
                  <a:lnTo>
                    <a:pt x="101" y="490"/>
                  </a:lnTo>
                  <a:lnTo>
                    <a:pt x="102" y="488"/>
                  </a:lnTo>
                  <a:lnTo>
                    <a:pt x="102" y="485"/>
                  </a:lnTo>
                  <a:lnTo>
                    <a:pt x="102" y="484"/>
                  </a:lnTo>
                  <a:lnTo>
                    <a:pt x="104" y="482"/>
                  </a:lnTo>
                  <a:lnTo>
                    <a:pt x="104" y="479"/>
                  </a:lnTo>
                  <a:lnTo>
                    <a:pt x="104" y="477"/>
                  </a:lnTo>
                  <a:lnTo>
                    <a:pt x="105" y="476"/>
                  </a:lnTo>
                  <a:lnTo>
                    <a:pt x="105" y="472"/>
                  </a:lnTo>
                  <a:lnTo>
                    <a:pt x="106" y="471"/>
                  </a:lnTo>
                  <a:lnTo>
                    <a:pt x="106" y="468"/>
                  </a:lnTo>
                  <a:lnTo>
                    <a:pt x="106" y="466"/>
                  </a:lnTo>
                  <a:lnTo>
                    <a:pt x="107" y="463"/>
                  </a:lnTo>
                  <a:lnTo>
                    <a:pt x="107" y="461"/>
                  </a:lnTo>
                  <a:lnTo>
                    <a:pt x="108" y="458"/>
                  </a:lnTo>
                  <a:lnTo>
                    <a:pt x="108" y="456"/>
                  </a:lnTo>
                  <a:lnTo>
                    <a:pt x="108" y="453"/>
                  </a:lnTo>
                  <a:lnTo>
                    <a:pt x="109" y="450"/>
                  </a:lnTo>
                  <a:lnTo>
                    <a:pt x="109" y="448"/>
                  </a:lnTo>
                  <a:lnTo>
                    <a:pt x="111" y="445"/>
                  </a:lnTo>
                  <a:lnTo>
                    <a:pt x="111" y="442"/>
                  </a:lnTo>
                  <a:lnTo>
                    <a:pt x="111" y="441"/>
                  </a:lnTo>
                  <a:lnTo>
                    <a:pt x="112" y="437"/>
                  </a:lnTo>
                  <a:lnTo>
                    <a:pt x="112" y="434"/>
                  </a:lnTo>
                  <a:lnTo>
                    <a:pt x="112" y="431"/>
                  </a:lnTo>
                  <a:lnTo>
                    <a:pt x="113" y="428"/>
                  </a:lnTo>
                  <a:lnTo>
                    <a:pt x="113" y="425"/>
                  </a:lnTo>
                  <a:lnTo>
                    <a:pt x="114" y="423"/>
                  </a:lnTo>
                  <a:lnTo>
                    <a:pt x="114" y="420"/>
                  </a:lnTo>
                  <a:lnTo>
                    <a:pt x="114" y="417"/>
                  </a:lnTo>
                  <a:lnTo>
                    <a:pt x="115" y="413"/>
                  </a:lnTo>
                  <a:lnTo>
                    <a:pt x="115" y="410"/>
                  </a:lnTo>
                  <a:lnTo>
                    <a:pt x="117" y="407"/>
                  </a:lnTo>
                  <a:lnTo>
                    <a:pt x="117" y="404"/>
                  </a:lnTo>
                  <a:lnTo>
                    <a:pt x="117" y="401"/>
                  </a:lnTo>
                  <a:lnTo>
                    <a:pt x="118" y="397"/>
                  </a:lnTo>
                  <a:lnTo>
                    <a:pt x="118" y="394"/>
                  </a:lnTo>
                  <a:lnTo>
                    <a:pt x="118" y="391"/>
                  </a:lnTo>
                  <a:lnTo>
                    <a:pt x="119" y="386"/>
                  </a:lnTo>
                  <a:lnTo>
                    <a:pt x="119" y="383"/>
                  </a:lnTo>
                  <a:lnTo>
                    <a:pt x="120" y="380"/>
                  </a:lnTo>
                  <a:lnTo>
                    <a:pt x="120" y="377"/>
                  </a:lnTo>
                  <a:lnTo>
                    <a:pt x="120" y="374"/>
                  </a:lnTo>
                  <a:lnTo>
                    <a:pt x="121" y="369"/>
                  </a:lnTo>
                  <a:lnTo>
                    <a:pt x="121" y="366"/>
                  </a:lnTo>
                  <a:lnTo>
                    <a:pt x="122" y="362"/>
                  </a:lnTo>
                  <a:lnTo>
                    <a:pt x="122" y="358"/>
                  </a:lnTo>
                  <a:lnTo>
                    <a:pt x="122" y="354"/>
                  </a:lnTo>
                  <a:lnTo>
                    <a:pt x="124" y="351"/>
                  </a:lnTo>
                  <a:lnTo>
                    <a:pt x="124" y="346"/>
                  </a:lnTo>
                  <a:lnTo>
                    <a:pt x="125" y="343"/>
                  </a:lnTo>
                  <a:lnTo>
                    <a:pt x="125" y="338"/>
                  </a:lnTo>
                  <a:lnTo>
                    <a:pt x="125" y="335"/>
                  </a:lnTo>
                  <a:lnTo>
                    <a:pt x="126" y="330"/>
                  </a:lnTo>
                  <a:lnTo>
                    <a:pt x="126" y="327"/>
                  </a:lnTo>
                  <a:lnTo>
                    <a:pt x="126" y="322"/>
                  </a:lnTo>
                  <a:lnTo>
                    <a:pt x="127" y="319"/>
                  </a:lnTo>
                  <a:lnTo>
                    <a:pt x="127" y="314"/>
                  </a:lnTo>
                  <a:lnTo>
                    <a:pt x="128" y="311"/>
                  </a:lnTo>
                  <a:lnTo>
                    <a:pt x="128" y="307"/>
                  </a:lnTo>
                  <a:lnTo>
                    <a:pt x="128" y="302"/>
                  </a:lnTo>
                  <a:lnTo>
                    <a:pt x="130" y="299"/>
                  </a:lnTo>
                  <a:lnTo>
                    <a:pt x="130" y="294"/>
                  </a:lnTo>
                  <a:lnTo>
                    <a:pt x="131" y="289"/>
                  </a:lnTo>
                  <a:lnTo>
                    <a:pt x="131" y="284"/>
                  </a:lnTo>
                  <a:lnTo>
                    <a:pt x="131" y="281"/>
                  </a:lnTo>
                  <a:lnTo>
                    <a:pt x="132" y="276"/>
                  </a:lnTo>
                  <a:lnTo>
                    <a:pt x="132" y="271"/>
                  </a:lnTo>
                  <a:lnTo>
                    <a:pt x="133" y="267"/>
                  </a:lnTo>
                  <a:lnTo>
                    <a:pt x="133" y="262"/>
                  </a:lnTo>
                  <a:lnTo>
                    <a:pt x="133" y="257"/>
                  </a:lnTo>
                  <a:lnTo>
                    <a:pt x="134" y="252"/>
                  </a:lnTo>
                  <a:lnTo>
                    <a:pt x="134" y="247"/>
                  </a:lnTo>
                  <a:lnTo>
                    <a:pt x="134" y="243"/>
                  </a:lnTo>
                  <a:lnTo>
                    <a:pt x="136" y="238"/>
                  </a:lnTo>
                  <a:lnTo>
                    <a:pt x="136" y="233"/>
                  </a:lnTo>
                  <a:lnTo>
                    <a:pt x="137" y="228"/>
                  </a:lnTo>
                  <a:lnTo>
                    <a:pt x="137" y="224"/>
                  </a:lnTo>
                  <a:lnTo>
                    <a:pt x="137" y="219"/>
                  </a:lnTo>
                  <a:lnTo>
                    <a:pt x="138" y="214"/>
                  </a:lnTo>
                  <a:lnTo>
                    <a:pt x="138" y="209"/>
                  </a:lnTo>
                  <a:lnTo>
                    <a:pt x="139" y="204"/>
                  </a:lnTo>
                  <a:lnTo>
                    <a:pt x="139" y="200"/>
                  </a:lnTo>
                  <a:lnTo>
                    <a:pt x="139" y="193"/>
                  </a:lnTo>
                  <a:lnTo>
                    <a:pt x="140" y="188"/>
                  </a:lnTo>
                  <a:lnTo>
                    <a:pt x="140" y="184"/>
                  </a:lnTo>
                  <a:lnTo>
                    <a:pt x="141" y="177"/>
                  </a:lnTo>
                  <a:lnTo>
                    <a:pt x="141" y="173"/>
                  </a:lnTo>
                  <a:lnTo>
                    <a:pt x="141" y="168"/>
                  </a:lnTo>
                  <a:lnTo>
                    <a:pt x="143" y="161"/>
                  </a:lnTo>
                  <a:lnTo>
                    <a:pt x="143" y="157"/>
                  </a:lnTo>
                  <a:lnTo>
                    <a:pt x="143" y="152"/>
                  </a:lnTo>
                  <a:lnTo>
                    <a:pt x="144" y="145"/>
                  </a:lnTo>
                  <a:lnTo>
                    <a:pt x="144" y="141"/>
                  </a:lnTo>
                  <a:lnTo>
                    <a:pt x="145" y="134"/>
                  </a:lnTo>
                  <a:lnTo>
                    <a:pt x="145" y="129"/>
                  </a:lnTo>
                  <a:lnTo>
                    <a:pt x="145" y="123"/>
                  </a:lnTo>
                  <a:lnTo>
                    <a:pt x="146" y="118"/>
                  </a:lnTo>
                  <a:lnTo>
                    <a:pt x="146" y="112"/>
                  </a:lnTo>
                  <a:lnTo>
                    <a:pt x="147" y="107"/>
                  </a:lnTo>
                  <a:lnTo>
                    <a:pt x="147" y="101"/>
                  </a:lnTo>
                  <a:lnTo>
                    <a:pt x="147" y="94"/>
                  </a:lnTo>
                  <a:lnTo>
                    <a:pt x="149" y="90"/>
                  </a:lnTo>
                  <a:lnTo>
                    <a:pt x="149" y="83"/>
                  </a:lnTo>
                  <a:lnTo>
                    <a:pt x="150" y="77"/>
                  </a:lnTo>
                  <a:lnTo>
                    <a:pt x="150" y="70"/>
                  </a:lnTo>
                  <a:lnTo>
                    <a:pt x="150" y="66"/>
                  </a:lnTo>
                  <a:lnTo>
                    <a:pt x="151" y="59"/>
                  </a:lnTo>
                  <a:lnTo>
                    <a:pt x="151" y="53"/>
                  </a:lnTo>
                  <a:lnTo>
                    <a:pt x="151" y="46"/>
                  </a:lnTo>
                  <a:lnTo>
                    <a:pt x="152" y="40"/>
                  </a:lnTo>
                  <a:lnTo>
                    <a:pt x="152" y="34"/>
                  </a:lnTo>
                  <a:lnTo>
                    <a:pt x="153" y="29"/>
                  </a:lnTo>
                  <a:lnTo>
                    <a:pt x="153" y="23"/>
                  </a:lnTo>
                  <a:lnTo>
                    <a:pt x="153" y="16"/>
                  </a:lnTo>
                  <a:lnTo>
                    <a:pt x="155" y="10"/>
                  </a:lnTo>
                  <a:lnTo>
                    <a:pt x="155" y="3"/>
                  </a:lnTo>
                </a:path>
              </a:pathLst>
            </a:custGeom>
            <a:noFill/>
            <a:ln w="38100" cap="flat" cmpd="sng">
              <a:solidFill>
                <a:srgbClr val="FF5050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9504" name="Group 49"/>
          <p:cNvGrpSpPr/>
          <p:nvPr/>
        </p:nvGrpSpPr>
        <p:grpSpPr>
          <a:xfrm>
            <a:off x="5435600" y="1484313"/>
            <a:ext cx="1274763" cy="1296987"/>
            <a:chOff x="0" y="0"/>
            <a:chExt cx="803" cy="817"/>
          </a:xfrm>
        </p:grpSpPr>
        <p:sp>
          <p:nvSpPr>
            <p:cNvPr id="19505" name="Line 50"/>
            <p:cNvSpPr/>
            <p:nvPr/>
          </p:nvSpPr>
          <p:spPr>
            <a:xfrm>
              <a:off x="0" y="182"/>
              <a:ext cx="787" cy="1"/>
            </a:xfrm>
            <a:prstGeom prst="line">
              <a:avLst/>
            </a:prstGeom>
            <a:ln w="28575" cap="flat" cmpd="sng">
              <a:solidFill>
                <a:srgbClr val="000066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9506" name="Line 51"/>
            <p:cNvSpPr/>
            <p:nvPr/>
          </p:nvSpPr>
          <p:spPr>
            <a:xfrm rot="-10800000" flipV="1">
              <a:off x="227" y="0"/>
              <a:ext cx="1" cy="817"/>
            </a:xfrm>
            <a:prstGeom prst="line">
              <a:avLst/>
            </a:prstGeom>
            <a:ln w="28575" cap="flat" cmpd="sng">
              <a:solidFill>
                <a:srgbClr val="000080"/>
              </a:solidFill>
              <a:prstDash val="solid"/>
              <a:headEnd type="triangle" w="med" len="med"/>
              <a:tailEnd type="none" w="med" len="med"/>
            </a:ln>
          </p:spPr>
        </p:sp>
        <p:sp>
          <p:nvSpPr>
            <p:cNvPr id="19507" name="Freeform 52"/>
            <p:cNvSpPr/>
            <p:nvPr/>
          </p:nvSpPr>
          <p:spPr>
            <a:xfrm rot="10800000">
              <a:off x="227" y="182"/>
              <a:ext cx="576" cy="541"/>
            </a:xfrm>
            <a:custGeom>
              <a:avLst/>
              <a:gdLst>
                <a:gd name="txL" fmla="*/ 0 w 155"/>
                <a:gd name="txT" fmla="*/ 0 h 541"/>
                <a:gd name="txR" fmla="*/ 155 w 155"/>
                <a:gd name="txB" fmla="*/ 541 h 541"/>
              </a:gdLst>
              <a:ahLst/>
              <a:cxnLst>
                <a:cxn ang="0">
                  <a:pos x="1" y="26"/>
                </a:cxn>
                <a:cxn ang="0">
                  <a:pos x="4" y="56"/>
                </a:cxn>
                <a:cxn ang="0">
                  <a:pos x="6" y="86"/>
                </a:cxn>
                <a:cxn ang="0">
                  <a:pos x="9" y="115"/>
                </a:cxn>
                <a:cxn ang="0">
                  <a:pos x="11" y="144"/>
                </a:cxn>
                <a:cxn ang="0">
                  <a:pos x="13" y="171"/>
                </a:cxn>
                <a:cxn ang="0">
                  <a:pos x="16" y="196"/>
                </a:cxn>
                <a:cxn ang="0">
                  <a:pos x="18" y="222"/>
                </a:cxn>
                <a:cxn ang="0">
                  <a:pos x="20" y="246"/>
                </a:cxn>
                <a:cxn ang="0">
                  <a:pos x="23" y="270"/>
                </a:cxn>
                <a:cxn ang="0">
                  <a:pos x="25" y="292"/>
                </a:cxn>
                <a:cxn ang="0">
                  <a:pos x="28" y="313"/>
                </a:cxn>
                <a:cxn ang="0">
                  <a:pos x="30" y="334"/>
                </a:cxn>
                <a:cxn ang="0">
                  <a:pos x="31" y="353"/>
                </a:cxn>
                <a:cxn ang="0">
                  <a:pos x="34" y="372"/>
                </a:cxn>
                <a:cxn ang="0">
                  <a:pos x="36" y="389"/>
                </a:cxn>
                <a:cxn ang="0">
                  <a:pos x="38" y="405"/>
                </a:cxn>
                <a:cxn ang="0">
                  <a:pos x="41" y="421"/>
                </a:cxn>
                <a:cxn ang="0">
                  <a:pos x="43" y="436"/>
                </a:cxn>
                <a:cxn ang="0">
                  <a:pos x="45" y="450"/>
                </a:cxn>
                <a:cxn ang="0">
                  <a:pos x="48" y="463"/>
                </a:cxn>
                <a:cxn ang="0">
                  <a:pos x="50" y="474"/>
                </a:cxn>
                <a:cxn ang="0">
                  <a:pos x="52" y="485"/>
                </a:cxn>
                <a:cxn ang="0">
                  <a:pos x="55" y="495"/>
                </a:cxn>
                <a:cxn ang="0">
                  <a:pos x="57" y="504"/>
                </a:cxn>
                <a:cxn ang="0">
                  <a:pos x="60" y="512"/>
                </a:cxn>
                <a:cxn ang="0">
                  <a:pos x="62" y="519"/>
                </a:cxn>
                <a:cxn ang="0">
                  <a:pos x="64" y="525"/>
                </a:cxn>
                <a:cxn ang="0">
                  <a:pos x="68" y="533"/>
                </a:cxn>
                <a:cxn ang="0">
                  <a:pos x="73" y="538"/>
                </a:cxn>
                <a:cxn ang="0">
                  <a:pos x="77" y="541"/>
                </a:cxn>
                <a:cxn ang="0">
                  <a:pos x="83" y="538"/>
                </a:cxn>
                <a:cxn ang="0">
                  <a:pos x="87" y="531"/>
                </a:cxn>
                <a:cxn ang="0">
                  <a:pos x="89" y="527"/>
                </a:cxn>
                <a:cxn ang="0">
                  <a:pos x="93" y="520"/>
                </a:cxn>
                <a:cxn ang="0">
                  <a:pos x="95" y="512"/>
                </a:cxn>
                <a:cxn ang="0">
                  <a:pos x="98" y="504"/>
                </a:cxn>
                <a:cxn ang="0">
                  <a:pos x="100" y="495"/>
                </a:cxn>
                <a:cxn ang="0">
                  <a:pos x="102" y="485"/>
                </a:cxn>
                <a:cxn ang="0">
                  <a:pos x="105" y="476"/>
                </a:cxn>
                <a:cxn ang="0">
                  <a:pos x="107" y="463"/>
                </a:cxn>
                <a:cxn ang="0">
                  <a:pos x="109" y="450"/>
                </a:cxn>
                <a:cxn ang="0">
                  <a:pos x="112" y="437"/>
                </a:cxn>
                <a:cxn ang="0">
                  <a:pos x="114" y="423"/>
                </a:cxn>
                <a:cxn ang="0">
                  <a:pos x="117" y="407"/>
                </a:cxn>
                <a:cxn ang="0">
                  <a:pos x="118" y="391"/>
                </a:cxn>
                <a:cxn ang="0">
                  <a:pos x="120" y="374"/>
                </a:cxn>
                <a:cxn ang="0">
                  <a:pos x="122" y="354"/>
                </a:cxn>
                <a:cxn ang="0">
                  <a:pos x="125" y="335"/>
                </a:cxn>
                <a:cxn ang="0">
                  <a:pos x="127" y="314"/>
                </a:cxn>
                <a:cxn ang="0">
                  <a:pos x="130" y="294"/>
                </a:cxn>
                <a:cxn ang="0">
                  <a:pos x="132" y="271"/>
                </a:cxn>
                <a:cxn ang="0">
                  <a:pos x="134" y="247"/>
                </a:cxn>
                <a:cxn ang="0">
                  <a:pos x="137" y="224"/>
                </a:cxn>
                <a:cxn ang="0">
                  <a:pos x="139" y="200"/>
                </a:cxn>
                <a:cxn ang="0">
                  <a:pos x="141" y="173"/>
                </a:cxn>
                <a:cxn ang="0">
                  <a:pos x="144" y="145"/>
                </a:cxn>
                <a:cxn ang="0">
                  <a:pos x="146" y="118"/>
                </a:cxn>
                <a:cxn ang="0">
                  <a:pos x="149" y="90"/>
                </a:cxn>
                <a:cxn ang="0">
                  <a:pos x="151" y="59"/>
                </a:cxn>
                <a:cxn ang="0">
                  <a:pos x="153" y="29"/>
                </a:cxn>
              </a:cxnLst>
              <a:rect l="txL" t="txT" r="txR" b="txB"/>
              <a:pathLst>
                <a:path w="155" h="541">
                  <a:moveTo>
                    <a:pt x="0" y="0"/>
                  </a:moveTo>
                  <a:lnTo>
                    <a:pt x="0" y="7"/>
                  </a:lnTo>
                  <a:lnTo>
                    <a:pt x="0" y="13"/>
                  </a:lnTo>
                  <a:lnTo>
                    <a:pt x="1" y="19"/>
                  </a:lnTo>
                  <a:lnTo>
                    <a:pt x="1" y="26"/>
                  </a:lnTo>
                  <a:lnTo>
                    <a:pt x="3" y="32"/>
                  </a:lnTo>
                  <a:lnTo>
                    <a:pt x="3" y="39"/>
                  </a:lnTo>
                  <a:lnTo>
                    <a:pt x="3" y="45"/>
                  </a:lnTo>
                  <a:lnTo>
                    <a:pt x="4" y="50"/>
                  </a:lnTo>
                  <a:lnTo>
                    <a:pt x="4" y="56"/>
                  </a:lnTo>
                  <a:lnTo>
                    <a:pt x="5" y="62"/>
                  </a:lnTo>
                  <a:lnTo>
                    <a:pt x="5" y="69"/>
                  </a:lnTo>
                  <a:lnTo>
                    <a:pt x="5" y="75"/>
                  </a:lnTo>
                  <a:lnTo>
                    <a:pt x="6" y="80"/>
                  </a:lnTo>
                  <a:lnTo>
                    <a:pt x="6" y="86"/>
                  </a:lnTo>
                  <a:lnTo>
                    <a:pt x="6" y="93"/>
                  </a:lnTo>
                  <a:lnTo>
                    <a:pt x="7" y="98"/>
                  </a:lnTo>
                  <a:lnTo>
                    <a:pt x="7" y="104"/>
                  </a:lnTo>
                  <a:lnTo>
                    <a:pt x="9" y="110"/>
                  </a:lnTo>
                  <a:lnTo>
                    <a:pt x="9" y="115"/>
                  </a:lnTo>
                  <a:lnTo>
                    <a:pt x="9" y="121"/>
                  </a:lnTo>
                  <a:lnTo>
                    <a:pt x="10" y="126"/>
                  </a:lnTo>
                  <a:lnTo>
                    <a:pt x="10" y="133"/>
                  </a:lnTo>
                  <a:lnTo>
                    <a:pt x="11" y="137"/>
                  </a:lnTo>
                  <a:lnTo>
                    <a:pt x="11" y="144"/>
                  </a:lnTo>
                  <a:lnTo>
                    <a:pt x="11" y="149"/>
                  </a:lnTo>
                  <a:lnTo>
                    <a:pt x="12" y="155"/>
                  </a:lnTo>
                  <a:lnTo>
                    <a:pt x="12" y="160"/>
                  </a:lnTo>
                  <a:lnTo>
                    <a:pt x="13" y="165"/>
                  </a:lnTo>
                  <a:lnTo>
                    <a:pt x="13" y="171"/>
                  </a:lnTo>
                  <a:lnTo>
                    <a:pt x="13" y="176"/>
                  </a:lnTo>
                  <a:lnTo>
                    <a:pt x="15" y="180"/>
                  </a:lnTo>
                  <a:lnTo>
                    <a:pt x="15" y="187"/>
                  </a:lnTo>
                  <a:lnTo>
                    <a:pt x="15" y="192"/>
                  </a:lnTo>
                  <a:lnTo>
                    <a:pt x="16" y="196"/>
                  </a:lnTo>
                  <a:lnTo>
                    <a:pt x="16" y="201"/>
                  </a:lnTo>
                  <a:lnTo>
                    <a:pt x="17" y="208"/>
                  </a:lnTo>
                  <a:lnTo>
                    <a:pt x="17" y="212"/>
                  </a:lnTo>
                  <a:lnTo>
                    <a:pt x="17" y="217"/>
                  </a:lnTo>
                  <a:lnTo>
                    <a:pt x="18" y="222"/>
                  </a:lnTo>
                  <a:lnTo>
                    <a:pt x="18" y="227"/>
                  </a:lnTo>
                  <a:lnTo>
                    <a:pt x="19" y="232"/>
                  </a:lnTo>
                  <a:lnTo>
                    <a:pt x="19" y="236"/>
                  </a:lnTo>
                  <a:lnTo>
                    <a:pt x="19" y="241"/>
                  </a:lnTo>
                  <a:lnTo>
                    <a:pt x="20" y="246"/>
                  </a:lnTo>
                  <a:lnTo>
                    <a:pt x="20" y="251"/>
                  </a:lnTo>
                  <a:lnTo>
                    <a:pt x="22" y="255"/>
                  </a:lnTo>
                  <a:lnTo>
                    <a:pt x="22" y="260"/>
                  </a:lnTo>
                  <a:lnTo>
                    <a:pt x="22" y="265"/>
                  </a:lnTo>
                  <a:lnTo>
                    <a:pt x="23" y="270"/>
                  </a:lnTo>
                  <a:lnTo>
                    <a:pt x="23" y="275"/>
                  </a:lnTo>
                  <a:lnTo>
                    <a:pt x="23" y="278"/>
                  </a:lnTo>
                  <a:lnTo>
                    <a:pt x="24" y="283"/>
                  </a:lnTo>
                  <a:lnTo>
                    <a:pt x="24" y="287"/>
                  </a:lnTo>
                  <a:lnTo>
                    <a:pt x="25" y="292"/>
                  </a:lnTo>
                  <a:lnTo>
                    <a:pt x="25" y="295"/>
                  </a:lnTo>
                  <a:lnTo>
                    <a:pt x="25" y="300"/>
                  </a:lnTo>
                  <a:lnTo>
                    <a:pt x="26" y="305"/>
                  </a:lnTo>
                  <a:lnTo>
                    <a:pt x="26" y="308"/>
                  </a:lnTo>
                  <a:lnTo>
                    <a:pt x="28" y="313"/>
                  </a:lnTo>
                  <a:lnTo>
                    <a:pt x="28" y="318"/>
                  </a:lnTo>
                  <a:lnTo>
                    <a:pt x="28" y="321"/>
                  </a:lnTo>
                  <a:lnTo>
                    <a:pt x="29" y="326"/>
                  </a:lnTo>
                  <a:lnTo>
                    <a:pt x="29" y="329"/>
                  </a:lnTo>
                  <a:lnTo>
                    <a:pt x="30" y="334"/>
                  </a:lnTo>
                  <a:lnTo>
                    <a:pt x="30" y="337"/>
                  </a:lnTo>
                  <a:lnTo>
                    <a:pt x="30" y="342"/>
                  </a:lnTo>
                  <a:lnTo>
                    <a:pt x="31" y="345"/>
                  </a:lnTo>
                  <a:lnTo>
                    <a:pt x="31" y="350"/>
                  </a:lnTo>
                  <a:lnTo>
                    <a:pt x="31" y="353"/>
                  </a:lnTo>
                  <a:lnTo>
                    <a:pt x="32" y="356"/>
                  </a:lnTo>
                  <a:lnTo>
                    <a:pt x="32" y="361"/>
                  </a:lnTo>
                  <a:lnTo>
                    <a:pt x="34" y="364"/>
                  </a:lnTo>
                  <a:lnTo>
                    <a:pt x="34" y="367"/>
                  </a:lnTo>
                  <a:lnTo>
                    <a:pt x="34" y="372"/>
                  </a:lnTo>
                  <a:lnTo>
                    <a:pt x="35" y="375"/>
                  </a:lnTo>
                  <a:lnTo>
                    <a:pt x="35" y="378"/>
                  </a:lnTo>
                  <a:lnTo>
                    <a:pt x="36" y="381"/>
                  </a:lnTo>
                  <a:lnTo>
                    <a:pt x="36" y="385"/>
                  </a:lnTo>
                  <a:lnTo>
                    <a:pt x="36" y="389"/>
                  </a:lnTo>
                  <a:lnTo>
                    <a:pt x="37" y="393"/>
                  </a:lnTo>
                  <a:lnTo>
                    <a:pt x="37" y="396"/>
                  </a:lnTo>
                  <a:lnTo>
                    <a:pt x="38" y="399"/>
                  </a:lnTo>
                  <a:lnTo>
                    <a:pt x="38" y="402"/>
                  </a:lnTo>
                  <a:lnTo>
                    <a:pt x="38" y="405"/>
                  </a:lnTo>
                  <a:lnTo>
                    <a:pt x="39" y="409"/>
                  </a:lnTo>
                  <a:lnTo>
                    <a:pt x="39" y="412"/>
                  </a:lnTo>
                  <a:lnTo>
                    <a:pt x="39" y="415"/>
                  </a:lnTo>
                  <a:lnTo>
                    <a:pt x="41" y="418"/>
                  </a:lnTo>
                  <a:lnTo>
                    <a:pt x="41" y="421"/>
                  </a:lnTo>
                  <a:lnTo>
                    <a:pt x="42" y="425"/>
                  </a:lnTo>
                  <a:lnTo>
                    <a:pt x="42" y="428"/>
                  </a:lnTo>
                  <a:lnTo>
                    <a:pt x="42" y="429"/>
                  </a:lnTo>
                  <a:lnTo>
                    <a:pt x="43" y="433"/>
                  </a:lnTo>
                  <a:lnTo>
                    <a:pt x="43" y="436"/>
                  </a:lnTo>
                  <a:lnTo>
                    <a:pt x="44" y="439"/>
                  </a:lnTo>
                  <a:lnTo>
                    <a:pt x="44" y="442"/>
                  </a:lnTo>
                  <a:lnTo>
                    <a:pt x="44" y="444"/>
                  </a:lnTo>
                  <a:lnTo>
                    <a:pt x="45" y="447"/>
                  </a:lnTo>
                  <a:lnTo>
                    <a:pt x="45" y="450"/>
                  </a:lnTo>
                  <a:lnTo>
                    <a:pt x="45" y="452"/>
                  </a:lnTo>
                  <a:lnTo>
                    <a:pt x="47" y="455"/>
                  </a:lnTo>
                  <a:lnTo>
                    <a:pt x="47" y="456"/>
                  </a:lnTo>
                  <a:lnTo>
                    <a:pt x="48" y="460"/>
                  </a:lnTo>
                  <a:lnTo>
                    <a:pt x="48" y="463"/>
                  </a:lnTo>
                  <a:lnTo>
                    <a:pt x="48" y="464"/>
                  </a:lnTo>
                  <a:lnTo>
                    <a:pt x="49" y="468"/>
                  </a:lnTo>
                  <a:lnTo>
                    <a:pt x="49" y="469"/>
                  </a:lnTo>
                  <a:lnTo>
                    <a:pt x="50" y="472"/>
                  </a:lnTo>
                  <a:lnTo>
                    <a:pt x="50" y="474"/>
                  </a:lnTo>
                  <a:lnTo>
                    <a:pt x="50" y="476"/>
                  </a:lnTo>
                  <a:lnTo>
                    <a:pt x="51" y="479"/>
                  </a:lnTo>
                  <a:lnTo>
                    <a:pt x="51" y="480"/>
                  </a:lnTo>
                  <a:lnTo>
                    <a:pt x="52" y="482"/>
                  </a:lnTo>
                  <a:lnTo>
                    <a:pt x="52" y="485"/>
                  </a:lnTo>
                  <a:lnTo>
                    <a:pt x="52" y="487"/>
                  </a:lnTo>
                  <a:lnTo>
                    <a:pt x="54" y="488"/>
                  </a:lnTo>
                  <a:lnTo>
                    <a:pt x="54" y="492"/>
                  </a:lnTo>
                  <a:lnTo>
                    <a:pt x="54" y="493"/>
                  </a:lnTo>
                  <a:lnTo>
                    <a:pt x="55" y="495"/>
                  </a:lnTo>
                  <a:lnTo>
                    <a:pt x="55" y="496"/>
                  </a:lnTo>
                  <a:lnTo>
                    <a:pt x="56" y="498"/>
                  </a:lnTo>
                  <a:lnTo>
                    <a:pt x="56" y="500"/>
                  </a:lnTo>
                  <a:lnTo>
                    <a:pt x="56" y="503"/>
                  </a:lnTo>
                  <a:lnTo>
                    <a:pt x="57" y="504"/>
                  </a:lnTo>
                  <a:lnTo>
                    <a:pt x="57" y="506"/>
                  </a:lnTo>
                  <a:lnTo>
                    <a:pt x="58" y="508"/>
                  </a:lnTo>
                  <a:lnTo>
                    <a:pt x="58" y="509"/>
                  </a:lnTo>
                  <a:lnTo>
                    <a:pt x="58" y="511"/>
                  </a:lnTo>
                  <a:lnTo>
                    <a:pt x="60" y="512"/>
                  </a:lnTo>
                  <a:lnTo>
                    <a:pt x="60" y="514"/>
                  </a:lnTo>
                  <a:lnTo>
                    <a:pt x="61" y="514"/>
                  </a:lnTo>
                  <a:lnTo>
                    <a:pt x="61" y="515"/>
                  </a:lnTo>
                  <a:lnTo>
                    <a:pt x="61" y="517"/>
                  </a:lnTo>
                  <a:lnTo>
                    <a:pt x="62" y="519"/>
                  </a:lnTo>
                  <a:lnTo>
                    <a:pt x="62" y="520"/>
                  </a:lnTo>
                  <a:lnTo>
                    <a:pt x="62" y="522"/>
                  </a:lnTo>
                  <a:lnTo>
                    <a:pt x="63" y="522"/>
                  </a:lnTo>
                  <a:lnTo>
                    <a:pt x="63" y="523"/>
                  </a:lnTo>
                  <a:lnTo>
                    <a:pt x="64" y="525"/>
                  </a:lnTo>
                  <a:lnTo>
                    <a:pt x="64" y="527"/>
                  </a:lnTo>
                  <a:lnTo>
                    <a:pt x="66" y="528"/>
                  </a:lnTo>
                  <a:lnTo>
                    <a:pt x="67" y="530"/>
                  </a:lnTo>
                  <a:lnTo>
                    <a:pt x="67" y="531"/>
                  </a:lnTo>
                  <a:lnTo>
                    <a:pt x="68" y="533"/>
                  </a:lnTo>
                  <a:lnTo>
                    <a:pt x="69" y="535"/>
                  </a:lnTo>
                  <a:lnTo>
                    <a:pt x="70" y="536"/>
                  </a:lnTo>
                  <a:lnTo>
                    <a:pt x="70" y="538"/>
                  </a:lnTo>
                  <a:lnTo>
                    <a:pt x="71" y="538"/>
                  </a:lnTo>
                  <a:lnTo>
                    <a:pt x="73" y="538"/>
                  </a:lnTo>
                  <a:lnTo>
                    <a:pt x="73" y="539"/>
                  </a:lnTo>
                  <a:lnTo>
                    <a:pt x="74" y="539"/>
                  </a:lnTo>
                  <a:lnTo>
                    <a:pt x="75" y="541"/>
                  </a:lnTo>
                  <a:lnTo>
                    <a:pt x="76" y="541"/>
                  </a:lnTo>
                  <a:lnTo>
                    <a:pt x="77" y="541"/>
                  </a:lnTo>
                  <a:lnTo>
                    <a:pt x="79" y="541"/>
                  </a:lnTo>
                  <a:lnTo>
                    <a:pt x="80" y="541"/>
                  </a:lnTo>
                  <a:lnTo>
                    <a:pt x="81" y="539"/>
                  </a:lnTo>
                  <a:lnTo>
                    <a:pt x="82" y="539"/>
                  </a:lnTo>
                  <a:lnTo>
                    <a:pt x="83" y="538"/>
                  </a:lnTo>
                  <a:lnTo>
                    <a:pt x="85" y="536"/>
                  </a:lnTo>
                  <a:lnTo>
                    <a:pt x="86" y="536"/>
                  </a:lnTo>
                  <a:lnTo>
                    <a:pt x="86" y="535"/>
                  </a:lnTo>
                  <a:lnTo>
                    <a:pt x="87" y="533"/>
                  </a:lnTo>
                  <a:lnTo>
                    <a:pt x="87" y="531"/>
                  </a:lnTo>
                  <a:lnTo>
                    <a:pt x="88" y="531"/>
                  </a:lnTo>
                  <a:lnTo>
                    <a:pt x="88" y="530"/>
                  </a:lnTo>
                  <a:lnTo>
                    <a:pt x="89" y="530"/>
                  </a:lnTo>
                  <a:lnTo>
                    <a:pt x="89" y="528"/>
                  </a:lnTo>
                  <a:lnTo>
                    <a:pt x="89" y="527"/>
                  </a:lnTo>
                  <a:lnTo>
                    <a:pt x="90" y="527"/>
                  </a:lnTo>
                  <a:lnTo>
                    <a:pt x="90" y="525"/>
                  </a:lnTo>
                  <a:lnTo>
                    <a:pt x="92" y="523"/>
                  </a:lnTo>
                  <a:lnTo>
                    <a:pt x="92" y="522"/>
                  </a:lnTo>
                  <a:lnTo>
                    <a:pt x="93" y="520"/>
                  </a:lnTo>
                  <a:lnTo>
                    <a:pt x="93" y="519"/>
                  </a:lnTo>
                  <a:lnTo>
                    <a:pt x="94" y="517"/>
                  </a:lnTo>
                  <a:lnTo>
                    <a:pt x="94" y="515"/>
                  </a:lnTo>
                  <a:lnTo>
                    <a:pt x="95" y="514"/>
                  </a:lnTo>
                  <a:lnTo>
                    <a:pt x="95" y="512"/>
                  </a:lnTo>
                  <a:lnTo>
                    <a:pt x="95" y="511"/>
                  </a:lnTo>
                  <a:lnTo>
                    <a:pt x="96" y="509"/>
                  </a:lnTo>
                  <a:lnTo>
                    <a:pt x="96" y="508"/>
                  </a:lnTo>
                  <a:lnTo>
                    <a:pt x="98" y="506"/>
                  </a:lnTo>
                  <a:lnTo>
                    <a:pt x="98" y="504"/>
                  </a:lnTo>
                  <a:lnTo>
                    <a:pt x="98" y="503"/>
                  </a:lnTo>
                  <a:lnTo>
                    <a:pt x="99" y="501"/>
                  </a:lnTo>
                  <a:lnTo>
                    <a:pt x="99" y="500"/>
                  </a:lnTo>
                  <a:lnTo>
                    <a:pt x="100" y="498"/>
                  </a:lnTo>
                  <a:lnTo>
                    <a:pt x="100" y="495"/>
                  </a:lnTo>
                  <a:lnTo>
                    <a:pt x="100" y="493"/>
                  </a:lnTo>
                  <a:lnTo>
                    <a:pt x="101" y="492"/>
                  </a:lnTo>
                  <a:lnTo>
                    <a:pt x="101" y="490"/>
                  </a:lnTo>
                  <a:lnTo>
                    <a:pt x="102" y="488"/>
                  </a:lnTo>
                  <a:lnTo>
                    <a:pt x="102" y="485"/>
                  </a:lnTo>
                  <a:lnTo>
                    <a:pt x="102" y="484"/>
                  </a:lnTo>
                  <a:lnTo>
                    <a:pt x="104" y="482"/>
                  </a:lnTo>
                  <a:lnTo>
                    <a:pt x="104" y="479"/>
                  </a:lnTo>
                  <a:lnTo>
                    <a:pt x="104" y="477"/>
                  </a:lnTo>
                  <a:lnTo>
                    <a:pt x="105" y="476"/>
                  </a:lnTo>
                  <a:lnTo>
                    <a:pt x="105" y="472"/>
                  </a:lnTo>
                  <a:lnTo>
                    <a:pt x="106" y="471"/>
                  </a:lnTo>
                  <a:lnTo>
                    <a:pt x="106" y="468"/>
                  </a:lnTo>
                  <a:lnTo>
                    <a:pt x="106" y="466"/>
                  </a:lnTo>
                  <a:lnTo>
                    <a:pt x="107" y="463"/>
                  </a:lnTo>
                  <a:lnTo>
                    <a:pt x="107" y="461"/>
                  </a:lnTo>
                  <a:lnTo>
                    <a:pt x="108" y="458"/>
                  </a:lnTo>
                  <a:lnTo>
                    <a:pt x="108" y="456"/>
                  </a:lnTo>
                  <a:lnTo>
                    <a:pt x="108" y="453"/>
                  </a:lnTo>
                  <a:lnTo>
                    <a:pt x="109" y="450"/>
                  </a:lnTo>
                  <a:lnTo>
                    <a:pt x="109" y="448"/>
                  </a:lnTo>
                  <a:lnTo>
                    <a:pt x="111" y="445"/>
                  </a:lnTo>
                  <a:lnTo>
                    <a:pt x="111" y="442"/>
                  </a:lnTo>
                  <a:lnTo>
                    <a:pt x="111" y="441"/>
                  </a:lnTo>
                  <a:lnTo>
                    <a:pt x="112" y="437"/>
                  </a:lnTo>
                  <a:lnTo>
                    <a:pt x="112" y="434"/>
                  </a:lnTo>
                  <a:lnTo>
                    <a:pt x="112" y="431"/>
                  </a:lnTo>
                  <a:lnTo>
                    <a:pt x="113" y="428"/>
                  </a:lnTo>
                  <a:lnTo>
                    <a:pt x="113" y="425"/>
                  </a:lnTo>
                  <a:lnTo>
                    <a:pt x="114" y="423"/>
                  </a:lnTo>
                  <a:lnTo>
                    <a:pt x="114" y="420"/>
                  </a:lnTo>
                  <a:lnTo>
                    <a:pt x="114" y="417"/>
                  </a:lnTo>
                  <a:lnTo>
                    <a:pt x="115" y="413"/>
                  </a:lnTo>
                  <a:lnTo>
                    <a:pt x="115" y="410"/>
                  </a:lnTo>
                  <a:lnTo>
                    <a:pt x="117" y="407"/>
                  </a:lnTo>
                  <a:lnTo>
                    <a:pt x="117" y="404"/>
                  </a:lnTo>
                  <a:lnTo>
                    <a:pt x="117" y="401"/>
                  </a:lnTo>
                  <a:lnTo>
                    <a:pt x="118" y="397"/>
                  </a:lnTo>
                  <a:lnTo>
                    <a:pt x="118" y="394"/>
                  </a:lnTo>
                  <a:lnTo>
                    <a:pt x="118" y="391"/>
                  </a:lnTo>
                  <a:lnTo>
                    <a:pt x="119" y="386"/>
                  </a:lnTo>
                  <a:lnTo>
                    <a:pt x="119" y="383"/>
                  </a:lnTo>
                  <a:lnTo>
                    <a:pt x="120" y="380"/>
                  </a:lnTo>
                  <a:lnTo>
                    <a:pt x="120" y="377"/>
                  </a:lnTo>
                  <a:lnTo>
                    <a:pt x="120" y="374"/>
                  </a:lnTo>
                  <a:lnTo>
                    <a:pt x="121" y="369"/>
                  </a:lnTo>
                  <a:lnTo>
                    <a:pt x="121" y="366"/>
                  </a:lnTo>
                  <a:lnTo>
                    <a:pt x="122" y="362"/>
                  </a:lnTo>
                  <a:lnTo>
                    <a:pt x="122" y="358"/>
                  </a:lnTo>
                  <a:lnTo>
                    <a:pt x="122" y="354"/>
                  </a:lnTo>
                  <a:lnTo>
                    <a:pt x="124" y="351"/>
                  </a:lnTo>
                  <a:lnTo>
                    <a:pt x="124" y="346"/>
                  </a:lnTo>
                  <a:lnTo>
                    <a:pt x="125" y="343"/>
                  </a:lnTo>
                  <a:lnTo>
                    <a:pt x="125" y="338"/>
                  </a:lnTo>
                  <a:lnTo>
                    <a:pt x="125" y="335"/>
                  </a:lnTo>
                  <a:lnTo>
                    <a:pt x="126" y="330"/>
                  </a:lnTo>
                  <a:lnTo>
                    <a:pt x="126" y="327"/>
                  </a:lnTo>
                  <a:lnTo>
                    <a:pt x="126" y="322"/>
                  </a:lnTo>
                  <a:lnTo>
                    <a:pt x="127" y="319"/>
                  </a:lnTo>
                  <a:lnTo>
                    <a:pt x="127" y="314"/>
                  </a:lnTo>
                  <a:lnTo>
                    <a:pt x="128" y="311"/>
                  </a:lnTo>
                  <a:lnTo>
                    <a:pt x="128" y="307"/>
                  </a:lnTo>
                  <a:lnTo>
                    <a:pt x="128" y="302"/>
                  </a:lnTo>
                  <a:lnTo>
                    <a:pt x="130" y="299"/>
                  </a:lnTo>
                  <a:lnTo>
                    <a:pt x="130" y="294"/>
                  </a:lnTo>
                  <a:lnTo>
                    <a:pt x="131" y="289"/>
                  </a:lnTo>
                  <a:lnTo>
                    <a:pt x="131" y="284"/>
                  </a:lnTo>
                  <a:lnTo>
                    <a:pt x="131" y="281"/>
                  </a:lnTo>
                  <a:lnTo>
                    <a:pt x="132" y="276"/>
                  </a:lnTo>
                  <a:lnTo>
                    <a:pt x="132" y="271"/>
                  </a:lnTo>
                  <a:lnTo>
                    <a:pt x="133" y="267"/>
                  </a:lnTo>
                  <a:lnTo>
                    <a:pt x="133" y="262"/>
                  </a:lnTo>
                  <a:lnTo>
                    <a:pt x="133" y="257"/>
                  </a:lnTo>
                  <a:lnTo>
                    <a:pt x="134" y="252"/>
                  </a:lnTo>
                  <a:lnTo>
                    <a:pt x="134" y="247"/>
                  </a:lnTo>
                  <a:lnTo>
                    <a:pt x="134" y="243"/>
                  </a:lnTo>
                  <a:lnTo>
                    <a:pt x="136" y="238"/>
                  </a:lnTo>
                  <a:lnTo>
                    <a:pt x="136" y="233"/>
                  </a:lnTo>
                  <a:lnTo>
                    <a:pt x="137" y="228"/>
                  </a:lnTo>
                  <a:lnTo>
                    <a:pt x="137" y="224"/>
                  </a:lnTo>
                  <a:lnTo>
                    <a:pt x="137" y="219"/>
                  </a:lnTo>
                  <a:lnTo>
                    <a:pt x="138" y="214"/>
                  </a:lnTo>
                  <a:lnTo>
                    <a:pt x="138" y="209"/>
                  </a:lnTo>
                  <a:lnTo>
                    <a:pt x="139" y="204"/>
                  </a:lnTo>
                  <a:lnTo>
                    <a:pt x="139" y="200"/>
                  </a:lnTo>
                  <a:lnTo>
                    <a:pt x="139" y="193"/>
                  </a:lnTo>
                  <a:lnTo>
                    <a:pt x="140" y="188"/>
                  </a:lnTo>
                  <a:lnTo>
                    <a:pt x="140" y="184"/>
                  </a:lnTo>
                  <a:lnTo>
                    <a:pt x="141" y="177"/>
                  </a:lnTo>
                  <a:lnTo>
                    <a:pt x="141" y="173"/>
                  </a:lnTo>
                  <a:lnTo>
                    <a:pt x="141" y="168"/>
                  </a:lnTo>
                  <a:lnTo>
                    <a:pt x="143" y="161"/>
                  </a:lnTo>
                  <a:lnTo>
                    <a:pt x="143" y="157"/>
                  </a:lnTo>
                  <a:lnTo>
                    <a:pt x="143" y="152"/>
                  </a:lnTo>
                  <a:lnTo>
                    <a:pt x="144" y="145"/>
                  </a:lnTo>
                  <a:lnTo>
                    <a:pt x="144" y="141"/>
                  </a:lnTo>
                  <a:lnTo>
                    <a:pt x="145" y="134"/>
                  </a:lnTo>
                  <a:lnTo>
                    <a:pt x="145" y="129"/>
                  </a:lnTo>
                  <a:lnTo>
                    <a:pt x="145" y="123"/>
                  </a:lnTo>
                  <a:lnTo>
                    <a:pt x="146" y="118"/>
                  </a:lnTo>
                  <a:lnTo>
                    <a:pt x="146" y="112"/>
                  </a:lnTo>
                  <a:lnTo>
                    <a:pt x="147" y="107"/>
                  </a:lnTo>
                  <a:lnTo>
                    <a:pt x="147" y="101"/>
                  </a:lnTo>
                  <a:lnTo>
                    <a:pt x="147" y="94"/>
                  </a:lnTo>
                  <a:lnTo>
                    <a:pt x="149" y="90"/>
                  </a:lnTo>
                  <a:lnTo>
                    <a:pt x="149" y="83"/>
                  </a:lnTo>
                  <a:lnTo>
                    <a:pt x="150" y="77"/>
                  </a:lnTo>
                  <a:lnTo>
                    <a:pt x="150" y="70"/>
                  </a:lnTo>
                  <a:lnTo>
                    <a:pt x="150" y="66"/>
                  </a:lnTo>
                  <a:lnTo>
                    <a:pt x="151" y="59"/>
                  </a:lnTo>
                  <a:lnTo>
                    <a:pt x="151" y="53"/>
                  </a:lnTo>
                  <a:lnTo>
                    <a:pt x="151" y="46"/>
                  </a:lnTo>
                  <a:lnTo>
                    <a:pt x="152" y="40"/>
                  </a:lnTo>
                  <a:lnTo>
                    <a:pt x="152" y="34"/>
                  </a:lnTo>
                  <a:lnTo>
                    <a:pt x="153" y="29"/>
                  </a:lnTo>
                  <a:lnTo>
                    <a:pt x="153" y="23"/>
                  </a:lnTo>
                  <a:lnTo>
                    <a:pt x="153" y="16"/>
                  </a:lnTo>
                  <a:lnTo>
                    <a:pt x="155" y="10"/>
                  </a:lnTo>
                  <a:lnTo>
                    <a:pt x="155" y="3"/>
                  </a:lnTo>
                </a:path>
              </a:pathLst>
            </a:custGeom>
            <a:noFill/>
            <a:ln w="38100" cap="flat" cmpd="sng">
              <a:solidFill>
                <a:srgbClr val="FF5050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9508" name="Group 53"/>
          <p:cNvGrpSpPr/>
          <p:nvPr/>
        </p:nvGrpSpPr>
        <p:grpSpPr>
          <a:xfrm>
            <a:off x="3873500" y="1484313"/>
            <a:ext cx="1287463" cy="1295400"/>
            <a:chOff x="0" y="0"/>
            <a:chExt cx="811" cy="816"/>
          </a:xfrm>
        </p:grpSpPr>
        <p:sp>
          <p:nvSpPr>
            <p:cNvPr id="19509" name="Line 54"/>
            <p:cNvSpPr/>
            <p:nvPr/>
          </p:nvSpPr>
          <p:spPr>
            <a:xfrm rot="-10800000" flipV="1">
              <a:off x="530" y="0"/>
              <a:ext cx="1" cy="816"/>
            </a:xfrm>
            <a:prstGeom prst="line">
              <a:avLst/>
            </a:prstGeom>
            <a:ln w="28575" cap="flat" cmpd="sng">
              <a:solidFill>
                <a:srgbClr val="000080"/>
              </a:solidFill>
              <a:prstDash val="solid"/>
              <a:headEnd type="triangle" w="med" len="med"/>
              <a:tailEnd type="none" w="med" len="med"/>
            </a:ln>
          </p:spPr>
        </p:sp>
        <p:sp>
          <p:nvSpPr>
            <p:cNvPr id="19510" name="Line 55"/>
            <p:cNvSpPr/>
            <p:nvPr/>
          </p:nvSpPr>
          <p:spPr>
            <a:xfrm>
              <a:off x="32" y="635"/>
              <a:ext cx="779" cy="0"/>
            </a:xfrm>
            <a:prstGeom prst="line">
              <a:avLst/>
            </a:prstGeom>
            <a:ln w="28575" cap="flat" cmpd="sng">
              <a:solidFill>
                <a:srgbClr val="000066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9511" name="Freeform 56"/>
            <p:cNvSpPr/>
            <p:nvPr/>
          </p:nvSpPr>
          <p:spPr>
            <a:xfrm>
              <a:off x="0" y="72"/>
              <a:ext cx="576" cy="541"/>
            </a:xfrm>
            <a:custGeom>
              <a:avLst/>
              <a:gdLst>
                <a:gd name="txL" fmla="*/ 0 w 155"/>
                <a:gd name="txT" fmla="*/ 0 h 541"/>
                <a:gd name="txR" fmla="*/ 155 w 155"/>
                <a:gd name="txB" fmla="*/ 541 h 541"/>
              </a:gdLst>
              <a:ahLst/>
              <a:cxnLst>
                <a:cxn ang="0">
                  <a:pos x="1" y="26"/>
                </a:cxn>
                <a:cxn ang="0">
                  <a:pos x="4" y="56"/>
                </a:cxn>
                <a:cxn ang="0">
                  <a:pos x="6" y="86"/>
                </a:cxn>
                <a:cxn ang="0">
                  <a:pos x="9" y="115"/>
                </a:cxn>
                <a:cxn ang="0">
                  <a:pos x="11" y="144"/>
                </a:cxn>
                <a:cxn ang="0">
                  <a:pos x="13" y="171"/>
                </a:cxn>
                <a:cxn ang="0">
                  <a:pos x="16" y="196"/>
                </a:cxn>
                <a:cxn ang="0">
                  <a:pos x="18" y="222"/>
                </a:cxn>
                <a:cxn ang="0">
                  <a:pos x="20" y="246"/>
                </a:cxn>
                <a:cxn ang="0">
                  <a:pos x="23" y="270"/>
                </a:cxn>
                <a:cxn ang="0">
                  <a:pos x="25" y="292"/>
                </a:cxn>
                <a:cxn ang="0">
                  <a:pos x="28" y="313"/>
                </a:cxn>
                <a:cxn ang="0">
                  <a:pos x="30" y="334"/>
                </a:cxn>
                <a:cxn ang="0">
                  <a:pos x="31" y="353"/>
                </a:cxn>
                <a:cxn ang="0">
                  <a:pos x="34" y="372"/>
                </a:cxn>
                <a:cxn ang="0">
                  <a:pos x="36" y="389"/>
                </a:cxn>
                <a:cxn ang="0">
                  <a:pos x="38" y="405"/>
                </a:cxn>
                <a:cxn ang="0">
                  <a:pos x="41" y="421"/>
                </a:cxn>
                <a:cxn ang="0">
                  <a:pos x="43" y="436"/>
                </a:cxn>
                <a:cxn ang="0">
                  <a:pos x="45" y="450"/>
                </a:cxn>
                <a:cxn ang="0">
                  <a:pos x="48" y="463"/>
                </a:cxn>
                <a:cxn ang="0">
                  <a:pos x="50" y="474"/>
                </a:cxn>
                <a:cxn ang="0">
                  <a:pos x="52" y="485"/>
                </a:cxn>
                <a:cxn ang="0">
                  <a:pos x="55" y="495"/>
                </a:cxn>
                <a:cxn ang="0">
                  <a:pos x="57" y="504"/>
                </a:cxn>
                <a:cxn ang="0">
                  <a:pos x="60" y="512"/>
                </a:cxn>
                <a:cxn ang="0">
                  <a:pos x="62" y="519"/>
                </a:cxn>
                <a:cxn ang="0">
                  <a:pos x="64" y="525"/>
                </a:cxn>
                <a:cxn ang="0">
                  <a:pos x="68" y="533"/>
                </a:cxn>
                <a:cxn ang="0">
                  <a:pos x="73" y="538"/>
                </a:cxn>
                <a:cxn ang="0">
                  <a:pos x="77" y="541"/>
                </a:cxn>
                <a:cxn ang="0">
                  <a:pos x="83" y="538"/>
                </a:cxn>
                <a:cxn ang="0">
                  <a:pos x="87" y="531"/>
                </a:cxn>
                <a:cxn ang="0">
                  <a:pos x="89" y="527"/>
                </a:cxn>
                <a:cxn ang="0">
                  <a:pos x="93" y="520"/>
                </a:cxn>
                <a:cxn ang="0">
                  <a:pos x="95" y="512"/>
                </a:cxn>
                <a:cxn ang="0">
                  <a:pos x="98" y="504"/>
                </a:cxn>
                <a:cxn ang="0">
                  <a:pos x="100" y="495"/>
                </a:cxn>
                <a:cxn ang="0">
                  <a:pos x="102" y="485"/>
                </a:cxn>
                <a:cxn ang="0">
                  <a:pos x="105" y="476"/>
                </a:cxn>
                <a:cxn ang="0">
                  <a:pos x="107" y="463"/>
                </a:cxn>
                <a:cxn ang="0">
                  <a:pos x="109" y="450"/>
                </a:cxn>
                <a:cxn ang="0">
                  <a:pos x="112" y="437"/>
                </a:cxn>
                <a:cxn ang="0">
                  <a:pos x="114" y="423"/>
                </a:cxn>
                <a:cxn ang="0">
                  <a:pos x="117" y="407"/>
                </a:cxn>
                <a:cxn ang="0">
                  <a:pos x="118" y="391"/>
                </a:cxn>
                <a:cxn ang="0">
                  <a:pos x="120" y="374"/>
                </a:cxn>
                <a:cxn ang="0">
                  <a:pos x="122" y="354"/>
                </a:cxn>
                <a:cxn ang="0">
                  <a:pos x="125" y="335"/>
                </a:cxn>
                <a:cxn ang="0">
                  <a:pos x="127" y="314"/>
                </a:cxn>
                <a:cxn ang="0">
                  <a:pos x="130" y="294"/>
                </a:cxn>
                <a:cxn ang="0">
                  <a:pos x="132" y="271"/>
                </a:cxn>
                <a:cxn ang="0">
                  <a:pos x="134" y="247"/>
                </a:cxn>
                <a:cxn ang="0">
                  <a:pos x="137" y="224"/>
                </a:cxn>
                <a:cxn ang="0">
                  <a:pos x="139" y="200"/>
                </a:cxn>
                <a:cxn ang="0">
                  <a:pos x="141" y="173"/>
                </a:cxn>
                <a:cxn ang="0">
                  <a:pos x="144" y="145"/>
                </a:cxn>
                <a:cxn ang="0">
                  <a:pos x="146" y="118"/>
                </a:cxn>
                <a:cxn ang="0">
                  <a:pos x="149" y="90"/>
                </a:cxn>
                <a:cxn ang="0">
                  <a:pos x="151" y="59"/>
                </a:cxn>
                <a:cxn ang="0">
                  <a:pos x="153" y="29"/>
                </a:cxn>
              </a:cxnLst>
              <a:rect l="txL" t="txT" r="txR" b="txB"/>
              <a:pathLst>
                <a:path w="155" h="541">
                  <a:moveTo>
                    <a:pt x="0" y="0"/>
                  </a:moveTo>
                  <a:lnTo>
                    <a:pt x="0" y="7"/>
                  </a:lnTo>
                  <a:lnTo>
                    <a:pt x="0" y="13"/>
                  </a:lnTo>
                  <a:lnTo>
                    <a:pt x="1" y="19"/>
                  </a:lnTo>
                  <a:lnTo>
                    <a:pt x="1" y="26"/>
                  </a:lnTo>
                  <a:lnTo>
                    <a:pt x="3" y="32"/>
                  </a:lnTo>
                  <a:lnTo>
                    <a:pt x="3" y="39"/>
                  </a:lnTo>
                  <a:lnTo>
                    <a:pt x="3" y="45"/>
                  </a:lnTo>
                  <a:lnTo>
                    <a:pt x="4" y="50"/>
                  </a:lnTo>
                  <a:lnTo>
                    <a:pt x="4" y="56"/>
                  </a:lnTo>
                  <a:lnTo>
                    <a:pt x="5" y="62"/>
                  </a:lnTo>
                  <a:lnTo>
                    <a:pt x="5" y="69"/>
                  </a:lnTo>
                  <a:lnTo>
                    <a:pt x="5" y="75"/>
                  </a:lnTo>
                  <a:lnTo>
                    <a:pt x="6" y="80"/>
                  </a:lnTo>
                  <a:lnTo>
                    <a:pt x="6" y="86"/>
                  </a:lnTo>
                  <a:lnTo>
                    <a:pt x="6" y="93"/>
                  </a:lnTo>
                  <a:lnTo>
                    <a:pt x="7" y="98"/>
                  </a:lnTo>
                  <a:lnTo>
                    <a:pt x="7" y="104"/>
                  </a:lnTo>
                  <a:lnTo>
                    <a:pt x="9" y="110"/>
                  </a:lnTo>
                  <a:lnTo>
                    <a:pt x="9" y="115"/>
                  </a:lnTo>
                  <a:lnTo>
                    <a:pt x="9" y="121"/>
                  </a:lnTo>
                  <a:lnTo>
                    <a:pt x="10" y="126"/>
                  </a:lnTo>
                  <a:lnTo>
                    <a:pt x="10" y="133"/>
                  </a:lnTo>
                  <a:lnTo>
                    <a:pt x="11" y="137"/>
                  </a:lnTo>
                  <a:lnTo>
                    <a:pt x="11" y="144"/>
                  </a:lnTo>
                  <a:lnTo>
                    <a:pt x="11" y="149"/>
                  </a:lnTo>
                  <a:lnTo>
                    <a:pt x="12" y="155"/>
                  </a:lnTo>
                  <a:lnTo>
                    <a:pt x="12" y="160"/>
                  </a:lnTo>
                  <a:lnTo>
                    <a:pt x="13" y="165"/>
                  </a:lnTo>
                  <a:lnTo>
                    <a:pt x="13" y="171"/>
                  </a:lnTo>
                  <a:lnTo>
                    <a:pt x="13" y="176"/>
                  </a:lnTo>
                  <a:lnTo>
                    <a:pt x="15" y="180"/>
                  </a:lnTo>
                  <a:lnTo>
                    <a:pt x="15" y="187"/>
                  </a:lnTo>
                  <a:lnTo>
                    <a:pt x="15" y="192"/>
                  </a:lnTo>
                  <a:lnTo>
                    <a:pt x="16" y="196"/>
                  </a:lnTo>
                  <a:lnTo>
                    <a:pt x="16" y="201"/>
                  </a:lnTo>
                  <a:lnTo>
                    <a:pt x="17" y="208"/>
                  </a:lnTo>
                  <a:lnTo>
                    <a:pt x="17" y="212"/>
                  </a:lnTo>
                  <a:lnTo>
                    <a:pt x="17" y="217"/>
                  </a:lnTo>
                  <a:lnTo>
                    <a:pt x="18" y="222"/>
                  </a:lnTo>
                  <a:lnTo>
                    <a:pt x="18" y="227"/>
                  </a:lnTo>
                  <a:lnTo>
                    <a:pt x="19" y="232"/>
                  </a:lnTo>
                  <a:lnTo>
                    <a:pt x="19" y="236"/>
                  </a:lnTo>
                  <a:lnTo>
                    <a:pt x="19" y="241"/>
                  </a:lnTo>
                  <a:lnTo>
                    <a:pt x="20" y="246"/>
                  </a:lnTo>
                  <a:lnTo>
                    <a:pt x="20" y="251"/>
                  </a:lnTo>
                  <a:lnTo>
                    <a:pt x="22" y="255"/>
                  </a:lnTo>
                  <a:lnTo>
                    <a:pt x="22" y="260"/>
                  </a:lnTo>
                  <a:lnTo>
                    <a:pt x="22" y="265"/>
                  </a:lnTo>
                  <a:lnTo>
                    <a:pt x="23" y="270"/>
                  </a:lnTo>
                  <a:lnTo>
                    <a:pt x="23" y="275"/>
                  </a:lnTo>
                  <a:lnTo>
                    <a:pt x="23" y="278"/>
                  </a:lnTo>
                  <a:lnTo>
                    <a:pt x="24" y="283"/>
                  </a:lnTo>
                  <a:lnTo>
                    <a:pt x="24" y="287"/>
                  </a:lnTo>
                  <a:lnTo>
                    <a:pt x="25" y="292"/>
                  </a:lnTo>
                  <a:lnTo>
                    <a:pt x="25" y="295"/>
                  </a:lnTo>
                  <a:lnTo>
                    <a:pt x="25" y="300"/>
                  </a:lnTo>
                  <a:lnTo>
                    <a:pt x="26" y="305"/>
                  </a:lnTo>
                  <a:lnTo>
                    <a:pt x="26" y="308"/>
                  </a:lnTo>
                  <a:lnTo>
                    <a:pt x="28" y="313"/>
                  </a:lnTo>
                  <a:lnTo>
                    <a:pt x="28" y="318"/>
                  </a:lnTo>
                  <a:lnTo>
                    <a:pt x="28" y="321"/>
                  </a:lnTo>
                  <a:lnTo>
                    <a:pt x="29" y="326"/>
                  </a:lnTo>
                  <a:lnTo>
                    <a:pt x="29" y="329"/>
                  </a:lnTo>
                  <a:lnTo>
                    <a:pt x="30" y="334"/>
                  </a:lnTo>
                  <a:lnTo>
                    <a:pt x="30" y="337"/>
                  </a:lnTo>
                  <a:lnTo>
                    <a:pt x="30" y="342"/>
                  </a:lnTo>
                  <a:lnTo>
                    <a:pt x="31" y="345"/>
                  </a:lnTo>
                  <a:lnTo>
                    <a:pt x="31" y="350"/>
                  </a:lnTo>
                  <a:lnTo>
                    <a:pt x="31" y="353"/>
                  </a:lnTo>
                  <a:lnTo>
                    <a:pt x="32" y="356"/>
                  </a:lnTo>
                  <a:lnTo>
                    <a:pt x="32" y="361"/>
                  </a:lnTo>
                  <a:lnTo>
                    <a:pt x="34" y="364"/>
                  </a:lnTo>
                  <a:lnTo>
                    <a:pt x="34" y="367"/>
                  </a:lnTo>
                  <a:lnTo>
                    <a:pt x="34" y="372"/>
                  </a:lnTo>
                  <a:lnTo>
                    <a:pt x="35" y="375"/>
                  </a:lnTo>
                  <a:lnTo>
                    <a:pt x="35" y="378"/>
                  </a:lnTo>
                  <a:lnTo>
                    <a:pt x="36" y="381"/>
                  </a:lnTo>
                  <a:lnTo>
                    <a:pt x="36" y="385"/>
                  </a:lnTo>
                  <a:lnTo>
                    <a:pt x="36" y="389"/>
                  </a:lnTo>
                  <a:lnTo>
                    <a:pt x="37" y="393"/>
                  </a:lnTo>
                  <a:lnTo>
                    <a:pt x="37" y="396"/>
                  </a:lnTo>
                  <a:lnTo>
                    <a:pt x="38" y="399"/>
                  </a:lnTo>
                  <a:lnTo>
                    <a:pt x="38" y="402"/>
                  </a:lnTo>
                  <a:lnTo>
                    <a:pt x="38" y="405"/>
                  </a:lnTo>
                  <a:lnTo>
                    <a:pt x="39" y="409"/>
                  </a:lnTo>
                  <a:lnTo>
                    <a:pt x="39" y="412"/>
                  </a:lnTo>
                  <a:lnTo>
                    <a:pt x="39" y="415"/>
                  </a:lnTo>
                  <a:lnTo>
                    <a:pt x="41" y="418"/>
                  </a:lnTo>
                  <a:lnTo>
                    <a:pt x="41" y="421"/>
                  </a:lnTo>
                  <a:lnTo>
                    <a:pt x="42" y="425"/>
                  </a:lnTo>
                  <a:lnTo>
                    <a:pt x="42" y="428"/>
                  </a:lnTo>
                  <a:lnTo>
                    <a:pt x="42" y="429"/>
                  </a:lnTo>
                  <a:lnTo>
                    <a:pt x="43" y="433"/>
                  </a:lnTo>
                  <a:lnTo>
                    <a:pt x="43" y="436"/>
                  </a:lnTo>
                  <a:lnTo>
                    <a:pt x="44" y="439"/>
                  </a:lnTo>
                  <a:lnTo>
                    <a:pt x="44" y="442"/>
                  </a:lnTo>
                  <a:lnTo>
                    <a:pt x="44" y="444"/>
                  </a:lnTo>
                  <a:lnTo>
                    <a:pt x="45" y="447"/>
                  </a:lnTo>
                  <a:lnTo>
                    <a:pt x="45" y="450"/>
                  </a:lnTo>
                  <a:lnTo>
                    <a:pt x="45" y="452"/>
                  </a:lnTo>
                  <a:lnTo>
                    <a:pt x="47" y="455"/>
                  </a:lnTo>
                  <a:lnTo>
                    <a:pt x="47" y="456"/>
                  </a:lnTo>
                  <a:lnTo>
                    <a:pt x="48" y="460"/>
                  </a:lnTo>
                  <a:lnTo>
                    <a:pt x="48" y="463"/>
                  </a:lnTo>
                  <a:lnTo>
                    <a:pt x="48" y="464"/>
                  </a:lnTo>
                  <a:lnTo>
                    <a:pt x="49" y="468"/>
                  </a:lnTo>
                  <a:lnTo>
                    <a:pt x="49" y="469"/>
                  </a:lnTo>
                  <a:lnTo>
                    <a:pt x="50" y="472"/>
                  </a:lnTo>
                  <a:lnTo>
                    <a:pt x="50" y="474"/>
                  </a:lnTo>
                  <a:lnTo>
                    <a:pt x="50" y="476"/>
                  </a:lnTo>
                  <a:lnTo>
                    <a:pt x="51" y="479"/>
                  </a:lnTo>
                  <a:lnTo>
                    <a:pt x="51" y="480"/>
                  </a:lnTo>
                  <a:lnTo>
                    <a:pt x="52" y="482"/>
                  </a:lnTo>
                  <a:lnTo>
                    <a:pt x="52" y="485"/>
                  </a:lnTo>
                  <a:lnTo>
                    <a:pt x="52" y="487"/>
                  </a:lnTo>
                  <a:lnTo>
                    <a:pt x="54" y="488"/>
                  </a:lnTo>
                  <a:lnTo>
                    <a:pt x="54" y="492"/>
                  </a:lnTo>
                  <a:lnTo>
                    <a:pt x="54" y="493"/>
                  </a:lnTo>
                  <a:lnTo>
                    <a:pt x="55" y="495"/>
                  </a:lnTo>
                  <a:lnTo>
                    <a:pt x="55" y="496"/>
                  </a:lnTo>
                  <a:lnTo>
                    <a:pt x="56" y="498"/>
                  </a:lnTo>
                  <a:lnTo>
                    <a:pt x="56" y="500"/>
                  </a:lnTo>
                  <a:lnTo>
                    <a:pt x="56" y="503"/>
                  </a:lnTo>
                  <a:lnTo>
                    <a:pt x="57" y="504"/>
                  </a:lnTo>
                  <a:lnTo>
                    <a:pt x="57" y="506"/>
                  </a:lnTo>
                  <a:lnTo>
                    <a:pt x="58" y="508"/>
                  </a:lnTo>
                  <a:lnTo>
                    <a:pt x="58" y="509"/>
                  </a:lnTo>
                  <a:lnTo>
                    <a:pt x="58" y="511"/>
                  </a:lnTo>
                  <a:lnTo>
                    <a:pt x="60" y="512"/>
                  </a:lnTo>
                  <a:lnTo>
                    <a:pt x="60" y="514"/>
                  </a:lnTo>
                  <a:lnTo>
                    <a:pt x="61" y="514"/>
                  </a:lnTo>
                  <a:lnTo>
                    <a:pt x="61" y="515"/>
                  </a:lnTo>
                  <a:lnTo>
                    <a:pt x="61" y="517"/>
                  </a:lnTo>
                  <a:lnTo>
                    <a:pt x="62" y="519"/>
                  </a:lnTo>
                  <a:lnTo>
                    <a:pt x="62" y="520"/>
                  </a:lnTo>
                  <a:lnTo>
                    <a:pt x="62" y="522"/>
                  </a:lnTo>
                  <a:lnTo>
                    <a:pt x="63" y="522"/>
                  </a:lnTo>
                  <a:lnTo>
                    <a:pt x="63" y="523"/>
                  </a:lnTo>
                  <a:lnTo>
                    <a:pt x="64" y="525"/>
                  </a:lnTo>
                  <a:lnTo>
                    <a:pt x="64" y="527"/>
                  </a:lnTo>
                  <a:lnTo>
                    <a:pt x="66" y="528"/>
                  </a:lnTo>
                  <a:lnTo>
                    <a:pt x="67" y="530"/>
                  </a:lnTo>
                  <a:lnTo>
                    <a:pt x="67" y="531"/>
                  </a:lnTo>
                  <a:lnTo>
                    <a:pt x="68" y="533"/>
                  </a:lnTo>
                  <a:lnTo>
                    <a:pt x="69" y="535"/>
                  </a:lnTo>
                  <a:lnTo>
                    <a:pt x="70" y="536"/>
                  </a:lnTo>
                  <a:lnTo>
                    <a:pt x="70" y="538"/>
                  </a:lnTo>
                  <a:lnTo>
                    <a:pt x="71" y="538"/>
                  </a:lnTo>
                  <a:lnTo>
                    <a:pt x="73" y="538"/>
                  </a:lnTo>
                  <a:lnTo>
                    <a:pt x="73" y="539"/>
                  </a:lnTo>
                  <a:lnTo>
                    <a:pt x="74" y="539"/>
                  </a:lnTo>
                  <a:lnTo>
                    <a:pt x="75" y="541"/>
                  </a:lnTo>
                  <a:lnTo>
                    <a:pt x="76" y="541"/>
                  </a:lnTo>
                  <a:lnTo>
                    <a:pt x="77" y="541"/>
                  </a:lnTo>
                  <a:lnTo>
                    <a:pt x="79" y="541"/>
                  </a:lnTo>
                  <a:lnTo>
                    <a:pt x="80" y="541"/>
                  </a:lnTo>
                  <a:lnTo>
                    <a:pt x="81" y="539"/>
                  </a:lnTo>
                  <a:lnTo>
                    <a:pt x="82" y="539"/>
                  </a:lnTo>
                  <a:lnTo>
                    <a:pt x="83" y="538"/>
                  </a:lnTo>
                  <a:lnTo>
                    <a:pt x="85" y="536"/>
                  </a:lnTo>
                  <a:lnTo>
                    <a:pt x="86" y="536"/>
                  </a:lnTo>
                  <a:lnTo>
                    <a:pt x="86" y="535"/>
                  </a:lnTo>
                  <a:lnTo>
                    <a:pt x="87" y="533"/>
                  </a:lnTo>
                  <a:lnTo>
                    <a:pt x="87" y="531"/>
                  </a:lnTo>
                  <a:lnTo>
                    <a:pt x="88" y="531"/>
                  </a:lnTo>
                  <a:lnTo>
                    <a:pt x="88" y="530"/>
                  </a:lnTo>
                  <a:lnTo>
                    <a:pt x="89" y="530"/>
                  </a:lnTo>
                  <a:lnTo>
                    <a:pt x="89" y="528"/>
                  </a:lnTo>
                  <a:lnTo>
                    <a:pt x="89" y="527"/>
                  </a:lnTo>
                  <a:lnTo>
                    <a:pt x="90" y="527"/>
                  </a:lnTo>
                  <a:lnTo>
                    <a:pt x="90" y="525"/>
                  </a:lnTo>
                  <a:lnTo>
                    <a:pt x="92" y="523"/>
                  </a:lnTo>
                  <a:lnTo>
                    <a:pt x="92" y="522"/>
                  </a:lnTo>
                  <a:lnTo>
                    <a:pt x="93" y="520"/>
                  </a:lnTo>
                  <a:lnTo>
                    <a:pt x="93" y="519"/>
                  </a:lnTo>
                  <a:lnTo>
                    <a:pt x="94" y="517"/>
                  </a:lnTo>
                  <a:lnTo>
                    <a:pt x="94" y="515"/>
                  </a:lnTo>
                  <a:lnTo>
                    <a:pt x="95" y="514"/>
                  </a:lnTo>
                  <a:lnTo>
                    <a:pt x="95" y="512"/>
                  </a:lnTo>
                  <a:lnTo>
                    <a:pt x="95" y="511"/>
                  </a:lnTo>
                  <a:lnTo>
                    <a:pt x="96" y="509"/>
                  </a:lnTo>
                  <a:lnTo>
                    <a:pt x="96" y="508"/>
                  </a:lnTo>
                  <a:lnTo>
                    <a:pt x="98" y="506"/>
                  </a:lnTo>
                  <a:lnTo>
                    <a:pt x="98" y="504"/>
                  </a:lnTo>
                  <a:lnTo>
                    <a:pt x="98" y="503"/>
                  </a:lnTo>
                  <a:lnTo>
                    <a:pt x="99" y="501"/>
                  </a:lnTo>
                  <a:lnTo>
                    <a:pt x="99" y="500"/>
                  </a:lnTo>
                  <a:lnTo>
                    <a:pt x="100" y="498"/>
                  </a:lnTo>
                  <a:lnTo>
                    <a:pt x="100" y="495"/>
                  </a:lnTo>
                  <a:lnTo>
                    <a:pt x="100" y="493"/>
                  </a:lnTo>
                  <a:lnTo>
                    <a:pt x="101" y="492"/>
                  </a:lnTo>
                  <a:lnTo>
                    <a:pt x="101" y="490"/>
                  </a:lnTo>
                  <a:lnTo>
                    <a:pt x="102" y="488"/>
                  </a:lnTo>
                  <a:lnTo>
                    <a:pt x="102" y="485"/>
                  </a:lnTo>
                  <a:lnTo>
                    <a:pt x="102" y="484"/>
                  </a:lnTo>
                  <a:lnTo>
                    <a:pt x="104" y="482"/>
                  </a:lnTo>
                  <a:lnTo>
                    <a:pt x="104" y="479"/>
                  </a:lnTo>
                  <a:lnTo>
                    <a:pt x="104" y="477"/>
                  </a:lnTo>
                  <a:lnTo>
                    <a:pt x="105" y="476"/>
                  </a:lnTo>
                  <a:lnTo>
                    <a:pt x="105" y="472"/>
                  </a:lnTo>
                  <a:lnTo>
                    <a:pt x="106" y="471"/>
                  </a:lnTo>
                  <a:lnTo>
                    <a:pt x="106" y="468"/>
                  </a:lnTo>
                  <a:lnTo>
                    <a:pt x="106" y="466"/>
                  </a:lnTo>
                  <a:lnTo>
                    <a:pt x="107" y="463"/>
                  </a:lnTo>
                  <a:lnTo>
                    <a:pt x="107" y="461"/>
                  </a:lnTo>
                  <a:lnTo>
                    <a:pt x="108" y="458"/>
                  </a:lnTo>
                  <a:lnTo>
                    <a:pt x="108" y="456"/>
                  </a:lnTo>
                  <a:lnTo>
                    <a:pt x="108" y="453"/>
                  </a:lnTo>
                  <a:lnTo>
                    <a:pt x="109" y="450"/>
                  </a:lnTo>
                  <a:lnTo>
                    <a:pt x="109" y="448"/>
                  </a:lnTo>
                  <a:lnTo>
                    <a:pt x="111" y="445"/>
                  </a:lnTo>
                  <a:lnTo>
                    <a:pt x="111" y="442"/>
                  </a:lnTo>
                  <a:lnTo>
                    <a:pt x="111" y="441"/>
                  </a:lnTo>
                  <a:lnTo>
                    <a:pt x="112" y="437"/>
                  </a:lnTo>
                  <a:lnTo>
                    <a:pt x="112" y="434"/>
                  </a:lnTo>
                  <a:lnTo>
                    <a:pt x="112" y="431"/>
                  </a:lnTo>
                  <a:lnTo>
                    <a:pt x="113" y="428"/>
                  </a:lnTo>
                  <a:lnTo>
                    <a:pt x="113" y="425"/>
                  </a:lnTo>
                  <a:lnTo>
                    <a:pt x="114" y="423"/>
                  </a:lnTo>
                  <a:lnTo>
                    <a:pt x="114" y="420"/>
                  </a:lnTo>
                  <a:lnTo>
                    <a:pt x="114" y="417"/>
                  </a:lnTo>
                  <a:lnTo>
                    <a:pt x="115" y="413"/>
                  </a:lnTo>
                  <a:lnTo>
                    <a:pt x="115" y="410"/>
                  </a:lnTo>
                  <a:lnTo>
                    <a:pt x="117" y="407"/>
                  </a:lnTo>
                  <a:lnTo>
                    <a:pt x="117" y="404"/>
                  </a:lnTo>
                  <a:lnTo>
                    <a:pt x="117" y="401"/>
                  </a:lnTo>
                  <a:lnTo>
                    <a:pt x="118" y="397"/>
                  </a:lnTo>
                  <a:lnTo>
                    <a:pt x="118" y="394"/>
                  </a:lnTo>
                  <a:lnTo>
                    <a:pt x="118" y="391"/>
                  </a:lnTo>
                  <a:lnTo>
                    <a:pt x="119" y="386"/>
                  </a:lnTo>
                  <a:lnTo>
                    <a:pt x="119" y="383"/>
                  </a:lnTo>
                  <a:lnTo>
                    <a:pt x="120" y="380"/>
                  </a:lnTo>
                  <a:lnTo>
                    <a:pt x="120" y="377"/>
                  </a:lnTo>
                  <a:lnTo>
                    <a:pt x="120" y="374"/>
                  </a:lnTo>
                  <a:lnTo>
                    <a:pt x="121" y="369"/>
                  </a:lnTo>
                  <a:lnTo>
                    <a:pt x="121" y="366"/>
                  </a:lnTo>
                  <a:lnTo>
                    <a:pt x="122" y="362"/>
                  </a:lnTo>
                  <a:lnTo>
                    <a:pt x="122" y="358"/>
                  </a:lnTo>
                  <a:lnTo>
                    <a:pt x="122" y="354"/>
                  </a:lnTo>
                  <a:lnTo>
                    <a:pt x="124" y="351"/>
                  </a:lnTo>
                  <a:lnTo>
                    <a:pt x="124" y="346"/>
                  </a:lnTo>
                  <a:lnTo>
                    <a:pt x="125" y="343"/>
                  </a:lnTo>
                  <a:lnTo>
                    <a:pt x="125" y="338"/>
                  </a:lnTo>
                  <a:lnTo>
                    <a:pt x="125" y="335"/>
                  </a:lnTo>
                  <a:lnTo>
                    <a:pt x="126" y="330"/>
                  </a:lnTo>
                  <a:lnTo>
                    <a:pt x="126" y="327"/>
                  </a:lnTo>
                  <a:lnTo>
                    <a:pt x="126" y="322"/>
                  </a:lnTo>
                  <a:lnTo>
                    <a:pt x="127" y="319"/>
                  </a:lnTo>
                  <a:lnTo>
                    <a:pt x="127" y="314"/>
                  </a:lnTo>
                  <a:lnTo>
                    <a:pt x="128" y="311"/>
                  </a:lnTo>
                  <a:lnTo>
                    <a:pt x="128" y="307"/>
                  </a:lnTo>
                  <a:lnTo>
                    <a:pt x="128" y="302"/>
                  </a:lnTo>
                  <a:lnTo>
                    <a:pt x="130" y="299"/>
                  </a:lnTo>
                  <a:lnTo>
                    <a:pt x="130" y="294"/>
                  </a:lnTo>
                  <a:lnTo>
                    <a:pt x="131" y="289"/>
                  </a:lnTo>
                  <a:lnTo>
                    <a:pt x="131" y="284"/>
                  </a:lnTo>
                  <a:lnTo>
                    <a:pt x="131" y="281"/>
                  </a:lnTo>
                  <a:lnTo>
                    <a:pt x="132" y="276"/>
                  </a:lnTo>
                  <a:lnTo>
                    <a:pt x="132" y="271"/>
                  </a:lnTo>
                  <a:lnTo>
                    <a:pt x="133" y="267"/>
                  </a:lnTo>
                  <a:lnTo>
                    <a:pt x="133" y="262"/>
                  </a:lnTo>
                  <a:lnTo>
                    <a:pt x="133" y="257"/>
                  </a:lnTo>
                  <a:lnTo>
                    <a:pt x="134" y="252"/>
                  </a:lnTo>
                  <a:lnTo>
                    <a:pt x="134" y="247"/>
                  </a:lnTo>
                  <a:lnTo>
                    <a:pt x="134" y="243"/>
                  </a:lnTo>
                  <a:lnTo>
                    <a:pt x="136" y="238"/>
                  </a:lnTo>
                  <a:lnTo>
                    <a:pt x="136" y="233"/>
                  </a:lnTo>
                  <a:lnTo>
                    <a:pt x="137" y="228"/>
                  </a:lnTo>
                  <a:lnTo>
                    <a:pt x="137" y="224"/>
                  </a:lnTo>
                  <a:lnTo>
                    <a:pt x="137" y="219"/>
                  </a:lnTo>
                  <a:lnTo>
                    <a:pt x="138" y="214"/>
                  </a:lnTo>
                  <a:lnTo>
                    <a:pt x="138" y="209"/>
                  </a:lnTo>
                  <a:lnTo>
                    <a:pt x="139" y="204"/>
                  </a:lnTo>
                  <a:lnTo>
                    <a:pt x="139" y="200"/>
                  </a:lnTo>
                  <a:lnTo>
                    <a:pt x="139" y="193"/>
                  </a:lnTo>
                  <a:lnTo>
                    <a:pt x="140" y="188"/>
                  </a:lnTo>
                  <a:lnTo>
                    <a:pt x="140" y="184"/>
                  </a:lnTo>
                  <a:lnTo>
                    <a:pt x="141" y="177"/>
                  </a:lnTo>
                  <a:lnTo>
                    <a:pt x="141" y="173"/>
                  </a:lnTo>
                  <a:lnTo>
                    <a:pt x="141" y="168"/>
                  </a:lnTo>
                  <a:lnTo>
                    <a:pt x="143" y="161"/>
                  </a:lnTo>
                  <a:lnTo>
                    <a:pt x="143" y="157"/>
                  </a:lnTo>
                  <a:lnTo>
                    <a:pt x="143" y="152"/>
                  </a:lnTo>
                  <a:lnTo>
                    <a:pt x="144" y="145"/>
                  </a:lnTo>
                  <a:lnTo>
                    <a:pt x="144" y="141"/>
                  </a:lnTo>
                  <a:lnTo>
                    <a:pt x="145" y="134"/>
                  </a:lnTo>
                  <a:lnTo>
                    <a:pt x="145" y="129"/>
                  </a:lnTo>
                  <a:lnTo>
                    <a:pt x="145" y="123"/>
                  </a:lnTo>
                  <a:lnTo>
                    <a:pt x="146" y="118"/>
                  </a:lnTo>
                  <a:lnTo>
                    <a:pt x="146" y="112"/>
                  </a:lnTo>
                  <a:lnTo>
                    <a:pt x="147" y="107"/>
                  </a:lnTo>
                  <a:lnTo>
                    <a:pt x="147" y="101"/>
                  </a:lnTo>
                  <a:lnTo>
                    <a:pt x="147" y="94"/>
                  </a:lnTo>
                  <a:lnTo>
                    <a:pt x="149" y="90"/>
                  </a:lnTo>
                  <a:lnTo>
                    <a:pt x="149" y="83"/>
                  </a:lnTo>
                  <a:lnTo>
                    <a:pt x="150" y="77"/>
                  </a:lnTo>
                  <a:lnTo>
                    <a:pt x="150" y="70"/>
                  </a:lnTo>
                  <a:lnTo>
                    <a:pt x="150" y="66"/>
                  </a:lnTo>
                  <a:lnTo>
                    <a:pt x="151" y="59"/>
                  </a:lnTo>
                  <a:lnTo>
                    <a:pt x="151" y="53"/>
                  </a:lnTo>
                  <a:lnTo>
                    <a:pt x="151" y="46"/>
                  </a:lnTo>
                  <a:lnTo>
                    <a:pt x="152" y="40"/>
                  </a:lnTo>
                  <a:lnTo>
                    <a:pt x="152" y="34"/>
                  </a:lnTo>
                  <a:lnTo>
                    <a:pt x="153" y="29"/>
                  </a:lnTo>
                  <a:lnTo>
                    <a:pt x="153" y="23"/>
                  </a:lnTo>
                  <a:lnTo>
                    <a:pt x="153" y="16"/>
                  </a:lnTo>
                  <a:lnTo>
                    <a:pt x="155" y="10"/>
                  </a:lnTo>
                  <a:lnTo>
                    <a:pt x="155" y="3"/>
                  </a:lnTo>
                </a:path>
              </a:pathLst>
            </a:custGeom>
            <a:noFill/>
            <a:ln w="38100" cap="flat" cmpd="sng">
              <a:solidFill>
                <a:srgbClr val="FF5050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9512" name="Group 57"/>
          <p:cNvGrpSpPr/>
          <p:nvPr/>
        </p:nvGrpSpPr>
        <p:grpSpPr>
          <a:xfrm>
            <a:off x="7164388" y="1484313"/>
            <a:ext cx="1249362" cy="1296987"/>
            <a:chOff x="0" y="0"/>
            <a:chExt cx="787" cy="817"/>
          </a:xfrm>
        </p:grpSpPr>
        <p:sp>
          <p:nvSpPr>
            <p:cNvPr id="19513" name="Line 58"/>
            <p:cNvSpPr/>
            <p:nvPr/>
          </p:nvSpPr>
          <p:spPr>
            <a:xfrm>
              <a:off x="0" y="182"/>
              <a:ext cx="787" cy="1"/>
            </a:xfrm>
            <a:prstGeom prst="line">
              <a:avLst/>
            </a:prstGeom>
            <a:ln w="28575" cap="flat" cmpd="sng">
              <a:solidFill>
                <a:srgbClr val="000066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9514" name="Line 59"/>
            <p:cNvSpPr/>
            <p:nvPr/>
          </p:nvSpPr>
          <p:spPr>
            <a:xfrm rot="-10800000" flipV="1">
              <a:off x="498" y="0"/>
              <a:ext cx="1" cy="817"/>
            </a:xfrm>
            <a:prstGeom prst="line">
              <a:avLst/>
            </a:prstGeom>
            <a:ln w="28575" cap="flat" cmpd="sng">
              <a:solidFill>
                <a:srgbClr val="000080"/>
              </a:solidFill>
              <a:prstDash val="solid"/>
              <a:headEnd type="triangle" w="med" len="med"/>
              <a:tailEnd type="none" w="med" len="med"/>
            </a:ln>
          </p:spPr>
        </p:sp>
        <p:sp>
          <p:nvSpPr>
            <p:cNvPr id="19515" name="Freeform 60"/>
            <p:cNvSpPr/>
            <p:nvPr/>
          </p:nvSpPr>
          <p:spPr>
            <a:xfrm rot="10800000">
              <a:off x="0" y="182"/>
              <a:ext cx="576" cy="541"/>
            </a:xfrm>
            <a:custGeom>
              <a:avLst/>
              <a:gdLst>
                <a:gd name="txL" fmla="*/ 0 w 155"/>
                <a:gd name="txT" fmla="*/ 0 h 541"/>
                <a:gd name="txR" fmla="*/ 155 w 155"/>
                <a:gd name="txB" fmla="*/ 541 h 541"/>
              </a:gdLst>
              <a:ahLst/>
              <a:cxnLst>
                <a:cxn ang="0">
                  <a:pos x="1" y="26"/>
                </a:cxn>
                <a:cxn ang="0">
                  <a:pos x="4" y="56"/>
                </a:cxn>
                <a:cxn ang="0">
                  <a:pos x="6" y="86"/>
                </a:cxn>
                <a:cxn ang="0">
                  <a:pos x="9" y="115"/>
                </a:cxn>
                <a:cxn ang="0">
                  <a:pos x="11" y="144"/>
                </a:cxn>
                <a:cxn ang="0">
                  <a:pos x="13" y="171"/>
                </a:cxn>
                <a:cxn ang="0">
                  <a:pos x="16" y="196"/>
                </a:cxn>
                <a:cxn ang="0">
                  <a:pos x="18" y="222"/>
                </a:cxn>
                <a:cxn ang="0">
                  <a:pos x="20" y="246"/>
                </a:cxn>
                <a:cxn ang="0">
                  <a:pos x="23" y="270"/>
                </a:cxn>
                <a:cxn ang="0">
                  <a:pos x="25" y="292"/>
                </a:cxn>
                <a:cxn ang="0">
                  <a:pos x="28" y="313"/>
                </a:cxn>
                <a:cxn ang="0">
                  <a:pos x="30" y="334"/>
                </a:cxn>
                <a:cxn ang="0">
                  <a:pos x="31" y="353"/>
                </a:cxn>
                <a:cxn ang="0">
                  <a:pos x="34" y="372"/>
                </a:cxn>
                <a:cxn ang="0">
                  <a:pos x="36" y="389"/>
                </a:cxn>
                <a:cxn ang="0">
                  <a:pos x="38" y="405"/>
                </a:cxn>
                <a:cxn ang="0">
                  <a:pos x="41" y="421"/>
                </a:cxn>
                <a:cxn ang="0">
                  <a:pos x="43" y="436"/>
                </a:cxn>
                <a:cxn ang="0">
                  <a:pos x="45" y="450"/>
                </a:cxn>
                <a:cxn ang="0">
                  <a:pos x="48" y="463"/>
                </a:cxn>
                <a:cxn ang="0">
                  <a:pos x="50" y="474"/>
                </a:cxn>
                <a:cxn ang="0">
                  <a:pos x="52" y="485"/>
                </a:cxn>
                <a:cxn ang="0">
                  <a:pos x="55" y="495"/>
                </a:cxn>
                <a:cxn ang="0">
                  <a:pos x="57" y="504"/>
                </a:cxn>
                <a:cxn ang="0">
                  <a:pos x="60" y="512"/>
                </a:cxn>
                <a:cxn ang="0">
                  <a:pos x="62" y="519"/>
                </a:cxn>
                <a:cxn ang="0">
                  <a:pos x="64" y="525"/>
                </a:cxn>
                <a:cxn ang="0">
                  <a:pos x="68" y="533"/>
                </a:cxn>
                <a:cxn ang="0">
                  <a:pos x="73" y="538"/>
                </a:cxn>
                <a:cxn ang="0">
                  <a:pos x="77" y="541"/>
                </a:cxn>
                <a:cxn ang="0">
                  <a:pos x="83" y="538"/>
                </a:cxn>
                <a:cxn ang="0">
                  <a:pos x="87" y="531"/>
                </a:cxn>
                <a:cxn ang="0">
                  <a:pos x="89" y="527"/>
                </a:cxn>
                <a:cxn ang="0">
                  <a:pos x="93" y="520"/>
                </a:cxn>
                <a:cxn ang="0">
                  <a:pos x="95" y="512"/>
                </a:cxn>
                <a:cxn ang="0">
                  <a:pos x="98" y="504"/>
                </a:cxn>
                <a:cxn ang="0">
                  <a:pos x="100" y="495"/>
                </a:cxn>
                <a:cxn ang="0">
                  <a:pos x="102" y="485"/>
                </a:cxn>
                <a:cxn ang="0">
                  <a:pos x="105" y="476"/>
                </a:cxn>
                <a:cxn ang="0">
                  <a:pos x="107" y="463"/>
                </a:cxn>
                <a:cxn ang="0">
                  <a:pos x="109" y="450"/>
                </a:cxn>
                <a:cxn ang="0">
                  <a:pos x="112" y="437"/>
                </a:cxn>
                <a:cxn ang="0">
                  <a:pos x="114" y="423"/>
                </a:cxn>
                <a:cxn ang="0">
                  <a:pos x="117" y="407"/>
                </a:cxn>
                <a:cxn ang="0">
                  <a:pos x="118" y="391"/>
                </a:cxn>
                <a:cxn ang="0">
                  <a:pos x="120" y="374"/>
                </a:cxn>
                <a:cxn ang="0">
                  <a:pos x="122" y="354"/>
                </a:cxn>
                <a:cxn ang="0">
                  <a:pos x="125" y="335"/>
                </a:cxn>
                <a:cxn ang="0">
                  <a:pos x="127" y="314"/>
                </a:cxn>
                <a:cxn ang="0">
                  <a:pos x="130" y="294"/>
                </a:cxn>
                <a:cxn ang="0">
                  <a:pos x="132" y="271"/>
                </a:cxn>
                <a:cxn ang="0">
                  <a:pos x="134" y="247"/>
                </a:cxn>
                <a:cxn ang="0">
                  <a:pos x="137" y="224"/>
                </a:cxn>
                <a:cxn ang="0">
                  <a:pos x="139" y="200"/>
                </a:cxn>
                <a:cxn ang="0">
                  <a:pos x="141" y="173"/>
                </a:cxn>
                <a:cxn ang="0">
                  <a:pos x="144" y="145"/>
                </a:cxn>
                <a:cxn ang="0">
                  <a:pos x="146" y="118"/>
                </a:cxn>
                <a:cxn ang="0">
                  <a:pos x="149" y="90"/>
                </a:cxn>
                <a:cxn ang="0">
                  <a:pos x="151" y="59"/>
                </a:cxn>
                <a:cxn ang="0">
                  <a:pos x="153" y="29"/>
                </a:cxn>
              </a:cxnLst>
              <a:rect l="txL" t="txT" r="txR" b="txB"/>
              <a:pathLst>
                <a:path w="155" h="541">
                  <a:moveTo>
                    <a:pt x="0" y="0"/>
                  </a:moveTo>
                  <a:lnTo>
                    <a:pt x="0" y="7"/>
                  </a:lnTo>
                  <a:lnTo>
                    <a:pt x="0" y="13"/>
                  </a:lnTo>
                  <a:lnTo>
                    <a:pt x="1" y="19"/>
                  </a:lnTo>
                  <a:lnTo>
                    <a:pt x="1" y="26"/>
                  </a:lnTo>
                  <a:lnTo>
                    <a:pt x="3" y="32"/>
                  </a:lnTo>
                  <a:lnTo>
                    <a:pt x="3" y="39"/>
                  </a:lnTo>
                  <a:lnTo>
                    <a:pt x="3" y="45"/>
                  </a:lnTo>
                  <a:lnTo>
                    <a:pt x="4" y="50"/>
                  </a:lnTo>
                  <a:lnTo>
                    <a:pt x="4" y="56"/>
                  </a:lnTo>
                  <a:lnTo>
                    <a:pt x="5" y="62"/>
                  </a:lnTo>
                  <a:lnTo>
                    <a:pt x="5" y="69"/>
                  </a:lnTo>
                  <a:lnTo>
                    <a:pt x="5" y="75"/>
                  </a:lnTo>
                  <a:lnTo>
                    <a:pt x="6" y="80"/>
                  </a:lnTo>
                  <a:lnTo>
                    <a:pt x="6" y="86"/>
                  </a:lnTo>
                  <a:lnTo>
                    <a:pt x="6" y="93"/>
                  </a:lnTo>
                  <a:lnTo>
                    <a:pt x="7" y="98"/>
                  </a:lnTo>
                  <a:lnTo>
                    <a:pt x="7" y="104"/>
                  </a:lnTo>
                  <a:lnTo>
                    <a:pt x="9" y="110"/>
                  </a:lnTo>
                  <a:lnTo>
                    <a:pt x="9" y="115"/>
                  </a:lnTo>
                  <a:lnTo>
                    <a:pt x="9" y="121"/>
                  </a:lnTo>
                  <a:lnTo>
                    <a:pt x="10" y="126"/>
                  </a:lnTo>
                  <a:lnTo>
                    <a:pt x="10" y="133"/>
                  </a:lnTo>
                  <a:lnTo>
                    <a:pt x="11" y="137"/>
                  </a:lnTo>
                  <a:lnTo>
                    <a:pt x="11" y="144"/>
                  </a:lnTo>
                  <a:lnTo>
                    <a:pt x="11" y="149"/>
                  </a:lnTo>
                  <a:lnTo>
                    <a:pt x="12" y="155"/>
                  </a:lnTo>
                  <a:lnTo>
                    <a:pt x="12" y="160"/>
                  </a:lnTo>
                  <a:lnTo>
                    <a:pt x="13" y="165"/>
                  </a:lnTo>
                  <a:lnTo>
                    <a:pt x="13" y="171"/>
                  </a:lnTo>
                  <a:lnTo>
                    <a:pt x="13" y="176"/>
                  </a:lnTo>
                  <a:lnTo>
                    <a:pt x="15" y="180"/>
                  </a:lnTo>
                  <a:lnTo>
                    <a:pt x="15" y="187"/>
                  </a:lnTo>
                  <a:lnTo>
                    <a:pt x="15" y="192"/>
                  </a:lnTo>
                  <a:lnTo>
                    <a:pt x="16" y="196"/>
                  </a:lnTo>
                  <a:lnTo>
                    <a:pt x="16" y="201"/>
                  </a:lnTo>
                  <a:lnTo>
                    <a:pt x="17" y="208"/>
                  </a:lnTo>
                  <a:lnTo>
                    <a:pt x="17" y="212"/>
                  </a:lnTo>
                  <a:lnTo>
                    <a:pt x="17" y="217"/>
                  </a:lnTo>
                  <a:lnTo>
                    <a:pt x="18" y="222"/>
                  </a:lnTo>
                  <a:lnTo>
                    <a:pt x="18" y="227"/>
                  </a:lnTo>
                  <a:lnTo>
                    <a:pt x="19" y="232"/>
                  </a:lnTo>
                  <a:lnTo>
                    <a:pt x="19" y="236"/>
                  </a:lnTo>
                  <a:lnTo>
                    <a:pt x="19" y="241"/>
                  </a:lnTo>
                  <a:lnTo>
                    <a:pt x="20" y="246"/>
                  </a:lnTo>
                  <a:lnTo>
                    <a:pt x="20" y="251"/>
                  </a:lnTo>
                  <a:lnTo>
                    <a:pt x="22" y="255"/>
                  </a:lnTo>
                  <a:lnTo>
                    <a:pt x="22" y="260"/>
                  </a:lnTo>
                  <a:lnTo>
                    <a:pt x="22" y="265"/>
                  </a:lnTo>
                  <a:lnTo>
                    <a:pt x="23" y="270"/>
                  </a:lnTo>
                  <a:lnTo>
                    <a:pt x="23" y="275"/>
                  </a:lnTo>
                  <a:lnTo>
                    <a:pt x="23" y="278"/>
                  </a:lnTo>
                  <a:lnTo>
                    <a:pt x="24" y="283"/>
                  </a:lnTo>
                  <a:lnTo>
                    <a:pt x="24" y="287"/>
                  </a:lnTo>
                  <a:lnTo>
                    <a:pt x="25" y="292"/>
                  </a:lnTo>
                  <a:lnTo>
                    <a:pt x="25" y="295"/>
                  </a:lnTo>
                  <a:lnTo>
                    <a:pt x="25" y="300"/>
                  </a:lnTo>
                  <a:lnTo>
                    <a:pt x="26" y="305"/>
                  </a:lnTo>
                  <a:lnTo>
                    <a:pt x="26" y="308"/>
                  </a:lnTo>
                  <a:lnTo>
                    <a:pt x="28" y="313"/>
                  </a:lnTo>
                  <a:lnTo>
                    <a:pt x="28" y="318"/>
                  </a:lnTo>
                  <a:lnTo>
                    <a:pt x="28" y="321"/>
                  </a:lnTo>
                  <a:lnTo>
                    <a:pt x="29" y="326"/>
                  </a:lnTo>
                  <a:lnTo>
                    <a:pt x="29" y="329"/>
                  </a:lnTo>
                  <a:lnTo>
                    <a:pt x="30" y="334"/>
                  </a:lnTo>
                  <a:lnTo>
                    <a:pt x="30" y="337"/>
                  </a:lnTo>
                  <a:lnTo>
                    <a:pt x="30" y="342"/>
                  </a:lnTo>
                  <a:lnTo>
                    <a:pt x="31" y="345"/>
                  </a:lnTo>
                  <a:lnTo>
                    <a:pt x="31" y="350"/>
                  </a:lnTo>
                  <a:lnTo>
                    <a:pt x="31" y="353"/>
                  </a:lnTo>
                  <a:lnTo>
                    <a:pt x="32" y="356"/>
                  </a:lnTo>
                  <a:lnTo>
                    <a:pt x="32" y="361"/>
                  </a:lnTo>
                  <a:lnTo>
                    <a:pt x="34" y="364"/>
                  </a:lnTo>
                  <a:lnTo>
                    <a:pt x="34" y="367"/>
                  </a:lnTo>
                  <a:lnTo>
                    <a:pt x="34" y="372"/>
                  </a:lnTo>
                  <a:lnTo>
                    <a:pt x="35" y="375"/>
                  </a:lnTo>
                  <a:lnTo>
                    <a:pt x="35" y="378"/>
                  </a:lnTo>
                  <a:lnTo>
                    <a:pt x="36" y="381"/>
                  </a:lnTo>
                  <a:lnTo>
                    <a:pt x="36" y="385"/>
                  </a:lnTo>
                  <a:lnTo>
                    <a:pt x="36" y="389"/>
                  </a:lnTo>
                  <a:lnTo>
                    <a:pt x="37" y="393"/>
                  </a:lnTo>
                  <a:lnTo>
                    <a:pt x="37" y="396"/>
                  </a:lnTo>
                  <a:lnTo>
                    <a:pt x="38" y="399"/>
                  </a:lnTo>
                  <a:lnTo>
                    <a:pt x="38" y="402"/>
                  </a:lnTo>
                  <a:lnTo>
                    <a:pt x="38" y="405"/>
                  </a:lnTo>
                  <a:lnTo>
                    <a:pt x="39" y="409"/>
                  </a:lnTo>
                  <a:lnTo>
                    <a:pt x="39" y="412"/>
                  </a:lnTo>
                  <a:lnTo>
                    <a:pt x="39" y="415"/>
                  </a:lnTo>
                  <a:lnTo>
                    <a:pt x="41" y="418"/>
                  </a:lnTo>
                  <a:lnTo>
                    <a:pt x="41" y="421"/>
                  </a:lnTo>
                  <a:lnTo>
                    <a:pt x="42" y="425"/>
                  </a:lnTo>
                  <a:lnTo>
                    <a:pt x="42" y="428"/>
                  </a:lnTo>
                  <a:lnTo>
                    <a:pt x="42" y="429"/>
                  </a:lnTo>
                  <a:lnTo>
                    <a:pt x="43" y="433"/>
                  </a:lnTo>
                  <a:lnTo>
                    <a:pt x="43" y="436"/>
                  </a:lnTo>
                  <a:lnTo>
                    <a:pt x="44" y="439"/>
                  </a:lnTo>
                  <a:lnTo>
                    <a:pt x="44" y="442"/>
                  </a:lnTo>
                  <a:lnTo>
                    <a:pt x="44" y="444"/>
                  </a:lnTo>
                  <a:lnTo>
                    <a:pt x="45" y="447"/>
                  </a:lnTo>
                  <a:lnTo>
                    <a:pt x="45" y="450"/>
                  </a:lnTo>
                  <a:lnTo>
                    <a:pt x="45" y="452"/>
                  </a:lnTo>
                  <a:lnTo>
                    <a:pt x="47" y="455"/>
                  </a:lnTo>
                  <a:lnTo>
                    <a:pt x="47" y="456"/>
                  </a:lnTo>
                  <a:lnTo>
                    <a:pt x="48" y="460"/>
                  </a:lnTo>
                  <a:lnTo>
                    <a:pt x="48" y="463"/>
                  </a:lnTo>
                  <a:lnTo>
                    <a:pt x="48" y="464"/>
                  </a:lnTo>
                  <a:lnTo>
                    <a:pt x="49" y="468"/>
                  </a:lnTo>
                  <a:lnTo>
                    <a:pt x="49" y="469"/>
                  </a:lnTo>
                  <a:lnTo>
                    <a:pt x="50" y="472"/>
                  </a:lnTo>
                  <a:lnTo>
                    <a:pt x="50" y="474"/>
                  </a:lnTo>
                  <a:lnTo>
                    <a:pt x="50" y="476"/>
                  </a:lnTo>
                  <a:lnTo>
                    <a:pt x="51" y="479"/>
                  </a:lnTo>
                  <a:lnTo>
                    <a:pt x="51" y="480"/>
                  </a:lnTo>
                  <a:lnTo>
                    <a:pt x="52" y="482"/>
                  </a:lnTo>
                  <a:lnTo>
                    <a:pt x="52" y="485"/>
                  </a:lnTo>
                  <a:lnTo>
                    <a:pt x="52" y="487"/>
                  </a:lnTo>
                  <a:lnTo>
                    <a:pt x="54" y="488"/>
                  </a:lnTo>
                  <a:lnTo>
                    <a:pt x="54" y="492"/>
                  </a:lnTo>
                  <a:lnTo>
                    <a:pt x="54" y="493"/>
                  </a:lnTo>
                  <a:lnTo>
                    <a:pt x="55" y="495"/>
                  </a:lnTo>
                  <a:lnTo>
                    <a:pt x="55" y="496"/>
                  </a:lnTo>
                  <a:lnTo>
                    <a:pt x="56" y="498"/>
                  </a:lnTo>
                  <a:lnTo>
                    <a:pt x="56" y="500"/>
                  </a:lnTo>
                  <a:lnTo>
                    <a:pt x="56" y="503"/>
                  </a:lnTo>
                  <a:lnTo>
                    <a:pt x="57" y="504"/>
                  </a:lnTo>
                  <a:lnTo>
                    <a:pt x="57" y="506"/>
                  </a:lnTo>
                  <a:lnTo>
                    <a:pt x="58" y="508"/>
                  </a:lnTo>
                  <a:lnTo>
                    <a:pt x="58" y="509"/>
                  </a:lnTo>
                  <a:lnTo>
                    <a:pt x="58" y="511"/>
                  </a:lnTo>
                  <a:lnTo>
                    <a:pt x="60" y="512"/>
                  </a:lnTo>
                  <a:lnTo>
                    <a:pt x="60" y="514"/>
                  </a:lnTo>
                  <a:lnTo>
                    <a:pt x="61" y="514"/>
                  </a:lnTo>
                  <a:lnTo>
                    <a:pt x="61" y="515"/>
                  </a:lnTo>
                  <a:lnTo>
                    <a:pt x="61" y="517"/>
                  </a:lnTo>
                  <a:lnTo>
                    <a:pt x="62" y="519"/>
                  </a:lnTo>
                  <a:lnTo>
                    <a:pt x="62" y="520"/>
                  </a:lnTo>
                  <a:lnTo>
                    <a:pt x="62" y="522"/>
                  </a:lnTo>
                  <a:lnTo>
                    <a:pt x="63" y="522"/>
                  </a:lnTo>
                  <a:lnTo>
                    <a:pt x="63" y="523"/>
                  </a:lnTo>
                  <a:lnTo>
                    <a:pt x="64" y="525"/>
                  </a:lnTo>
                  <a:lnTo>
                    <a:pt x="64" y="527"/>
                  </a:lnTo>
                  <a:lnTo>
                    <a:pt x="66" y="528"/>
                  </a:lnTo>
                  <a:lnTo>
                    <a:pt x="67" y="530"/>
                  </a:lnTo>
                  <a:lnTo>
                    <a:pt x="67" y="531"/>
                  </a:lnTo>
                  <a:lnTo>
                    <a:pt x="68" y="533"/>
                  </a:lnTo>
                  <a:lnTo>
                    <a:pt x="69" y="535"/>
                  </a:lnTo>
                  <a:lnTo>
                    <a:pt x="70" y="536"/>
                  </a:lnTo>
                  <a:lnTo>
                    <a:pt x="70" y="538"/>
                  </a:lnTo>
                  <a:lnTo>
                    <a:pt x="71" y="538"/>
                  </a:lnTo>
                  <a:lnTo>
                    <a:pt x="73" y="538"/>
                  </a:lnTo>
                  <a:lnTo>
                    <a:pt x="73" y="539"/>
                  </a:lnTo>
                  <a:lnTo>
                    <a:pt x="74" y="539"/>
                  </a:lnTo>
                  <a:lnTo>
                    <a:pt x="75" y="541"/>
                  </a:lnTo>
                  <a:lnTo>
                    <a:pt x="76" y="541"/>
                  </a:lnTo>
                  <a:lnTo>
                    <a:pt x="77" y="541"/>
                  </a:lnTo>
                  <a:lnTo>
                    <a:pt x="79" y="541"/>
                  </a:lnTo>
                  <a:lnTo>
                    <a:pt x="80" y="541"/>
                  </a:lnTo>
                  <a:lnTo>
                    <a:pt x="81" y="539"/>
                  </a:lnTo>
                  <a:lnTo>
                    <a:pt x="82" y="539"/>
                  </a:lnTo>
                  <a:lnTo>
                    <a:pt x="83" y="538"/>
                  </a:lnTo>
                  <a:lnTo>
                    <a:pt x="85" y="536"/>
                  </a:lnTo>
                  <a:lnTo>
                    <a:pt x="86" y="536"/>
                  </a:lnTo>
                  <a:lnTo>
                    <a:pt x="86" y="535"/>
                  </a:lnTo>
                  <a:lnTo>
                    <a:pt x="87" y="533"/>
                  </a:lnTo>
                  <a:lnTo>
                    <a:pt x="87" y="531"/>
                  </a:lnTo>
                  <a:lnTo>
                    <a:pt x="88" y="531"/>
                  </a:lnTo>
                  <a:lnTo>
                    <a:pt x="88" y="530"/>
                  </a:lnTo>
                  <a:lnTo>
                    <a:pt x="89" y="530"/>
                  </a:lnTo>
                  <a:lnTo>
                    <a:pt x="89" y="528"/>
                  </a:lnTo>
                  <a:lnTo>
                    <a:pt x="89" y="527"/>
                  </a:lnTo>
                  <a:lnTo>
                    <a:pt x="90" y="527"/>
                  </a:lnTo>
                  <a:lnTo>
                    <a:pt x="90" y="525"/>
                  </a:lnTo>
                  <a:lnTo>
                    <a:pt x="92" y="523"/>
                  </a:lnTo>
                  <a:lnTo>
                    <a:pt x="92" y="522"/>
                  </a:lnTo>
                  <a:lnTo>
                    <a:pt x="93" y="520"/>
                  </a:lnTo>
                  <a:lnTo>
                    <a:pt x="93" y="519"/>
                  </a:lnTo>
                  <a:lnTo>
                    <a:pt x="94" y="517"/>
                  </a:lnTo>
                  <a:lnTo>
                    <a:pt x="94" y="515"/>
                  </a:lnTo>
                  <a:lnTo>
                    <a:pt x="95" y="514"/>
                  </a:lnTo>
                  <a:lnTo>
                    <a:pt x="95" y="512"/>
                  </a:lnTo>
                  <a:lnTo>
                    <a:pt x="95" y="511"/>
                  </a:lnTo>
                  <a:lnTo>
                    <a:pt x="96" y="509"/>
                  </a:lnTo>
                  <a:lnTo>
                    <a:pt x="96" y="508"/>
                  </a:lnTo>
                  <a:lnTo>
                    <a:pt x="98" y="506"/>
                  </a:lnTo>
                  <a:lnTo>
                    <a:pt x="98" y="504"/>
                  </a:lnTo>
                  <a:lnTo>
                    <a:pt x="98" y="503"/>
                  </a:lnTo>
                  <a:lnTo>
                    <a:pt x="99" y="501"/>
                  </a:lnTo>
                  <a:lnTo>
                    <a:pt x="99" y="500"/>
                  </a:lnTo>
                  <a:lnTo>
                    <a:pt x="100" y="498"/>
                  </a:lnTo>
                  <a:lnTo>
                    <a:pt x="100" y="495"/>
                  </a:lnTo>
                  <a:lnTo>
                    <a:pt x="100" y="493"/>
                  </a:lnTo>
                  <a:lnTo>
                    <a:pt x="101" y="492"/>
                  </a:lnTo>
                  <a:lnTo>
                    <a:pt x="101" y="490"/>
                  </a:lnTo>
                  <a:lnTo>
                    <a:pt x="102" y="488"/>
                  </a:lnTo>
                  <a:lnTo>
                    <a:pt x="102" y="485"/>
                  </a:lnTo>
                  <a:lnTo>
                    <a:pt x="102" y="484"/>
                  </a:lnTo>
                  <a:lnTo>
                    <a:pt x="104" y="482"/>
                  </a:lnTo>
                  <a:lnTo>
                    <a:pt x="104" y="479"/>
                  </a:lnTo>
                  <a:lnTo>
                    <a:pt x="104" y="477"/>
                  </a:lnTo>
                  <a:lnTo>
                    <a:pt x="105" y="476"/>
                  </a:lnTo>
                  <a:lnTo>
                    <a:pt x="105" y="472"/>
                  </a:lnTo>
                  <a:lnTo>
                    <a:pt x="106" y="471"/>
                  </a:lnTo>
                  <a:lnTo>
                    <a:pt x="106" y="468"/>
                  </a:lnTo>
                  <a:lnTo>
                    <a:pt x="106" y="466"/>
                  </a:lnTo>
                  <a:lnTo>
                    <a:pt x="107" y="463"/>
                  </a:lnTo>
                  <a:lnTo>
                    <a:pt x="107" y="461"/>
                  </a:lnTo>
                  <a:lnTo>
                    <a:pt x="108" y="458"/>
                  </a:lnTo>
                  <a:lnTo>
                    <a:pt x="108" y="456"/>
                  </a:lnTo>
                  <a:lnTo>
                    <a:pt x="108" y="453"/>
                  </a:lnTo>
                  <a:lnTo>
                    <a:pt x="109" y="450"/>
                  </a:lnTo>
                  <a:lnTo>
                    <a:pt x="109" y="448"/>
                  </a:lnTo>
                  <a:lnTo>
                    <a:pt x="111" y="445"/>
                  </a:lnTo>
                  <a:lnTo>
                    <a:pt x="111" y="442"/>
                  </a:lnTo>
                  <a:lnTo>
                    <a:pt x="111" y="441"/>
                  </a:lnTo>
                  <a:lnTo>
                    <a:pt x="112" y="437"/>
                  </a:lnTo>
                  <a:lnTo>
                    <a:pt x="112" y="434"/>
                  </a:lnTo>
                  <a:lnTo>
                    <a:pt x="112" y="431"/>
                  </a:lnTo>
                  <a:lnTo>
                    <a:pt x="113" y="428"/>
                  </a:lnTo>
                  <a:lnTo>
                    <a:pt x="113" y="425"/>
                  </a:lnTo>
                  <a:lnTo>
                    <a:pt x="114" y="423"/>
                  </a:lnTo>
                  <a:lnTo>
                    <a:pt x="114" y="420"/>
                  </a:lnTo>
                  <a:lnTo>
                    <a:pt x="114" y="417"/>
                  </a:lnTo>
                  <a:lnTo>
                    <a:pt x="115" y="413"/>
                  </a:lnTo>
                  <a:lnTo>
                    <a:pt x="115" y="410"/>
                  </a:lnTo>
                  <a:lnTo>
                    <a:pt x="117" y="407"/>
                  </a:lnTo>
                  <a:lnTo>
                    <a:pt x="117" y="404"/>
                  </a:lnTo>
                  <a:lnTo>
                    <a:pt x="117" y="401"/>
                  </a:lnTo>
                  <a:lnTo>
                    <a:pt x="118" y="397"/>
                  </a:lnTo>
                  <a:lnTo>
                    <a:pt x="118" y="394"/>
                  </a:lnTo>
                  <a:lnTo>
                    <a:pt x="118" y="391"/>
                  </a:lnTo>
                  <a:lnTo>
                    <a:pt x="119" y="386"/>
                  </a:lnTo>
                  <a:lnTo>
                    <a:pt x="119" y="383"/>
                  </a:lnTo>
                  <a:lnTo>
                    <a:pt x="120" y="380"/>
                  </a:lnTo>
                  <a:lnTo>
                    <a:pt x="120" y="377"/>
                  </a:lnTo>
                  <a:lnTo>
                    <a:pt x="120" y="374"/>
                  </a:lnTo>
                  <a:lnTo>
                    <a:pt x="121" y="369"/>
                  </a:lnTo>
                  <a:lnTo>
                    <a:pt x="121" y="366"/>
                  </a:lnTo>
                  <a:lnTo>
                    <a:pt x="122" y="362"/>
                  </a:lnTo>
                  <a:lnTo>
                    <a:pt x="122" y="358"/>
                  </a:lnTo>
                  <a:lnTo>
                    <a:pt x="122" y="354"/>
                  </a:lnTo>
                  <a:lnTo>
                    <a:pt x="124" y="351"/>
                  </a:lnTo>
                  <a:lnTo>
                    <a:pt x="124" y="346"/>
                  </a:lnTo>
                  <a:lnTo>
                    <a:pt x="125" y="343"/>
                  </a:lnTo>
                  <a:lnTo>
                    <a:pt x="125" y="338"/>
                  </a:lnTo>
                  <a:lnTo>
                    <a:pt x="125" y="335"/>
                  </a:lnTo>
                  <a:lnTo>
                    <a:pt x="126" y="330"/>
                  </a:lnTo>
                  <a:lnTo>
                    <a:pt x="126" y="327"/>
                  </a:lnTo>
                  <a:lnTo>
                    <a:pt x="126" y="322"/>
                  </a:lnTo>
                  <a:lnTo>
                    <a:pt x="127" y="319"/>
                  </a:lnTo>
                  <a:lnTo>
                    <a:pt x="127" y="314"/>
                  </a:lnTo>
                  <a:lnTo>
                    <a:pt x="128" y="311"/>
                  </a:lnTo>
                  <a:lnTo>
                    <a:pt x="128" y="307"/>
                  </a:lnTo>
                  <a:lnTo>
                    <a:pt x="128" y="302"/>
                  </a:lnTo>
                  <a:lnTo>
                    <a:pt x="130" y="299"/>
                  </a:lnTo>
                  <a:lnTo>
                    <a:pt x="130" y="294"/>
                  </a:lnTo>
                  <a:lnTo>
                    <a:pt x="131" y="289"/>
                  </a:lnTo>
                  <a:lnTo>
                    <a:pt x="131" y="284"/>
                  </a:lnTo>
                  <a:lnTo>
                    <a:pt x="131" y="281"/>
                  </a:lnTo>
                  <a:lnTo>
                    <a:pt x="132" y="276"/>
                  </a:lnTo>
                  <a:lnTo>
                    <a:pt x="132" y="271"/>
                  </a:lnTo>
                  <a:lnTo>
                    <a:pt x="133" y="267"/>
                  </a:lnTo>
                  <a:lnTo>
                    <a:pt x="133" y="262"/>
                  </a:lnTo>
                  <a:lnTo>
                    <a:pt x="133" y="257"/>
                  </a:lnTo>
                  <a:lnTo>
                    <a:pt x="134" y="252"/>
                  </a:lnTo>
                  <a:lnTo>
                    <a:pt x="134" y="247"/>
                  </a:lnTo>
                  <a:lnTo>
                    <a:pt x="134" y="243"/>
                  </a:lnTo>
                  <a:lnTo>
                    <a:pt x="136" y="238"/>
                  </a:lnTo>
                  <a:lnTo>
                    <a:pt x="136" y="233"/>
                  </a:lnTo>
                  <a:lnTo>
                    <a:pt x="137" y="228"/>
                  </a:lnTo>
                  <a:lnTo>
                    <a:pt x="137" y="224"/>
                  </a:lnTo>
                  <a:lnTo>
                    <a:pt x="137" y="219"/>
                  </a:lnTo>
                  <a:lnTo>
                    <a:pt x="138" y="214"/>
                  </a:lnTo>
                  <a:lnTo>
                    <a:pt x="138" y="209"/>
                  </a:lnTo>
                  <a:lnTo>
                    <a:pt x="139" y="204"/>
                  </a:lnTo>
                  <a:lnTo>
                    <a:pt x="139" y="200"/>
                  </a:lnTo>
                  <a:lnTo>
                    <a:pt x="139" y="193"/>
                  </a:lnTo>
                  <a:lnTo>
                    <a:pt x="140" y="188"/>
                  </a:lnTo>
                  <a:lnTo>
                    <a:pt x="140" y="184"/>
                  </a:lnTo>
                  <a:lnTo>
                    <a:pt x="141" y="177"/>
                  </a:lnTo>
                  <a:lnTo>
                    <a:pt x="141" y="173"/>
                  </a:lnTo>
                  <a:lnTo>
                    <a:pt x="141" y="168"/>
                  </a:lnTo>
                  <a:lnTo>
                    <a:pt x="143" y="161"/>
                  </a:lnTo>
                  <a:lnTo>
                    <a:pt x="143" y="157"/>
                  </a:lnTo>
                  <a:lnTo>
                    <a:pt x="143" y="152"/>
                  </a:lnTo>
                  <a:lnTo>
                    <a:pt x="144" y="145"/>
                  </a:lnTo>
                  <a:lnTo>
                    <a:pt x="144" y="141"/>
                  </a:lnTo>
                  <a:lnTo>
                    <a:pt x="145" y="134"/>
                  </a:lnTo>
                  <a:lnTo>
                    <a:pt x="145" y="129"/>
                  </a:lnTo>
                  <a:lnTo>
                    <a:pt x="145" y="123"/>
                  </a:lnTo>
                  <a:lnTo>
                    <a:pt x="146" y="118"/>
                  </a:lnTo>
                  <a:lnTo>
                    <a:pt x="146" y="112"/>
                  </a:lnTo>
                  <a:lnTo>
                    <a:pt x="147" y="107"/>
                  </a:lnTo>
                  <a:lnTo>
                    <a:pt x="147" y="101"/>
                  </a:lnTo>
                  <a:lnTo>
                    <a:pt x="147" y="94"/>
                  </a:lnTo>
                  <a:lnTo>
                    <a:pt x="149" y="90"/>
                  </a:lnTo>
                  <a:lnTo>
                    <a:pt x="149" y="83"/>
                  </a:lnTo>
                  <a:lnTo>
                    <a:pt x="150" y="77"/>
                  </a:lnTo>
                  <a:lnTo>
                    <a:pt x="150" y="70"/>
                  </a:lnTo>
                  <a:lnTo>
                    <a:pt x="150" y="66"/>
                  </a:lnTo>
                  <a:lnTo>
                    <a:pt x="151" y="59"/>
                  </a:lnTo>
                  <a:lnTo>
                    <a:pt x="151" y="53"/>
                  </a:lnTo>
                  <a:lnTo>
                    <a:pt x="151" y="46"/>
                  </a:lnTo>
                  <a:lnTo>
                    <a:pt x="152" y="40"/>
                  </a:lnTo>
                  <a:lnTo>
                    <a:pt x="152" y="34"/>
                  </a:lnTo>
                  <a:lnTo>
                    <a:pt x="153" y="29"/>
                  </a:lnTo>
                  <a:lnTo>
                    <a:pt x="153" y="23"/>
                  </a:lnTo>
                  <a:lnTo>
                    <a:pt x="153" y="16"/>
                  </a:lnTo>
                  <a:lnTo>
                    <a:pt x="155" y="10"/>
                  </a:lnTo>
                  <a:lnTo>
                    <a:pt x="155" y="3"/>
                  </a:lnTo>
                </a:path>
              </a:pathLst>
            </a:custGeom>
            <a:noFill/>
            <a:ln w="38100" cap="flat" cmpd="sng">
              <a:solidFill>
                <a:srgbClr val="FF5050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19516" name="Text Box 61"/>
          <p:cNvSpPr txBox="1"/>
          <p:nvPr/>
        </p:nvSpPr>
        <p:spPr>
          <a:xfrm>
            <a:off x="2339975" y="2708275"/>
            <a:ext cx="895350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 b="1">
                <a:latin typeface="Arial" panose="020B0604020202020204" pitchFamily="34" charset="0"/>
              </a:rPr>
              <a:t>h&gt;0</a:t>
            </a:r>
            <a:endParaRPr lang="en-US" altLang="zh-CN" sz="3200" b="1">
              <a:latin typeface="Arial" panose="020B0604020202020204" pitchFamily="34" charset="0"/>
            </a:endParaRPr>
          </a:p>
        </p:txBody>
      </p:sp>
      <p:sp>
        <p:nvSpPr>
          <p:cNvPr id="19517" name="Text Box 62"/>
          <p:cNvSpPr txBox="1"/>
          <p:nvPr/>
        </p:nvSpPr>
        <p:spPr>
          <a:xfrm>
            <a:off x="4130675" y="2636838"/>
            <a:ext cx="895350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 b="1">
                <a:latin typeface="Arial" panose="020B0604020202020204" pitchFamily="34" charset="0"/>
              </a:rPr>
              <a:t>h&lt;0</a:t>
            </a:r>
            <a:endParaRPr lang="en-US" altLang="zh-CN" sz="3200" b="1">
              <a:latin typeface="Arial" panose="020B0604020202020204" pitchFamily="34" charset="0"/>
            </a:endParaRPr>
          </a:p>
        </p:txBody>
      </p:sp>
      <p:sp>
        <p:nvSpPr>
          <p:cNvPr id="19518" name="Text Box 63"/>
          <p:cNvSpPr txBox="1"/>
          <p:nvPr/>
        </p:nvSpPr>
        <p:spPr>
          <a:xfrm>
            <a:off x="7515225" y="2633663"/>
            <a:ext cx="895350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 b="1">
                <a:latin typeface="Arial" panose="020B0604020202020204" pitchFamily="34" charset="0"/>
              </a:rPr>
              <a:t>h&lt;0</a:t>
            </a:r>
            <a:endParaRPr lang="en-US" altLang="zh-CN" sz="3200" b="1">
              <a:latin typeface="Arial" panose="020B0604020202020204" pitchFamily="34" charset="0"/>
            </a:endParaRPr>
          </a:p>
        </p:txBody>
      </p:sp>
      <p:sp>
        <p:nvSpPr>
          <p:cNvPr id="19519" name="Text Box 64"/>
          <p:cNvSpPr txBox="1"/>
          <p:nvPr/>
        </p:nvSpPr>
        <p:spPr>
          <a:xfrm>
            <a:off x="5867400" y="2633663"/>
            <a:ext cx="895350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 b="1">
                <a:latin typeface="Arial" panose="020B0604020202020204" pitchFamily="34" charset="0"/>
              </a:rPr>
              <a:t>h&gt;0</a:t>
            </a:r>
            <a:endParaRPr lang="en-US" altLang="zh-CN" sz="3200" b="1">
              <a:latin typeface="Arial" panose="020B0604020202020204" pitchFamily="34" charset="0"/>
            </a:endParaRPr>
          </a:p>
        </p:txBody>
      </p:sp>
      <p:sp>
        <p:nvSpPr>
          <p:cNvPr id="19520" name="Text Box 65"/>
          <p:cNvSpPr txBox="1"/>
          <p:nvPr/>
        </p:nvSpPr>
        <p:spPr>
          <a:xfrm>
            <a:off x="4356100" y="4797425"/>
            <a:ext cx="1200150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</a:rPr>
              <a:t>(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ｈ</a:t>
            </a: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</a:rPr>
              <a:t>,0)</a:t>
            </a:r>
            <a:endParaRPr lang="en-US" altLang="zh-CN" sz="32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9521" name="Text Box 43"/>
          <p:cNvSpPr txBox="1"/>
          <p:nvPr/>
        </p:nvSpPr>
        <p:spPr>
          <a:xfrm>
            <a:off x="5724525" y="5949950"/>
            <a:ext cx="3600450" cy="17367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在对称轴左侧</a:t>
            </a:r>
            <a:r>
              <a:rPr lang="zh-CN" altLang="en-US" sz="2000" b="1" dirty="0">
                <a:solidFill>
                  <a:srgbClr val="FF0000"/>
                </a:solidFill>
                <a:latin typeface="宋体" panose="02010600030101010101" pitchFamily="2" charset="-122"/>
              </a:rPr>
              <a:t>y随着x的增大而增大</a:t>
            </a:r>
            <a:endParaRPr lang="zh-CN" altLang="en-US" sz="2000" b="1" dirty="0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在对称轴右侧</a:t>
            </a:r>
            <a:r>
              <a:rPr lang="zh-CN" altLang="en-US" sz="2000" b="1" dirty="0">
                <a:solidFill>
                  <a:srgbClr val="FF0000"/>
                </a:solidFill>
                <a:latin typeface="宋体" panose="02010600030101010101" pitchFamily="2" charset="-122"/>
              </a:rPr>
              <a:t>y随着x的增大而减小</a:t>
            </a:r>
            <a:endParaRPr lang="zh-CN" altLang="en-US" sz="2000" b="1" dirty="0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endParaRPr lang="en-US" altLang="zh-CN" sz="2800">
              <a:latin typeface="华文行楷" pitchFamily="2" charset="-122"/>
              <a:ea typeface="华文行楷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5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5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5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5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5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19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19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19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19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95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9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500"/>
                                        <p:tgtEl>
                                          <p:spTgt spid="19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500"/>
                                        <p:tgtEl>
                                          <p:spTgt spid="19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500"/>
                                        <p:tgtEl>
                                          <p:spTgt spid="19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500"/>
                                        <p:tgtEl>
                                          <p:spTgt spid="19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93" grpId="0"/>
      <p:bldP spid="19494" grpId="0"/>
      <p:bldP spid="19495" grpId="0"/>
      <p:bldP spid="19496" grpId="0"/>
      <p:bldP spid="19497" grpId="0"/>
      <p:bldP spid="19498" grpId="0"/>
      <p:bldP spid="19499" grpId="0"/>
      <p:bldP spid="19516" grpId="0"/>
      <p:bldP spid="19517" grpId="0"/>
      <p:bldP spid="19518" grpId="0"/>
      <p:bldP spid="19519" grpId="0"/>
      <p:bldP spid="19520" grpId="0"/>
      <p:bldP spid="1952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20482" name="表格 20481"/>
          <p:cNvGraphicFramePr/>
          <p:nvPr/>
        </p:nvGraphicFramePr>
        <p:xfrm>
          <a:off x="179388" y="1844675"/>
          <a:ext cx="8964612" cy="2873375"/>
        </p:xfrm>
        <a:graphic>
          <a:graphicData uri="http://schemas.openxmlformats.org/drawingml/2006/table">
            <a:tbl>
              <a:tblPr/>
              <a:tblGrid>
                <a:gridCol w="2459038"/>
                <a:gridCol w="2181225"/>
                <a:gridCol w="2366962"/>
                <a:gridCol w="1957388"/>
              </a:tblGrid>
              <a:tr h="720725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zh-CN" altLang="en-US" b="1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抛物线</a:t>
                      </a:r>
                      <a:endParaRPr lang="zh-CN" altLang="en-US" b="1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zh-CN" altLang="en-US" b="1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开口方向</a:t>
                      </a:r>
                      <a:endParaRPr lang="zh-CN" altLang="en-US" b="1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zh-CN" altLang="en-US" b="1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对称轴</a:t>
                      </a:r>
                      <a:endParaRPr lang="zh-CN" altLang="en-US" b="1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zh-CN" altLang="en-US" b="1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顶点坐标</a:t>
                      </a:r>
                      <a:endParaRPr lang="zh-CN" altLang="en-US" b="1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2788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b="1" i="1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y</a:t>
                      </a:r>
                      <a:r>
                        <a:rPr lang="en-US" altLang="zh-CN" b="1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= 2(</a:t>
                      </a:r>
                      <a:r>
                        <a:rPr lang="en-US" altLang="zh-CN" b="1" i="1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x</a:t>
                      </a:r>
                      <a:r>
                        <a:rPr lang="en-US" altLang="zh-CN" b="1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+3)</a:t>
                      </a:r>
                      <a:r>
                        <a:rPr lang="en-US" altLang="zh-CN" b="1" baseline="300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 </a:t>
                      </a:r>
                      <a:endParaRPr lang="en-US" altLang="zh-CN" b="1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buNone/>
                      </a:pPr>
                      <a:endParaRPr lang="zh-CN" altLang="en-US" b="1" dirty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buNone/>
                      </a:pPr>
                      <a:endParaRPr lang="zh-CN" altLang="en-US" b="1" dirty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buNone/>
                      </a:pPr>
                      <a:endParaRPr lang="zh-CN" altLang="en-US" b="1" dirty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0725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b="1" i="1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y</a:t>
                      </a:r>
                      <a:r>
                        <a:rPr lang="en-US" altLang="zh-CN" b="1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= -3(</a:t>
                      </a:r>
                      <a:r>
                        <a:rPr lang="en-US" altLang="zh-CN" b="1" i="1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x</a:t>
                      </a:r>
                      <a:r>
                        <a:rPr lang="en-US" altLang="zh-CN" b="1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-1)</a:t>
                      </a:r>
                      <a:r>
                        <a:rPr lang="en-US" altLang="zh-CN" b="1" baseline="300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 </a:t>
                      </a:r>
                      <a:endParaRPr lang="en-US" altLang="zh-CN" b="1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buNone/>
                      </a:pPr>
                      <a:endParaRPr lang="zh-CN" altLang="en-US" b="1" dirty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buNone/>
                      </a:pPr>
                      <a:endParaRPr lang="zh-CN" altLang="en-US" b="1" dirty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buNone/>
                      </a:pPr>
                      <a:endParaRPr lang="zh-CN" altLang="en-US" b="1" dirty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9137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en-US" altLang="zh-CN" b="1" i="1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y</a:t>
                      </a:r>
                      <a:r>
                        <a:rPr lang="en-US" altLang="zh-CN" b="1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= -4(</a:t>
                      </a:r>
                      <a:r>
                        <a:rPr lang="en-US" altLang="zh-CN" b="1" i="1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x</a:t>
                      </a:r>
                      <a:r>
                        <a:rPr lang="en-US" altLang="zh-CN" b="1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-3)</a:t>
                      </a:r>
                      <a:r>
                        <a:rPr lang="en-US" altLang="zh-CN" b="1" baseline="300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 </a:t>
                      </a:r>
                      <a:endParaRPr lang="en-US" altLang="zh-CN" b="1" baseline="300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buNone/>
                      </a:pPr>
                      <a:endParaRPr lang="zh-CN" altLang="en-US" b="1" dirty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buNone/>
                      </a:pPr>
                      <a:endParaRPr lang="zh-CN" altLang="en-US" b="1" dirty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buNone/>
                      </a:pPr>
                      <a:endParaRPr lang="zh-CN" altLang="en-US" b="1" dirty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0509" name="Text Box 29"/>
          <p:cNvSpPr txBox="1"/>
          <p:nvPr/>
        </p:nvSpPr>
        <p:spPr>
          <a:xfrm>
            <a:off x="3132138" y="2565400"/>
            <a:ext cx="11525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向上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0510" name="Text Box 30"/>
          <p:cNvSpPr txBox="1"/>
          <p:nvPr/>
        </p:nvSpPr>
        <p:spPr>
          <a:xfrm>
            <a:off x="5076825" y="2708275"/>
            <a:ext cx="19431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直线</a:t>
            </a:r>
            <a:r>
              <a:rPr lang="en-US" altLang="zh-CN" sz="3200" b="1" i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x</a:t>
            </a:r>
            <a:r>
              <a:rPr lang="en-US" altLang="zh-CN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=-3</a:t>
            </a:r>
            <a:endParaRPr lang="en-US" altLang="zh-CN" sz="32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511" name="Text Box 31"/>
          <p:cNvSpPr txBox="1"/>
          <p:nvPr/>
        </p:nvSpPr>
        <p:spPr>
          <a:xfrm>
            <a:off x="7524750" y="2708275"/>
            <a:ext cx="161925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( -3 , 0 )</a:t>
            </a:r>
            <a:endParaRPr lang="en-US" altLang="zh-CN" sz="28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0512" name="Text Box 32"/>
          <p:cNvSpPr txBox="1"/>
          <p:nvPr/>
        </p:nvSpPr>
        <p:spPr>
          <a:xfrm>
            <a:off x="5811838" y="3490913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513" name="Text Box 33"/>
          <p:cNvSpPr txBox="1"/>
          <p:nvPr/>
        </p:nvSpPr>
        <p:spPr>
          <a:xfrm>
            <a:off x="5219700" y="3429000"/>
            <a:ext cx="1655763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直线</a:t>
            </a:r>
            <a:r>
              <a:rPr lang="en-US" altLang="zh-CN" sz="3200" b="1" i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x</a:t>
            </a:r>
            <a:r>
              <a:rPr lang="en-US" altLang="zh-CN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=1</a:t>
            </a:r>
            <a:endParaRPr lang="en-US" altLang="zh-CN" sz="32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514" name="Text Box 34"/>
          <p:cNvSpPr txBox="1"/>
          <p:nvPr/>
        </p:nvSpPr>
        <p:spPr>
          <a:xfrm>
            <a:off x="5219700" y="4076700"/>
            <a:ext cx="18732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直线</a:t>
            </a:r>
            <a:r>
              <a:rPr lang="en-US" altLang="zh-CN" sz="3200" b="1" i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x</a:t>
            </a:r>
            <a:r>
              <a:rPr lang="en-US" altLang="zh-CN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=3</a:t>
            </a:r>
            <a:endParaRPr lang="en-US" altLang="zh-CN" sz="32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515" name="Text Box 35"/>
          <p:cNvSpPr txBox="1"/>
          <p:nvPr/>
        </p:nvSpPr>
        <p:spPr>
          <a:xfrm>
            <a:off x="3059113" y="4076700"/>
            <a:ext cx="12954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向下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0516" name="Text Box 36"/>
          <p:cNvSpPr txBox="1"/>
          <p:nvPr/>
        </p:nvSpPr>
        <p:spPr>
          <a:xfrm>
            <a:off x="3132138" y="3357563"/>
            <a:ext cx="13684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向下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0517" name="Text Box 37"/>
          <p:cNvSpPr txBox="1"/>
          <p:nvPr/>
        </p:nvSpPr>
        <p:spPr>
          <a:xfrm>
            <a:off x="7524750" y="3429000"/>
            <a:ext cx="13684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( 1 , 0 )</a:t>
            </a:r>
            <a:endParaRPr lang="en-US" altLang="zh-CN" sz="28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0518" name="Text Box 38"/>
          <p:cNvSpPr txBox="1"/>
          <p:nvPr/>
        </p:nvSpPr>
        <p:spPr>
          <a:xfrm>
            <a:off x="7596188" y="4076700"/>
            <a:ext cx="1223962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( 3, 0)</a:t>
            </a:r>
            <a:endParaRPr lang="en-US" altLang="zh-CN" sz="28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0519" name="Text Box 39"/>
          <p:cNvSpPr txBox="1"/>
          <p:nvPr/>
        </p:nvSpPr>
        <p:spPr>
          <a:xfrm>
            <a:off x="539750" y="476250"/>
            <a:ext cx="2232025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400" b="1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4400" b="1" dirty="0">
                <a:latin typeface="黑体" panose="02010609060101010101" pitchFamily="49" charset="-122"/>
                <a:ea typeface="黑体" panose="02010609060101010101" pitchFamily="49" charset="-122"/>
              </a:rPr>
              <a:t>填表</a:t>
            </a:r>
            <a:endParaRPr lang="zh-CN" altLang="en-US" sz="4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0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5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5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5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5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5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5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5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5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op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5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5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5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op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05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5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05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op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05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5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05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05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5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05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05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05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05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9" grpId="0"/>
      <p:bldP spid="20510" grpId="0"/>
      <p:bldP spid="20511" grpId="0"/>
      <p:bldP spid="20513" grpId="0"/>
      <p:bldP spid="20514" grpId="0"/>
      <p:bldP spid="20515" grpId="0"/>
      <p:bldP spid="20516" grpId="0"/>
      <p:bldP spid="20517" grpId="0"/>
      <p:bldP spid="205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Text Box 2"/>
          <p:cNvSpPr txBox="1"/>
          <p:nvPr/>
        </p:nvSpPr>
        <p:spPr>
          <a:xfrm>
            <a:off x="592138" y="679450"/>
            <a:ext cx="7796212" cy="4359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4000" b="1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、若将抛物线</a:t>
            </a:r>
            <a:r>
              <a:rPr lang="en-US" altLang="zh-CN" sz="4000" b="1">
                <a:latin typeface="黑体" panose="02010609060101010101" pitchFamily="49" charset="-122"/>
                <a:ea typeface="黑体" panose="02010609060101010101" pitchFamily="49" charset="-122"/>
              </a:rPr>
              <a:t>y=-2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4000" b="1">
                <a:latin typeface="黑体" panose="02010609060101010101" pitchFamily="49" charset="-122"/>
                <a:ea typeface="黑体" panose="02010609060101010101" pitchFamily="49" charset="-122"/>
              </a:rPr>
              <a:t>x-2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en-US" altLang="zh-CN" sz="4000" b="1" baseline="3000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的图象的顶点移到原点，则下列平移方法正确的是（    ）</a:t>
            </a: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4000" b="1">
                <a:latin typeface="黑体" panose="02010609060101010101" pitchFamily="49" charset="-122"/>
                <a:ea typeface="黑体" panose="02010609060101010101" pitchFamily="49" charset="-122"/>
              </a:rPr>
              <a:t>A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、向上平移</a:t>
            </a:r>
            <a:r>
              <a:rPr lang="en-US" altLang="zh-CN" sz="4000" b="1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个单位</a:t>
            </a: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4000" b="1">
                <a:latin typeface="黑体" panose="02010609060101010101" pitchFamily="49" charset="-122"/>
                <a:ea typeface="黑体" panose="02010609060101010101" pitchFamily="49" charset="-122"/>
              </a:rPr>
              <a:t>B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、向下平移</a:t>
            </a:r>
            <a:r>
              <a:rPr lang="en-US" altLang="zh-CN" sz="4000" b="1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个单位</a:t>
            </a: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4000" b="1">
                <a:latin typeface="黑体" panose="02010609060101010101" pitchFamily="49" charset="-122"/>
                <a:ea typeface="黑体" panose="02010609060101010101" pitchFamily="49" charset="-122"/>
              </a:rPr>
              <a:t>C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、向左平移</a:t>
            </a:r>
            <a:r>
              <a:rPr lang="en-US" altLang="zh-CN" sz="4000" b="1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个单位</a:t>
            </a: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4000" b="1">
                <a:latin typeface="黑体" panose="02010609060101010101" pitchFamily="49" charset="-122"/>
                <a:ea typeface="黑体" panose="02010609060101010101" pitchFamily="49" charset="-122"/>
              </a:rPr>
              <a:t>D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、向右平移</a:t>
            </a:r>
            <a:r>
              <a:rPr lang="en-US" altLang="zh-CN" sz="4000" b="1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个单位</a:t>
            </a: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507" name="Text Box 3"/>
          <p:cNvSpPr txBox="1"/>
          <p:nvPr/>
        </p:nvSpPr>
        <p:spPr>
          <a:xfrm>
            <a:off x="4427538" y="1766888"/>
            <a:ext cx="623887" cy="8239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4800" b="1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C</a:t>
            </a:r>
            <a:endParaRPr lang="en-US" altLang="zh-CN" sz="4800" b="1">
              <a:solidFill>
                <a:srgbClr val="FF33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Text Box 2"/>
          <p:cNvSpPr txBox="1"/>
          <p:nvPr/>
        </p:nvSpPr>
        <p:spPr>
          <a:xfrm>
            <a:off x="381000" y="381000"/>
            <a:ext cx="8763000" cy="4873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45000"/>
              </a:lnSpc>
            </a:pP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、抛物线</a:t>
            </a: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y=4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x-3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en-US" altLang="zh-CN" sz="3600" b="1" baseline="3000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的开口方向</a:t>
            </a:r>
            <a:r>
              <a:rPr lang="zh-CN" altLang="en-US" sz="36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，对称轴是</a:t>
            </a:r>
            <a:r>
              <a:rPr lang="zh-CN" altLang="en-US" sz="36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        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，顶点坐标是</a:t>
            </a:r>
            <a:r>
              <a:rPr lang="zh-CN" altLang="en-US" sz="36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          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，抛物线有最</a:t>
            </a:r>
            <a:r>
              <a:rPr lang="zh-CN" altLang="en-US" sz="36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点，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45000"/>
              </a:lnSpc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当</a:t>
            </a: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x=</a:t>
            </a:r>
            <a:r>
              <a:rPr lang="en-US" altLang="zh-CN" sz="3600" b="1" u="sng"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时，</a:t>
            </a: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y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有最</a:t>
            </a:r>
            <a:r>
              <a:rPr lang="zh-CN" altLang="en-US" sz="36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值，其值为</a:t>
            </a:r>
            <a:r>
              <a:rPr lang="zh-CN" altLang="en-US" sz="36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45000"/>
              </a:lnSpc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抛物线与</a:t>
            </a: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x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轴交点坐标</a:t>
            </a:r>
            <a:r>
              <a:rPr lang="zh-CN" altLang="en-US" sz="36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         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，与</a:t>
            </a: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y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轴交点坐标</a:t>
            </a:r>
            <a:r>
              <a:rPr lang="zh-CN" altLang="en-US" sz="36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          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。       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531" name="Text Box 3"/>
          <p:cNvSpPr txBox="1"/>
          <p:nvPr/>
        </p:nvSpPr>
        <p:spPr>
          <a:xfrm>
            <a:off x="7315200" y="330200"/>
            <a:ext cx="1577975" cy="889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45000"/>
              </a:lnSpc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向上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2532" name="Text Box 4"/>
          <p:cNvSpPr txBox="1"/>
          <p:nvPr/>
        </p:nvSpPr>
        <p:spPr>
          <a:xfrm>
            <a:off x="2362200" y="1143000"/>
            <a:ext cx="2281238" cy="889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45000"/>
              </a:lnSpc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直线</a:t>
            </a:r>
            <a:r>
              <a:rPr lang="en-US" altLang="zh-CN" sz="3600" b="1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x=3</a:t>
            </a:r>
            <a:endParaRPr lang="en-US" altLang="zh-CN" sz="3600" b="1">
              <a:solidFill>
                <a:srgbClr val="FF33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2533" name="Text Box 5"/>
          <p:cNvSpPr txBox="1"/>
          <p:nvPr/>
        </p:nvSpPr>
        <p:spPr>
          <a:xfrm>
            <a:off x="990600" y="2006600"/>
            <a:ext cx="2068513" cy="889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lnSpc>
                <a:spcPct val="145000"/>
              </a:lnSpc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（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3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，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0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）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2534" name="Text Box 6"/>
          <p:cNvSpPr txBox="1"/>
          <p:nvPr/>
        </p:nvSpPr>
        <p:spPr>
          <a:xfrm>
            <a:off x="6019800" y="1917700"/>
            <a:ext cx="642938" cy="889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lnSpc>
                <a:spcPct val="145000"/>
              </a:lnSpc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低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2535" name="Text Box 7"/>
          <p:cNvSpPr txBox="1"/>
          <p:nvPr/>
        </p:nvSpPr>
        <p:spPr>
          <a:xfrm>
            <a:off x="1763713" y="2781300"/>
            <a:ext cx="438150" cy="889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lnSpc>
                <a:spcPct val="145000"/>
              </a:lnSpc>
            </a:pP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3</a:t>
            </a:r>
            <a:endParaRPr lang="en-US" altLang="zh-CN" sz="3600" b="1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2536" name="Text Box 8"/>
          <p:cNvSpPr txBox="1"/>
          <p:nvPr/>
        </p:nvSpPr>
        <p:spPr>
          <a:xfrm>
            <a:off x="4859338" y="2781300"/>
            <a:ext cx="642937" cy="889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lnSpc>
                <a:spcPct val="145000"/>
              </a:lnSpc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小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2537" name="Text Box 9"/>
          <p:cNvSpPr txBox="1"/>
          <p:nvPr/>
        </p:nvSpPr>
        <p:spPr>
          <a:xfrm>
            <a:off x="8101013" y="2781300"/>
            <a:ext cx="438150" cy="889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lnSpc>
                <a:spcPct val="145000"/>
              </a:lnSpc>
            </a:pP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0</a:t>
            </a:r>
            <a:endParaRPr lang="en-US" altLang="zh-CN" sz="3600" b="1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2538" name="Text Box 10"/>
          <p:cNvSpPr txBox="1"/>
          <p:nvPr/>
        </p:nvSpPr>
        <p:spPr>
          <a:xfrm>
            <a:off x="4859338" y="3548063"/>
            <a:ext cx="2068512" cy="889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lnSpc>
                <a:spcPct val="145000"/>
              </a:lnSpc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（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3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，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0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）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2539" name="Text Box 11"/>
          <p:cNvSpPr txBox="1"/>
          <p:nvPr/>
        </p:nvSpPr>
        <p:spPr>
          <a:xfrm>
            <a:off x="1908175" y="4340225"/>
            <a:ext cx="2322513" cy="889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lnSpc>
                <a:spcPct val="145000"/>
              </a:lnSpc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（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0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，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36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）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P spid="22531" grpId="0"/>
      <p:bldP spid="22532" grpId="0"/>
      <p:bldP spid="22533" grpId="0"/>
      <p:bldP spid="22534" grpId="0"/>
      <p:bldP spid="22535" grpId="0"/>
      <p:bldP spid="22536" grpId="0"/>
      <p:bldP spid="22537" grpId="0"/>
      <p:bldP spid="22538" grpId="0"/>
      <p:bldP spid="2253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Text Box 3"/>
          <p:cNvSpPr txBox="1"/>
          <p:nvPr/>
        </p:nvSpPr>
        <p:spPr>
          <a:xfrm>
            <a:off x="250825" y="333375"/>
            <a:ext cx="8569325" cy="52117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4.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填空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）二次函数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y=2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x+5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en-US" altLang="zh-CN" sz="3200" b="1" baseline="3000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的图像是</a:t>
            </a:r>
            <a:r>
              <a:rPr lang="zh-CN" altLang="en-US" sz="32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，开                       口</a:t>
            </a:r>
            <a:r>
              <a:rPr lang="zh-CN" altLang="en-US" sz="32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，对称轴是</a:t>
            </a:r>
            <a:r>
              <a:rPr lang="zh-CN" altLang="en-US" sz="32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，当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x=</a:t>
            </a:r>
            <a:r>
              <a:rPr lang="en-US" altLang="zh-CN" sz="3200" b="1" u="sng">
                <a:latin typeface="黑体" panose="02010609060101010101" pitchFamily="49" charset="-122"/>
                <a:ea typeface="黑体" panose="02010609060101010101" pitchFamily="49" charset="-122"/>
              </a:rPr>
              <a:t>       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时，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y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有最</a:t>
            </a:r>
            <a:r>
              <a:rPr lang="zh-CN" altLang="en-US" sz="32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值，是</a:t>
            </a:r>
            <a:r>
              <a:rPr lang="zh-CN" altLang="en-US" sz="32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en-US" altLang="zh-CN" sz="3200" b="1" u="sng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3200" b="1" u="sng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）二次函数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y=-3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x-4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en-US" altLang="zh-CN" sz="3200" b="1" baseline="3000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的图像是由抛物线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y= -3x</a:t>
            </a:r>
            <a:r>
              <a:rPr lang="en-US" altLang="zh-CN" sz="3200" b="1" baseline="3000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向</a:t>
            </a:r>
            <a:r>
              <a:rPr lang="zh-CN" altLang="en-US" sz="32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      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平移</a:t>
            </a:r>
            <a:r>
              <a:rPr lang="zh-CN" altLang="en-US" sz="32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个单位得到的；开口</a:t>
            </a:r>
            <a:r>
              <a:rPr lang="zh-CN" altLang="en-US" sz="32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，对称轴是</a:t>
            </a:r>
            <a:r>
              <a:rPr lang="zh-CN" altLang="en-US" sz="32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，当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x=</a:t>
            </a:r>
            <a:r>
              <a:rPr lang="en-US" altLang="zh-CN" sz="3200" b="1" u="sng">
                <a:latin typeface="黑体" panose="02010609060101010101" pitchFamily="49" charset="-122"/>
                <a:ea typeface="黑体" panose="02010609060101010101" pitchFamily="49" charset="-122"/>
              </a:rPr>
              <a:t>      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时，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y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有最</a:t>
            </a:r>
            <a:r>
              <a:rPr lang="zh-CN" altLang="en-US" sz="32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值，是</a:t>
            </a:r>
            <a:r>
              <a:rPr lang="zh-CN" altLang="en-US" sz="32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        </a:t>
            </a:r>
            <a:r>
              <a:rPr lang="en-US" altLang="zh-CN" sz="3200" b="1" u="sng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3200" b="1" u="sng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endParaRPr lang="en-US" altLang="zh-CN" sz="32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Text Box 4"/>
          <p:cNvSpPr txBox="1"/>
          <p:nvPr/>
        </p:nvSpPr>
        <p:spPr>
          <a:xfrm>
            <a:off x="323850" y="333375"/>
            <a:ext cx="8280400" cy="52101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（</a:t>
            </a:r>
            <a:r>
              <a:rPr lang="en-US" altLang="zh-CN" sz="3200" b="1">
                <a:latin typeface="Arial" panose="020B0604020202020204" pitchFamily="34" charset="0"/>
              </a:rPr>
              <a:t>3</a:t>
            </a:r>
            <a:r>
              <a:rPr lang="zh-CN" altLang="en-US" sz="3200" b="1" dirty="0">
                <a:latin typeface="Arial" panose="020B0604020202020204" pitchFamily="34" charset="0"/>
              </a:rPr>
              <a:t>）将二次函数</a:t>
            </a:r>
            <a:r>
              <a:rPr lang="en-US" altLang="zh-CN" sz="3200" b="1">
                <a:latin typeface="Arial" panose="020B0604020202020204" pitchFamily="34" charset="0"/>
              </a:rPr>
              <a:t>y=2x</a:t>
            </a:r>
            <a:r>
              <a:rPr lang="en-US" altLang="zh-CN" sz="3200" b="1" baseline="30000">
                <a:latin typeface="Arial" panose="020B0604020202020204" pitchFamily="34" charset="0"/>
              </a:rPr>
              <a:t>2</a:t>
            </a:r>
            <a:r>
              <a:rPr lang="zh-CN" altLang="en-US" sz="3200" b="1" dirty="0">
                <a:latin typeface="Arial" panose="020B0604020202020204" pitchFamily="34" charset="0"/>
              </a:rPr>
              <a:t>的图像向右平移</a:t>
            </a:r>
            <a:r>
              <a:rPr lang="en-US" altLang="zh-CN" sz="3200" b="1">
                <a:latin typeface="Arial" panose="020B0604020202020204" pitchFamily="34" charset="0"/>
              </a:rPr>
              <a:t>3</a:t>
            </a:r>
            <a:r>
              <a:rPr lang="zh-CN" altLang="en-US" sz="3200" b="1" dirty="0">
                <a:latin typeface="Arial" panose="020B0604020202020204" pitchFamily="34" charset="0"/>
              </a:rPr>
              <a:t>个单位后得到函数</a:t>
            </a:r>
            <a:r>
              <a:rPr lang="zh-CN" altLang="en-US" sz="3200" b="1" u="sng" dirty="0">
                <a:latin typeface="Arial" panose="020B0604020202020204" pitchFamily="34" charset="0"/>
              </a:rPr>
              <a:t>                  </a:t>
            </a:r>
            <a:r>
              <a:rPr lang="zh-CN" altLang="en-US" sz="3200" b="1" dirty="0">
                <a:latin typeface="Arial" panose="020B0604020202020204" pitchFamily="34" charset="0"/>
              </a:rPr>
              <a:t>的图像，其对称轴是</a:t>
            </a:r>
            <a:r>
              <a:rPr lang="zh-CN" altLang="en-US" sz="3200" b="1" u="sng" dirty="0">
                <a:latin typeface="Arial" panose="020B0604020202020204" pitchFamily="34" charset="0"/>
              </a:rPr>
              <a:t>             </a:t>
            </a:r>
            <a:r>
              <a:rPr lang="zh-CN" altLang="en-US" sz="3200" b="1" dirty="0">
                <a:latin typeface="Arial" panose="020B0604020202020204" pitchFamily="34" charset="0"/>
              </a:rPr>
              <a:t>，顶点是</a:t>
            </a:r>
            <a:r>
              <a:rPr lang="zh-CN" altLang="en-US" sz="3200" b="1" u="sng" dirty="0">
                <a:latin typeface="Arial" panose="020B0604020202020204" pitchFamily="34" charset="0"/>
              </a:rPr>
              <a:t>            </a:t>
            </a:r>
            <a:r>
              <a:rPr lang="zh-CN" altLang="en-US" sz="3200" b="1" dirty="0">
                <a:latin typeface="Arial" panose="020B0604020202020204" pitchFamily="34" charset="0"/>
              </a:rPr>
              <a:t>，当</a:t>
            </a:r>
            <a:r>
              <a:rPr lang="en-US" altLang="zh-CN" sz="3200" b="1">
                <a:latin typeface="Arial" panose="020B0604020202020204" pitchFamily="34" charset="0"/>
              </a:rPr>
              <a:t>x</a:t>
            </a:r>
            <a:r>
              <a:rPr lang="en-US" altLang="zh-CN" sz="3200" b="1" u="sng">
                <a:latin typeface="Arial" panose="020B0604020202020204" pitchFamily="34" charset="0"/>
              </a:rPr>
              <a:t>            </a:t>
            </a:r>
            <a:r>
              <a:rPr lang="zh-CN" altLang="en-US" sz="3200" b="1" dirty="0">
                <a:latin typeface="Arial" panose="020B0604020202020204" pitchFamily="34" charset="0"/>
              </a:rPr>
              <a:t>时，</a:t>
            </a:r>
            <a:r>
              <a:rPr lang="en-US" altLang="zh-CN" sz="3200" b="1">
                <a:latin typeface="Arial" panose="020B0604020202020204" pitchFamily="34" charset="0"/>
              </a:rPr>
              <a:t>y</a:t>
            </a:r>
            <a:r>
              <a:rPr lang="zh-CN" altLang="en-US" sz="3200" b="1" dirty="0">
                <a:latin typeface="Arial" panose="020B0604020202020204" pitchFamily="34" charset="0"/>
              </a:rPr>
              <a:t>随</a:t>
            </a:r>
            <a:r>
              <a:rPr lang="en-US" altLang="zh-CN" sz="3200" b="1">
                <a:latin typeface="Arial" panose="020B0604020202020204" pitchFamily="34" charset="0"/>
              </a:rPr>
              <a:t>x</a:t>
            </a:r>
            <a:r>
              <a:rPr lang="zh-CN" altLang="en-US" sz="3200" b="1" dirty="0">
                <a:latin typeface="Arial" panose="020B0604020202020204" pitchFamily="34" charset="0"/>
              </a:rPr>
              <a:t>的增大而增大；当</a:t>
            </a:r>
            <a:r>
              <a:rPr lang="en-US" altLang="zh-CN" sz="3200" b="1">
                <a:latin typeface="Arial" panose="020B0604020202020204" pitchFamily="34" charset="0"/>
              </a:rPr>
              <a:t>x</a:t>
            </a:r>
            <a:r>
              <a:rPr lang="en-US" altLang="zh-CN" sz="3200" b="1" u="sng">
                <a:latin typeface="Arial" panose="020B0604020202020204" pitchFamily="34" charset="0"/>
              </a:rPr>
              <a:t>          </a:t>
            </a:r>
            <a:r>
              <a:rPr lang="zh-CN" altLang="en-US" sz="3200" b="1" dirty="0">
                <a:latin typeface="Arial" panose="020B0604020202020204" pitchFamily="34" charset="0"/>
              </a:rPr>
              <a:t>时，</a:t>
            </a:r>
            <a:r>
              <a:rPr lang="en-US" altLang="zh-CN" sz="3200" b="1">
                <a:latin typeface="Arial" panose="020B0604020202020204" pitchFamily="34" charset="0"/>
              </a:rPr>
              <a:t>y</a:t>
            </a:r>
            <a:r>
              <a:rPr lang="zh-CN" altLang="en-US" sz="3200" b="1" dirty="0">
                <a:latin typeface="Arial" panose="020B0604020202020204" pitchFamily="34" charset="0"/>
              </a:rPr>
              <a:t>随</a:t>
            </a:r>
            <a:r>
              <a:rPr lang="en-US" altLang="zh-CN" sz="3200" b="1">
                <a:latin typeface="Arial" panose="020B0604020202020204" pitchFamily="34" charset="0"/>
              </a:rPr>
              <a:t>x</a:t>
            </a:r>
            <a:r>
              <a:rPr lang="zh-CN" altLang="en-US" sz="3200" b="1" dirty="0">
                <a:latin typeface="Arial" panose="020B0604020202020204" pitchFamily="34" charset="0"/>
              </a:rPr>
              <a:t>的增大而减小</a:t>
            </a:r>
            <a:r>
              <a:rPr lang="en-US" altLang="zh-CN" sz="3200" b="1">
                <a:latin typeface="Arial" panose="020B0604020202020204" pitchFamily="34" charset="0"/>
              </a:rPr>
              <a:t>.                                                                                   </a:t>
            </a:r>
            <a:r>
              <a:rPr lang="zh-CN" altLang="en-US" sz="3200" b="1" dirty="0">
                <a:latin typeface="Arial" panose="020B0604020202020204" pitchFamily="34" charset="0"/>
              </a:rPr>
              <a:t>（</a:t>
            </a:r>
            <a:r>
              <a:rPr lang="en-US" altLang="zh-CN" sz="3200" b="1">
                <a:latin typeface="Arial" panose="020B0604020202020204" pitchFamily="34" charset="0"/>
              </a:rPr>
              <a:t>4</a:t>
            </a:r>
            <a:r>
              <a:rPr lang="zh-CN" altLang="en-US" sz="3200" b="1" dirty="0">
                <a:latin typeface="Arial" panose="020B0604020202020204" pitchFamily="34" charset="0"/>
              </a:rPr>
              <a:t>）将二次函数</a:t>
            </a:r>
            <a:r>
              <a:rPr lang="en-US" altLang="zh-CN" sz="3200" b="1">
                <a:latin typeface="Arial" panose="020B0604020202020204" pitchFamily="34" charset="0"/>
              </a:rPr>
              <a:t>y= -3</a:t>
            </a:r>
            <a:r>
              <a:rPr lang="zh-CN" altLang="en-US" sz="3200" b="1" dirty="0">
                <a:latin typeface="Arial" panose="020B0604020202020204" pitchFamily="34" charset="0"/>
              </a:rPr>
              <a:t>（</a:t>
            </a:r>
            <a:r>
              <a:rPr lang="en-US" altLang="zh-CN" sz="3200" b="1">
                <a:latin typeface="Arial" panose="020B0604020202020204" pitchFamily="34" charset="0"/>
              </a:rPr>
              <a:t>x-2</a:t>
            </a:r>
            <a:r>
              <a:rPr lang="zh-CN" altLang="en-US" sz="3200" b="1" dirty="0">
                <a:latin typeface="Arial" panose="020B0604020202020204" pitchFamily="34" charset="0"/>
              </a:rPr>
              <a:t>）</a:t>
            </a:r>
            <a:r>
              <a:rPr lang="en-US" altLang="zh-CN" sz="3200" b="1" baseline="30000">
                <a:latin typeface="Arial" panose="020B0604020202020204" pitchFamily="34" charset="0"/>
              </a:rPr>
              <a:t>2</a:t>
            </a:r>
            <a:r>
              <a:rPr lang="zh-CN" altLang="en-US" sz="3200" b="1" dirty="0">
                <a:latin typeface="Arial" panose="020B0604020202020204" pitchFamily="34" charset="0"/>
              </a:rPr>
              <a:t>的图像向左平移</a:t>
            </a:r>
            <a:r>
              <a:rPr lang="en-US" altLang="zh-CN" sz="3200" b="1">
                <a:latin typeface="Arial" panose="020B0604020202020204" pitchFamily="34" charset="0"/>
              </a:rPr>
              <a:t>3</a:t>
            </a:r>
            <a:r>
              <a:rPr lang="zh-CN" altLang="en-US" sz="3200" b="1" dirty="0">
                <a:latin typeface="Arial" panose="020B0604020202020204" pitchFamily="34" charset="0"/>
              </a:rPr>
              <a:t>个单位后得到函数</a:t>
            </a:r>
            <a:r>
              <a:rPr lang="zh-CN" altLang="en-US" sz="3200" b="1" u="sng" dirty="0">
                <a:latin typeface="Arial" panose="020B0604020202020204" pitchFamily="34" charset="0"/>
              </a:rPr>
              <a:t>                    </a:t>
            </a:r>
            <a:r>
              <a:rPr lang="zh-CN" altLang="en-US" sz="3200" b="1" dirty="0">
                <a:latin typeface="Arial" panose="020B0604020202020204" pitchFamily="34" charset="0"/>
              </a:rPr>
              <a:t>的图像，其顶点坐标是</a:t>
            </a:r>
            <a:r>
              <a:rPr lang="zh-CN" altLang="en-US" sz="3200" b="1" u="sng" dirty="0">
                <a:latin typeface="Arial" panose="020B0604020202020204" pitchFamily="34" charset="0"/>
              </a:rPr>
              <a:t>          </a:t>
            </a:r>
            <a:r>
              <a:rPr lang="zh-CN" altLang="en-US" sz="3200" b="1" dirty="0">
                <a:latin typeface="Arial" panose="020B0604020202020204" pitchFamily="34" charset="0"/>
              </a:rPr>
              <a:t>，对称轴是</a:t>
            </a:r>
            <a:r>
              <a:rPr lang="zh-CN" altLang="en-US" sz="3200" b="1" u="sng" dirty="0">
                <a:latin typeface="Arial" panose="020B0604020202020204" pitchFamily="34" charset="0"/>
              </a:rPr>
              <a:t>             </a:t>
            </a:r>
            <a:r>
              <a:rPr lang="zh-CN" altLang="en-US" sz="3200" b="1" dirty="0">
                <a:latin typeface="Arial" panose="020B0604020202020204" pitchFamily="34" charset="0"/>
              </a:rPr>
              <a:t>，当</a:t>
            </a:r>
            <a:r>
              <a:rPr lang="en-US" altLang="zh-CN" sz="3200" b="1">
                <a:latin typeface="Arial" panose="020B0604020202020204" pitchFamily="34" charset="0"/>
              </a:rPr>
              <a:t>x=</a:t>
            </a:r>
            <a:r>
              <a:rPr lang="en-US" altLang="zh-CN" sz="3200" b="1" u="sng">
                <a:latin typeface="Arial" panose="020B0604020202020204" pitchFamily="34" charset="0"/>
              </a:rPr>
              <a:t>          </a:t>
            </a:r>
            <a:r>
              <a:rPr lang="zh-CN" altLang="en-US" sz="3200" b="1" dirty="0">
                <a:latin typeface="Arial" panose="020B0604020202020204" pitchFamily="34" charset="0"/>
              </a:rPr>
              <a:t>时，</a:t>
            </a:r>
            <a:r>
              <a:rPr lang="en-US" altLang="zh-CN" sz="3200" b="1">
                <a:latin typeface="Arial" panose="020B0604020202020204" pitchFamily="34" charset="0"/>
              </a:rPr>
              <a:t>y</a:t>
            </a:r>
            <a:r>
              <a:rPr lang="zh-CN" altLang="en-US" sz="3200" b="1" dirty="0">
                <a:latin typeface="Arial" panose="020B0604020202020204" pitchFamily="34" charset="0"/>
              </a:rPr>
              <a:t>有最</a:t>
            </a:r>
            <a:r>
              <a:rPr lang="zh-CN" altLang="en-US" sz="3200" b="1" u="sng" dirty="0">
                <a:latin typeface="Arial" panose="020B0604020202020204" pitchFamily="34" charset="0"/>
              </a:rPr>
              <a:t>          </a:t>
            </a:r>
            <a:r>
              <a:rPr lang="zh-CN" altLang="en-US" sz="3200" b="1" dirty="0">
                <a:latin typeface="Arial" panose="020B0604020202020204" pitchFamily="34" charset="0"/>
              </a:rPr>
              <a:t>值，是</a:t>
            </a:r>
            <a:r>
              <a:rPr lang="zh-CN" altLang="en-US" sz="3200" b="1" u="sng" dirty="0">
                <a:latin typeface="Arial" panose="020B0604020202020204" pitchFamily="34" charset="0"/>
              </a:rPr>
              <a:t>        </a:t>
            </a:r>
            <a:r>
              <a:rPr lang="en-US" altLang="zh-CN" sz="3200" b="1">
                <a:latin typeface="Arial" panose="020B0604020202020204" pitchFamily="34" charset="0"/>
              </a:rPr>
              <a:t>.</a:t>
            </a:r>
            <a:endParaRPr lang="en-US" altLang="zh-CN" sz="3200" b="1" baseline="30000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endParaRPr lang="en-US" altLang="zh-CN" sz="3200" b="1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Text Box 3"/>
          <p:cNvSpPr txBox="1"/>
          <p:nvPr/>
        </p:nvSpPr>
        <p:spPr>
          <a:xfrm>
            <a:off x="179388" y="333375"/>
            <a:ext cx="8713787" cy="22891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</a:rPr>
              <a:t>（</a:t>
            </a:r>
            <a:r>
              <a:rPr lang="en-US" altLang="zh-CN" sz="3600" b="1">
                <a:latin typeface="Arial" panose="020B0604020202020204" pitchFamily="34" charset="0"/>
              </a:rPr>
              <a:t>5</a:t>
            </a:r>
            <a:r>
              <a:rPr lang="zh-CN" altLang="en-US" sz="3600" b="1" dirty="0">
                <a:latin typeface="Arial" panose="020B0604020202020204" pitchFamily="34" charset="0"/>
              </a:rPr>
              <a:t>）将二次函数</a:t>
            </a:r>
            <a:r>
              <a:rPr lang="en-US" altLang="zh-CN" sz="3600" b="1">
                <a:latin typeface="Arial" panose="020B0604020202020204" pitchFamily="34" charset="0"/>
              </a:rPr>
              <a:t>y=3</a:t>
            </a:r>
            <a:r>
              <a:rPr lang="zh-CN" altLang="en-US" sz="3600" b="1" dirty="0">
                <a:latin typeface="Arial" panose="020B0604020202020204" pitchFamily="34" charset="0"/>
              </a:rPr>
              <a:t>（</a:t>
            </a:r>
            <a:r>
              <a:rPr lang="en-US" altLang="zh-CN" sz="3600" b="1">
                <a:latin typeface="Arial" panose="020B0604020202020204" pitchFamily="34" charset="0"/>
              </a:rPr>
              <a:t>x</a:t>
            </a:r>
            <a:r>
              <a:rPr lang="zh-CN" altLang="en-US" sz="3600" b="1" dirty="0">
                <a:latin typeface="Arial" panose="020B0604020202020204" pitchFamily="34" charset="0"/>
              </a:rPr>
              <a:t>－</a:t>
            </a:r>
            <a:r>
              <a:rPr lang="en-US" altLang="zh-CN" sz="3600" b="1">
                <a:latin typeface="Arial" panose="020B0604020202020204" pitchFamily="34" charset="0"/>
              </a:rPr>
              <a:t>4</a:t>
            </a:r>
            <a:r>
              <a:rPr lang="zh-CN" altLang="en-US" sz="3600" b="1" dirty="0">
                <a:latin typeface="Arial" panose="020B0604020202020204" pitchFamily="34" charset="0"/>
              </a:rPr>
              <a:t>）</a:t>
            </a:r>
            <a:r>
              <a:rPr lang="en-US" altLang="zh-CN" sz="3600" b="1" baseline="30000">
                <a:latin typeface="Arial" panose="020B0604020202020204" pitchFamily="34" charset="0"/>
              </a:rPr>
              <a:t>2</a:t>
            </a:r>
            <a:r>
              <a:rPr lang="zh-CN" altLang="en-US" sz="3600" b="1" dirty="0">
                <a:latin typeface="Arial" panose="020B0604020202020204" pitchFamily="34" charset="0"/>
              </a:rPr>
              <a:t>的图象沿</a:t>
            </a:r>
            <a:r>
              <a:rPr lang="en-US" altLang="zh-CN" sz="3600" b="1">
                <a:latin typeface="Arial" panose="020B0604020202020204" pitchFamily="34" charset="0"/>
              </a:rPr>
              <a:t>x</a:t>
            </a:r>
            <a:r>
              <a:rPr lang="zh-CN" altLang="en-US" sz="3600" b="1" dirty="0">
                <a:latin typeface="Arial" panose="020B0604020202020204" pitchFamily="34" charset="0"/>
              </a:rPr>
              <a:t>轴对折后得到的函数解析式是</a:t>
            </a:r>
            <a:r>
              <a:rPr lang="zh-CN" altLang="en-US" sz="3600" b="1" u="sng" dirty="0">
                <a:latin typeface="Arial" panose="020B0604020202020204" pitchFamily="34" charset="0"/>
              </a:rPr>
              <a:t>               </a:t>
            </a:r>
            <a:r>
              <a:rPr lang="zh-CN" altLang="en-US" sz="3600" b="1" dirty="0">
                <a:latin typeface="Arial" panose="020B0604020202020204" pitchFamily="34" charset="0"/>
              </a:rPr>
              <a:t>；将函数</a:t>
            </a:r>
            <a:r>
              <a:rPr lang="en-US" altLang="zh-CN" sz="3600" b="1">
                <a:latin typeface="Arial" panose="020B0604020202020204" pitchFamily="34" charset="0"/>
              </a:rPr>
              <a:t>y=3</a:t>
            </a:r>
            <a:r>
              <a:rPr lang="zh-CN" altLang="en-US" sz="3600" b="1" dirty="0">
                <a:latin typeface="Arial" panose="020B0604020202020204" pitchFamily="34" charset="0"/>
              </a:rPr>
              <a:t>（</a:t>
            </a:r>
            <a:r>
              <a:rPr lang="en-US" altLang="zh-CN" sz="3600" b="1">
                <a:latin typeface="Arial" panose="020B0604020202020204" pitchFamily="34" charset="0"/>
              </a:rPr>
              <a:t>x</a:t>
            </a:r>
            <a:r>
              <a:rPr lang="zh-CN" altLang="en-US" sz="3600" b="1" dirty="0">
                <a:latin typeface="Arial" panose="020B0604020202020204" pitchFamily="34" charset="0"/>
              </a:rPr>
              <a:t>－</a:t>
            </a:r>
            <a:r>
              <a:rPr lang="en-US" altLang="zh-CN" sz="3600" b="1">
                <a:latin typeface="Arial" panose="020B0604020202020204" pitchFamily="34" charset="0"/>
              </a:rPr>
              <a:t>4</a:t>
            </a:r>
            <a:r>
              <a:rPr lang="zh-CN" altLang="en-US" sz="3600" b="1" dirty="0">
                <a:latin typeface="Arial" panose="020B0604020202020204" pitchFamily="34" charset="0"/>
              </a:rPr>
              <a:t>）</a:t>
            </a:r>
            <a:r>
              <a:rPr lang="en-US" altLang="zh-CN" sz="3600" b="1" baseline="30000">
                <a:latin typeface="Arial" panose="020B0604020202020204" pitchFamily="34" charset="0"/>
              </a:rPr>
              <a:t>2</a:t>
            </a:r>
            <a:r>
              <a:rPr lang="zh-CN" altLang="en-US" sz="3600" b="1" dirty="0">
                <a:latin typeface="Arial" panose="020B0604020202020204" pitchFamily="34" charset="0"/>
              </a:rPr>
              <a:t>的图象沿</a:t>
            </a:r>
            <a:r>
              <a:rPr lang="en-US" altLang="zh-CN" sz="3600" b="1">
                <a:latin typeface="Arial" panose="020B0604020202020204" pitchFamily="34" charset="0"/>
              </a:rPr>
              <a:t>y</a:t>
            </a:r>
            <a:r>
              <a:rPr lang="zh-CN" altLang="en-US" sz="3600" b="1" dirty="0">
                <a:latin typeface="Arial" panose="020B0604020202020204" pitchFamily="34" charset="0"/>
              </a:rPr>
              <a:t>轴对折后得到的函数解析式是</a:t>
            </a:r>
            <a:r>
              <a:rPr lang="zh-CN" altLang="en-US" sz="3600" b="1" u="sng" dirty="0">
                <a:latin typeface="Arial" panose="020B0604020202020204" pitchFamily="34" charset="0"/>
              </a:rPr>
              <a:t>                </a:t>
            </a:r>
            <a:r>
              <a:rPr lang="zh-CN" altLang="en-US" sz="3600" b="1" dirty="0">
                <a:latin typeface="Arial" panose="020B0604020202020204" pitchFamily="34" charset="0"/>
              </a:rPr>
              <a:t>；</a:t>
            </a:r>
            <a:endParaRPr lang="zh-CN" altLang="en-US" sz="3600" b="1" dirty="0">
              <a:latin typeface="Arial" panose="020B0604020202020204" pitchFamily="34" charset="0"/>
            </a:endParaRPr>
          </a:p>
        </p:txBody>
      </p:sp>
      <p:sp>
        <p:nvSpPr>
          <p:cNvPr id="25603" name="Text Box 6"/>
          <p:cNvSpPr txBox="1"/>
          <p:nvPr/>
        </p:nvSpPr>
        <p:spPr>
          <a:xfrm>
            <a:off x="250825" y="2924175"/>
            <a:ext cx="8642350" cy="33877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</a:rPr>
              <a:t>（</a:t>
            </a:r>
            <a:r>
              <a:rPr lang="en-US" altLang="zh-CN" sz="3600" b="1">
                <a:latin typeface="Arial" panose="020B0604020202020204" pitchFamily="34" charset="0"/>
              </a:rPr>
              <a:t>6</a:t>
            </a:r>
            <a:r>
              <a:rPr lang="zh-CN" altLang="en-US" sz="3600" b="1" dirty="0">
                <a:latin typeface="Arial" panose="020B0604020202020204" pitchFamily="34" charset="0"/>
              </a:rPr>
              <a:t>）把抛物线</a:t>
            </a:r>
            <a:r>
              <a:rPr lang="en-US" altLang="zh-CN" sz="3600" b="1">
                <a:latin typeface="Arial" panose="020B0604020202020204" pitchFamily="34" charset="0"/>
              </a:rPr>
              <a:t>y=a</a:t>
            </a:r>
            <a:r>
              <a:rPr lang="zh-CN" altLang="en-US" sz="3600" b="1" dirty="0">
                <a:latin typeface="Arial" panose="020B0604020202020204" pitchFamily="34" charset="0"/>
              </a:rPr>
              <a:t>（</a:t>
            </a:r>
            <a:r>
              <a:rPr lang="en-US" altLang="zh-CN" sz="3600" b="1">
                <a:latin typeface="Arial" panose="020B0604020202020204" pitchFamily="34" charset="0"/>
              </a:rPr>
              <a:t>x-4</a:t>
            </a:r>
            <a:r>
              <a:rPr lang="zh-CN" altLang="en-US" sz="3600" b="1" dirty="0">
                <a:latin typeface="Arial" panose="020B0604020202020204" pitchFamily="34" charset="0"/>
              </a:rPr>
              <a:t>）</a:t>
            </a:r>
            <a:r>
              <a:rPr lang="en-US" altLang="zh-CN" sz="3600" b="1" baseline="30000">
                <a:latin typeface="Arial" panose="020B0604020202020204" pitchFamily="34" charset="0"/>
              </a:rPr>
              <a:t>2</a:t>
            </a:r>
            <a:r>
              <a:rPr lang="zh-CN" altLang="en-US" sz="3600" b="1" dirty="0">
                <a:latin typeface="Arial" panose="020B0604020202020204" pitchFamily="34" charset="0"/>
              </a:rPr>
              <a:t>向左平移</a:t>
            </a:r>
            <a:r>
              <a:rPr lang="en-US" altLang="zh-CN" sz="3600" b="1">
                <a:latin typeface="Arial" panose="020B0604020202020204" pitchFamily="34" charset="0"/>
              </a:rPr>
              <a:t>6</a:t>
            </a:r>
            <a:r>
              <a:rPr lang="zh-CN" altLang="en-US" sz="3600" b="1" dirty="0">
                <a:latin typeface="Arial" panose="020B0604020202020204" pitchFamily="34" charset="0"/>
              </a:rPr>
              <a:t>个单位后得到抛物线</a:t>
            </a:r>
            <a:r>
              <a:rPr lang="en-US" altLang="zh-CN" sz="3600" b="1">
                <a:latin typeface="Arial" panose="020B0604020202020204" pitchFamily="34" charset="0"/>
              </a:rPr>
              <a:t>y=- 3</a:t>
            </a:r>
            <a:r>
              <a:rPr lang="zh-CN" altLang="en-US" sz="3600" b="1" dirty="0">
                <a:latin typeface="Arial" panose="020B0604020202020204" pitchFamily="34" charset="0"/>
              </a:rPr>
              <a:t>（</a:t>
            </a:r>
            <a:r>
              <a:rPr lang="en-US" altLang="zh-CN" sz="3600" b="1" err="1">
                <a:latin typeface="Arial" panose="020B0604020202020204" pitchFamily="34" charset="0"/>
              </a:rPr>
              <a:t>x-h</a:t>
            </a:r>
            <a:r>
              <a:rPr lang="zh-CN" altLang="en-US" sz="3600" b="1" dirty="0">
                <a:latin typeface="Arial" panose="020B0604020202020204" pitchFamily="34" charset="0"/>
              </a:rPr>
              <a:t>）</a:t>
            </a:r>
            <a:r>
              <a:rPr lang="en-US" altLang="zh-CN" sz="3600" b="1" baseline="30000">
                <a:latin typeface="Arial" panose="020B0604020202020204" pitchFamily="34" charset="0"/>
              </a:rPr>
              <a:t>2</a:t>
            </a:r>
            <a:r>
              <a:rPr lang="zh-CN" altLang="en-US" sz="3600" b="1" dirty="0">
                <a:latin typeface="Arial" panose="020B0604020202020204" pitchFamily="34" charset="0"/>
              </a:rPr>
              <a:t>的图象，则</a:t>
            </a:r>
            <a:r>
              <a:rPr lang="en-US" altLang="zh-CN" sz="3600" b="1">
                <a:latin typeface="Arial" panose="020B0604020202020204" pitchFamily="34" charset="0"/>
              </a:rPr>
              <a:t>a=</a:t>
            </a:r>
            <a:r>
              <a:rPr lang="en-US" altLang="zh-CN" sz="3600" b="1" u="sng">
                <a:latin typeface="Arial" panose="020B0604020202020204" pitchFamily="34" charset="0"/>
              </a:rPr>
              <a:t>      </a:t>
            </a:r>
            <a:r>
              <a:rPr lang="zh-CN" altLang="en-US" sz="3600" b="1" dirty="0">
                <a:latin typeface="Arial" panose="020B0604020202020204" pitchFamily="34" charset="0"/>
              </a:rPr>
              <a:t>，</a:t>
            </a:r>
            <a:r>
              <a:rPr lang="en-US" altLang="zh-CN" sz="3600" b="1">
                <a:latin typeface="Arial" panose="020B0604020202020204" pitchFamily="34" charset="0"/>
              </a:rPr>
              <a:t>h=</a:t>
            </a:r>
            <a:r>
              <a:rPr lang="en-US" altLang="zh-CN" sz="3600" b="1" u="sng">
                <a:latin typeface="Arial" panose="020B0604020202020204" pitchFamily="34" charset="0"/>
              </a:rPr>
              <a:t>     </a:t>
            </a:r>
            <a:r>
              <a:rPr lang="en-US" altLang="zh-CN" sz="3600" b="1">
                <a:latin typeface="Arial" panose="020B0604020202020204" pitchFamily="34" charset="0"/>
              </a:rPr>
              <a:t>.</a:t>
            </a:r>
            <a:r>
              <a:rPr lang="zh-CN" altLang="en-US" sz="3600" b="1" dirty="0">
                <a:latin typeface="Arial" panose="020B0604020202020204" pitchFamily="34" charset="0"/>
              </a:rPr>
              <a:t>若抛物线</a:t>
            </a:r>
            <a:r>
              <a:rPr lang="en-US" altLang="zh-CN" sz="3600" b="1">
                <a:latin typeface="Arial" panose="020B0604020202020204" pitchFamily="34" charset="0"/>
              </a:rPr>
              <a:t>y= a</a:t>
            </a:r>
            <a:r>
              <a:rPr lang="zh-CN" altLang="en-US" sz="3600" b="1" dirty="0">
                <a:latin typeface="Arial" panose="020B0604020202020204" pitchFamily="34" charset="0"/>
              </a:rPr>
              <a:t>（</a:t>
            </a:r>
            <a:r>
              <a:rPr lang="en-US" altLang="zh-CN" sz="3600" b="1">
                <a:latin typeface="Arial" panose="020B0604020202020204" pitchFamily="34" charset="0"/>
              </a:rPr>
              <a:t>x-4</a:t>
            </a:r>
            <a:r>
              <a:rPr lang="zh-CN" altLang="en-US" sz="3600" b="1" dirty="0">
                <a:latin typeface="Arial" panose="020B0604020202020204" pitchFamily="34" charset="0"/>
              </a:rPr>
              <a:t>）</a:t>
            </a:r>
            <a:r>
              <a:rPr lang="en-US" altLang="zh-CN" sz="3600" b="1" baseline="30000">
                <a:latin typeface="Arial" panose="020B0604020202020204" pitchFamily="34" charset="0"/>
              </a:rPr>
              <a:t>2</a:t>
            </a:r>
            <a:r>
              <a:rPr lang="zh-CN" altLang="en-US" sz="3600" b="1" dirty="0">
                <a:latin typeface="Arial" panose="020B0604020202020204" pitchFamily="34" charset="0"/>
              </a:rPr>
              <a:t>的顶点是</a:t>
            </a:r>
            <a:r>
              <a:rPr lang="en-US" altLang="zh-CN" sz="3600" b="1">
                <a:latin typeface="Arial" panose="020B0604020202020204" pitchFamily="34" charset="0"/>
              </a:rPr>
              <a:t>A</a:t>
            </a:r>
            <a:r>
              <a:rPr lang="zh-CN" altLang="en-US" sz="3600" b="1" dirty="0">
                <a:latin typeface="Arial" panose="020B0604020202020204" pitchFamily="34" charset="0"/>
              </a:rPr>
              <a:t>，且与</a:t>
            </a:r>
            <a:r>
              <a:rPr lang="en-US" altLang="zh-CN" sz="3600" b="1">
                <a:latin typeface="Arial" panose="020B0604020202020204" pitchFamily="34" charset="0"/>
              </a:rPr>
              <a:t>y</a:t>
            </a:r>
            <a:r>
              <a:rPr lang="zh-CN" altLang="en-US" sz="3600" b="1" dirty="0">
                <a:latin typeface="Arial" panose="020B0604020202020204" pitchFamily="34" charset="0"/>
              </a:rPr>
              <a:t>轴交于点</a:t>
            </a:r>
            <a:r>
              <a:rPr lang="en-US" altLang="zh-CN" sz="3600" b="1">
                <a:latin typeface="Arial" panose="020B0604020202020204" pitchFamily="34" charset="0"/>
              </a:rPr>
              <a:t>B</a:t>
            </a:r>
            <a:r>
              <a:rPr lang="zh-CN" altLang="en-US" sz="3600" b="1" dirty="0">
                <a:latin typeface="Arial" panose="020B0604020202020204" pitchFamily="34" charset="0"/>
              </a:rPr>
              <a:t>，抛物线     </a:t>
            </a:r>
            <a:r>
              <a:rPr lang="en-US" altLang="zh-CN" sz="3600" b="1">
                <a:latin typeface="Arial" panose="020B0604020202020204" pitchFamily="34" charset="0"/>
              </a:rPr>
              <a:t>y= - 3</a:t>
            </a:r>
            <a:r>
              <a:rPr lang="zh-CN" altLang="en-US" sz="3600" b="1" dirty="0">
                <a:latin typeface="Arial" panose="020B0604020202020204" pitchFamily="34" charset="0"/>
              </a:rPr>
              <a:t>（</a:t>
            </a:r>
            <a:r>
              <a:rPr lang="en-US" altLang="zh-CN" sz="3600" b="1" err="1">
                <a:latin typeface="Arial" panose="020B0604020202020204" pitchFamily="34" charset="0"/>
              </a:rPr>
              <a:t>x-h</a:t>
            </a:r>
            <a:r>
              <a:rPr lang="zh-CN" altLang="en-US" sz="3600" b="1" dirty="0">
                <a:latin typeface="Arial" panose="020B0604020202020204" pitchFamily="34" charset="0"/>
              </a:rPr>
              <a:t>）</a:t>
            </a:r>
            <a:r>
              <a:rPr lang="en-US" altLang="zh-CN" sz="3600" b="1" baseline="30000">
                <a:latin typeface="Arial" panose="020B0604020202020204" pitchFamily="34" charset="0"/>
              </a:rPr>
              <a:t>2</a:t>
            </a:r>
            <a:r>
              <a:rPr lang="zh-CN" altLang="en-US" sz="3600" b="1" dirty="0">
                <a:latin typeface="Arial" panose="020B0604020202020204" pitchFamily="34" charset="0"/>
              </a:rPr>
              <a:t>的顶点是</a:t>
            </a:r>
            <a:r>
              <a:rPr lang="en-US" altLang="zh-CN" sz="3600" b="1">
                <a:latin typeface="Arial" panose="020B0604020202020204" pitchFamily="34" charset="0"/>
              </a:rPr>
              <a:t>M</a:t>
            </a:r>
            <a:r>
              <a:rPr lang="zh-CN" altLang="en-US" sz="3600" b="1" dirty="0">
                <a:latin typeface="Arial" panose="020B0604020202020204" pitchFamily="34" charset="0"/>
              </a:rPr>
              <a:t>，则</a:t>
            </a:r>
            <a:r>
              <a:rPr lang="en-US" altLang="zh-CN" sz="3600" b="1">
                <a:latin typeface="Arial" panose="020B0604020202020204" pitchFamily="34" charset="0"/>
              </a:rPr>
              <a:t>S</a:t>
            </a:r>
            <a:r>
              <a:rPr lang="en-US" altLang="zh-CN" sz="3600" b="1" baseline="-25000">
                <a:latin typeface="Arial" panose="020B0604020202020204" pitchFamily="34" charset="0"/>
              </a:rPr>
              <a:t>ΔMAB</a:t>
            </a:r>
            <a:r>
              <a:rPr lang="en-US" altLang="zh-CN" sz="3600" b="1">
                <a:latin typeface="Arial" panose="020B0604020202020204" pitchFamily="34" charset="0"/>
              </a:rPr>
              <a:t>=</a:t>
            </a:r>
            <a:r>
              <a:rPr lang="en-US" altLang="zh-CN" sz="3600" b="1" u="sng">
                <a:latin typeface="Arial" panose="020B0604020202020204" pitchFamily="34" charset="0"/>
              </a:rPr>
              <a:t>                  </a:t>
            </a:r>
            <a:r>
              <a:rPr lang="en-US" altLang="zh-CN" sz="3600" b="1">
                <a:latin typeface="Arial" panose="020B0604020202020204" pitchFamily="34" charset="0"/>
              </a:rPr>
              <a:t>.</a:t>
            </a:r>
            <a:endParaRPr lang="en-US" altLang="zh-CN" sz="3600" b="1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  <p:bldP spid="2560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Text Box 4"/>
          <p:cNvSpPr txBox="1"/>
          <p:nvPr/>
        </p:nvSpPr>
        <p:spPr>
          <a:xfrm>
            <a:off x="539750" y="549275"/>
            <a:ext cx="8353425" cy="22891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</a:rPr>
              <a:t>（</a:t>
            </a:r>
            <a:r>
              <a:rPr lang="en-US" altLang="zh-CN" sz="3600" b="1">
                <a:latin typeface="Arial" panose="020B0604020202020204" pitchFamily="34" charset="0"/>
              </a:rPr>
              <a:t>7</a:t>
            </a:r>
            <a:r>
              <a:rPr lang="zh-CN" altLang="en-US" sz="3600" b="1" dirty="0">
                <a:latin typeface="Arial" panose="020B0604020202020204" pitchFamily="34" charset="0"/>
              </a:rPr>
              <a:t>）将抛物线</a:t>
            </a:r>
            <a:r>
              <a:rPr lang="en-US" altLang="zh-CN" sz="3600" b="1">
                <a:latin typeface="Arial" panose="020B0604020202020204" pitchFamily="34" charset="0"/>
              </a:rPr>
              <a:t>y=2x</a:t>
            </a:r>
            <a:r>
              <a:rPr lang="en-US" altLang="zh-CN" sz="3600" b="1" baseline="30000">
                <a:latin typeface="Arial" panose="020B0604020202020204" pitchFamily="34" charset="0"/>
              </a:rPr>
              <a:t>2</a:t>
            </a:r>
            <a:r>
              <a:rPr lang="zh-CN" altLang="en-US" sz="3600" b="1" dirty="0">
                <a:latin typeface="Arial" panose="020B0604020202020204" pitchFamily="34" charset="0"/>
              </a:rPr>
              <a:t>－</a:t>
            </a:r>
            <a:r>
              <a:rPr lang="en-US" altLang="zh-CN" sz="3600" b="1">
                <a:latin typeface="Arial" panose="020B0604020202020204" pitchFamily="34" charset="0"/>
              </a:rPr>
              <a:t>3</a:t>
            </a:r>
            <a:r>
              <a:rPr lang="zh-CN" altLang="en-US" sz="3600" b="1" dirty="0">
                <a:latin typeface="Arial" panose="020B0604020202020204" pitchFamily="34" charset="0"/>
              </a:rPr>
              <a:t>先向上平移</a:t>
            </a:r>
            <a:r>
              <a:rPr lang="en-US" altLang="zh-CN" sz="3600" b="1">
                <a:latin typeface="Arial" panose="020B0604020202020204" pitchFamily="34" charset="0"/>
              </a:rPr>
              <a:t>3</a:t>
            </a:r>
            <a:r>
              <a:rPr lang="zh-CN" altLang="en-US" sz="3600" b="1" dirty="0">
                <a:latin typeface="Arial" panose="020B0604020202020204" pitchFamily="34" charset="0"/>
              </a:rPr>
              <a:t>单位，就得到函数</a:t>
            </a:r>
            <a:r>
              <a:rPr lang="zh-CN" altLang="en-US" sz="3600" b="1" u="sng" dirty="0">
                <a:latin typeface="Arial" panose="020B0604020202020204" pitchFamily="34" charset="0"/>
              </a:rPr>
              <a:t>      </a:t>
            </a:r>
            <a:r>
              <a:rPr lang="zh-CN" altLang="en-US" sz="3600" b="1" dirty="0">
                <a:latin typeface="Arial" panose="020B0604020202020204" pitchFamily="34" charset="0"/>
              </a:rPr>
              <a:t>的图象，再向</a:t>
            </a:r>
            <a:r>
              <a:rPr lang="zh-CN" altLang="en-US" sz="3600" b="1" u="sng" dirty="0">
                <a:latin typeface="Arial" panose="020B0604020202020204" pitchFamily="34" charset="0"/>
              </a:rPr>
              <a:t>     </a:t>
            </a:r>
            <a:r>
              <a:rPr lang="zh-CN" altLang="en-US" sz="3600" b="1" dirty="0">
                <a:latin typeface="Arial" panose="020B0604020202020204" pitchFamily="34" charset="0"/>
              </a:rPr>
              <a:t>平移</a:t>
            </a:r>
            <a:r>
              <a:rPr lang="zh-CN" altLang="en-US" sz="3600" b="1" u="sng" dirty="0">
                <a:latin typeface="Arial" panose="020B0604020202020204" pitchFamily="34" charset="0"/>
              </a:rPr>
              <a:t>       </a:t>
            </a:r>
            <a:r>
              <a:rPr lang="zh-CN" altLang="en-US" sz="3600" b="1" dirty="0">
                <a:latin typeface="Arial" panose="020B0604020202020204" pitchFamily="34" charset="0"/>
              </a:rPr>
              <a:t>个单位得到函数</a:t>
            </a:r>
            <a:r>
              <a:rPr lang="en-US" altLang="zh-CN" sz="3600" b="1">
                <a:latin typeface="Arial" panose="020B0604020202020204" pitchFamily="34" charset="0"/>
              </a:rPr>
              <a:t>y= 2</a:t>
            </a:r>
            <a:r>
              <a:rPr lang="zh-CN" altLang="en-US" sz="3600" b="1" dirty="0">
                <a:latin typeface="Arial" panose="020B0604020202020204" pitchFamily="34" charset="0"/>
              </a:rPr>
              <a:t>（</a:t>
            </a:r>
            <a:r>
              <a:rPr lang="en-US" altLang="zh-CN" sz="3600" b="1">
                <a:latin typeface="Arial" panose="020B0604020202020204" pitchFamily="34" charset="0"/>
              </a:rPr>
              <a:t>x-3</a:t>
            </a:r>
            <a:r>
              <a:rPr lang="zh-CN" altLang="en-US" sz="3600" b="1" dirty="0">
                <a:latin typeface="Arial" panose="020B0604020202020204" pitchFamily="34" charset="0"/>
              </a:rPr>
              <a:t>）</a:t>
            </a:r>
            <a:r>
              <a:rPr lang="en-US" altLang="zh-CN" sz="3600" b="1" baseline="30000">
                <a:latin typeface="Arial" panose="020B0604020202020204" pitchFamily="34" charset="0"/>
              </a:rPr>
              <a:t>2</a:t>
            </a:r>
            <a:r>
              <a:rPr lang="zh-CN" altLang="en-US" sz="3600" b="1" dirty="0">
                <a:latin typeface="Arial" panose="020B0604020202020204" pitchFamily="34" charset="0"/>
              </a:rPr>
              <a:t>的图象</a:t>
            </a:r>
            <a:r>
              <a:rPr lang="en-US" altLang="zh-CN" sz="3600" b="1">
                <a:latin typeface="Arial" panose="020B0604020202020204" pitchFamily="34" charset="0"/>
              </a:rPr>
              <a:t>.</a:t>
            </a:r>
            <a:endParaRPr lang="en-US" altLang="zh-CN" sz="3600" b="1">
              <a:latin typeface="Arial" panose="020B0604020202020204" pitchFamily="34" charset="0"/>
            </a:endParaRPr>
          </a:p>
        </p:txBody>
      </p:sp>
      <p:sp>
        <p:nvSpPr>
          <p:cNvPr id="26627" name="Text Box 5"/>
          <p:cNvSpPr txBox="1"/>
          <p:nvPr/>
        </p:nvSpPr>
        <p:spPr>
          <a:xfrm>
            <a:off x="0" y="3068638"/>
            <a:ext cx="8893175" cy="33877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latin typeface="Arial" panose="020B0604020202020204" pitchFamily="34" charset="0"/>
              </a:rPr>
              <a:t>   </a:t>
            </a:r>
            <a:r>
              <a:rPr lang="zh-CN" altLang="en-US" sz="3600" b="1" dirty="0">
                <a:latin typeface="Arial" panose="020B0604020202020204" pitchFamily="34" charset="0"/>
              </a:rPr>
              <a:t>（</a:t>
            </a:r>
            <a:r>
              <a:rPr lang="en-US" altLang="zh-CN" sz="3600" b="1">
                <a:latin typeface="Arial" panose="020B0604020202020204" pitchFamily="34" charset="0"/>
              </a:rPr>
              <a:t>8</a:t>
            </a:r>
            <a:r>
              <a:rPr lang="zh-CN" altLang="en-US" sz="3600" b="1" dirty="0">
                <a:latin typeface="Arial" panose="020B0604020202020204" pitchFamily="34" charset="0"/>
              </a:rPr>
              <a:t>）    函数</a:t>
            </a:r>
            <a:r>
              <a:rPr lang="en-US" altLang="zh-CN" sz="3600" b="1">
                <a:latin typeface="Arial" panose="020B0604020202020204" pitchFamily="34" charset="0"/>
              </a:rPr>
              <a:t>y=</a:t>
            </a:r>
            <a:r>
              <a:rPr lang="zh-CN" altLang="en-US" sz="3600" b="1" dirty="0">
                <a:latin typeface="Arial" panose="020B0604020202020204" pitchFamily="34" charset="0"/>
              </a:rPr>
              <a:t>（</a:t>
            </a:r>
            <a:r>
              <a:rPr lang="en-US" altLang="zh-CN" sz="3600" b="1">
                <a:latin typeface="Arial" panose="020B0604020202020204" pitchFamily="34" charset="0"/>
              </a:rPr>
              <a:t>3x+6</a:t>
            </a:r>
            <a:r>
              <a:rPr lang="zh-CN" altLang="en-US" sz="3600" b="1" dirty="0">
                <a:latin typeface="Arial" panose="020B0604020202020204" pitchFamily="34" charset="0"/>
              </a:rPr>
              <a:t>）</a:t>
            </a:r>
            <a:r>
              <a:rPr lang="en-US" altLang="zh-CN" sz="3600" b="1" baseline="30000">
                <a:latin typeface="Arial" panose="020B0604020202020204" pitchFamily="34" charset="0"/>
              </a:rPr>
              <a:t>2</a:t>
            </a:r>
            <a:r>
              <a:rPr lang="zh-CN" altLang="en-US" sz="3600" b="1" dirty="0">
                <a:latin typeface="Arial" panose="020B0604020202020204" pitchFamily="34" charset="0"/>
              </a:rPr>
              <a:t>的图象是由函数</a:t>
            </a:r>
            <a:r>
              <a:rPr lang="zh-CN" altLang="en-US" sz="3600" b="1" u="sng" dirty="0">
                <a:latin typeface="Arial" panose="020B0604020202020204" pitchFamily="34" charset="0"/>
              </a:rPr>
              <a:t>          </a:t>
            </a:r>
            <a:r>
              <a:rPr lang="zh-CN" altLang="en-US" sz="3600" b="1" dirty="0">
                <a:latin typeface="Arial" panose="020B0604020202020204" pitchFamily="34" charset="0"/>
              </a:rPr>
              <a:t>的图象向左平移</a:t>
            </a:r>
            <a:r>
              <a:rPr lang="en-US" altLang="zh-CN" sz="3600" b="1">
                <a:latin typeface="Arial" panose="020B0604020202020204" pitchFamily="34" charset="0"/>
              </a:rPr>
              <a:t>5</a:t>
            </a:r>
            <a:r>
              <a:rPr lang="zh-CN" altLang="en-US" sz="3600" b="1" dirty="0">
                <a:latin typeface="Arial" panose="020B0604020202020204" pitchFamily="34" charset="0"/>
              </a:rPr>
              <a:t>个单位得到的，其图象开口向</a:t>
            </a:r>
            <a:r>
              <a:rPr lang="zh-CN" altLang="en-US" sz="3600" b="1" u="sng" dirty="0">
                <a:latin typeface="Arial" panose="020B0604020202020204" pitchFamily="34" charset="0"/>
              </a:rPr>
              <a:t>          </a:t>
            </a:r>
            <a:r>
              <a:rPr lang="zh-CN" altLang="en-US" sz="3600" b="1" dirty="0">
                <a:latin typeface="Arial" panose="020B0604020202020204" pitchFamily="34" charset="0"/>
              </a:rPr>
              <a:t>，对称轴是</a:t>
            </a:r>
            <a:r>
              <a:rPr lang="zh-CN" altLang="en-US" sz="3600" b="1" u="sng" dirty="0">
                <a:latin typeface="Arial" panose="020B0604020202020204" pitchFamily="34" charset="0"/>
              </a:rPr>
              <a:t>           </a:t>
            </a:r>
            <a:r>
              <a:rPr lang="zh-CN" altLang="en-US" sz="3600" b="1" dirty="0">
                <a:latin typeface="Arial" panose="020B0604020202020204" pitchFamily="34" charset="0"/>
              </a:rPr>
              <a:t>，顶点坐标是</a:t>
            </a:r>
            <a:r>
              <a:rPr lang="zh-CN" altLang="en-US" sz="3600" b="1" u="sng" dirty="0">
                <a:latin typeface="Arial" panose="020B0604020202020204" pitchFamily="34" charset="0"/>
              </a:rPr>
              <a:t>            </a:t>
            </a:r>
            <a:r>
              <a:rPr lang="zh-CN" altLang="en-US" sz="3600" b="1" dirty="0">
                <a:latin typeface="Arial" panose="020B0604020202020204" pitchFamily="34" charset="0"/>
              </a:rPr>
              <a:t>，当</a:t>
            </a:r>
            <a:r>
              <a:rPr lang="en-US" altLang="zh-CN" sz="3600" b="1">
                <a:latin typeface="Arial" panose="020B0604020202020204" pitchFamily="34" charset="0"/>
              </a:rPr>
              <a:t>x </a:t>
            </a:r>
            <a:r>
              <a:rPr lang="en-US" altLang="zh-CN" sz="3600" b="1" u="sng">
                <a:latin typeface="Arial" panose="020B0604020202020204" pitchFamily="34" charset="0"/>
              </a:rPr>
              <a:t>            </a:t>
            </a:r>
            <a:r>
              <a:rPr lang="en-US" altLang="zh-CN" sz="3600" b="1">
                <a:latin typeface="Arial" panose="020B0604020202020204" pitchFamily="34" charset="0"/>
              </a:rPr>
              <a:t> </a:t>
            </a:r>
            <a:r>
              <a:rPr lang="zh-CN" altLang="en-US" sz="3600" b="1" dirty="0">
                <a:latin typeface="Arial" panose="020B0604020202020204" pitchFamily="34" charset="0"/>
              </a:rPr>
              <a:t>时，</a:t>
            </a:r>
            <a:r>
              <a:rPr lang="en-US" altLang="zh-CN" sz="3600" b="1">
                <a:latin typeface="Arial" panose="020B0604020202020204" pitchFamily="34" charset="0"/>
              </a:rPr>
              <a:t>y</a:t>
            </a:r>
            <a:r>
              <a:rPr lang="zh-CN" altLang="en-US" sz="3600" b="1" dirty="0">
                <a:latin typeface="Arial" panose="020B0604020202020204" pitchFamily="34" charset="0"/>
              </a:rPr>
              <a:t>随</a:t>
            </a:r>
            <a:r>
              <a:rPr lang="en-US" altLang="zh-CN" sz="3600" b="1">
                <a:latin typeface="Arial" panose="020B0604020202020204" pitchFamily="34" charset="0"/>
              </a:rPr>
              <a:t>x</a:t>
            </a:r>
            <a:r>
              <a:rPr lang="zh-CN" altLang="en-US" sz="3600" b="1" dirty="0">
                <a:latin typeface="Arial" panose="020B0604020202020204" pitchFamily="34" charset="0"/>
              </a:rPr>
              <a:t>的增大而增大，当</a:t>
            </a:r>
            <a:r>
              <a:rPr lang="en-US" altLang="zh-CN" sz="3600" b="1">
                <a:latin typeface="Arial" panose="020B0604020202020204" pitchFamily="34" charset="0"/>
              </a:rPr>
              <a:t>x=   </a:t>
            </a:r>
            <a:r>
              <a:rPr lang="en-US" altLang="zh-CN" sz="3600" b="1" u="sng">
                <a:latin typeface="Arial" panose="020B0604020202020204" pitchFamily="34" charset="0"/>
              </a:rPr>
              <a:t>       </a:t>
            </a:r>
            <a:r>
              <a:rPr lang="zh-CN" altLang="en-US" sz="3600" b="1" dirty="0">
                <a:latin typeface="Arial" panose="020B0604020202020204" pitchFamily="34" charset="0"/>
              </a:rPr>
              <a:t>时，</a:t>
            </a:r>
            <a:r>
              <a:rPr lang="en-US" altLang="zh-CN" sz="3600" b="1">
                <a:latin typeface="Arial" panose="020B0604020202020204" pitchFamily="34" charset="0"/>
              </a:rPr>
              <a:t>y</a:t>
            </a:r>
            <a:r>
              <a:rPr lang="zh-CN" altLang="en-US" sz="3600" b="1" dirty="0">
                <a:latin typeface="Arial" panose="020B0604020202020204" pitchFamily="34" charset="0"/>
              </a:rPr>
              <a:t>有最</a:t>
            </a:r>
            <a:r>
              <a:rPr lang="zh-CN" altLang="en-US" sz="3600" b="1" u="sng" dirty="0">
                <a:latin typeface="Arial" panose="020B0604020202020204" pitchFamily="34" charset="0"/>
              </a:rPr>
              <a:t>       </a:t>
            </a:r>
            <a:r>
              <a:rPr lang="zh-CN" altLang="en-US" sz="3600" b="1" dirty="0">
                <a:latin typeface="Arial" panose="020B0604020202020204" pitchFamily="34" charset="0"/>
              </a:rPr>
              <a:t>值是</a:t>
            </a:r>
            <a:r>
              <a:rPr lang="zh-CN" altLang="en-US" sz="3600" b="1" u="sng" dirty="0">
                <a:latin typeface="Arial" panose="020B0604020202020204" pitchFamily="34" charset="0"/>
              </a:rPr>
              <a:t>          </a:t>
            </a:r>
            <a:r>
              <a:rPr lang="en-US" altLang="zh-CN" sz="3600" b="1">
                <a:latin typeface="Arial" panose="020B0604020202020204" pitchFamily="34" charset="0"/>
              </a:rPr>
              <a:t>. </a:t>
            </a:r>
            <a:r>
              <a:rPr lang="en-US" altLang="zh-CN" sz="3600" b="1" u="sng">
                <a:latin typeface="Arial" panose="020B0604020202020204" pitchFamily="34" charset="0"/>
              </a:rPr>
              <a:t>             </a:t>
            </a:r>
            <a:endParaRPr lang="en-US" altLang="zh-CN" sz="3600" b="1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  <p:bldP spid="2662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27650" name="内容占位符 27649"/>
          <p:cNvGraphicFramePr>
            <a:graphicFrameLocks noChangeAspect="1"/>
          </p:cNvGraphicFramePr>
          <p:nvPr>
            <p:ph idx="1"/>
          </p:nvPr>
        </p:nvGraphicFramePr>
        <p:xfrm>
          <a:off x="1547813" y="679450"/>
          <a:ext cx="2087562" cy="995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1" imgW="825500" imgH="393700" progId="Equation.3">
                  <p:embed/>
                </p:oleObj>
              </mc:Choice>
              <mc:Fallback>
                <p:oleObj name="" r:id="rId1" imgW="825500" imgH="393700" progId="Equation.3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547813" y="679450"/>
                        <a:ext cx="2087562" cy="995363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51" name="对象 27650"/>
          <p:cNvGraphicFramePr>
            <a:graphicFrameLocks noChangeAspect="1"/>
          </p:cNvGraphicFramePr>
          <p:nvPr/>
        </p:nvGraphicFramePr>
        <p:xfrm>
          <a:off x="1422400" y="3286125"/>
          <a:ext cx="2413000" cy="1114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3" imgW="850900" imgH="393700" progId="Equation.3">
                  <p:embed/>
                </p:oleObj>
              </mc:Choice>
              <mc:Fallback>
                <p:oleObj name="" r:id="rId3" imgW="850900" imgH="393700" progId="Equation.3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422400" y="3286125"/>
                        <a:ext cx="2413000" cy="1114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52" name="对象 27651"/>
          <p:cNvGraphicFramePr>
            <a:graphicFrameLocks noChangeAspect="1"/>
          </p:cNvGraphicFramePr>
          <p:nvPr/>
        </p:nvGraphicFramePr>
        <p:xfrm>
          <a:off x="5383213" y="3286125"/>
          <a:ext cx="2411412" cy="1114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5" imgW="850900" imgH="393700" progId="Equation.3">
                  <p:embed/>
                </p:oleObj>
              </mc:Choice>
              <mc:Fallback>
                <p:oleObj name="" r:id="rId5" imgW="850900" imgH="393700" progId="Equation.3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383213" y="3286125"/>
                        <a:ext cx="2411412" cy="1114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53" name="对象 27652"/>
          <p:cNvGraphicFramePr>
            <a:graphicFrameLocks noChangeAspect="1"/>
          </p:cNvGraphicFramePr>
          <p:nvPr/>
        </p:nvGraphicFramePr>
        <p:xfrm>
          <a:off x="5526088" y="549275"/>
          <a:ext cx="2338387" cy="1114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7" imgW="825500" imgH="393700" progId="Equation.3">
                  <p:embed/>
                </p:oleObj>
              </mc:Choice>
              <mc:Fallback>
                <p:oleObj name="" r:id="rId7" imgW="825500" imgH="393700" progId="Equation.3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526088" y="549275"/>
                        <a:ext cx="2338387" cy="1114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54" name="AutoShape 6"/>
          <p:cNvSpPr/>
          <p:nvPr/>
        </p:nvSpPr>
        <p:spPr>
          <a:xfrm>
            <a:off x="4067175" y="1125538"/>
            <a:ext cx="1225550" cy="215900"/>
          </a:xfrm>
          <a:prstGeom prst="rightArrow">
            <a:avLst>
              <a:gd name="adj1" fmla="val 50000"/>
              <a:gd name="adj2" fmla="val 141911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7655" name="AutoShape 7"/>
          <p:cNvSpPr/>
          <p:nvPr/>
        </p:nvSpPr>
        <p:spPr>
          <a:xfrm>
            <a:off x="6227763" y="1628775"/>
            <a:ext cx="288925" cy="1439863"/>
          </a:xfrm>
          <a:prstGeom prst="downArrow">
            <a:avLst>
              <a:gd name="adj1" fmla="val 50000"/>
              <a:gd name="adj2" fmla="val 12458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7656" name="AutoShape 8"/>
          <p:cNvSpPr/>
          <p:nvPr/>
        </p:nvSpPr>
        <p:spPr>
          <a:xfrm>
            <a:off x="3779838" y="3717925"/>
            <a:ext cx="1584325" cy="358775"/>
          </a:xfrm>
          <a:prstGeom prst="leftArrow">
            <a:avLst>
              <a:gd name="adj1" fmla="val 50000"/>
              <a:gd name="adj2" fmla="val 110398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7657" name="AutoShape 9"/>
          <p:cNvSpPr/>
          <p:nvPr/>
        </p:nvSpPr>
        <p:spPr>
          <a:xfrm>
            <a:off x="2268538" y="1917700"/>
            <a:ext cx="287337" cy="1295400"/>
          </a:xfrm>
          <a:prstGeom prst="upArrow">
            <a:avLst>
              <a:gd name="adj1" fmla="val 50000"/>
              <a:gd name="adj2" fmla="val 11270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7658" name="AutoShape 10"/>
          <p:cNvSpPr/>
          <p:nvPr/>
        </p:nvSpPr>
        <p:spPr>
          <a:xfrm>
            <a:off x="3851275" y="5589588"/>
            <a:ext cx="1225550" cy="215900"/>
          </a:xfrm>
          <a:prstGeom prst="rightArrow">
            <a:avLst>
              <a:gd name="adj1" fmla="val 50000"/>
              <a:gd name="adj2" fmla="val 141911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graphicFrame>
        <p:nvGraphicFramePr>
          <p:cNvPr id="27659" name="对象 27658"/>
          <p:cNvGraphicFramePr>
            <a:graphicFrameLocks noChangeAspect="1"/>
          </p:cNvGraphicFramePr>
          <p:nvPr/>
        </p:nvGraphicFramePr>
        <p:xfrm>
          <a:off x="5435600" y="5122863"/>
          <a:ext cx="2486025" cy="1042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9" imgW="939800" imgH="393700" progId="Equation.3">
                  <p:embed/>
                </p:oleObj>
              </mc:Choice>
              <mc:Fallback>
                <p:oleObj name="" r:id="rId9" imgW="939800" imgH="393700" progId="Equation.3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5435600" y="5122863"/>
                        <a:ext cx="2486025" cy="10429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60" name="对象 27659"/>
          <p:cNvGraphicFramePr>
            <a:graphicFrameLocks noChangeAspect="1"/>
          </p:cNvGraphicFramePr>
          <p:nvPr/>
        </p:nvGraphicFramePr>
        <p:xfrm>
          <a:off x="900113" y="5229225"/>
          <a:ext cx="2217737" cy="1042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11" imgW="838200" imgH="393700" progId="Equation.3">
                  <p:embed/>
                </p:oleObj>
              </mc:Choice>
              <mc:Fallback>
                <p:oleObj name="" r:id="rId11" imgW="838200" imgH="393700" progId="Equation.3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900113" y="5229225"/>
                        <a:ext cx="2217737" cy="10429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61" name="Text Box 13"/>
          <p:cNvSpPr txBox="1"/>
          <p:nvPr/>
        </p:nvSpPr>
        <p:spPr>
          <a:xfrm>
            <a:off x="115888" y="-61912"/>
            <a:ext cx="2732087" cy="7000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000" b="1" dirty="0">
                <a:latin typeface="Arial" panose="020B0604020202020204" pitchFamily="34" charset="0"/>
                <a:ea typeface="黑体" panose="02010609060101010101" pitchFamily="49" charset="-122"/>
              </a:rPr>
              <a:t>如何平移：</a:t>
            </a:r>
            <a:endParaRPr lang="zh-CN" altLang="en-US" sz="40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76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76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76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76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4" grpId="0" animBg="1"/>
      <p:bldP spid="27655" grpId="0" animBg="1"/>
      <p:bldP spid="27656" grpId="0" animBg="1"/>
      <p:bldP spid="27657" grpId="0" animBg="1"/>
      <p:bldP spid="2765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Text Box 2"/>
          <p:cNvSpPr txBox="1"/>
          <p:nvPr/>
        </p:nvSpPr>
        <p:spPr>
          <a:xfrm>
            <a:off x="323850" y="115888"/>
            <a:ext cx="8820150" cy="1739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、按下列要求求出二次函数的解析式：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）已知抛物线</a:t>
            </a: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y=a(x-h)</a:t>
            </a:r>
            <a:r>
              <a:rPr lang="en-US" altLang="zh-CN" sz="3600" b="1" baseline="3000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经过点（</a:t>
            </a: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-3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）（</a:t>
            </a: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-1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0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）求该抛物线线的解析式。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8675" name="Text Box 3"/>
          <p:cNvSpPr txBox="1"/>
          <p:nvPr/>
        </p:nvSpPr>
        <p:spPr>
          <a:xfrm>
            <a:off x="179388" y="1989138"/>
            <a:ext cx="8964612" cy="1739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）形状与</a:t>
            </a:r>
            <a:r>
              <a:rPr lang="en-US" altLang="zh-CN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y=-2(x+3)</a:t>
            </a:r>
            <a:r>
              <a:rPr lang="en-US" altLang="zh-CN" sz="3600" b="1" baseline="3000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的图像形状相同，但开口方向不同，顶点坐标是（</a:t>
            </a:r>
            <a:r>
              <a:rPr lang="en-US" altLang="zh-CN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0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）的抛物线解析式。</a:t>
            </a:r>
            <a:endParaRPr lang="zh-CN" altLang="en-US" sz="3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8676" name="Rectangle 4"/>
          <p:cNvSpPr/>
          <p:nvPr/>
        </p:nvSpPr>
        <p:spPr>
          <a:xfrm>
            <a:off x="250825" y="4005263"/>
            <a:ext cx="8893175" cy="173990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）已知二次函数图像的顶点在</a:t>
            </a: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x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轴上，且图像经过点（</a:t>
            </a: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-2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）与（</a:t>
            </a: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-1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-8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）。求此函数解析式。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  <p:bldP spid="2867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Text Box 2"/>
          <p:cNvSpPr txBox="1"/>
          <p:nvPr/>
        </p:nvSpPr>
        <p:spPr>
          <a:xfrm>
            <a:off x="0" y="0"/>
            <a:ext cx="8839200" cy="30162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60000"/>
              </a:lnSpc>
            </a:pP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用配方法把下列函数化成</a:t>
            </a:r>
            <a:r>
              <a:rPr lang="en-US" altLang="zh-CN" sz="4000" b="1">
                <a:latin typeface="黑体" panose="02010609060101010101" pitchFamily="49" charset="-122"/>
                <a:ea typeface="黑体" panose="02010609060101010101" pitchFamily="49" charset="-122"/>
              </a:rPr>
              <a:t>y=a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4000" b="1" err="1">
                <a:latin typeface="黑体" panose="02010609060101010101" pitchFamily="49" charset="-122"/>
                <a:ea typeface="黑体" panose="02010609060101010101" pitchFamily="49" charset="-122"/>
              </a:rPr>
              <a:t>x-h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en-US" altLang="zh-CN" sz="4000" b="1" baseline="3000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的形式，并说出开口方向，顶点坐标和对称轴。</a:t>
            </a: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29699" name="对象 29698"/>
          <p:cNvGraphicFramePr>
            <a:graphicFrameLocks noChangeAspect="1"/>
          </p:cNvGraphicFramePr>
          <p:nvPr/>
        </p:nvGraphicFramePr>
        <p:xfrm>
          <a:off x="762000" y="3133725"/>
          <a:ext cx="5867400" cy="1147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" imgW="1169035" imgH="228600" progId="Equation.3">
                  <p:embed/>
                </p:oleObj>
              </mc:Choice>
              <mc:Fallback>
                <p:oleObj name="" r:id="rId1" imgW="1169035" imgH="228600" progId="Equation.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62000" y="3133725"/>
                        <a:ext cx="5867400" cy="11477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700" name="对象 29699"/>
          <p:cNvGraphicFramePr>
            <a:graphicFrameLocks noChangeAspect="1"/>
          </p:cNvGraphicFramePr>
          <p:nvPr/>
        </p:nvGraphicFramePr>
        <p:xfrm>
          <a:off x="623888" y="4313238"/>
          <a:ext cx="5624512" cy="1779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3" imgW="1244600" imgH="393700" progId="Equation.3">
                  <p:embed/>
                </p:oleObj>
              </mc:Choice>
              <mc:Fallback>
                <p:oleObj name="" r:id="rId3" imgW="1244600" imgH="393700" progId="Equation.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23888" y="4313238"/>
                        <a:ext cx="5624512" cy="17795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圆规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22.1二次函数(11)</Template>
  <TotalTime>0</TotalTime>
  <Words>3578</Words>
  <Application>WPS 演示</Application>
  <PresentationFormat>在屏幕上显示</PresentationFormat>
  <Paragraphs>490</Paragraphs>
  <Slides>22</Slides>
  <Notes>5</Notes>
  <HiddenSlides>0</HiddenSlides>
  <MMClips>0</MMClips>
  <ScaleCrop>false</ScaleCrop>
  <HeadingPairs>
    <vt:vector size="8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37</vt:i4>
      </vt:variant>
      <vt:variant>
        <vt:lpstr>幻灯片标题</vt:lpstr>
      </vt:variant>
      <vt:variant>
        <vt:i4>22</vt:i4>
      </vt:variant>
    </vt:vector>
  </HeadingPairs>
  <TitlesOfParts>
    <vt:vector size="73" baseType="lpstr">
      <vt:lpstr>Arial</vt:lpstr>
      <vt:lpstr>宋体</vt:lpstr>
      <vt:lpstr>Wingdings</vt:lpstr>
      <vt:lpstr>黑体</vt:lpstr>
      <vt:lpstr>华文行楷</vt:lpstr>
      <vt:lpstr>微软雅黑</vt:lpstr>
      <vt:lpstr>华文新魏</vt:lpstr>
      <vt:lpstr>隶书</vt:lpstr>
      <vt:lpstr>Tahoma</vt:lpstr>
      <vt:lpstr>Times New Roman</vt:lpstr>
      <vt:lpstr>楷体_GB2312</vt:lpstr>
      <vt:lpstr>新宋体</vt:lpstr>
      <vt:lpstr>Arial Unicode MS</vt:lpstr>
      <vt:lpstr>圆规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www.czsx.com.cn</Company>
  <LinksUpToDate>false</LinksUpToDate>
  <SharedDoc>false</SharedDoc>
  <HyperlinksChanged>false</HyperlinksChanged>
  <AppVersion>14.0000</AppVersion>
  <Manager>www.czsx.com.cn</Manager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www.czsx.com.cn</dc:title>
  <dc:creator>www.czsx.com.cn</dc:creator>
  <dc:description>www.czsx.com.cn</dc:description>
  <dc:subject>www.czsx.com.cn</dc:subject>
  <cp:lastModifiedBy>86139</cp:lastModifiedBy>
  <cp:revision>10</cp:revision>
  <dcterms:created xsi:type="dcterms:W3CDTF">2012-11-14T15:27:32Z</dcterms:created>
  <dcterms:modified xsi:type="dcterms:W3CDTF">2021-09-16T12:14:23Z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2052-11.3.0.9221</vt:lpwstr>
  </property>
</Properties>
</file>