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22" r:id="rId3"/>
    <p:sldId id="363" r:id="rId5"/>
    <p:sldId id="261" r:id="rId6"/>
    <p:sldId id="262" r:id="rId7"/>
    <p:sldId id="264" r:id="rId8"/>
    <p:sldId id="265" r:id="rId9"/>
    <p:sldId id="266" r:id="rId10"/>
    <p:sldId id="269" r:id="rId11"/>
    <p:sldId id="270" r:id="rId12"/>
    <p:sldId id="273" r:id="rId13"/>
    <p:sldId id="279" r:id="rId14"/>
    <p:sldId id="281" r:id="rId15"/>
    <p:sldId id="286" r:id="rId16"/>
    <p:sldId id="287" r:id="rId17"/>
    <p:sldId id="288" r:id="rId18"/>
    <p:sldId id="289" r:id="rId19"/>
    <p:sldId id="290" r:id="rId20"/>
    <p:sldId id="291" r:id="rId21"/>
    <p:sldId id="293"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9" r:id="rId36"/>
    <p:sldId id="310" r:id="rId37"/>
    <p:sldId id="311" r:id="rId38"/>
    <p:sldId id="313" r:id="rId39"/>
    <p:sldId id="314" r:id="rId40"/>
    <p:sldId id="315" r:id="rId41"/>
    <p:sldId id="316" r:id="rId42"/>
    <p:sldId id="317" r:id="rId43"/>
    <p:sldId id="319" r:id="rId44"/>
    <p:sldId id="321" r:id="rId45"/>
  </p:sldIdLst>
  <p:sldSz cx="9144000" cy="684022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64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78142" autoAdjust="0"/>
  </p:normalViewPr>
  <p:slideViewPr>
    <p:cSldViewPr>
      <p:cViewPr>
        <p:scale>
          <a:sx n="100" d="100"/>
          <a:sy n="100" d="100"/>
        </p:scale>
        <p:origin x="-1338" y="-426"/>
      </p:cViewPr>
      <p:guideLst>
        <p:guide orient="horz" pos="2154"/>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2E16A1-CD54-44AD-AAEF-7C010026770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FC518D-AE7E-41F4-BDAF-13DD522B5C6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备注占位符 1"/>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备注占位符 1"/>
          <p:cNvSpPr>
            <a:spLocks noGrp="1"/>
          </p:cNvSpPr>
          <p:nvPr>
            <p:ph type="body" idx="1"/>
          </p:nvPr>
        </p:nvSpPr>
        <p:spPr/>
        <p:txBody>
          <a:bodyPr>
            <a:normAutofit/>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sp>
        <p:nvSpPr>
          <p:cNvPr id="2" name="矩形 1"/>
          <p:cNvSpPr/>
          <p:nvPr/>
        </p:nvSpPr>
        <p:spPr>
          <a:xfrm>
            <a:off x="0" y="0"/>
            <a:ext cx="9144000" cy="1657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latin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fld id="{D819A9AE-DFF2-479B-AF37-FAA367F55B3D}" type="datetimeFigureOut">
              <a:rPr lang="zh-CN" altLang="en-US" smtClean="0"/>
            </a:fld>
            <a:endParaRPr lang="zh-CN" altLang="en-US"/>
          </a:p>
        </p:txBody>
      </p:sp>
      <p:sp>
        <p:nvSpPr>
          <p:cNvPr id="3" name="页脚占位符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endParaRPr lang="zh-CN" altLang="en-US"/>
          </a:p>
        </p:txBody>
      </p:sp>
      <p:sp>
        <p:nvSpPr>
          <p:cNvPr id="4" name="灯片编号占位符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fld id="{3F8935AA-09F9-4C1A-89F2-CB34E0111C4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fld id="{D819A9AE-DFF2-479B-AF37-FAA367F55B3D}" type="datetimeFigureOut">
              <a:rPr lang="zh-CN" altLang="en-US" smtClean="0"/>
            </a:fld>
            <a:endParaRPr lang="zh-CN" altLang="en-US"/>
          </a:p>
        </p:txBody>
      </p:sp>
      <p:sp>
        <p:nvSpPr>
          <p:cNvPr id="3" name="页脚占位符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endParaRPr lang="zh-CN" altLang="en-US"/>
          </a:p>
        </p:txBody>
      </p:sp>
      <p:sp>
        <p:nvSpPr>
          <p:cNvPr id="4" name="灯片编号占位符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Times New Roman" panose="02020603050405020304" pitchFamily="18" charset="0"/>
                <a:ea typeface="+mn-ea"/>
              </a:defRPr>
            </a:lvl1pPr>
          </a:lstStyle>
          <a:p>
            <a:fld id="{3F8935AA-09F9-4C1A-89F2-CB34E0111C4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D819A9AE-DFF2-479B-AF37-FAA367F55B3D}" type="datetimeFigureOut">
              <a:rPr lang="zh-CN" altLang="en-US" smtClean="0"/>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3F8935AA-09F9-4C1A-89F2-CB34E0111C49}"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image" Target="../media/image2.png"/><Relationship Id="rId8" Type="http://schemas.openxmlformats.org/officeDocument/2006/relationships/slide" Target="../slides/slide18.xml"/><Relationship Id="rId7" Type="http://schemas.openxmlformats.org/officeDocument/2006/relationships/slide" Target="../slides/slide3.xml"/><Relationship Id="rId6" Type="http://schemas.openxmlformats.org/officeDocument/2006/relationships/image" Target="../media/image1.pn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图片 8" descr="图片栏目索引-02.png"/>
          <p:cNvPicPr>
            <a:picLocks noChangeAspect="1"/>
          </p:cNvPicPr>
          <p:nvPr/>
        </p:nvPicPr>
        <p:blipFill>
          <a:blip r:embed="rId6"/>
          <a:srcRect/>
          <a:stretch>
            <a:fillRect/>
          </a:stretch>
        </p:blipFill>
        <p:spPr bwMode="auto">
          <a:xfrm>
            <a:off x="0" y="-12700"/>
            <a:ext cx="9144000" cy="785813"/>
          </a:xfrm>
          <a:prstGeom prst="rect">
            <a:avLst/>
          </a:prstGeom>
          <a:noFill/>
          <a:ln w="9525">
            <a:noFill/>
            <a:miter lim="800000"/>
            <a:headEnd/>
            <a:tailEnd/>
          </a:ln>
        </p:spPr>
      </p:pic>
      <p:sp>
        <p:nvSpPr>
          <p:cNvPr id="11" name="矩形 10"/>
          <p:cNvSpPr/>
          <p:nvPr/>
        </p:nvSpPr>
        <p:spPr>
          <a:xfrm>
            <a:off x="7289800" y="474663"/>
            <a:ext cx="296863" cy="142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latin typeface="Times New Roman" panose="02020603050405020304" pitchFamily="18" charset="0"/>
            </a:endParaRPr>
          </a:p>
        </p:txBody>
      </p:sp>
      <p:grpSp>
        <p:nvGrpSpPr>
          <p:cNvPr id="2" name="组合 38"/>
          <p:cNvGrpSpPr/>
          <p:nvPr/>
        </p:nvGrpSpPr>
        <p:grpSpPr bwMode="auto">
          <a:xfrm>
            <a:off x="7570788" y="-1239838"/>
            <a:ext cx="928687" cy="1123950"/>
            <a:chOff x="7859706" y="526009"/>
            <a:chExt cx="928694" cy="1123411"/>
          </a:xfrm>
        </p:grpSpPr>
        <p:sp>
          <p:nvSpPr>
            <p:cNvPr id="38" name="圆角矩形 37"/>
            <p:cNvSpPr/>
            <p:nvPr userDrawn="1"/>
          </p:nvSpPr>
          <p:spPr>
            <a:xfrm>
              <a:off x="7899393" y="526009"/>
              <a:ext cx="817569" cy="1123411"/>
            </a:xfrm>
            <a:prstGeom prst="roundRect">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ln>
                  <a:solidFill>
                    <a:srgbClr val="00B0F0"/>
                  </a:solidFill>
                </a:ln>
                <a:latin typeface="Times New Roman" panose="02020603050405020304" pitchFamily="18" charset="0"/>
              </a:endParaRPr>
            </a:p>
          </p:txBody>
        </p:sp>
        <p:sp>
          <p:nvSpPr>
            <p:cNvPr id="37" name="TextBox 36"/>
            <p:cNvSpPr txBox="1"/>
            <p:nvPr userDrawn="1"/>
          </p:nvSpPr>
          <p:spPr>
            <a:xfrm>
              <a:off x="7859706" y="910000"/>
              <a:ext cx="928694" cy="739420"/>
            </a:xfrm>
            <a:prstGeom prst="rect">
              <a:avLst/>
            </a:prstGeom>
            <a:noFill/>
          </p:spPr>
          <p:txBody>
            <a:bodyPr>
              <a:spAutoFit/>
            </a:bodyPr>
            <a:lstStyle/>
            <a:p>
              <a:pPr fontAlgn="auto">
                <a:lnSpc>
                  <a:spcPct val="150000"/>
                </a:lnSpc>
                <a:spcBef>
                  <a:spcPts val="0"/>
                </a:spcBef>
                <a:spcAft>
                  <a:spcPts val="0"/>
                </a:spcAft>
                <a:defRPr/>
              </a:pPr>
              <a:r>
                <a:rPr lang="zh-CN" altLang="en-US" sz="1400" dirty="0">
                  <a:latin typeface="黑体" panose="02010609060101010101" pitchFamily="49" charset="-122"/>
                  <a:ea typeface="黑体" panose="02010609060101010101" pitchFamily="49" charset="-122"/>
                  <a:hlinkClick r:id="rId7" action="ppaction://hlinksldjump"/>
                </a:rPr>
                <a:t>教材研读</a:t>
              </a:r>
              <a:endParaRPr lang="en-US" altLang="zh-CN" sz="1400" dirty="0">
                <a:latin typeface="黑体" panose="02010609060101010101" pitchFamily="49" charset="-122"/>
                <a:ea typeface="黑体" panose="02010609060101010101" pitchFamily="49" charset="-122"/>
              </a:endParaRPr>
            </a:p>
            <a:p>
              <a:pPr fontAlgn="auto">
                <a:lnSpc>
                  <a:spcPct val="150000"/>
                </a:lnSpc>
                <a:spcBef>
                  <a:spcPts val="0"/>
                </a:spcBef>
                <a:spcAft>
                  <a:spcPts val="0"/>
                </a:spcAft>
                <a:defRPr/>
              </a:pPr>
              <a:r>
                <a:rPr lang="zh-CN" altLang="en-US" sz="1400" dirty="0">
                  <a:latin typeface="黑体" panose="02010609060101010101" pitchFamily="49" charset="-122"/>
                  <a:ea typeface="黑体" panose="02010609060101010101" pitchFamily="49" charset="-122"/>
                  <a:hlinkClick r:id="rId8" action="ppaction://hlinksldjump"/>
                </a:rPr>
                <a:t>考点突破</a:t>
              </a:r>
              <a:endParaRPr lang="zh-CN" altLang="en-US" sz="1400" dirty="0">
                <a:latin typeface="黑体" panose="02010609060101010101" pitchFamily="49" charset="-122"/>
                <a:ea typeface="黑体" panose="02010609060101010101" pitchFamily="49" charset="-122"/>
              </a:endParaRPr>
            </a:p>
          </p:txBody>
        </p:sp>
      </p:grpSp>
      <p:sp>
        <p:nvSpPr>
          <p:cNvPr id="24" name="矩形 23"/>
          <p:cNvSpPr/>
          <p:nvPr/>
        </p:nvSpPr>
        <p:spPr>
          <a:xfrm>
            <a:off x="7353300" y="0"/>
            <a:ext cx="1500188" cy="452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latin typeface="Times New Roman" panose="02020603050405020304" pitchFamily="18" charset="0"/>
            </a:endParaRPr>
          </a:p>
        </p:txBody>
      </p:sp>
      <p:grpSp>
        <p:nvGrpSpPr>
          <p:cNvPr id="3" name="组合 15"/>
          <p:cNvGrpSpPr/>
          <p:nvPr/>
        </p:nvGrpSpPr>
        <p:grpSpPr bwMode="auto">
          <a:xfrm>
            <a:off x="7259638" y="203200"/>
            <a:ext cx="1884362" cy="360363"/>
            <a:chOff x="7260332" y="1067480"/>
            <a:chExt cx="1883668" cy="359665"/>
          </a:xfrm>
        </p:grpSpPr>
        <p:pic>
          <p:nvPicPr>
            <p:cNvPr id="1031" name="图片 9" descr="图片-02.png"/>
            <p:cNvPicPr>
              <a:picLocks noChangeAspect="1"/>
            </p:cNvPicPr>
            <p:nvPr userDrawn="1"/>
          </p:nvPicPr>
          <p:blipFill>
            <a:blip r:embed="rId9"/>
            <a:srcRect/>
            <a:stretch>
              <a:fillRect/>
            </a:stretch>
          </p:blipFill>
          <p:spPr bwMode="auto">
            <a:xfrm>
              <a:off x="7260332" y="1067480"/>
              <a:ext cx="1883668" cy="359665"/>
            </a:xfrm>
            <a:prstGeom prst="rect">
              <a:avLst/>
            </a:prstGeom>
            <a:noFill/>
            <a:ln w="9525">
              <a:noFill/>
              <a:miter lim="800000"/>
              <a:headEnd/>
              <a:tailEnd/>
            </a:ln>
          </p:spPr>
        </p:pic>
        <p:sp>
          <p:nvSpPr>
            <p:cNvPr id="13" name="TextBox 12"/>
            <p:cNvSpPr txBox="1"/>
            <p:nvPr userDrawn="1"/>
          </p:nvSpPr>
          <p:spPr>
            <a:xfrm>
              <a:off x="7595171" y="1084909"/>
              <a:ext cx="902955" cy="307378"/>
            </a:xfrm>
            <a:prstGeom prst="rect">
              <a:avLst/>
            </a:prstGeom>
            <a:noFill/>
          </p:spPr>
          <p:txBody>
            <a:bodyPr wrap="none">
              <a:spAutoFit/>
            </a:bodyPr>
            <a:lstStyle/>
            <a:p>
              <a:pPr fontAlgn="auto">
                <a:spcBef>
                  <a:spcPts val="0"/>
                </a:spcBef>
                <a:spcAft>
                  <a:spcPts val="0"/>
                </a:spcAft>
                <a:defRPr/>
              </a:pPr>
              <a:r>
                <a:rPr lang="zh-CN" altLang="en-US" sz="1400" dirty="0">
                  <a:solidFill>
                    <a:schemeClr val="bg1"/>
                  </a:solidFill>
                  <a:latin typeface="黑体" panose="02010609060101010101" pitchFamily="49" charset="-122"/>
                  <a:ea typeface="黑体" panose="02010609060101010101" pitchFamily="49" charset="-122"/>
                </a:rPr>
                <a:t>栏目索引</a:t>
              </a:r>
              <a:endParaRPr lang="zh-CN" altLang="en-US" sz="1400" dirty="0">
                <a:solidFill>
                  <a:schemeClr val="bg1"/>
                </a:solidFill>
                <a:latin typeface="黑体" panose="02010609060101010101" pitchFamily="49" charset="-122"/>
                <a:ea typeface="黑体" panose="02010609060101010101" pitchFamily="49" charset="-122"/>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withEffect">
                                  <p:stCondLst>
                                    <p:cond delay="0"/>
                                  </p:stCondLst>
                                  <p:childTnLst>
                                    <p:animMotion origin="layout" path="M 4.16667E-6 2.73845E-7 L -0.00052 0.2149 " pathEditMode="relative" rAng="0" ptsTypes="AA">
                                      <p:cBhvr>
                                        <p:cTn id="6" dur="500" fill="hold"/>
                                        <p:tgtEl>
                                          <p:spTgt spid="2"/>
                                        </p:tgtEl>
                                        <p:attrNameLst>
                                          <p:attrName>ppt_x</p:attrName>
                                          <p:attrName>ppt_y</p:attrName>
                                        </p:attrNameLst>
                                      </p:cBhvr>
                                      <p:rCtr x="0" y="107"/>
                                    </p:animMotion>
                                  </p:childTnLst>
                                </p:cTn>
                              </p:par>
                            </p:childTnLst>
                          </p:cTn>
                        </p:par>
                      </p:childTnLst>
                    </p:cTn>
                  </p:par>
                  <p:par>
                    <p:cTn id="7" fill="hold">
                      <p:stCondLst>
                        <p:cond delay="indefinite"/>
                      </p:stCondLst>
                      <p:childTnLst>
                        <p:par>
                          <p:cTn id="8" fill="hold">
                            <p:stCondLst>
                              <p:cond delay="0"/>
                            </p:stCondLst>
                            <p:childTnLst>
                              <p:par>
                                <p:cTn id="9" presetID="64" presetClass="path" presetSubtype="0" accel="50000" decel="50000" fill="hold" nodeType="clickEffect">
                                  <p:stCondLst>
                                    <p:cond delay="0"/>
                                  </p:stCondLst>
                                  <p:childTnLst>
                                    <p:animMotion origin="layout" path="M 0 0  L 0 -0.33426  E" pathEditMode="relative" ptsTypes="">
                                      <p:cBhvr>
                                        <p:cTn id="10" dur="500" fill="hold"/>
                                        <p:tgtEl>
                                          <p:spTgt spid="2"/>
                                        </p:tgtEl>
                                        <p:attrNameLst>
                                          <p:attrName>ppt_x</p:attrName>
                                          <p:attrName>ppt_y</p:attrName>
                                        </p:attrNameLst>
                                      </p:cBhvr>
                                    </p:animMotion>
                                  </p:childTnLst>
                                </p:cTn>
                              </p:par>
                            </p:childTnLst>
                          </p:cTn>
                        </p:par>
                      </p:childTnLst>
                    </p:cTn>
                  </p:par>
                </p:childTnLst>
              </p:cTn>
              <p:nextCondLst>
                <p:cond evt="onClick" delay="0">
                  <p:tgtEl>
                    <p:spTgt spid="3"/>
                  </p:tgtEl>
                </p:cond>
              </p:nextCondLst>
            </p:seq>
          </p:childTnLst>
        </p:cTn>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jpeg"/><Relationship Id="rId3" Type="http://schemas.openxmlformats.org/officeDocument/2006/relationships/image" Target="../media/image6.png"/><Relationship Id="rId2" Type="http://schemas.openxmlformats.org/officeDocument/2006/relationships/slide" Target="slide7.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4.xml"/><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image" Target="../media/image9.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11.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4.xml"/><Relationship Id="rId2" Type="http://schemas.openxmlformats.org/officeDocument/2006/relationships/image" Target="../media/image14.jpeg"/><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8.xml"/><Relationship Id="rId7" Type="http://schemas.openxmlformats.org/officeDocument/2006/relationships/vmlDrawing" Target="../drawings/vmlDrawing1.vml"/><Relationship Id="rId6"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16.wmf"/><Relationship Id="rId3" Type="http://schemas.openxmlformats.org/officeDocument/2006/relationships/oleObject" Target="../embeddings/oleObject2.bin"/><Relationship Id="rId2" Type="http://schemas.openxmlformats.org/officeDocument/2006/relationships/image" Target="../media/image15.wmf"/><Relationship Id="rId1"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vmlDrawing" Target="../drawings/vmlDrawing2.vml"/><Relationship Id="rId4" Type="http://schemas.openxmlformats.org/officeDocument/2006/relationships/slideLayout" Target="../slideLayouts/slideLayout4.xml"/><Relationship Id="rId3" Type="http://schemas.openxmlformats.org/officeDocument/2006/relationships/image" Target="../media/image8.png"/><Relationship Id="rId2" Type="http://schemas.openxmlformats.org/officeDocument/2006/relationships/image" Target="../media/image17.wmf"/><Relationship Id="rId1"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4.xml"/><Relationship Id="rId2" Type="http://schemas.openxmlformats.org/officeDocument/2006/relationships/image" Target="../media/image18.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4.xml"/><Relationship Id="rId2" Type="http://schemas.openxmlformats.org/officeDocument/2006/relationships/image" Target="../media/image21.png"/><Relationship Id="rId1"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4.xml"/><Relationship Id="rId3" Type="http://schemas.openxmlformats.org/officeDocument/2006/relationships/image" Target="../media/image22.png"/><Relationship Id="rId2" Type="http://schemas.openxmlformats.org/officeDocument/2006/relationships/slide" Target="slide7.xml"/><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0.xml"/><Relationship Id="rId7" Type="http://schemas.openxmlformats.org/officeDocument/2006/relationships/vmlDrawing" Target="../drawings/vmlDrawing3.vml"/><Relationship Id="rId6"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27.wmf"/><Relationship Id="rId3" Type="http://schemas.openxmlformats.org/officeDocument/2006/relationships/oleObject" Target="../embeddings/oleObject4.bin"/><Relationship Id="rId2" Type="http://schemas.openxmlformats.org/officeDocument/2006/relationships/image" Target="../media/image26.jpeg"/><Relationship Id="rId1" Type="http://schemas.openxmlformats.org/officeDocument/2006/relationships/image" Target="../media/image25.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4.xml"/><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image" Target="../media/image34.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7" Type="http://schemas.openxmlformats.org/officeDocument/2006/relationships/notesSlide" Target="../notesSlides/notesSlide29.xml"/><Relationship Id="rId6" Type="http://schemas.openxmlformats.org/officeDocument/2006/relationships/vmlDrawing" Target="../drawings/vmlDrawing4.vml"/><Relationship Id="rId5" Type="http://schemas.openxmlformats.org/officeDocument/2006/relationships/slideLayout" Target="../slideLayouts/slideLayout4.xml"/><Relationship Id="rId4" Type="http://schemas.openxmlformats.org/officeDocument/2006/relationships/image" Target="../media/image36.wmf"/><Relationship Id="rId3" Type="http://schemas.openxmlformats.org/officeDocument/2006/relationships/oleObject" Target="../embeddings/oleObject6.bin"/><Relationship Id="rId2" Type="http://schemas.openxmlformats.org/officeDocument/2006/relationships/image" Target="../media/image35.wmf"/><Relationship Id="rId1" Type="http://schemas.openxmlformats.org/officeDocument/2006/relationships/oleObject" Target="../embeddings/oleObject5.bin"/></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xml"/><Relationship Id="rId1"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xml"/><Relationship Id="rId1" Type="http://schemas.openxmlformats.org/officeDocument/2006/relationships/image" Target="../media/image37.jpeg"/></Relationships>
</file>

<file path=ppt/slides/_rels/slide34.xml.rels><?xml version="1.0" encoding="UTF-8" standalone="yes"?>
<Relationships xmlns="http://schemas.openxmlformats.org/package/2006/relationships"><Relationship Id="rId4" Type="http://schemas.openxmlformats.org/officeDocument/2006/relationships/notesSlide" Target="../notesSlides/notesSlide33.xml"/><Relationship Id="rId3" Type="http://schemas.openxmlformats.org/officeDocument/2006/relationships/slideLayout" Target="../slideLayouts/slideLayout4.xml"/><Relationship Id="rId2" Type="http://schemas.openxmlformats.org/officeDocument/2006/relationships/image" Target="../media/image39.jpeg"/><Relationship Id="rId1" Type="http://schemas.openxmlformats.org/officeDocument/2006/relationships/image" Target="../media/image38.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4.xml"/><Relationship Id="rId1"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4.xml"/><Relationship Id="rId1" Type="http://schemas.openxmlformats.org/officeDocument/2006/relationships/image" Target="../media/image39.jpeg"/></Relationships>
</file>

<file path=ppt/slides/_rels/slide38.xml.rels><?xml version="1.0" encoding="UTF-8" standalone="yes"?>
<Relationships xmlns="http://schemas.openxmlformats.org/package/2006/relationships"><Relationship Id="rId4" Type="http://schemas.openxmlformats.org/officeDocument/2006/relationships/notesSlide" Target="../notesSlides/notesSlide37.xml"/><Relationship Id="rId3" Type="http://schemas.openxmlformats.org/officeDocument/2006/relationships/slideLayout" Target="../slideLayouts/slideLayout4.xml"/><Relationship Id="rId2" Type="http://schemas.openxmlformats.org/officeDocument/2006/relationships/image" Target="../media/image33.png"/><Relationship Id="rId1" Type="http://schemas.openxmlformats.org/officeDocument/2006/relationships/image" Target="../media/image41.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图片-01.png"/>
          <p:cNvPicPr>
            <a:picLocks noChangeAspect="1"/>
          </p:cNvPicPr>
          <p:nvPr/>
        </p:nvPicPr>
        <p:blipFill>
          <a:blip r:embed="rId1"/>
          <a:srcRect/>
          <a:stretch>
            <a:fillRect/>
          </a:stretch>
        </p:blipFill>
        <p:spPr bwMode="auto">
          <a:xfrm>
            <a:off x="2776538" y="579438"/>
            <a:ext cx="3511550" cy="4054475"/>
          </a:xfrm>
          <a:prstGeom prst="rect">
            <a:avLst/>
          </a:prstGeom>
          <a:noFill/>
          <a:ln w="9525">
            <a:noFill/>
            <a:miter lim="800000"/>
            <a:headEnd/>
            <a:tailEnd/>
          </a:ln>
        </p:spPr>
      </p:pic>
      <p:pic>
        <p:nvPicPr>
          <p:cNvPr id="7" name="图片 6" descr="图片-04.png"/>
          <p:cNvPicPr>
            <a:picLocks noChangeAspect="1"/>
          </p:cNvPicPr>
          <p:nvPr/>
        </p:nvPicPr>
        <p:blipFill>
          <a:blip r:embed="rId2"/>
          <a:srcRect/>
          <a:stretch>
            <a:fillRect/>
          </a:stretch>
        </p:blipFill>
        <p:spPr bwMode="auto">
          <a:xfrm>
            <a:off x="0" y="4697413"/>
            <a:ext cx="9144000" cy="2176462"/>
          </a:xfrm>
          <a:prstGeom prst="rect">
            <a:avLst/>
          </a:prstGeom>
          <a:noFill/>
          <a:ln w="9525">
            <a:noFill/>
            <a:miter lim="800000"/>
            <a:headEnd/>
            <a:tailEnd/>
          </a:ln>
        </p:spPr>
      </p:pic>
      <p:sp>
        <p:nvSpPr>
          <p:cNvPr id="2" name="标题 1"/>
          <p:cNvSpPr txBox="1"/>
          <p:nvPr/>
        </p:nvSpPr>
        <p:spPr>
          <a:xfrm>
            <a:off x="3678238" y="1027113"/>
            <a:ext cx="1808162" cy="1625600"/>
          </a:xfrm>
          <a:prstGeom prst="rect">
            <a:avLst/>
          </a:prstGeom>
        </p:spPr>
        <p:txBody>
          <a:bodyPr/>
          <a:lstStyle/>
          <a:p>
            <a:pPr algn="ctr" fontAlgn="auto">
              <a:spcAft>
                <a:spcPts val="0"/>
              </a:spcAft>
              <a:defRPr/>
            </a:pPr>
            <a:r>
              <a:rPr lang="zh-CN" altLang="en-US" sz="6000" dirty="0">
                <a:solidFill>
                  <a:schemeClr val="bg1"/>
                </a:solidFill>
                <a:latin typeface="黑体" panose="02010609060101010101" pitchFamily="49" charset="-122"/>
                <a:ea typeface="黑体" panose="02010609060101010101" pitchFamily="49" charset="-122"/>
              </a:rPr>
              <a:t>生物</a:t>
            </a:r>
            <a:endParaRPr lang="en-US" altLang="zh-CN" sz="6000" dirty="0">
              <a:solidFill>
                <a:schemeClr val="bg1"/>
              </a:solidFill>
              <a:latin typeface="黑体" panose="02010609060101010101" pitchFamily="49" charset="-122"/>
              <a:ea typeface="黑体" panose="02010609060101010101" pitchFamily="49" charset="-122"/>
            </a:endParaRPr>
          </a:p>
          <a:p>
            <a:pPr algn="ctr" fontAlgn="auto">
              <a:spcAft>
                <a:spcPts val="0"/>
              </a:spcAft>
              <a:defRPr/>
            </a:pPr>
            <a:r>
              <a:rPr lang="zh-CN" altLang="en-US" sz="3800" dirty="0">
                <a:solidFill>
                  <a:schemeClr val="bg1"/>
                </a:solidFill>
                <a:latin typeface="黑体" panose="02010609060101010101" pitchFamily="49" charset="-122"/>
                <a:ea typeface="黑体" panose="02010609060101010101" pitchFamily="49" charset="-122"/>
                <a:cs typeface="+mj-cs"/>
              </a:rPr>
              <a:t>课标版</a:t>
            </a:r>
            <a:endParaRPr lang="zh-CN" altLang="en-US" sz="3800" dirty="0">
              <a:solidFill>
                <a:schemeClr val="bg1"/>
              </a:solidFill>
              <a:latin typeface="黑体" panose="02010609060101010101" pitchFamily="49" charset="-122"/>
              <a:ea typeface="黑体" panose="02010609060101010101" pitchFamily="49" charset="-122"/>
              <a:cs typeface="+mj-cs"/>
            </a:endParaRPr>
          </a:p>
        </p:txBody>
      </p:sp>
      <p:sp>
        <p:nvSpPr>
          <p:cNvPr id="3" name="标题 1"/>
          <p:cNvSpPr txBox="1">
            <a:spLocks noChangeArrowheads="1"/>
          </p:cNvSpPr>
          <p:nvPr/>
        </p:nvSpPr>
        <p:spPr bwMode="auto">
          <a:xfrm>
            <a:off x="-7938" y="5380038"/>
            <a:ext cx="9144001" cy="498475"/>
          </a:xfrm>
          <a:prstGeom prst="rect">
            <a:avLst/>
          </a:prstGeom>
          <a:noFill/>
          <a:ln w="9525">
            <a:noFill/>
            <a:miter lim="800000"/>
          </a:ln>
        </p:spPr>
        <p:txBody>
          <a:bodyPr anchor="ctr"/>
          <a:lstStyle/>
          <a:p>
            <a:pPr algn="ctr" fontAlgn="auto">
              <a:spcBef>
                <a:spcPts val="0"/>
              </a:spcBef>
              <a:spcAft>
                <a:spcPts val="0"/>
              </a:spcAft>
              <a:defRPr/>
            </a:pPr>
            <a:r>
              <a:rPr lang="zh-CN" altLang="en-US" sz="2800" kern="0" dirty="0" smtClean="0">
                <a:solidFill>
                  <a:schemeClr val="bg1"/>
                </a:solidFill>
                <a:latin typeface="Times New Roman" panose="02020603050405020304" pitchFamily="65" charset="-122"/>
                <a:ea typeface="黑体" panose="02010609060101010101" pitchFamily="49" charset="-122"/>
              </a:rPr>
              <a:t>第</a:t>
            </a:r>
            <a:r>
              <a:rPr lang="en-US" altLang="zh-CN" sz="2800" kern="0" dirty="0" smtClean="0">
                <a:solidFill>
                  <a:schemeClr val="bg1"/>
                </a:solidFill>
                <a:latin typeface="Times New Roman" panose="02020603050405020304" pitchFamily="65" charset="-122"/>
                <a:ea typeface="黑体" panose="02010609060101010101" pitchFamily="49" charset="-122"/>
              </a:rPr>
              <a:t>23</a:t>
            </a:r>
            <a:r>
              <a:rPr lang="zh-CN" altLang="en-US" sz="2800" kern="0" dirty="0" smtClean="0">
                <a:solidFill>
                  <a:schemeClr val="bg1"/>
                </a:solidFill>
                <a:latin typeface="Times New Roman" panose="02020603050405020304" pitchFamily="65" charset="-122"/>
                <a:ea typeface="黑体" panose="02010609060101010101" pitchFamily="49" charset="-122"/>
              </a:rPr>
              <a:t>讲　人体的内环境与稳态</a:t>
            </a:r>
            <a:endParaRPr lang="zh-CN" altLang="en-US" sz="2800" kern="0" dirty="0">
              <a:solidFill>
                <a:schemeClr val="bg1"/>
              </a:solidFill>
              <a:latin typeface="Times New Roman" panose="02020603050405020304" pitchFamily="65"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 presetClass="entr" presetSubtype="0" fill="hold" grpId="0" nodeType="afterEffect">
                                  <p:stCondLst>
                                    <p:cond delay="300"/>
                                  </p:stCondLst>
                                  <p:childTnLst>
                                    <p:set>
                                      <p:cBhvr>
                                        <p:cTn id="16" dur="1" fill="hold">
                                          <p:stCondLst>
                                            <p:cond delay="0"/>
                                          </p:stCondLst>
                                        </p:cTn>
                                        <p:tgtEl>
                                          <p:spTgt spid="2"/>
                                        </p:tgtEl>
                                        <p:attrNameLst>
                                          <p:attrName>style.visibility</p:attrName>
                                        </p:attrNameLst>
                                      </p:cBhvr>
                                      <p:to>
                                        <p:strVal val="visible"/>
                                      </p:to>
                                    </p:set>
                                  </p:childTnLst>
                                </p:cTn>
                              </p:par>
                            </p:childTnLst>
                          </p:cTn>
                        </p:par>
                        <p:par>
                          <p:cTn id="17" fill="hold">
                            <p:stCondLst>
                              <p:cond delay="1300"/>
                            </p:stCondLst>
                            <p:childTnLst>
                              <p:par>
                                <p:cTn id="18" presetID="1" presetClass="entr" presetSubtype="0" fill="hold" grpId="0" nodeType="afterEffect">
                                  <p:stCondLst>
                                    <p:cond delay="50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76555" y="930910"/>
            <a:ext cx="8444230" cy="4523105"/>
          </a:xfrm>
          <a:prstGeom prst="rect">
            <a:avLst/>
          </a:prstGeom>
          <a:noFill/>
        </p:spPr>
        <p:txBody>
          <a:bodyPr wrap="square" rtlCol="0">
            <a:spAutoFit/>
          </a:bodyPr>
          <a:p>
            <a:r>
              <a:rPr lang="en-US" altLang="zh-CN" sz="3600" b="1"/>
              <a:t>1</a:t>
            </a:r>
            <a:r>
              <a:rPr lang="zh-CN" altLang="en-US" sz="3600" b="1"/>
              <a:t>、消化道中的消化液是体液吗？尿液是体液吗？</a:t>
            </a:r>
            <a:endParaRPr lang="zh-CN" altLang="en-US" sz="3600" b="1"/>
          </a:p>
          <a:p>
            <a:r>
              <a:rPr lang="en-US" altLang="zh-CN" sz="3600" b="1"/>
              <a:t>2</a:t>
            </a:r>
            <a:r>
              <a:rPr lang="zh-CN" altLang="en-US" sz="3600" b="1"/>
              <a:t>、组成血浆的离子中？哪些离子含量较多？它们可能起什么作用？</a:t>
            </a:r>
            <a:endParaRPr lang="zh-CN" altLang="en-US" sz="3600" b="1"/>
          </a:p>
          <a:p>
            <a:r>
              <a:rPr lang="en-US" altLang="zh-CN" sz="3600" b="1"/>
              <a:t>3</a:t>
            </a:r>
            <a:r>
              <a:rPr lang="zh-CN" altLang="en-US" sz="3600" b="1"/>
              <a:t>、说出血浆中任何一种成分的来源和去路</a:t>
            </a:r>
            <a:endParaRPr lang="zh-CN" altLang="en-US" sz="3600" b="1"/>
          </a:p>
          <a:p>
            <a:endParaRPr lang="zh-CN" altLang="en-US" sz="3600" b="1"/>
          </a:p>
          <a:p>
            <a:endParaRPr lang="zh-CN" altLang="en-US" sz="3600"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412121"/>
            <a:ext cx="8127000" cy="121732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920" kern="0" spc="14631"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algn="ctr" eaLnBrk="0" latinLnBrk="1" hangingPunct="0">
              <a:lnSpc>
                <a:spcPct val="150000"/>
              </a:lnSpc>
              <a:spcBef>
                <a:spcPts val="85"/>
              </a:spcBef>
              <a:buNone/>
            </a:pPr>
            <a:r>
              <a:rPr lang="zh-CN" altLang="en-US" sz="2300" b="1" kern="0" dirty="0" smtClean="0">
                <a:solidFill>
                  <a:srgbClr val="BE64A0"/>
                </a:solidFill>
                <a:latin typeface="黑体" panose="02010609060101010101" pitchFamily="49" charset="-122"/>
                <a:ea typeface="黑体" panose="02010609060101010101" pitchFamily="49" charset="-122"/>
              </a:rPr>
              <a:t>考点一　内环境的组成与理化性质</a:t>
            </a:r>
            <a:endParaRPr lang="zh-CN" altLang="en-US" sz="2300" b="1" dirty="0">
              <a:solidFill>
                <a:srgbClr val="BE64A0"/>
              </a:solidFill>
              <a:latin typeface="黑体" panose="02010609060101010101" pitchFamily="49" charset="-122"/>
              <a:ea typeface="黑体" panose="02010609060101010101" pitchFamily="49" charset="-122"/>
            </a:endParaRPr>
          </a:p>
        </p:txBody>
      </p:sp>
      <p:pic>
        <p:nvPicPr>
          <p:cNvPr id="4" name="图片 8" descr="ppt-05.png"/>
          <p:cNvPicPr>
            <a:picLocks noChangeAspect="1"/>
          </p:cNvPicPr>
          <p:nvPr/>
        </p:nvPicPr>
        <p:blipFill>
          <a:blip r:embed="rId1"/>
          <a:srcRect/>
          <a:stretch>
            <a:fillRect/>
          </a:stretch>
        </p:blipFill>
        <p:spPr bwMode="auto">
          <a:xfrm>
            <a:off x="3413125" y="935038"/>
            <a:ext cx="2317750" cy="531812"/>
          </a:xfrm>
          <a:prstGeom prst="rect">
            <a:avLst/>
          </a:prstGeom>
          <a:noFill/>
          <a:ln w="9525">
            <a:noFill/>
            <a:miter lim="800000"/>
            <a:headEnd/>
            <a:tailEnd/>
          </a:ln>
        </p:spPr>
      </p:pic>
      <p:sp>
        <p:nvSpPr>
          <p:cNvPr id="5" name="TextBox 9"/>
          <p:cNvSpPr txBox="1">
            <a:spLocks noChangeArrowheads="1"/>
          </p:cNvSpPr>
          <p:nvPr/>
        </p:nvSpPr>
        <p:spPr bwMode="auto">
          <a:xfrm>
            <a:off x="3908425" y="963613"/>
            <a:ext cx="1857375" cy="554037"/>
          </a:xfrm>
          <a:prstGeom prst="rect">
            <a:avLst/>
          </a:prstGeom>
          <a:noFill/>
          <a:ln w="9525">
            <a:noFill/>
            <a:miter lim="800000"/>
          </a:ln>
        </p:spPr>
        <p:txBody>
          <a:bodyPr>
            <a:spAutoFit/>
          </a:bodyPr>
          <a:lstStyle/>
          <a:p>
            <a:pPr algn="ctr" fontAlgn="t"/>
            <a:r>
              <a:rPr lang="zh-CN" altLang="en-US" sz="3000" b="1" dirty="0">
                <a:latin typeface="黑体" panose="02010609060101010101" pitchFamily="49" charset="-122"/>
                <a:ea typeface="黑体" panose="02010609060101010101" pitchFamily="49" charset="-122"/>
              </a:rPr>
              <a:t>教材研读</a:t>
            </a:r>
            <a:endParaRPr lang="zh-CN" altLang="en-US" sz="3000" b="1" dirty="0">
              <a:latin typeface="黑体" panose="02010609060101010101" pitchFamily="49" charset="-122"/>
              <a:ea typeface="黑体" panose="02010609060101010101" pitchFamily="49" charset="-122"/>
              <a:hlinkClick r:id="rId2" action="ppaction://hlinksldjump"/>
            </a:endParaRPr>
          </a:p>
        </p:txBody>
      </p:sp>
      <p:pic>
        <p:nvPicPr>
          <p:cNvPr id="6" name="图片 8" descr="考点扫描教师.tif"/>
          <p:cNvPicPr>
            <a:picLocks noChangeAspect="1"/>
          </p:cNvPicPr>
          <p:nvPr/>
        </p:nvPicPr>
        <p:blipFill>
          <a:blip r:embed="rId3"/>
          <a:srcRect/>
          <a:stretch>
            <a:fillRect/>
          </a:stretch>
        </p:blipFill>
        <p:spPr bwMode="auto">
          <a:xfrm>
            <a:off x="490538" y="1558925"/>
            <a:ext cx="1573212" cy="447675"/>
          </a:xfrm>
          <a:prstGeom prst="rect">
            <a:avLst/>
          </a:prstGeom>
          <a:noFill/>
          <a:ln w="9525">
            <a:noFill/>
            <a:miter lim="800000"/>
            <a:headEnd/>
            <a:tailEnd/>
          </a:ln>
        </p:spPr>
      </p:pic>
      <p:sp>
        <p:nvSpPr>
          <p:cNvPr id="7" name="TextBox 2"/>
          <p:cNvSpPr txBox="1"/>
          <p:nvPr/>
        </p:nvSpPr>
        <p:spPr>
          <a:xfrm>
            <a:off x="540000" y="2634451"/>
            <a:ext cx="8127000" cy="4198265"/>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一、内环境的组成</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1.内环境的组成与功能</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(1)体液与内环境</a:t>
            </a:r>
            <a:endParaRPr lang="zh-CN" altLang="en-US" dirty="0"/>
          </a:p>
          <a:p>
            <a:pPr marL="0" indent="0" eaLnBrk="0" latinLnBrk="1" hangingPunct="0">
              <a:lnSpc>
                <a:spcPct val="150000"/>
              </a:lnSpc>
              <a:spcBef>
                <a:spcPts val="0"/>
              </a:spcBef>
              <a:buNone/>
            </a:pPr>
            <a:r>
              <a:rPr lang="zh-CN" altLang="en-US" sz="8860" kern="0" spc="45963"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233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(2)内环境的功能:是细胞生活的⑦</a:t>
            </a:r>
            <a:r>
              <a:rPr lang="zh-CN" altLang="en-US" sz="2010" u="sng" kern="0" dirty="0" smtClean="0">
                <a:solidFill>
                  <a:srgbClr val="000000"/>
                </a:solidFill>
                <a:latin typeface="Times New Roman" panose="02020603050405020304" pitchFamily="65" charset="-122"/>
                <a:ea typeface="宋体" panose="02010600030101010101" pitchFamily="2" charset="-122"/>
              </a:rPr>
              <a:t>    直接    </a:t>
            </a:r>
            <a:r>
              <a:rPr lang="zh-CN" altLang="en-US" sz="2010" kern="0" dirty="0" smtClean="0">
                <a:solidFill>
                  <a:srgbClr val="000000"/>
                </a:solidFill>
                <a:latin typeface="Times New Roman" panose="02020603050405020304" pitchFamily="65" charset="-122"/>
                <a:ea typeface="宋体" panose="02010600030101010101" pitchFamily="2" charset="-122"/>
              </a:rPr>
              <a:t>环境。</a:t>
            </a:r>
            <a:endParaRPr lang="zh-CN" altLang="en-US" dirty="0"/>
          </a:p>
        </p:txBody>
      </p:sp>
      <p:pic>
        <p:nvPicPr>
          <p:cNvPr id="8" name="图片 3" descr="textimage1.jpeg"/>
          <p:cNvPicPr>
            <a:picLocks noChangeAspect="1"/>
          </p:cNvPicPr>
          <p:nvPr/>
        </p:nvPicPr>
        <p:blipFill>
          <a:blip r:embed="rId4"/>
          <a:stretch>
            <a:fillRect/>
          </a:stretch>
        </p:blipFill>
        <p:spPr>
          <a:xfrm>
            <a:off x="857224" y="4103764"/>
            <a:ext cx="6306602" cy="2156840"/>
          </a:xfrm>
          <a:prstGeom prst="rect">
            <a:avLst/>
          </a:prstGeom>
        </p:spPr>
      </p:pic>
      <p:pic>
        <p:nvPicPr>
          <p:cNvPr id="9" name="Picture 11" descr="\\A015\吴双婷\线.tif"/>
          <p:cNvPicPr>
            <a:picLocks noChangeAspect="1" noChangeArrowheads="1"/>
          </p:cNvPicPr>
          <p:nvPr/>
        </p:nvPicPr>
        <p:blipFill>
          <a:blip r:embed="rId5"/>
          <a:srcRect/>
          <a:stretch>
            <a:fillRect/>
          </a:stretch>
        </p:blipFill>
        <p:spPr bwMode="auto">
          <a:xfrm>
            <a:off x="4187824" y="4584706"/>
            <a:ext cx="465138" cy="252412"/>
          </a:xfrm>
          <a:prstGeom prst="rect">
            <a:avLst/>
          </a:prstGeom>
          <a:noFill/>
          <a:ln w="9525">
            <a:noFill/>
            <a:miter lim="800000"/>
            <a:headEnd/>
            <a:tailEnd/>
          </a:ln>
        </p:spPr>
      </p:pic>
      <p:pic>
        <p:nvPicPr>
          <p:cNvPr id="10" name="Picture 11" descr="\\A015\吴双婷\线.tif"/>
          <p:cNvPicPr>
            <a:picLocks noChangeAspect="1" noChangeArrowheads="1"/>
          </p:cNvPicPr>
          <p:nvPr/>
        </p:nvPicPr>
        <p:blipFill>
          <a:blip r:embed="rId5"/>
          <a:srcRect/>
          <a:stretch>
            <a:fillRect/>
          </a:stretch>
        </p:blipFill>
        <p:spPr bwMode="auto">
          <a:xfrm>
            <a:off x="4181468" y="5063343"/>
            <a:ext cx="465138" cy="252412"/>
          </a:xfrm>
          <a:prstGeom prst="rect">
            <a:avLst/>
          </a:prstGeom>
          <a:noFill/>
          <a:ln w="9525">
            <a:noFill/>
            <a:miter lim="800000"/>
            <a:headEnd/>
            <a:tailEnd/>
          </a:ln>
        </p:spPr>
      </p:pic>
      <p:pic>
        <p:nvPicPr>
          <p:cNvPr id="11" name="Picture 11" descr="\\A015\吴双婷\线.tif"/>
          <p:cNvPicPr>
            <a:picLocks noChangeAspect="1" noChangeArrowheads="1"/>
          </p:cNvPicPr>
          <p:nvPr/>
        </p:nvPicPr>
        <p:blipFill>
          <a:blip r:embed="rId5"/>
          <a:srcRect/>
          <a:stretch>
            <a:fillRect/>
          </a:stretch>
        </p:blipFill>
        <p:spPr bwMode="auto">
          <a:xfrm>
            <a:off x="3986210" y="5525311"/>
            <a:ext cx="657228" cy="252412"/>
          </a:xfrm>
          <a:prstGeom prst="rect">
            <a:avLst/>
          </a:prstGeom>
          <a:noFill/>
          <a:ln w="9525">
            <a:noFill/>
            <a:miter lim="800000"/>
            <a:headEnd/>
            <a:tailEnd/>
          </a:ln>
        </p:spPr>
      </p:pic>
      <p:pic>
        <p:nvPicPr>
          <p:cNvPr id="12" name="Picture 11" descr="\\A015\吴双婷\线.tif"/>
          <p:cNvPicPr>
            <a:picLocks noChangeAspect="1" noChangeArrowheads="1"/>
          </p:cNvPicPr>
          <p:nvPr/>
        </p:nvPicPr>
        <p:blipFill>
          <a:blip r:embed="rId5"/>
          <a:srcRect/>
          <a:stretch>
            <a:fillRect/>
          </a:stretch>
        </p:blipFill>
        <p:spPr bwMode="auto">
          <a:xfrm>
            <a:off x="5086352" y="4825217"/>
            <a:ext cx="914408" cy="252412"/>
          </a:xfrm>
          <a:prstGeom prst="rect">
            <a:avLst/>
          </a:prstGeom>
          <a:noFill/>
          <a:ln w="9525">
            <a:noFill/>
            <a:miter lim="800000"/>
            <a:headEnd/>
            <a:tailEnd/>
          </a:ln>
        </p:spPr>
      </p:pic>
      <p:pic>
        <p:nvPicPr>
          <p:cNvPr id="13" name="Picture 11" descr="\\A015\吴双婷\线.tif"/>
          <p:cNvPicPr>
            <a:picLocks noChangeAspect="1" noChangeArrowheads="1"/>
          </p:cNvPicPr>
          <p:nvPr/>
        </p:nvPicPr>
        <p:blipFill>
          <a:blip r:embed="rId5"/>
          <a:srcRect/>
          <a:stretch>
            <a:fillRect/>
          </a:stretch>
        </p:blipFill>
        <p:spPr bwMode="auto">
          <a:xfrm>
            <a:off x="4598199" y="5789628"/>
            <a:ext cx="914408" cy="252412"/>
          </a:xfrm>
          <a:prstGeom prst="rect">
            <a:avLst/>
          </a:prstGeom>
          <a:noFill/>
          <a:ln w="9525">
            <a:noFill/>
            <a:miter lim="800000"/>
            <a:headEnd/>
            <a:tailEnd/>
          </a:ln>
        </p:spPr>
      </p:pic>
      <p:pic>
        <p:nvPicPr>
          <p:cNvPr id="14" name="Picture 11" descr="\\A015\吴双婷\线.tif"/>
          <p:cNvPicPr>
            <a:picLocks noChangeAspect="1" noChangeArrowheads="1"/>
          </p:cNvPicPr>
          <p:nvPr/>
        </p:nvPicPr>
        <p:blipFill>
          <a:blip r:embed="rId5"/>
          <a:srcRect/>
          <a:stretch>
            <a:fillRect/>
          </a:stretch>
        </p:blipFill>
        <p:spPr bwMode="auto">
          <a:xfrm>
            <a:off x="6712759" y="5382435"/>
            <a:ext cx="500066" cy="252412"/>
          </a:xfrm>
          <a:prstGeom prst="rect">
            <a:avLst/>
          </a:prstGeom>
          <a:noFill/>
          <a:ln w="9525">
            <a:noFill/>
            <a:miter lim="800000"/>
            <a:headEnd/>
            <a:tailEnd/>
          </a:ln>
        </p:spPr>
      </p:pic>
      <p:pic>
        <p:nvPicPr>
          <p:cNvPr id="15" name="Picture 11" descr="\\A015\吴双婷\线.tif"/>
          <p:cNvPicPr>
            <a:picLocks noChangeAspect="1" noChangeArrowheads="1"/>
          </p:cNvPicPr>
          <p:nvPr/>
        </p:nvPicPr>
        <p:blipFill>
          <a:blip r:embed="rId5"/>
          <a:srcRect/>
          <a:stretch>
            <a:fillRect/>
          </a:stretch>
        </p:blipFill>
        <p:spPr bwMode="auto">
          <a:xfrm>
            <a:off x="4214810" y="6456388"/>
            <a:ext cx="1062046" cy="2524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1152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(3)不同细胞所处的内环境</a:t>
            </a:r>
            <a:endParaRPr lang="zh-CN" altLang="en-US" dirty="0"/>
          </a:p>
        </p:txBody>
      </p:sp>
      <p:graphicFrame>
        <p:nvGraphicFramePr>
          <p:cNvPr id="4" name="表格 2"/>
          <p:cNvGraphicFramePr>
            <a:graphicFrameLocks noGrp="1"/>
          </p:cNvGraphicFramePr>
          <p:nvPr/>
        </p:nvGraphicFramePr>
        <p:xfrm>
          <a:off x="540000" y="1634319"/>
          <a:ext cx="7740000" cy="2585088"/>
        </p:xfrm>
        <a:graphic>
          <a:graphicData uri="http://schemas.openxmlformats.org/drawingml/2006/table">
            <a:tbl>
              <a:tblPr/>
              <a:tblGrid>
                <a:gridCol w="3870000"/>
                <a:gridCol w="3870000"/>
              </a:tblGrid>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细胞名称</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所处内环境</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组织细胞</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⑧</a:t>
                      </a:r>
                      <a:r>
                        <a:rPr lang="zh-CN" altLang="en-US" sz="1700" u="sng" kern="0" dirty="0" smtClean="0">
                          <a:solidFill>
                            <a:srgbClr val="000000"/>
                          </a:solidFill>
                          <a:latin typeface="Times New Roman" panose="02020603050405020304" pitchFamily="65" charset="-122"/>
                          <a:ea typeface="宋体" panose="02010600030101010101" pitchFamily="2" charset="-122"/>
                        </a:rPr>
                        <a:t>    组织液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毛细血管壁细胞</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⑨</a:t>
                      </a:r>
                      <a:r>
                        <a:rPr lang="zh-CN" altLang="en-US" sz="1700" u="sng" kern="0" dirty="0" smtClean="0">
                          <a:solidFill>
                            <a:srgbClr val="000000"/>
                          </a:solidFill>
                          <a:latin typeface="Times New Roman" panose="02020603050405020304" pitchFamily="65" charset="-122"/>
                          <a:ea typeface="宋体" panose="02010600030101010101" pitchFamily="2" charset="-122"/>
                        </a:rPr>
                        <a:t>    血浆、组织液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19">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毛细淋巴管壁细胞</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⑩</a:t>
                      </a:r>
                      <a:r>
                        <a:rPr lang="zh-CN" altLang="en-US" sz="1700" u="sng" kern="0" dirty="0" smtClean="0">
                          <a:solidFill>
                            <a:srgbClr val="000000"/>
                          </a:solidFill>
                          <a:latin typeface="Times New Roman" panose="02020603050405020304" pitchFamily="65" charset="-122"/>
                          <a:ea typeface="宋体" panose="02010600030101010101" pitchFamily="2" charset="-122"/>
                        </a:rPr>
                        <a:t>    淋巴、组织液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血细胞</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spc="290" dirty="0" smtClean="0">
                          <a:solidFill>
                            <a:srgbClr val="000000"/>
                          </a:solidFill>
                          <a:latin typeface="Times New Roman" panose="02020603050405020304" pitchFamily="65" charset="-122"/>
                          <a:ea typeface="宋体" panose="02010600030101010101" pitchFamily="2" charset="-122"/>
                        </a:rPr>
                        <a:t> </a:t>
                      </a:r>
                      <a:r>
                        <a:rPr lang="zh-CN" altLang="en-US" sz="1700" u="sng" kern="0" dirty="0" smtClean="0">
                          <a:solidFill>
                            <a:srgbClr val="000000"/>
                          </a:solidFill>
                          <a:latin typeface="Times New Roman" panose="02020603050405020304" pitchFamily="65" charset="-122"/>
                          <a:ea typeface="宋体" panose="02010600030101010101" pitchFamily="2" charset="-122"/>
                        </a:rPr>
                        <a:t>    血浆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淋巴细胞和吞噬细胞</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spc="290" dirty="0" smtClean="0">
                          <a:solidFill>
                            <a:srgbClr val="000000"/>
                          </a:solidFill>
                          <a:latin typeface="Times New Roman" panose="02020603050405020304" pitchFamily="65" charset="-122"/>
                          <a:ea typeface="宋体" panose="02010600030101010101" pitchFamily="2" charset="-122"/>
                        </a:rPr>
                        <a:t> </a:t>
                      </a:r>
                      <a:r>
                        <a:rPr lang="zh-CN" altLang="en-US" sz="1700" u="sng" kern="0" dirty="0" smtClean="0">
                          <a:solidFill>
                            <a:srgbClr val="000000"/>
                          </a:solidFill>
                          <a:latin typeface="Times New Roman" panose="02020603050405020304" pitchFamily="65" charset="-122"/>
                          <a:ea typeface="宋体" panose="02010600030101010101" pitchFamily="2" charset="-122"/>
                        </a:rPr>
                        <a:t>    淋巴、血浆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r>
            </a:tbl>
          </a:graphicData>
        </a:graphic>
      </p:graphicFrame>
      <p:pic>
        <p:nvPicPr>
          <p:cNvPr id="5" name="图片 3" descr="textimage2.jpeg"/>
          <p:cNvPicPr>
            <a:picLocks noChangeAspect="1"/>
          </p:cNvPicPr>
          <p:nvPr/>
        </p:nvPicPr>
        <p:blipFill>
          <a:blip r:embed="rId1"/>
          <a:stretch>
            <a:fillRect/>
          </a:stretch>
        </p:blipFill>
        <p:spPr>
          <a:xfrm>
            <a:off x="4481999" y="3563144"/>
            <a:ext cx="216000" cy="216000"/>
          </a:xfrm>
          <a:prstGeom prst="rect">
            <a:avLst/>
          </a:prstGeom>
        </p:spPr>
      </p:pic>
      <p:pic>
        <p:nvPicPr>
          <p:cNvPr id="6" name="图片 4" descr="textimage3.jpeg"/>
          <p:cNvPicPr>
            <a:picLocks noChangeAspect="1"/>
          </p:cNvPicPr>
          <p:nvPr/>
        </p:nvPicPr>
        <p:blipFill>
          <a:blip r:embed="rId2"/>
          <a:stretch>
            <a:fillRect/>
          </a:stretch>
        </p:blipFill>
        <p:spPr>
          <a:xfrm>
            <a:off x="4481999" y="3936464"/>
            <a:ext cx="216000" cy="216000"/>
          </a:xfrm>
          <a:prstGeom prst="rect">
            <a:avLst/>
          </a:prstGeom>
        </p:spPr>
      </p:pic>
      <p:pic>
        <p:nvPicPr>
          <p:cNvPr id="7" name="Picture 11" descr="\\A015\吴双婷\线.tif"/>
          <p:cNvPicPr>
            <a:picLocks noChangeAspect="1" noChangeArrowheads="1"/>
          </p:cNvPicPr>
          <p:nvPr/>
        </p:nvPicPr>
        <p:blipFill>
          <a:blip r:embed="rId3"/>
          <a:srcRect/>
          <a:stretch>
            <a:fillRect/>
          </a:stretch>
        </p:blipFill>
        <p:spPr bwMode="auto">
          <a:xfrm>
            <a:off x="4668054" y="2132004"/>
            <a:ext cx="1118391" cy="323850"/>
          </a:xfrm>
          <a:prstGeom prst="rect">
            <a:avLst/>
          </a:prstGeom>
          <a:noFill/>
          <a:ln w="9525">
            <a:noFill/>
            <a:miter lim="800000"/>
            <a:headEnd/>
            <a:tailEnd/>
          </a:ln>
        </p:spPr>
      </p:pic>
      <p:pic>
        <p:nvPicPr>
          <p:cNvPr id="8" name="Picture 11" descr="\\A015\吴双婷\线.tif"/>
          <p:cNvPicPr>
            <a:picLocks noChangeAspect="1" noChangeArrowheads="1"/>
          </p:cNvPicPr>
          <p:nvPr/>
        </p:nvPicPr>
        <p:blipFill>
          <a:blip r:embed="rId3"/>
          <a:srcRect/>
          <a:stretch>
            <a:fillRect/>
          </a:stretch>
        </p:blipFill>
        <p:spPr bwMode="auto">
          <a:xfrm>
            <a:off x="4672818" y="2563013"/>
            <a:ext cx="1828008" cy="323850"/>
          </a:xfrm>
          <a:prstGeom prst="rect">
            <a:avLst/>
          </a:prstGeom>
          <a:noFill/>
          <a:ln w="9525">
            <a:noFill/>
            <a:miter lim="800000"/>
            <a:headEnd/>
            <a:tailEnd/>
          </a:ln>
        </p:spPr>
      </p:pic>
      <p:pic>
        <p:nvPicPr>
          <p:cNvPr id="9" name="Picture 11" descr="\\A015\吴双婷\线.tif"/>
          <p:cNvPicPr>
            <a:picLocks noChangeAspect="1" noChangeArrowheads="1"/>
          </p:cNvPicPr>
          <p:nvPr/>
        </p:nvPicPr>
        <p:blipFill>
          <a:blip r:embed="rId3"/>
          <a:srcRect/>
          <a:stretch>
            <a:fillRect/>
          </a:stretch>
        </p:blipFill>
        <p:spPr bwMode="auto">
          <a:xfrm>
            <a:off x="4667253" y="2991641"/>
            <a:ext cx="1762135" cy="323850"/>
          </a:xfrm>
          <a:prstGeom prst="rect">
            <a:avLst/>
          </a:prstGeom>
          <a:noFill/>
          <a:ln w="9525">
            <a:noFill/>
            <a:miter lim="800000"/>
            <a:headEnd/>
            <a:tailEnd/>
          </a:ln>
        </p:spPr>
      </p:pic>
      <p:pic>
        <p:nvPicPr>
          <p:cNvPr id="10" name="Picture 11" descr="\\A015\吴双婷\线.tif"/>
          <p:cNvPicPr>
            <a:picLocks noChangeAspect="1" noChangeArrowheads="1"/>
          </p:cNvPicPr>
          <p:nvPr/>
        </p:nvPicPr>
        <p:blipFill>
          <a:blip r:embed="rId3"/>
          <a:srcRect/>
          <a:stretch>
            <a:fillRect/>
          </a:stretch>
        </p:blipFill>
        <p:spPr bwMode="auto">
          <a:xfrm>
            <a:off x="4695824" y="3429000"/>
            <a:ext cx="1090622" cy="323850"/>
          </a:xfrm>
          <a:prstGeom prst="rect">
            <a:avLst/>
          </a:prstGeom>
          <a:noFill/>
          <a:ln w="9525">
            <a:noFill/>
            <a:miter lim="800000"/>
            <a:headEnd/>
            <a:tailEnd/>
          </a:ln>
        </p:spPr>
      </p:pic>
      <p:pic>
        <p:nvPicPr>
          <p:cNvPr id="11" name="Picture 11" descr="\\A015\吴双婷\线.tif"/>
          <p:cNvPicPr>
            <a:picLocks noChangeAspect="1" noChangeArrowheads="1"/>
          </p:cNvPicPr>
          <p:nvPr/>
        </p:nvPicPr>
        <p:blipFill>
          <a:blip r:embed="rId3"/>
          <a:srcRect/>
          <a:stretch>
            <a:fillRect/>
          </a:stretch>
        </p:blipFill>
        <p:spPr bwMode="auto">
          <a:xfrm>
            <a:off x="4681535" y="3853660"/>
            <a:ext cx="1643074"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280570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2.内环境三种主要成分的转化</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(1)转化关系</a:t>
            </a:r>
            <a:endParaRPr lang="zh-CN" altLang="en-US" dirty="0"/>
          </a:p>
          <a:p>
            <a:pPr marL="0" indent="0" eaLnBrk="0" latinLnBrk="1" hangingPunct="0">
              <a:lnSpc>
                <a:spcPct val="150000"/>
              </a:lnSpc>
              <a:spcBef>
                <a:spcPts val="0"/>
              </a:spcBef>
              <a:buNone/>
            </a:pPr>
            <a:r>
              <a:rPr lang="zh-CN" altLang="en-US" sz="6120" kern="0" spc="42181"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endParaRPr lang="en-US" altLang="zh-CN" sz="2010" kern="0" dirty="0" smtClean="0">
              <a:solidFill>
                <a:srgbClr val="000000"/>
              </a:solidFill>
              <a:latin typeface="Times New Roman" panose="02020603050405020304" pitchFamily="65" charset="-122"/>
              <a:ea typeface="宋体" panose="02010600030101010101" pitchFamily="2" charset="-122"/>
            </a:endParaRPr>
          </a:p>
        </p:txBody>
      </p:sp>
      <p:pic>
        <p:nvPicPr>
          <p:cNvPr id="1027" name="Picture 3"/>
          <p:cNvPicPr>
            <a:picLocks noChangeAspect="1" noChangeArrowheads="1"/>
          </p:cNvPicPr>
          <p:nvPr/>
        </p:nvPicPr>
        <p:blipFill>
          <a:blip r:embed="rId1"/>
          <a:srcRect/>
          <a:stretch>
            <a:fillRect/>
          </a:stretch>
        </p:blipFill>
        <p:spPr bwMode="auto">
          <a:xfrm>
            <a:off x="714348" y="1991509"/>
            <a:ext cx="6191250" cy="1771650"/>
          </a:xfrm>
          <a:prstGeom prst="rect">
            <a:avLst/>
          </a:prstGeom>
          <a:noFill/>
          <a:ln w="9525">
            <a:noFill/>
            <a:miter lim="800000"/>
            <a:headEnd/>
            <a:tailEnd/>
          </a:ln>
          <a:effectLst/>
        </p:spPr>
      </p:pic>
      <p:pic>
        <p:nvPicPr>
          <p:cNvPr id="6" name="Picture 11" descr="\\A015\吴双婷\线.tif"/>
          <p:cNvPicPr>
            <a:picLocks noChangeAspect="1" noChangeArrowheads="1"/>
          </p:cNvPicPr>
          <p:nvPr/>
        </p:nvPicPr>
        <p:blipFill>
          <a:blip r:embed="rId2"/>
          <a:srcRect/>
          <a:stretch>
            <a:fillRect/>
          </a:stretch>
        </p:blipFill>
        <p:spPr bwMode="auto">
          <a:xfrm>
            <a:off x="1202508" y="2208204"/>
            <a:ext cx="869161" cy="323850"/>
          </a:xfrm>
          <a:prstGeom prst="rect">
            <a:avLst/>
          </a:prstGeom>
          <a:noFill/>
          <a:ln w="9525">
            <a:noFill/>
            <a:miter lim="800000"/>
            <a:headEnd/>
            <a:tailEnd/>
          </a:ln>
        </p:spPr>
      </p:pic>
      <p:pic>
        <p:nvPicPr>
          <p:cNvPr id="7" name="Picture 11" descr="\\A015\吴双婷\线.tif"/>
          <p:cNvPicPr>
            <a:picLocks noChangeAspect="1" noChangeArrowheads="1"/>
          </p:cNvPicPr>
          <p:nvPr/>
        </p:nvPicPr>
        <p:blipFill>
          <a:blip r:embed="rId2"/>
          <a:srcRect/>
          <a:stretch>
            <a:fillRect/>
          </a:stretch>
        </p:blipFill>
        <p:spPr bwMode="auto">
          <a:xfrm>
            <a:off x="5588799" y="2215347"/>
            <a:ext cx="1126341" cy="323850"/>
          </a:xfrm>
          <a:prstGeom prst="rect">
            <a:avLst/>
          </a:prstGeom>
          <a:noFill/>
          <a:ln w="9525">
            <a:noFill/>
            <a:miter lim="800000"/>
            <a:headEnd/>
            <a:tailEnd/>
          </a:ln>
        </p:spPr>
      </p:pic>
      <p:pic>
        <p:nvPicPr>
          <p:cNvPr id="8" name="Picture 11" descr="\\A015\吴双婷\线.tif"/>
          <p:cNvPicPr>
            <a:picLocks noChangeAspect="1" noChangeArrowheads="1"/>
          </p:cNvPicPr>
          <p:nvPr/>
        </p:nvPicPr>
        <p:blipFill>
          <a:blip r:embed="rId2"/>
          <a:srcRect/>
          <a:stretch>
            <a:fillRect/>
          </a:stretch>
        </p:blipFill>
        <p:spPr bwMode="auto">
          <a:xfrm>
            <a:off x="3005127" y="3267075"/>
            <a:ext cx="923932"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928972"/>
          </a:xfrm>
          <a:prstGeom prst="rect">
            <a:avLst/>
          </a:prstGeom>
          <a:noFill/>
        </p:spPr>
        <p:txBody>
          <a:bodyPr wrap="square" lIns="0" tIns="0" rIns="0" bIns="0" rtlCol="0">
            <a:spAutoFit/>
          </a:bodyPr>
          <a:lstStyle/>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(2)转化异常——组织水肿</a:t>
            </a:r>
            <a:endParaRPr lang="zh-CN" altLang="en-US" sz="2400" dirty="0" smtClean="0"/>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组织间隙中积聚的组织液过多将导致组织水肿,引发原因如图所示:</a:t>
            </a:r>
            <a:endParaRPr lang="zh-CN" altLang="en-US" sz="2400" dirty="0" smtClean="0"/>
          </a:p>
        </p:txBody>
      </p:sp>
      <p:pic>
        <p:nvPicPr>
          <p:cNvPr id="2051" name="Picture 3"/>
          <p:cNvPicPr>
            <a:picLocks noChangeAspect="1" noChangeArrowheads="1"/>
          </p:cNvPicPr>
          <p:nvPr/>
        </p:nvPicPr>
        <p:blipFill>
          <a:blip r:embed="rId1"/>
          <a:srcRect/>
          <a:stretch>
            <a:fillRect/>
          </a:stretch>
        </p:blipFill>
        <p:spPr bwMode="auto">
          <a:xfrm>
            <a:off x="571472" y="2062947"/>
            <a:ext cx="6762750" cy="3190875"/>
          </a:xfrm>
          <a:prstGeom prst="rect">
            <a:avLst/>
          </a:prstGeom>
          <a:noFill/>
          <a:ln w="9525">
            <a:noFill/>
            <a:miter lim="800000"/>
            <a:headEnd/>
            <a:tailEnd/>
          </a:ln>
          <a:effectLst/>
        </p:spPr>
      </p:pic>
      <p:pic>
        <p:nvPicPr>
          <p:cNvPr id="8" name="Picture 11" descr="\\A015\吴双婷\线.tif"/>
          <p:cNvPicPr>
            <a:picLocks noChangeAspect="1" noChangeArrowheads="1"/>
          </p:cNvPicPr>
          <p:nvPr/>
        </p:nvPicPr>
        <p:blipFill>
          <a:blip r:embed="rId2"/>
          <a:srcRect/>
          <a:stretch>
            <a:fillRect/>
          </a:stretch>
        </p:blipFill>
        <p:spPr bwMode="auto">
          <a:xfrm>
            <a:off x="6091250" y="2453477"/>
            <a:ext cx="787400" cy="323850"/>
          </a:xfrm>
          <a:prstGeom prst="rect">
            <a:avLst/>
          </a:prstGeom>
          <a:noFill/>
          <a:ln w="9525">
            <a:noFill/>
            <a:miter lim="800000"/>
            <a:headEnd/>
            <a:tailEnd/>
          </a:ln>
        </p:spPr>
      </p:pic>
      <p:pic>
        <p:nvPicPr>
          <p:cNvPr id="9" name="Picture 11" descr="\\A015\吴双婷\线.tif"/>
          <p:cNvPicPr>
            <a:picLocks noChangeAspect="1" noChangeArrowheads="1"/>
          </p:cNvPicPr>
          <p:nvPr/>
        </p:nvPicPr>
        <p:blipFill>
          <a:blip r:embed="rId2"/>
          <a:srcRect/>
          <a:stretch>
            <a:fillRect/>
          </a:stretch>
        </p:blipFill>
        <p:spPr bwMode="auto">
          <a:xfrm>
            <a:off x="6481774" y="3782222"/>
            <a:ext cx="787400"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991377"/>
            <a:ext cx="8127000" cy="139345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二、内环境的成分</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1.内环境的成分</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(1)血浆的成分</a:t>
            </a:r>
            <a:endParaRPr lang="zh-CN" altLang="en-US" dirty="0"/>
          </a:p>
        </p:txBody>
      </p:sp>
      <p:graphicFrame>
        <p:nvGraphicFramePr>
          <p:cNvPr id="3" name="表格 2"/>
          <p:cNvGraphicFramePr>
            <a:graphicFrameLocks noGrp="1"/>
          </p:cNvGraphicFramePr>
          <p:nvPr/>
        </p:nvGraphicFramePr>
        <p:xfrm>
          <a:off x="540000" y="2467426"/>
          <a:ext cx="7740000" cy="1792080"/>
        </p:xfrm>
        <a:graphic>
          <a:graphicData uri="http://schemas.openxmlformats.org/drawingml/2006/table">
            <a:tbl>
              <a:tblPr/>
              <a:tblGrid>
                <a:gridCol w="817290"/>
                <a:gridCol w="1143008"/>
                <a:gridCol w="1571636"/>
                <a:gridCol w="928694"/>
                <a:gridCol w="3279372"/>
              </a:tblGrid>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含量</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约90%</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7%~9%</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约1%</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其余</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83196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物质</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①</a:t>
                      </a:r>
                      <a:r>
                        <a:rPr lang="zh-CN" altLang="en-US" sz="1700" u="sng" kern="0" dirty="0" smtClean="0">
                          <a:solidFill>
                            <a:srgbClr val="000000"/>
                          </a:solidFill>
                          <a:latin typeface="Times New Roman" panose="02020603050405020304" pitchFamily="65" charset="-122"/>
                          <a:ea typeface="宋体" panose="02010600030101010101" pitchFamily="2" charset="-122"/>
                        </a:rPr>
                        <a:t>    水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②</a:t>
                      </a:r>
                      <a:r>
                        <a:rPr lang="zh-CN" altLang="en-US" sz="1700" u="sng" kern="0" dirty="0" smtClean="0">
                          <a:solidFill>
                            <a:srgbClr val="000000"/>
                          </a:solidFill>
                          <a:latin typeface="Times New Roman" panose="02020603050405020304" pitchFamily="65" charset="-122"/>
                          <a:ea typeface="宋体" panose="02010600030101010101" pitchFamily="2" charset="-122"/>
                        </a:rPr>
                        <a:t>    蛋白质    </a:t>
                      </a:r>
                      <a:endParaRPr lang="zh-CN" altLang="en-US" sz="1700" u="sng"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无机盐</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血液运送的物质(营养物质、代谢废物、气体、激素等)</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特点</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gridSpan="4">
                  <a:txBody>
                    <a:bodyPr/>
                    <a:lstStyle/>
                    <a:p>
                      <a:pPr eaLnBrk="0" latinLnBrk="1" hangingPunct="0">
                        <a:lnSpc>
                          <a:spcPct val="150000"/>
                        </a:lnSpc>
                        <a:spcBef>
                          <a:spcPts val="0"/>
                        </a:spcBef>
                      </a:pPr>
                      <a:r>
                        <a:rPr lang="zh-CN" altLang="en-US" sz="1700" kern="0" dirty="0" smtClean="0">
                          <a:solidFill>
                            <a:srgbClr val="000000"/>
                          </a:solidFill>
                          <a:latin typeface="Times New Roman" panose="02020603050405020304" pitchFamily="65" charset="-122"/>
                          <a:ea typeface="宋体" panose="02010600030101010101" pitchFamily="2" charset="-122"/>
                        </a:rPr>
                        <a:t>③</a:t>
                      </a:r>
                      <a:r>
                        <a:rPr lang="zh-CN" altLang="en-US" sz="1700" u="sng" kern="0" dirty="0" smtClean="0">
                          <a:solidFill>
                            <a:srgbClr val="000000"/>
                          </a:solidFill>
                          <a:latin typeface="Times New Roman" panose="02020603050405020304" pitchFamily="65" charset="-122"/>
                          <a:ea typeface="宋体" panose="02010600030101010101" pitchFamily="2" charset="-122"/>
                        </a:rPr>
                        <a:t>    蛋白质    </a:t>
                      </a:r>
                      <a:r>
                        <a:rPr lang="zh-CN" altLang="en-US" sz="1700" kern="0" dirty="0" smtClean="0">
                          <a:solidFill>
                            <a:srgbClr val="000000"/>
                          </a:solidFill>
                          <a:latin typeface="Times New Roman" panose="02020603050405020304" pitchFamily="65" charset="-122"/>
                          <a:ea typeface="宋体" panose="02010600030101010101" pitchFamily="2" charset="-122"/>
                        </a:rPr>
                        <a:t>含量明显高于组织液和淋巴中的含量</a:t>
                      </a:r>
                      <a:endParaRPr lang="zh-CN" altLang="en-US" sz="1700" kern="0" dirty="0" smtClean="0">
                        <a:solidFill>
                          <a:srgbClr val="000000"/>
                        </a:solidFill>
                        <a:latin typeface="Times New Roman" panose="02020603050405020304" pitchFamily="65" charset="-122"/>
                        <a:ea typeface="宋体" panose="02010600030101010101" pitchFamily="2" charset="-122"/>
                      </a:endParaRPr>
                    </a:p>
                  </a:txBody>
                  <a:tcPr marL="45720" marR="45720"/>
                </a:tc>
                <a:tc hMerge="1">
                  <a:tcPr marL="45720" marR="45720"/>
                </a:tc>
                <a:tc hMerge="1">
                  <a:tcPr marL="45720" marR="45720"/>
                </a:tc>
                <a:tc hMerge="1">
                  <a:tcPr marL="45720" marR="45720"/>
                </a:tc>
              </a:tr>
            </a:tbl>
          </a:graphicData>
        </a:graphic>
      </p:graphicFrame>
      <p:sp>
        <p:nvSpPr>
          <p:cNvPr id="4" name="TextBox 2"/>
          <p:cNvSpPr txBox="1"/>
          <p:nvPr/>
        </p:nvSpPr>
        <p:spPr>
          <a:xfrm>
            <a:off x="540000" y="4403216"/>
            <a:ext cx="8127000" cy="870175"/>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　　(2)组织液与淋巴的成分:组织液、淋巴的成分和含量与血浆相似,</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但又不完全相同,最主要的差别在于④</a:t>
            </a:r>
            <a:r>
              <a:rPr lang="zh-CN" altLang="en-US" sz="2010" u="sng" kern="0" dirty="0" smtClean="0">
                <a:solidFill>
                  <a:srgbClr val="000000"/>
                </a:solidFill>
                <a:latin typeface="Times New Roman" panose="02020603050405020304" pitchFamily="65" charset="-122"/>
                <a:ea typeface="宋体" panose="02010600030101010101" pitchFamily="2" charset="-122"/>
              </a:rPr>
              <a:t>    血浆    </a:t>
            </a:r>
            <a:r>
              <a:rPr lang="zh-CN" altLang="en-US" sz="2010" kern="0" dirty="0" smtClean="0">
                <a:solidFill>
                  <a:srgbClr val="000000"/>
                </a:solidFill>
                <a:latin typeface="Times New Roman" panose="02020603050405020304" pitchFamily="65" charset="-122"/>
                <a:ea typeface="宋体" panose="02010600030101010101" pitchFamily="2" charset="-122"/>
              </a:rPr>
              <a:t>中含有较多蛋白质。</a:t>
            </a:r>
            <a:endParaRPr lang="en-US" altLang="zh-CN" sz="2010" kern="0" dirty="0" smtClean="0">
              <a:solidFill>
                <a:srgbClr val="000000"/>
              </a:solidFill>
              <a:latin typeface="Times New Roman" panose="02020603050405020304" pitchFamily="65" charset="-122"/>
              <a:ea typeface="宋体" panose="02010600030101010101" pitchFamily="2" charset="-122"/>
            </a:endParaRPr>
          </a:p>
        </p:txBody>
      </p:sp>
      <p:pic>
        <p:nvPicPr>
          <p:cNvPr id="5" name="Picture 11" descr="\\A015\吴双婷\线.tif"/>
          <p:cNvPicPr>
            <a:picLocks noChangeAspect="1" noChangeArrowheads="1"/>
          </p:cNvPicPr>
          <p:nvPr/>
        </p:nvPicPr>
        <p:blipFill>
          <a:blip r:embed="rId1"/>
          <a:srcRect/>
          <a:stretch>
            <a:fillRect/>
          </a:stretch>
        </p:blipFill>
        <p:spPr bwMode="auto">
          <a:xfrm>
            <a:off x="1620031" y="3017838"/>
            <a:ext cx="787400" cy="323850"/>
          </a:xfrm>
          <a:prstGeom prst="rect">
            <a:avLst/>
          </a:prstGeom>
          <a:noFill/>
          <a:ln w="9525">
            <a:noFill/>
            <a:miter lim="800000"/>
            <a:headEnd/>
            <a:tailEnd/>
          </a:ln>
        </p:spPr>
      </p:pic>
      <p:pic>
        <p:nvPicPr>
          <p:cNvPr id="6" name="Picture 11" descr="\\A015\吴双婷\线.tif"/>
          <p:cNvPicPr>
            <a:picLocks noChangeAspect="1" noChangeArrowheads="1"/>
          </p:cNvPicPr>
          <p:nvPr/>
        </p:nvPicPr>
        <p:blipFill>
          <a:blip r:embed="rId1"/>
          <a:srcRect/>
          <a:stretch>
            <a:fillRect/>
          </a:stretch>
        </p:blipFill>
        <p:spPr bwMode="auto">
          <a:xfrm>
            <a:off x="2767000" y="3004341"/>
            <a:ext cx="1162058" cy="323850"/>
          </a:xfrm>
          <a:prstGeom prst="rect">
            <a:avLst/>
          </a:prstGeom>
          <a:noFill/>
          <a:ln w="9525">
            <a:noFill/>
            <a:miter lim="800000"/>
            <a:headEnd/>
            <a:tailEnd/>
          </a:ln>
        </p:spPr>
      </p:pic>
      <p:pic>
        <p:nvPicPr>
          <p:cNvPr id="7" name="Picture 11" descr="\\A015\吴双婷\线.tif"/>
          <p:cNvPicPr>
            <a:picLocks noChangeAspect="1" noChangeArrowheads="1"/>
          </p:cNvPicPr>
          <p:nvPr/>
        </p:nvPicPr>
        <p:blipFill>
          <a:blip r:embed="rId1"/>
          <a:srcRect/>
          <a:stretch>
            <a:fillRect/>
          </a:stretch>
        </p:blipFill>
        <p:spPr bwMode="auto">
          <a:xfrm>
            <a:off x="1621611" y="3853659"/>
            <a:ext cx="1093001" cy="323850"/>
          </a:xfrm>
          <a:prstGeom prst="rect">
            <a:avLst/>
          </a:prstGeom>
          <a:noFill/>
          <a:ln w="9525">
            <a:noFill/>
            <a:miter lim="800000"/>
            <a:headEnd/>
            <a:tailEnd/>
          </a:ln>
        </p:spPr>
      </p:pic>
      <p:pic>
        <p:nvPicPr>
          <p:cNvPr id="8" name="Picture 11" descr="\\A015\吴双婷\线.tif"/>
          <p:cNvPicPr>
            <a:picLocks noChangeAspect="1" noChangeArrowheads="1"/>
          </p:cNvPicPr>
          <p:nvPr/>
        </p:nvPicPr>
        <p:blipFill>
          <a:blip r:embed="rId1"/>
          <a:srcRect/>
          <a:stretch>
            <a:fillRect/>
          </a:stretch>
        </p:blipFill>
        <p:spPr bwMode="auto">
          <a:xfrm>
            <a:off x="4672010" y="4922848"/>
            <a:ext cx="1042997"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777063"/>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2.内环境中存在和不存在的物质</a:t>
            </a:r>
            <a:endParaRPr lang="zh-CN" altLang="en-US"/>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(1)存在的物质</a:t>
            </a:r>
            <a:endParaRPr lang="zh-CN" altLang="en-US"/>
          </a:p>
          <a:p>
            <a:pPr marL="0" indent="0" eaLnBrk="0" latinLnBrk="1" hangingPunct="0">
              <a:lnSpc>
                <a:spcPct val="150000"/>
              </a:lnSpc>
              <a:spcBef>
                <a:spcPts val="0"/>
              </a:spcBef>
              <a:buNone/>
            </a:pPr>
            <a:r>
              <a:rPr lang="zh-CN" altLang="en-US" sz="6835" kern="0" spc="47987"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1565"/>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(2)不存在的物质</a:t>
            </a:r>
            <a:endParaRPr lang="zh-CN" altLang="en-US"/>
          </a:p>
          <a:p>
            <a:pPr marL="0" indent="0" eaLnBrk="0" latinLnBrk="1" hangingPunct="0">
              <a:lnSpc>
                <a:spcPct val="150000"/>
              </a:lnSpc>
              <a:spcBef>
                <a:spcPts val="0"/>
              </a:spcBef>
              <a:buNone/>
            </a:pPr>
            <a:r>
              <a:rPr lang="zh-CN" altLang="en-US" sz="7685" kern="0" spc="4458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a:p>
        </p:txBody>
      </p:sp>
      <p:pic>
        <p:nvPicPr>
          <p:cNvPr id="3" name="图片 3" descr="textimage8.jpeg"/>
          <p:cNvPicPr>
            <a:picLocks noChangeAspect="1"/>
          </p:cNvPicPr>
          <p:nvPr/>
        </p:nvPicPr>
        <p:blipFill>
          <a:blip r:embed="rId1"/>
          <a:stretch>
            <a:fillRect/>
          </a:stretch>
        </p:blipFill>
        <p:spPr>
          <a:xfrm>
            <a:off x="717349" y="1760010"/>
            <a:ext cx="6608076" cy="1699478"/>
          </a:xfrm>
          <a:prstGeom prst="rect">
            <a:avLst/>
          </a:prstGeom>
        </p:spPr>
      </p:pic>
      <p:pic>
        <p:nvPicPr>
          <p:cNvPr id="4" name="图片 4" descr="textimage9.jpeg"/>
          <p:cNvPicPr>
            <a:picLocks noChangeAspect="1"/>
          </p:cNvPicPr>
          <p:nvPr/>
        </p:nvPicPr>
        <p:blipFill>
          <a:blip r:embed="rId2"/>
          <a:stretch>
            <a:fillRect/>
          </a:stretch>
        </p:blipFill>
        <p:spPr>
          <a:xfrm>
            <a:off x="540000" y="4007940"/>
            <a:ext cx="6638925" cy="203835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23224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三、内环境的理化性质</a:t>
            </a:r>
            <a:endParaRPr lang="zh-CN" altLang="en-US" dirty="0" smtClean="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1.渗透压:</a:t>
            </a:r>
            <a:endParaRPr lang="zh-CN" altLang="en-US"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(1)概念:指溶液中①</a:t>
            </a:r>
            <a:r>
              <a:rPr lang="zh-CN" altLang="en-US" sz="2010" u="sng" kern="0" dirty="0" smtClean="0">
                <a:solidFill>
                  <a:srgbClr val="000000"/>
                </a:solidFill>
                <a:latin typeface="Times New Roman" panose="02020603050405020304" pitchFamily="65" charset="-122"/>
                <a:ea typeface="宋体" panose="02010600030101010101" pitchFamily="2" charset="-122"/>
              </a:rPr>
              <a:t>    溶质微粒    </a:t>
            </a:r>
            <a:r>
              <a:rPr lang="zh-CN" altLang="en-US" sz="2010" kern="0" dirty="0" smtClean="0">
                <a:solidFill>
                  <a:srgbClr val="000000"/>
                </a:solidFill>
                <a:latin typeface="Times New Roman" panose="02020603050405020304" pitchFamily="65" charset="-122"/>
                <a:ea typeface="宋体" panose="02010600030101010101" pitchFamily="2" charset="-122"/>
              </a:rPr>
              <a:t>对水的吸引力。</a:t>
            </a:r>
            <a:endParaRPr lang="zh-CN" altLang="en-US"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(2)血浆渗透压大小主要与②</a:t>
            </a:r>
            <a:r>
              <a:rPr lang="zh-CN" altLang="en-US" sz="2010" u="sng" kern="0" dirty="0" smtClean="0">
                <a:solidFill>
                  <a:srgbClr val="000000"/>
                </a:solidFill>
                <a:latin typeface="Times New Roman" panose="02020603050405020304" pitchFamily="65" charset="-122"/>
                <a:ea typeface="宋体" panose="02010600030101010101" pitchFamily="2" charset="-122"/>
              </a:rPr>
              <a:t>    无机盐、蛋白质    </a:t>
            </a:r>
            <a:r>
              <a:rPr lang="zh-CN" altLang="en-US" sz="2010" kern="0" dirty="0" smtClean="0">
                <a:solidFill>
                  <a:srgbClr val="000000"/>
                </a:solidFill>
                <a:latin typeface="Times New Roman" panose="02020603050405020304" pitchFamily="65" charset="-122"/>
                <a:ea typeface="宋体" panose="02010600030101010101" pitchFamily="2" charset="-122"/>
              </a:rPr>
              <a:t>的含量有关。</a:t>
            </a:r>
            <a:endParaRPr lang="zh-CN" altLang="en-US"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(3)细胞外液渗透压的90%以上来源于③</a:t>
            </a:r>
            <a:r>
              <a:rPr lang="zh-CN" altLang="en-US" sz="2010" u="sng" kern="0" dirty="0" smtClean="0">
                <a:solidFill>
                  <a:srgbClr val="000000"/>
                </a:solidFill>
                <a:latin typeface="Times New Roman" panose="02020603050405020304" pitchFamily="65" charset="-122"/>
                <a:ea typeface="宋体" panose="02010600030101010101" pitchFamily="2" charset="-122"/>
              </a:rPr>
              <a:t>    Na</a:t>
            </a:r>
            <a:r>
              <a:rPr lang="zh-CN" altLang="en-US" sz="1515" u="sng"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u="sng" kern="0" dirty="0" smtClean="0">
                <a:solidFill>
                  <a:srgbClr val="000000"/>
                </a:solidFill>
                <a:latin typeface="Times New Roman" panose="02020603050405020304" pitchFamily="65" charset="-122"/>
                <a:ea typeface="宋体" panose="02010600030101010101" pitchFamily="2" charset="-122"/>
              </a:rPr>
              <a:t>和Cl</a:t>
            </a:r>
            <a:r>
              <a:rPr lang="zh-CN" altLang="en-US" sz="1515" u="sng"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sp>
        <p:nvSpPr>
          <p:cNvPr id="4" name="TextBox 2"/>
          <p:cNvSpPr txBox="1"/>
          <p:nvPr/>
        </p:nvSpPr>
        <p:spPr>
          <a:xfrm>
            <a:off x="540000" y="3415243"/>
            <a:ext cx="8127000" cy="982577"/>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2.酸碱度(pH):正常人血浆近中性,pH为④</a:t>
            </a:r>
            <a:r>
              <a:rPr lang="zh-CN" altLang="en-US" sz="2010" u="sng" kern="0" dirty="0" smtClean="0">
                <a:solidFill>
                  <a:srgbClr val="000000"/>
                </a:solidFill>
                <a:latin typeface="Times New Roman" panose="02020603050405020304" pitchFamily="65" charset="-122"/>
                <a:ea typeface="宋体" panose="02010600030101010101" pitchFamily="2" charset="-122"/>
              </a:rPr>
              <a:t>    7.35~7.45    </a:t>
            </a:r>
            <a:r>
              <a:rPr lang="zh-CN" altLang="en-US" sz="2010" kern="0" dirty="0" smtClean="0">
                <a:solidFill>
                  <a:srgbClr val="000000"/>
                </a:solidFill>
                <a:latin typeface="Times New Roman" panose="02020603050405020304" pitchFamily="65" charset="-122"/>
                <a:ea typeface="宋体" panose="02010600030101010101" pitchFamily="2" charset="-122"/>
              </a:rPr>
              <a:t>。之所以保持</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稳定,与⑤</a:t>
            </a:r>
            <a:r>
              <a:rPr lang="zh-CN" altLang="en-US" sz="2010" u="sng" kern="0" dirty="0" smtClean="0">
                <a:solidFill>
                  <a:srgbClr val="000000"/>
                </a:solidFill>
                <a:latin typeface="Times New Roman" panose="02020603050405020304" pitchFamily="65" charset="-122"/>
                <a:ea typeface="宋体" panose="02010600030101010101" pitchFamily="2" charset="-122"/>
              </a:rPr>
              <a:t>    HC</a:t>
            </a:r>
            <a:r>
              <a:rPr lang="zh-CN" altLang="en-US" sz="2550" u="sng" kern="0" spc="-300" dirty="0" smtClean="0">
                <a:solidFill>
                  <a:srgbClr val="000000"/>
                </a:solidFill>
                <a:latin typeface="Times New Roman" panose="02020603050405020304" pitchFamily="65" charset="-122"/>
                <a:ea typeface="宋体" panose="02010600030101010101" pitchFamily="2" charset="-122"/>
              </a:rPr>
              <a:t> </a:t>
            </a:r>
            <a:r>
              <a:rPr lang="zh-CN" altLang="en-US" sz="2010" u="sng" kern="0" dirty="0" smtClean="0">
                <a:solidFill>
                  <a:srgbClr val="000000"/>
                </a:solidFill>
                <a:latin typeface="Times New Roman" panose="02020603050405020304" pitchFamily="65" charset="-122"/>
                <a:ea typeface="宋体" panose="02010600030101010101" pitchFamily="2" charset="-122"/>
              </a:rPr>
              <a:t>、HP</a:t>
            </a:r>
            <a:r>
              <a:rPr lang="zh-CN" altLang="en-US" sz="2550" u="sng" kern="0" spc="225" dirty="0" smtClean="0">
                <a:solidFill>
                  <a:srgbClr val="000000"/>
                </a:solidFill>
                <a:latin typeface="Times New Roman" panose="02020603050405020304" pitchFamily="65" charset="-122"/>
                <a:ea typeface="宋体" panose="02010600030101010101" pitchFamily="2" charset="-122"/>
              </a:rPr>
              <a:t> </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等离子有关。</a:t>
            </a:r>
            <a:endParaRPr lang="en-US" altLang="zh-CN" sz="2010" kern="0" dirty="0" smtClean="0">
              <a:solidFill>
                <a:srgbClr val="000000"/>
              </a:solidFill>
              <a:latin typeface="Times New Roman" panose="02020603050405020304" pitchFamily="65" charset="-122"/>
              <a:ea typeface="宋体" panose="02010600030101010101" pitchFamily="2" charset="-122"/>
            </a:endParaRPr>
          </a:p>
        </p:txBody>
      </p:sp>
      <p:graphicFrame>
        <p:nvGraphicFramePr>
          <p:cNvPr id="5" name="对象 4"/>
          <p:cNvGraphicFramePr>
            <a:graphicFrameLocks noChangeAspect="1"/>
          </p:cNvGraphicFramePr>
          <p:nvPr/>
        </p:nvGraphicFramePr>
        <p:xfrm>
          <a:off x="2244113" y="4021309"/>
          <a:ext cx="271462" cy="307657"/>
        </p:xfrm>
        <a:graphic>
          <a:graphicData uri="http://schemas.openxmlformats.org/presentationml/2006/ole">
            <mc:AlternateContent xmlns:mc="http://schemas.openxmlformats.org/markup-compatibility/2006">
              <mc:Choice xmlns:v="urn:schemas-microsoft-com:vml" Requires="v">
                <p:oleObj spid="_x0000_s1025" name="Equation" r:id="rId1" imgW="7620000" imgH="8534400" progId="">
                  <p:embed/>
                </p:oleObj>
              </mc:Choice>
              <mc:Fallback>
                <p:oleObj name="Equation" r:id="rId1" imgW="7620000" imgH="8534400" progId="">
                  <p:embed/>
                  <p:pic>
                    <p:nvPicPr>
                      <p:cNvPr id="0" name="图片 1024"/>
                      <p:cNvPicPr>
                        <a:picLocks noChangeAspect="1"/>
                      </p:cNvPicPr>
                      <p:nvPr/>
                    </p:nvPicPr>
                    <p:blipFill>
                      <a:blip r:embed="rId2"/>
                      <a:stretch>
                        <a:fillRect/>
                      </a:stretch>
                    </p:blipFill>
                    <p:spPr>
                      <a:xfrm>
                        <a:off x="2244113" y="4021309"/>
                        <a:ext cx="271462" cy="307657"/>
                      </a:xfrm>
                      <a:prstGeom prst="rect">
                        <a:avLst/>
                      </a:prstGeom>
                      <a:noFill/>
                      <a:ln w="9525">
                        <a:noFill/>
                      </a:ln>
                    </p:spPr>
                  </p:pic>
                </p:oleObj>
              </mc:Fallback>
            </mc:AlternateContent>
          </a:graphicData>
        </a:graphic>
      </p:graphicFrame>
      <p:graphicFrame>
        <p:nvGraphicFramePr>
          <p:cNvPr id="6" name="对象 5"/>
          <p:cNvGraphicFramePr>
            <a:graphicFrameLocks noChangeAspect="1"/>
          </p:cNvGraphicFramePr>
          <p:nvPr/>
        </p:nvGraphicFramePr>
        <p:xfrm>
          <a:off x="3113868" y="4021309"/>
          <a:ext cx="334803" cy="307657"/>
        </p:xfrm>
        <a:graphic>
          <a:graphicData uri="http://schemas.openxmlformats.org/presentationml/2006/ole">
            <mc:AlternateContent xmlns:mc="http://schemas.openxmlformats.org/markup-compatibility/2006">
              <mc:Choice xmlns:v="urn:schemas-microsoft-com:vml" Requires="v">
                <p:oleObj spid="_x0000_s1026" name="Equation" r:id="rId3" imgW="9448800" imgH="8534400" progId="">
                  <p:embed/>
                </p:oleObj>
              </mc:Choice>
              <mc:Fallback>
                <p:oleObj name="Equation" r:id="rId3" imgW="9448800" imgH="8534400" progId="">
                  <p:embed/>
                  <p:pic>
                    <p:nvPicPr>
                      <p:cNvPr id="0" name="图片 1025"/>
                      <p:cNvPicPr>
                        <a:picLocks noChangeAspect="1"/>
                      </p:cNvPicPr>
                      <p:nvPr/>
                    </p:nvPicPr>
                    <p:blipFill>
                      <a:blip r:embed="rId4"/>
                      <a:stretch>
                        <a:fillRect/>
                      </a:stretch>
                    </p:blipFill>
                    <p:spPr>
                      <a:xfrm>
                        <a:off x="3113868" y="4021309"/>
                        <a:ext cx="334803" cy="307657"/>
                      </a:xfrm>
                      <a:prstGeom prst="rect">
                        <a:avLst/>
                      </a:prstGeom>
                      <a:noFill/>
                      <a:ln w="9525">
                        <a:noFill/>
                      </a:ln>
                    </p:spPr>
                  </p:pic>
                </p:oleObj>
              </mc:Fallback>
            </mc:AlternateContent>
          </a:graphicData>
        </a:graphic>
      </p:graphicFrame>
      <p:sp>
        <p:nvSpPr>
          <p:cNvPr id="7" name="TextBox 2"/>
          <p:cNvSpPr txBox="1"/>
          <p:nvPr/>
        </p:nvSpPr>
        <p:spPr>
          <a:xfrm>
            <a:off x="540000" y="4491839"/>
            <a:ext cx="8127000" cy="40568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3.人体温度:人体细胞外液的温度一般维持在⑥</a:t>
            </a:r>
            <a:r>
              <a:rPr lang="zh-CN" altLang="en-US" sz="2010" u="sng" kern="0" dirty="0" smtClean="0">
                <a:solidFill>
                  <a:srgbClr val="000000"/>
                </a:solidFill>
                <a:latin typeface="Times New Roman" panose="02020603050405020304" pitchFamily="65" charset="-122"/>
                <a:ea typeface="宋体" panose="02010600030101010101" pitchFamily="2" charset="-122"/>
              </a:rPr>
              <a:t>    37 ℃    </a:t>
            </a:r>
            <a:r>
              <a:rPr lang="zh-CN" altLang="en-US" sz="2010" kern="0" dirty="0" smtClean="0">
                <a:solidFill>
                  <a:srgbClr val="000000"/>
                </a:solidFill>
                <a:latin typeface="Times New Roman" panose="02020603050405020304" pitchFamily="65" charset="-122"/>
                <a:ea typeface="宋体" panose="02010600030101010101" pitchFamily="2" charset="-122"/>
              </a:rPr>
              <a:t>左右。</a:t>
            </a:r>
            <a:endParaRPr lang="en-US" altLang="zh-CN" sz="2010" kern="0" dirty="0" smtClean="0">
              <a:solidFill>
                <a:srgbClr val="000000"/>
              </a:solidFill>
              <a:latin typeface="Times New Roman" panose="02020603050405020304" pitchFamily="65" charset="-122"/>
              <a:ea typeface="宋体" panose="02010600030101010101" pitchFamily="2" charset="-122"/>
            </a:endParaRPr>
          </a:p>
        </p:txBody>
      </p:sp>
      <p:pic>
        <p:nvPicPr>
          <p:cNvPr id="8" name="Picture 11" descr="\\A015\吴双婷\线.tif"/>
          <p:cNvPicPr>
            <a:picLocks noChangeAspect="1" noChangeArrowheads="1"/>
          </p:cNvPicPr>
          <p:nvPr/>
        </p:nvPicPr>
        <p:blipFill>
          <a:blip r:embed="rId5"/>
          <a:srcRect/>
          <a:stretch>
            <a:fillRect/>
          </a:stretch>
        </p:blipFill>
        <p:spPr bwMode="auto">
          <a:xfrm>
            <a:off x="2697944" y="2062947"/>
            <a:ext cx="1516865" cy="323850"/>
          </a:xfrm>
          <a:prstGeom prst="rect">
            <a:avLst/>
          </a:prstGeom>
          <a:noFill/>
          <a:ln w="9525">
            <a:noFill/>
            <a:miter lim="800000"/>
            <a:headEnd/>
            <a:tailEnd/>
          </a:ln>
        </p:spPr>
      </p:pic>
      <p:pic>
        <p:nvPicPr>
          <p:cNvPr id="9" name="Picture 11" descr="\\A015\吴双婷\线.tif"/>
          <p:cNvPicPr>
            <a:picLocks noChangeAspect="1" noChangeArrowheads="1"/>
          </p:cNvPicPr>
          <p:nvPr/>
        </p:nvPicPr>
        <p:blipFill>
          <a:blip r:embed="rId5"/>
          <a:srcRect/>
          <a:stretch>
            <a:fillRect/>
          </a:stretch>
        </p:blipFill>
        <p:spPr bwMode="auto">
          <a:xfrm>
            <a:off x="3643306" y="2553489"/>
            <a:ext cx="2286016" cy="323850"/>
          </a:xfrm>
          <a:prstGeom prst="rect">
            <a:avLst/>
          </a:prstGeom>
          <a:noFill/>
          <a:ln w="9525">
            <a:noFill/>
            <a:miter lim="800000"/>
            <a:headEnd/>
            <a:tailEnd/>
          </a:ln>
        </p:spPr>
      </p:pic>
      <p:pic>
        <p:nvPicPr>
          <p:cNvPr id="10" name="Picture 11" descr="\\A015\吴双婷\线.tif"/>
          <p:cNvPicPr>
            <a:picLocks noChangeAspect="1" noChangeArrowheads="1"/>
          </p:cNvPicPr>
          <p:nvPr/>
        </p:nvPicPr>
        <p:blipFill>
          <a:blip r:embed="rId5"/>
          <a:srcRect/>
          <a:stretch>
            <a:fillRect/>
          </a:stretch>
        </p:blipFill>
        <p:spPr bwMode="auto">
          <a:xfrm>
            <a:off x="4905375" y="2991641"/>
            <a:ext cx="1357322" cy="323850"/>
          </a:xfrm>
          <a:prstGeom prst="rect">
            <a:avLst/>
          </a:prstGeom>
          <a:noFill/>
          <a:ln w="9525">
            <a:noFill/>
            <a:miter lim="800000"/>
            <a:headEnd/>
            <a:tailEnd/>
          </a:ln>
        </p:spPr>
      </p:pic>
      <p:pic>
        <p:nvPicPr>
          <p:cNvPr id="11" name="Picture 11" descr="\\A015\吴双婷\线.tif"/>
          <p:cNvPicPr>
            <a:picLocks noChangeAspect="1" noChangeArrowheads="1"/>
          </p:cNvPicPr>
          <p:nvPr/>
        </p:nvPicPr>
        <p:blipFill>
          <a:blip r:embed="rId5"/>
          <a:srcRect/>
          <a:stretch>
            <a:fillRect/>
          </a:stretch>
        </p:blipFill>
        <p:spPr bwMode="auto">
          <a:xfrm>
            <a:off x="4976818" y="3479801"/>
            <a:ext cx="1524008" cy="323850"/>
          </a:xfrm>
          <a:prstGeom prst="rect">
            <a:avLst/>
          </a:prstGeom>
          <a:noFill/>
          <a:ln w="9525">
            <a:noFill/>
            <a:miter lim="800000"/>
            <a:headEnd/>
            <a:tailEnd/>
          </a:ln>
        </p:spPr>
      </p:pic>
      <p:pic>
        <p:nvPicPr>
          <p:cNvPr id="12" name="Picture 11" descr="\\A015\吴双婷\线.tif"/>
          <p:cNvPicPr>
            <a:picLocks noChangeAspect="1" noChangeArrowheads="1"/>
          </p:cNvPicPr>
          <p:nvPr/>
        </p:nvPicPr>
        <p:blipFill>
          <a:blip r:embed="rId5"/>
          <a:srcRect/>
          <a:stretch>
            <a:fillRect/>
          </a:stretch>
        </p:blipFill>
        <p:spPr bwMode="auto">
          <a:xfrm>
            <a:off x="1620816" y="4040988"/>
            <a:ext cx="2093927" cy="323850"/>
          </a:xfrm>
          <a:prstGeom prst="rect">
            <a:avLst/>
          </a:prstGeom>
          <a:noFill/>
          <a:ln w="9525">
            <a:noFill/>
            <a:miter lim="800000"/>
            <a:headEnd/>
            <a:tailEnd/>
          </a:ln>
        </p:spPr>
      </p:pic>
      <p:pic>
        <p:nvPicPr>
          <p:cNvPr id="13" name="Picture 11" descr="\\A015\吴双婷\线.tif"/>
          <p:cNvPicPr>
            <a:picLocks noChangeAspect="1" noChangeArrowheads="1"/>
          </p:cNvPicPr>
          <p:nvPr/>
        </p:nvPicPr>
        <p:blipFill>
          <a:blip r:embed="rId5"/>
          <a:srcRect/>
          <a:stretch>
            <a:fillRect/>
          </a:stretch>
        </p:blipFill>
        <p:spPr bwMode="auto">
          <a:xfrm>
            <a:off x="5643571" y="4572801"/>
            <a:ext cx="1071569"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705625"/>
            <a:ext cx="8127000" cy="447943"/>
          </a:xfrm>
          <a:prstGeom prst="rect">
            <a:avLst/>
          </a:prstGeom>
          <a:noFill/>
        </p:spPr>
        <p:txBody>
          <a:bodyPr wrap="square" lIns="0" tIns="0" rIns="0" bIns="0" rtlCol="0">
            <a:spAutoFit/>
          </a:bodyPr>
          <a:lstStyle/>
          <a:p>
            <a:pPr marL="0" indent="0" algn="ctr" eaLnBrk="0" latinLnBrk="1" hangingPunct="0">
              <a:lnSpc>
                <a:spcPct val="150000"/>
              </a:lnSpc>
              <a:spcBef>
                <a:spcPts val="0"/>
              </a:spcBef>
              <a:buNone/>
            </a:pPr>
            <a:r>
              <a:rPr lang="zh-CN" altLang="en-US" sz="2300" b="1" kern="0" dirty="0" smtClean="0">
                <a:solidFill>
                  <a:srgbClr val="BE64A0"/>
                </a:solidFill>
                <a:latin typeface="黑体" panose="02010609060101010101" pitchFamily="49" charset="-122"/>
                <a:ea typeface="黑体" panose="02010609060101010101" pitchFamily="49" charset="-122"/>
              </a:rPr>
              <a:t>考点二　内环境的稳态</a:t>
            </a:r>
            <a:endParaRPr lang="zh-CN" altLang="en-US" sz="2300" b="1" dirty="0">
              <a:solidFill>
                <a:srgbClr val="BE64A0"/>
              </a:solidFill>
              <a:latin typeface="黑体" panose="02010609060101010101" pitchFamily="49" charset="-122"/>
              <a:ea typeface="黑体" panose="02010609060101010101" pitchFamily="49" charset="-122"/>
            </a:endParaRPr>
          </a:p>
        </p:txBody>
      </p:sp>
      <p:sp>
        <p:nvSpPr>
          <p:cNvPr id="3" name="TextBox 2"/>
          <p:cNvSpPr txBox="1"/>
          <p:nvPr/>
        </p:nvSpPr>
        <p:spPr>
          <a:xfrm>
            <a:off x="540000" y="1259944"/>
            <a:ext cx="8127000" cy="3715889"/>
          </a:xfrm>
          <a:prstGeom prst="rect">
            <a:avLst/>
          </a:prstGeom>
          <a:noFill/>
        </p:spPr>
        <p:txBody>
          <a:bodyPr wrap="square" lIns="0" tIns="0" rIns="0" bIns="0" rtlCol="0">
            <a:spAutoFit/>
          </a:bodyPr>
          <a:lstStyle/>
          <a:p>
            <a:pPr eaLnBrk="0" latinLnBrk="1" hangingPunct="0">
              <a:lnSpc>
                <a:spcPct val="150000"/>
              </a:lnSpc>
            </a:pPr>
            <a:r>
              <a:rPr lang="zh-CN" altLang="en-US" sz="2010" kern="0" dirty="0" smtClean="0">
                <a:solidFill>
                  <a:srgbClr val="000000"/>
                </a:solidFill>
                <a:latin typeface="黑体" panose="02010609060101010101" pitchFamily="49" charset="-122"/>
                <a:ea typeface="黑体" panose="02010609060101010101" pitchFamily="49" charset="-122"/>
              </a:rPr>
              <a:t>一、内环境的稳态</a:t>
            </a:r>
            <a:endParaRPr lang="zh-CN" altLang="en-US" sz="2400" dirty="0" smtClean="0">
              <a:latin typeface="黑体" panose="02010609060101010101" pitchFamily="49" charset="-122"/>
              <a:ea typeface="黑体" panose="02010609060101010101" pitchFamily="49" charset="-122"/>
            </a:endParaRPr>
          </a:p>
          <a:p>
            <a:pPr eaLnBrk="0" latinLnBrk="1" hangingPunct="0">
              <a:lnSpc>
                <a:spcPct val="150000"/>
              </a:lnSpc>
            </a:pPr>
            <a:r>
              <a:rPr lang="en-US" altLang="zh-CN" sz="2010" kern="0" dirty="0" smtClean="0">
                <a:solidFill>
                  <a:srgbClr val="000000"/>
                </a:solidFill>
                <a:latin typeface="Times New Roman" panose="02020603050405020304" pitchFamily="65" charset="-122"/>
                <a:ea typeface="宋体" panose="02010600030101010101" pitchFamily="2" charset="-122"/>
              </a:rPr>
              <a:t>1.</a:t>
            </a:r>
            <a:r>
              <a:rPr lang="zh-CN" altLang="en-US" sz="2010" kern="0" dirty="0" smtClean="0">
                <a:solidFill>
                  <a:srgbClr val="000000"/>
                </a:solidFill>
                <a:latin typeface="Times New Roman" panose="02020603050405020304" pitchFamily="65" charset="-122"/>
                <a:ea typeface="宋体" panose="02010600030101010101" pitchFamily="2" charset="-122"/>
              </a:rPr>
              <a:t>稳态的实质</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内环境的①</a:t>
            </a:r>
            <a:r>
              <a:rPr lang="zh-CN" altLang="en-US" sz="2010" u="sng" kern="0" dirty="0" smtClean="0">
                <a:solidFill>
                  <a:srgbClr val="000000"/>
                </a:solidFill>
                <a:latin typeface="Times New Roman" panose="02020603050405020304" pitchFamily="65" charset="-122"/>
                <a:ea typeface="宋体" panose="02010600030101010101" pitchFamily="2" charset="-122"/>
              </a:rPr>
              <a:t>    化学成分    </a:t>
            </a:r>
            <a:r>
              <a:rPr lang="zh-CN" altLang="en-US" sz="2010" kern="0" dirty="0" smtClean="0">
                <a:solidFill>
                  <a:srgbClr val="000000"/>
                </a:solidFill>
                <a:latin typeface="Times New Roman" panose="02020603050405020304" pitchFamily="65" charset="-122"/>
                <a:ea typeface="宋体" panose="02010600030101010101" pitchFamily="2" charset="-122"/>
              </a:rPr>
              <a:t>和理化性质保持相对稳定的状</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态。</a:t>
            </a:r>
            <a:endParaRPr lang="zh-CN" altLang="en-US" sz="2400" dirty="0" smtClean="0"/>
          </a:p>
          <a:p>
            <a:pPr eaLnBrk="0" latinLnBrk="1" hangingPunct="0">
              <a:lnSpc>
                <a:spcPct val="150000"/>
              </a:lnSpc>
            </a:pPr>
            <a:r>
              <a:rPr lang="en-US" altLang="zh-CN" sz="2010" kern="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稳态基础</a:t>
            </a:r>
            <a:r>
              <a:rPr lang="en-US" altLang="zh-CN" sz="2010" kern="0" dirty="0" smtClean="0">
                <a:solidFill>
                  <a:srgbClr val="000000"/>
                </a:solidFill>
                <a:latin typeface="Times New Roman" panose="02020603050405020304" pitchFamily="65" charset="-122"/>
                <a:ea typeface="宋体" panose="02010600030101010101" pitchFamily="2" charset="-122"/>
              </a:rPr>
              <a:t>:②</a:t>
            </a:r>
            <a:r>
              <a:rPr lang="zh-CN" altLang="en-US" sz="2010" u="sng" kern="0" dirty="0" smtClean="0">
                <a:solidFill>
                  <a:srgbClr val="000000"/>
                </a:solidFill>
                <a:latin typeface="Times New Roman" panose="02020603050405020304" pitchFamily="65" charset="-122"/>
                <a:ea typeface="宋体" panose="02010600030101010101" pitchFamily="2" charset="-122"/>
              </a:rPr>
              <a:t>    各器官、系统协调一致地正常运行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sz="2400" dirty="0" smtClean="0"/>
          </a:p>
          <a:p>
            <a:pPr eaLnBrk="0" latinLnBrk="1" hangingPunct="0">
              <a:lnSpc>
                <a:spcPct val="150000"/>
              </a:lnSpc>
            </a:pPr>
            <a:r>
              <a:rPr lang="en-US" altLang="zh-CN" sz="2010" kern="0" dirty="0" smtClean="0">
                <a:solidFill>
                  <a:srgbClr val="000000"/>
                </a:solidFill>
                <a:latin typeface="Times New Roman" panose="02020603050405020304" pitchFamily="65" charset="-122"/>
                <a:ea typeface="宋体" panose="02010600030101010101" pitchFamily="2" charset="-122"/>
              </a:rPr>
              <a:t>3.</a:t>
            </a:r>
            <a:r>
              <a:rPr lang="zh-CN" altLang="en-US" sz="2010" kern="0" dirty="0" smtClean="0">
                <a:solidFill>
                  <a:srgbClr val="000000"/>
                </a:solidFill>
                <a:latin typeface="Times New Roman" panose="02020603050405020304" pitchFamily="65" charset="-122"/>
                <a:ea typeface="宋体" panose="02010600030101010101" pitchFamily="2" charset="-122"/>
              </a:rPr>
              <a:t>稳态调节机制</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目前普遍认为③</a:t>
            </a:r>
            <a:r>
              <a:rPr lang="zh-CN" altLang="en-US" sz="2010" u="sng" kern="0" dirty="0" smtClean="0">
                <a:solidFill>
                  <a:srgbClr val="000000"/>
                </a:solidFill>
                <a:latin typeface="Times New Roman" panose="02020603050405020304" pitchFamily="65" charset="-122"/>
                <a:ea typeface="宋体" panose="02010600030101010101" pitchFamily="2" charset="-122"/>
              </a:rPr>
              <a:t>    神经</a:t>
            </a:r>
            <a:r>
              <a:rPr lang="en-US" altLang="zh-CN" sz="2010" u="sng" kern="0" dirty="0" smtClean="0">
                <a:solidFill>
                  <a:srgbClr val="000000"/>
                </a:solidFill>
                <a:latin typeface="Times New Roman" panose="02020603050405020304" pitchFamily="65" charset="-122"/>
                <a:ea typeface="宋体" panose="02010600030101010101" pitchFamily="2" charset="-122"/>
              </a:rPr>
              <a:t>—</a:t>
            </a:r>
            <a:r>
              <a:rPr lang="zh-CN" altLang="en-US" sz="2010" u="sng" kern="0" dirty="0" smtClean="0">
                <a:solidFill>
                  <a:srgbClr val="000000"/>
                </a:solidFill>
                <a:latin typeface="Times New Roman" panose="02020603050405020304" pitchFamily="65" charset="-122"/>
                <a:ea typeface="宋体" panose="02010600030101010101" pitchFamily="2" charset="-122"/>
              </a:rPr>
              <a:t>体液</a:t>
            </a:r>
            <a:r>
              <a:rPr lang="en-US" altLang="zh-CN" sz="2010" u="sng" kern="0" dirty="0" smtClean="0">
                <a:solidFill>
                  <a:srgbClr val="000000"/>
                </a:solidFill>
                <a:latin typeface="Times New Roman" panose="02020603050405020304" pitchFamily="65" charset="-122"/>
                <a:ea typeface="宋体" panose="02010600030101010101" pitchFamily="2" charset="-122"/>
              </a:rPr>
              <a:t>—</a:t>
            </a:r>
            <a:r>
              <a:rPr lang="zh-CN" altLang="en-US" sz="2010" u="sng" kern="0" dirty="0" smtClean="0">
                <a:solidFill>
                  <a:srgbClr val="000000"/>
                </a:solidFill>
                <a:latin typeface="Times New Roman" panose="02020603050405020304" pitchFamily="65" charset="-122"/>
                <a:ea typeface="宋体" panose="02010600030101010101" pitchFamily="2" charset="-122"/>
              </a:rPr>
              <a:t>免疫调节网络    </a:t>
            </a:r>
            <a:r>
              <a:rPr lang="zh-CN" altLang="en-US" sz="2010" kern="0" dirty="0" smtClean="0">
                <a:solidFill>
                  <a:srgbClr val="000000"/>
                </a:solidFill>
                <a:latin typeface="Times New Roman" panose="02020603050405020304" pitchFamily="65" charset="-122"/>
                <a:ea typeface="宋体" panose="02010600030101010101" pitchFamily="2" charset="-122"/>
              </a:rPr>
              <a:t>是机</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体维持稳态的主要调节机制。</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4.内环境稳态的重要意义:内环境稳态是机体进行正常生命活动的必要</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条件。</a:t>
            </a:r>
            <a:endParaRPr lang="zh-CN" altLang="en-US" dirty="0"/>
          </a:p>
        </p:txBody>
      </p:sp>
      <p:sp>
        <p:nvSpPr>
          <p:cNvPr id="4" name="TextBox 2"/>
          <p:cNvSpPr txBox="1"/>
          <p:nvPr/>
        </p:nvSpPr>
        <p:spPr>
          <a:xfrm>
            <a:off x="540000" y="4986879"/>
            <a:ext cx="8127000" cy="117564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5.人体维持内环境稳态的能力是④</a:t>
            </a:r>
            <a:r>
              <a:rPr lang="zh-CN" altLang="en-US" sz="2010" u="sng" kern="0" dirty="0" smtClean="0">
                <a:solidFill>
                  <a:srgbClr val="000000"/>
                </a:solidFill>
                <a:latin typeface="Times New Roman" panose="02020603050405020304" pitchFamily="65" charset="-122"/>
                <a:ea typeface="宋体" panose="02010600030101010101" pitchFamily="2" charset="-122"/>
              </a:rPr>
              <a:t>    有一定限度的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稳态遭破坏原因</a:t>
            </a:r>
            <a:r>
              <a:rPr lang="zh-CN" altLang="en-US" sz="3080" kern="0" spc="2721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graphicFrame>
        <p:nvGraphicFramePr>
          <p:cNvPr id="5" name="对象 4"/>
          <p:cNvGraphicFramePr>
            <a:graphicFrameLocks noChangeAspect="1"/>
          </p:cNvGraphicFramePr>
          <p:nvPr/>
        </p:nvGraphicFramePr>
        <p:xfrm>
          <a:off x="2329200" y="5550791"/>
          <a:ext cx="3848100" cy="695325"/>
        </p:xfrm>
        <a:graphic>
          <a:graphicData uri="http://schemas.openxmlformats.org/presentationml/2006/ole">
            <mc:AlternateContent xmlns:mc="http://schemas.openxmlformats.org/markup-compatibility/2006">
              <mc:Choice xmlns:v="urn:schemas-microsoft-com:vml" Requires="v">
                <p:oleObj spid="_x0000_s2049" name="Equation" r:id="rId1" imgW="101803200" imgH="18288000" progId="">
                  <p:embed/>
                </p:oleObj>
              </mc:Choice>
              <mc:Fallback>
                <p:oleObj name="Equation" r:id="rId1" imgW="101803200" imgH="18288000" progId="">
                  <p:embed/>
                  <p:pic>
                    <p:nvPicPr>
                      <p:cNvPr id="0" name="图片 2048"/>
                      <p:cNvPicPr>
                        <a:picLocks noChangeAspect="1"/>
                      </p:cNvPicPr>
                      <p:nvPr/>
                    </p:nvPicPr>
                    <p:blipFill>
                      <a:blip r:embed="rId2"/>
                      <a:stretch>
                        <a:fillRect/>
                      </a:stretch>
                    </p:blipFill>
                    <p:spPr>
                      <a:xfrm>
                        <a:off x="2329200" y="5550791"/>
                        <a:ext cx="3848100" cy="695325"/>
                      </a:xfrm>
                      <a:prstGeom prst="rect">
                        <a:avLst/>
                      </a:prstGeom>
                      <a:noFill/>
                      <a:ln w="9525">
                        <a:noFill/>
                      </a:ln>
                    </p:spPr>
                  </p:pic>
                </p:oleObj>
              </mc:Fallback>
            </mc:AlternateContent>
          </a:graphicData>
        </a:graphic>
      </p:graphicFrame>
      <p:pic>
        <p:nvPicPr>
          <p:cNvPr id="6" name="Picture 11" descr="\\A015\吴双婷\线.tif"/>
          <p:cNvPicPr>
            <a:picLocks noChangeAspect="1" noChangeArrowheads="1"/>
          </p:cNvPicPr>
          <p:nvPr/>
        </p:nvPicPr>
        <p:blipFill>
          <a:blip r:embed="rId3"/>
          <a:srcRect/>
          <a:stretch>
            <a:fillRect/>
          </a:stretch>
        </p:blipFill>
        <p:spPr bwMode="auto">
          <a:xfrm>
            <a:off x="3348030" y="1789100"/>
            <a:ext cx="1571636" cy="323850"/>
          </a:xfrm>
          <a:prstGeom prst="rect">
            <a:avLst/>
          </a:prstGeom>
          <a:noFill/>
          <a:ln w="9525">
            <a:noFill/>
            <a:miter lim="800000"/>
            <a:headEnd/>
            <a:tailEnd/>
          </a:ln>
        </p:spPr>
      </p:pic>
      <p:pic>
        <p:nvPicPr>
          <p:cNvPr id="7" name="Picture 11" descr="\\A015\吴双婷\线.tif"/>
          <p:cNvPicPr>
            <a:picLocks noChangeAspect="1" noChangeArrowheads="1"/>
          </p:cNvPicPr>
          <p:nvPr/>
        </p:nvPicPr>
        <p:blipFill>
          <a:blip r:embed="rId3"/>
          <a:srcRect/>
          <a:stretch>
            <a:fillRect/>
          </a:stretch>
        </p:blipFill>
        <p:spPr bwMode="auto">
          <a:xfrm>
            <a:off x="2071670" y="2705889"/>
            <a:ext cx="4357718" cy="323850"/>
          </a:xfrm>
          <a:prstGeom prst="rect">
            <a:avLst/>
          </a:prstGeom>
          <a:noFill/>
          <a:ln w="9525">
            <a:noFill/>
            <a:miter lim="800000"/>
            <a:headEnd/>
            <a:tailEnd/>
          </a:ln>
        </p:spPr>
      </p:pic>
      <p:pic>
        <p:nvPicPr>
          <p:cNvPr id="8" name="Picture 11" descr="\\A015\吴双婷\线.tif"/>
          <p:cNvPicPr>
            <a:picLocks noChangeAspect="1" noChangeArrowheads="1"/>
          </p:cNvPicPr>
          <p:nvPr/>
        </p:nvPicPr>
        <p:blipFill>
          <a:blip r:embed="rId3"/>
          <a:srcRect/>
          <a:stretch>
            <a:fillRect/>
          </a:stretch>
        </p:blipFill>
        <p:spPr bwMode="auto">
          <a:xfrm>
            <a:off x="4097334" y="3190080"/>
            <a:ext cx="3617938" cy="323850"/>
          </a:xfrm>
          <a:prstGeom prst="rect">
            <a:avLst/>
          </a:prstGeom>
          <a:noFill/>
          <a:ln w="9525">
            <a:noFill/>
            <a:miter lim="800000"/>
            <a:headEnd/>
            <a:tailEnd/>
          </a:ln>
        </p:spPr>
      </p:pic>
      <p:pic>
        <p:nvPicPr>
          <p:cNvPr id="9" name="Picture 11" descr="\\A015\吴双婷\线.tif"/>
          <p:cNvPicPr>
            <a:picLocks noChangeAspect="1" noChangeArrowheads="1"/>
          </p:cNvPicPr>
          <p:nvPr/>
        </p:nvPicPr>
        <p:blipFill>
          <a:blip r:embed="rId3"/>
          <a:srcRect/>
          <a:stretch>
            <a:fillRect/>
          </a:stretch>
        </p:blipFill>
        <p:spPr bwMode="auto">
          <a:xfrm>
            <a:off x="4295772" y="5063343"/>
            <a:ext cx="2062178" cy="323850"/>
          </a:xfrm>
          <a:prstGeom prst="rect">
            <a:avLst/>
          </a:prstGeom>
          <a:noFill/>
          <a:ln w="9525">
            <a:noFill/>
            <a:miter lim="800000"/>
            <a:headEnd/>
            <a:tailEnd/>
          </a:ln>
        </p:spPr>
      </p:pic>
      <p:pic>
        <p:nvPicPr>
          <p:cNvPr id="10" name="Picture 11" descr="\\A015\吴双婷\线.tif"/>
          <p:cNvPicPr>
            <a:picLocks noChangeAspect="1" noChangeArrowheads="1"/>
          </p:cNvPicPr>
          <p:nvPr/>
        </p:nvPicPr>
        <p:blipFill>
          <a:blip r:embed="rId3"/>
          <a:srcRect/>
          <a:stretch>
            <a:fillRect/>
          </a:stretch>
        </p:blipFill>
        <p:spPr bwMode="auto">
          <a:xfrm>
            <a:off x="2928926" y="5541972"/>
            <a:ext cx="1857388" cy="323850"/>
          </a:xfrm>
          <a:prstGeom prst="rect">
            <a:avLst/>
          </a:prstGeom>
          <a:noFill/>
          <a:ln w="9525">
            <a:noFill/>
            <a:miter lim="800000"/>
            <a:headEnd/>
            <a:tailEnd/>
          </a:ln>
        </p:spPr>
      </p:pic>
      <p:pic>
        <p:nvPicPr>
          <p:cNvPr id="11" name="Picture 11" descr="\\A015\吴双婷\线.tif"/>
          <p:cNvPicPr>
            <a:picLocks noChangeAspect="1" noChangeArrowheads="1"/>
          </p:cNvPicPr>
          <p:nvPr/>
        </p:nvPicPr>
        <p:blipFill>
          <a:blip r:embed="rId3"/>
          <a:srcRect/>
          <a:stretch>
            <a:fillRect/>
          </a:stretch>
        </p:blipFill>
        <p:spPr bwMode="auto">
          <a:xfrm>
            <a:off x="3424230" y="5889644"/>
            <a:ext cx="1857388"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139345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二、人体血浆pH稳态的维持</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1.稳态维持的原因:血浆中存在缓冲物质对,如:①</a:t>
            </a:r>
            <a:r>
              <a:rPr lang="zh-CN" altLang="en-US" sz="2010" u="sng" kern="0" dirty="0" smtClean="0">
                <a:solidFill>
                  <a:srgbClr val="000000"/>
                </a:solidFill>
                <a:latin typeface="Times New Roman" panose="02020603050405020304" pitchFamily="65" charset="-122"/>
                <a:ea typeface="宋体" panose="02010600030101010101" pitchFamily="2" charset="-122"/>
              </a:rPr>
              <a:t>    H</a:t>
            </a:r>
            <a:r>
              <a:rPr lang="zh-CN" altLang="en-US" sz="1515" u="sng"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u="sng" kern="0" dirty="0" smtClean="0">
                <a:solidFill>
                  <a:srgbClr val="000000"/>
                </a:solidFill>
                <a:latin typeface="Times New Roman" panose="02020603050405020304" pitchFamily="65" charset="-122"/>
                <a:ea typeface="宋体" panose="02010600030101010101" pitchFamily="2" charset="-122"/>
              </a:rPr>
              <a:t>CO</a:t>
            </a:r>
            <a:r>
              <a:rPr lang="zh-CN" altLang="en-US" sz="1515" u="sng" kern="0" baseline="-15000" dirty="0" smtClean="0">
                <a:solidFill>
                  <a:srgbClr val="000000"/>
                </a:solidFill>
                <a:latin typeface="Times New Roman" panose="02020603050405020304" pitchFamily="65" charset="-122"/>
                <a:ea typeface="宋体" panose="02010600030101010101" pitchFamily="2" charset="-122"/>
              </a:rPr>
              <a:t>3</a:t>
            </a:r>
            <a:r>
              <a:rPr lang="zh-CN" altLang="en-US" sz="2010" u="sng" kern="0" dirty="0" smtClean="0">
                <a:solidFill>
                  <a:srgbClr val="000000"/>
                </a:solidFill>
                <a:latin typeface="Times New Roman" panose="02020603050405020304" pitchFamily="65" charset="-122"/>
                <a:ea typeface="宋体" panose="02010600030101010101" pitchFamily="2" charset="-122"/>
              </a:rPr>
              <a:t>/NaHCO</a:t>
            </a:r>
            <a:r>
              <a:rPr lang="zh-CN" altLang="en-US" sz="1515" u="sng" kern="0" baseline="-15000" dirty="0" smtClean="0">
                <a:solidFill>
                  <a:srgbClr val="000000"/>
                </a:solidFill>
                <a:latin typeface="Times New Roman" panose="02020603050405020304" pitchFamily="65" charset="-122"/>
                <a:ea typeface="宋体" panose="02010600030101010101" pitchFamily="2" charset="-122"/>
              </a:rPr>
              <a:t>3</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NaH</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PO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4</a:t>
            </a:r>
            <a:r>
              <a:rPr lang="zh-CN" altLang="en-US" sz="2010" kern="0" dirty="0" smtClean="0">
                <a:solidFill>
                  <a:srgbClr val="000000"/>
                </a:solidFill>
                <a:latin typeface="Times New Roman" panose="02020603050405020304" pitchFamily="65" charset="-122"/>
                <a:ea typeface="宋体" panose="02010600030101010101" pitchFamily="2" charset="-122"/>
              </a:rPr>
              <a:t>/Na</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HPO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4</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pic>
        <p:nvPicPr>
          <p:cNvPr id="3" name="Picture 11" descr="\\A015\吴双婷\线.tif"/>
          <p:cNvPicPr>
            <a:picLocks noChangeAspect="1" noChangeArrowheads="1"/>
          </p:cNvPicPr>
          <p:nvPr/>
        </p:nvPicPr>
        <p:blipFill>
          <a:blip r:embed="rId1"/>
          <a:srcRect/>
          <a:stretch>
            <a:fillRect/>
          </a:stretch>
        </p:blipFill>
        <p:spPr bwMode="auto">
          <a:xfrm>
            <a:off x="5776922" y="1634319"/>
            <a:ext cx="2152664" cy="323850"/>
          </a:xfrm>
          <a:prstGeom prst="rect">
            <a:avLst/>
          </a:prstGeom>
          <a:noFill/>
          <a:ln w="9525">
            <a:noFill/>
            <a:miter lim="800000"/>
            <a:headEnd/>
            <a:tailEnd/>
          </a:ln>
        </p:spPr>
      </p:pic>
      <p:sp>
        <p:nvSpPr>
          <p:cNvPr id="4" name="TextBox 2"/>
          <p:cNvSpPr txBox="1"/>
          <p:nvPr/>
        </p:nvSpPr>
        <p:spPr>
          <a:xfrm>
            <a:off x="540000" y="2491575"/>
            <a:ext cx="8127000" cy="41152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2.维持机制</a:t>
            </a:r>
            <a:endParaRPr lang="zh-CN" altLang="en-US" dirty="0"/>
          </a:p>
        </p:txBody>
      </p:sp>
      <p:pic>
        <p:nvPicPr>
          <p:cNvPr id="5" name="Picture 1"/>
          <p:cNvPicPr>
            <a:picLocks noChangeAspect="1" noChangeArrowheads="1"/>
          </p:cNvPicPr>
          <p:nvPr/>
        </p:nvPicPr>
        <p:blipFill>
          <a:blip r:embed="rId2"/>
          <a:srcRect/>
          <a:stretch>
            <a:fillRect/>
          </a:stretch>
        </p:blipFill>
        <p:spPr bwMode="auto">
          <a:xfrm>
            <a:off x="642910" y="2831580"/>
            <a:ext cx="7077075" cy="3028950"/>
          </a:xfrm>
          <a:prstGeom prst="rect">
            <a:avLst/>
          </a:prstGeom>
          <a:noFill/>
          <a:ln w="9525">
            <a:noFill/>
            <a:miter lim="800000"/>
            <a:headEnd/>
            <a:tailEnd/>
          </a:ln>
          <a:effectLst/>
        </p:spPr>
      </p:pic>
      <p:sp>
        <p:nvSpPr>
          <p:cNvPr id="7" name="矩形 6"/>
          <p:cNvSpPr/>
          <p:nvPr/>
        </p:nvSpPr>
        <p:spPr>
          <a:xfrm>
            <a:off x="3428992" y="2920203"/>
            <a:ext cx="500066" cy="347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
        <p:nvSpPr>
          <p:cNvPr id="8" name="矩形 7"/>
          <p:cNvSpPr/>
          <p:nvPr/>
        </p:nvSpPr>
        <p:spPr>
          <a:xfrm>
            <a:off x="6572264" y="2991641"/>
            <a:ext cx="1000132" cy="347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
        <p:nvSpPr>
          <p:cNvPr id="9" name="矩形 8"/>
          <p:cNvSpPr/>
          <p:nvPr/>
        </p:nvSpPr>
        <p:spPr>
          <a:xfrm>
            <a:off x="4429124" y="4806163"/>
            <a:ext cx="1000132" cy="347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47943"/>
          </a:xfrm>
          <a:prstGeom prst="rect">
            <a:avLst/>
          </a:prstGeom>
          <a:noFill/>
        </p:spPr>
        <p:txBody>
          <a:bodyPr wrap="square" lIns="0" tIns="0" rIns="0" bIns="0" rtlCol="0">
            <a:spAutoFit/>
          </a:bodyPr>
          <a:lstStyle/>
          <a:p>
            <a:pPr marL="0" indent="0" algn="ctr" eaLnBrk="0" latinLnBrk="1" hangingPunct="0">
              <a:lnSpc>
                <a:spcPct val="150000"/>
              </a:lnSpc>
              <a:spcBef>
                <a:spcPts val="0"/>
              </a:spcBef>
              <a:buNone/>
            </a:pPr>
            <a:r>
              <a:rPr lang="zh-CN" altLang="en-US" sz="2300" b="1" kern="0" dirty="0" smtClean="0">
                <a:solidFill>
                  <a:srgbClr val="BE64A0"/>
                </a:solidFill>
                <a:latin typeface="黑体" panose="02010609060101010101" pitchFamily="49" charset="-122"/>
                <a:ea typeface="黑体" panose="02010609060101010101" pitchFamily="49" charset="-122"/>
              </a:rPr>
              <a:t>考点三　体温调节与水盐平衡调节</a:t>
            </a:r>
            <a:endParaRPr lang="zh-CN" altLang="en-US" sz="2300" b="1" dirty="0">
              <a:solidFill>
                <a:srgbClr val="BE64A0"/>
              </a:solidFill>
              <a:latin typeface="黑体" panose="02010609060101010101" pitchFamily="49" charset="-122"/>
              <a:ea typeface="黑体" panose="02010609060101010101" pitchFamily="49" charset="-122"/>
            </a:endParaRPr>
          </a:p>
        </p:txBody>
      </p:sp>
      <p:sp>
        <p:nvSpPr>
          <p:cNvPr id="3" name="TextBox 2"/>
          <p:cNvSpPr txBox="1"/>
          <p:nvPr/>
        </p:nvSpPr>
        <p:spPr>
          <a:xfrm>
            <a:off x="540000" y="1705757"/>
            <a:ext cx="8127000" cy="3044231"/>
          </a:xfrm>
          <a:prstGeom prst="rect">
            <a:avLst/>
          </a:prstGeom>
          <a:noFill/>
        </p:spPr>
        <p:txBody>
          <a:bodyPr wrap="square" lIns="0" tIns="0" rIns="0" bIns="0" rtlCol="0">
            <a:spAutoFit/>
          </a:bodyPr>
          <a:lstStyle/>
          <a:p>
            <a:pPr eaLnBrk="0" latinLnBrk="1" hangingPunct="0">
              <a:lnSpc>
                <a:spcPct val="150000"/>
              </a:lnSpc>
            </a:pPr>
            <a:r>
              <a:rPr lang="zh-CN" altLang="en-US" sz="2010" kern="0" dirty="0" smtClean="0">
                <a:solidFill>
                  <a:srgbClr val="000000"/>
                </a:solidFill>
                <a:latin typeface="黑体" panose="02010609060101010101" pitchFamily="49" charset="-122"/>
                <a:ea typeface="黑体" panose="02010609060101010101" pitchFamily="49" charset="-122"/>
              </a:rPr>
              <a:t>一、体温调节</a:t>
            </a:r>
            <a:endParaRPr lang="zh-CN" altLang="en-US" sz="2400" dirty="0" smtClean="0">
              <a:latin typeface="黑体" panose="02010609060101010101" pitchFamily="49" charset="-122"/>
              <a:ea typeface="黑体" panose="02010609060101010101" pitchFamily="49" charset="-122"/>
            </a:endParaRPr>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1.热量来源:主要是细胞中①</a:t>
            </a:r>
            <a:r>
              <a:rPr lang="zh-CN" altLang="en-US" sz="2010" u="sng" kern="0" dirty="0" smtClean="0">
                <a:solidFill>
                  <a:srgbClr val="000000"/>
                </a:solidFill>
                <a:latin typeface="Times New Roman" panose="02020603050405020304" pitchFamily="65" charset="-122"/>
                <a:ea typeface="宋体" panose="02010600030101010101" pitchFamily="2" charset="-122"/>
              </a:rPr>
              <a:t>    有机物的氧化放能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2.热量平衡:机体的产热量=散热量。</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(1)产热途径:以②</a:t>
            </a:r>
            <a:r>
              <a:rPr lang="zh-CN" altLang="en-US" sz="2010" u="sng" kern="0" dirty="0" smtClean="0">
                <a:solidFill>
                  <a:srgbClr val="000000"/>
                </a:solidFill>
                <a:latin typeface="Times New Roman" panose="02020603050405020304" pitchFamily="65" charset="-122"/>
                <a:ea typeface="宋体" panose="02010600030101010101" pitchFamily="2" charset="-122"/>
              </a:rPr>
              <a:t>    骨骼肌和肝脏    </a:t>
            </a:r>
            <a:r>
              <a:rPr lang="zh-CN" altLang="en-US" sz="2010" kern="0" dirty="0" smtClean="0">
                <a:solidFill>
                  <a:srgbClr val="000000"/>
                </a:solidFill>
                <a:latin typeface="Times New Roman" panose="02020603050405020304" pitchFamily="65" charset="-122"/>
                <a:ea typeface="宋体" panose="02010600030101010101" pitchFamily="2" charset="-122"/>
              </a:rPr>
              <a:t>产热为主。</a:t>
            </a:r>
            <a:endParaRPr lang="zh-CN" altLang="en-US" dirty="0"/>
          </a:p>
          <a:p>
            <a:pPr marL="0" indent="0" eaLnBrk="0" latinLnBrk="1" hangingPunct="0">
              <a:lnSpc>
                <a:spcPct val="150000"/>
              </a:lnSpc>
              <a:spcBef>
                <a:spcPts val="0"/>
              </a:spcBef>
              <a:buNone/>
            </a:pPr>
            <a:r>
              <a:rPr lang="zh-CN" altLang="en-US" sz="5140" kern="0" spc="32435"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4" name="图片 3" descr="textimage17.jpeg"/>
          <p:cNvPicPr>
            <a:picLocks noChangeAspect="1"/>
          </p:cNvPicPr>
          <p:nvPr/>
        </p:nvPicPr>
        <p:blipFill>
          <a:blip r:embed="rId1"/>
          <a:stretch>
            <a:fillRect/>
          </a:stretch>
        </p:blipFill>
        <p:spPr>
          <a:xfrm>
            <a:off x="428596" y="3545960"/>
            <a:ext cx="4772025" cy="1295399"/>
          </a:xfrm>
          <a:prstGeom prst="rect">
            <a:avLst/>
          </a:prstGeom>
        </p:spPr>
      </p:pic>
      <p:pic>
        <p:nvPicPr>
          <p:cNvPr id="5" name="Picture 11" descr="\\A015\吴双婷\线.tif"/>
          <p:cNvPicPr>
            <a:picLocks noChangeAspect="1" noChangeArrowheads="1"/>
          </p:cNvPicPr>
          <p:nvPr/>
        </p:nvPicPr>
        <p:blipFill>
          <a:blip r:embed="rId2"/>
          <a:srcRect/>
          <a:stretch>
            <a:fillRect/>
          </a:stretch>
        </p:blipFill>
        <p:spPr bwMode="auto">
          <a:xfrm>
            <a:off x="3606008" y="2258213"/>
            <a:ext cx="2537627" cy="323850"/>
          </a:xfrm>
          <a:prstGeom prst="rect">
            <a:avLst/>
          </a:prstGeom>
          <a:noFill/>
          <a:ln w="9525">
            <a:noFill/>
            <a:miter lim="800000"/>
            <a:headEnd/>
            <a:tailEnd/>
          </a:ln>
        </p:spPr>
      </p:pic>
      <p:pic>
        <p:nvPicPr>
          <p:cNvPr id="6" name="Picture 11" descr="\\A015\吴双婷\线.tif"/>
          <p:cNvPicPr>
            <a:picLocks noChangeAspect="1" noChangeArrowheads="1"/>
          </p:cNvPicPr>
          <p:nvPr/>
        </p:nvPicPr>
        <p:blipFill>
          <a:blip r:embed="rId2"/>
          <a:srcRect/>
          <a:stretch>
            <a:fillRect/>
          </a:stretch>
        </p:blipFill>
        <p:spPr bwMode="auto">
          <a:xfrm>
            <a:off x="2440764" y="3151184"/>
            <a:ext cx="2059798" cy="323850"/>
          </a:xfrm>
          <a:prstGeom prst="rect">
            <a:avLst/>
          </a:prstGeom>
          <a:noFill/>
          <a:ln w="9525">
            <a:noFill/>
            <a:miter lim="800000"/>
            <a:headEnd/>
            <a:tailEnd/>
          </a:ln>
        </p:spPr>
      </p:pic>
      <p:pic>
        <p:nvPicPr>
          <p:cNvPr id="7" name="Picture 11" descr="\\A015\吴双婷\线.tif"/>
          <p:cNvPicPr>
            <a:picLocks noChangeAspect="1" noChangeArrowheads="1"/>
          </p:cNvPicPr>
          <p:nvPr/>
        </p:nvPicPr>
        <p:blipFill>
          <a:blip r:embed="rId2"/>
          <a:srcRect/>
          <a:stretch>
            <a:fillRect/>
          </a:stretch>
        </p:blipFill>
        <p:spPr bwMode="auto">
          <a:xfrm>
            <a:off x="2774145" y="4032256"/>
            <a:ext cx="928694"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6254982"/>
          </a:xfrm>
          <a:prstGeom prst="rect">
            <a:avLst/>
          </a:prstGeom>
          <a:noFill/>
        </p:spPr>
        <p:txBody>
          <a:bodyPr wrap="square" lIns="0" tIns="0" rIns="0" bIns="0" rtlCol="0">
            <a:spAutoFit/>
          </a:bodyPr>
          <a:lstStyle/>
          <a:p>
            <a:pPr eaLnBrk="0" latinLnBrk="1" hangingPunct="0">
              <a:lnSpc>
                <a:spcPct val="150000"/>
              </a:lnSpc>
            </a:pPr>
            <a:r>
              <a:rPr lang="en-US" altLang="zh-CN" sz="2010" kern="0" dirty="0" smtClean="0">
                <a:solidFill>
                  <a:srgbClr val="000000"/>
                </a:solidFill>
                <a:latin typeface="Times New Roman" panose="02020603050405020304" pitchFamily="65" charset="-122"/>
                <a:ea typeface="宋体" panose="02010600030101010101" pitchFamily="2" charset="-122"/>
              </a:rPr>
              <a:t>3.</a:t>
            </a:r>
            <a:r>
              <a:rPr lang="zh-CN" altLang="en-US" sz="2010" kern="0" dirty="0" smtClean="0">
                <a:solidFill>
                  <a:srgbClr val="000000"/>
                </a:solidFill>
                <a:latin typeface="Times New Roman" panose="02020603050405020304" pitchFamily="65" charset="-122"/>
                <a:ea typeface="宋体" panose="02010600030101010101" pitchFamily="2" charset="-122"/>
              </a:rPr>
              <a:t>体温恒定的意义</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人体生命活动正常进行的必要条件</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主要通过对</a:t>
            </a:r>
            <a:endParaRPr lang="zh-CN" altLang="en-US" sz="201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④</a:t>
            </a:r>
            <a:r>
              <a:rPr lang="zh-CN" altLang="en-US" sz="2010" u="sng" kern="0" dirty="0" smtClean="0">
                <a:solidFill>
                  <a:srgbClr val="000000"/>
                </a:solidFill>
                <a:latin typeface="Times New Roman" panose="02020603050405020304" pitchFamily="65" charset="-122"/>
                <a:ea typeface="宋体" panose="02010600030101010101" pitchFamily="2" charset="-122"/>
              </a:rPr>
              <a:t>    酶    </a:t>
            </a:r>
            <a:r>
              <a:rPr lang="zh-CN" altLang="en-US" sz="2010" kern="0" dirty="0" smtClean="0">
                <a:solidFill>
                  <a:srgbClr val="000000"/>
                </a:solidFill>
                <a:latin typeface="Times New Roman" panose="02020603050405020304" pitchFamily="65" charset="-122"/>
                <a:ea typeface="宋体" panose="02010600030101010101" pitchFamily="2" charset="-122"/>
              </a:rPr>
              <a:t>的活性的调节体现。</a:t>
            </a:r>
            <a:endParaRPr lang="zh-CN" altLang="en-US" sz="2400" dirty="0" smtClean="0"/>
          </a:p>
          <a:p>
            <a:pPr eaLnBrk="0" latinLnBrk="1" hangingPunct="0">
              <a:lnSpc>
                <a:spcPct val="150000"/>
              </a:lnSpc>
            </a:pPr>
            <a:r>
              <a:rPr lang="zh-CN" altLang="en-US" sz="2010" kern="0" dirty="0" smtClean="0">
                <a:solidFill>
                  <a:srgbClr val="000000"/>
                </a:solidFill>
                <a:latin typeface="黑体" panose="02010609060101010101" pitchFamily="49" charset="-122"/>
                <a:ea typeface="黑体" panose="02010609060101010101" pitchFamily="49" charset="-122"/>
              </a:rPr>
              <a:t>二、水盐平衡及调节</a:t>
            </a:r>
            <a:endParaRPr lang="zh-CN" altLang="en-US" sz="2400" dirty="0" smtClean="0">
              <a:latin typeface="黑体" panose="02010609060101010101" pitchFamily="49" charset="-122"/>
              <a:ea typeface="黑体" panose="02010609060101010101" pitchFamily="49" charset="-122"/>
            </a:endParaRPr>
          </a:p>
          <a:p>
            <a:pPr eaLnBrk="0" latinLnBrk="1" hangingPunct="0">
              <a:lnSpc>
                <a:spcPct val="150000"/>
              </a:lnSpc>
            </a:pPr>
            <a:r>
              <a:rPr lang="en-US" altLang="zh-CN" sz="2010" kern="0" dirty="0" smtClean="0">
                <a:solidFill>
                  <a:srgbClr val="000000"/>
                </a:solidFill>
                <a:latin typeface="Times New Roman" panose="02020603050405020304" pitchFamily="65" charset="-122"/>
                <a:ea typeface="宋体" panose="02010600030101010101" pitchFamily="2" charset="-122"/>
              </a:rPr>
              <a:t>1.</a:t>
            </a:r>
            <a:r>
              <a:rPr lang="zh-CN" altLang="en-US" sz="2010" kern="0" dirty="0" smtClean="0">
                <a:solidFill>
                  <a:srgbClr val="000000"/>
                </a:solidFill>
                <a:latin typeface="Times New Roman" panose="02020603050405020304" pitchFamily="65" charset="-122"/>
                <a:ea typeface="宋体" panose="02010600030101010101" pitchFamily="2" charset="-122"/>
              </a:rPr>
              <a:t>相关激素</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在水盐调节中起主要作用的激素是①</a:t>
            </a:r>
            <a:r>
              <a:rPr lang="zh-CN" altLang="en-US" sz="2010" u="sng" kern="0" dirty="0" smtClean="0">
                <a:solidFill>
                  <a:srgbClr val="000000"/>
                </a:solidFill>
                <a:latin typeface="Times New Roman" panose="02020603050405020304" pitchFamily="65" charset="-122"/>
                <a:ea typeface="宋体" panose="02010600030101010101" pitchFamily="2" charset="-122"/>
              </a:rPr>
              <a:t>    抗利尿激素    </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它是</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由②</a:t>
            </a:r>
            <a:r>
              <a:rPr lang="zh-CN" altLang="en-US" sz="2010" u="sng" kern="0" dirty="0" smtClean="0">
                <a:solidFill>
                  <a:srgbClr val="000000"/>
                </a:solidFill>
                <a:latin typeface="Times New Roman" panose="02020603050405020304" pitchFamily="65" charset="-122"/>
                <a:ea typeface="宋体" panose="02010600030101010101" pitchFamily="2" charset="-122"/>
              </a:rPr>
              <a:t>    下丘脑    </a:t>
            </a:r>
            <a:r>
              <a:rPr lang="zh-CN" altLang="en-US" sz="2010" kern="0" dirty="0" smtClean="0">
                <a:solidFill>
                  <a:srgbClr val="000000"/>
                </a:solidFill>
                <a:latin typeface="Times New Roman" panose="02020603050405020304" pitchFamily="65" charset="-122"/>
                <a:ea typeface="宋体" panose="02010600030101010101" pitchFamily="2" charset="-122"/>
              </a:rPr>
              <a:t>产生</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由垂体释放的</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作用是③</a:t>
            </a:r>
            <a:r>
              <a:rPr lang="zh-CN" altLang="en-US" sz="2010" u="sng" kern="0" dirty="0" smtClean="0">
                <a:solidFill>
                  <a:srgbClr val="000000"/>
                </a:solidFill>
                <a:latin typeface="Times New Roman" panose="02020603050405020304" pitchFamily="65" charset="-122"/>
                <a:ea typeface="宋体" panose="02010600030101010101" pitchFamily="2" charset="-122"/>
              </a:rPr>
              <a:t>    促进肾小管和集合管</a:t>
            </a:r>
            <a:br>
              <a:rPr lang="zh-CN" altLang="en-US" sz="2400" dirty="0" smtClean="0"/>
            </a:br>
            <a:r>
              <a:rPr lang="zh-CN" altLang="en-US" sz="2010" u="sng" kern="0" dirty="0" smtClean="0">
                <a:solidFill>
                  <a:srgbClr val="000000"/>
                </a:solidFill>
                <a:latin typeface="Times New Roman" panose="02020603050405020304" pitchFamily="65" charset="-122"/>
                <a:ea typeface="宋体" panose="02010600030101010101" pitchFamily="2" charset="-122"/>
              </a:rPr>
              <a:t>对水分的重吸收    </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从而使排尿量减少。</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2.水盐平衡调节</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(1)神经调节途径:细胞外液渗透压升高→下丘脑渗透压感受器兴奋→</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兴奋传至④</a:t>
            </a:r>
            <a:r>
              <a:rPr lang="zh-CN" altLang="en-US" sz="2010" u="sng" kern="0" dirty="0" smtClean="0">
                <a:solidFill>
                  <a:srgbClr val="000000"/>
                </a:solidFill>
                <a:latin typeface="Times New Roman" panose="02020603050405020304" pitchFamily="65" charset="-122"/>
                <a:ea typeface="宋体" panose="02010600030101010101" pitchFamily="2" charset="-122"/>
              </a:rPr>
              <a:t>    大脑皮层    </a:t>
            </a:r>
            <a:r>
              <a:rPr lang="zh-CN" altLang="en-US" sz="2010" kern="0" dirty="0" smtClean="0">
                <a:solidFill>
                  <a:srgbClr val="000000"/>
                </a:solidFill>
                <a:latin typeface="Times New Roman" panose="02020603050405020304" pitchFamily="65" charset="-122"/>
                <a:ea typeface="宋体" panose="02010600030101010101" pitchFamily="2" charset="-122"/>
              </a:rPr>
              <a:t>→产生渴觉。</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(2)体液调节途径:细胞外液渗透压升高→下丘脑渗透压感受器兴奋→</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垂体释放⑤</a:t>
            </a:r>
            <a:r>
              <a:rPr lang="zh-CN" altLang="en-US" sz="2010" u="sng" kern="0" dirty="0" smtClean="0">
                <a:solidFill>
                  <a:srgbClr val="000000"/>
                </a:solidFill>
                <a:latin typeface="Times New Roman" panose="02020603050405020304" pitchFamily="65" charset="-122"/>
                <a:ea typeface="宋体" panose="02010600030101010101" pitchFamily="2" charset="-122"/>
              </a:rPr>
              <a:t>    抗利尿激素    </a:t>
            </a:r>
            <a:r>
              <a:rPr lang="zh-CN" altLang="en-US" sz="2010" kern="0" dirty="0" smtClean="0">
                <a:solidFill>
                  <a:srgbClr val="000000"/>
                </a:solidFill>
                <a:latin typeface="Times New Roman" panose="02020603050405020304" pitchFamily="65" charset="-122"/>
                <a:ea typeface="宋体" panose="02010600030101010101" pitchFamily="2" charset="-122"/>
              </a:rPr>
              <a:t>作用于⑥</a:t>
            </a:r>
            <a:r>
              <a:rPr lang="zh-CN" altLang="en-US" sz="2010" u="sng" kern="0" dirty="0" smtClean="0">
                <a:solidFill>
                  <a:srgbClr val="000000"/>
                </a:solidFill>
                <a:latin typeface="Times New Roman" panose="02020603050405020304" pitchFamily="65" charset="-122"/>
                <a:ea typeface="宋体" panose="02010600030101010101" pitchFamily="2" charset="-122"/>
              </a:rPr>
              <a:t>    肾小管、集合管    </a:t>
            </a:r>
            <a:r>
              <a:rPr lang="zh-CN" altLang="en-US" sz="2010" kern="0" dirty="0" smtClean="0">
                <a:solidFill>
                  <a:srgbClr val="000000"/>
                </a:solidFill>
                <a:latin typeface="Times New Roman" panose="02020603050405020304" pitchFamily="65" charset="-122"/>
                <a:ea typeface="宋体" panose="02010600030101010101" pitchFamily="2" charset="-122"/>
              </a:rPr>
              <a:t>,使其重吸收</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水增多→⑦</a:t>
            </a:r>
            <a:r>
              <a:rPr lang="zh-CN" altLang="en-US" sz="2010" u="sng" kern="0" dirty="0" smtClean="0">
                <a:solidFill>
                  <a:srgbClr val="000000"/>
                </a:solidFill>
                <a:latin typeface="Times New Roman" panose="02020603050405020304" pitchFamily="65" charset="-122"/>
                <a:ea typeface="宋体" panose="02010600030101010101" pitchFamily="2" charset="-122"/>
              </a:rPr>
              <a:t>    尿液    </a:t>
            </a:r>
            <a:r>
              <a:rPr lang="zh-CN" altLang="en-US" sz="2010" kern="0" dirty="0" smtClean="0">
                <a:solidFill>
                  <a:srgbClr val="000000"/>
                </a:solidFill>
                <a:latin typeface="Times New Roman" panose="02020603050405020304" pitchFamily="65" charset="-122"/>
                <a:ea typeface="宋体" panose="02010600030101010101" pitchFamily="2" charset="-122"/>
              </a:rPr>
              <a:t>减少。</a:t>
            </a:r>
            <a:endParaRPr lang="zh-CN" altLang="en-US" dirty="0"/>
          </a:p>
          <a:p>
            <a:pPr marL="0" indent="0" eaLnBrk="0" latinLnBrk="1" hangingPunct="0">
              <a:lnSpc>
                <a:spcPct val="150000"/>
              </a:lnSpc>
              <a:spcBef>
                <a:spcPts val="0"/>
              </a:spcBef>
              <a:buNone/>
            </a:pPr>
            <a:r>
              <a:rPr lang="zh-CN" altLang="en-US" sz="2950" kern="0" spc="1459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5" name="Picture 11" descr="\\A015\吴双婷\线.tif"/>
          <p:cNvPicPr>
            <a:picLocks noChangeAspect="1" noChangeArrowheads="1"/>
          </p:cNvPicPr>
          <p:nvPr/>
        </p:nvPicPr>
        <p:blipFill>
          <a:blip r:embed="rId1"/>
          <a:srcRect/>
          <a:stretch>
            <a:fillRect/>
          </a:stretch>
        </p:blipFill>
        <p:spPr bwMode="auto">
          <a:xfrm>
            <a:off x="777473" y="1626006"/>
            <a:ext cx="787400" cy="323850"/>
          </a:xfrm>
          <a:prstGeom prst="rect">
            <a:avLst/>
          </a:prstGeom>
          <a:noFill/>
          <a:ln w="9525">
            <a:noFill/>
            <a:miter lim="800000"/>
            <a:headEnd/>
            <a:tailEnd/>
          </a:ln>
        </p:spPr>
      </p:pic>
      <p:pic>
        <p:nvPicPr>
          <p:cNvPr id="6" name="Picture 11" descr="\\A015\吴双婷\线.tif"/>
          <p:cNvPicPr>
            <a:picLocks noChangeAspect="1" noChangeArrowheads="1"/>
          </p:cNvPicPr>
          <p:nvPr/>
        </p:nvPicPr>
        <p:blipFill>
          <a:blip r:embed="rId1"/>
          <a:srcRect/>
          <a:stretch>
            <a:fillRect/>
          </a:stretch>
        </p:blipFill>
        <p:spPr bwMode="auto">
          <a:xfrm>
            <a:off x="5876934" y="2524915"/>
            <a:ext cx="1838338" cy="323850"/>
          </a:xfrm>
          <a:prstGeom prst="rect">
            <a:avLst/>
          </a:prstGeom>
          <a:noFill/>
          <a:ln w="9525">
            <a:noFill/>
            <a:miter lim="800000"/>
            <a:headEnd/>
            <a:tailEnd/>
          </a:ln>
        </p:spPr>
      </p:pic>
      <p:pic>
        <p:nvPicPr>
          <p:cNvPr id="7" name="Picture 11" descr="\\A015\吴双婷\线.tif"/>
          <p:cNvPicPr>
            <a:picLocks noChangeAspect="1" noChangeArrowheads="1"/>
          </p:cNvPicPr>
          <p:nvPr/>
        </p:nvPicPr>
        <p:blipFill>
          <a:blip r:embed="rId1"/>
          <a:srcRect/>
          <a:stretch>
            <a:fillRect/>
          </a:stretch>
        </p:blipFill>
        <p:spPr bwMode="auto">
          <a:xfrm>
            <a:off x="1050103" y="2986879"/>
            <a:ext cx="1235881" cy="323850"/>
          </a:xfrm>
          <a:prstGeom prst="rect">
            <a:avLst/>
          </a:prstGeom>
          <a:noFill/>
          <a:ln w="9525">
            <a:noFill/>
            <a:miter lim="800000"/>
            <a:headEnd/>
            <a:tailEnd/>
          </a:ln>
        </p:spPr>
      </p:pic>
      <p:grpSp>
        <p:nvGrpSpPr>
          <p:cNvPr id="10" name="组合 9"/>
          <p:cNvGrpSpPr/>
          <p:nvPr/>
        </p:nvGrpSpPr>
        <p:grpSpPr>
          <a:xfrm>
            <a:off x="428596" y="2991641"/>
            <a:ext cx="7643866" cy="798516"/>
            <a:chOff x="428596" y="2991641"/>
            <a:chExt cx="7643866" cy="798516"/>
          </a:xfrm>
        </p:grpSpPr>
        <p:pic>
          <p:nvPicPr>
            <p:cNvPr id="8" name="Picture 11" descr="\\A015\吴双婷\线.tif"/>
            <p:cNvPicPr>
              <a:picLocks noChangeAspect="1" noChangeArrowheads="1"/>
            </p:cNvPicPr>
            <p:nvPr/>
          </p:nvPicPr>
          <p:blipFill>
            <a:blip r:embed="rId1"/>
            <a:srcRect/>
            <a:stretch>
              <a:fillRect/>
            </a:stretch>
          </p:blipFill>
          <p:spPr bwMode="auto">
            <a:xfrm>
              <a:off x="5500694" y="2991641"/>
              <a:ext cx="2571768" cy="323850"/>
            </a:xfrm>
            <a:prstGeom prst="rect">
              <a:avLst/>
            </a:prstGeom>
            <a:noFill/>
            <a:ln w="9525">
              <a:noFill/>
              <a:miter lim="800000"/>
              <a:headEnd/>
              <a:tailEnd/>
            </a:ln>
          </p:spPr>
        </p:pic>
        <p:pic>
          <p:nvPicPr>
            <p:cNvPr id="9" name="Picture 11" descr="\\A015\吴双婷\线.tif"/>
            <p:cNvPicPr>
              <a:picLocks noChangeAspect="1" noChangeArrowheads="1"/>
            </p:cNvPicPr>
            <p:nvPr/>
          </p:nvPicPr>
          <p:blipFill>
            <a:blip r:embed="rId1"/>
            <a:srcRect/>
            <a:stretch>
              <a:fillRect/>
            </a:stretch>
          </p:blipFill>
          <p:spPr bwMode="auto">
            <a:xfrm>
              <a:off x="428596" y="3466307"/>
              <a:ext cx="2143172" cy="323850"/>
            </a:xfrm>
            <a:prstGeom prst="rect">
              <a:avLst/>
            </a:prstGeom>
            <a:noFill/>
            <a:ln w="9525">
              <a:noFill/>
              <a:miter lim="800000"/>
              <a:headEnd/>
              <a:tailEnd/>
            </a:ln>
          </p:spPr>
        </p:pic>
      </p:grpSp>
      <p:pic>
        <p:nvPicPr>
          <p:cNvPr id="11" name="Picture 11" descr="\\A015\吴双婷\线.tif"/>
          <p:cNvPicPr>
            <a:picLocks noChangeAspect="1" noChangeArrowheads="1"/>
          </p:cNvPicPr>
          <p:nvPr/>
        </p:nvPicPr>
        <p:blipFill>
          <a:blip r:embed="rId1"/>
          <a:srcRect/>
          <a:stretch>
            <a:fillRect/>
          </a:stretch>
        </p:blipFill>
        <p:spPr bwMode="auto">
          <a:xfrm>
            <a:off x="1814490" y="4846648"/>
            <a:ext cx="1543064" cy="323850"/>
          </a:xfrm>
          <a:prstGeom prst="rect">
            <a:avLst/>
          </a:prstGeom>
          <a:noFill/>
          <a:ln w="9525">
            <a:noFill/>
            <a:miter lim="800000"/>
            <a:headEnd/>
            <a:tailEnd/>
          </a:ln>
        </p:spPr>
      </p:pic>
      <p:pic>
        <p:nvPicPr>
          <p:cNvPr id="12" name="Picture 11" descr="\\A015\吴双婷\线.tif"/>
          <p:cNvPicPr>
            <a:picLocks noChangeAspect="1" noChangeArrowheads="1"/>
          </p:cNvPicPr>
          <p:nvPr/>
        </p:nvPicPr>
        <p:blipFill>
          <a:blip r:embed="rId1"/>
          <a:srcRect/>
          <a:stretch>
            <a:fillRect/>
          </a:stretch>
        </p:blipFill>
        <p:spPr bwMode="auto">
          <a:xfrm>
            <a:off x="1828783" y="5746762"/>
            <a:ext cx="1764513" cy="323850"/>
          </a:xfrm>
          <a:prstGeom prst="rect">
            <a:avLst/>
          </a:prstGeom>
          <a:noFill/>
          <a:ln w="9525">
            <a:noFill/>
            <a:miter lim="800000"/>
            <a:headEnd/>
            <a:tailEnd/>
          </a:ln>
        </p:spPr>
      </p:pic>
      <p:pic>
        <p:nvPicPr>
          <p:cNvPr id="13" name="Picture 11" descr="\\A015\吴双婷\线.tif"/>
          <p:cNvPicPr>
            <a:picLocks noChangeAspect="1" noChangeArrowheads="1"/>
          </p:cNvPicPr>
          <p:nvPr/>
        </p:nvPicPr>
        <p:blipFill>
          <a:blip r:embed="rId1"/>
          <a:srcRect/>
          <a:stretch>
            <a:fillRect/>
          </a:stretch>
        </p:blipFill>
        <p:spPr bwMode="auto">
          <a:xfrm>
            <a:off x="4614874" y="5739625"/>
            <a:ext cx="2243142" cy="323850"/>
          </a:xfrm>
          <a:prstGeom prst="rect">
            <a:avLst/>
          </a:prstGeom>
          <a:noFill/>
          <a:ln w="9525">
            <a:noFill/>
            <a:miter lim="800000"/>
            <a:headEnd/>
            <a:tailEnd/>
          </a:ln>
        </p:spPr>
      </p:pic>
      <p:pic>
        <p:nvPicPr>
          <p:cNvPr id="14" name="Picture 11" descr="\\A015\吴双婷\线.tif"/>
          <p:cNvPicPr>
            <a:picLocks noChangeAspect="1" noChangeArrowheads="1"/>
          </p:cNvPicPr>
          <p:nvPr/>
        </p:nvPicPr>
        <p:blipFill>
          <a:blip r:embed="rId1"/>
          <a:srcRect/>
          <a:stretch>
            <a:fillRect/>
          </a:stretch>
        </p:blipFill>
        <p:spPr bwMode="auto">
          <a:xfrm>
            <a:off x="1804974" y="6208732"/>
            <a:ext cx="1052514" cy="323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3"/>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272103"/>
            <a:ext cx="8127000" cy="464486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1.判断有关人体内环境与稳态说法的正误。</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(1)(2015海南单科, 18B)血浆和淋巴都是免疫细胞的生存环境。</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(2)(2015海南单科, 18C)血红蛋白主要存在于血浆和组织液中。</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(3)(2015海南单科, 18D)组织液中的蛋白质浓度低于血浆中的蛋白质浓</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度。</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(4)(2015海南单科, 18A)血浆和组织液都有运输激素的作用。</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(5)(2016浙江理综,4B)骨骼肌纤维内乳酸积累过多,会引起细胞体积增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大。</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(6)(2016浙江理综,4C)发生局部炎症反应时的肿胀,是由于组织中的Na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浓度增加所致。</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pic>
        <p:nvPicPr>
          <p:cNvPr id="3" name="图片 9" descr="双基诊断教师.tif"/>
          <p:cNvPicPr>
            <a:picLocks noChangeAspect="1"/>
          </p:cNvPicPr>
          <p:nvPr/>
        </p:nvPicPr>
        <p:blipFill>
          <a:blip r:embed="rId1"/>
          <a:srcRect/>
          <a:stretch>
            <a:fillRect/>
          </a:stretch>
        </p:blipFill>
        <p:spPr bwMode="auto">
          <a:xfrm>
            <a:off x="571472" y="826290"/>
            <a:ext cx="1573213" cy="452437"/>
          </a:xfrm>
          <a:prstGeom prst="rect">
            <a:avLst/>
          </a:prstGeom>
          <a:noFill/>
          <a:ln w="9525">
            <a:noFill/>
            <a:miter lim="800000"/>
            <a:headEnd/>
            <a:tailEnd/>
          </a:ln>
        </p:spPr>
      </p:pic>
      <p:pic>
        <p:nvPicPr>
          <p:cNvPr id="4" name="Picture 1" descr="\\A015\吴双婷\括号.tif"/>
          <p:cNvPicPr>
            <a:picLocks noChangeAspect="1" noChangeArrowheads="1"/>
          </p:cNvPicPr>
          <p:nvPr/>
        </p:nvPicPr>
        <p:blipFill>
          <a:blip r:embed="rId2"/>
          <a:srcRect/>
          <a:stretch>
            <a:fillRect/>
          </a:stretch>
        </p:blipFill>
        <p:spPr bwMode="auto">
          <a:xfrm>
            <a:off x="7577162" y="1848633"/>
            <a:ext cx="566738" cy="315913"/>
          </a:xfrm>
          <a:prstGeom prst="rect">
            <a:avLst/>
          </a:prstGeom>
          <a:noFill/>
          <a:ln w="9525">
            <a:noFill/>
            <a:miter lim="800000"/>
            <a:headEnd/>
            <a:tailEnd/>
          </a:ln>
        </p:spPr>
      </p:pic>
      <p:pic>
        <p:nvPicPr>
          <p:cNvPr id="5" name="Picture 1" descr="\\A015\吴双婷\括号.tif"/>
          <p:cNvPicPr>
            <a:picLocks noChangeAspect="1" noChangeArrowheads="1"/>
          </p:cNvPicPr>
          <p:nvPr/>
        </p:nvPicPr>
        <p:blipFill>
          <a:blip r:embed="rId2"/>
          <a:srcRect/>
          <a:stretch>
            <a:fillRect/>
          </a:stretch>
        </p:blipFill>
        <p:spPr bwMode="auto">
          <a:xfrm>
            <a:off x="7643834" y="2348699"/>
            <a:ext cx="566738" cy="315913"/>
          </a:xfrm>
          <a:prstGeom prst="rect">
            <a:avLst/>
          </a:prstGeom>
          <a:noFill/>
          <a:ln w="9525">
            <a:noFill/>
            <a:miter lim="800000"/>
            <a:headEnd/>
            <a:tailEnd/>
          </a:ln>
        </p:spPr>
      </p:pic>
      <p:pic>
        <p:nvPicPr>
          <p:cNvPr id="6" name="Picture 1" descr="\\A015\吴双婷\括号.tif"/>
          <p:cNvPicPr>
            <a:picLocks noChangeAspect="1" noChangeArrowheads="1"/>
          </p:cNvPicPr>
          <p:nvPr/>
        </p:nvPicPr>
        <p:blipFill>
          <a:blip r:embed="rId2"/>
          <a:srcRect/>
          <a:stretch>
            <a:fillRect/>
          </a:stretch>
        </p:blipFill>
        <p:spPr bwMode="auto">
          <a:xfrm>
            <a:off x="1214414" y="3261518"/>
            <a:ext cx="566738" cy="315913"/>
          </a:xfrm>
          <a:prstGeom prst="rect">
            <a:avLst/>
          </a:prstGeom>
          <a:noFill/>
          <a:ln w="9525">
            <a:noFill/>
            <a:miter lim="800000"/>
            <a:headEnd/>
            <a:tailEnd/>
          </a:ln>
        </p:spPr>
      </p:pic>
      <p:pic>
        <p:nvPicPr>
          <p:cNvPr id="7" name="Picture 1" descr="\\A015\吴双婷\括号.tif"/>
          <p:cNvPicPr>
            <a:picLocks noChangeAspect="1" noChangeArrowheads="1"/>
          </p:cNvPicPr>
          <p:nvPr/>
        </p:nvPicPr>
        <p:blipFill>
          <a:blip r:embed="rId2"/>
          <a:srcRect/>
          <a:stretch>
            <a:fillRect/>
          </a:stretch>
        </p:blipFill>
        <p:spPr bwMode="auto">
          <a:xfrm>
            <a:off x="7358082" y="3706021"/>
            <a:ext cx="566738" cy="315913"/>
          </a:xfrm>
          <a:prstGeom prst="rect">
            <a:avLst/>
          </a:prstGeom>
          <a:noFill/>
          <a:ln w="9525">
            <a:noFill/>
            <a:miter lim="800000"/>
            <a:headEnd/>
            <a:tailEnd/>
          </a:ln>
        </p:spPr>
      </p:pic>
      <p:pic>
        <p:nvPicPr>
          <p:cNvPr id="8" name="Picture 1" descr="\\A015\吴双婷\括号.tif"/>
          <p:cNvPicPr>
            <a:picLocks noChangeAspect="1" noChangeArrowheads="1"/>
          </p:cNvPicPr>
          <p:nvPr/>
        </p:nvPicPr>
        <p:blipFill>
          <a:blip r:embed="rId2"/>
          <a:srcRect/>
          <a:stretch>
            <a:fillRect/>
          </a:stretch>
        </p:blipFill>
        <p:spPr bwMode="auto">
          <a:xfrm>
            <a:off x="1214414" y="4634715"/>
            <a:ext cx="566738" cy="315913"/>
          </a:xfrm>
          <a:prstGeom prst="rect">
            <a:avLst/>
          </a:prstGeom>
          <a:noFill/>
          <a:ln w="9525">
            <a:noFill/>
            <a:miter lim="800000"/>
            <a:headEnd/>
            <a:tailEnd/>
          </a:ln>
        </p:spPr>
      </p:pic>
      <p:pic>
        <p:nvPicPr>
          <p:cNvPr id="9" name="Picture 1" descr="\\A015\吴双婷\括号.tif"/>
          <p:cNvPicPr>
            <a:picLocks noChangeAspect="1" noChangeArrowheads="1"/>
          </p:cNvPicPr>
          <p:nvPr/>
        </p:nvPicPr>
        <p:blipFill>
          <a:blip r:embed="rId2"/>
          <a:srcRect/>
          <a:stretch>
            <a:fillRect/>
          </a:stretch>
        </p:blipFill>
        <p:spPr bwMode="auto">
          <a:xfrm>
            <a:off x="2500298" y="5491971"/>
            <a:ext cx="566738" cy="315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524205"/>
          </a:xfrm>
          <a:prstGeom prst="rect">
            <a:avLst/>
          </a:prstGeom>
          <a:noFill/>
        </p:spPr>
        <p:txBody>
          <a:bodyPr wrap="square" lIns="0" tIns="0" rIns="0" bIns="0" rtlCol="0">
            <a:spAutoFit/>
          </a:bodyPr>
          <a:lstStyle/>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(7)(2015海南单科, 16C)小肠上皮细胞吸收溶质发生障碍时,可导致小肠</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吸水减少。</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(8)(2016海南单科,19A)NaCl中Na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参与血浆渗透压形成而Cl</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不参与。</a:t>
            </a:r>
            <a:br>
              <a:rPr dirty="0"/>
            </a:b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(9)(2016课标Ⅲ,3C)摄盐过多后饮水量的增加有利于维持细胞外液渗透</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压相对恒定。</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(10)(2016课标Ⅲ,3D)饮水增加导致尿生成增加有利于维持细胞外液渗</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透压相对恒定。</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(11)(2014课标Ⅰ,3B)内环境稳态有利于新陈代谢过程中酶促反应的正</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常进行。</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(12)(2015海南单科, 16B)小肠上皮细胞与内、外环境均有物质交换。</a:t>
            </a:r>
            <a:br>
              <a:rPr dirty="0"/>
            </a:b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pic>
        <p:nvPicPr>
          <p:cNvPr id="4" name="Picture 1" descr="\\A015\吴双婷\括号.tif"/>
          <p:cNvPicPr>
            <a:picLocks noChangeAspect="1" noChangeArrowheads="1"/>
          </p:cNvPicPr>
          <p:nvPr/>
        </p:nvPicPr>
        <p:blipFill>
          <a:blip r:embed="rId1"/>
          <a:srcRect/>
          <a:stretch>
            <a:fillRect/>
          </a:stretch>
        </p:blipFill>
        <p:spPr bwMode="auto">
          <a:xfrm>
            <a:off x="2000232" y="1634319"/>
            <a:ext cx="566738" cy="315913"/>
          </a:xfrm>
          <a:prstGeom prst="rect">
            <a:avLst/>
          </a:prstGeom>
          <a:noFill/>
          <a:ln w="9525">
            <a:noFill/>
            <a:miter lim="800000"/>
            <a:headEnd/>
            <a:tailEnd/>
          </a:ln>
        </p:spPr>
      </p:pic>
      <p:pic>
        <p:nvPicPr>
          <p:cNvPr id="5" name="Picture 1" descr="\\A015\吴双婷\括号.tif"/>
          <p:cNvPicPr>
            <a:picLocks noChangeAspect="1" noChangeArrowheads="1"/>
          </p:cNvPicPr>
          <p:nvPr/>
        </p:nvPicPr>
        <p:blipFill>
          <a:blip r:embed="rId1"/>
          <a:srcRect/>
          <a:stretch>
            <a:fillRect/>
          </a:stretch>
        </p:blipFill>
        <p:spPr bwMode="auto">
          <a:xfrm>
            <a:off x="714348" y="2532852"/>
            <a:ext cx="566738" cy="315913"/>
          </a:xfrm>
          <a:prstGeom prst="rect">
            <a:avLst/>
          </a:prstGeom>
          <a:noFill/>
          <a:ln w="9525">
            <a:noFill/>
            <a:miter lim="800000"/>
            <a:headEnd/>
            <a:tailEnd/>
          </a:ln>
        </p:spPr>
      </p:pic>
      <p:pic>
        <p:nvPicPr>
          <p:cNvPr id="6" name="Picture 1" descr="\\A015\吴双婷\括号.tif"/>
          <p:cNvPicPr>
            <a:picLocks noChangeAspect="1" noChangeArrowheads="1"/>
          </p:cNvPicPr>
          <p:nvPr/>
        </p:nvPicPr>
        <p:blipFill>
          <a:blip r:embed="rId1"/>
          <a:srcRect/>
          <a:stretch>
            <a:fillRect/>
          </a:stretch>
        </p:blipFill>
        <p:spPr bwMode="auto">
          <a:xfrm>
            <a:off x="2285984" y="3461546"/>
            <a:ext cx="566738" cy="315913"/>
          </a:xfrm>
          <a:prstGeom prst="rect">
            <a:avLst/>
          </a:prstGeom>
          <a:noFill/>
          <a:ln w="9525">
            <a:noFill/>
            <a:miter lim="800000"/>
            <a:headEnd/>
            <a:tailEnd/>
          </a:ln>
        </p:spPr>
      </p:pic>
      <p:pic>
        <p:nvPicPr>
          <p:cNvPr id="7" name="Picture 1" descr="\\A015\吴双婷\括号.tif"/>
          <p:cNvPicPr>
            <a:picLocks noChangeAspect="1" noChangeArrowheads="1"/>
          </p:cNvPicPr>
          <p:nvPr/>
        </p:nvPicPr>
        <p:blipFill>
          <a:blip r:embed="rId1"/>
          <a:srcRect/>
          <a:stretch>
            <a:fillRect/>
          </a:stretch>
        </p:blipFill>
        <p:spPr bwMode="auto">
          <a:xfrm>
            <a:off x="2500298" y="4348963"/>
            <a:ext cx="566738" cy="315913"/>
          </a:xfrm>
          <a:prstGeom prst="rect">
            <a:avLst/>
          </a:prstGeom>
          <a:noFill/>
          <a:ln w="9525">
            <a:noFill/>
            <a:miter lim="800000"/>
            <a:headEnd/>
            <a:tailEnd/>
          </a:ln>
        </p:spPr>
      </p:pic>
      <p:pic>
        <p:nvPicPr>
          <p:cNvPr id="8" name="Picture 1" descr="\\A015\吴双婷\括号.tif"/>
          <p:cNvPicPr>
            <a:picLocks noChangeAspect="1" noChangeArrowheads="1"/>
          </p:cNvPicPr>
          <p:nvPr/>
        </p:nvPicPr>
        <p:blipFill>
          <a:blip r:embed="rId1"/>
          <a:srcRect/>
          <a:stretch>
            <a:fillRect/>
          </a:stretch>
        </p:blipFill>
        <p:spPr bwMode="auto">
          <a:xfrm>
            <a:off x="1714480" y="5349095"/>
            <a:ext cx="566738" cy="315913"/>
          </a:xfrm>
          <a:prstGeom prst="rect">
            <a:avLst/>
          </a:prstGeom>
          <a:noFill/>
          <a:ln w="9525">
            <a:noFill/>
            <a:miter lim="800000"/>
            <a:headEnd/>
            <a:tailEnd/>
          </a:ln>
        </p:spPr>
      </p:pic>
      <p:pic>
        <p:nvPicPr>
          <p:cNvPr id="9" name="Picture 1" descr="\\A015\吴双婷\括号.tif"/>
          <p:cNvPicPr>
            <a:picLocks noChangeAspect="1" noChangeArrowheads="1"/>
          </p:cNvPicPr>
          <p:nvPr/>
        </p:nvPicPr>
        <p:blipFill>
          <a:blip r:embed="rId1"/>
          <a:srcRect/>
          <a:stretch>
            <a:fillRect/>
          </a:stretch>
        </p:blipFill>
        <p:spPr bwMode="auto">
          <a:xfrm>
            <a:off x="714348" y="6277789"/>
            <a:ext cx="566738" cy="315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2.判断有关体温调节和水盐平衡调节说法的正误。</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(1)(2015海南单科,14B)骨骼肌和肝脏是人体的主要产热器官。</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(2)(2015海南单科,14C)有机物的氧化分解是人体产热的重要途径。</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(3)(2015海南单科,14A)呼气是人体的主要散热途径。</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(4)(2014北京理综,2B)寒冷时,人体通过反射活动引起皮肤毛细血管收</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缩。</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(5)(2015海南单科,14D)下丘脑有体温调节中枢,也有感受体温变化的功</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能。</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(6)(2016浙江理综,4A)摄入过多过咸食物后,会引起细胞内液的量增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加。</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p:txBody>
      </p:sp>
      <p:pic>
        <p:nvPicPr>
          <p:cNvPr id="3" name="Picture 1" descr="\\A015\吴双婷\括号.tif"/>
          <p:cNvPicPr>
            <a:picLocks noChangeAspect="1" noChangeArrowheads="1"/>
          </p:cNvPicPr>
          <p:nvPr/>
        </p:nvPicPr>
        <p:blipFill>
          <a:blip r:embed="rId1"/>
          <a:srcRect/>
          <a:stretch>
            <a:fillRect/>
          </a:stretch>
        </p:blipFill>
        <p:spPr bwMode="auto">
          <a:xfrm>
            <a:off x="7572396" y="1634319"/>
            <a:ext cx="566738" cy="315913"/>
          </a:xfrm>
          <a:prstGeom prst="rect">
            <a:avLst/>
          </a:prstGeom>
          <a:noFill/>
          <a:ln w="9525">
            <a:noFill/>
            <a:miter lim="800000"/>
            <a:headEnd/>
            <a:tailEnd/>
          </a:ln>
        </p:spPr>
      </p:pic>
      <p:pic>
        <p:nvPicPr>
          <p:cNvPr id="4" name="Picture 1" descr="\\A015\吴双婷\括号.tif"/>
          <p:cNvPicPr>
            <a:picLocks noChangeAspect="1" noChangeArrowheads="1"/>
          </p:cNvPicPr>
          <p:nvPr/>
        </p:nvPicPr>
        <p:blipFill>
          <a:blip r:embed="rId1"/>
          <a:srcRect/>
          <a:stretch>
            <a:fillRect/>
          </a:stretch>
        </p:blipFill>
        <p:spPr bwMode="auto">
          <a:xfrm>
            <a:off x="428596" y="2532852"/>
            <a:ext cx="566738" cy="315913"/>
          </a:xfrm>
          <a:prstGeom prst="rect">
            <a:avLst/>
          </a:prstGeom>
          <a:noFill/>
          <a:ln w="9525">
            <a:noFill/>
            <a:miter lim="800000"/>
            <a:headEnd/>
            <a:tailEnd/>
          </a:ln>
        </p:spPr>
      </p:pic>
      <p:pic>
        <p:nvPicPr>
          <p:cNvPr id="5" name="Picture 1" descr="\\A015\吴双婷\括号.tif"/>
          <p:cNvPicPr>
            <a:picLocks noChangeAspect="1" noChangeArrowheads="1"/>
          </p:cNvPicPr>
          <p:nvPr/>
        </p:nvPicPr>
        <p:blipFill>
          <a:blip r:embed="rId1"/>
          <a:srcRect/>
          <a:stretch>
            <a:fillRect/>
          </a:stretch>
        </p:blipFill>
        <p:spPr bwMode="auto">
          <a:xfrm>
            <a:off x="6572264" y="2991641"/>
            <a:ext cx="566738" cy="315913"/>
          </a:xfrm>
          <a:prstGeom prst="rect">
            <a:avLst/>
          </a:prstGeom>
          <a:noFill/>
          <a:ln w="9525">
            <a:noFill/>
            <a:miter lim="800000"/>
            <a:headEnd/>
            <a:tailEnd/>
          </a:ln>
        </p:spPr>
      </p:pic>
      <p:pic>
        <p:nvPicPr>
          <p:cNvPr id="6" name="Picture 1" descr="\\A015\吴双婷\括号.tif"/>
          <p:cNvPicPr>
            <a:picLocks noChangeAspect="1" noChangeArrowheads="1"/>
          </p:cNvPicPr>
          <p:nvPr/>
        </p:nvPicPr>
        <p:blipFill>
          <a:blip r:embed="rId1"/>
          <a:srcRect/>
          <a:stretch>
            <a:fillRect/>
          </a:stretch>
        </p:blipFill>
        <p:spPr bwMode="auto">
          <a:xfrm>
            <a:off x="1285852" y="3961612"/>
            <a:ext cx="566738" cy="315913"/>
          </a:xfrm>
          <a:prstGeom prst="rect">
            <a:avLst/>
          </a:prstGeom>
          <a:noFill/>
          <a:ln w="9525">
            <a:noFill/>
            <a:miter lim="800000"/>
            <a:headEnd/>
            <a:tailEnd/>
          </a:ln>
        </p:spPr>
      </p:pic>
      <p:pic>
        <p:nvPicPr>
          <p:cNvPr id="7" name="Picture 1" descr="\\A015\吴双婷\括号.tif"/>
          <p:cNvPicPr>
            <a:picLocks noChangeAspect="1" noChangeArrowheads="1"/>
          </p:cNvPicPr>
          <p:nvPr/>
        </p:nvPicPr>
        <p:blipFill>
          <a:blip r:embed="rId1"/>
          <a:srcRect/>
          <a:stretch>
            <a:fillRect/>
          </a:stretch>
        </p:blipFill>
        <p:spPr bwMode="auto">
          <a:xfrm>
            <a:off x="1214414" y="4890306"/>
            <a:ext cx="566738" cy="315913"/>
          </a:xfrm>
          <a:prstGeom prst="rect">
            <a:avLst/>
          </a:prstGeom>
          <a:noFill/>
          <a:ln w="9525">
            <a:noFill/>
            <a:miter lim="800000"/>
            <a:headEnd/>
            <a:tailEnd/>
          </a:ln>
        </p:spPr>
      </p:pic>
      <p:pic>
        <p:nvPicPr>
          <p:cNvPr id="8" name="Picture 1" descr="\\A015\吴双婷\括号.tif"/>
          <p:cNvPicPr>
            <a:picLocks noChangeAspect="1" noChangeArrowheads="1"/>
          </p:cNvPicPr>
          <p:nvPr/>
        </p:nvPicPr>
        <p:blipFill>
          <a:blip r:embed="rId1"/>
          <a:srcRect/>
          <a:stretch>
            <a:fillRect/>
          </a:stretch>
        </p:blipFill>
        <p:spPr bwMode="auto">
          <a:xfrm>
            <a:off x="1214414" y="5777723"/>
            <a:ext cx="566738" cy="315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64486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(7)(2016江苏单科,16D)饮用大量清水后垂体合成和分泌的抗利尿激素</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减少。</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(8)(2016课标Ⅲ,3A)细胞外液渗透压的改变可影响垂体释放抗利尿激</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素的量。</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(9)(2016课标Ⅲ,3B)肾小管通过主动运输吸收水的过程受抗利尿激素的</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调节。</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NEU-BZ" pitchFamily="65" charset="-122"/>
                <a:ea typeface="NEU-BZ" pitchFamily="65"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(10)(2015海南单科,13A)机体水盐平衡的维持受神经调节和体液调</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节。</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(11)(2014山东理综,2D)体内血浆渗透压降低,抗利尿激素释放减少。</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smtClean="0"/>
          </a:p>
        </p:txBody>
      </p:sp>
      <p:pic>
        <p:nvPicPr>
          <p:cNvPr id="3" name="Picture 1" descr="\\A015\吴双婷\括号.tif"/>
          <p:cNvPicPr>
            <a:picLocks noChangeAspect="1" noChangeArrowheads="1"/>
          </p:cNvPicPr>
          <p:nvPr/>
        </p:nvPicPr>
        <p:blipFill>
          <a:blip r:embed="rId1"/>
          <a:srcRect/>
          <a:stretch>
            <a:fillRect/>
          </a:stretch>
        </p:blipFill>
        <p:spPr bwMode="auto">
          <a:xfrm>
            <a:off x="1500166" y="1634319"/>
            <a:ext cx="566738" cy="315913"/>
          </a:xfrm>
          <a:prstGeom prst="rect">
            <a:avLst/>
          </a:prstGeom>
          <a:noFill/>
          <a:ln w="9525">
            <a:noFill/>
            <a:miter lim="800000"/>
            <a:headEnd/>
            <a:tailEnd/>
          </a:ln>
        </p:spPr>
      </p:pic>
      <p:pic>
        <p:nvPicPr>
          <p:cNvPr id="4" name="Picture 1" descr="\\A015\吴双婷\括号.tif"/>
          <p:cNvPicPr>
            <a:picLocks noChangeAspect="1" noChangeArrowheads="1"/>
          </p:cNvPicPr>
          <p:nvPr/>
        </p:nvPicPr>
        <p:blipFill>
          <a:blip r:embed="rId1"/>
          <a:srcRect/>
          <a:stretch>
            <a:fillRect/>
          </a:stretch>
        </p:blipFill>
        <p:spPr bwMode="auto">
          <a:xfrm>
            <a:off x="1714480" y="2563013"/>
            <a:ext cx="566738" cy="315913"/>
          </a:xfrm>
          <a:prstGeom prst="rect">
            <a:avLst/>
          </a:prstGeom>
          <a:noFill/>
          <a:ln w="9525">
            <a:noFill/>
            <a:miter lim="800000"/>
            <a:headEnd/>
            <a:tailEnd/>
          </a:ln>
        </p:spPr>
      </p:pic>
      <p:pic>
        <p:nvPicPr>
          <p:cNvPr id="5" name="Picture 1" descr="\\A015\吴双婷\括号.tif"/>
          <p:cNvPicPr>
            <a:picLocks noChangeAspect="1" noChangeArrowheads="1"/>
          </p:cNvPicPr>
          <p:nvPr/>
        </p:nvPicPr>
        <p:blipFill>
          <a:blip r:embed="rId1"/>
          <a:srcRect/>
          <a:stretch>
            <a:fillRect/>
          </a:stretch>
        </p:blipFill>
        <p:spPr bwMode="auto">
          <a:xfrm>
            <a:off x="1571604" y="3442496"/>
            <a:ext cx="566738" cy="315913"/>
          </a:xfrm>
          <a:prstGeom prst="rect">
            <a:avLst/>
          </a:prstGeom>
          <a:noFill/>
          <a:ln w="9525">
            <a:noFill/>
            <a:miter lim="800000"/>
            <a:headEnd/>
            <a:tailEnd/>
          </a:ln>
        </p:spPr>
      </p:pic>
      <p:pic>
        <p:nvPicPr>
          <p:cNvPr id="6" name="Picture 1" descr="\\A015\吴双婷\括号.tif"/>
          <p:cNvPicPr>
            <a:picLocks noChangeAspect="1" noChangeArrowheads="1"/>
          </p:cNvPicPr>
          <p:nvPr/>
        </p:nvPicPr>
        <p:blipFill>
          <a:blip r:embed="rId1"/>
          <a:srcRect/>
          <a:stretch>
            <a:fillRect/>
          </a:stretch>
        </p:blipFill>
        <p:spPr bwMode="auto">
          <a:xfrm>
            <a:off x="1142976" y="4377538"/>
            <a:ext cx="566738" cy="315913"/>
          </a:xfrm>
          <a:prstGeom prst="rect">
            <a:avLst/>
          </a:prstGeom>
          <a:noFill/>
          <a:ln w="9525">
            <a:noFill/>
            <a:miter lim="800000"/>
            <a:headEnd/>
            <a:tailEnd/>
          </a:ln>
        </p:spPr>
      </p:pic>
      <p:pic>
        <p:nvPicPr>
          <p:cNvPr id="7" name="Picture 1" descr="\\A015\吴双婷\括号.tif"/>
          <p:cNvPicPr>
            <a:picLocks noChangeAspect="1" noChangeArrowheads="1"/>
          </p:cNvPicPr>
          <p:nvPr/>
        </p:nvPicPr>
        <p:blipFill>
          <a:blip r:embed="rId1"/>
          <a:srcRect/>
          <a:stretch>
            <a:fillRect/>
          </a:stretch>
        </p:blipFill>
        <p:spPr bwMode="auto">
          <a:xfrm>
            <a:off x="476225" y="5296707"/>
            <a:ext cx="566738" cy="315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333892"/>
            <a:ext cx="8127000" cy="1204497"/>
          </a:xfrm>
          <a:prstGeom prst="rect">
            <a:avLst/>
          </a:prstGeom>
          <a:noFill/>
        </p:spPr>
        <p:txBody>
          <a:bodyPr wrap="square" lIns="0" tIns="0" rIns="0" bIns="0" rtlCol="0">
            <a:spAutoFit/>
          </a:bodyPr>
          <a:lstStyle/>
          <a:p>
            <a:pPr marL="0" indent="0" algn="ctr" eaLnBrk="0" latinLnBrk="1" hangingPunct="0">
              <a:lnSpc>
                <a:spcPct val="150000"/>
              </a:lnSpc>
              <a:spcBef>
                <a:spcPts val="0"/>
              </a:spcBef>
              <a:buNone/>
            </a:pPr>
            <a:r>
              <a:rPr lang="zh-CN" altLang="en-US" sz="2300" b="1" kern="0" dirty="0" smtClean="0">
                <a:solidFill>
                  <a:srgbClr val="BE64A0"/>
                </a:solidFill>
                <a:latin typeface="黑体" panose="02010609060101010101" pitchFamily="49" charset="-122"/>
                <a:ea typeface="黑体" panose="02010609060101010101" pitchFamily="49" charset="-122"/>
              </a:rPr>
              <a:t>突破一　人体的内环境与稳态</a:t>
            </a:r>
            <a:endParaRPr lang="zh-CN" altLang="en-US" sz="2300" b="1" dirty="0">
              <a:solidFill>
                <a:srgbClr val="BE64A0"/>
              </a:solidFill>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920" kern="0" spc="14631"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4" name="图片 9" descr="ppt-05.png"/>
          <p:cNvPicPr>
            <a:picLocks noChangeAspect="1"/>
          </p:cNvPicPr>
          <p:nvPr/>
        </p:nvPicPr>
        <p:blipFill>
          <a:blip r:embed="rId1"/>
          <a:srcRect/>
          <a:stretch>
            <a:fillRect/>
          </a:stretch>
        </p:blipFill>
        <p:spPr bwMode="auto">
          <a:xfrm>
            <a:off x="3413125" y="848501"/>
            <a:ext cx="2317750" cy="531812"/>
          </a:xfrm>
          <a:prstGeom prst="rect">
            <a:avLst/>
          </a:prstGeom>
          <a:noFill/>
          <a:ln w="9525">
            <a:noFill/>
            <a:miter lim="800000"/>
            <a:headEnd/>
            <a:tailEnd/>
          </a:ln>
        </p:spPr>
      </p:pic>
      <p:sp>
        <p:nvSpPr>
          <p:cNvPr id="5" name="TextBox 15"/>
          <p:cNvSpPr txBox="1">
            <a:spLocks noChangeArrowheads="1"/>
          </p:cNvSpPr>
          <p:nvPr/>
        </p:nvSpPr>
        <p:spPr bwMode="auto">
          <a:xfrm>
            <a:off x="3908425" y="877076"/>
            <a:ext cx="1857375" cy="554037"/>
          </a:xfrm>
          <a:prstGeom prst="rect">
            <a:avLst/>
          </a:prstGeom>
          <a:noFill/>
          <a:ln w="9525">
            <a:noFill/>
            <a:miter lim="800000"/>
          </a:ln>
        </p:spPr>
        <p:txBody>
          <a:bodyPr>
            <a:spAutoFit/>
          </a:bodyPr>
          <a:lstStyle/>
          <a:p>
            <a:pPr algn="ctr" fontAlgn="t"/>
            <a:r>
              <a:rPr lang="zh-CN" altLang="en-US" sz="3000" b="1" dirty="0">
                <a:latin typeface="黑体" panose="02010609060101010101" pitchFamily="49" charset="-122"/>
                <a:ea typeface="黑体" panose="02010609060101010101" pitchFamily="49" charset="-122"/>
              </a:rPr>
              <a:t>考点突破</a:t>
            </a:r>
            <a:endParaRPr lang="zh-CN" altLang="en-US" sz="3000" b="1" dirty="0">
              <a:latin typeface="黑体" panose="02010609060101010101" pitchFamily="49" charset="-122"/>
              <a:ea typeface="黑体" panose="02010609060101010101" pitchFamily="49" charset="-122"/>
              <a:hlinkClick r:id="rId2" action="ppaction://hlinksldjump"/>
            </a:endParaRPr>
          </a:p>
        </p:txBody>
      </p:sp>
      <p:pic>
        <p:nvPicPr>
          <p:cNvPr id="6" name="图片 19" descr="重难点拨教师.tif"/>
          <p:cNvPicPr>
            <a:picLocks noChangeAspect="1"/>
          </p:cNvPicPr>
          <p:nvPr/>
        </p:nvPicPr>
        <p:blipFill>
          <a:blip r:embed="rId3"/>
          <a:srcRect/>
          <a:stretch>
            <a:fillRect/>
          </a:stretch>
        </p:blipFill>
        <p:spPr bwMode="auto">
          <a:xfrm>
            <a:off x="658813" y="1824009"/>
            <a:ext cx="1541462" cy="439737"/>
          </a:xfrm>
          <a:prstGeom prst="rect">
            <a:avLst/>
          </a:prstGeom>
          <a:noFill/>
          <a:ln w="9525">
            <a:noFill/>
            <a:miter lim="800000"/>
            <a:headEnd/>
            <a:tailEnd/>
          </a:ln>
        </p:spPr>
      </p:pic>
      <p:sp>
        <p:nvSpPr>
          <p:cNvPr id="7" name="TextBox 2"/>
          <p:cNvSpPr txBox="1"/>
          <p:nvPr/>
        </p:nvSpPr>
        <p:spPr>
          <a:xfrm>
            <a:off x="540000" y="2263585"/>
            <a:ext cx="8127000" cy="391902"/>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一、血浆、组织液与淋巴的比较</a:t>
            </a:r>
            <a:endParaRPr lang="zh-CN" altLang="en-US" dirty="0">
              <a:latin typeface="黑体" panose="02010609060101010101" pitchFamily="49" charset="-122"/>
              <a:ea typeface="黑体" panose="02010609060101010101" pitchFamily="49" charset="-122"/>
            </a:endParaRPr>
          </a:p>
        </p:txBody>
      </p:sp>
      <p:graphicFrame>
        <p:nvGraphicFramePr>
          <p:cNvPr id="8" name="表格 3"/>
          <p:cNvGraphicFramePr>
            <a:graphicFrameLocks noGrp="1"/>
          </p:cNvGraphicFramePr>
          <p:nvPr/>
        </p:nvGraphicFramePr>
        <p:xfrm>
          <a:off x="540000" y="2728777"/>
          <a:ext cx="7740000" cy="3667320"/>
        </p:xfrm>
        <a:graphic>
          <a:graphicData uri="http://schemas.openxmlformats.org/drawingml/2006/table">
            <a:tbl>
              <a:tblPr/>
              <a:tblGrid>
                <a:gridCol w="1103042"/>
                <a:gridCol w="2766958"/>
                <a:gridCol w="1935000"/>
                <a:gridCol w="1935000"/>
              </a:tblGrid>
              <a:tr h="602640">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　　成分</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项目　    </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血浆</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组织液</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淋巴</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373320">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存在部位</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血管</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组织细胞间隙</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淋巴管</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1061280">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来源</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①消化道吸收　    </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②组织液回渗　    </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③淋巴由左右锁骨下静脉汇　　    </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①透出毛细血管的血浆</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②细胞内液外渗</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进入毛细淋巴管的部分组织液</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602640">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生活在其</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中的细胞</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各种血</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细胞</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绝大多数体细胞</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大量淋巴细胞和吞噬细胞</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r>
              <a:tr h="602640">
                <a:tc>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所含化</a:t>
                      </a:r>
                      <a:endParaRPr lang="zh-CN" altLang="en-US" sz="140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学成分</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gridSpan="3">
                  <a:txBody>
                    <a:bodyPr/>
                    <a:lstStyle/>
                    <a:p>
                      <a:pPr eaLnBrk="0" latinLnBrk="1" hangingPunct="0">
                        <a:lnSpc>
                          <a:spcPct val="150000"/>
                        </a:lnSpc>
                        <a:spcBef>
                          <a:spcPts val="0"/>
                        </a:spcBef>
                      </a:pPr>
                      <a:r>
                        <a:rPr lang="zh-CN" altLang="en-US" sz="1400" kern="0" dirty="0" smtClean="0">
                          <a:solidFill>
                            <a:srgbClr val="000000"/>
                          </a:solidFill>
                          <a:latin typeface="Times New Roman" panose="02020603050405020304" pitchFamily="65" charset="-122"/>
                          <a:ea typeface="宋体" panose="02010600030101010101" pitchFamily="2" charset="-122"/>
                        </a:rPr>
                        <a:t>都含有水、无机盐、蛋白质等,但是血浆中蛋白质含量较高,而组织液和淋巴中蛋白质含量很低</a:t>
                      </a:r>
                      <a:endParaRPr lang="zh-CN" altLang="en-US" sz="1400" kern="0" dirty="0" smtClean="0">
                        <a:solidFill>
                          <a:srgbClr val="000000"/>
                        </a:solidFill>
                        <a:latin typeface="Times New Roman" panose="02020603050405020304" pitchFamily="65" charset="-122"/>
                        <a:ea typeface="宋体" panose="02010600030101010101" pitchFamily="2" charset="-122"/>
                      </a:endParaRPr>
                    </a:p>
                  </a:txBody>
                  <a:tcPr marL="45720" marR="45720"/>
                </a:tc>
                <a:tc hMerge="1">
                  <a:tcPr marL="45720" marR="45720"/>
                </a:tc>
                <a:tc hMerge="1">
                  <a:tcPr marL="45720" marR="45720"/>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2733954"/>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二、突破内环境与稳态认识的三个误区</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1.注意区分细胞液、细胞内液与细胞外液</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(1)细胞液特指植物细胞大液泡中存在的物质。</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(2)细胞内液和细胞外液为针对多细胞动物的两个概念,细胞内液是细</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胞内的液体,而细胞外液即细胞的生存环境,它包括血浆、组织液、淋</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巴等,也称之为内环境。</a:t>
            </a:r>
            <a:endParaRPr lang="zh-CN" altLang="en-US" dirty="0"/>
          </a:p>
        </p:txBody>
      </p:sp>
      <p:sp>
        <p:nvSpPr>
          <p:cNvPr id="3" name="TextBox 2"/>
          <p:cNvSpPr txBox="1"/>
          <p:nvPr/>
        </p:nvSpPr>
        <p:spPr>
          <a:xfrm>
            <a:off x="540000" y="3974418"/>
            <a:ext cx="8127000" cy="411523"/>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2.易混淆的血液和血浆、血浆蛋白和血红蛋白</a:t>
            </a:r>
            <a:endParaRPr lang="zh-CN" altLang="en-US" dirty="0"/>
          </a:p>
        </p:txBody>
      </p:sp>
      <p:pic>
        <p:nvPicPr>
          <p:cNvPr id="4" name="图片 3" descr="textimage20.jpeg"/>
          <p:cNvPicPr>
            <a:picLocks noChangeAspect="1"/>
          </p:cNvPicPr>
          <p:nvPr/>
        </p:nvPicPr>
        <p:blipFill>
          <a:blip r:embed="rId1"/>
          <a:stretch>
            <a:fillRect/>
          </a:stretch>
        </p:blipFill>
        <p:spPr>
          <a:xfrm>
            <a:off x="540000" y="4563277"/>
            <a:ext cx="6962775" cy="1571625"/>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3.常考易错的三种环境</a:t>
            </a:r>
            <a:endParaRPr lang="zh-CN" altLang="en-US"/>
          </a:p>
          <a:p>
            <a:pPr marL="0" indent="0" eaLnBrk="0" latinLnBrk="1" hangingPunct="0">
              <a:lnSpc>
                <a:spcPct val="150000"/>
              </a:lnSpc>
              <a:spcBef>
                <a:spcPts val="0"/>
              </a:spcBef>
              <a:buNone/>
            </a:pPr>
            <a:r>
              <a:rPr lang="zh-CN" altLang="en-US" sz="11765" kern="0" spc="39532"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3430"/>
              </a:spcBef>
              <a:buNone/>
            </a:pPr>
            <a:r>
              <a:rPr lang="zh-CN" altLang="en-US" sz="2920" kern="0" spc="14631"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a:p>
        </p:txBody>
      </p:sp>
      <p:pic>
        <p:nvPicPr>
          <p:cNvPr id="3" name="图片 3" descr="textimage21.jpeg"/>
          <p:cNvPicPr>
            <a:picLocks noChangeAspect="1"/>
          </p:cNvPicPr>
          <p:nvPr/>
        </p:nvPicPr>
        <p:blipFill>
          <a:blip r:embed="rId1" cstate="print"/>
          <a:stretch>
            <a:fillRect/>
          </a:stretch>
        </p:blipFill>
        <p:spPr>
          <a:xfrm>
            <a:off x="864083" y="1562881"/>
            <a:ext cx="5866932" cy="2907734"/>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486417"/>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1.巧用单、双向箭头判断内环境物质交换示意图</a:t>
            </a:r>
            <a:endParaRPr lang="zh-CN" altLang="en-US" dirty="0"/>
          </a:p>
          <a:p>
            <a:pPr marL="0" indent="0" eaLnBrk="0" latinLnBrk="1" hangingPunct="0">
              <a:lnSpc>
                <a:spcPct val="150000"/>
              </a:lnSpc>
              <a:spcBef>
                <a:spcPts val="0"/>
              </a:spcBef>
              <a:buNone/>
            </a:pPr>
            <a:r>
              <a:rPr lang="zh-CN" altLang="en-US" sz="4485" kern="0" spc="19813"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675"/>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(1)分析:</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单方向(箭头)</a:t>
            </a:r>
            <a:r>
              <a:rPr lang="zh-CN" altLang="en-US" sz="3015" kern="0" spc="19633"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12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双方向(箭头)</a:t>
            </a:r>
            <a:r>
              <a:rPr lang="zh-CN" altLang="en-US" sz="2920" kern="0" spc="18006"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85"/>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(2)结论:(甲是细胞内液)乙是组织液,丙是血浆,丁是淋巴。</a:t>
            </a:r>
            <a:endParaRPr lang="zh-CN" altLang="en-US" dirty="0"/>
          </a:p>
        </p:txBody>
      </p:sp>
      <p:pic>
        <p:nvPicPr>
          <p:cNvPr id="3" name="图片 3" descr="textimage23.jpeg"/>
          <p:cNvPicPr>
            <a:picLocks noChangeAspect="1"/>
          </p:cNvPicPr>
          <p:nvPr/>
        </p:nvPicPr>
        <p:blipFill>
          <a:blip r:embed="rId1"/>
          <a:stretch>
            <a:fillRect/>
          </a:stretch>
        </p:blipFill>
        <p:spPr>
          <a:xfrm>
            <a:off x="1485900" y="1920071"/>
            <a:ext cx="3086100" cy="1104899"/>
          </a:xfrm>
          <a:prstGeom prst="rect">
            <a:avLst/>
          </a:prstGeom>
        </p:spPr>
      </p:pic>
      <p:pic>
        <p:nvPicPr>
          <p:cNvPr id="4" name="图片 4" descr="textimage24.jpeg"/>
          <p:cNvPicPr>
            <a:picLocks noChangeAspect="1"/>
          </p:cNvPicPr>
          <p:nvPr/>
        </p:nvPicPr>
        <p:blipFill>
          <a:blip r:embed="rId2"/>
          <a:stretch>
            <a:fillRect/>
          </a:stretch>
        </p:blipFill>
        <p:spPr>
          <a:xfrm>
            <a:off x="1988233" y="4311925"/>
            <a:ext cx="2657474" cy="647699"/>
          </a:xfrm>
          <a:prstGeom prst="rect">
            <a:avLst/>
          </a:prstGeom>
        </p:spPr>
      </p:pic>
      <p:graphicFrame>
        <p:nvGraphicFramePr>
          <p:cNvPr id="6" name="对象 5"/>
          <p:cNvGraphicFramePr>
            <a:graphicFrameLocks noChangeAspect="1"/>
          </p:cNvGraphicFramePr>
          <p:nvPr/>
        </p:nvGraphicFramePr>
        <p:xfrm>
          <a:off x="1988233" y="3646739"/>
          <a:ext cx="2876549" cy="676274"/>
        </p:xfrm>
        <a:graphic>
          <a:graphicData uri="http://schemas.openxmlformats.org/presentationml/2006/ole">
            <mc:AlternateContent xmlns:mc="http://schemas.openxmlformats.org/markup-compatibility/2006">
              <mc:Choice xmlns:v="urn:schemas-microsoft-com:vml" Requires="v">
                <p:oleObj spid="_x0000_s3073" name="Equation" r:id="rId3" imgW="76200000" imgH="17983200" progId="">
                  <p:embed/>
                </p:oleObj>
              </mc:Choice>
              <mc:Fallback>
                <p:oleObj name="Equation" r:id="rId3" imgW="76200000" imgH="17983200" progId="">
                  <p:embed/>
                  <p:pic>
                    <p:nvPicPr>
                      <p:cNvPr id="0" name="图片 3072"/>
                      <p:cNvPicPr>
                        <a:picLocks noChangeAspect="1"/>
                      </p:cNvPicPr>
                      <p:nvPr/>
                    </p:nvPicPr>
                    <p:blipFill>
                      <a:blip r:embed="rId4"/>
                      <a:stretch>
                        <a:fillRect/>
                      </a:stretch>
                    </p:blipFill>
                    <p:spPr>
                      <a:xfrm>
                        <a:off x="1988233" y="3646739"/>
                        <a:ext cx="2876549" cy="676274"/>
                      </a:xfrm>
                      <a:prstGeom prst="rect">
                        <a:avLst/>
                      </a:prstGeom>
                      <a:noFill/>
                      <a:ln w="9525">
                        <a:noFill/>
                      </a:ln>
                    </p:spPr>
                  </p:pic>
                </p:oleObj>
              </mc:Fallback>
            </mc:AlternateContent>
          </a:graphicData>
        </a:graphic>
      </p:graphicFrame>
      <p:pic>
        <p:nvPicPr>
          <p:cNvPr id="7" name="图片 18" descr="方法点拨教师.tif"/>
          <p:cNvPicPr>
            <a:picLocks noChangeAspect="1"/>
          </p:cNvPicPr>
          <p:nvPr/>
        </p:nvPicPr>
        <p:blipFill>
          <a:blip r:embed="rId5"/>
          <a:srcRect/>
          <a:stretch>
            <a:fillRect/>
          </a:stretch>
        </p:blipFill>
        <p:spPr bwMode="auto">
          <a:xfrm>
            <a:off x="428596" y="1040604"/>
            <a:ext cx="1573213" cy="450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634187"/>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2.内环境示意图中各成分的判断方法</a:t>
            </a:r>
            <a:endParaRPr lang="zh-CN" altLang="en-US"/>
          </a:p>
          <a:p>
            <a:pPr marL="0" indent="0" eaLnBrk="0" latinLnBrk="1" hangingPunct="0">
              <a:lnSpc>
                <a:spcPct val="150000"/>
              </a:lnSpc>
              <a:spcBef>
                <a:spcPts val="0"/>
              </a:spcBef>
              <a:buNone/>
            </a:pPr>
            <a:r>
              <a:rPr lang="zh-CN" altLang="en-US" sz="10655" kern="0" spc="23767"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301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a:t>
            </a:r>
            <a:r>
              <a:rPr lang="zh-CN" altLang="en-US" sz="3830" kern="0" spc="39667" dirty="0" smtClean="0">
                <a:solidFill>
                  <a:srgbClr val="000000"/>
                </a:solidFill>
                <a:latin typeface="Times New Roman" panose="02020603050405020304" pitchFamily="65" charset="-122"/>
                <a:ea typeface="宋体" panose="02010600030101010101" pitchFamily="2" charset="-122"/>
              </a:rPr>
              <a:t> </a:t>
            </a:r>
            <a:endParaRPr lang="zh-CN" altLang="en-US"/>
          </a:p>
          <a:p>
            <a:pPr marL="0" indent="0" eaLnBrk="0" latinLnBrk="1" hangingPunct="0">
              <a:lnSpc>
                <a:spcPct val="150000"/>
              </a:lnSpc>
              <a:spcBef>
                <a:spcPts val="43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a:t>
            </a:r>
            <a:r>
              <a:rPr lang="zh-CN" altLang="en-US" sz="3830" kern="0" spc="37717" dirty="0" smtClean="0">
                <a:solidFill>
                  <a:srgbClr val="000000"/>
                </a:solidFill>
                <a:latin typeface="Times New Roman" panose="02020603050405020304" pitchFamily="65" charset="-122"/>
                <a:ea typeface="宋体" panose="02010600030101010101" pitchFamily="2" charset="-122"/>
              </a:rPr>
              <a:t> </a:t>
            </a:r>
            <a:endParaRPr lang="zh-CN" altLang="en-US"/>
          </a:p>
        </p:txBody>
      </p:sp>
      <p:pic>
        <p:nvPicPr>
          <p:cNvPr id="3" name="图片 3" descr="textimage25.jpeg"/>
          <p:cNvPicPr>
            <a:picLocks noChangeAspect="1"/>
          </p:cNvPicPr>
          <p:nvPr/>
        </p:nvPicPr>
        <p:blipFill>
          <a:blip r:embed="rId1"/>
          <a:stretch>
            <a:fillRect/>
          </a:stretch>
        </p:blipFill>
        <p:spPr>
          <a:xfrm>
            <a:off x="1142976" y="1117068"/>
            <a:ext cx="4371975" cy="2905125"/>
          </a:xfrm>
          <a:prstGeom prst="rect">
            <a:avLst/>
          </a:prstGeom>
        </p:spPr>
      </p:pic>
      <p:pic>
        <p:nvPicPr>
          <p:cNvPr id="4" name="图片 4" descr="textimage26.jpeg"/>
          <p:cNvPicPr>
            <a:picLocks noChangeAspect="1"/>
          </p:cNvPicPr>
          <p:nvPr/>
        </p:nvPicPr>
        <p:blipFill>
          <a:blip r:embed="rId2"/>
          <a:stretch>
            <a:fillRect/>
          </a:stretch>
        </p:blipFill>
        <p:spPr>
          <a:xfrm>
            <a:off x="838033" y="4022872"/>
            <a:ext cx="5524500" cy="914399"/>
          </a:xfrm>
          <a:prstGeom prst="rect">
            <a:avLst/>
          </a:prstGeom>
        </p:spPr>
      </p:pic>
      <p:pic>
        <p:nvPicPr>
          <p:cNvPr id="5" name="图片 5" descr="textimage27.jpeg"/>
          <p:cNvPicPr>
            <a:picLocks noChangeAspect="1"/>
          </p:cNvPicPr>
          <p:nvPr/>
        </p:nvPicPr>
        <p:blipFill>
          <a:blip r:embed="rId3"/>
          <a:stretch>
            <a:fillRect/>
          </a:stretch>
        </p:blipFill>
        <p:spPr>
          <a:xfrm>
            <a:off x="838033" y="4939787"/>
            <a:ext cx="5276850" cy="914400"/>
          </a:xfrm>
          <a:prstGeom prst="rect">
            <a:avLst/>
          </a:prstGeom>
        </p:spPr>
      </p:pic>
      <p:sp>
        <p:nvSpPr>
          <p:cNvPr id="6" name="TextBox 2"/>
          <p:cNvSpPr txBox="1"/>
          <p:nvPr/>
        </p:nvSpPr>
        <p:spPr>
          <a:xfrm>
            <a:off x="516966" y="5903414"/>
            <a:ext cx="8127000" cy="876009"/>
          </a:xfrm>
          <a:prstGeom prst="rect">
            <a:avLst/>
          </a:prstGeom>
          <a:noFill/>
        </p:spPr>
        <p:txBody>
          <a:bodyPr wrap="square" lIns="0" tIns="0" rIns="0" bIns="0" rtlCol="0">
            <a:spAutoFit/>
          </a:bodyPr>
          <a:lstStyle/>
          <a:p>
            <a:pPr marL="0" indent="0" eaLnBrk="0" latinLnBrk="1" hangingPunct="0">
              <a:lnSpc>
                <a:spcPct val="150000"/>
              </a:lnSpc>
              <a:spcBef>
                <a:spcPts val="43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(3)A端若为动脉上端,则A处氧分压高于B处,A处营养物质含量高于B</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处,B处CO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和代谢废物含量均高于A处。</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1530547"/>
          </a:xfrm>
          <a:prstGeom prst="rect">
            <a:avLst/>
          </a:prstGeom>
          <a:noFill/>
        </p:spPr>
        <p:txBody>
          <a:bodyPr wrap="square" lIns="0" tIns="0" rIns="0" bIns="0" rtlCol="0">
            <a:spAutoFit/>
          </a:bodyPr>
          <a:lstStyle/>
          <a:p>
            <a:pPr marL="0" indent="0" eaLnBrk="0" latinLnBrk="1" hangingPunct="0">
              <a:lnSpc>
                <a:spcPct val="150000"/>
              </a:lnSpc>
              <a:spcBef>
                <a:spcPts val="43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(3)A端若为动脉上端,则A处氧分压高于B处,A处营养物质含量高于B</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处,B处CO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和代谢废物含量均高于A处。</a:t>
            </a:r>
            <a:endParaRPr lang="zh-CN" altLang="en-US" dirty="0"/>
          </a:p>
          <a:p>
            <a:pPr marL="0" indent="0" eaLnBrk="0" latinLnBrk="1" hangingPunct="0">
              <a:lnSpc>
                <a:spcPct val="150000"/>
              </a:lnSpc>
              <a:spcBef>
                <a:spcPts val="0"/>
              </a:spcBef>
              <a:buNone/>
            </a:pPr>
            <a:r>
              <a:rPr lang="zh-CN" altLang="en-US" sz="2920" kern="0" spc="14631"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28.jpeg"/>
          <p:cNvPicPr>
            <a:picLocks noChangeAspect="1"/>
          </p:cNvPicPr>
          <p:nvPr/>
        </p:nvPicPr>
        <p:blipFill>
          <a:blip r:embed="rId1"/>
          <a:stretch>
            <a:fillRect/>
          </a:stretch>
        </p:blipFill>
        <p:spPr>
          <a:xfrm>
            <a:off x="540000" y="2069691"/>
            <a:ext cx="2228850" cy="647699"/>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520870"/>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考向一　依托图示分析或基础判断</a:t>
            </a:r>
            <a:r>
              <a:rPr lang="en-US" altLang="zh-CN" sz="2010" b="1" kern="0" dirty="0" smtClean="0">
                <a:solidFill>
                  <a:srgbClr val="000000"/>
                </a:solidFill>
                <a:latin typeface="Times New Roman" panose="02020603050405020304" pitchFamily="65" charset="-122"/>
                <a:ea typeface="宋体" panose="02010600030101010101" pitchFamily="2" charset="-122"/>
              </a:rPr>
              <a:t>,</a:t>
            </a:r>
            <a:r>
              <a:rPr lang="zh-CN" altLang="en-US" sz="2010" b="1" kern="0" dirty="0" smtClean="0">
                <a:solidFill>
                  <a:srgbClr val="000000"/>
                </a:solidFill>
                <a:latin typeface="Times New Roman" panose="02020603050405020304" pitchFamily="65" charset="-122"/>
                <a:ea typeface="宋体" panose="02010600030101010101" pitchFamily="2" charset="-122"/>
              </a:rPr>
              <a:t>考查内环境的三种主要成分及其转</a:t>
            </a:r>
            <a:br>
              <a:rPr lang="zh-CN" altLang="en-US" sz="2400" b="1" dirty="0" smtClean="0"/>
            </a:br>
            <a:r>
              <a:rPr lang="zh-CN" altLang="en-US" sz="2010" b="1" kern="0" dirty="0" smtClean="0">
                <a:solidFill>
                  <a:srgbClr val="000000"/>
                </a:solidFill>
                <a:latin typeface="Times New Roman" panose="02020603050405020304" pitchFamily="65" charset="-122"/>
                <a:ea typeface="宋体" panose="02010600030101010101" pitchFamily="2" charset="-122"/>
              </a:rPr>
              <a:t>化关系</a:t>
            </a:r>
            <a:endParaRPr lang="zh-CN" altLang="en-US" sz="2400" b="1"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1.(2015海南单科,18,2分)人体中血浆、组织液和淋巴等构成了细胞赖</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以生存的内环境,下列叙述</a:t>
            </a:r>
            <a:r>
              <a:rPr lang="zh-CN" altLang="en-US" sz="2010" u="sng" kern="0" dirty="0" smtClean="0">
                <a:solidFill>
                  <a:srgbClr val="000000"/>
                </a:solidFill>
                <a:latin typeface="Times New Roman" panose="02020603050405020304" pitchFamily="65" charset="-122"/>
                <a:ea typeface="宋体" panose="02010600030101010101" pitchFamily="2" charset="-122"/>
              </a:rPr>
              <a:t>错误</a:t>
            </a:r>
            <a:r>
              <a:rPr lang="zh-CN" altLang="en-US" sz="2010" kern="0" dirty="0" smtClean="0">
                <a:solidFill>
                  <a:srgbClr val="000000"/>
                </a:solidFill>
                <a:latin typeface="Times New Roman" panose="02020603050405020304" pitchFamily="65" charset="-122"/>
                <a:ea typeface="宋体" panose="02010600030101010101" pitchFamily="2" charset="-122"/>
              </a:rPr>
              <a:t>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A.血浆和组织液都有运输激素的作用</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B.血浆和淋巴都是免疫细胞的生存环境</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C.血红蛋白主要存在于血浆和组织液中</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D.组织液中的蛋白质浓度低于血浆中的蛋白质浓度</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C　激素通过体液进行运输,A项正确;淋巴细胞属于免疫细胞,血</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浆和淋巴都是免疫细胞的生存环境,B项正确;血红蛋白存在于红细胞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内,不属于内环境成分,C项错误;与组织液相比,血浆中含有较多的蛋白</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质,D项正确。</a:t>
            </a:r>
            <a:endParaRPr lang="zh-CN" altLang="en-US" dirty="0"/>
          </a:p>
        </p:txBody>
      </p:sp>
      <p:pic>
        <p:nvPicPr>
          <p:cNvPr id="3" name="图片 17" descr="典例精练教师.tif"/>
          <p:cNvPicPr>
            <a:picLocks noChangeAspect="1"/>
          </p:cNvPicPr>
          <p:nvPr/>
        </p:nvPicPr>
        <p:blipFill>
          <a:blip r:embed="rId1"/>
          <a:srcRect/>
          <a:stretch>
            <a:fillRect/>
          </a:stretch>
        </p:blipFill>
        <p:spPr bwMode="auto">
          <a:xfrm>
            <a:off x="500034" y="634187"/>
            <a:ext cx="1573212" cy="449263"/>
          </a:xfrm>
          <a:prstGeom prst="rect">
            <a:avLst/>
          </a:prstGeom>
          <a:noFill/>
          <a:ln w="9525">
            <a:noFill/>
            <a:miter lim="800000"/>
            <a:headEnd/>
            <a:tailEnd/>
          </a:ln>
        </p:spPr>
      </p:pic>
      <p:sp>
        <p:nvSpPr>
          <p:cNvPr id="4" name="矩形 3"/>
          <p:cNvSpPr/>
          <p:nvPr/>
        </p:nvSpPr>
        <p:spPr>
          <a:xfrm>
            <a:off x="428596" y="4883967"/>
            <a:ext cx="8143875" cy="1751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848501"/>
            <a:ext cx="8127000" cy="400128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2.(2016辽宁大连24中期末,15)如图是人体细胞直接与内环境进行物质</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交换的示意图,A、B、C、D表示的是结构,①②③④表示的是液体,请</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回答下列问题:</a:t>
            </a:r>
            <a:endParaRPr lang="zh-CN" altLang="en-US" dirty="0"/>
          </a:p>
          <a:p>
            <a:pPr marL="0" indent="0" eaLnBrk="0" latinLnBrk="1" hangingPunct="0">
              <a:lnSpc>
                <a:spcPct val="150000"/>
              </a:lnSpc>
              <a:spcBef>
                <a:spcPts val="0"/>
              </a:spcBef>
              <a:buNone/>
            </a:pPr>
            <a:r>
              <a:rPr lang="zh-CN" altLang="en-US" sz="12650" kern="0" spc="32650"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29.jpeg"/>
          <p:cNvPicPr>
            <a:picLocks noChangeAspect="1"/>
          </p:cNvPicPr>
          <p:nvPr/>
        </p:nvPicPr>
        <p:blipFill>
          <a:blip r:embed="rId1"/>
          <a:stretch>
            <a:fillRect/>
          </a:stretch>
        </p:blipFill>
        <p:spPr>
          <a:xfrm>
            <a:off x="1314980" y="2407982"/>
            <a:ext cx="4971532" cy="3012551"/>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2786917"/>
          </a:xfrm>
          <a:prstGeom prst="rect">
            <a:avLst/>
          </a:prstGeom>
          <a:noFill/>
        </p:spPr>
        <p:txBody>
          <a:bodyPr wrap="square" lIns="0" tIns="0" rIns="0" bIns="0" rtlCol="0">
            <a:spAutoFit/>
          </a:bodyPr>
          <a:lstStyle/>
          <a:p>
            <a:pPr eaLnBrk="0" latinLnBrk="1" hangingPunct="0">
              <a:lnSpc>
                <a:spcPct val="150000"/>
              </a:lnSpc>
              <a:spcBef>
                <a:spcPts val="3760"/>
              </a:spcBef>
            </a:pPr>
            <a:r>
              <a:rPr lang="zh-CN" altLang="en-US" sz="2010" kern="0" dirty="0" smtClean="0">
                <a:solidFill>
                  <a:srgbClr val="000000"/>
                </a:solidFill>
                <a:latin typeface="Times New Roman" panose="02020603050405020304" pitchFamily="65" charset="-122"/>
                <a:ea typeface="宋体" panose="02010600030101010101" pitchFamily="2" charset="-122"/>
              </a:rPr>
              <a:t>(1)内环境主要由图中的</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组成(填序号);D的管壁细胞直接生活的内环境是</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(填序号)。</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(2)②与①相比,成分中明显减少的物质是</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(3)④的流动受到阻碍,人体将会出现</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现象。</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(4)若图中C为肌细胞,则它所利用的O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直接从[　　]</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中获得。</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(5)①②③④中,CO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浓度最高的是</a:t>
            </a:r>
            <a:r>
              <a:rPr lang="zh-CN" altLang="en-US" sz="2010" u="sng" kern="0"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(填序号)。</a:t>
            </a:r>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3715889"/>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a:t>
            </a:r>
            <a:r>
              <a:rPr lang="en-US" altLang="zh-CN" sz="2010" kern="0" dirty="0" smtClean="0">
                <a:solidFill>
                  <a:srgbClr val="000000"/>
                </a:solidFill>
                <a:latin typeface="Times New Roman" panose="02020603050405020304" pitchFamily="65" charset="-122"/>
                <a:ea typeface="宋体" panose="02010600030101010101" pitchFamily="2" charset="-122"/>
              </a:rPr>
              <a:t>(1)①②④</a:t>
            </a:r>
            <a:r>
              <a:rPr lang="zh-CN" altLang="en-US" sz="2010" kern="0" dirty="0" smtClean="0">
                <a:solidFill>
                  <a:srgbClr val="000000"/>
                </a:solidFill>
                <a:latin typeface="Times New Roman" panose="02020603050405020304" pitchFamily="65" charset="-122"/>
                <a:ea typeface="宋体" panose="02010600030101010101" pitchFamily="2" charset="-122"/>
              </a:rPr>
              <a:t>　②④　</a:t>
            </a:r>
            <a:r>
              <a:rPr lang="en-US" altLang="zh-CN" sz="2010" kern="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蛋白质　</a:t>
            </a:r>
            <a:r>
              <a:rPr lang="en-US" altLang="zh-CN" sz="2010" kern="0" dirty="0" smtClean="0">
                <a:solidFill>
                  <a:srgbClr val="000000"/>
                </a:solidFill>
                <a:latin typeface="Times New Roman" panose="02020603050405020304" pitchFamily="65" charset="-122"/>
                <a:ea typeface="宋体" panose="02010600030101010101" pitchFamily="2" charset="-122"/>
              </a:rPr>
              <a:t>(3)</a:t>
            </a:r>
            <a:r>
              <a:rPr lang="zh-CN" altLang="en-US" sz="2010" kern="0" dirty="0" smtClean="0">
                <a:solidFill>
                  <a:srgbClr val="000000"/>
                </a:solidFill>
                <a:latin typeface="Times New Roman" panose="02020603050405020304" pitchFamily="65" charset="-122"/>
                <a:ea typeface="宋体" panose="02010600030101010101" pitchFamily="2" charset="-122"/>
              </a:rPr>
              <a:t>组织水肿　　</a:t>
            </a:r>
            <a:r>
              <a:rPr lang="en-US" altLang="zh-CN" sz="2010" kern="0" dirty="0" smtClean="0">
                <a:solidFill>
                  <a:srgbClr val="000000"/>
                </a:solidFill>
                <a:latin typeface="Times New Roman" panose="02020603050405020304" pitchFamily="65" charset="-122"/>
                <a:ea typeface="宋体" panose="02010600030101010101" pitchFamily="2" charset="-122"/>
              </a:rPr>
              <a:t>(4)[②]</a:t>
            </a:r>
            <a:r>
              <a:rPr lang="zh-CN" altLang="en-US" sz="2010" kern="0" dirty="0" smtClean="0">
                <a:solidFill>
                  <a:srgbClr val="000000"/>
                </a:solidFill>
                <a:latin typeface="Times New Roman" panose="02020603050405020304" pitchFamily="65" charset="-122"/>
                <a:ea typeface="宋体" panose="02010600030101010101" pitchFamily="2" charset="-122"/>
              </a:rPr>
              <a:t>　组织</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液 　 </a:t>
            </a:r>
            <a:r>
              <a:rPr lang="en-US" altLang="zh-CN" sz="2010" kern="0" dirty="0" smtClean="0">
                <a:solidFill>
                  <a:srgbClr val="000000"/>
                </a:solidFill>
                <a:latin typeface="Times New Roman" panose="02020603050405020304" pitchFamily="65" charset="-122"/>
                <a:ea typeface="宋体" panose="02010600030101010101" pitchFamily="2" charset="-122"/>
              </a:rPr>
              <a:t>(5)③</a:t>
            </a:r>
            <a:endParaRPr lang="zh-CN" altLang="en-US" sz="2400" dirty="0" smtClean="0"/>
          </a:p>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解析</a:t>
            </a:r>
            <a:r>
              <a:rPr lang="zh-CN" altLang="en-US" sz="2010" kern="0" dirty="0" smtClean="0">
                <a:solidFill>
                  <a:srgbClr val="000000"/>
                </a:solidFill>
                <a:latin typeface="Times New Roman" panose="02020603050405020304" pitchFamily="65" charset="-122"/>
                <a:ea typeface="宋体" panose="02010600030101010101" pitchFamily="2" charset="-122"/>
              </a:rPr>
              <a:t>　</a:t>
            </a:r>
            <a:r>
              <a:rPr lang="en-US" altLang="zh-CN" sz="2010" kern="0" dirty="0" smtClean="0">
                <a:solidFill>
                  <a:srgbClr val="000000"/>
                </a:solidFill>
                <a:latin typeface="Times New Roman" panose="02020603050405020304" pitchFamily="65" charset="-122"/>
                <a:ea typeface="宋体" panose="02010600030101010101" pitchFamily="2" charset="-122"/>
              </a:rPr>
              <a:t>(1)①②③④</a:t>
            </a:r>
            <a:r>
              <a:rPr lang="zh-CN" altLang="en-US" sz="2010" kern="0" dirty="0" smtClean="0">
                <a:solidFill>
                  <a:srgbClr val="000000"/>
                </a:solidFill>
                <a:latin typeface="Times New Roman" panose="02020603050405020304" pitchFamily="65" charset="-122"/>
                <a:ea typeface="宋体" panose="02010600030101010101" pitchFamily="2" charset="-122"/>
              </a:rPr>
              <a:t>代表的液体分别为血浆、组织液、细胞内液和淋</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巴。内环境是由血浆、组织液和淋巴等共同构成的。</a:t>
            </a:r>
            <a:r>
              <a:rPr lang="en-US" altLang="zh-CN" sz="2010" kern="0" dirty="0" smtClean="0">
                <a:solidFill>
                  <a:srgbClr val="000000"/>
                </a:solidFill>
                <a:latin typeface="Times New Roman" panose="02020603050405020304" pitchFamily="65" charset="-122"/>
                <a:ea typeface="宋体" panose="02010600030101010101" pitchFamily="2" charset="-122"/>
              </a:rPr>
              <a:t>D</a:t>
            </a:r>
            <a:r>
              <a:rPr lang="zh-CN" altLang="en-US" sz="2010" kern="0" dirty="0" smtClean="0">
                <a:solidFill>
                  <a:srgbClr val="000000"/>
                </a:solidFill>
                <a:latin typeface="Times New Roman" panose="02020603050405020304" pitchFamily="65" charset="-122"/>
                <a:ea typeface="宋体" panose="02010600030101010101" pitchFamily="2" charset="-122"/>
              </a:rPr>
              <a:t>毛细淋巴管的</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管壁细胞生活的内环境是淋巴和组织液。</a:t>
            </a:r>
            <a:r>
              <a:rPr lang="en-US" altLang="zh-CN" sz="2010" kern="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组织液与血浆相比</a:t>
            </a:r>
            <a:r>
              <a:rPr lang="en-US" altLang="zh-CN" sz="2010" kern="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成分</a:t>
            </a:r>
            <a:br>
              <a:rPr lang="zh-CN" altLang="en-US" sz="2400" dirty="0" smtClean="0"/>
            </a:br>
            <a:r>
              <a:rPr lang="zh-CN" altLang="en-US" sz="2010" kern="0" dirty="0" smtClean="0">
                <a:solidFill>
                  <a:srgbClr val="000000"/>
                </a:solidFill>
                <a:latin typeface="Times New Roman" panose="02020603050405020304" pitchFamily="65" charset="-122"/>
                <a:ea typeface="宋体" panose="02010600030101010101" pitchFamily="2" charset="-122"/>
              </a:rPr>
              <a:t>中蛋白质的含量少。</a:t>
            </a:r>
            <a:r>
              <a:rPr lang="en-US" altLang="zh-CN" sz="2010" kern="0" dirty="0" smtClean="0">
                <a:solidFill>
                  <a:srgbClr val="000000"/>
                </a:solidFill>
                <a:latin typeface="Times New Roman" panose="02020603050405020304" pitchFamily="65" charset="-122"/>
                <a:ea typeface="宋体" panose="02010600030101010101" pitchFamily="2" charset="-122"/>
              </a:rPr>
              <a:t>(3)</a:t>
            </a:r>
            <a:r>
              <a:rPr lang="zh-CN" altLang="en-US" sz="2010" kern="0" dirty="0" smtClean="0">
                <a:solidFill>
                  <a:srgbClr val="000000"/>
                </a:solidFill>
                <a:latin typeface="Times New Roman" panose="02020603050405020304" pitchFamily="65" charset="-122"/>
                <a:ea typeface="宋体" panose="02010600030101010101" pitchFamily="2" charset="-122"/>
              </a:rPr>
              <a:t>毛细淋巴管的堵塞会造成组织水肿。</a:t>
            </a:r>
            <a:r>
              <a:rPr lang="en-US" altLang="zh-CN" sz="2010" kern="0" dirty="0" smtClean="0">
                <a:solidFill>
                  <a:srgbClr val="000000"/>
                </a:solidFill>
                <a:latin typeface="Times New Roman" panose="02020603050405020304" pitchFamily="65" charset="-122"/>
                <a:ea typeface="宋体" panose="02010600030101010101" pitchFamily="2" charset="-122"/>
              </a:rPr>
              <a:t>(4)</a:t>
            </a:r>
            <a:r>
              <a:rPr lang="zh-CN" altLang="en-US" sz="2010" kern="0" dirty="0" smtClean="0">
                <a:solidFill>
                  <a:srgbClr val="000000"/>
                </a:solidFill>
                <a:latin typeface="Times New Roman" panose="02020603050405020304" pitchFamily="65" charset="-122"/>
                <a:ea typeface="宋体" panose="02010600030101010101" pitchFamily="2" charset="-122"/>
              </a:rPr>
              <a:t>肌细</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胞所需要的氧气直接从组织液中获取。(5)CO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浓度最高的部位为其产</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生部位——组织细胞内,即细胞内液中CO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浓度最高。</a:t>
            </a: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220000"/>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考向二　借助实例分析或基础判断,考查组织水肿的原因</a:t>
            </a:r>
            <a:endParaRPr lang="zh-CN" altLang="en-US" sz="2400" b="1"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3.(2017河南摸底考,17)某人由于营养不良、蛋白质摄入不足而引发组</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织水肿,下列有关叙述正确的是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A.血浆蛋白的含量下降导致血浆的渗透压有一定程度下降</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B.细胞外液渗透压改变,细胞内液渗透压不变</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C.营养不良会导致血浆渗透压大于组织液渗透压</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D.组织水肿不属于内环境稳态失调的结果</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A　营养不良导致血浆蛋白过少,血浆渗透压下降,A正确;营养不</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良、蛋白质摄入不足会使细胞内外渗透压都有一定的改变,B错误;营养</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不良会导致血浆渗透压低于组织液渗透压,C错误;组织水肿是组织液增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多的现象,属于内环境稳态失调的结果,D错误。</a:t>
            </a:r>
            <a:endParaRPr lang="zh-CN" altLang="en-US" dirty="0"/>
          </a:p>
        </p:txBody>
      </p:sp>
      <p:sp>
        <p:nvSpPr>
          <p:cNvPr id="3" name="矩形 2"/>
          <p:cNvSpPr/>
          <p:nvPr/>
        </p:nvSpPr>
        <p:spPr>
          <a:xfrm>
            <a:off x="500063" y="4277525"/>
            <a:ext cx="8143875" cy="19288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59189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4.一次性过量饮水会造成人体细胞肿胀,功能受损。可用静脉滴注高浓</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度盐水(1.8% NaCl溶液)对患者进行治疗。其原理是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A.升高细胞外液的离子浓度</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B.促进抗利尿激素的分泌</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C.降低细胞内液的离子浓度</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D.减少细胞外液液体总量</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答案    A　一次性过量饮水可导致细胞外液渗透压相对降低,进而导致</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细胞因吸水过多而肿胀。静脉滴注高浓度的NaCl溶液,Na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主要分布在</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细胞外液,可有效提高细胞外液的离子浓度,升高细胞外液渗透压,使症</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状缓解。</a:t>
            </a:r>
            <a:endParaRPr lang="zh-CN" altLang="en-US" dirty="0"/>
          </a:p>
        </p:txBody>
      </p:sp>
      <p:sp>
        <p:nvSpPr>
          <p:cNvPr id="3" name="矩形 2"/>
          <p:cNvSpPr/>
          <p:nvPr/>
        </p:nvSpPr>
        <p:spPr>
          <a:xfrm>
            <a:off x="500062" y="3848897"/>
            <a:ext cx="8143875" cy="1751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180375"/>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考向三　以基础判断的形式,考查内环境中的成分及生理过程</a:t>
            </a:r>
            <a:endParaRPr lang="zh-CN" altLang="en-US" sz="2400" b="1"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5.(2017云南、四川、贵州百校大联考,17)下列物质不属于内环境组成</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成分的是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A.血浆蛋白　　B.雄性激素</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C.HP</a:t>
            </a:r>
            <a:r>
              <a:rPr lang="zh-CN" altLang="en-US" sz="1810" kern="0" spc="966"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D.细胞膜上Ca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载体</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D　内环境是指细胞外液,主要包括血浆、组织液和淋巴。细胞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外液中含有水、无机盐(Na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a:t>
            </a:r>
            <a:r>
              <a:rPr lang="zh-CN" altLang="en-US" sz="2010" kern="0" dirty="0" smtClean="0">
                <a:solidFill>
                  <a:srgbClr val="000000"/>
                </a:solidFill>
                <a:latin typeface="Times New Roman" panose="02020603050405020304" pitchFamily="65" charset="-122"/>
                <a:ea typeface="宋体" panose="02010600030101010101" pitchFamily="2" charset="-122"/>
              </a:rPr>
              <a:t>、HP</a:t>
            </a:r>
            <a:r>
              <a:rPr lang="zh-CN" altLang="en-US" sz="1810" kern="0" spc="966"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等)、血液运送的物质(血浆蛋白、</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氨基酸、代谢废物、气体O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和CO</a:t>
            </a:r>
            <a:r>
              <a:rPr lang="zh-CN" altLang="en-US" sz="1515" kern="0" baseline="-15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、雄性激素等激素、抗体等)。细胞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膜上Ca</a:t>
            </a:r>
            <a:r>
              <a:rPr lang="zh-CN" altLang="en-US" sz="1515" kern="0" baseline="59000" dirty="0" smtClean="0">
                <a:solidFill>
                  <a:srgbClr val="000000"/>
                </a:solidFill>
                <a:latin typeface="Times New Roman" panose="02020603050405020304" pitchFamily="65" charset="-122"/>
                <a:ea typeface="宋体" panose="02010600030101010101" pitchFamily="2" charset="-122"/>
              </a:rPr>
              <a:t>2+</a:t>
            </a:r>
            <a:r>
              <a:rPr lang="zh-CN" altLang="en-US" sz="2010" kern="0" dirty="0" smtClean="0">
                <a:solidFill>
                  <a:srgbClr val="000000"/>
                </a:solidFill>
                <a:latin typeface="Times New Roman" panose="02020603050405020304" pitchFamily="65" charset="-122"/>
                <a:ea typeface="宋体" panose="02010600030101010101" pitchFamily="2" charset="-122"/>
              </a:rPr>
              <a:t>载体不属于内环境的组成成分。</a:t>
            </a:r>
            <a:endParaRPr lang="zh-CN" altLang="en-US" dirty="0"/>
          </a:p>
        </p:txBody>
      </p:sp>
      <p:graphicFrame>
        <p:nvGraphicFramePr>
          <p:cNvPr id="4" name="对象 3"/>
          <p:cNvGraphicFramePr>
            <a:graphicFrameLocks noChangeAspect="1"/>
          </p:cNvGraphicFramePr>
          <p:nvPr/>
        </p:nvGraphicFramePr>
        <p:xfrm>
          <a:off x="1133451" y="2996404"/>
          <a:ext cx="352424" cy="323850"/>
        </p:xfrm>
        <a:graphic>
          <a:graphicData uri="http://schemas.openxmlformats.org/presentationml/2006/ole">
            <mc:AlternateContent xmlns:mc="http://schemas.openxmlformats.org/markup-compatibility/2006">
              <mc:Choice xmlns:v="urn:schemas-microsoft-com:vml" Requires="v">
                <p:oleObj spid="_x0000_s4097" name="Equation" r:id="rId1" imgW="9448800" imgH="8534400" progId="">
                  <p:embed/>
                </p:oleObj>
              </mc:Choice>
              <mc:Fallback>
                <p:oleObj name="Equation" r:id="rId1" imgW="9448800" imgH="8534400" progId="">
                  <p:embed/>
                  <p:pic>
                    <p:nvPicPr>
                      <p:cNvPr id="0" name="图片 4096"/>
                      <p:cNvPicPr>
                        <a:picLocks noChangeAspect="1"/>
                      </p:cNvPicPr>
                      <p:nvPr/>
                    </p:nvPicPr>
                    <p:blipFill>
                      <a:blip r:embed="rId2"/>
                      <a:stretch>
                        <a:fillRect/>
                      </a:stretch>
                    </p:blipFill>
                    <p:spPr>
                      <a:xfrm>
                        <a:off x="1133451" y="2996404"/>
                        <a:ext cx="352424" cy="323850"/>
                      </a:xfrm>
                      <a:prstGeom prst="rect">
                        <a:avLst/>
                      </a:prstGeom>
                      <a:noFill/>
                      <a:ln w="9525">
                        <a:noFill/>
                      </a:ln>
                    </p:spPr>
                  </p:pic>
                </p:oleObj>
              </mc:Fallback>
            </mc:AlternateContent>
          </a:graphicData>
        </a:graphic>
      </p:graphicFrame>
      <p:graphicFrame>
        <p:nvGraphicFramePr>
          <p:cNvPr id="5" name="对象 4"/>
          <p:cNvGraphicFramePr>
            <a:graphicFrameLocks noChangeAspect="1"/>
          </p:cNvGraphicFramePr>
          <p:nvPr/>
        </p:nvGraphicFramePr>
        <p:xfrm>
          <a:off x="4133563" y="3506698"/>
          <a:ext cx="352424" cy="323849"/>
        </p:xfrm>
        <a:graphic>
          <a:graphicData uri="http://schemas.openxmlformats.org/presentationml/2006/ole">
            <mc:AlternateContent xmlns:mc="http://schemas.openxmlformats.org/markup-compatibility/2006">
              <mc:Choice xmlns:v="urn:schemas-microsoft-com:vml" Requires="v">
                <p:oleObj spid="_x0000_s4098" name="Equation" r:id="rId3" imgW="9448800" imgH="8534400" progId="">
                  <p:embed/>
                </p:oleObj>
              </mc:Choice>
              <mc:Fallback>
                <p:oleObj name="Equation" r:id="rId3" imgW="9448800" imgH="8534400" progId="">
                  <p:embed/>
                  <p:pic>
                    <p:nvPicPr>
                      <p:cNvPr id="0" name="图片 4097"/>
                      <p:cNvPicPr>
                        <a:picLocks noChangeAspect="1"/>
                      </p:cNvPicPr>
                      <p:nvPr/>
                    </p:nvPicPr>
                    <p:blipFill>
                      <a:blip r:embed="rId4"/>
                      <a:stretch>
                        <a:fillRect/>
                      </a:stretch>
                    </p:blipFill>
                    <p:spPr>
                      <a:xfrm>
                        <a:off x="4133563" y="3506698"/>
                        <a:ext cx="352424" cy="323849"/>
                      </a:xfrm>
                      <a:prstGeom prst="rect">
                        <a:avLst/>
                      </a:prstGeom>
                      <a:noFill/>
                      <a:ln w="9525">
                        <a:noFill/>
                      </a:ln>
                    </p:spPr>
                  </p:pic>
                </p:oleObj>
              </mc:Fallback>
            </mc:AlternateContent>
          </a:graphicData>
        </a:graphic>
      </p:graphicFrame>
      <p:sp>
        <p:nvSpPr>
          <p:cNvPr id="6" name="矩形 5"/>
          <p:cNvSpPr/>
          <p:nvPr/>
        </p:nvSpPr>
        <p:spPr>
          <a:xfrm>
            <a:off x="500062" y="3383769"/>
            <a:ext cx="8143875" cy="189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459189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6.(2017湖南长郡中学第二次周测,14)下列人和动物体内的生理活动,发</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生在内环境中的是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A.丙酮酸氧化分解形成二氧化碳</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B.基因表达过程中的转录和翻译</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C.抗体与抗原的特异性结合</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D.分泌蛋白的合成和分泌</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C　丙酮酸氧化分解形成二氧化碳,发生在线粒体内,不发生在内</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环境中,A错误;基因表达过程中的转录和翻译发生在细胞内,B错误;抗</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体和抗原的结合发生在细胞外液,C正确;分泌蛋白的合成发生在细胞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内,D错误。</a:t>
            </a:r>
            <a:endParaRPr lang="zh-CN" altLang="en-US" dirty="0"/>
          </a:p>
        </p:txBody>
      </p:sp>
      <p:sp>
        <p:nvSpPr>
          <p:cNvPr id="3" name="矩形 2"/>
          <p:cNvSpPr/>
          <p:nvPr/>
        </p:nvSpPr>
        <p:spPr>
          <a:xfrm>
            <a:off x="500062" y="3848897"/>
            <a:ext cx="8143875" cy="1751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854577"/>
            <a:ext cx="8127000" cy="447943"/>
          </a:xfrm>
          <a:prstGeom prst="rect">
            <a:avLst/>
          </a:prstGeom>
          <a:noFill/>
        </p:spPr>
        <p:txBody>
          <a:bodyPr wrap="square" lIns="0" tIns="0" rIns="0" bIns="0" rtlCol="0">
            <a:spAutoFit/>
          </a:bodyPr>
          <a:lstStyle/>
          <a:p>
            <a:pPr eaLnBrk="0" latinLnBrk="1" hangingPunct="0">
              <a:lnSpc>
                <a:spcPct val="150000"/>
              </a:lnSpc>
            </a:pPr>
            <a:r>
              <a:rPr lang="zh-CN" altLang="en-US" sz="2300" b="1" kern="0" dirty="0" smtClean="0">
                <a:solidFill>
                  <a:srgbClr val="BE64A0"/>
                </a:solidFill>
                <a:latin typeface="黑体" panose="02010609060101010101" pitchFamily="49" charset="-122"/>
                <a:ea typeface="黑体" panose="02010609060101010101" pitchFamily="49" charset="-122"/>
              </a:rPr>
              <a:t>突破二　人体内环境稳态的实例——体温调节和水盐平衡调节</a:t>
            </a:r>
            <a:endParaRPr lang="zh-CN" altLang="en-US" sz="2300" b="1" dirty="0">
              <a:solidFill>
                <a:srgbClr val="BE64A0"/>
              </a:solidFill>
              <a:latin typeface="黑体" panose="02010609060101010101" pitchFamily="49" charset="-122"/>
              <a:ea typeface="黑体" panose="02010609060101010101" pitchFamily="49" charset="-122"/>
            </a:endParaRPr>
          </a:p>
        </p:txBody>
      </p:sp>
      <p:pic>
        <p:nvPicPr>
          <p:cNvPr id="4" name="图片 19" descr="重难点拨教师.tif"/>
          <p:cNvPicPr>
            <a:picLocks noChangeAspect="1"/>
          </p:cNvPicPr>
          <p:nvPr/>
        </p:nvPicPr>
        <p:blipFill>
          <a:blip r:embed="rId1"/>
          <a:srcRect/>
          <a:stretch>
            <a:fillRect/>
          </a:stretch>
        </p:blipFill>
        <p:spPr bwMode="auto">
          <a:xfrm>
            <a:off x="500034" y="1480334"/>
            <a:ext cx="1541462" cy="439737"/>
          </a:xfrm>
          <a:prstGeom prst="rect">
            <a:avLst/>
          </a:prstGeom>
          <a:noFill/>
          <a:ln w="9525">
            <a:noFill/>
            <a:miter lim="800000"/>
            <a:headEnd/>
            <a:tailEnd/>
          </a:ln>
        </p:spPr>
      </p:pic>
      <p:sp>
        <p:nvSpPr>
          <p:cNvPr id="5" name="TextBox 2"/>
          <p:cNvSpPr txBox="1"/>
          <p:nvPr/>
        </p:nvSpPr>
        <p:spPr>
          <a:xfrm>
            <a:off x="540000" y="2057921"/>
            <a:ext cx="8127000" cy="23224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一、体温调节</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1.体温调节的结构</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(1)温度感受器:温觉感受器和冷觉感受器,分布于皮肤、黏膜和内脏。</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(2)调节中枢:位于下丘脑</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(3)感觉中枢:位于大脑皮层</a:t>
            </a:r>
            <a:endParaRPr lang="zh-CN" alt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3878819"/>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2.体温调节的机制</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(1)低温环境</a:t>
            </a:r>
            <a:endParaRPr lang="zh-CN" altLang="en-US" dirty="0"/>
          </a:p>
          <a:p>
            <a:pPr marL="0" indent="0" eaLnBrk="0" latinLnBrk="1" hangingPunct="0">
              <a:lnSpc>
                <a:spcPct val="150000"/>
              </a:lnSpc>
              <a:spcBef>
                <a:spcPts val="0"/>
              </a:spcBef>
              <a:buNone/>
            </a:pPr>
            <a:r>
              <a:rPr lang="zh-CN" altLang="en-US" sz="12780" kern="0" spc="35445"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31.jpeg"/>
          <p:cNvPicPr>
            <a:picLocks noChangeAspect="1"/>
          </p:cNvPicPr>
          <p:nvPr/>
        </p:nvPicPr>
        <p:blipFill>
          <a:blip r:embed="rId1"/>
          <a:stretch>
            <a:fillRect/>
          </a:stretch>
        </p:blipFill>
        <p:spPr>
          <a:xfrm>
            <a:off x="857224" y="2205823"/>
            <a:ext cx="5286604" cy="3042058"/>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3834448"/>
          </a:xfrm>
          <a:prstGeom prst="rect">
            <a:avLst/>
          </a:prstGeom>
          <a:noFill/>
        </p:spPr>
        <p:txBody>
          <a:bodyPr wrap="square" lIns="0" tIns="0" rIns="0" bIns="0" rtlCol="0">
            <a:spAutoFit/>
          </a:bodyPr>
          <a:lstStyle/>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(2)高温环境</a:t>
            </a:r>
            <a:endParaRPr lang="zh-CN" altLang="en-US" sz="2010" dirty="0" smtClean="0"/>
          </a:p>
          <a:p>
            <a:pPr marL="0" indent="0" eaLnBrk="0" latinLnBrk="1" hangingPunct="0">
              <a:lnSpc>
                <a:spcPct val="150000"/>
              </a:lnSpc>
              <a:spcBef>
                <a:spcPts val="0"/>
              </a:spcBef>
              <a:buNone/>
            </a:pPr>
            <a:r>
              <a:rPr lang="zh-CN" altLang="en-US" sz="9190" kern="0" spc="44811"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2455"/>
              </a:spcBef>
              <a:buNone/>
            </a:pPr>
            <a:r>
              <a:rPr lang="zh-CN" altLang="en-US" sz="1220" b="1" kern="0" spc="-245" dirty="0" smtClean="0">
                <a:solidFill>
                  <a:srgbClr val="000000"/>
                </a:solidFill>
                <a:latin typeface="Times New Roman" panose="02020603050405020304" pitchFamily="65" charset="-122"/>
                <a:ea typeface="宋体" panose="02010600030101010101" pitchFamily="2" charset="-122"/>
              </a:rPr>
              <a:t> </a:t>
            </a:r>
            <a:r>
              <a:rPr lang="zh-CN" altLang="en-US" sz="2010" b="1" kern="0" dirty="0" smtClean="0">
                <a:solidFill>
                  <a:srgbClr val="000000"/>
                </a:solidFill>
                <a:latin typeface="Times New Roman" panose="02020603050405020304" pitchFamily="65" charset="-122"/>
                <a:ea typeface="宋体" panose="02010600030101010101" pitchFamily="2" charset="-122"/>
              </a:rPr>
              <a:t>易混辨析</a:t>
            </a:r>
            <a:r>
              <a:rPr lang="zh-CN" altLang="en-US" sz="2010" kern="0" dirty="0" smtClean="0">
                <a:solidFill>
                  <a:srgbClr val="000000"/>
                </a:solidFill>
                <a:latin typeface="Times New Roman" panose="02020603050405020304" pitchFamily="65" charset="-122"/>
                <a:ea typeface="宋体" panose="02010600030101010101" pitchFamily="2" charset="-122"/>
              </a:rPr>
              <a:t>    体温感觉中枢位于大脑皮层;体温调节中枢位于下丘脑;温</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度感受器不只分布在皮肤中,还广泛分布在黏膜及内脏器官中。</a:t>
            </a:r>
            <a:endParaRPr lang="zh-CN" altLang="en-US" dirty="0"/>
          </a:p>
        </p:txBody>
      </p:sp>
      <p:pic>
        <p:nvPicPr>
          <p:cNvPr id="3" name="图片 3" descr="textimage32.jpeg"/>
          <p:cNvPicPr>
            <a:picLocks noChangeAspect="1"/>
          </p:cNvPicPr>
          <p:nvPr/>
        </p:nvPicPr>
        <p:blipFill>
          <a:blip r:embed="rId1"/>
          <a:stretch>
            <a:fillRect/>
          </a:stretch>
        </p:blipFill>
        <p:spPr>
          <a:xfrm>
            <a:off x="741211" y="1589155"/>
            <a:ext cx="6455576" cy="2331180"/>
          </a:xfrm>
          <a:prstGeom prst="rect">
            <a:avLst/>
          </a:prstGeom>
        </p:spPr>
      </p:pic>
      <p:pic>
        <p:nvPicPr>
          <p:cNvPr id="4" name="图片 4" descr="textimage33.jpeg"/>
          <p:cNvPicPr>
            <a:picLocks noChangeAspect="1"/>
          </p:cNvPicPr>
          <p:nvPr/>
        </p:nvPicPr>
        <p:blipFill>
          <a:blip r:embed="rId2"/>
          <a:stretch>
            <a:fillRect/>
          </a:stretch>
        </p:blipFill>
        <p:spPr>
          <a:xfrm>
            <a:off x="540000" y="4125125"/>
            <a:ext cx="123824" cy="152400"/>
          </a:xfrm>
          <a:prstGeom prst="rect">
            <a:avLst/>
          </a:prstGeom>
        </p:spPr>
      </p:pic>
      <p:sp>
        <p:nvSpPr>
          <p:cNvPr id="5" name="矩形 4"/>
          <p:cNvSpPr/>
          <p:nvPr/>
        </p:nvSpPr>
        <p:spPr>
          <a:xfrm>
            <a:off x="500062" y="3955273"/>
            <a:ext cx="8143875" cy="1751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928972"/>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黑体" panose="02010609060101010101" pitchFamily="49" charset="-122"/>
                <a:ea typeface="黑体" panose="02010609060101010101" pitchFamily="49" charset="-122"/>
              </a:rPr>
              <a:t>二、水盐平衡调节</a:t>
            </a:r>
            <a:endParaRPr lang="zh-CN" altLang="en-US" dirty="0">
              <a:latin typeface="黑体" panose="02010609060101010101" pitchFamily="49" charset="-122"/>
              <a:ea typeface="黑体" panose="02010609060101010101" pitchFamily="49" charset="-122"/>
            </a:endParaRPr>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1.调节机制:神经—体液调节机制。</a:t>
            </a:r>
            <a:endParaRPr lang="zh-CN" altLang="en-US" dirty="0"/>
          </a:p>
        </p:txBody>
      </p:sp>
      <p:sp>
        <p:nvSpPr>
          <p:cNvPr id="3" name="TextBox 2"/>
          <p:cNvSpPr txBox="1"/>
          <p:nvPr/>
        </p:nvSpPr>
        <p:spPr>
          <a:xfrm>
            <a:off x="540000" y="1991509"/>
            <a:ext cx="8127000" cy="2322431"/>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2.参与的激素:主要为抗利尿激素。</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(1)产生:下丘脑产生。</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(2)释放:垂体后叶释放。</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(3)作用部位:肾小管和集合管。</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(4)功能:促进肾小管和集合管对水分的重吸收。</a:t>
            </a:r>
            <a:endParaRPr lang="en-US" altLang="zh-CN" sz="2010" kern="0" dirty="0" smtClean="0">
              <a:solidFill>
                <a:srgbClr val="000000"/>
              </a:solidFill>
              <a:latin typeface="Times New Roman" panose="02020603050405020304" pitchFamily="65"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777063"/>
            <a:ext cx="8127000" cy="3099118"/>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3.调节过程</a:t>
            </a:r>
            <a:endParaRPr lang="zh-CN" altLang="en-US" dirty="0"/>
          </a:p>
          <a:p>
            <a:pPr marL="0" indent="0" eaLnBrk="0" latinLnBrk="1" hangingPunct="0">
              <a:lnSpc>
                <a:spcPct val="150000"/>
              </a:lnSpc>
              <a:spcBef>
                <a:spcPts val="0"/>
              </a:spcBef>
              <a:buNone/>
            </a:pPr>
            <a:r>
              <a:rPr lang="zh-CN" altLang="en-US" sz="12780" kern="0" spc="17445"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3" name="图片 3" descr="textimage34.jpeg"/>
          <p:cNvPicPr>
            <a:picLocks noChangeAspect="1"/>
          </p:cNvPicPr>
          <p:nvPr/>
        </p:nvPicPr>
        <p:blipFill>
          <a:blip r:embed="rId1"/>
          <a:stretch>
            <a:fillRect/>
          </a:stretch>
        </p:blipFill>
        <p:spPr>
          <a:xfrm>
            <a:off x="857223" y="1259944"/>
            <a:ext cx="5213235" cy="4786346"/>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3924985"/>
          </a:xfrm>
          <a:prstGeom prst="rect">
            <a:avLst/>
          </a:prstGeom>
          <a:noFill/>
        </p:spPr>
        <p:txBody>
          <a:bodyPr wrap="square" lIns="0" tIns="0" rIns="0" bIns="0" rtlCol="0">
            <a:spAutoFit/>
          </a:bodyPr>
          <a:lstStyle/>
          <a:p>
            <a:pPr eaLnBrk="0" latinLnBrk="1" hangingPunct="0">
              <a:lnSpc>
                <a:spcPct val="150000"/>
              </a:lnSpc>
              <a:spcBef>
                <a:spcPts val="3810"/>
              </a:spcBef>
            </a:pPr>
            <a:r>
              <a:rPr lang="zh-CN" altLang="en-US" sz="1220" b="1" kern="0" spc="-245" dirty="0" smtClean="0">
                <a:solidFill>
                  <a:srgbClr val="000000"/>
                </a:solidFill>
                <a:latin typeface="Times New Roman" panose="02020603050405020304" pitchFamily="65" charset="-122"/>
                <a:ea typeface="宋体" panose="02010600030101010101" pitchFamily="2" charset="-122"/>
              </a:rPr>
              <a:t> </a:t>
            </a:r>
            <a:r>
              <a:rPr lang="zh-CN" altLang="en-US" sz="2010" b="1" kern="0" dirty="0" smtClean="0">
                <a:solidFill>
                  <a:srgbClr val="000000"/>
                </a:solidFill>
                <a:latin typeface="Times New Roman" panose="02020603050405020304" pitchFamily="65" charset="-122"/>
                <a:ea typeface="宋体" panose="02010600030101010101" pitchFamily="2" charset="-122"/>
              </a:rPr>
              <a:t>名师点拨</a:t>
            </a:r>
            <a:r>
              <a:rPr lang="zh-CN" altLang="en-US" sz="2010" kern="0" dirty="0" smtClean="0">
                <a:solidFill>
                  <a:srgbClr val="000000"/>
                </a:solidFill>
                <a:latin typeface="Times New Roman" panose="02020603050405020304" pitchFamily="65" charset="-122"/>
                <a:ea typeface="宋体" panose="02010600030101010101" pitchFamily="2" charset="-122"/>
              </a:rPr>
              <a:t>    (1)水盐平衡的调节中枢是下丘脑,产生渴觉的中枢位于大</a:t>
            </a:r>
            <a:endParaRPr lang="zh-CN" altLang="en-US" sz="2400" dirty="0" smtClean="0"/>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脑皮层。</a:t>
            </a:r>
            <a:endParaRPr lang="zh-CN" altLang="en-US" sz="2400" dirty="0" smtClean="0"/>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(2)水和无机盐的平衡是在神经调节和激素调节共同作用下,主要通过</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肾脏来完成的。</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(3)调节水盐平衡的激素主要是抗利尿激素,抗利尿激素由下丘脑神经</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细胞分泌,并由垂体后叶释放。抗利尿激素作用的靶细胞是肾小管和集</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合管的细胞。</a:t>
            </a:r>
            <a:endParaRPr lang="zh-CN" altLang="en-US" dirty="0"/>
          </a:p>
          <a:p>
            <a:pPr marL="0" indent="0" eaLnBrk="0" latinLnBrk="1" hangingPunct="0">
              <a:lnSpc>
                <a:spcPct val="150000"/>
              </a:lnSpc>
              <a:spcBef>
                <a:spcPts val="0"/>
              </a:spcBef>
              <a:buNone/>
            </a:pPr>
            <a:r>
              <a:rPr lang="zh-CN" altLang="en-US" sz="2920" kern="0" spc="14631" dirty="0" smtClean="0">
                <a:solidFill>
                  <a:srgbClr val="000000"/>
                </a:solidFill>
                <a:latin typeface="Times New Roman" panose="02020603050405020304" pitchFamily="65" charset="-122"/>
                <a:ea typeface="宋体" panose="02010600030101010101" pitchFamily="2" charset="-122"/>
              </a:rPr>
              <a:t> </a:t>
            </a:r>
            <a:endParaRPr lang="zh-CN" altLang="en-US" dirty="0"/>
          </a:p>
        </p:txBody>
      </p:sp>
      <p:pic>
        <p:nvPicPr>
          <p:cNvPr id="4" name="图片 4" descr="textimage35.jpeg"/>
          <p:cNvPicPr>
            <a:picLocks noChangeAspect="1"/>
          </p:cNvPicPr>
          <p:nvPr/>
        </p:nvPicPr>
        <p:blipFill>
          <a:blip r:embed="rId1"/>
          <a:stretch>
            <a:fillRect/>
          </a:stretch>
        </p:blipFill>
        <p:spPr>
          <a:xfrm>
            <a:off x="540000" y="1277129"/>
            <a:ext cx="123824" cy="152399"/>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294314"/>
            <a:ext cx="8127000" cy="5145448"/>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考向一　借助实例或图示分析,考查体温调节</a:t>
            </a:r>
            <a:endParaRPr lang="zh-CN" altLang="en-US" sz="2400" b="1"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1.如图中①②③分别代表某种激素。有关恒温动物体温调节的叙述,不</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正确的是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7260" kern="0" spc="3163"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1725"/>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A.在寒冷的环境中,③的分泌量增加</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B.寒冷环境中动物通过神经—体液调节实现体温恒定</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C.动物迅速奔跑时产热增加,体温就维持在较正常值高的水平</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D.给动物注射③,反馈调节使①和②的分泌量减少</a:t>
            </a:r>
            <a:endParaRPr lang="zh-CN" altLang="en-US" dirty="0"/>
          </a:p>
        </p:txBody>
      </p:sp>
      <p:pic>
        <p:nvPicPr>
          <p:cNvPr id="3" name="图片 3" descr="textimage37.jpeg"/>
          <p:cNvPicPr>
            <a:picLocks noChangeAspect="1"/>
          </p:cNvPicPr>
          <p:nvPr/>
        </p:nvPicPr>
        <p:blipFill>
          <a:blip r:embed="rId1"/>
          <a:stretch>
            <a:fillRect/>
          </a:stretch>
        </p:blipFill>
        <p:spPr>
          <a:xfrm>
            <a:off x="2071670" y="2705889"/>
            <a:ext cx="1241578" cy="1795376"/>
          </a:xfrm>
          <a:prstGeom prst="rect">
            <a:avLst/>
          </a:prstGeom>
        </p:spPr>
      </p:pic>
      <p:pic>
        <p:nvPicPr>
          <p:cNvPr id="4" name="图片 17" descr="典例精练教师.tif"/>
          <p:cNvPicPr>
            <a:picLocks noChangeAspect="1"/>
          </p:cNvPicPr>
          <p:nvPr/>
        </p:nvPicPr>
        <p:blipFill>
          <a:blip r:embed="rId2"/>
          <a:srcRect/>
          <a:stretch>
            <a:fillRect/>
          </a:stretch>
        </p:blipFill>
        <p:spPr bwMode="auto">
          <a:xfrm>
            <a:off x="500034" y="777063"/>
            <a:ext cx="1573212" cy="449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3251403"/>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C　该图为甲状腺激素分泌的分级调节示意图,图中①②③分别</a:t>
            </a:r>
            <a:endParaRPr lang="zh-CN" altLang="en-US" sz="2400"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是促甲状腺激素释放激素、促甲状腺激素和甲状腺激素。在寒冷的环</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境中,甲状腺激素分泌量增加,促进机体产热,A正确;寒冷环境中动物除</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通过图中的激素调节增加产热外,还能通过神经调节增加产热和减少散</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热,B正确;动物迅速奔跑时产热增加,由于神经—体液调节,体温仍维持</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在正常水平,C错误;给动物注射③,通过负反馈调节使①和②的分泌量</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减少,以维持内环境相对稳定,D正确。</a:t>
            </a:r>
            <a:endParaRPr lang="zh-CN" alt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2.(2017云南昆明一中第一次摸底,3)下列关于体温调节的叙述,错误的</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A.人在剧烈运动时主要的产热场所是骨骼肌</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B.人在炎热环境中维持体温恒定的主要手段是增加散热</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C.下丘脑有感受体温变化的功能,是形成冷觉、热觉的部位</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D.寒冷环境中,人体代谢增强产热增多与多种激素的分泌增多有关</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C　人在剧烈运动时主要的产热场所是骨骼肌, A正确; 人在炎</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热环境中维持体温恒定的主要手段是增加散热, B正确; 下丘脑有感受</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体温变化的功能,但形成冷觉、热觉的部位在大脑皮层,C错误; 寒冷环</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境中,人体代谢增强产热增多与甲状腺激素、肾上腺素的分泌增多有</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关,D正确。</a:t>
            </a:r>
            <a:endParaRPr lang="zh-CN" altLang="en-US" dirty="0"/>
          </a:p>
        </p:txBody>
      </p:sp>
      <p:sp>
        <p:nvSpPr>
          <p:cNvPr id="3" name="矩形 2"/>
          <p:cNvSpPr/>
          <p:nvPr/>
        </p:nvSpPr>
        <p:spPr>
          <a:xfrm>
            <a:off x="357158" y="3883835"/>
            <a:ext cx="8143875" cy="23225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562749"/>
            <a:ext cx="8127000" cy="6037807"/>
          </a:xfrm>
          <a:prstGeom prst="rect">
            <a:avLst/>
          </a:prstGeom>
          <a:noFill/>
        </p:spPr>
        <p:txBody>
          <a:bodyPr wrap="square" lIns="0" tIns="0" rIns="0" bIns="0" rtlCol="0">
            <a:spAutoFit/>
          </a:bodyPr>
          <a:lstStyle/>
          <a:p>
            <a:pPr eaLnBrk="0" latinLnBrk="1" hangingPunct="0">
              <a:lnSpc>
                <a:spcPct val="150000"/>
              </a:lnSpc>
            </a:pPr>
            <a:r>
              <a:rPr lang="zh-CN" altLang="en-US" sz="2010" b="1" kern="0" dirty="0" smtClean="0">
                <a:solidFill>
                  <a:srgbClr val="000000"/>
                </a:solidFill>
                <a:latin typeface="Times New Roman" panose="02020603050405020304" pitchFamily="65" charset="-122"/>
                <a:ea typeface="宋体" panose="02010600030101010101" pitchFamily="2" charset="-122"/>
              </a:rPr>
              <a:t>考向二　依托基础判断或图示分析,考查水盐平衡调节</a:t>
            </a:r>
            <a:endParaRPr lang="zh-CN" altLang="en-US" sz="2400" b="1" dirty="0" smtClean="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3.(2016课标全国Ⅲ,3,6分)下列有关动物水盐平衡调节的叙述,</a:t>
            </a:r>
            <a:r>
              <a:rPr lang="zh-CN" altLang="en-US" sz="2010" u="sng" kern="0" dirty="0" smtClean="0">
                <a:solidFill>
                  <a:srgbClr val="000000"/>
                </a:solidFill>
                <a:latin typeface="Times New Roman" panose="02020603050405020304" pitchFamily="65" charset="-122"/>
                <a:ea typeface="宋体" panose="02010600030101010101" pitchFamily="2" charset="-122"/>
              </a:rPr>
              <a:t>错误</a:t>
            </a:r>
            <a:r>
              <a:rPr lang="zh-CN" altLang="en-US" sz="2010" kern="0" dirty="0" smtClean="0">
                <a:solidFill>
                  <a:srgbClr val="000000"/>
                </a:solidFill>
                <a:latin typeface="Times New Roman" panose="02020603050405020304" pitchFamily="65" charset="-122"/>
                <a:ea typeface="宋体" panose="02010600030101010101" pitchFamily="2" charset="-122"/>
              </a:rPr>
              <a:t>的是</a:t>
            </a:r>
            <a:br>
              <a:rPr dirty="0"/>
            </a:b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A.细胞外液渗透压的改变可影响垂体释放抗利尿激素的量</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B.肾小管通过主动运输吸收水的过程受抗利尿激素的调节</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C.摄盐过多后饮水量增加有利于维持细胞外液渗透压相对恒定</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D.饮水增加导致尿生成增加有利于维持细胞外液渗透压相对恒定</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a:t>
            </a:r>
            <a:r>
              <a:rPr lang="zh-CN" altLang="en-US" sz="2010" kern="0" dirty="0" smtClean="0">
                <a:solidFill>
                  <a:srgbClr val="000000"/>
                </a:solidFill>
                <a:latin typeface="Times New Roman" panose="02020603050405020304" pitchFamily="65" charset="-122"/>
                <a:ea typeface="宋体" panose="02010600030101010101" pitchFamily="2" charset="-122"/>
              </a:rPr>
              <a:t>    B　细胞外液渗透压升高,可使垂体释放的抗利尿激素增加,细胞</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外液渗透压降低,可使垂体释放的抗利尿激素减少,A正确;肾小管是通</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过被动运输吸收水分的,B错误;摄盐过多后,细胞外液渗透压升高,机体</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在大脑皮层产生渴感可通过增加饮水量来维持细胞外液渗透压相对恒</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定,C正确;饮水增加,细胞外液渗透压降低,垂体释放的抗利尿激素减少,</a:t>
            </a:r>
            <a:endParaRPr lang="en-US" altLang="zh-CN" sz="2010" kern="0" dirty="0" smtClean="0">
              <a:solidFill>
                <a:srgbClr val="000000"/>
              </a:solidFill>
              <a:latin typeface="Times New Roman" panose="02020603050405020304" pitchFamily="65" charset="-122"/>
              <a:ea typeface="宋体" panose="02010600030101010101" pitchFamily="2" charset="-122"/>
            </a:endParaRPr>
          </a:p>
          <a:p>
            <a:pPr eaLnBrk="0" latinLnBrk="1" hangingPunct="0">
              <a:lnSpc>
                <a:spcPct val="150000"/>
              </a:lnSpc>
            </a:pPr>
            <a:r>
              <a:rPr lang="zh-CN" altLang="en-US" sz="2010" kern="0" dirty="0" smtClean="0">
                <a:solidFill>
                  <a:srgbClr val="000000"/>
                </a:solidFill>
                <a:latin typeface="Times New Roman" panose="02020603050405020304" pitchFamily="65" charset="-122"/>
                <a:ea typeface="宋体" panose="02010600030101010101" pitchFamily="2" charset="-122"/>
              </a:rPr>
              <a:t>导致尿生成量增加,有利于维持细胞外液渗透压相对恒定,D正确。</a:t>
            </a:r>
            <a:endParaRPr lang="zh-CN" altLang="en-US" dirty="0"/>
          </a:p>
        </p:txBody>
      </p:sp>
      <p:sp>
        <p:nvSpPr>
          <p:cNvPr id="3" name="矩形 2"/>
          <p:cNvSpPr/>
          <p:nvPr/>
        </p:nvSpPr>
        <p:spPr>
          <a:xfrm>
            <a:off x="500062" y="3832541"/>
            <a:ext cx="8143875" cy="2751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40000" y="1080000"/>
            <a:ext cx="8127000" cy="5220000"/>
          </a:xfrm>
          <a:prstGeom prst="rect">
            <a:avLst/>
          </a:prstGeom>
          <a:noFill/>
        </p:spPr>
        <p:txBody>
          <a:bodyPr wrap="square" lIns="0" tIns="0" rIns="0" bIns="0" rtlCol="0">
            <a:spAutoFit/>
          </a:bodyPr>
          <a:lstStyle/>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4.(2016东北师大附中第一次月考,38)下列关于人体内水和无机盐平衡</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和调节的叙述,正确的是</a:t>
            </a:r>
            <a:r>
              <a:rPr lang="zh-CN" altLang="en-US" sz="1575" kern="0" spc="438" dirty="0" smtClean="0">
                <a:solidFill>
                  <a:srgbClr val="000000"/>
                </a:solidFill>
                <a:latin typeface="Times New Roman" panose="02020603050405020304" pitchFamily="65" charset="-122"/>
                <a:ea typeface="宋体" panose="02010600030101010101" pitchFamily="2" charset="-122"/>
              </a:rPr>
              <a:t> </a:t>
            </a:r>
            <a:r>
              <a:rPr lang="zh-CN" altLang="en-US" sz="2010" kern="0" dirty="0" smtClean="0">
                <a:solidFill>
                  <a:srgbClr val="000000"/>
                </a:solidFill>
                <a:latin typeface="Times New Roman" panose="02020603050405020304" pitchFamily="65" charset="-122"/>
                <a:ea typeface="宋体" panose="02010600030101010101" pitchFamily="2" charset="-122"/>
              </a:rPr>
              <a:t>(　　)</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A.人体内缺水时,血浆渗透压降低,排尿量减少</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B.人体大量失水后,抗利尿激素分泌减少,尿量减少</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C.抗利尿激素的靶细胞是肾小管和集合管细胞</a:t>
            </a:r>
            <a:endParaRPr lang="zh-CN" altLang="en-US" dirty="0"/>
          </a:p>
          <a:p>
            <a:pPr marL="0" indent="0" eaLnBrk="0" latinLnBrk="1" hangingPunct="0">
              <a:lnSpc>
                <a:spcPct val="150000"/>
              </a:lnSpc>
              <a:spcBef>
                <a:spcPts val="0"/>
              </a:spcBef>
              <a:buNone/>
            </a:pPr>
            <a:r>
              <a:rPr lang="zh-CN" altLang="en-US" sz="2010" kern="0" dirty="0" smtClean="0">
                <a:solidFill>
                  <a:srgbClr val="000000"/>
                </a:solidFill>
                <a:latin typeface="Times New Roman" panose="02020603050405020304" pitchFamily="65" charset="-122"/>
                <a:ea typeface="宋体" panose="02010600030101010101" pitchFamily="2" charset="-122"/>
              </a:rPr>
              <a:t>D.水和无机盐平衡是体液调节的结果</a:t>
            </a:r>
            <a:endParaRPr lang="zh-CN" altLang="en-US" dirty="0"/>
          </a:p>
          <a:p>
            <a:pPr marL="0" indent="0" eaLnBrk="0" latinLnBrk="1" hangingPunct="0">
              <a:lnSpc>
                <a:spcPct val="150000"/>
              </a:lnSpc>
              <a:spcBef>
                <a:spcPts val="0"/>
              </a:spcBef>
              <a:buNone/>
            </a:pPr>
            <a:r>
              <a:rPr lang="zh-CN" altLang="en-US" sz="2010" b="1" kern="0" dirty="0" smtClean="0">
                <a:solidFill>
                  <a:srgbClr val="000000"/>
                </a:solidFill>
                <a:latin typeface="Times New Roman" panose="02020603050405020304" pitchFamily="65" charset="-122"/>
                <a:ea typeface="宋体" panose="02010600030101010101" pitchFamily="2" charset="-122"/>
              </a:rPr>
              <a:t>答案 </a:t>
            </a:r>
            <a:r>
              <a:rPr lang="zh-CN" altLang="en-US" sz="2010" kern="0" dirty="0" smtClean="0">
                <a:solidFill>
                  <a:srgbClr val="000000"/>
                </a:solidFill>
                <a:latin typeface="Times New Roman" panose="02020603050405020304" pitchFamily="65" charset="-122"/>
                <a:ea typeface="宋体" panose="02010600030101010101" pitchFamily="2" charset="-122"/>
              </a:rPr>
              <a:t>   C　人体内缺水时,血浆渗透压升高,排尿量减少,A错误;人体大</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量失水后,抗利尿激素分泌增多,尿量减少,B错误;抗利尿激素能促进肾</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小管、集合管对水分的重吸收,故抗利尿激素的靶细胞是肾小管和集合</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管细胞,C正确;水和无机盐平衡是神经调节和体液调节共同作用的结</a:t>
            </a:r>
            <a:br>
              <a:rPr dirty="0"/>
            </a:br>
            <a:r>
              <a:rPr lang="zh-CN" altLang="en-US" sz="2010" kern="0" dirty="0" smtClean="0">
                <a:solidFill>
                  <a:srgbClr val="000000"/>
                </a:solidFill>
                <a:latin typeface="Times New Roman" panose="02020603050405020304" pitchFamily="65" charset="-122"/>
                <a:ea typeface="宋体" panose="02010600030101010101" pitchFamily="2" charset="-122"/>
              </a:rPr>
              <a:t>果,D错误。</a:t>
            </a:r>
            <a:endParaRPr lang="zh-CN" altLang="en-US" dirty="0"/>
          </a:p>
        </p:txBody>
      </p:sp>
      <p:sp>
        <p:nvSpPr>
          <p:cNvPr id="3" name="矩形 2"/>
          <p:cNvSpPr/>
          <p:nvPr/>
        </p:nvSpPr>
        <p:spPr>
          <a:xfrm>
            <a:off x="500062" y="3848897"/>
            <a:ext cx="8143875" cy="2286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生物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生物主题</Template>
  <TotalTime>0</TotalTime>
  <Words>6840</Words>
  <Application>WPS 演示</Application>
  <PresentationFormat>自定义</PresentationFormat>
  <Paragraphs>375</Paragraphs>
  <Slides>42</Slides>
  <Notes>41</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0</vt:i4>
      </vt:variant>
      <vt:variant>
        <vt:lpstr>幻灯片标题</vt:lpstr>
      </vt:variant>
      <vt:variant>
        <vt:i4>42</vt:i4>
      </vt:variant>
    </vt:vector>
  </HeadingPairs>
  <TitlesOfParts>
    <vt:vector size="53" baseType="lpstr">
      <vt:lpstr>Arial</vt:lpstr>
      <vt:lpstr>宋体</vt:lpstr>
      <vt:lpstr>Wingdings</vt:lpstr>
      <vt:lpstr>Times New Roman</vt:lpstr>
      <vt:lpstr>黑体</vt:lpstr>
      <vt:lpstr>Calibri</vt:lpstr>
      <vt:lpstr>Times New Roman</vt:lpstr>
      <vt:lpstr>微软雅黑</vt:lpstr>
      <vt:lpstr>Arial Unicode MS</vt:lpstr>
      <vt:lpstr>NEU-BZ</vt:lpstr>
      <vt:lpstr>生物主题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封面标题</dc:title>
  <dc:creator/>
  <cp:lastModifiedBy>lenovo</cp:lastModifiedBy>
  <cp:revision>74</cp:revision>
  <dcterms:created xsi:type="dcterms:W3CDTF">2018-01-08T03:25:29Z</dcterms:created>
  <dcterms:modified xsi:type="dcterms:W3CDTF">2018-01-08T08:09:45Z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