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1"/>
  </p:notesMasterIdLst>
  <p:sldIdLst>
    <p:sldId id="258" r:id="rId2"/>
    <p:sldId id="264" r:id="rId3"/>
    <p:sldId id="261" r:id="rId4"/>
    <p:sldId id="266" r:id="rId5"/>
    <p:sldId id="262" r:id="rId6"/>
    <p:sldId id="265" r:id="rId7"/>
    <p:sldId id="268" r:id="rId8"/>
    <p:sldId id="269" r:id="rId9"/>
    <p:sldId id="267" r:id="rId10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FF"/>
    <a:srgbClr val="FF0000"/>
    <a:srgbClr val="FFFFCC"/>
    <a:srgbClr val="008000"/>
    <a:srgbClr val="FFCCFF"/>
    <a:srgbClr val="FFFF99"/>
    <a:srgbClr val="006600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26" autoAdjust="0"/>
    <p:restoredTop sz="94660"/>
  </p:normalViewPr>
  <p:slideViewPr>
    <p:cSldViewPr showGuides="1">
      <p:cViewPr varScale="1">
        <p:scale>
          <a:sx n="63" d="100"/>
          <a:sy n="63" d="100"/>
        </p:scale>
        <p:origin x="1376" y="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2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2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3316" name="Rectangle 4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1434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单击此处编辑母版文本样式</a:t>
            </a: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第二级</a:t>
            </a:r>
          </a:p>
          <a:p>
            <a:pPr marL="914400" marR="0" lvl="2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第三级</a:t>
            </a:r>
          </a:p>
          <a:p>
            <a:pPr marL="1371600" marR="0" lvl="3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第四级</a:t>
            </a:r>
          </a:p>
          <a:p>
            <a:pPr marL="1828800" marR="0" lvl="4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第五级</a:t>
            </a:r>
          </a:p>
        </p:txBody>
      </p:sp>
      <p:sp>
        <p:nvSpPr>
          <p:cNvPr id="1434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defRPr sz="12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434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/>
          <a:p>
            <a:pPr lvl="0" algn="r" eaLnBrk="1" hangingPunct="1"/>
            <a:fld id="{9A0DB2DC-4C9A-4742-B13C-FB6460FD3503}" type="slidenum">
              <a:rPr lang="en-US" altLang="zh-CN" sz="1200" dirty="0"/>
              <a:pPr lvl="0" algn="r" eaLnBrk="1" hangingPunct="1"/>
              <a:t>‹#›</a:t>
            </a:fld>
            <a:endParaRPr lang="en-US" altLang="zh-CN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这首诗的作者李商隐生活在唐王朝日趋衰败的晚唐时期，他对皇帝昏庸、宦官当权与藩镇跋扈深为不满。而且李商隐被卷入了牛李党争，屡受排挤，怀才不遇。于是他借吊贾谊来抒发自己的感慨，通过讽刺汉文帝虽能求贤却又不知贤的行为，反映了晚唐的社会现实</a:t>
            </a:r>
            <a:r>
              <a:rPr lang="en-US" altLang="zh-CN" dirty="0"/>
              <a:t>——</a:t>
            </a:r>
            <a:r>
              <a:rPr lang="zh-CN" altLang="en-US" dirty="0"/>
              <a:t>即晚唐帝王也像文帝一般，表似开明，实则昏聩</a:t>
            </a:r>
            <a:r>
              <a:rPr lang="zh-CN" altLang="en-US"/>
              <a:t>无能。</a:t>
            </a:r>
          </a:p>
        </p:txBody>
      </p:sp>
    </p:spTree>
    <p:extLst>
      <p:ext uri="{BB962C8B-B14F-4D97-AF65-F5344CB8AC3E}">
        <p14:creationId xmlns:p14="http://schemas.microsoft.com/office/powerpoint/2010/main" val="9497273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5519728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  <a:pPr lvl="0" eaLnBrk="1" hangingPunct="1"/>
              <a:t>‹#›</a:t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  <a:pPr lvl="0" eaLnBrk="1" hangingPunct="1"/>
              <a:t>‹#›</a:t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  <a:pPr lvl="0" eaLnBrk="1" hangingPunct="1"/>
              <a:t>‹#›</a:t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  <a:pPr lvl="0" eaLnBrk="1" hangingPunct="1"/>
              <a:t>‹#›</a:t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  <a:pPr lvl="0" eaLnBrk="1" hangingPunct="1"/>
              <a:t>‹#›</a:t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  <a:pPr lvl="0" eaLnBrk="1" hangingPunct="1"/>
              <a:t>‹#›</a:t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  <a:pPr lvl="0" eaLnBrk="1" hangingPunct="1"/>
              <a:t>‹#›</a:t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  <a:pPr lvl="0" eaLnBrk="1" hangingPunct="1"/>
              <a:t>‹#›</a:t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  <a:pPr lvl="0" eaLnBrk="1" hangingPunct="1"/>
              <a:t>‹#›</a:t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  <a:pPr lvl="0" eaLnBrk="1" hangingPunct="1"/>
              <a:t>‹#›</a:t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  <a:pPr lvl="0" eaLnBrk="1" hangingPunct="1"/>
              <a:t>‹#›</a:t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 dirty="0"/>
              <a:t>单击此处编辑母版标题样式</a:t>
            </a:r>
          </a:p>
        </p:txBody>
      </p:sp>
      <p:sp>
        <p:nvSpPr>
          <p:cNvPr id="1027" name="Rectangl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  <a:pPr lvl="0" eaLnBrk="1" hangingPunct="1"/>
              <a:t>‹#›</a:t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214313" y="3428365"/>
            <a:ext cx="8713788" cy="1854200"/>
          </a:xfrm>
          <a:prstGeom prst="rect">
            <a:avLst/>
          </a:prstGeom>
          <a:solidFill>
            <a:srgbClr val="FFCCFF"/>
          </a:solidFill>
          <a:ln w="9525">
            <a:solidFill>
              <a:srgbClr val="0000FF"/>
            </a:solidFill>
            <a:miter lim="800000"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>
            <a:spAutoFit/>
          </a:bodyPr>
          <a:lstStyle/>
          <a:p>
            <a:pPr marR="0" defTabSz="914400">
              <a:lnSpc>
                <a:spcPct val="120000"/>
              </a:lnSpc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0" lang="en-US" altLang="zh-CN" sz="3200" b="1" kern="1200" cap="none" spc="0" normalizeH="0" baseline="0" noProof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[</a:t>
            </a:r>
            <a:r>
              <a:rPr kumimoji="0" lang="zh-CN" altLang="en-US" sz="3200" b="1" kern="1200" cap="none" spc="0" normalizeH="0" baseline="0" noProof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初步感知</a:t>
            </a:r>
            <a:r>
              <a:rPr kumimoji="0" lang="en-US" altLang="zh-CN" sz="3200" b="1" kern="1200" cap="none" spc="0" normalizeH="0" baseline="0" noProof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]</a:t>
            </a:r>
            <a:r>
              <a:rPr kumimoji="0" lang="zh-CN" altLang="en-US" sz="3200" b="1" kern="1200" cap="none" spc="0" normalizeH="0" baseline="0" noProof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诗中用了许多</a:t>
            </a:r>
            <a:r>
              <a:rPr kumimoji="0" lang="zh-CN" altLang="en-US" sz="3200" b="1" u="sng" kern="1200" cap="none" spc="0" normalizeH="0" baseline="0" noProof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细节（意象）</a:t>
            </a:r>
            <a:r>
              <a:rPr kumimoji="0" lang="zh-CN" altLang="en-US" sz="3200" b="1" kern="1200" cap="none" spc="0" normalizeH="0" baseline="0" noProof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来</a:t>
            </a:r>
            <a:r>
              <a:rPr kumimoji="0" lang="zh-CN" altLang="en-US" sz="3200" b="1" u="sng" kern="1200" cap="none" spc="0" normalizeH="0" baseline="0" noProof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写</a:t>
            </a:r>
            <a:r>
              <a:rPr kumimoji="0" lang="zh-CN" altLang="en-US" sz="3200" b="1" kern="1200" cap="none" spc="0" normalizeH="0" baseline="0" noProof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贾谊与汉文帝的这一场</a:t>
            </a:r>
            <a:r>
              <a:rPr kumimoji="0" lang="zh-CN" altLang="en-US" sz="3200" b="1" u="sng" kern="1200" cap="none" spc="0" normalizeH="0" baseline="0" noProof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君臣遇合</a:t>
            </a:r>
            <a:r>
              <a:rPr kumimoji="0" lang="zh-CN" altLang="en-US" sz="3200" b="1" kern="1200" cap="none" spc="0" normalizeH="0" baseline="0" noProof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，你</a:t>
            </a:r>
            <a:r>
              <a:rPr kumimoji="0" lang="zh-CN" altLang="en-US" sz="3200" b="1" u="sng" kern="1200" cap="none" spc="0" normalizeH="0" baseline="0" noProof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印象最深刻的</a:t>
            </a:r>
            <a:r>
              <a:rPr kumimoji="0" lang="zh-CN" altLang="en-US" sz="3200" b="1" kern="1200" cap="none" spc="0" normalizeH="0" baseline="0" noProof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是哪个</a:t>
            </a:r>
            <a:r>
              <a:rPr kumimoji="0" lang="zh-CN" altLang="en-US" sz="3200" b="1" u="sng" kern="1200" cap="none" spc="0" normalizeH="0" baseline="0" noProof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细节（意象）</a:t>
            </a:r>
            <a:r>
              <a:rPr kumimoji="0" lang="zh-CN" altLang="en-US" sz="3200" b="1" kern="1200" cap="none" spc="0" normalizeH="0" baseline="0" noProof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？为什么？</a:t>
            </a:r>
          </a:p>
        </p:txBody>
      </p:sp>
      <p:sp>
        <p:nvSpPr>
          <p:cNvPr id="2" name="文本框 1"/>
          <p:cNvSpPr txBox="1"/>
          <p:nvPr/>
        </p:nvSpPr>
        <p:spPr bwMode="auto">
          <a:xfrm>
            <a:off x="206375" y="859790"/>
            <a:ext cx="8757920" cy="2355215"/>
          </a:xfrm>
          <a:prstGeom prst="rect">
            <a:avLst/>
          </a:prstGeom>
          <a:solidFill>
            <a:srgbClr val="FFFFCC"/>
          </a:solidFill>
          <a:ln w="9525">
            <a:solidFill>
              <a:srgbClr val="0000FF"/>
            </a:solidFill>
            <a:miter lim="800000"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lvl="0" algn="ctr">
              <a:lnSpc>
                <a:spcPct val="120000"/>
              </a:lnSpc>
              <a:spcBef>
                <a:spcPct val="50000"/>
              </a:spcBef>
              <a:buClrTx/>
              <a:buSzTx/>
              <a:buFontTx/>
              <a:defRPr/>
            </a:pPr>
            <a:r>
              <a:rPr lang="en-US" altLang="zh-CN" sz="3200" b="1" noProof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贾   生</a:t>
            </a:r>
          </a:p>
          <a:p>
            <a:pPr lvl="0" algn="ctr">
              <a:lnSpc>
                <a:spcPct val="120000"/>
              </a:lnSpc>
              <a:spcBef>
                <a:spcPct val="50000"/>
              </a:spcBef>
              <a:buClrTx/>
              <a:buSzTx/>
              <a:buFontTx/>
              <a:defRPr/>
            </a:pPr>
            <a:r>
              <a:rPr lang="en-US" altLang="zh-CN" sz="3200" b="1" noProof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宣室求贤访逐臣，贾生才调更无伦。</a:t>
            </a:r>
          </a:p>
          <a:p>
            <a:pPr lvl="0" algn="ctr">
              <a:lnSpc>
                <a:spcPct val="120000"/>
              </a:lnSpc>
              <a:spcBef>
                <a:spcPct val="50000"/>
              </a:spcBef>
              <a:buClrTx/>
              <a:buSzTx/>
              <a:buFontTx/>
              <a:defRPr/>
            </a:pPr>
            <a:r>
              <a:rPr lang="en-US" altLang="zh-CN" sz="3200" b="1" noProof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可怜夜半虚前席，不问苍生问鬼神。</a:t>
            </a:r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 bldLvl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47F37F4F-A408-4A03-AC61-6D7174CE37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504" y="1307901"/>
            <a:ext cx="8964488" cy="5505475"/>
          </a:xfrm>
        </p:spPr>
        <p:txBody>
          <a:bodyPr/>
          <a:lstStyle/>
          <a:p>
            <a:pPr marL="0" indent="0">
              <a:buNone/>
            </a:pPr>
            <a:r>
              <a:rPr lang="zh-CN" altLang="en-US" sz="3600" b="1" dirty="0"/>
              <a:t>“贾生征见。孝文帝方受釐（</a:t>
            </a:r>
            <a:r>
              <a:rPr lang="zh-CN" altLang="en-US" sz="3600" b="1" dirty="0">
                <a:solidFill>
                  <a:srgbClr val="0066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刚举行过祭祀，接受神的福佑，也叫受厘</a:t>
            </a:r>
            <a:r>
              <a:rPr lang="zh-CN" altLang="en-US" sz="3600" b="1" dirty="0"/>
              <a:t>），坐宣室（</a:t>
            </a:r>
            <a:r>
              <a:rPr lang="zh-CN" altLang="en-US" sz="3600" b="1" dirty="0">
                <a:solidFill>
                  <a:srgbClr val="0066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未央宫前殿正室</a:t>
            </a:r>
            <a:r>
              <a:rPr lang="zh-CN" altLang="en-US" sz="3600" b="1" dirty="0"/>
              <a:t>）。上因感鬼神事，而问鬼神之本。贾生因具道所以然之状。至夜半，文帝前席。既罢，曰：‘吾久不见贾生，自以为过之，今不及也。’”</a:t>
            </a:r>
            <a:endParaRPr lang="en-US" altLang="zh-CN" sz="3600" b="1" dirty="0"/>
          </a:p>
          <a:p>
            <a:pPr marL="0" indent="0">
              <a:buNone/>
            </a:pPr>
            <a:r>
              <a:rPr lang="zh-CN" altLang="en-US" sz="3600" dirty="0">
                <a:latin typeface="楷体" panose="02010609060101010101" pitchFamily="49" charset="-122"/>
                <a:ea typeface="楷体" panose="02010609060101010101" pitchFamily="49" charset="-122"/>
              </a:rPr>
              <a:t>           节选自</a:t>
            </a:r>
            <a:r>
              <a:rPr lang="en-US" altLang="zh-CN" sz="3600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3600" dirty="0">
                <a:latin typeface="楷体" panose="02010609060101010101" pitchFamily="49" charset="-122"/>
                <a:ea typeface="楷体" panose="02010609060101010101" pitchFamily="49" charset="-122"/>
              </a:rPr>
              <a:t>史记</a:t>
            </a:r>
            <a:r>
              <a:rPr lang="en-US" altLang="zh-CN" sz="3600" dirty="0">
                <a:latin typeface="楷体" panose="02010609060101010101" pitchFamily="49" charset="-122"/>
                <a:ea typeface="楷体" panose="02010609060101010101" pitchFamily="49" charset="-122"/>
              </a:rPr>
              <a:t>·</a:t>
            </a:r>
            <a:r>
              <a:rPr lang="zh-CN" altLang="en-US" sz="3600" dirty="0">
                <a:latin typeface="楷体" panose="02010609060101010101" pitchFamily="49" charset="-122"/>
                <a:ea typeface="楷体" panose="02010609060101010101" pitchFamily="49" charset="-122"/>
              </a:rPr>
              <a:t>屈原贾生列传</a:t>
            </a:r>
            <a:r>
              <a:rPr lang="en-US" altLang="zh-CN" sz="3600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endParaRPr lang="zh-CN" altLang="en-US" sz="36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19220F90-70AB-4FDA-A501-5F3C92ABEFD0}"/>
              </a:ext>
            </a:extLst>
          </p:cNvPr>
          <p:cNvSpPr/>
          <p:nvPr/>
        </p:nvSpPr>
        <p:spPr>
          <a:xfrm>
            <a:off x="6588224" y="1844824"/>
            <a:ext cx="936104" cy="57606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0E7BD949-46C2-42C4-824E-9A03BB231D3C}"/>
              </a:ext>
            </a:extLst>
          </p:cNvPr>
          <p:cNvSpPr/>
          <p:nvPr/>
        </p:nvSpPr>
        <p:spPr>
          <a:xfrm>
            <a:off x="6084168" y="2996952"/>
            <a:ext cx="1440160" cy="57606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4B9A70C5-DF12-4BFF-AD87-93AB02BB687D}"/>
              </a:ext>
            </a:extLst>
          </p:cNvPr>
          <p:cNvSpPr/>
          <p:nvPr/>
        </p:nvSpPr>
        <p:spPr>
          <a:xfrm>
            <a:off x="179512" y="3586976"/>
            <a:ext cx="936104" cy="57606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A14B6D0C-D6A7-4AEE-8A2B-B65E0F8F4867}"/>
              </a:ext>
            </a:extLst>
          </p:cNvPr>
          <p:cNvSpPr/>
          <p:nvPr/>
        </p:nvSpPr>
        <p:spPr>
          <a:xfrm>
            <a:off x="7020272" y="2420888"/>
            <a:ext cx="1440160" cy="57606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4604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179388" y="417513"/>
            <a:ext cx="8785225" cy="5603875"/>
          </a:xfrm>
          <a:prstGeom prst="rect">
            <a:avLst/>
          </a:prstGeom>
          <a:solidFill>
            <a:srgbClr val="FFFF99"/>
          </a:solidFill>
          <a:ln w="9525">
            <a:solidFill>
              <a:srgbClr val="0000FF"/>
            </a:solidFill>
            <a:miter lim="800000"/>
          </a:ln>
          <a:effectLst>
            <a:outerShdw dist="35921" dir="2700000" algn="ctr" rotWithShape="0">
              <a:schemeClr val="bg2">
                <a:alpha val="50000"/>
              </a:schemeClr>
            </a:outerShdw>
          </a:effectLst>
        </p:spPr>
        <p:txBody>
          <a:bodyPr>
            <a:spAutoFit/>
          </a:bodyPr>
          <a:lstStyle/>
          <a:p>
            <a:pPr marR="0" defTabSz="914400">
              <a:lnSpc>
                <a:spcPct val="120000"/>
              </a:lnSpc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0" lang="en-US" altLang="zh-CN" sz="3200" b="1" kern="1200" cap="none" spc="0" normalizeH="0" baseline="0" noProof="0" dirty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[</a:t>
            </a:r>
            <a:r>
              <a:rPr kumimoji="0" lang="zh-CN" altLang="en-US" sz="3200" b="1" kern="1200" cap="none" spc="0" normalizeH="0" baseline="0" noProof="0" dirty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创作交流</a:t>
            </a:r>
            <a:r>
              <a:rPr kumimoji="0" lang="en-US" altLang="zh-CN" sz="3200" b="1" kern="1200" cap="none" spc="0" normalizeH="0" baseline="0" noProof="0" dirty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]</a:t>
            </a:r>
            <a:r>
              <a:rPr kumimoji="0" lang="zh-CN" altLang="en-US" sz="3200" b="1" kern="1200" cap="none" spc="0" normalizeH="0" baseline="0" noProof="0" dirty="0"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围绕</a:t>
            </a:r>
            <a:r>
              <a:rPr kumimoji="0" lang="zh-CN" altLang="en-US" sz="3200" b="1" kern="1200" cap="none" spc="0" normalizeH="0" baseline="0" noProof="0" dirty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“</a:t>
            </a:r>
            <a:r>
              <a:rPr kumimoji="0" lang="zh-CN" altLang="en-US" sz="3200" b="1" kern="1200" cap="none" spc="0" normalizeH="0" baseline="0" noProof="0" dirty="0"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段太尉</a:t>
            </a:r>
            <a:r>
              <a:rPr kumimoji="0" lang="zh-CN" altLang="en-US" sz="3200" b="1" kern="1200" cap="none" spc="0" normalizeH="0" baseline="0" noProof="0" dirty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”</a:t>
            </a:r>
            <a:r>
              <a:rPr kumimoji="0" lang="zh-CN" altLang="en-US" sz="3200" b="1" kern="1200" cap="none" spc="0" normalizeH="0" baseline="0" noProof="0" dirty="0"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写一首咏史诗。（</a:t>
            </a:r>
            <a:r>
              <a:rPr kumimoji="0" lang="zh-CN" altLang="en-US" sz="3200" b="1" kern="1200" cap="none" spc="0" normalizeH="0" baseline="0" noProof="0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体裁不限</a:t>
            </a:r>
            <a:r>
              <a:rPr kumimoji="0" lang="zh-CN" altLang="en-US" sz="3200" b="1" kern="1200" cap="none" spc="0" normalizeH="0" baseline="0" noProof="0" dirty="0"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；</a:t>
            </a:r>
            <a:r>
              <a:rPr kumimoji="0" lang="zh-CN" altLang="en-US" sz="3200" b="1" kern="1200" cap="none" spc="0" normalizeH="0" baseline="0" noProof="0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平仄不拘</a:t>
            </a:r>
            <a:r>
              <a:rPr kumimoji="0" lang="zh-CN" altLang="en-US" sz="3200" b="1" kern="1200" cap="none" spc="0" normalizeH="0" baseline="0" noProof="0" dirty="0"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；</a:t>
            </a:r>
            <a:r>
              <a:rPr kumimoji="0" lang="zh-CN" altLang="en-US" sz="3200" b="1" kern="1200" cap="none" spc="0" normalizeH="0" baseline="0" noProof="0" dirty="0">
                <a:solidFill>
                  <a:srgbClr val="006600"/>
                </a:solidFill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押韵为佳</a:t>
            </a:r>
            <a:r>
              <a:rPr kumimoji="0" lang="zh-CN" altLang="en-US" sz="3200" b="1" kern="1200" cap="none" spc="0" normalizeH="0" baseline="0" noProof="0" dirty="0"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）</a:t>
            </a:r>
          </a:p>
          <a:p>
            <a:pPr marR="0" defTabSz="914400">
              <a:lnSpc>
                <a:spcPct val="120000"/>
              </a:lnSpc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0" lang="zh-CN" altLang="en-US" sz="3200" b="1" kern="1200" cap="none" spc="0" normalizeH="0" baseline="0" noProof="0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       </a:t>
            </a:r>
            <a:r>
              <a:rPr kumimoji="0" lang="zh-CN" altLang="en-US" sz="3200" b="1" kern="1200" cap="none" spc="0" normalizeH="0" baseline="0" noProof="0" dirty="0">
                <a:latin typeface="Arial" panose="020B0604020202020204" pitchFamily="34" charset="0"/>
                <a:ea typeface="楷体_GB2312" pitchFamily="49" charset="-122"/>
                <a:cs typeface="+mn-cs"/>
              </a:rPr>
              <a:t>段太尉自泾州以司农徵，戒其族：“过岐，朱泚幸致货币，慎勿纳。”及过，泚固致大绫三百匹。太尉婿韦晤坚拒，不得命。至都，太尉怒曰：“果不用吾言！”晤谢曰：“处贱，无以拒也。”太尉曰：“然终不以在吾第。”以如司农治事堂，栖之梁木上。泚反，太尉终。吏以告泚，泚取视，其故封识具存。</a:t>
            </a:r>
            <a:endParaRPr kumimoji="0" lang="zh-CN" altLang="en-US" sz="3200" b="1" kern="1200" cap="none" spc="0" normalizeH="0" baseline="0" noProof="0" dirty="0"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174" name="Rectangle 6"/>
          <p:cNvSpPr/>
          <p:nvPr/>
        </p:nvSpPr>
        <p:spPr>
          <a:xfrm>
            <a:off x="250825" y="2492375"/>
            <a:ext cx="4105275" cy="504825"/>
          </a:xfrm>
          <a:prstGeom prst="rect">
            <a:avLst/>
          </a:prstGeom>
          <a:noFill/>
          <a:ln w="12700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177" name="Rectangle 9"/>
          <p:cNvSpPr/>
          <p:nvPr/>
        </p:nvSpPr>
        <p:spPr>
          <a:xfrm>
            <a:off x="250825" y="3068638"/>
            <a:ext cx="865188" cy="503237"/>
          </a:xfrm>
          <a:prstGeom prst="rect">
            <a:avLst/>
          </a:prstGeom>
          <a:noFill/>
          <a:ln w="12700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178" name="Rectangle 10"/>
          <p:cNvSpPr/>
          <p:nvPr/>
        </p:nvSpPr>
        <p:spPr>
          <a:xfrm>
            <a:off x="6443663" y="2492375"/>
            <a:ext cx="2376487" cy="504825"/>
          </a:xfrm>
          <a:prstGeom prst="rect">
            <a:avLst/>
          </a:prstGeom>
          <a:noFill/>
          <a:ln w="12700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179" name="Rectangle 11"/>
          <p:cNvSpPr/>
          <p:nvPr/>
        </p:nvSpPr>
        <p:spPr>
          <a:xfrm>
            <a:off x="3492500" y="3068638"/>
            <a:ext cx="2519363" cy="503237"/>
          </a:xfrm>
          <a:prstGeom prst="rect">
            <a:avLst/>
          </a:prstGeom>
          <a:noFill/>
          <a:ln w="12700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182" name="Rectangle 14"/>
          <p:cNvSpPr/>
          <p:nvPr/>
        </p:nvSpPr>
        <p:spPr>
          <a:xfrm>
            <a:off x="7164388" y="4292600"/>
            <a:ext cx="1728787" cy="431800"/>
          </a:xfrm>
          <a:prstGeom prst="rect">
            <a:avLst/>
          </a:prstGeom>
          <a:noFill/>
          <a:ln w="12700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183" name="Rectangle 15"/>
          <p:cNvSpPr/>
          <p:nvPr/>
        </p:nvSpPr>
        <p:spPr>
          <a:xfrm>
            <a:off x="250825" y="4868863"/>
            <a:ext cx="3673475" cy="504825"/>
          </a:xfrm>
          <a:prstGeom prst="rect">
            <a:avLst/>
          </a:prstGeom>
          <a:noFill/>
          <a:ln w="12700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184" name="Rectangle 16"/>
          <p:cNvSpPr/>
          <p:nvPr/>
        </p:nvSpPr>
        <p:spPr>
          <a:xfrm>
            <a:off x="2700338" y="5445125"/>
            <a:ext cx="1655762" cy="504825"/>
          </a:xfrm>
          <a:prstGeom prst="rect">
            <a:avLst/>
          </a:prstGeom>
          <a:noFill/>
          <a:ln w="12700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185" name="Oval 17"/>
          <p:cNvSpPr/>
          <p:nvPr/>
        </p:nvSpPr>
        <p:spPr>
          <a:xfrm>
            <a:off x="5580063" y="1844675"/>
            <a:ext cx="576262" cy="576263"/>
          </a:xfrm>
          <a:prstGeom prst="ellipse">
            <a:avLst/>
          </a:prstGeom>
          <a:noFill/>
          <a:ln w="2857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186" name="Oval 18"/>
          <p:cNvSpPr/>
          <p:nvPr/>
        </p:nvSpPr>
        <p:spPr>
          <a:xfrm>
            <a:off x="8388350" y="3068638"/>
            <a:ext cx="504825" cy="576262"/>
          </a:xfrm>
          <a:prstGeom prst="ellipse">
            <a:avLst/>
          </a:prstGeom>
          <a:noFill/>
          <a:ln w="2857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187" name="Oval 19"/>
          <p:cNvSpPr/>
          <p:nvPr/>
        </p:nvSpPr>
        <p:spPr>
          <a:xfrm>
            <a:off x="7596188" y="4221163"/>
            <a:ext cx="503237" cy="574675"/>
          </a:xfrm>
          <a:prstGeom prst="ellipse">
            <a:avLst/>
          </a:prstGeom>
          <a:noFill/>
          <a:ln w="2857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188" name="Oval 20"/>
          <p:cNvSpPr/>
          <p:nvPr/>
        </p:nvSpPr>
        <p:spPr>
          <a:xfrm>
            <a:off x="1835150" y="4797425"/>
            <a:ext cx="504825" cy="576263"/>
          </a:xfrm>
          <a:prstGeom prst="ellipse">
            <a:avLst/>
          </a:prstGeom>
          <a:noFill/>
          <a:ln w="2857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6" name="Oval 20"/>
          <p:cNvSpPr/>
          <p:nvPr/>
        </p:nvSpPr>
        <p:spPr>
          <a:xfrm>
            <a:off x="3492500" y="5373688"/>
            <a:ext cx="1008063" cy="576262"/>
          </a:xfrm>
          <a:prstGeom prst="ellipse">
            <a:avLst/>
          </a:prstGeom>
          <a:noFill/>
          <a:ln w="2857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1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1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1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1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71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1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7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71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71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7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71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71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71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71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 animBg="1"/>
      <p:bldP spid="7174" grpId="0" animBg="1"/>
      <p:bldP spid="7177" grpId="0" animBg="1"/>
      <p:bldP spid="7178" grpId="0" animBg="1"/>
      <p:bldP spid="7179" grpId="0" animBg="1"/>
      <p:bldP spid="7182" grpId="0" animBg="1"/>
      <p:bldP spid="7183" grpId="0" animBg="1"/>
      <p:bldP spid="7184" grpId="0" animBg="1"/>
      <p:bldP spid="7185" grpId="0" animBg="1"/>
      <p:bldP spid="7186" grpId="0" animBg="1"/>
      <p:bldP spid="7187" grpId="0" animBg="1"/>
      <p:bldP spid="7188" grpId="0" animBg="1"/>
      <p:bldP spid="1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3" descr="5773614722289171933"/>
          <p:cNvPicPr>
            <a:picLocks noChangeAspect="1"/>
          </p:cNvPicPr>
          <p:nvPr/>
        </p:nvPicPr>
        <p:blipFill>
          <a:blip r:embed="rId2" cstate="print">
            <a:lum bright="12000"/>
          </a:blip>
          <a:stretch>
            <a:fillRect/>
          </a:stretch>
        </p:blipFill>
        <p:spPr>
          <a:xfrm>
            <a:off x="0" y="404813"/>
            <a:ext cx="9144000" cy="5715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71" name="Text Box 15"/>
          <p:cNvSpPr txBox="1"/>
          <p:nvPr/>
        </p:nvSpPr>
        <p:spPr>
          <a:xfrm>
            <a:off x="5768975" y="1628775"/>
            <a:ext cx="458788" cy="338455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endParaRPr lang="zh-CN" altLang="zh-CN" dirty="0">
              <a:latin typeface="Arial" panose="020B0604020202020204" pitchFamily="34" charset="0"/>
            </a:endParaRPr>
          </a:p>
        </p:txBody>
      </p:sp>
      <p:sp>
        <p:nvSpPr>
          <p:cNvPr id="7172" name="Text Box 16"/>
          <p:cNvSpPr txBox="1"/>
          <p:nvPr/>
        </p:nvSpPr>
        <p:spPr>
          <a:xfrm>
            <a:off x="6948264" y="1124744"/>
            <a:ext cx="733425" cy="3887788"/>
          </a:xfrm>
          <a:prstGeom prst="rect">
            <a:avLst/>
          </a:prstGeom>
          <a:noFill/>
          <a:ln w="9525">
            <a:solidFill>
              <a:srgbClr val="00B050"/>
            </a:solidFill>
          </a:ln>
        </p:spPr>
        <p:txBody>
          <a:bodyPr vert="eaVer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咏 段 太 尉</a:t>
            </a:r>
          </a:p>
        </p:txBody>
      </p:sp>
      <p:sp>
        <p:nvSpPr>
          <p:cNvPr id="8209" name="Text Box 17"/>
          <p:cNvSpPr txBox="1"/>
          <p:nvPr/>
        </p:nvSpPr>
        <p:spPr>
          <a:xfrm>
            <a:off x="5705544" y="1125538"/>
            <a:ext cx="738664" cy="3887787"/>
          </a:xfrm>
          <a:prstGeom prst="rect">
            <a:avLst/>
          </a:prstGeom>
          <a:noFill/>
          <a:ln w="9525">
            <a:solidFill>
              <a:srgbClr val="00B050"/>
            </a:solidFill>
          </a:ln>
        </p:spPr>
        <p:txBody>
          <a:bodyPr vert="eaVer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600" b="1" dirty="0">
                <a:solidFill>
                  <a:srgbClr val="0000FF"/>
                </a:solidFill>
                <a:ea typeface="华文新魏" panose="02010800040101010101" pitchFamily="2" charset="-122"/>
              </a:rPr>
              <a:t>泚赠匹绫值万钱。</a:t>
            </a:r>
            <a:endParaRPr lang="zh-CN" altLang="en-US" sz="3600" b="1" dirty="0">
              <a:solidFill>
                <a:srgbClr val="0000FF"/>
              </a:solidFill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8210" name="Text Box 18"/>
          <p:cNvSpPr txBox="1"/>
          <p:nvPr/>
        </p:nvSpPr>
        <p:spPr>
          <a:xfrm>
            <a:off x="6294953" y="1125538"/>
            <a:ext cx="738664" cy="3889375"/>
          </a:xfrm>
          <a:prstGeom prst="rect">
            <a:avLst/>
          </a:prstGeom>
          <a:noFill/>
          <a:ln w="9525">
            <a:solidFill>
              <a:srgbClr val="00B050"/>
            </a:solidFill>
          </a:ln>
        </p:spPr>
        <p:txBody>
          <a:bodyPr vert="eaVer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600" b="1" dirty="0">
                <a:solidFill>
                  <a:srgbClr val="0000FF"/>
                </a:solidFill>
                <a:ea typeface="华文新魏" panose="02010800040101010101" pitchFamily="2" charset="-122"/>
              </a:rPr>
              <a:t>段公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戒族家规严，</a:t>
            </a:r>
          </a:p>
        </p:txBody>
      </p:sp>
      <p:sp>
        <p:nvSpPr>
          <p:cNvPr id="8211" name="Text Box 19"/>
          <p:cNvSpPr txBox="1"/>
          <p:nvPr/>
        </p:nvSpPr>
        <p:spPr>
          <a:xfrm>
            <a:off x="5057472" y="1125538"/>
            <a:ext cx="738664" cy="3887787"/>
          </a:xfrm>
          <a:prstGeom prst="rect">
            <a:avLst/>
          </a:prstGeom>
          <a:noFill/>
          <a:ln w="9525">
            <a:solidFill>
              <a:srgbClr val="00B050"/>
            </a:solidFill>
          </a:ln>
        </p:spPr>
        <p:txBody>
          <a:bodyPr vert="eaVer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栖之梁上封犹在，</a:t>
            </a:r>
          </a:p>
        </p:txBody>
      </p:sp>
      <p:sp>
        <p:nvSpPr>
          <p:cNvPr id="8213" name="Text Box 21"/>
          <p:cNvSpPr txBox="1"/>
          <p:nvPr/>
        </p:nvSpPr>
        <p:spPr>
          <a:xfrm>
            <a:off x="4409400" y="1125538"/>
            <a:ext cx="738664" cy="3887787"/>
          </a:xfrm>
          <a:prstGeom prst="rect">
            <a:avLst/>
          </a:prstGeom>
          <a:noFill/>
          <a:ln w="9525">
            <a:solidFill>
              <a:srgbClr val="00B050"/>
            </a:solidFill>
          </a:ln>
        </p:spPr>
        <p:txBody>
          <a:bodyPr vert="eaVer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清名美誉万古传。</a:t>
            </a:r>
          </a:p>
        </p:txBody>
      </p:sp>
    </p:spTree>
    <p:extLst>
      <p:ext uri="{BB962C8B-B14F-4D97-AF65-F5344CB8AC3E}">
        <p14:creationId xmlns:p14="http://schemas.microsoft.com/office/powerpoint/2010/main" val="1689299229"/>
      </p:ext>
    </p:extLst>
  </p:cSld>
  <p:clrMapOvr>
    <a:masterClrMapping/>
  </p:clrMapOvr>
  <p:transition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2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2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2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82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2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2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2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2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9" grpId="0" animBg="1"/>
      <p:bldP spid="8210" grpId="0" animBg="1"/>
      <p:bldP spid="8211" grpId="0" animBg="1"/>
      <p:bldP spid="82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3" descr="5773614722289171933"/>
          <p:cNvPicPr>
            <a:picLocks noChangeAspect="1"/>
          </p:cNvPicPr>
          <p:nvPr/>
        </p:nvPicPr>
        <p:blipFill>
          <a:blip r:embed="rId2" cstate="print">
            <a:lum bright="12000"/>
          </a:blip>
          <a:stretch>
            <a:fillRect/>
          </a:stretch>
        </p:blipFill>
        <p:spPr>
          <a:xfrm>
            <a:off x="0" y="404813"/>
            <a:ext cx="9144000" cy="5715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71" name="Text Box 15"/>
          <p:cNvSpPr txBox="1"/>
          <p:nvPr/>
        </p:nvSpPr>
        <p:spPr>
          <a:xfrm>
            <a:off x="5768975" y="1628775"/>
            <a:ext cx="458788" cy="338455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endParaRPr lang="zh-CN" altLang="zh-CN" dirty="0">
              <a:latin typeface="Arial" panose="020B0604020202020204" pitchFamily="34" charset="0"/>
            </a:endParaRPr>
          </a:p>
        </p:txBody>
      </p:sp>
      <p:sp>
        <p:nvSpPr>
          <p:cNvPr id="7172" name="Text Box 16"/>
          <p:cNvSpPr txBox="1"/>
          <p:nvPr/>
        </p:nvSpPr>
        <p:spPr>
          <a:xfrm>
            <a:off x="6948264" y="1124744"/>
            <a:ext cx="733425" cy="3887788"/>
          </a:xfrm>
          <a:prstGeom prst="rect">
            <a:avLst/>
          </a:prstGeom>
          <a:noFill/>
          <a:ln w="9525">
            <a:solidFill>
              <a:srgbClr val="00B050"/>
            </a:solidFill>
          </a:ln>
        </p:spPr>
        <p:txBody>
          <a:bodyPr vert="eaVer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咏 段 太 尉</a:t>
            </a:r>
          </a:p>
        </p:txBody>
      </p:sp>
      <p:sp>
        <p:nvSpPr>
          <p:cNvPr id="8209" name="Text Box 17"/>
          <p:cNvSpPr txBox="1"/>
          <p:nvPr/>
        </p:nvSpPr>
        <p:spPr>
          <a:xfrm>
            <a:off x="5710783" y="1125538"/>
            <a:ext cx="733425" cy="3887787"/>
          </a:xfrm>
          <a:prstGeom prst="rect">
            <a:avLst/>
          </a:prstGeom>
          <a:noFill/>
          <a:ln w="9525">
            <a:solidFill>
              <a:srgbClr val="00B050"/>
            </a:solidFill>
          </a:ln>
        </p:spPr>
        <p:txBody>
          <a:bodyPr vert="eaVer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礼尚往来莫等闲。</a:t>
            </a:r>
          </a:p>
        </p:txBody>
      </p:sp>
      <p:sp>
        <p:nvSpPr>
          <p:cNvPr id="8210" name="Text Box 18"/>
          <p:cNvSpPr txBox="1"/>
          <p:nvPr/>
        </p:nvSpPr>
        <p:spPr>
          <a:xfrm>
            <a:off x="6300192" y="1125538"/>
            <a:ext cx="733425" cy="3889375"/>
          </a:xfrm>
          <a:prstGeom prst="rect">
            <a:avLst/>
          </a:prstGeom>
          <a:noFill/>
          <a:ln w="9525">
            <a:solidFill>
              <a:srgbClr val="00B050"/>
            </a:solidFill>
          </a:ln>
        </p:spPr>
        <p:txBody>
          <a:bodyPr vert="eaVer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自古人情大过天，</a:t>
            </a:r>
          </a:p>
        </p:txBody>
      </p:sp>
      <p:sp>
        <p:nvSpPr>
          <p:cNvPr id="8211" name="Text Box 19"/>
          <p:cNvSpPr txBox="1"/>
          <p:nvPr/>
        </p:nvSpPr>
        <p:spPr>
          <a:xfrm>
            <a:off x="5057472" y="1125538"/>
            <a:ext cx="738664" cy="3887787"/>
          </a:xfrm>
          <a:prstGeom prst="rect">
            <a:avLst/>
          </a:prstGeom>
          <a:noFill/>
          <a:ln w="9525">
            <a:solidFill>
              <a:srgbClr val="00B050"/>
            </a:solidFill>
          </a:ln>
        </p:spPr>
        <p:txBody>
          <a:bodyPr vert="eaVer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三百大绫封仍在，</a:t>
            </a:r>
          </a:p>
        </p:txBody>
      </p:sp>
      <p:sp>
        <p:nvSpPr>
          <p:cNvPr id="8213" name="Text Box 21"/>
          <p:cNvSpPr txBox="1"/>
          <p:nvPr/>
        </p:nvSpPr>
        <p:spPr>
          <a:xfrm>
            <a:off x="4409400" y="1125538"/>
            <a:ext cx="738664" cy="3887787"/>
          </a:xfrm>
          <a:prstGeom prst="rect">
            <a:avLst/>
          </a:prstGeom>
          <a:noFill/>
          <a:ln w="9525">
            <a:solidFill>
              <a:srgbClr val="00B050"/>
            </a:solidFill>
          </a:ln>
        </p:spPr>
        <p:txBody>
          <a:bodyPr vert="eaVer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一众</a:t>
            </a:r>
            <a:r>
              <a:rPr lang="zh-CN" altLang="en-US" sz="3600" b="1" dirty="0">
                <a:solidFill>
                  <a:srgbClr val="FF0000"/>
                </a:solidFill>
                <a:ea typeface="华文新魏" panose="02010800040101010101" pitchFamily="2" charset="-122"/>
              </a:rPr>
              <a:t>巨贪胆应寒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。</a:t>
            </a:r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2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2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2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82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2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2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2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2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9" grpId="0" animBg="1"/>
      <p:bldP spid="8210" grpId="0" animBg="1"/>
      <p:bldP spid="8211" grpId="0" animBg="1"/>
      <p:bldP spid="82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A5A5B55-E8FA-4A4C-BD13-850B96BA4C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4800" dirty="0">
                <a:solidFill>
                  <a:srgbClr val="0066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学生作品欣赏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6DAB9680-54A9-478A-8F20-EF53FEAF17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4569371"/>
          </a:xfrm>
        </p:spPr>
        <p:txBody>
          <a:bodyPr/>
          <a:lstStyle/>
          <a:p>
            <a:pPr marL="0" indent="0">
              <a:buNone/>
            </a:pPr>
            <a:r>
              <a:rPr lang="zh-CN" altLang="en-US" sz="3600" dirty="0"/>
              <a:t>梁木置匹布，封识犹可睹。</a:t>
            </a:r>
            <a:endParaRPr lang="en-US" altLang="zh-CN" sz="3600" dirty="0"/>
          </a:p>
          <a:p>
            <a:pPr marL="0" indent="0">
              <a:buNone/>
            </a:pPr>
            <a:r>
              <a:rPr lang="zh-CN" altLang="en-US" sz="3600" dirty="0"/>
              <a:t>心明似青玉，功名留千古。</a:t>
            </a:r>
            <a:endParaRPr lang="en-US" altLang="zh-CN" sz="3600" dirty="0"/>
          </a:p>
          <a:p>
            <a:pPr marL="0" indent="0" algn="r">
              <a:buNone/>
            </a:pPr>
            <a:r>
              <a:rPr lang="en-US" altLang="zh-CN" sz="3600" dirty="0"/>
              <a:t>——</a:t>
            </a:r>
            <a:r>
              <a:rPr lang="zh-CN" altLang="en-US" sz="3600" dirty="0"/>
              <a:t>真光中学某生</a:t>
            </a:r>
            <a:endParaRPr lang="en-US" altLang="zh-CN" sz="3600" dirty="0"/>
          </a:p>
          <a:p>
            <a:pPr marL="0" indent="0">
              <a:buNone/>
            </a:pPr>
            <a:r>
              <a:rPr lang="zh-CN" altLang="en-US" sz="3600" dirty="0"/>
              <a:t>太尉戒族勿纳礼，其婿遇泚不得命。</a:t>
            </a:r>
            <a:endParaRPr lang="en-US" altLang="zh-CN" sz="3600" dirty="0"/>
          </a:p>
          <a:p>
            <a:pPr marL="0" indent="0">
              <a:buNone/>
            </a:pPr>
            <a:r>
              <a:rPr lang="zh-CN" altLang="en-US" sz="3600" dirty="0"/>
              <a:t>知其怒而栖梁木，泚反取绫识具存。</a:t>
            </a:r>
            <a:endParaRPr lang="en-US" altLang="zh-CN" sz="3600" dirty="0"/>
          </a:p>
          <a:p>
            <a:pPr marL="0" indent="0" algn="r">
              <a:buNone/>
            </a:pPr>
            <a:r>
              <a:rPr lang="en-US" altLang="zh-CN" sz="2800" dirty="0"/>
              <a:t>——</a:t>
            </a:r>
            <a:r>
              <a:rPr lang="zh-CN" altLang="en-US" sz="2800" dirty="0"/>
              <a:t>高二（</a:t>
            </a:r>
            <a:r>
              <a:rPr lang="en-US" altLang="zh-CN" sz="2800" dirty="0"/>
              <a:t>1</a:t>
            </a:r>
            <a:r>
              <a:rPr lang="zh-CN" altLang="en-US" sz="2800" dirty="0"/>
              <a:t>）叶睿婷、黎羽扬</a:t>
            </a:r>
            <a:endParaRPr lang="en-US" altLang="zh-CN" sz="2800" dirty="0"/>
          </a:p>
          <a:p>
            <a:pPr marL="0" indent="0">
              <a:buNone/>
            </a:pPr>
            <a:r>
              <a:rPr lang="en-US" altLang="zh-CN" sz="3600" dirty="0"/>
              <a:t>   </a:t>
            </a:r>
          </a:p>
          <a:p>
            <a:pPr marL="0" indent="0">
              <a:buNone/>
            </a:pPr>
            <a:endParaRPr lang="zh-CN" altLang="en-US" sz="3600" dirty="0"/>
          </a:p>
        </p:txBody>
      </p:sp>
    </p:spTree>
    <p:extLst>
      <p:ext uri="{BB962C8B-B14F-4D97-AF65-F5344CB8AC3E}">
        <p14:creationId xmlns:p14="http://schemas.microsoft.com/office/powerpoint/2010/main" val="2177761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F488307D-7AA2-42C8-8380-5D61CED6C6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/>
          <a:lstStyle/>
          <a:p>
            <a:pPr marL="0" indent="0">
              <a:buNone/>
            </a:pPr>
            <a:r>
              <a:rPr lang="en-US" altLang="zh-CN" dirty="0"/>
              <a:t>                   《</a:t>
            </a:r>
            <a:r>
              <a:rPr lang="zh-CN" altLang="en-US" dirty="0"/>
              <a:t>清廉歌</a:t>
            </a:r>
            <a:r>
              <a:rPr lang="en-US" altLang="zh-CN" dirty="0"/>
              <a:t>》</a:t>
            </a:r>
          </a:p>
          <a:p>
            <a:pPr marL="0" indent="0">
              <a:buNone/>
            </a:pPr>
            <a:r>
              <a:rPr lang="zh-CN" altLang="en-US" dirty="0"/>
              <a:t>太尉贮布于梁上，清风两袖为人民。</a:t>
            </a:r>
            <a:endParaRPr lang="en-US" altLang="zh-CN" dirty="0"/>
          </a:p>
          <a:p>
            <a:pPr marL="0" indent="0">
              <a:buNone/>
            </a:pPr>
            <a:r>
              <a:rPr lang="zh-CN" altLang="en-US" dirty="0"/>
              <a:t>经济腾飞震五洲，一带一路享四洋。</a:t>
            </a:r>
            <a:endParaRPr lang="en-US" altLang="zh-CN" dirty="0"/>
          </a:p>
          <a:p>
            <a:pPr marL="0" indent="0">
              <a:buNone/>
            </a:pPr>
            <a:r>
              <a:rPr lang="zh-CN" altLang="en-US" dirty="0"/>
              <a:t>政治清廉人人夸，老虎苍蝇均恐慌。</a:t>
            </a:r>
            <a:endParaRPr lang="en-US" altLang="zh-CN" dirty="0"/>
          </a:p>
          <a:p>
            <a:pPr marL="0" indent="0">
              <a:buNone/>
            </a:pPr>
            <a:r>
              <a:rPr lang="zh-CN" altLang="en-US" dirty="0"/>
              <a:t>两会已于今日闭，东方雄狮即苏醒。</a:t>
            </a:r>
            <a:endParaRPr lang="en-US" altLang="zh-CN" dirty="0"/>
          </a:p>
          <a:p>
            <a:pPr marL="0" indent="0" algn="r">
              <a:buNone/>
            </a:pPr>
            <a:r>
              <a:rPr lang="en-US" altLang="zh-CN" dirty="0"/>
              <a:t>——</a:t>
            </a:r>
            <a:r>
              <a:rPr lang="zh-CN" altLang="en-US" dirty="0"/>
              <a:t>高二（</a:t>
            </a:r>
            <a:r>
              <a:rPr lang="en-US" altLang="zh-CN" dirty="0"/>
              <a:t>1</a:t>
            </a:r>
            <a:r>
              <a:rPr lang="zh-CN" altLang="en-US" dirty="0"/>
              <a:t>）梁贻钦</a:t>
            </a:r>
            <a:endParaRPr lang="en-US" altLang="zh-CN" dirty="0"/>
          </a:p>
          <a:p>
            <a:pPr lvl="0"/>
            <a:r>
              <a:rPr lang="zh-CN" altLang="en-US" dirty="0">
                <a:solidFill>
                  <a:srgbClr val="000000"/>
                </a:solidFill>
              </a:rPr>
              <a:t>太尉泾州为司农，朱泚致绫拒还收。</a:t>
            </a:r>
            <a:endParaRPr lang="en-US" altLang="zh-CN" dirty="0">
              <a:solidFill>
                <a:srgbClr val="000000"/>
              </a:solidFill>
            </a:endParaRPr>
          </a:p>
          <a:p>
            <a:pPr lvl="0"/>
            <a:r>
              <a:rPr lang="zh-CN" altLang="en-US" dirty="0">
                <a:solidFill>
                  <a:srgbClr val="000000"/>
                </a:solidFill>
              </a:rPr>
              <a:t>闻之怒而栖梁上，其故封识仍具存。</a:t>
            </a:r>
            <a:endParaRPr lang="en-US" altLang="zh-CN" dirty="0">
              <a:solidFill>
                <a:srgbClr val="000000"/>
              </a:solidFill>
            </a:endParaRPr>
          </a:p>
          <a:p>
            <a:pPr marL="0" lvl="0" indent="0" algn="r">
              <a:buNone/>
            </a:pPr>
            <a:r>
              <a:rPr lang="en-US" altLang="zh-CN" dirty="0">
                <a:solidFill>
                  <a:srgbClr val="000000"/>
                </a:solidFill>
              </a:rPr>
              <a:t>——</a:t>
            </a:r>
            <a:r>
              <a:rPr lang="zh-CN" altLang="en-US" dirty="0">
                <a:solidFill>
                  <a:srgbClr val="000000"/>
                </a:solidFill>
              </a:rPr>
              <a:t>高二（</a:t>
            </a:r>
            <a:r>
              <a:rPr lang="en-US" altLang="zh-CN" dirty="0">
                <a:solidFill>
                  <a:srgbClr val="000000"/>
                </a:solidFill>
              </a:rPr>
              <a:t>1</a:t>
            </a:r>
            <a:r>
              <a:rPr lang="zh-CN" altLang="en-US" dirty="0">
                <a:solidFill>
                  <a:srgbClr val="000000"/>
                </a:solidFill>
              </a:rPr>
              <a:t>）张子婷，洪梓滢</a:t>
            </a:r>
          </a:p>
          <a:p>
            <a:pPr marL="0" indent="0">
              <a:buNone/>
            </a:pPr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7656077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9150BF0-2700-4B18-ABBA-D0731178C0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476672"/>
            <a:ext cx="8229600" cy="5606083"/>
          </a:xfrm>
        </p:spPr>
        <p:txBody>
          <a:bodyPr/>
          <a:lstStyle/>
          <a:p>
            <a:pPr lvl="0"/>
            <a:r>
              <a:rPr lang="zh-CN" altLang="en-US" sz="3600" dirty="0">
                <a:solidFill>
                  <a:srgbClr val="000000"/>
                </a:solidFill>
              </a:rPr>
              <a:t>太尉戒族勿纳币，仍得大绫三百匹。</a:t>
            </a:r>
            <a:endParaRPr lang="en-US" altLang="zh-CN" sz="3600" dirty="0">
              <a:solidFill>
                <a:srgbClr val="000000"/>
              </a:solidFill>
            </a:endParaRPr>
          </a:p>
          <a:p>
            <a:pPr lvl="0"/>
            <a:r>
              <a:rPr lang="zh-CN" altLang="en-US" sz="3600" dirty="0">
                <a:solidFill>
                  <a:srgbClr val="000000"/>
                </a:solidFill>
              </a:rPr>
              <a:t>可赞栖之梁木上，宁惹尘埃封未启。</a:t>
            </a:r>
            <a:endParaRPr lang="en-US" altLang="zh-CN" sz="3600" dirty="0">
              <a:solidFill>
                <a:srgbClr val="000000"/>
              </a:solidFill>
            </a:endParaRPr>
          </a:p>
          <a:p>
            <a:pPr marL="0" lvl="0" indent="0" algn="r">
              <a:buNone/>
            </a:pPr>
            <a:r>
              <a:rPr lang="en-US" altLang="zh-CN" sz="3600" dirty="0">
                <a:solidFill>
                  <a:srgbClr val="000000"/>
                </a:solidFill>
              </a:rPr>
              <a:t>——</a:t>
            </a:r>
            <a:r>
              <a:rPr lang="zh-CN" altLang="en-US" sz="3600" dirty="0">
                <a:solidFill>
                  <a:srgbClr val="000000"/>
                </a:solidFill>
              </a:rPr>
              <a:t>高二（</a:t>
            </a:r>
            <a:r>
              <a:rPr lang="en-US" altLang="zh-CN" sz="3600" dirty="0">
                <a:solidFill>
                  <a:srgbClr val="000000"/>
                </a:solidFill>
              </a:rPr>
              <a:t>1</a:t>
            </a:r>
            <a:r>
              <a:rPr lang="zh-CN" altLang="en-US" sz="3600" dirty="0">
                <a:solidFill>
                  <a:srgbClr val="000000"/>
                </a:solidFill>
              </a:rPr>
              <a:t>）吴嘉泰</a:t>
            </a:r>
          </a:p>
          <a:p>
            <a:endParaRPr lang="en-US" altLang="zh-CN" dirty="0"/>
          </a:p>
          <a:p>
            <a:r>
              <a:rPr lang="zh-CN" altLang="en-US" dirty="0"/>
              <a:t>太尉戒族勿纳币，婿晤处贱不得命。</a:t>
            </a:r>
            <a:endParaRPr lang="en-US" altLang="zh-CN" dirty="0"/>
          </a:p>
          <a:p>
            <a:r>
              <a:rPr lang="zh-CN" altLang="en-US" dirty="0"/>
              <a:t>泚致大绫三百匹，栖之梁木冷落弃。</a:t>
            </a:r>
            <a:endParaRPr lang="en-US" altLang="zh-CN" dirty="0"/>
          </a:p>
          <a:p>
            <a:r>
              <a:rPr lang="zh-CN" altLang="en-US" dirty="0"/>
              <a:t>终岁不睹封具存，数年为民刚正直。</a:t>
            </a:r>
            <a:endParaRPr lang="en-US" altLang="zh-CN" dirty="0"/>
          </a:p>
          <a:p>
            <a:r>
              <a:rPr lang="zh-CN" altLang="en-US" dirty="0"/>
              <a:t>清风拂袖事司堂，芬芳散入满泾城。</a:t>
            </a:r>
            <a:endParaRPr lang="en-US" altLang="zh-CN" dirty="0"/>
          </a:p>
          <a:p>
            <a:pPr marL="0" indent="0" algn="r">
              <a:buNone/>
            </a:pPr>
            <a:r>
              <a:rPr lang="en-US" altLang="zh-CN" dirty="0"/>
              <a:t>——</a:t>
            </a:r>
            <a:r>
              <a:rPr lang="zh-CN" altLang="en-US" dirty="0"/>
              <a:t>高二（</a:t>
            </a:r>
            <a:r>
              <a:rPr lang="en-US" altLang="zh-CN" dirty="0"/>
              <a:t>1</a:t>
            </a:r>
            <a:r>
              <a:rPr lang="zh-CN" altLang="en-US" dirty="0"/>
              <a:t>）陈婉怡</a:t>
            </a:r>
          </a:p>
        </p:txBody>
      </p:sp>
    </p:spTree>
    <p:extLst>
      <p:ext uri="{BB962C8B-B14F-4D97-AF65-F5344CB8AC3E}">
        <p14:creationId xmlns:p14="http://schemas.microsoft.com/office/powerpoint/2010/main" val="29334391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55EDFE17-783A-4527-AE4F-A6BB416036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3467"/>
          </a:xfrm>
        </p:spPr>
        <p:txBody>
          <a:bodyPr/>
          <a:lstStyle/>
          <a:p>
            <a:r>
              <a:rPr lang="zh-CN" altLang="en-US" dirty="0"/>
              <a:t>铿然老臣声，绸绫覆积尘。</a:t>
            </a:r>
            <a:endParaRPr lang="en-US" altLang="zh-CN" dirty="0"/>
          </a:p>
          <a:p>
            <a:r>
              <a:rPr lang="zh-CN" altLang="en-US" dirty="0"/>
              <a:t>长风逝已远，浩气千古存。</a:t>
            </a:r>
            <a:endParaRPr lang="en-US" altLang="zh-CN" dirty="0"/>
          </a:p>
          <a:p>
            <a:pPr marL="0" indent="0" algn="r">
              <a:buNone/>
            </a:pPr>
            <a:r>
              <a:rPr lang="en-US" altLang="zh-CN" dirty="0"/>
              <a:t>——</a:t>
            </a:r>
            <a:r>
              <a:rPr lang="zh-CN" altLang="en-US" dirty="0"/>
              <a:t>高二（</a:t>
            </a:r>
            <a:r>
              <a:rPr lang="en-US" altLang="zh-CN" dirty="0"/>
              <a:t>1</a:t>
            </a:r>
            <a:r>
              <a:rPr lang="zh-CN" altLang="en-US" dirty="0"/>
              <a:t>）刘劲夫</a:t>
            </a:r>
            <a:endParaRPr lang="en-US" altLang="zh-CN" dirty="0"/>
          </a:p>
          <a:p>
            <a:r>
              <a:rPr lang="zh-CN" altLang="en-US" dirty="0"/>
              <a:t>泚固致绫三百匹，拒纳不得梁木栖。</a:t>
            </a:r>
            <a:endParaRPr lang="en-US" altLang="zh-CN" dirty="0"/>
          </a:p>
          <a:p>
            <a:r>
              <a:rPr lang="zh-CN" altLang="en-US" dirty="0"/>
              <a:t>梁上尘覆半尺余，未掩段公浩然气。</a:t>
            </a:r>
            <a:endParaRPr lang="en-US" altLang="zh-CN" dirty="0"/>
          </a:p>
          <a:p>
            <a:pPr marL="0" indent="0" algn="r">
              <a:buNone/>
            </a:pPr>
            <a:r>
              <a:rPr lang="en-US" altLang="zh-CN" dirty="0"/>
              <a:t>——</a:t>
            </a:r>
            <a:r>
              <a:rPr lang="zh-CN" altLang="en-US" dirty="0"/>
              <a:t>高二（</a:t>
            </a:r>
            <a:r>
              <a:rPr lang="en-US" altLang="zh-CN" dirty="0"/>
              <a:t>1</a:t>
            </a:r>
            <a:r>
              <a:rPr lang="zh-CN" altLang="en-US" dirty="0"/>
              <a:t>）江舒婷</a:t>
            </a:r>
            <a:endParaRPr lang="en-US" altLang="zh-CN" dirty="0"/>
          </a:p>
          <a:p>
            <a:r>
              <a:rPr lang="zh-CN" altLang="en-US" dirty="0"/>
              <a:t>泚过泾州留金绫，段公正气薄云天。</a:t>
            </a:r>
            <a:endParaRPr lang="en-US" altLang="zh-CN" dirty="0"/>
          </a:p>
          <a:p>
            <a:r>
              <a:rPr lang="zh-CN" altLang="en-US" dirty="0"/>
              <a:t>金绫不值忠贞贵，名垂青史戒后人。</a:t>
            </a:r>
            <a:endParaRPr lang="en-US" altLang="zh-CN" dirty="0"/>
          </a:p>
          <a:p>
            <a:pPr marL="0" indent="0" algn="r">
              <a:buNone/>
            </a:pPr>
            <a:r>
              <a:rPr lang="en-US" altLang="zh-CN" dirty="0"/>
              <a:t>——</a:t>
            </a:r>
            <a:r>
              <a:rPr lang="zh-CN" altLang="en-US" dirty="0"/>
              <a:t>高二（</a:t>
            </a:r>
            <a:r>
              <a:rPr lang="en-US" altLang="zh-CN" dirty="0"/>
              <a:t>1</a:t>
            </a:r>
            <a:r>
              <a:rPr lang="zh-CN" altLang="en-US" dirty="0"/>
              <a:t>）李启源</a:t>
            </a:r>
          </a:p>
        </p:txBody>
      </p:sp>
    </p:spTree>
    <p:extLst>
      <p:ext uri="{BB962C8B-B14F-4D97-AF65-F5344CB8AC3E}">
        <p14:creationId xmlns:p14="http://schemas.microsoft.com/office/powerpoint/2010/main" val="26843833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902</TotalTime>
  <Words>801</Words>
  <Application>Microsoft Office PowerPoint</Application>
  <PresentationFormat>全屏显示(4:3)</PresentationFormat>
  <Paragraphs>54</Paragraphs>
  <Slides>9</Slides>
  <Notes>2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6" baseType="lpstr">
      <vt:lpstr>黑体</vt:lpstr>
      <vt:lpstr>华文新魏</vt:lpstr>
      <vt:lpstr>楷体</vt:lpstr>
      <vt:lpstr>楷体_GB2312</vt:lpstr>
      <vt:lpstr>宋体</vt:lpstr>
      <vt:lpstr>Arial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学生作品欣赏</vt:lpstr>
      <vt:lpstr>PowerPoint 演示文稿</vt:lpstr>
      <vt:lpstr>PowerPoint 演示文稿</vt:lpstr>
      <vt:lpstr>PowerPoint 演示文稿</vt:lpstr>
    </vt:vector>
  </TitlesOfParts>
  <Company>Blue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咏史诗：前世与今生</dc:title>
  <dc:subject>4_课件_那些人、那些事、那些情——以李商隐《贾生》等咏史诗为例_广州市真光中学_刘伟斯</dc:subject>
  <dc:creator>刘伟斯</dc:creator>
  <cp:keywords>咏史诗：前世与今生</cp:keywords>
  <dc:description>咏史诗：前世与今生   广州市真光中学_刘伟斯</dc:description>
  <cp:lastModifiedBy>梁浩蕾</cp:lastModifiedBy>
  <cp:revision>106</cp:revision>
  <dcterms:created xsi:type="dcterms:W3CDTF">2015-04-01T14:11:00Z</dcterms:created>
  <dcterms:modified xsi:type="dcterms:W3CDTF">2018-03-24T01:48:35Z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2052-10.1.0.7224</vt:lpwstr>
  </property>
</Properties>
</file>