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</p:sldMasterIdLst>
  <p:notesMasterIdLst>
    <p:notesMasterId r:id="rId13"/>
  </p:notesMasterIdLst>
  <p:sldIdLst>
    <p:sldId id="256" r:id="rId4"/>
    <p:sldId id="258" r:id="rId5"/>
    <p:sldId id="332" r:id="rId6"/>
    <p:sldId id="336" r:id="rId7"/>
    <p:sldId id="333" r:id="rId8"/>
    <p:sldId id="334" r:id="rId9"/>
    <p:sldId id="301" r:id="rId10"/>
    <p:sldId id="335" r:id="rId11"/>
    <p:sldId id="298" r:id="rId12"/>
    <p:sldId id="287" r:id="rId14"/>
    <p:sldId id="276" r:id="rId15"/>
    <p:sldId id="283" r:id="rId16"/>
    <p:sldId id="284" r:id="rId17"/>
    <p:sldId id="288" r:id="rId18"/>
    <p:sldId id="365" r:id="rId19"/>
    <p:sldId id="269" r:id="rId20"/>
    <p:sldId id="285" r:id="rId21"/>
    <p:sldId id="286" r:id="rId22"/>
    <p:sldId id="366" r:id="rId23"/>
    <p:sldId id="266" r:id="rId24"/>
    <p:sldId id="275" r:id="rId25"/>
    <p:sldId id="263" r:id="rId26"/>
    <p:sldId id="292" r:id="rId27"/>
    <p:sldId id="264" r:id="rId28"/>
    <p:sldId id="293" r:id="rId29"/>
    <p:sldId id="289" r:id="rId30"/>
    <p:sldId id="294" r:id="rId31"/>
    <p:sldId id="337" r:id="rId32"/>
    <p:sldId id="338" r:id="rId33"/>
    <p:sldId id="280" r:id="rId34"/>
    <p:sldId id="296" r:id="rId35"/>
    <p:sldId id="273" r:id="rId36"/>
    <p:sldId id="297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5A0C3A"/>
    <a:srgbClr val="00CC00"/>
    <a:srgbClr val="66FF33"/>
    <a:srgbClr val="0000CC"/>
    <a:srgbClr val="FFFF00"/>
    <a:srgbClr val="FF33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468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bleStyles" Target="tableStyles.xml"/><Relationship Id="rId4" Type="http://schemas.openxmlformats.org/officeDocument/2006/relationships/slide" Target="slides/slide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>
              <a:buNone/>
            </a:pPr>
            <a:r>
              <a:rPr lang="en-US" altLang="zh-CN" b="1" dirty="0">
                <a:solidFill>
                  <a:srgbClr val="FF0000"/>
                </a:solidFill>
                <a:sym typeface="+mn-ea"/>
              </a:rPr>
              <a:t>  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第一节：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b="1" dirty="0">
                <a:sym typeface="+mn-ea"/>
              </a:rPr>
              <a:t>谁还需要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</a:t>
            </a:r>
            <a:r>
              <a:rPr lang="zh-CN" altLang="en-US" b="1" dirty="0">
                <a:sym typeface="+mn-ea"/>
              </a:rPr>
              <a:t>谁还会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                         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谁不愿意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谁不愿意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谁不喜欢           </a:t>
            </a:r>
            <a:endParaRPr lang="zh-CN" altLang="en-US" b="1" dirty="0">
              <a:solidFill>
                <a:srgbClr val="FF0000"/>
              </a:solidFill>
              <a:sym typeface="+mn-ea"/>
            </a:endParaRPr>
          </a:p>
          <a:p>
            <a:pPr lvl="0">
              <a:buNone/>
            </a:pPr>
            <a:r>
              <a:rPr lang="zh-CN" altLang="en-US" b="1" dirty="0">
                <a:sym typeface="+mn-ea"/>
              </a:rPr>
              <a:t>  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（表达否定的意思）                             </a:t>
            </a:r>
            <a:r>
              <a:rPr lang="zh-CN" altLang="en-US" b="1" dirty="0">
                <a:solidFill>
                  <a:srgbClr val="FF0000"/>
                </a:solidFill>
                <a:latin typeface="Verdana" panose="020B0604030504040204" pitchFamily="34" charset="0"/>
                <a:sym typeface="+mn-ea"/>
              </a:rPr>
              <a:t>（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表达</a:t>
            </a:r>
            <a:r>
              <a:rPr lang="zh-CN" altLang="en-US" b="1" dirty="0">
                <a:solidFill>
                  <a:srgbClr val="FF0000"/>
                </a:solidFill>
                <a:latin typeface="Verdana" panose="020B0604030504040204" pitchFamily="34" charset="0"/>
                <a:sym typeface="+mn-ea"/>
              </a:rPr>
              <a:t>肯定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的意思</a:t>
            </a:r>
            <a:r>
              <a:rPr lang="zh-CN" altLang="en-US" b="1" dirty="0">
                <a:solidFill>
                  <a:srgbClr val="FF0000"/>
                </a:solidFill>
                <a:latin typeface="Verdana" panose="020B0604030504040204" pitchFamily="34" charset="0"/>
                <a:sym typeface="+mn-ea"/>
              </a:rPr>
              <a:t>）</a:t>
            </a:r>
            <a:endParaRPr lang="zh-CN" altLang="en-US" b="1" dirty="0"/>
          </a:p>
          <a:p>
            <a:pPr lvl="1">
              <a:buNone/>
            </a:pPr>
            <a:r>
              <a:rPr lang="zh-CN" altLang="en-US" b="1" dirty="0">
                <a:sym typeface="+mn-ea"/>
              </a:rPr>
              <a:t>     </a:t>
            </a:r>
            <a:endParaRPr lang="zh-CN" altLang="en-US" b="1" dirty="0"/>
          </a:p>
          <a:p>
            <a:pPr lvl="1">
              <a:buNone/>
            </a:pPr>
            <a:r>
              <a:rPr lang="zh-CN" altLang="en-US" b="1" dirty="0">
                <a:solidFill>
                  <a:srgbClr val="FF0000"/>
                </a:solidFill>
                <a:sym typeface="+mn-ea"/>
              </a:rPr>
              <a:t>第二节：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b="1" dirty="0">
                <a:sym typeface="+mn-ea"/>
              </a:rPr>
              <a:t>   谁还需要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</a:t>
            </a:r>
            <a:r>
              <a:rPr lang="zh-CN" altLang="en-US" b="1" dirty="0">
                <a:sym typeface="+mn-ea"/>
              </a:rPr>
              <a:t>谁还会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</a:t>
            </a:r>
            <a:r>
              <a:rPr lang="zh-CN" altLang="en-US" b="1" dirty="0">
                <a:sym typeface="+mn-ea"/>
              </a:rPr>
              <a:t>谁愿意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</a:t>
            </a:r>
            <a:r>
              <a:rPr lang="zh-CN" altLang="en-US" b="1" dirty="0">
                <a:sym typeface="+mn-ea"/>
              </a:rPr>
              <a:t>谁愿意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  <a:sym typeface="+mn-ea"/>
              </a:rPr>
              <a:t>…              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谁不喜欢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b="1" dirty="0">
                <a:sym typeface="+mn-ea"/>
              </a:rPr>
              <a:t>          （否定）                                                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（肯定）</a:t>
            </a:r>
            <a:endParaRPr lang="zh-CN" altLang="en-US" b="1" dirty="0">
              <a:solidFill>
                <a:srgbClr val="FF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3300"/>
                </a:solidFill>
                <a:latin typeface="Arial Narrow" panose="020B0606020202030204" pitchFamily="34" charset="0"/>
                <a:ea typeface="华文行楷" panose="02010800040101010101" pitchFamily="2" charset="-122"/>
                <a:sym typeface="+mn-ea"/>
              </a:rPr>
              <a:t>意象：</a:t>
            </a:r>
            <a:r>
              <a:rPr lang="zh-CN" altLang="en-US" b="1" dirty="0">
                <a:latin typeface="Arial Narrow" panose="020B0606020202030204" pitchFamily="34" charset="0"/>
                <a:ea typeface="华文行楷" panose="02010800040101010101" pitchFamily="2" charset="-122"/>
                <a:sym typeface="+mn-ea"/>
              </a:rPr>
              <a:t>星星、诗、蜜蜂、萤火虫、睡莲、春天、鸟、白丁香等。</a:t>
            </a:r>
            <a:endParaRPr lang="zh-CN" altLang="en-US" b="1" dirty="0"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意境：</a:t>
            </a:r>
            <a:r>
              <a:rPr lang="zh-CN" altLang="en-US" b="1" dirty="0"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甜蜜、温馨、自由、芬芳的光明世界。</a:t>
            </a:r>
            <a:endParaRPr lang="zh-CN" altLang="en-US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对美好理想热烈向往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solidFill>
                  <a:srgbClr val="FF3300"/>
                </a:solidFill>
                <a:latin typeface="宋体" panose="02010600030101010101" pitchFamily="2" charset="-122"/>
                <a:sym typeface="+mn-ea"/>
              </a:rPr>
              <a:t>1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  <a:sym typeface="+mn-ea"/>
              </a:rPr>
              <a:t>、由“如果”引领这一假设句，构成对黑暗现实强有力的否定</a:t>
            </a:r>
            <a:endParaRPr lang="zh-CN" altLang="en-US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r>
              <a:rPr lang="en-US" altLang="zh-CN" b="1" dirty="0">
                <a:solidFill>
                  <a:srgbClr val="FF3300"/>
                </a:solidFill>
                <a:latin typeface="Arial" panose="020B0604020202020204" pitchFamily="34" charset="0"/>
                <a:sym typeface="+mn-ea"/>
              </a:rPr>
              <a:t>2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sym typeface="+mn-ea"/>
              </a:rPr>
              <a:t>、由“谁不愿意”开头的</a:t>
            </a:r>
            <a:r>
              <a:rPr lang="zh-CN" altLang="en-US" b="1" dirty="0">
                <a:latin typeface="Arial" panose="020B0604020202020204" pitchFamily="34" charset="0"/>
                <a:sym typeface="+mn-ea"/>
              </a:rPr>
              <a:t>第一次反问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sym typeface="+mn-ea"/>
              </a:rPr>
              <a:t>，诗人借助“诗”和“蜜蜂”这两种象征光明的美好意象，</a:t>
            </a:r>
            <a:r>
              <a:rPr lang="zh-CN" altLang="en-US" b="1" dirty="0">
                <a:latin typeface="Arial" panose="020B0604020202020204" pitchFamily="34" charset="0"/>
                <a:sym typeface="+mn-ea"/>
              </a:rPr>
              <a:t>构成一个富有诗意的理想世界</a:t>
            </a:r>
            <a:endParaRPr lang="zh-CN" altLang="en-US" b="1" dirty="0">
              <a:latin typeface="Arial" panose="020B060402020202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>
                <a:solidFill>
                  <a:srgbClr val="FFFF00"/>
                </a:solidFill>
                <a:latin typeface="Arial" panose="020B0604020202020204" pitchFamily="34" charset="0"/>
                <a:sym typeface="+mn-ea"/>
              </a:rPr>
              <a:t>   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第二次反问，构成一个夏夜般柔美的理想世界</a:t>
            </a:r>
            <a:endParaRPr lang="zh-CN" altLang="en-US" b="1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r>
              <a:rPr lang="en-US" altLang="zh-CN" b="1">
                <a:solidFill>
                  <a:srgbClr val="FFFF00"/>
                </a:solidFill>
                <a:latin typeface="Arial" panose="020B0604020202020204" pitchFamily="34" charset="0"/>
                <a:sym typeface="+mn-ea"/>
              </a:rPr>
              <a:t>     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第三次反问，构成一个春天般温馨迷人的理想世界</a:t>
            </a:r>
            <a:endParaRPr lang="zh-CN" altLang="en-US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一、诗人对光明的理想世界的向往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buClr>
                <a:schemeClr val="bg1"/>
              </a:buClr>
            </a:pPr>
            <a:r>
              <a:rPr lang="en-US" altLang="zh-CN" b="1" dirty="0">
                <a:latin typeface="Arial" panose="020B0604020202020204" pitchFamily="34" charset="0"/>
                <a:sym typeface="+mn-ea"/>
              </a:rPr>
              <a:t>  </a:t>
            </a:r>
            <a:r>
              <a:rPr lang="zh-CN" altLang="en-US" b="1" dirty="0">
                <a:solidFill>
                  <a:srgbClr val="FF3300"/>
                </a:solidFill>
                <a:latin typeface="Arial Narrow" panose="020B0606020202030204" pitchFamily="34" charset="0"/>
                <a:ea typeface="华文行楷" panose="02010800040101010101" pitchFamily="2" charset="-122"/>
                <a:sym typeface="+mn-ea"/>
              </a:rPr>
              <a:t>意象：</a:t>
            </a:r>
            <a:endParaRPr lang="zh-CN" altLang="en-US" b="1" dirty="0">
              <a:solidFill>
                <a:srgbClr val="FF3300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寒冷、苦难的诗、冰雪、冻僵的夜晚、僵硬的土地</a:t>
            </a:r>
            <a:endParaRPr lang="zh-CN" altLang="en-US" b="1" dirty="0"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en-US" altLang="zh-CN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——</a:t>
            </a:r>
            <a:r>
              <a:rPr lang="zh-CN" altLang="en-US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表示现实的寒冷</a:t>
            </a:r>
            <a:endParaRPr lang="zh-CN" altLang="en-US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风吹落的瘦小的星星</a:t>
            </a:r>
            <a:endParaRPr lang="zh-CN" altLang="en-US" b="1" dirty="0">
              <a:latin typeface="Arial" panose="020B0604020202020204" pitchFamily="34" charset="0"/>
            </a:endParaRPr>
          </a:p>
          <a:p>
            <a:pPr algn="l">
              <a:buClr>
                <a:schemeClr val="bg1"/>
              </a:buClr>
            </a:pPr>
            <a:r>
              <a:rPr lang="en-US" altLang="zh-CN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——微茫的希望</a:t>
            </a:r>
            <a:endParaRPr lang="en-US" altLang="zh-CN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>
              <a:buClr>
                <a:schemeClr val="bg1"/>
              </a:buClr>
            </a:pPr>
            <a:r>
              <a:rPr lang="en-US" altLang="zh-CN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——对冷酷现实强烈否定</a:t>
            </a:r>
            <a:endParaRPr lang="en-US" altLang="zh-CN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buClr>
                <a:schemeClr val="bg1"/>
              </a:buClr>
            </a:pPr>
            <a:r>
              <a:rPr lang="en-US" altLang="zh-CN" b="1" dirty="0">
                <a:latin typeface="Arial" panose="020B0604020202020204" pitchFamily="34" charset="0"/>
                <a:sym typeface="+mn-ea"/>
              </a:rPr>
              <a:t>  </a:t>
            </a:r>
            <a:r>
              <a:rPr lang="zh-CN" altLang="en-US" b="1" dirty="0">
                <a:solidFill>
                  <a:srgbClr val="FF3300"/>
                </a:solidFill>
                <a:latin typeface="Arial Narrow" panose="020B0606020202030204" pitchFamily="34" charset="0"/>
                <a:ea typeface="华文行楷" panose="02010800040101010101" pitchFamily="2" charset="-122"/>
                <a:sym typeface="+mn-ea"/>
              </a:rPr>
              <a:t>意象：</a:t>
            </a:r>
            <a:endParaRPr lang="zh-CN" altLang="en-US" b="1" dirty="0">
              <a:solidFill>
                <a:srgbClr val="FF3300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寒冷、苦难的诗、冰雪、冻僵的夜晚、僵硬的土地</a:t>
            </a:r>
            <a:endParaRPr lang="zh-CN" altLang="en-US" b="1" dirty="0"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en-US" altLang="zh-CN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——</a:t>
            </a:r>
            <a:r>
              <a:rPr lang="zh-CN" altLang="en-US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表示现实的寒冷</a:t>
            </a:r>
            <a:endParaRPr lang="zh-CN" altLang="en-US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风吹落的瘦小的星星</a:t>
            </a:r>
            <a:endParaRPr lang="zh-CN" altLang="en-US" b="1" dirty="0">
              <a:latin typeface="Arial" panose="020B0604020202020204" pitchFamily="34" charset="0"/>
            </a:endParaRPr>
          </a:p>
          <a:p>
            <a:pPr algn="l">
              <a:buClr>
                <a:schemeClr val="bg1"/>
              </a:buClr>
            </a:pPr>
            <a:r>
              <a:rPr lang="en-US" altLang="zh-CN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——微茫的希望</a:t>
            </a:r>
            <a:endParaRPr lang="en-US" altLang="zh-CN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>
              <a:buClr>
                <a:schemeClr val="bg1"/>
              </a:buClr>
            </a:pPr>
            <a:r>
              <a:rPr lang="en-US" altLang="zh-CN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——对冷酷现实强烈否定</a:t>
            </a:r>
            <a:endParaRPr lang="en-US" altLang="zh-CN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buClr>
                <a:schemeClr val="bg1"/>
              </a:buClr>
            </a:pP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意象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：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夜、（苦难的诗、）冰雪、冻僵的夜晚、僵硬的土地、被风吹落的瘦小的星星等。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b="1" dirty="0">
                <a:solidFill>
                  <a:srgbClr val="FF3300"/>
                </a:solidFill>
                <a:latin typeface="Arial Narrow" panose="020B0606020202030204" pitchFamily="34" charset="0"/>
                <a:ea typeface="华文行楷" panose="02010800040101010101" pitchFamily="2" charset="-122"/>
                <a:sym typeface="+mn-ea"/>
              </a:rPr>
              <a:t>意境：</a:t>
            </a:r>
            <a:endParaRPr lang="zh-CN" altLang="en-US" b="1" dirty="0">
              <a:solidFill>
                <a:srgbClr val="FF3300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b="1" dirty="0">
                <a:solidFill>
                  <a:schemeClr val="bg1"/>
                </a:solidFill>
                <a:latin typeface="Arial Narrow" panose="020B0606020202030204" pitchFamily="34" charset="0"/>
                <a:ea typeface="华文行楷" panose="02010800040101010101" pitchFamily="2" charset="-122"/>
                <a:sym typeface="+mn-ea"/>
              </a:rPr>
              <a:t>凄苦、寒冷、孤寂、压抑的黑暗现实。</a:t>
            </a:r>
            <a:endParaRPr lang="zh-CN" altLang="en-US" b="1" dirty="0">
              <a:solidFill>
                <a:schemeClr val="bg1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对冷酷现实强烈否定</a:t>
            </a:r>
            <a:endParaRPr lang="zh-CN" altLang="en-US" b="1" dirty="0">
              <a:solidFill>
                <a:srgbClr val="FFFF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反面表达，构成对现实的否定</a:t>
            </a: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,</a:t>
            </a: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并由正面表达对自由的企盼转而从反面加以表达</a:t>
            </a: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.</a:t>
            </a:r>
            <a:endParaRPr lang="en-US" altLang="zh-CN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第一</a:t>
            </a: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,</a:t>
            </a: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二次反问</a:t>
            </a: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(</a:t>
            </a: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八行</a:t>
            </a: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)</a:t>
            </a: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，写出现实的寒冷和苦难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第三次反问，表现诗人为追求光明而献身的决心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二、诗人对黑暗冰冷的严酷现实的否定，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表达为追求光明而 献身的决心。</a:t>
            </a:r>
            <a:endParaRPr lang="zh-CN" altLang="en-US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明确：象征着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光明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，象征着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生活中美好的事物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。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sym typeface="+mn-ea"/>
              </a:rPr>
              <a:t>表达了他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对光明的渴望 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sym typeface="+mn-ea"/>
              </a:rPr>
              <a:t>。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b="1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   “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柔软得像一片湖”，把夜晚的安宁、平静、柔和、温馨和自由自在用形象的语言表达出来，给人以温柔如梦的美好感觉。 </a:t>
            </a:r>
            <a:endParaRPr lang="zh-CN" altLang="en-US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    “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鸟落满枝头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”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与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星星落满天空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”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的联想与类比，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更显生机</a:t>
            </a:r>
            <a:r>
              <a:rPr lang="en-US" altLang="zh-CN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,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更富有直观的动感和美感</a:t>
            </a:r>
            <a:r>
              <a:rPr lang="en-US" altLang="zh-CN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,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更生动地表现了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光明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”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  <a:sym typeface="+mn-ea"/>
              </a:rPr>
              <a:t>的美好。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   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分别从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听觉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上和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视觉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上描写声音的隐约、白丁香的朦胧。将人们带入一种令人陶醉的朦胧迷离的美好意蕴，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表现了“春天”之美， “光明”之美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    采用了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通感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的修辞手法，因为声音一会儿入耳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,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一会儿消失，一会儿清晰， 一会儿模糊的感觉与视觉上“闪闪烁烁”的感觉是相通的。这是以形容视觉的词语来表现听觉，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以视觉感来突出对声音的时断时续、隐隐约约的真切感觉。</a:t>
            </a:r>
            <a:endParaRPr lang="zh-CN" altLang="en-US" b="1" dirty="0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r>
              <a:rPr lang="zh-CN" altLang="en-US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在寻求自由和光明的过程中，在周围都是黑暗的时候，只能燃烧自己去寻找光明。寂寞突出了孤独，燃烧代表了牺牲。 </a:t>
            </a:r>
            <a:endParaRPr lang="zh-CN" altLang="en-US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endParaRPr lang="en-US" altLang="zh-CN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r>
              <a:rPr lang="zh-CN" altLang="en-US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用暗喻的手法，表明“苦难的诗”所受到的束缚，这种不自由带来的就是心灵的寒冷孤寂。星星的颤抖，是人心灵的颤抖</a:t>
            </a:r>
            <a:r>
              <a:rPr lang="en-US" altLang="zh-CN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,</a:t>
            </a:r>
            <a:r>
              <a:rPr lang="zh-CN" altLang="en-US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因生活的压抑和束缚而得不到自由，使人心得不到温暖。 </a:t>
            </a:r>
            <a:endParaRPr lang="zh-CN" altLang="en-US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      </a:t>
            </a:r>
            <a:r>
              <a:rPr lang="en-US" altLang="zh-CN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</a:t>
            </a:r>
            <a:r>
              <a:rPr lang="zh-CN" altLang="en-US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瘦小的星”比喻并象征人们对光明的微茫的希望。不仅太阳失去了，连“瘦小的星”也被“一颗又一颗”地吹落，可见“夜”的黑暗沉沉、猖獗肆虐和冷酷无情。 </a:t>
            </a:r>
            <a:endParaRPr lang="zh-CN" altLang="en-US" b="1" dirty="0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defRPr sz="50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6387" name="副标题 16386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800"/>
            </a:lvl1pPr>
            <a:lvl2pPr marL="344805" lvl="1" indent="0" algn="ctr">
              <a:buNone/>
              <a:defRPr sz="2800"/>
            </a:lvl2pPr>
            <a:lvl3pPr marL="671830" lvl="2" indent="0" algn="ctr">
              <a:buNone/>
              <a:defRPr sz="2800"/>
            </a:lvl3pPr>
            <a:lvl4pPr marL="1024255" lvl="3" indent="0" algn="ctr">
              <a:buNone/>
              <a:defRPr sz="2800"/>
            </a:lvl4pPr>
            <a:lvl5pPr marL="1341755" lvl="4" indent="0" algn="ctr">
              <a:buNone/>
              <a:defRPr sz="2800"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388" name="日期占位符 16387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anose="02020404030301010803" pitchFamily="18" charset="0"/>
              </a:defRPr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89" name="页脚占位符 16388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anose="02020404030301010803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16390" name="灯片编号占位符 16389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fld id="{9A0DB2DC-4C9A-4742-B13C-FB6460FD3503}" type="slidenum">
              <a:rPr lang="zh-CN" altLang="en-US"/>
            </a:fld>
            <a:endParaRPr lang="zh-CN" altLang="en-US"/>
          </a:p>
        </p:txBody>
      </p:sp>
      <p:sp>
        <p:nvSpPr>
          <p:cNvPr id="16391" name="任意多边形 16390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92" name="直接连接符 16391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slow">
    <p:pull dir="ru"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defRPr sz="50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6387" name="副标题 16386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800"/>
            </a:lvl1pPr>
            <a:lvl2pPr marL="344805" lvl="1" indent="0" algn="ctr">
              <a:buNone/>
              <a:defRPr sz="2800"/>
            </a:lvl2pPr>
            <a:lvl3pPr marL="671830" lvl="2" indent="0" algn="ctr">
              <a:buNone/>
              <a:defRPr sz="2800"/>
            </a:lvl3pPr>
            <a:lvl4pPr marL="1024255" lvl="3" indent="0" algn="ctr">
              <a:buNone/>
              <a:defRPr sz="2800"/>
            </a:lvl4pPr>
            <a:lvl5pPr marL="1341755" lvl="4" indent="0" algn="ctr">
              <a:buNone/>
              <a:defRPr sz="2800"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388" name="日期占位符 16387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anose="02020404030301010803" pitchFamily="18" charset="0"/>
              </a:defRPr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89" name="页脚占位符 16388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anose="02020404030301010803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16390" name="灯片编号占位符 16389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fld id="{9A0DB2DC-4C9A-4742-B13C-FB6460FD3503}" type="slidenum">
              <a:rPr lang="zh-CN" altLang="en-US"/>
            </a:fld>
            <a:endParaRPr lang="zh-CN" altLang="en-US"/>
          </a:p>
        </p:txBody>
      </p:sp>
      <p:sp>
        <p:nvSpPr>
          <p:cNvPr id="16391" name="任意多边形 16390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92" name="直接连接符 16391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slow">
    <p:pull dir="ru"/>
  </p:transition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364" name="日期占位符 1536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anose="02020404030301010803" pitchFamily="18" charset="0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5" name="页脚占位符 1536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anose="02020404030301010803" pitchFamily="18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5366" name="灯片编号占位符 1536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  <p:sp>
        <p:nvSpPr>
          <p:cNvPr id="15367" name="任意多边形 15366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8" name="直接连接符 15367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slow">
    <p:pull dir="ru"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364" name="日期占位符 1536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anose="02020404030301010803" pitchFamily="18" charset="0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5" name="页脚占位符 1536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anose="02020404030301010803" pitchFamily="18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5366" name="灯片编号占位符 1536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  <p:sp>
        <p:nvSpPr>
          <p:cNvPr id="15367" name="任意多边形 15366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>
                <a:alpha val="10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8" name="直接连接符 15367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ransition spd="slow">
    <p:pull dir="ru"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6.wav"/><Relationship Id="rId5" Type="http://schemas.openxmlformats.org/officeDocument/2006/relationships/audio" Target="../media/audio5.wav"/><Relationship Id="rId4" Type="http://schemas.openxmlformats.org/officeDocument/2006/relationships/audio" Target="../media/audio4.wav"/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6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GI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2" name="图片 2051" descr="星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0"/>
            <a:ext cx="1439862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图片 2052" descr="星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55875" y="0"/>
            <a:ext cx="1439863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4" name="图片 2053" descr="星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2363" y="44450"/>
            <a:ext cx="1439862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5" name="图片 2054" descr="星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2950" y="44450"/>
            <a:ext cx="1439863" cy="1223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1258888" y="1484313"/>
            <a:ext cx="6288087" cy="15557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9600" b="1" dirty="0">
                <a:solidFill>
                  <a:schemeClr val="bg1"/>
                </a:solidFill>
                <a:latin typeface="Arial Narrow" panose="020B0606020202030204" pitchFamily="34" charset="0"/>
                <a:ea typeface="华文行楷" panose="02010800040101010101" pitchFamily="2" charset="-122"/>
              </a:rPr>
              <a:t>星星变奏曲</a:t>
            </a:r>
            <a:endParaRPr lang="zh-CN" altLang="en-US" sz="9600" b="1" dirty="0">
              <a:solidFill>
                <a:schemeClr val="bg1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</p:txBody>
      </p:sp>
      <p:sp>
        <p:nvSpPr>
          <p:cNvPr id="2057" name="文本框 2056"/>
          <p:cNvSpPr txBox="1"/>
          <p:nvPr/>
        </p:nvSpPr>
        <p:spPr>
          <a:xfrm>
            <a:off x="6732588" y="2852738"/>
            <a:ext cx="2054225" cy="1098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6600" b="1" dirty="0">
                <a:solidFill>
                  <a:schemeClr val="bg1"/>
                </a:solidFill>
                <a:latin typeface="Arial Narrow" panose="020B0606020202030204" pitchFamily="34" charset="0"/>
                <a:ea typeface="华文行楷" panose="02010800040101010101" pitchFamily="2" charset="-122"/>
              </a:rPr>
              <a:t>江 河</a:t>
            </a:r>
            <a:endParaRPr lang="zh-CN" altLang="en-US" sz="6600" b="1" dirty="0">
              <a:solidFill>
                <a:schemeClr val="bg1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8" name="文本框 5127"/>
          <p:cNvSpPr txBox="1"/>
          <p:nvPr/>
        </p:nvSpPr>
        <p:spPr>
          <a:xfrm>
            <a:off x="323850" y="260350"/>
            <a:ext cx="8208963" cy="5883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变奏曲：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    是音乐术语。变奏为作曲基本技巧之一，即通过</a:t>
            </a:r>
            <a:r>
              <a:rPr lang="zh-CN" altLang="en-US" sz="4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装饰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4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改变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时值或节奏、</a:t>
            </a:r>
            <a:r>
              <a:rPr lang="zh-CN" altLang="en-US" sz="4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改变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音符的进行方向或次序、</a:t>
            </a:r>
            <a:r>
              <a:rPr lang="zh-CN" altLang="en-US" sz="4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改变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和声或调性色彩等手段，使音乐保持原有的基本轮廓而以变化的面貌出现，谓之变奏。系统地运用变奏手法作成的乐曲称“变奏曲”，其结构为“变奏曲式”。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5133" name="内容占位符 5132" descr="星3">
            <a:hlinkClick r:id="" action="ppaction://noaction"/>
          </p:cNvPr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667625" y="6092825"/>
            <a:ext cx="561975" cy="561975"/>
          </a:xfrm>
        </p:spPr>
      </p:pic>
      <p:pic>
        <p:nvPicPr>
          <p:cNvPr id="5137" name="图片 5136" descr="星3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333375"/>
            <a:ext cx="561975" cy="561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pull dir="r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63" name="文本框 19462"/>
          <p:cNvSpPr txBox="1"/>
          <p:nvPr/>
        </p:nvSpPr>
        <p:spPr>
          <a:xfrm>
            <a:off x="323850" y="188913"/>
            <a:ext cx="8820150" cy="60623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dirty="0">
                <a:solidFill>
                  <a:srgbClr val="FF33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</a:t>
            </a:r>
            <a:r>
              <a:rPr lang="zh-CN" altLang="en-US" sz="3600" dirty="0">
                <a:solidFill>
                  <a:srgbClr val="FF33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江河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（</a:t>
            </a:r>
            <a:r>
              <a:rPr lang="en-US" altLang="zh-CN" sz="3200">
                <a:latin typeface="华文行楷" panose="02010800040101010101" pitchFamily="2" charset="-122"/>
                <a:ea typeface="华文行楷" panose="02010800040101010101" pitchFamily="2" charset="-122"/>
              </a:rPr>
              <a:t>1949</a:t>
            </a:r>
            <a:r>
              <a:rPr lang="en-US" altLang="zh-CN" sz="3200">
                <a:latin typeface="Arial" panose="020B0604020202020204" pitchFamily="34" charset="0"/>
                <a:ea typeface="华文行楷" panose="02010800040101010101" pitchFamily="2" charset="-122"/>
              </a:rPr>
              <a:t>—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），是我国当代“朦胧诗”的代表诗人之一。原名</a:t>
            </a:r>
            <a:r>
              <a:rPr lang="zh-CN" altLang="en-US" sz="32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于友泽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，北京人。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1968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年高中毕业后当工人。主要作品有</a:t>
            </a:r>
            <a:r>
              <a:rPr lang="en-US" altLang="zh-CN" sz="320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2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纪念碑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》《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祖国啊，祖国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，诗集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从这里开始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，组诗</a:t>
            </a:r>
            <a:r>
              <a:rPr lang="en-US" altLang="zh-CN" sz="32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2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太阳和它的反光</a:t>
            </a:r>
            <a:r>
              <a:rPr lang="en-US" altLang="zh-CN" sz="320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。诗歌多蕴含着对民族文化和历史现实的思考，创作中多强调主观直觉的感受，是“朦胧诗”运动的主将。</a:t>
            </a:r>
            <a:r>
              <a:rPr lang="en-US" altLang="zh-CN" sz="32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200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星星变奏曲</a:t>
            </a:r>
            <a:r>
              <a:rPr lang="en-US" altLang="zh-CN" sz="320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写于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1980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年，是他的处女作，</a:t>
            </a:r>
            <a:r>
              <a:rPr lang="zh-CN" altLang="en-US" sz="3200" dirty="0">
                <a:solidFill>
                  <a:srgbClr val="0000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它作为新时期诗歌创作的火把，发出对光明的呼唤，表现了经历文化大革命的一代年轻人对历史的沉思。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这首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星星变奏曲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在诗歌主题、创作手法和诗歌技艺方面都体现了朦胧诗的一些典型特征。 </a:t>
            </a:r>
            <a:endParaRPr lang="zh-CN" altLang="en-US" sz="3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4" name="文本框 10243"/>
          <p:cNvSpPr txBox="1"/>
          <p:nvPr/>
        </p:nvSpPr>
        <p:spPr>
          <a:xfrm>
            <a:off x="398780" y="215265"/>
            <a:ext cx="8346440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朦胧诗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，作为一个独特的诗学概念，它指称的是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以北岛、舒婷、顾城、江河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、杨炼、海子、于坚等为代表的一批“文革”中成长的青年诗人的具有探索性的新诗潮。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朦胧诗孕育于“文化大革命”时期的“地下文学”。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作为一种新诗潮，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一开始便呈现出与传统诗歌不同的审美特征：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对人的自由心灵的探求构成朦胧诗的思想核心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。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   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因其在艺术形式上多用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总体象征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的手法，具有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不透明性和多义性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，所以被称作“朦胧诗”。 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0244" name="文本框 10243"/>
          <p:cNvSpPr txBox="1"/>
          <p:nvPr/>
        </p:nvSpPr>
        <p:spPr>
          <a:xfrm>
            <a:off x="323850" y="188913"/>
            <a:ext cx="8569325" cy="6070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朦胧诗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，作为一个独特的诗学概念，它指称的是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以北岛、舒婷、顾城、江河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、杨炼、海子、于坚等为代表的一批“文革”中成长的青年诗人的具有探索性的新诗潮。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朦胧诗孕育于“文化大革命”时期的“地下文学”。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1979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诗刊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发表了舒婷的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致橡树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》《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祖国啊，我亲爱的祖国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等，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1980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年又以“青春诗会”形式集中推出了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17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位朦胧诗人的作品和诗歌宣言。朦胧诗随即成为一股诗歌潮流，并且涌现了一大批广为流传的代表性作品。朦胧诗作为一种新诗潮，一开始便呈现出与传统诗歌不同的审美特征。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对人的自我价值的重新确认，对人道主义和人性复归的呼唤，对人的自由心灵奥妙的探索构成了朦胧诗的核心。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因其在艺术形式上多用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总体象征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的手法，具有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不透明性和多义性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，所以被称作“朦胧诗”。</a:t>
            </a:r>
            <a:r>
              <a:rPr lang="zh-CN" altLang="en-US" sz="28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2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2" name="内容占位符 7171" descr="照片 012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175" name="文本框 7174"/>
          <p:cNvSpPr txBox="1"/>
          <p:nvPr/>
        </p:nvSpPr>
        <p:spPr>
          <a:xfrm>
            <a:off x="791528" y="1382395"/>
            <a:ext cx="7561262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800" b="1">
                <a:latin typeface="Arial" panose="020B0604020202020204" pitchFamily="34" charset="0"/>
                <a:ea typeface="华文行楷" panose="02010800040101010101" pitchFamily="2" charset="-122"/>
              </a:rPr>
              <a:t>        </a:t>
            </a:r>
            <a:r>
              <a:rPr lang="zh-CN" alt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意象化，象征化，立体化</a:t>
            </a:r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和</a:t>
            </a:r>
            <a:r>
              <a:rPr lang="zh-CN" alt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隐喻性，</a:t>
            </a:r>
            <a:r>
              <a:rPr lang="zh-CN" altLang="en-US" sz="4800" b="1" dirty="0">
                <a:latin typeface="Arial" panose="020B0604020202020204" pitchFamily="34" charset="0"/>
                <a:ea typeface="华文行楷" panose="02010800040101010101" pitchFamily="2" charset="-122"/>
              </a:rPr>
              <a:t>是朦胧诗艺术表现上的重要特征。</a:t>
            </a:r>
            <a:endParaRPr lang="zh-CN" altLang="en-US" sz="48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87042" name="文本占位符 87041" descr="A1_635"/>
          <p:cNvPicPr>
            <a:picLocks noChangeAspect="1"/>
          </p:cNvPicPr>
          <p:nvPr>
            <p:ph type="body"/>
          </p:nvPr>
        </p:nvPicPr>
        <p:blipFill>
          <a:blip r:embed="rId1"/>
          <a:stretch>
            <a:fillRect/>
          </a:stretch>
        </p:blipFill>
        <p:spPr>
          <a:xfrm>
            <a:off x="6870700" y="3514725"/>
            <a:ext cx="2273300" cy="817563"/>
          </a:xfrm>
        </p:spPr>
      </p:pic>
      <p:sp>
        <p:nvSpPr>
          <p:cNvPr id="87043" name="Form"/>
          <p:cNvSpPr>
            <a:spLocks noEditPoints="1"/>
          </p:cNvSpPr>
          <p:nvPr/>
        </p:nvSpPr>
        <p:spPr>
          <a:xfrm>
            <a:off x="827088" y="981075"/>
            <a:ext cx="8135937" cy="5661025"/>
          </a:xfrm>
          <a:custGeom>
            <a:avLst/>
            <a:gdLst>
              <a:gd name="txL" fmla="*/ 4740 w 21600"/>
              <a:gd name="txT" fmla="*/ 1309 h 21600"/>
              <a:gd name="txR" fmla="*/ 19410 w 21600"/>
              <a:gd name="txB" fmla="*/ 16331 h 21600"/>
            </a:gdLst>
            <a:ahLst/>
            <a:cxnLst>
              <a:cxn ang="0">
                <a:pos x="0" y="0"/>
              </a:cxn>
              <a:cxn ang="0">
                <a:pos x="10800" y="0"/>
              </a:cxn>
              <a:cxn ang="0">
                <a:pos x="21600" y="0"/>
              </a:cxn>
              <a:cxn ang="0">
                <a:pos x="21600" y="10800"/>
              </a:cxn>
              <a:cxn ang="0">
                <a:pos x="21600" y="21600"/>
              </a:cxn>
              <a:cxn ang="0">
                <a:pos x="10800" y="21600"/>
              </a:cxn>
              <a:cxn ang="0">
                <a:pos x="0" y="10800"/>
              </a:cxn>
            </a:cxnLst>
            <a:rect l="txL" t="txT" r="txR" b="txB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  <a:path w="21600" h="21600">
                <a:moveTo>
                  <a:pt x="12840" y="18507"/>
                </a:moveTo>
                <a:lnTo>
                  <a:pt x="16051" y="18507"/>
                </a:lnTo>
                <a:lnTo>
                  <a:pt x="16051" y="19260"/>
                </a:lnTo>
                <a:lnTo>
                  <a:pt x="12840" y="19260"/>
                </a:lnTo>
                <a:lnTo>
                  <a:pt x="12840" y="18507"/>
                </a:lnTo>
                <a:close/>
              </a:path>
              <a:path w="21600" h="21600">
                <a:moveTo>
                  <a:pt x="16731" y="18507"/>
                </a:moveTo>
                <a:lnTo>
                  <a:pt x="19941" y="18507"/>
                </a:lnTo>
                <a:lnTo>
                  <a:pt x="19941" y="19260"/>
                </a:lnTo>
                <a:lnTo>
                  <a:pt x="16731" y="19260"/>
                </a:lnTo>
                <a:lnTo>
                  <a:pt x="16731" y="18507"/>
                </a:lnTo>
                <a:close/>
              </a:path>
              <a:path w="21600" h="21600">
                <a:moveTo>
                  <a:pt x="1913" y="1194"/>
                </a:moveTo>
                <a:lnTo>
                  <a:pt x="3699" y="1194"/>
                </a:lnTo>
                <a:lnTo>
                  <a:pt x="2678" y="1832"/>
                </a:lnTo>
                <a:lnTo>
                  <a:pt x="2296" y="1538"/>
                </a:lnTo>
                <a:lnTo>
                  <a:pt x="2125" y="1636"/>
                </a:lnTo>
                <a:lnTo>
                  <a:pt x="2700" y="2078"/>
                </a:lnTo>
                <a:lnTo>
                  <a:pt x="3699" y="1440"/>
                </a:lnTo>
                <a:lnTo>
                  <a:pt x="3699" y="2176"/>
                </a:lnTo>
                <a:lnTo>
                  <a:pt x="1913" y="2176"/>
                </a:lnTo>
                <a:lnTo>
                  <a:pt x="1913" y="1194"/>
                </a:lnTo>
                <a:close/>
              </a:path>
              <a:path w="21600" h="21600">
                <a:moveTo>
                  <a:pt x="1913" y="2765"/>
                </a:moveTo>
                <a:lnTo>
                  <a:pt x="3699" y="2765"/>
                </a:lnTo>
                <a:lnTo>
                  <a:pt x="2678" y="3403"/>
                </a:lnTo>
                <a:lnTo>
                  <a:pt x="2296" y="3109"/>
                </a:lnTo>
                <a:lnTo>
                  <a:pt x="2125" y="3207"/>
                </a:lnTo>
                <a:lnTo>
                  <a:pt x="2700" y="3649"/>
                </a:lnTo>
                <a:lnTo>
                  <a:pt x="3699" y="3010"/>
                </a:lnTo>
                <a:lnTo>
                  <a:pt x="3699" y="3747"/>
                </a:lnTo>
                <a:lnTo>
                  <a:pt x="1913" y="3747"/>
                </a:lnTo>
                <a:lnTo>
                  <a:pt x="1913" y="2765"/>
                </a:lnTo>
                <a:close/>
              </a:path>
              <a:path w="21600" h="21600">
                <a:moveTo>
                  <a:pt x="1913" y="4336"/>
                </a:moveTo>
                <a:lnTo>
                  <a:pt x="3699" y="4336"/>
                </a:lnTo>
                <a:lnTo>
                  <a:pt x="2678" y="4974"/>
                </a:lnTo>
                <a:lnTo>
                  <a:pt x="2296" y="4680"/>
                </a:lnTo>
                <a:lnTo>
                  <a:pt x="2125" y="4778"/>
                </a:lnTo>
                <a:lnTo>
                  <a:pt x="2700" y="5220"/>
                </a:lnTo>
                <a:lnTo>
                  <a:pt x="3699" y="4581"/>
                </a:lnTo>
                <a:lnTo>
                  <a:pt x="3699" y="5318"/>
                </a:lnTo>
                <a:lnTo>
                  <a:pt x="1913" y="5318"/>
                </a:lnTo>
                <a:lnTo>
                  <a:pt x="1913" y="4336"/>
                </a:lnTo>
                <a:close/>
              </a:path>
              <a:path w="21600" h="21600">
                <a:moveTo>
                  <a:pt x="1913" y="5907"/>
                </a:moveTo>
                <a:lnTo>
                  <a:pt x="3699" y="5907"/>
                </a:lnTo>
                <a:lnTo>
                  <a:pt x="2678" y="6545"/>
                </a:lnTo>
                <a:lnTo>
                  <a:pt x="2296" y="6250"/>
                </a:lnTo>
                <a:lnTo>
                  <a:pt x="2125" y="6349"/>
                </a:lnTo>
                <a:lnTo>
                  <a:pt x="2700" y="6790"/>
                </a:lnTo>
                <a:lnTo>
                  <a:pt x="3699" y="6152"/>
                </a:lnTo>
                <a:lnTo>
                  <a:pt x="3699" y="6889"/>
                </a:lnTo>
                <a:lnTo>
                  <a:pt x="1913" y="6889"/>
                </a:lnTo>
                <a:lnTo>
                  <a:pt x="1913" y="5907"/>
                </a:lnTo>
                <a:close/>
              </a:path>
              <a:path w="21600" h="21600">
                <a:moveTo>
                  <a:pt x="1913" y="7478"/>
                </a:moveTo>
                <a:lnTo>
                  <a:pt x="3699" y="7478"/>
                </a:lnTo>
                <a:lnTo>
                  <a:pt x="2678" y="8116"/>
                </a:lnTo>
                <a:lnTo>
                  <a:pt x="2296" y="7821"/>
                </a:lnTo>
                <a:lnTo>
                  <a:pt x="2125" y="7919"/>
                </a:lnTo>
                <a:lnTo>
                  <a:pt x="2700" y="8361"/>
                </a:lnTo>
                <a:lnTo>
                  <a:pt x="3699" y="7723"/>
                </a:lnTo>
                <a:lnTo>
                  <a:pt x="3699" y="8460"/>
                </a:lnTo>
                <a:lnTo>
                  <a:pt x="1913" y="8460"/>
                </a:lnTo>
                <a:lnTo>
                  <a:pt x="1913" y="7478"/>
                </a:lnTo>
                <a:close/>
              </a:path>
              <a:path w="21600" h="21600">
                <a:moveTo>
                  <a:pt x="1913" y="9049"/>
                </a:moveTo>
                <a:lnTo>
                  <a:pt x="3699" y="9049"/>
                </a:lnTo>
                <a:lnTo>
                  <a:pt x="2678" y="9687"/>
                </a:lnTo>
                <a:lnTo>
                  <a:pt x="2296" y="9392"/>
                </a:lnTo>
                <a:lnTo>
                  <a:pt x="2125" y="9490"/>
                </a:lnTo>
                <a:lnTo>
                  <a:pt x="2700" y="9932"/>
                </a:lnTo>
                <a:lnTo>
                  <a:pt x="3699" y="9294"/>
                </a:lnTo>
                <a:lnTo>
                  <a:pt x="3699" y="10030"/>
                </a:lnTo>
                <a:lnTo>
                  <a:pt x="1913" y="10030"/>
                </a:lnTo>
                <a:lnTo>
                  <a:pt x="1913" y="9049"/>
                </a:lnTo>
                <a:close/>
              </a:path>
              <a:path w="21600" h="21600">
                <a:moveTo>
                  <a:pt x="1913" y="10620"/>
                </a:moveTo>
                <a:lnTo>
                  <a:pt x="3699" y="10620"/>
                </a:lnTo>
                <a:lnTo>
                  <a:pt x="2678" y="11258"/>
                </a:lnTo>
                <a:lnTo>
                  <a:pt x="2296" y="10963"/>
                </a:lnTo>
                <a:lnTo>
                  <a:pt x="2125" y="11061"/>
                </a:lnTo>
                <a:lnTo>
                  <a:pt x="2700" y="11503"/>
                </a:lnTo>
                <a:lnTo>
                  <a:pt x="3699" y="10865"/>
                </a:lnTo>
                <a:lnTo>
                  <a:pt x="3699" y="11601"/>
                </a:lnTo>
                <a:lnTo>
                  <a:pt x="1913" y="11601"/>
                </a:lnTo>
                <a:lnTo>
                  <a:pt x="1913" y="10620"/>
                </a:lnTo>
                <a:close/>
              </a:path>
              <a:path w="21600" h="21600">
                <a:moveTo>
                  <a:pt x="1913" y="12190"/>
                </a:moveTo>
                <a:lnTo>
                  <a:pt x="3699" y="12190"/>
                </a:lnTo>
                <a:lnTo>
                  <a:pt x="2678" y="12829"/>
                </a:lnTo>
                <a:lnTo>
                  <a:pt x="2296" y="12534"/>
                </a:lnTo>
                <a:lnTo>
                  <a:pt x="2125" y="12632"/>
                </a:lnTo>
                <a:lnTo>
                  <a:pt x="2700" y="13074"/>
                </a:lnTo>
                <a:lnTo>
                  <a:pt x="3699" y="12436"/>
                </a:lnTo>
                <a:lnTo>
                  <a:pt x="3699" y="13172"/>
                </a:lnTo>
                <a:lnTo>
                  <a:pt x="1913" y="13172"/>
                </a:lnTo>
                <a:lnTo>
                  <a:pt x="1913" y="12190"/>
                </a:lnTo>
                <a:close/>
              </a:path>
              <a:path w="21600" h="21600">
                <a:moveTo>
                  <a:pt x="1913" y="13761"/>
                </a:moveTo>
                <a:lnTo>
                  <a:pt x="3699" y="13761"/>
                </a:lnTo>
                <a:lnTo>
                  <a:pt x="2678" y="14400"/>
                </a:lnTo>
                <a:lnTo>
                  <a:pt x="2296" y="14105"/>
                </a:lnTo>
                <a:lnTo>
                  <a:pt x="2125" y="14203"/>
                </a:lnTo>
                <a:lnTo>
                  <a:pt x="2700" y="14645"/>
                </a:lnTo>
                <a:lnTo>
                  <a:pt x="3699" y="14007"/>
                </a:lnTo>
                <a:lnTo>
                  <a:pt x="3699" y="14743"/>
                </a:lnTo>
                <a:lnTo>
                  <a:pt x="1913" y="14743"/>
                </a:lnTo>
                <a:lnTo>
                  <a:pt x="1913" y="13761"/>
                </a:lnTo>
                <a:close/>
              </a:path>
              <a:path w="21600" h="21600">
                <a:moveTo>
                  <a:pt x="1913" y="15332"/>
                </a:moveTo>
                <a:lnTo>
                  <a:pt x="3699" y="15332"/>
                </a:lnTo>
                <a:lnTo>
                  <a:pt x="2678" y="15970"/>
                </a:lnTo>
                <a:lnTo>
                  <a:pt x="2296" y="15676"/>
                </a:lnTo>
                <a:lnTo>
                  <a:pt x="2125" y="15774"/>
                </a:lnTo>
                <a:lnTo>
                  <a:pt x="2700" y="16216"/>
                </a:lnTo>
                <a:lnTo>
                  <a:pt x="3699" y="15578"/>
                </a:lnTo>
                <a:lnTo>
                  <a:pt x="3699" y="16314"/>
                </a:lnTo>
                <a:lnTo>
                  <a:pt x="1913" y="16314"/>
                </a:lnTo>
                <a:lnTo>
                  <a:pt x="1913" y="15332"/>
                </a:lnTo>
                <a:close/>
              </a:path>
            </a:pathLst>
          </a:custGeom>
          <a:solidFill>
            <a:srgbClr val="D8EBB3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87044" name="矩形 87043"/>
          <p:cNvSpPr/>
          <p:nvPr/>
        </p:nvSpPr>
        <p:spPr>
          <a:xfrm>
            <a:off x="179388" y="260350"/>
            <a:ext cx="4495800" cy="82867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ctr"/>
            <a:r>
              <a:rPr lang="zh-CN" altLang="en-US" sz="3600">
                <a:solidFill>
                  <a:srgbClr val="0000FF">
                    <a:alpha val="55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朦胧诗的特征</a:t>
            </a:r>
            <a:endParaRPr lang="zh-CN" altLang="en-US" sz="3600">
              <a:solidFill>
                <a:srgbClr val="0000FF">
                  <a:alpha val="55000"/>
                </a:srgb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7045" name="矩形 87044"/>
          <p:cNvSpPr/>
          <p:nvPr/>
        </p:nvSpPr>
        <p:spPr>
          <a:xfrm>
            <a:off x="2411413" y="1700213"/>
            <a:ext cx="6011862" cy="3935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朦胧诗</a:t>
            </a:r>
            <a:r>
              <a:rPr lang="zh-CN" altLang="en-US" sz="2800" b="1" dirty="0">
                <a:latin typeface="Arial" panose="020B0604020202020204" pitchFamily="34" charset="0"/>
                <a:ea typeface="隶书" panose="02010509060101010101" pitchFamily="49" charset="-122"/>
              </a:rPr>
              <a:t>是新时期一个非常重要的文学流派，是“文革”后期一群自我意识开始觉醒的青年，利用诗歌的形式对现实进行反思和追求诗歌独立的审美价值的产物。朦胧诗作为一种新诗潮，一开始便呈现出与传统诗歌不同的审美特征。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对人的自由心灵的探求构成朦胧诗的思想核心</a:t>
            </a:r>
            <a:r>
              <a:rPr lang="zh-CN" altLang="en-US" sz="2800" b="1" dirty="0">
                <a:latin typeface="Arial" panose="020B0604020202020204" pitchFamily="34" charset="0"/>
                <a:ea typeface="隶书" panose="02010509060101010101" pitchFamily="49" charset="-122"/>
              </a:rPr>
              <a:t>。代表人物有舒婷、顾城、江河、芒克等。</a:t>
            </a:r>
            <a:endParaRPr lang="zh-CN" altLang="en-US" sz="2800" b="1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>
                                            <p:txEl>
                                              <p:charRg st="0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87045">
                                            <p:txEl>
                                              <p:charRg st="0" end="1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8" name="矩形 66567"/>
          <p:cNvSpPr/>
          <p:nvPr/>
        </p:nvSpPr>
        <p:spPr>
          <a:xfrm>
            <a:off x="3092450" y="301625"/>
            <a:ext cx="3827780" cy="758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 dirty="0">
                <a:solidFill>
                  <a:srgbClr val="FF0000"/>
                </a:solidFill>
              </a:rPr>
              <a:t>写作背景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66569" name="矩形 66568"/>
          <p:cNvSpPr/>
          <p:nvPr/>
        </p:nvSpPr>
        <p:spPr>
          <a:xfrm>
            <a:off x="192405" y="899795"/>
            <a:ext cx="8759825" cy="5059045"/>
          </a:xfrm>
          <a:prstGeom prst="rect">
            <a:avLst/>
          </a:prstGeom>
          <a:noFill/>
          <a:ln w="9525">
            <a:noFill/>
          </a:ln>
        </p:spPr>
        <p:txBody>
          <a:bodyPr>
            <a:scene3d>
              <a:camera prst="orthographicFront"/>
              <a:lightRig rig="threePt" dir="t"/>
            </a:scene3d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6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lvl="1" indent="-3251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2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lvl="2" indent="-3505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lvl="3" indent="-31559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480" lvl="4" indent="-3397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30000"/>
              </a:lnSpc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   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本诗写于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1980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年，也是诗人首次发表的诗作。诗人经历了恶梦一样的“文革”十年，目睹了专制的残酷和人情亲情的被毁灭，因此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对“文革”时代的黑暗进行揭露和反抗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仿宋" panose="02010600040101010101" charset="-122"/>
              <a:ea typeface="华文仿宋" panose="02010600040101010101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       回想暗夜如磐的年代，诗人倾诉着自己质朴的愿望，因此写下了此诗，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寄托了诗人美好的梦，也表达了诗人的苦闷与迷惘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，这是诗人思考历史、人和现实的表现。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仿宋" panose="02010600040101010101" charset="-122"/>
              <a:ea typeface="华文仿宋" panose="02010600040101010101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矩形 83969"/>
          <p:cNvSpPr/>
          <p:nvPr/>
        </p:nvSpPr>
        <p:spPr>
          <a:xfrm>
            <a:off x="385445" y="61944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400" b="1" dirty="0">
                <a:solidFill>
                  <a:srgbClr val="FF0000"/>
                </a:solidFill>
              </a:rPr>
              <a:t>仔细阅读全诗，观察第一节和第二节在句式和结构上有什么特点？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83971" name="矩形 83970"/>
          <p:cNvSpPr/>
          <p:nvPr/>
        </p:nvSpPr>
        <p:spPr>
          <a:xfrm>
            <a:off x="92075" y="2479675"/>
            <a:ext cx="91440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lvl="1" indent="-3251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lvl="2" indent="-3505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lvl="3" indent="-31559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480" lvl="4" indent="-3397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   </a:t>
            </a:r>
            <a:r>
              <a:rPr lang="zh-CN" altLang="en-US" b="1" dirty="0">
                <a:solidFill>
                  <a:srgbClr val="FF0000"/>
                </a:solidFill>
              </a:rPr>
              <a:t>第一节：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b="1" dirty="0"/>
              <a:t>谁还需要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/>
              <a:t>谁还会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>
                <a:solidFill>
                  <a:srgbClr val="FF0000"/>
                </a:solidFill>
              </a:rPr>
              <a:t>谁不愿意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>
                <a:solidFill>
                  <a:srgbClr val="FF0000"/>
                </a:solidFill>
              </a:rPr>
              <a:t>谁不愿意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>
                <a:solidFill>
                  <a:srgbClr val="FF0000"/>
                </a:solidFill>
              </a:rPr>
              <a:t>谁不喜欢           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1">
              <a:buNone/>
            </a:pPr>
            <a:r>
              <a:rPr lang="zh-CN" altLang="en-US" b="1" dirty="0"/>
              <a:t>        </a:t>
            </a:r>
            <a:endParaRPr lang="zh-CN" altLang="en-US" b="1" dirty="0"/>
          </a:p>
          <a:p>
            <a:pPr lvl="1">
              <a:buNone/>
            </a:pPr>
            <a:r>
              <a:rPr lang="zh-CN" altLang="en-US" b="1" dirty="0"/>
              <a:t>     </a:t>
            </a:r>
            <a:endParaRPr lang="zh-CN" altLang="en-US" b="1" dirty="0"/>
          </a:p>
          <a:p>
            <a:pPr lvl="1">
              <a:buNone/>
            </a:pPr>
            <a:r>
              <a:rPr lang="zh-CN" altLang="en-US" sz="2900" b="1" dirty="0">
                <a:solidFill>
                  <a:srgbClr val="FF0000"/>
                </a:solidFill>
              </a:rPr>
              <a:t>第二节：</a:t>
            </a:r>
            <a:endParaRPr lang="zh-CN" altLang="en-US" sz="2900" b="1" dirty="0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b="1" dirty="0"/>
              <a:t>   谁还需要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/>
              <a:t>谁还会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/>
              <a:t>谁愿意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/>
              <a:t>谁愿意</a:t>
            </a:r>
            <a:r>
              <a:rPr lang="en-US" altLang="zh-CN" b="1">
                <a:latin typeface="Arial" panose="020B0604020202020204" pitchFamily="34" charset="0"/>
                <a:ea typeface="Arial" panose="020B0604020202020204" pitchFamily="34" charset="0"/>
              </a:rPr>
              <a:t>…</a:t>
            </a:r>
            <a:r>
              <a:rPr lang="zh-CN" altLang="en-US" b="1" dirty="0">
                <a:solidFill>
                  <a:srgbClr val="FF0000"/>
                </a:solidFill>
              </a:rPr>
              <a:t>谁不喜欢</a:t>
            </a:r>
            <a:endParaRPr lang="zh-CN" altLang="en-US" b="1" dirty="0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b="1" dirty="0"/>
              <a:t>          （否定）                             </a:t>
            </a:r>
            <a:r>
              <a:rPr lang="zh-CN" altLang="en-US" b="1" dirty="0">
                <a:solidFill>
                  <a:srgbClr val="FF0000"/>
                </a:solidFill>
              </a:rPr>
              <a:t>（肯定）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1295400" y="27432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en-US" altLang="zh-CN" dirty="0">
              <a:latin typeface="Verdana" panose="020B0604030504040204" pitchFamily="34" charset="0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1116013" y="3592513"/>
            <a:ext cx="6767512" cy="533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900" b="1" dirty="0">
                <a:latin typeface="Verdana" panose="020B0604030504040204" pitchFamily="34" charset="0"/>
              </a:rPr>
              <a:t>（否定）                             </a:t>
            </a:r>
            <a:r>
              <a:rPr lang="zh-CN" altLang="en-US" sz="2900" b="1" dirty="0">
                <a:solidFill>
                  <a:srgbClr val="FF0000"/>
                </a:solidFill>
                <a:latin typeface="Verdana" panose="020B0604030504040204" pitchFamily="34" charset="0"/>
              </a:rPr>
              <a:t>（肯定）</a:t>
            </a:r>
            <a:endParaRPr lang="zh-CN" altLang="en-US" sz="36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1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charRg st="1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971">
                                            <p:txEl>
                                              <p:charRg st="12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charRg st="5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3971">
                                            <p:txEl>
                                              <p:charRg st="56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3971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charRg st="66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3971">
                                            <p:txEl>
                                              <p:charRg st="66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charRg st="91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3971">
                                            <p:txEl>
                                              <p:charRg st="91" end="1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4" name="文本框 71683"/>
          <p:cNvSpPr txBox="1"/>
          <p:nvPr/>
        </p:nvSpPr>
        <p:spPr>
          <a:xfrm>
            <a:off x="179705" y="908050"/>
            <a:ext cx="8749665" cy="2768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457200" indent="-457200">
              <a:spcBef>
                <a:spcPct val="50000"/>
              </a:spcBef>
              <a:buClr>
                <a:schemeClr val="bg1"/>
              </a:buClr>
            </a:pPr>
            <a:r>
              <a:rPr lang="zh-CN" altLang="en-US" sz="5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再次自由诵读</a:t>
            </a:r>
            <a:endParaRPr lang="zh-CN" altLang="en-US" sz="54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457200" indent="-457200">
              <a:buClr>
                <a:schemeClr val="bg1"/>
              </a:buClr>
            </a:pPr>
            <a:endParaRPr lang="zh-CN" altLang="en-US" sz="4000" b="1" dirty="0">
              <a:latin typeface="Times New Roman" panose="02020603050405020304" pitchFamily="18" charset="0"/>
            </a:endParaRPr>
          </a:p>
          <a:p>
            <a:pPr marL="457200" indent="-457200"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</a:rPr>
              <a:t>       </a:t>
            </a: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划出诗歌第一节中出现的意象，说说这些意象表示怎样的意境或情境</a:t>
            </a:r>
            <a:r>
              <a:rPr lang="en-US" altLang="zh-CN" sz="4000" b="1">
                <a:solidFill>
                  <a:srgbClr val="0000CC"/>
                </a:solidFill>
                <a:latin typeface="Times New Roman" panose="02020603050405020304" pitchFamily="18" charset="0"/>
              </a:rPr>
              <a:t>?</a:t>
            </a:r>
            <a:endParaRPr lang="en-US" altLang="zh-CN" sz="4000" b="1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4" name="文本框 51203"/>
          <p:cNvSpPr txBox="1"/>
          <p:nvPr/>
        </p:nvSpPr>
        <p:spPr>
          <a:xfrm>
            <a:off x="0" y="1354138"/>
            <a:ext cx="8893175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rgbClr val="FF3300"/>
                </a:solidFill>
                <a:latin typeface="Arial Narrow" panose="020B0606020202030204" pitchFamily="34" charset="0"/>
                <a:ea typeface="华文行楷" panose="02010800040101010101" pitchFamily="2" charset="-122"/>
              </a:rPr>
              <a:t>意象：</a:t>
            </a:r>
            <a:endParaRPr lang="zh-CN" altLang="en-US" sz="4000" b="1" dirty="0">
              <a:solidFill>
                <a:srgbClr val="FF3300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b="1" dirty="0">
                <a:latin typeface="Arial Narrow" panose="020B0606020202030204" pitchFamily="34" charset="0"/>
                <a:ea typeface="华文行楷" panose="02010800040101010101" pitchFamily="2" charset="-122"/>
              </a:rPr>
              <a:t>星星、诗、蜜蜂、萤火虫、睡莲、春天、鸟、白丁香等。</a:t>
            </a:r>
            <a:endParaRPr lang="zh-CN" altLang="en-US" sz="4000" b="1" dirty="0">
              <a:latin typeface="Arial Narrow" panose="020B0606020202030204" pitchFamily="34" charset="0"/>
              <a:ea typeface="华文行楷" panose="02010800040101010101" pitchFamily="2" charset="-122"/>
            </a:endParaRPr>
          </a:p>
        </p:txBody>
      </p:sp>
      <p:sp>
        <p:nvSpPr>
          <p:cNvPr id="51205" name="文本框 51204"/>
          <p:cNvSpPr txBox="1"/>
          <p:nvPr/>
        </p:nvSpPr>
        <p:spPr>
          <a:xfrm>
            <a:off x="0" y="3475038"/>
            <a:ext cx="8713788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意境：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  <a:ea typeface="华文行楷" panose="02010800040101010101" pitchFamily="2" charset="-122"/>
              </a:rPr>
              <a:t>甜蜜、温馨、自由、芬芳的光明世界。</a:t>
            </a:r>
            <a:endParaRPr lang="zh-CN" altLang="en-US" sz="40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51206" name="直接连接符 51205"/>
          <p:cNvSpPr/>
          <p:nvPr/>
        </p:nvSpPr>
        <p:spPr>
          <a:xfrm>
            <a:off x="539750" y="2492375"/>
            <a:ext cx="0" cy="792163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1207" name="直接连接符 51206"/>
          <p:cNvSpPr/>
          <p:nvPr/>
        </p:nvSpPr>
        <p:spPr>
          <a:xfrm>
            <a:off x="539750" y="4005263"/>
            <a:ext cx="0" cy="792162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1208" name="文本框 51207"/>
          <p:cNvSpPr txBox="1"/>
          <p:nvPr/>
        </p:nvSpPr>
        <p:spPr>
          <a:xfrm>
            <a:off x="1476375" y="4868863"/>
            <a:ext cx="59769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4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对美好理想热烈向往</a:t>
            </a:r>
            <a:endParaRPr lang="zh-CN" altLang="en-US" sz="4400" b="1" dirty="0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1209" name="文本框 51208"/>
          <p:cNvSpPr txBox="1"/>
          <p:nvPr/>
        </p:nvSpPr>
        <p:spPr>
          <a:xfrm>
            <a:off x="971550" y="476250"/>
            <a:ext cx="59055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仿宋_GB2312" pitchFamily="49" charset="-122"/>
              </a:rPr>
              <a:t>把握意象    读懂诗歌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仿宋_GB2312" pitchFamily="49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8" name="文本框 67587"/>
          <p:cNvSpPr txBox="1"/>
          <p:nvPr/>
        </p:nvSpPr>
        <p:spPr>
          <a:xfrm>
            <a:off x="0" y="404813"/>
            <a:ext cx="4932363" cy="594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66FF33"/>
                </a:solidFill>
                <a:latin typeface="Arial" panose="020B0604020202020204" pitchFamily="34" charset="0"/>
              </a:rPr>
              <a:t>　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如果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大地的每个角落都充满了光明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3200" b="1" dirty="0">
                <a:latin typeface="Arial" panose="020B0604020202020204" pitchFamily="34" charset="0"/>
              </a:rPr>
              <a:t>谁还需要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星星，</a:t>
            </a:r>
            <a:r>
              <a:rPr lang="zh-CN" altLang="en-US" sz="3200" b="1" dirty="0">
                <a:latin typeface="Arial" panose="020B0604020202020204" pitchFamily="34" charset="0"/>
              </a:rPr>
              <a:t>谁还会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在夜里凝望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寻找遥远的安慰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3200" b="1" dirty="0">
                <a:latin typeface="Arial" panose="020B0604020202020204" pitchFamily="34" charset="0"/>
              </a:rPr>
              <a:t>谁不愿意</a:t>
            </a: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每天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都是一首</a:t>
            </a:r>
            <a:r>
              <a:rPr lang="zh-CN" altLang="en-US" sz="3200" b="1" u="sng" dirty="0">
                <a:latin typeface="Arial" panose="020B0604020202020204" pitchFamily="34" charset="0"/>
                <a:ea typeface="黑体" panose="02010609060101010101" pitchFamily="2" charset="-122"/>
              </a:rPr>
              <a:t>诗</a:t>
            </a:r>
            <a:r>
              <a:rPr lang="zh-CN" altLang="en-US" sz="3200" b="1" dirty="0">
                <a:solidFill>
                  <a:srgbClr val="00FF00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00FF00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每一个字都是一颗星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  像</a:t>
            </a:r>
            <a:r>
              <a:rPr lang="zh-CN" altLang="en-US" sz="3200" b="1" u="sng" dirty="0">
                <a:latin typeface="Arial" panose="020B0604020202020204" pitchFamily="34" charset="0"/>
              </a:rPr>
              <a:t>蜜蜂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在心头颤动 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67589" name="文本框 67588"/>
          <p:cNvSpPr txBox="1"/>
          <p:nvPr/>
        </p:nvSpPr>
        <p:spPr>
          <a:xfrm>
            <a:off x="4932363" y="692150"/>
            <a:ext cx="4211637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</a:rPr>
              <a:t>、由“如果”引领这一假设句，构成对黑暗现实强有力的否定</a:t>
            </a:r>
            <a:endParaRPr lang="zh-CN" altLang="en-US" sz="3200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67590" name="文本框 67589"/>
          <p:cNvSpPr txBox="1"/>
          <p:nvPr/>
        </p:nvSpPr>
        <p:spPr>
          <a:xfrm>
            <a:off x="5219700" y="3573463"/>
            <a:ext cx="3924300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、由“谁不愿意”开头的</a:t>
            </a:r>
            <a:r>
              <a:rPr lang="zh-CN" altLang="en-US" sz="2800" b="1" dirty="0">
                <a:latin typeface="Arial" panose="020B0604020202020204" pitchFamily="34" charset="0"/>
              </a:rPr>
              <a:t>第一次反问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，诗人借助“诗”和“蜜蜂”这两种象征光明的美好意象，</a:t>
            </a:r>
            <a:r>
              <a:rPr lang="zh-CN" altLang="en-US" sz="2800" b="1" dirty="0">
                <a:latin typeface="Arial" panose="020B0604020202020204" pitchFamily="34" charset="0"/>
              </a:rPr>
              <a:t>构成一个富有诗意的理想世界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9" grpId="0"/>
      <p:bldP spid="675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68612" name="图片 68611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549275"/>
            <a:ext cx="430213" cy="430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3" name="图片 68612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9925" y="3717925"/>
            <a:ext cx="288925" cy="290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4" name="图片 68613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5589588"/>
            <a:ext cx="649287" cy="649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5" name="图片 68614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5734050"/>
            <a:ext cx="576262" cy="576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6" name="图片 68615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6600" y="3286125"/>
            <a:ext cx="43180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7" name="图片 68616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0563" y="476250"/>
            <a:ext cx="433387" cy="433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8" name="图片 68617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3938" y="5445125"/>
            <a:ext cx="360362" cy="360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9" name="图片 68618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0650" y="836613"/>
            <a:ext cx="360363" cy="360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0" name="图片 68619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6825" y="1989138"/>
            <a:ext cx="576263" cy="576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1" name="图片 68620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08400" y="1773238"/>
            <a:ext cx="360363" cy="360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2" name="图片 68621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85113" y="2276475"/>
            <a:ext cx="719137" cy="719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3" name="图片 68622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3429000"/>
            <a:ext cx="865188" cy="865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4" name="图片 68623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96188" y="4938713"/>
            <a:ext cx="288925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5" name="图片 68624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3800" y="5229225"/>
            <a:ext cx="288925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6" name="图片 68625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4075" y="4365625"/>
            <a:ext cx="288925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7" name="图片 68626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2276475"/>
            <a:ext cx="43180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28" name="图片 68627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6238" y="766763"/>
            <a:ext cx="142875" cy="142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29" name="文本框 68628"/>
          <p:cNvSpPr txBox="1"/>
          <p:nvPr/>
        </p:nvSpPr>
        <p:spPr>
          <a:xfrm>
            <a:off x="1116013" y="404813"/>
            <a:ext cx="7019925" cy="447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FFFF"/>
                </a:solidFill>
                <a:latin typeface="Arial" panose="020B0604020202020204" pitchFamily="34" charset="0"/>
              </a:rPr>
              <a:t>谁不愿意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，有一个柔软的晚上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柔软得像一片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湖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萤火虫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星星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在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睡莲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丛中游动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FFFF"/>
                </a:solidFill>
                <a:latin typeface="Arial" panose="020B0604020202020204" pitchFamily="34" charset="0"/>
              </a:rPr>
              <a:t>谁不喜欢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春天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鸟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落满枝头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像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星星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落满天空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闪闪烁烁的声音从远方飘来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一团团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白丁香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朦朦胧胧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</p:txBody>
      </p:sp>
      <p:sp>
        <p:nvSpPr>
          <p:cNvPr id="68630" name="文本框 68629"/>
          <p:cNvSpPr txBox="1"/>
          <p:nvPr/>
        </p:nvSpPr>
        <p:spPr>
          <a:xfrm>
            <a:off x="684213" y="2133600"/>
            <a:ext cx="78470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FF00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第二次反问，构成一个夏夜般柔美的理想世界</a:t>
            </a:r>
            <a:endParaRPr lang="zh-CN" altLang="en-US" sz="2800" b="1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8631" name="文本框 68630"/>
          <p:cNvSpPr txBox="1"/>
          <p:nvPr/>
        </p:nvSpPr>
        <p:spPr>
          <a:xfrm>
            <a:off x="468313" y="5084763"/>
            <a:ext cx="86344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FF00"/>
                </a:solidFill>
                <a:latin typeface="Arial" panose="020B0604020202020204" pitchFamily="34" charset="0"/>
              </a:rPr>
              <a:t>     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第三次反问，构成一个春天般温馨迷人的理想世界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8632" name="文本框 68631"/>
          <p:cNvSpPr txBox="1"/>
          <p:nvPr/>
        </p:nvSpPr>
        <p:spPr>
          <a:xfrm>
            <a:off x="539750" y="5648325"/>
            <a:ext cx="7777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一、诗人对光明的理想世界的向往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29" grpId="0"/>
      <p:bldP spid="68630" grpId="0"/>
      <p:bldP spid="68631" grpId="0"/>
      <p:bldP spid="686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72708" name="文本框 72707"/>
          <p:cNvSpPr txBox="1"/>
          <p:nvPr/>
        </p:nvSpPr>
        <p:spPr>
          <a:xfrm>
            <a:off x="395288" y="333375"/>
            <a:ext cx="8424862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</a:rPr>
              <a:t>学生活动：</a:t>
            </a:r>
            <a:endParaRPr lang="zh-CN" altLang="en-US" sz="40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</a:rPr>
              <a:t>    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</a:rPr>
              <a:t>用学习第一节的方法来学习第二节，有哪些意象？有什么象征意义？</a:t>
            </a:r>
            <a:endParaRPr lang="zh-CN" altLang="en-US" sz="4000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709" name="矩形 72708"/>
          <p:cNvSpPr/>
          <p:nvPr/>
        </p:nvSpPr>
        <p:spPr>
          <a:xfrm>
            <a:off x="222250" y="2254250"/>
            <a:ext cx="848804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 dirty="0">
                <a:latin typeface="Arial" panose="020B0604020202020204" pitchFamily="34" charset="0"/>
              </a:rPr>
              <a:t>  </a:t>
            </a:r>
            <a:r>
              <a:rPr lang="zh-CN" altLang="en-US" sz="4000" b="1" dirty="0">
                <a:solidFill>
                  <a:srgbClr val="FF3300"/>
                </a:solidFill>
                <a:latin typeface="Arial Narrow" panose="020B0606020202030204" pitchFamily="34" charset="0"/>
                <a:ea typeface="华文行楷" panose="02010800040101010101" pitchFamily="2" charset="-122"/>
              </a:rPr>
              <a:t>意象：</a:t>
            </a:r>
            <a:endParaRPr lang="zh-CN" altLang="en-US" sz="4000" b="1" dirty="0">
              <a:solidFill>
                <a:srgbClr val="FF3300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</a:rPr>
              <a:t>寒冷、苦难的诗、冰雪、冻僵的夜晚、僵硬的土地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4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表示现实的寒冷</a:t>
            </a:r>
            <a:endParaRPr lang="zh-CN" altLang="en-US" sz="40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</a:rPr>
              <a:t>风吹落的瘦小的星星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pPr algn="l">
              <a:buClr>
                <a:schemeClr val="bg1"/>
              </a:buClr>
            </a:pPr>
            <a:r>
              <a:rPr lang="en-US" altLang="zh-CN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——微茫的希望</a:t>
            </a:r>
            <a:endParaRPr lang="en-US" altLang="zh-CN" sz="4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>
              <a:buClr>
                <a:schemeClr val="bg1"/>
              </a:buClr>
            </a:pPr>
            <a:r>
              <a:rPr lang="en-US" altLang="zh-CN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——对冷酷现实强烈否定</a:t>
            </a:r>
            <a:endParaRPr lang="en-US" altLang="zh-CN" sz="4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8" name="文本框 72707"/>
          <p:cNvSpPr txBox="1"/>
          <p:nvPr/>
        </p:nvSpPr>
        <p:spPr>
          <a:xfrm>
            <a:off x="359093" y="649605"/>
            <a:ext cx="8424862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</a:rPr>
              <a:t>学生活动：</a:t>
            </a:r>
            <a:endParaRPr lang="zh-CN" altLang="en-US" sz="40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4000" dirty="0">
                <a:latin typeface="Times New Roman" panose="02020603050405020304" pitchFamily="18" charset="0"/>
              </a:rPr>
              <a:t>    </a:t>
            </a:r>
            <a:r>
              <a:rPr lang="zh-CN" altLang="en-US" sz="4000" dirty="0">
                <a:solidFill>
                  <a:srgbClr val="0000CC"/>
                </a:solidFill>
                <a:latin typeface="Times New Roman" panose="02020603050405020304" pitchFamily="18" charset="0"/>
              </a:rPr>
              <a:t>用学习第一节的方法来学习第二节，有哪些意象？有什么象征意义？</a:t>
            </a:r>
            <a:endParaRPr lang="zh-CN" altLang="en-US" sz="4000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2" name="图片 40961" descr="nigh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3" name="文本框 40962"/>
          <p:cNvSpPr txBox="1"/>
          <p:nvPr/>
        </p:nvSpPr>
        <p:spPr>
          <a:xfrm>
            <a:off x="1384300" y="1196975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endParaRPr lang="en-US" altLang="zh-CN" sz="2400" dirty="0">
              <a:latin typeface="Arial Narrow" panose="020B0606020202030204" pitchFamily="34" charset="0"/>
            </a:endParaRPr>
          </a:p>
        </p:txBody>
      </p:sp>
      <p:sp>
        <p:nvSpPr>
          <p:cNvPr id="40965" name="文本框 40964"/>
          <p:cNvSpPr txBox="1"/>
          <p:nvPr/>
        </p:nvSpPr>
        <p:spPr>
          <a:xfrm>
            <a:off x="1527175" y="23479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endParaRPr lang="en-US" altLang="zh-CN" sz="2400" dirty="0">
              <a:latin typeface="Arial Narrow" panose="020B0606020202030204" pitchFamily="34" charset="0"/>
            </a:endParaRPr>
          </a:p>
        </p:txBody>
      </p:sp>
      <p:sp>
        <p:nvSpPr>
          <p:cNvPr id="40968" name="文本框 40967"/>
          <p:cNvSpPr txBox="1"/>
          <p:nvPr/>
        </p:nvSpPr>
        <p:spPr>
          <a:xfrm>
            <a:off x="179388" y="2997200"/>
            <a:ext cx="8316912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rgbClr val="FF3300"/>
                </a:solidFill>
                <a:latin typeface="Arial Narrow" panose="020B0606020202030204" pitchFamily="34" charset="0"/>
                <a:ea typeface="华文行楷" panose="02010800040101010101" pitchFamily="2" charset="-122"/>
              </a:rPr>
              <a:t>意境：</a:t>
            </a:r>
            <a:endParaRPr lang="zh-CN" altLang="en-US" sz="4000" b="1" dirty="0">
              <a:solidFill>
                <a:srgbClr val="FF3300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chemeClr val="bg1"/>
                </a:solidFill>
                <a:latin typeface="Arial Narrow" panose="020B0606020202030204" pitchFamily="34" charset="0"/>
                <a:ea typeface="华文行楷" panose="02010800040101010101" pitchFamily="2" charset="-122"/>
              </a:rPr>
              <a:t>凄苦、寒冷、孤寂、压抑的黑暗现实。</a:t>
            </a:r>
            <a:endParaRPr lang="zh-CN" altLang="en-US" sz="4000" b="1" dirty="0">
              <a:solidFill>
                <a:schemeClr val="bg1"/>
              </a:solidFill>
              <a:latin typeface="Arial Narrow" panose="020B0606020202030204" pitchFamily="34" charset="0"/>
              <a:ea typeface="华文行楷" panose="02010800040101010101" pitchFamily="2" charset="-122"/>
            </a:endParaRPr>
          </a:p>
        </p:txBody>
      </p:sp>
      <p:sp>
        <p:nvSpPr>
          <p:cNvPr id="40969" name="文本框 40968"/>
          <p:cNvSpPr txBox="1"/>
          <p:nvPr/>
        </p:nvSpPr>
        <p:spPr>
          <a:xfrm>
            <a:off x="1187450" y="4652963"/>
            <a:ext cx="18415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lang="en-US" altLang="zh-CN" sz="2400" b="1">
              <a:latin typeface="Arial Narrow" panose="020B0606020202030204" pitchFamily="34" charset="0"/>
            </a:endParaRPr>
          </a:p>
          <a:p>
            <a:pPr>
              <a:buClr>
                <a:schemeClr val="bg1"/>
              </a:buClr>
            </a:pPr>
            <a:endParaRPr lang="en-US" altLang="zh-CN" sz="2400">
              <a:latin typeface="Arial Narrow" panose="020B0606020202030204" pitchFamily="34" charset="0"/>
            </a:endParaRPr>
          </a:p>
        </p:txBody>
      </p:sp>
      <p:sp>
        <p:nvSpPr>
          <p:cNvPr id="40972" name="文本框 40971"/>
          <p:cNvSpPr txBox="1"/>
          <p:nvPr/>
        </p:nvSpPr>
        <p:spPr>
          <a:xfrm>
            <a:off x="-36512" y="549275"/>
            <a:ext cx="8856662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dirty="0">
                <a:solidFill>
                  <a:srgbClr val="FF33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意象</a:t>
            </a: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：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夜、（苦难的诗、）冰雪、冻僵的夜晚、僵硬的土地、被风吹落的瘦小的星星等。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0975" name="文本框 40974"/>
          <p:cNvSpPr txBox="1"/>
          <p:nvPr/>
        </p:nvSpPr>
        <p:spPr>
          <a:xfrm>
            <a:off x="611188" y="5445125"/>
            <a:ext cx="658812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对冷酷现实强烈否定</a:t>
            </a:r>
            <a:endParaRPr lang="zh-CN" altLang="en-US" sz="4800" b="1" dirty="0">
              <a:solidFill>
                <a:srgbClr val="FFFF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8" grpId="0"/>
      <p:bldP spid="40972" grpId="0"/>
      <p:bldP spid="409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69636" name="图片 69635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549275"/>
            <a:ext cx="430213" cy="430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37" name="图片 69636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9925" y="3717925"/>
            <a:ext cx="288925" cy="290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38" name="图片 69637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5589588"/>
            <a:ext cx="649287" cy="649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39" name="图片 69638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5734050"/>
            <a:ext cx="576262" cy="576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0" name="图片 69639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6600" y="3286125"/>
            <a:ext cx="43180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1" name="图片 69640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0563" y="476250"/>
            <a:ext cx="433387" cy="433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2" name="图片 69641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3938" y="5445125"/>
            <a:ext cx="360362" cy="360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3" name="图片 69642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0650" y="836613"/>
            <a:ext cx="360363" cy="360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4" name="图片 69643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6825" y="1989138"/>
            <a:ext cx="576263" cy="576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5" name="图片 69644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08400" y="1773238"/>
            <a:ext cx="360363" cy="360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6" name="图片 69645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85113" y="2276475"/>
            <a:ext cx="719137" cy="719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7" name="图片 69646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3429000"/>
            <a:ext cx="865188" cy="865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8" name="图片 69647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96188" y="4938713"/>
            <a:ext cx="288925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9" name="图片 69648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3800" y="5229225"/>
            <a:ext cx="288925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50" name="图片 69649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4075" y="4365625"/>
            <a:ext cx="288925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51" name="图片 69650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2276475"/>
            <a:ext cx="43180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52" name="图片 69651" descr="eee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6238" y="766763"/>
            <a:ext cx="142875" cy="142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53" name="文本框 69652"/>
          <p:cNvSpPr txBox="1"/>
          <p:nvPr/>
        </p:nvSpPr>
        <p:spPr>
          <a:xfrm>
            <a:off x="468313" y="0"/>
            <a:ext cx="7764462" cy="594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</a:rPr>
              <a:t>如果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大地的每个角落都充满了光明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CC00"/>
                </a:solidFill>
                <a:latin typeface="Arial" panose="020B0604020202020204" pitchFamily="34" charset="0"/>
              </a:rPr>
              <a:t>谁还需要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星星，</a:t>
            </a:r>
            <a:r>
              <a:rPr lang="zh-CN" altLang="en-US" sz="3200" b="1" dirty="0">
                <a:solidFill>
                  <a:srgbClr val="FFCC00"/>
                </a:solidFill>
                <a:latin typeface="Arial" panose="020B0604020202020204" pitchFamily="34" charset="0"/>
              </a:rPr>
              <a:t>谁还会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在寒冷中寂寞地燃烧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寻求星星点点的希望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</a:rPr>
              <a:t>谁愿意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一年又一年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总写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苦难的诗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每一首都是一群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颤抖的星星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像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冰雪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覆盖在心头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</p:txBody>
      </p:sp>
      <p:sp>
        <p:nvSpPr>
          <p:cNvPr id="69654" name="文本框 69653"/>
          <p:cNvSpPr txBox="1"/>
          <p:nvPr/>
        </p:nvSpPr>
        <p:spPr>
          <a:xfrm>
            <a:off x="323850" y="2060575"/>
            <a:ext cx="88201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rPr>
              <a:t>反面表达，构成对现实的否定</a:t>
            </a: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rPr>
              <a:t>并由正面表达对自由的企盼转而从反面加以表达</a:t>
            </a:r>
            <a:r>
              <a:rPr lang="en-US" altLang="zh-CN" sz="3200" b="1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53" grpId="0"/>
      <p:bldP spid="696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0660" name="文本框 70659"/>
          <p:cNvSpPr txBox="1"/>
          <p:nvPr/>
        </p:nvSpPr>
        <p:spPr>
          <a:xfrm>
            <a:off x="323850" y="457200"/>
            <a:ext cx="8208963" cy="447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66FF33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</a:rPr>
              <a:t>谁愿意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，看着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夜晚冻僵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　　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僵硬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得像一片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土地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　　风吹落一颗又一颗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瘦小的星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　　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</a:rPr>
              <a:t>谁不喜欢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飘动的旗子，喜欢火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　　涌出金黄的星星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　　在天上的星星疲倦了的时候</a:t>
            </a:r>
            <a:r>
              <a:rPr lang="en-US" altLang="zh-CN" sz="3200" b="1">
                <a:solidFill>
                  <a:srgbClr val="66FF33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升起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FF33"/>
                </a:solidFill>
                <a:latin typeface="Arial" panose="020B0604020202020204" pitchFamily="34" charset="0"/>
              </a:rPr>
              <a:t>　　去照亮太阳照不到的地方 </a:t>
            </a:r>
            <a:endParaRPr lang="zh-CN" altLang="en-US" sz="3200" b="1" dirty="0">
              <a:solidFill>
                <a:srgbClr val="66FF33"/>
              </a:solidFill>
              <a:latin typeface="Arial" panose="020B0604020202020204" pitchFamily="34" charset="0"/>
            </a:endParaRPr>
          </a:p>
        </p:txBody>
      </p:sp>
      <p:sp>
        <p:nvSpPr>
          <p:cNvPr id="70661" name="文本框 70660"/>
          <p:cNvSpPr txBox="1"/>
          <p:nvPr/>
        </p:nvSpPr>
        <p:spPr>
          <a:xfrm>
            <a:off x="395288" y="5105400"/>
            <a:ext cx="92741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rPr>
              <a:t>第三次反问，表现诗人为追求光明而献身的决心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70662" name="文本框 70661"/>
          <p:cNvSpPr txBox="1"/>
          <p:nvPr/>
        </p:nvSpPr>
        <p:spPr>
          <a:xfrm>
            <a:off x="746125" y="5630863"/>
            <a:ext cx="7527925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二、诗人对黑暗冰冷的严酷现实的否定，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表达为追求光明而 献身的决心。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0663" name="文本框 70662"/>
          <p:cNvSpPr txBox="1"/>
          <p:nvPr/>
        </p:nvSpPr>
        <p:spPr>
          <a:xfrm>
            <a:off x="323850" y="2133600"/>
            <a:ext cx="85693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rPr>
              <a:t>第一、二次反问</a:t>
            </a: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rPr>
              <a:t>八行</a:t>
            </a: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</a:rPr>
              <a:t>)</a:t>
            </a: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rPr>
              <a:t>，写出现实的寒冷和苦难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/>
      <p:bldP spid="70661" grpId="0"/>
      <p:bldP spid="70662" grpId="0"/>
      <p:bldP spid="706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十字星 84993"/>
          <p:cNvSpPr/>
          <p:nvPr/>
        </p:nvSpPr>
        <p:spPr>
          <a:xfrm>
            <a:off x="1763713" y="0"/>
            <a:ext cx="6324600" cy="4876800"/>
          </a:xfrm>
          <a:prstGeom prst="star4">
            <a:avLst>
              <a:gd name="adj" fmla="val 125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algn="ctr"/>
            <a:endParaRPr lang="en-US" altLang="zh-CN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4995" name="文本框 84994"/>
          <p:cNvSpPr txBox="1"/>
          <p:nvPr/>
        </p:nvSpPr>
        <p:spPr>
          <a:xfrm>
            <a:off x="2819400" y="2133600"/>
            <a:ext cx="14478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光明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84996" name="文本框 84995"/>
          <p:cNvSpPr txBox="1"/>
          <p:nvPr/>
        </p:nvSpPr>
        <p:spPr>
          <a:xfrm>
            <a:off x="6324600" y="2209800"/>
            <a:ext cx="9906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美好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84997" name="文本框 84996"/>
          <p:cNvSpPr txBox="1"/>
          <p:nvPr/>
        </p:nvSpPr>
        <p:spPr>
          <a:xfrm>
            <a:off x="4643438" y="3357563"/>
            <a:ext cx="549275" cy="1143000"/>
          </a:xfrm>
          <a:prstGeom prst="rect">
            <a:avLst/>
          </a:prstGeom>
          <a:noFill/>
          <a:ln w="12700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幸福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1295400" y="4572000"/>
            <a:ext cx="611188" cy="2286000"/>
          </a:xfrm>
          <a:prstGeom prst="rect">
            <a:avLst/>
          </a:prstGeom>
          <a:noFill/>
          <a:ln w="12700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温馨美好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84999" name="任意多边形 84998"/>
          <p:cNvSpPr/>
          <p:nvPr/>
        </p:nvSpPr>
        <p:spPr>
          <a:xfrm>
            <a:off x="1828800" y="5562600"/>
            <a:ext cx="6477000" cy="762000"/>
          </a:xfrm>
          <a:custGeom>
            <a:avLst/>
            <a:gdLst>
              <a:gd name="txL" fmla="*/ 2437 w 21600"/>
              <a:gd name="txT" fmla="*/ 18222 h 21600"/>
              <a:gd name="txR" fmla="*/ 19162 w 21600"/>
              <a:gd name="txB" fmla="*/ 20499 h 21600"/>
            </a:gdLst>
            <a:ahLst/>
            <a:cxnLst>
              <a:cxn ang="270">
                <a:pos x="10800" y="0"/>
              </a:cxn>
              <a:cxn ang="180">
                <a:pos x="0" y="19360"/>
              </a:cxn>
              <a:cxn ang="90">
                <a:pos x="10800" y="20499"/>
              </a:cxn>
              <a:cxn ang="0">
                <a:pos x="21600" y="19360"/>
              </a:cxn>
            </a:cxnLst>
            <a:rect l="txL" t="txT" r="txR" b="txB"/>
            <a:pathLst>
              <a:path w="21600" h="21600">
                <a:moveTo>
                  <a:pt x="10800" y="0"/>
                </a:moveTo>
                <a:lnTo>
                  <a:pt x="9551" y="8595"/>
                </a:lnTo>
                <a:lnTo>
                  <a:pt x="10165" y="8595"/>
                </a:lnTo>
                <a:lnTo>
                  <a:pt x="10165" y="18222"/>
                </a:lnTo>
                <a:lnTo>
                  <a:pt x="4794" y="18222"/>
                </a:lnTo>
                <a:lnTo>
                  <a:pt x="4794" y="17121"/>
                </a:lnTo>
                <a:lnTo>
                  <a:pt x="0" y="19360"/>
                </a:lnTo>
                <a:lnTo>
                  <a:pt x="4794" y="21600"/>
                </a:lnTo>
                <a:lnTo>
                  <a:pt x="4794" y="20499"/>
                </a:lnTo>
                <a:lnTo>
                  <a:pt x="16805" y="20499"/>
                </a:lnTo>
                <a:lnTo>
                  <a:pt x="16805" y="21600"/>
                </a:lnTo>
                <a:lnTo>
                  <a:pt x="21600" y="19360"/>
                </a:lnTo>
                <a:lnTo>
                  <a:pt x="16805" y="17121"/>
                </a:lnTo>
                <a:lnTo>
                  <a:pt x="16805" y="18222"/>
                </a:lnTo>
                <a:lnTo>
                  <a:pt x="11435" y="18222"/>
                </a:lnTo>
                <a:lnTo>
                  <a:pt x="11435" y="8595"/>
                </a:lnTo>
                <a:lnTo>
                  <a:pt x="12049" y="8595"/>
                </a:lnTo>
                <a:close/>
              </a:path>
            </a:pathLst>
          </a:cu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85000" name="文本框 84999"/>
          <p:cNvSpPr txBox="1"/>
          <p:nvPr/>
        </p:nvSpPr>
        <p:spPr>
          <a:xfrm>
            <a:off x="8305800" y="4648200"/>
            <a:ext cx="611188" cy="2438400"/>
          </a:xfrm>
          <a:prstGeom prst="rect">
            <a:avLst/>
          </a:prstGeom>
          <a:noFill/>
          <a:ln w="12700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  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寒冷严酷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85001" name="矩形 85000"/>
          <p:cNvSpPr/>
          <p:nvPr/>
        </p:nvSpPr>
        <p:spPr>
          <a:xfrm>
            <a:off x="1524000" y="4648200"/>
            <a:ext cx="7008813" cy="868363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600" b="1">
                <a:solidFill>
                  <a:srgbClr val="FF0000"/>
                </a:solidFill>
              </a:rPr>
              <a:t> </a:t>
            </a:r>
            <a:r>
              <a:rPr lang="zh-CN" altLang="en-US" sz="3800" b="1" dirty="0">
                <a:solidFill>
                  <a:srgbClr val="FF0000"/>
                </a:solidFill>
              </a:rPr>
              <a:t>星星</a:t>
            </a:r>
            <a:r>
              <a:rPr lang="zh-CN" altLang="en-US" sz="3800" b="1" dirty="0">
                <a:solidFill>
                  <a:srgbClr val="66FF33"/>
                </a:solidFill>
              </a:rPr>
              <a:t>变</a:t>
            </a:r>
            <a:r>
              <a:rPr lang="zh-CN" altLang="en-US" sz="3800" b="1" dirty="0">
                <a:solidFill>
                  <a:srgbClr val="FF0000"/>
                </a:solidFill>
              </a:rPr>
              <a:t>奏曲</a:t>
            </a:r>
            <a:endParaRPr lang="zh-CN" altLang="en-US" sz="3800" b="1" dirty="0">
              <a:solidFill>
                <a:srgbClr val="FF0000"/>
              </a:solidFill>
            </a:endParaRPr>
          </a:p>
        </p:txBody>
      </p:sp>
      <p:sp>
        <p:nvSpPr>
          <p:cNvPr id="85002" name="文本框 85001"/>
          <p:cNvSpPr txBox="1"/>
          <p:nvPr/>
        </p:nvSpPr>
        <p:spPr>
          <a:xfrm>
            <a:off x="5410200" y="6278563"/>
            <a:ext cx="2057400" cy="5794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否定</a:t>
            </a:r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现实</a:t>
            </a:r>
            <a:endParaRPr lang="zh-CN" altLang="en-US" sz="24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85003" name="文本框 85002"/>
          <p:cNvSpPr txBox="1"/>
          <p:nvPr/>
        </p:nvSpPr>
        <p:spPr>
          <a:xfrm>
            <a:off x="3200400" y="6278563"/>
            <a:ext cx="2286000" cy="5794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向往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光明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85004" name="文本框 85003"/>
          <p:cNvSpPr txBox="1"/>
          <p:nvPr/>
        </p:nvSpPr>
        <p:spPr>
          <a:xfrm rot="-21316527">
            <a:off x="4284663" y="1981200"/>
            <a:ext cx="1622425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星星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5005" name="文本框 85004"/>
          <p:cNvSpPr txBox="1"/>
          <p:nvPr/>
        </p:nvSpPr>
        <p:spPr>
          <a:xfrm>
            <a:off x="4670425" y="762000"/>
            <a:ext cx="549275" cy="914400"/>
          </a:xfrm>
          <a:prstGeom prst="rect">
            <a:avLst/>
          </a:prstGeom>
          <a:noFill/>
          <a:ln w="12700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理想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 bldLvl="0" animBg="1"/>
      <p:bldP spid="84995" grpId="0"/>
      <p:bldP spid="84996" grpId="0"/>
      <p:bldP spid="84997" grpId="0"/>
      <p:bldP spid="84998" grpId="0"/>
      <p:bldP spid="85000" grpId="0"/>
      <p:bldP spid="85001" grpId="0"/>
      <p:bldP spid="85002" grpId="0"/>
      <p:bldP spid="85003" grpId="0"/>
      <p:bldP spid="8500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22" name="文本框 34821"/>
          <p:cNvSpPr txBox="1"/>
          <p:nvPr/>
        </p:nvSpPr>
        <p:spPr>
          <a:xfrm>
            <a:off x="395288" y="2781300"/>
            <a:ext cx="8137525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明确：象征着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光明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，象征着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生活中美好的事物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楷体_GB2312" pitchFamily="49" charset="-122"/>
              </a:rPr>
              <a:t>。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表达了他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对光明的渴望 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。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34826" name="图片 34825" descr="gif097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1725" y="5805488"/>
            <a:ext cx="476250" cy="400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7" name="文本框 34826"/>
          <p:cNvSpPr txBox="1"/>
          <p:nvPr/>
        </p:nvSpPr>
        <p:spPr>
          <a:xfrm>
            <a:off x="468313" y="836613"/>
            <a:ext cx="7775575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dirty="0">
                <a:latin typeface="Arial" panose="020B0604020202020204" pitchFamily="34" charset="0"/>
              </a:rPr>
              <a:t>1</a:t>
            </a:r>
            <a:r>
              <a:rPr lang="zh-CN" altLang="en-US" sz="4000" b="1" dirty="0">
                <a:latin typeface="Arial" panose="020B0604020202020204" pitchFamily="34" charset="0"/>
              </a:rPr>
              <a:t>、诗中的星星象征什么？诗人反复咏叹星星表达了内心怎样的渴望？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  <p:bldP spid="3482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61" name="矩形 49160"/>
          <p:cNvSpPr/>
          <p:nvPr/>
        </p:nvSpPr>
        <p:spPr>
          <a:xfrm>
            <a:off x="395288" y="476250"/>
            <a:ext cx="8424862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cene3d>
              <a:camera prst="orthographicFront"/>
              <a:lightRig rig="threePt" dir="t"/>
            </a:scene3d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3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      </a:t>
            </a:r>
            <a:r>
              <a:rPr lang="zh-CN" altLang="en-US" sz="3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这首诗为什么题为“星星变奏曲”？</a:t>
            </a:r>
            <a:endParaRPr lang="zh-CN" altLang="en-US" sz="3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9162" name="矩形 49161"/>
          <p:cNvSpPr/>
          <p:nvPr/>
        </p:nvSpPr>
        <p:spPr>
          <a:xfrm>
            <a:off x="36195" y="1551623"/>
            <a:ext cx="9144000" cy="42481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lvl="1" indent="-3251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lvl="2" indent="-3505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lvl="3" indent="-31559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480" lvl="4" indent="-3397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 dirty="0">
                <a:solidFill>
                  <a:srgbClr val="FF33CC"/>
                </a:solidFill>
              </a:rPr>
              <a:t>　　</a:t>
            </a:r>
            <a:r>
              <a:rPr lang="zh-CN" altLang="en-US" sz="3600" b="1" dirty="0"/>
              <a:t>这首诗上下两节</a:t>
            </a:r>
            <a:r>
              <a:rPr lang="en-US" altLang="zh-CN" sz="3600" b="1" dirty="0"/>
              <a:t>,</a:t>
            </a:r>
            <a:r>
              <a:rPr lang="zh-CN" altLang="en-US" sz="3600" b="1" dirty="0">
                <a:solidFill>
                  <a:srgbClr val="FF0066"/>
                </a:solidFill>
              </a:rPr>
              <a:t>共同以“星星”为主要意象</a:t>
            </a:r>
            <a:r>
              <a:rPr lang="en-US" altLang="zh-CN" sz="3600" b="1" dirty="0"/>
              <a:t>,</a:t>
            </a:r>
            <a:r>
              <a:rPr lang="zh-CN" altLang="en-US" sz="3600" b="1" dirty="0"/>
              <a:t>来表现</a:t>
            </a:r>
            <a:r>
              <a:rPr lang="zh-CN" altLang="en-US" sz="3600" b="1" dirty="0">
                <a:solidFill>
                  <a:srgbClr val="FF0066"/>
                </a:solidFill>
              </a:rPr>
              <a:t>追求光明</a:t>
            </a:r>
            <a:r>
              <a:rPr lang="zh-CN" altLang="en-US" sz="3600" b="1" dirty="0"/>
              <a:t>的主题，并且结构对称，基本句式、修辞手法都相同或相近，也具有相同的韵律。但上下两节在</a:t>
            </a:r>
            <a:r>
              <a:rPr lang="zh-CN" altLang="en-US" sz="3600" b="1" dirty="0">
                <a:solidFill>
                  <a:srgbClr val="FF0066"/>
                </a:solidFill>
              </a:rPr>
              <a:t>情境、意味</a:t>
            </a:r>
            <a:r>
              <a:rPr lang="zh-CN" altLang="en-US" sz="3600" b="1" dirty="0"/>
              <a:t>上发生</a:t>
            </a:r>
            <a:r>
              <a:rPr lang="zh-CN" altLang="en-US" sz="3600" b="1" dirty="0">
                <a:solidFill>
                  <a:srgbClr val="FF0066"/>
                </a:solidFill>
              </a:rPr>
              <a:t>变化</a:t>
            </a:r>
            <a:r>
              <a:rPr lang="zh-CN" altLang="en-US" sz="3600" b="1" dirty="0"/>
              <a:t>并形成强烈</a:t>
            </a:r>
            <a:r>
              <a:rPr lang="zh-CN" altLang="en-US" sz="3600" b="1" dirty="0">
                <a:solidFill>
                  <a:srgbClr val="FF0066"/>
                </a:solidFill>
              </a:rPr>
              <a:t>对照</a:t>
            </a:r>
            <a:r>
              <a:rPr lang="zh-CN" altLang="en-US" sz="3600" b="1" dirty="0"/>
              <a:t>，就像音乐一样既有原来的轮廓而又以变化的形式出现，使上下两节构成主题与变奏的关系，所以叫“星星变奏曲”</a:t>
            </a:r>
            <a:r>
              <a:rPr lang="zh-CN" altLang="en-US" sz="2800" b="1" dirty="0"/>
              <a:t>。</a:t>
            </a:r>
            <a:endParaRPr lang="zh-CN" altLang="en-US" sz="2800" b="1" dirty="0"/>
          </a:p>
        </p:txBody>
      </p:sp>
      <p:sp>
        <p:nvSpPr>
          <p:cNvPr id="49163" name="内容占位符 49162"/>
          <p:cNvSpPr>
            <a:spLocks noGrp="1"/>
          </p:cNvSpPr>
          <p:nvPr>
            <p:ph/>
          </p:nvPr>
        </p:nvSpPr>
        <p:spPr>
          <a:xfrm>
            <a:off x="457200" y="277813"/>
            <a:ext cx="8229600" cy="630237"/>
          </a:xfrm>
        </p:spPr>
        <p:txBody>
          <a:bodyPr/>
          <a:p>
            <a:endParaRPr lang="en-US" altLang="zh-CN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>
                                            <p:txEl>
                                              <p:charRg st="0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62">
                                            <p:txEl>
                                              <p:charRg st="0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62">
                                            <p:txEl>
                                              <p:charRg st="0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  <p:bldP spid="4916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53" name="文本框 31752"/>
          <p:cNvSpPr txBox="1"/>
          <p:nvPr/>
        </p:nvSpPr>
        <p:spPr>
          <a:xfrm>
            <a:off x="684213" y="404813"/>
            <a:ext cx="7924800" cy="10668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、诗人用“柔软得像一片湖”来形容夜晚，这给你怎样的感受？ 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1754" name="文本框 31753"/>
          <p:cNvSpPr txBox="1"/>
          <p:nvPr/>
        </p:nvSpPr>
        <p:spPr>
          <a:xfrm>
            <a:off x="292100" y="3284538"/>
            <a:ext cx="8027988" cy="10668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、“鸟落满枝头”与“星星落满天空”的联想与类比，表现了怎样的意境</a:t>
            </a:r>
            <a:r>
              <a:rPr lang="en-US" altLang="zh-CN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? </a:t>
            </a:r>
            <a:endParaRPr lang="en-US" altLang="zh-CN" sz="32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1755" name="文本框 31754"/>
          <p:cNvSpPr txBox="1"/>
          <p:nvPr/>
        </p:nvSpPr>
        <p:spPr>
          <a:xfrm>
            <a:off x="1600200" y="2514600"/>
            <a:ext cx="67056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31756" name="文本框 31755"/>
          <p:cNvSpPr txBox="1"/>
          <p:nvPr/>
        </p:nvSpPr>
        <p:spPr>
          <a:xfrm>
            <a:off x="760413" y="1557338"/>
            <a:ext cx="7848600" cy="155416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“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柔软得像一片湖”，把夜晚的安宁、平静、柔和、温馨和自由自在用形象的语言表达出来，给人以温柔如梦的美好感觉。 </a:t>
            </a:r>
            <a:endParaRPr lang="zh-CN" altLang="en-US" sz="32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1757" name="文本框 31756"/>
          <p:cNvSpPr txBox="1"/>
          <p:nvPr/>
        </p:nvSpPr>
        <p:spPr>
          <a:xfrm>
            <a:off x="220663" y="4581525"/>
            <a:ext cx="7848600" cy="155416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“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鸟落满枝头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与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星星落满天空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的联想与类比，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更显生机</a:t>
            </a:r>
            <a:r>
              <a:rPr lang="en-US" altLang="zh-CN" sz="3200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更富有直观的动感和美感</a:t>
            </a:r>
            <a:r>
              <a:rPr lang="en-US" altLang="zh-CN" sz="3200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更生动地表现了</a:t>
            </a:r>
            <a:r>
              <a:rPr lang="zh-CN" altLang="en-US" sz="32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光明</a:t>
            </a:r>
            <a:r>
              <a:rPr lang="zh-CN" altLang="en-US" sz="32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3200" b="1" dirty="0">
                <a:solidFill>
                  <a:srgbClr val="0000CC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的美好。</a:t>
            </a: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3" grpId="0"/>
      <p:bldP spid="31754" grpId="0"/>
      <p:bldP spid="31756" grpId="0"/>
      <p:bldP spid="3175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5" name="文本框 76804"/>
          <p:cNvSpPr txBox="1"/>
          <p:nvPr/>
        </p:nvSpPr>
        <p:spPr>
          <a:xfrm>
            <a:off x="611188" y="333375"/>
            <a:ext cx="8001000" cy="20145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、“闪闪烁烁的声音从远方飘来”与“一团团白丁香朦朦胧胧”这两句诗在语意上存在着怎样的关系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?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诗人为什么用“闪闪烁烁”来形容声音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?</a:t>
            </a:r>
            <a:endParaRPr lang="en-US" altLang="zh-CN" sz="28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76806" name="文本框 76805"/>
          <p:cNvSpPr txBox="1"/>
          <p:nvPr/>
        </p:nvSpPr>
        <p:spPr>
          <a:xfrm>
            <a:off x="323850" y="1916113"/>
            <a:ext cx="8640763" cy="29543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分别从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听觉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上和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视觉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上描写声音的隐约、白丁香的朦胧。将人们带入一种令人陶醉的朦胧迷离的美好意蕴，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表现了</a:t>
            </a:r>
            <a:r>
              <a:rPr lang="zh-CN" altLang="en-US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春天</a:t>
            </a:r>
            <a:r>
              <a:rPr lang="zh-CN" altLang="en-US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之美， </a:t>
            </a:r>
            <a:r>
              <a:rPr lang="zh-CN" altLang="en-US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光明</a:t>
            </a:r>
            <a:r>
              <a:rPr lang="zh-CN" altLang="en-US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之美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采用了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通感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的修辞手法，因为声音一会儿入耳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一会儿消失，一会儿清晰， 一会儿模糊的感觉与视觉上“闪闪烁烁”的感觉是相通的。这是以形容视觉的词语来表现听觉，</a:t>
            </a:r>
            <a:r>
              <a:rPr lang="zh-CN" altLang="en-US" sz="24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以视觉感来突出对声音的时断时续、隐隐约约的真切感觉。</a:t>
            </a:r>
            <a:endParaRPr lang="zh-CN" altLang="en-US" sz="2400" b="1" dirty="0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2" name="文本框 32771"/>
          <p:cNvSpPr txBox="1"/>
          <p:nvPr/>
        </p:nvSpPr>
        <p:spPr>
          <a:xfrm>
            <a:off x="468313" y="260350"/>
            <a:ext cx="80645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1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、“寂寞地燃烧”是什么意思？</a:t>
            </a:r>
            <a:r>
              <a:rPr lang="zh-CN" altLang="en-US" sz="3600" b="1" dirty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3600" b="1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2773" name="文本框 32772"/>
          <p:cNvSpPr txBox="1"/>
          <p:nvPr/>
        </p:nvSpPr>
        <p:spPr>
          <a:xfrm>
            <a:off x="323850" y="1196975"/>
            <a:ext cx="82804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在寻求自由和光明的过程中，在周围都是黑暗的时候，只能燃烧自己去寻找光明。寂寞突出了孤独，燃烧代表了牺牲。 </a:t>
            </a:r>
            <a:endParaRPr lang="zh-CN" altLang="en-US" sz="32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2774" name="文本框 32773"/>
          <p:cNvSpPr txBox="1"/>
          <p:nvPr/>
        </p:nvSpPr>
        <p:spPr>
          <a:xfrm>
            <a:off x="395288" y="2997200"/>
            <a:ext cx="79930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、“每一首诗都是一群颤抖的星星”，此处星星为什么要颤抖呢？ </a:t>
            </a:r>
            <a:endParaRPr lang="zh-CN" altLang="en-US" sz="36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2775" name="文本框 32774"/>
          <p:cNvSpPr txBox="1"/>
          <p:nvPr/>
        </p:nvSpPr>
        <p:spPr>
          <a:xfrm>
            <a:off x="323850" y="4365625"/>
            <a:ext cx="8748713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用暗喻的手法，表明“苦难的诗”所受到的束缚，这种不自由带来的就是心灵的寒冷孤寂。星星的颤抖，是人心灵的颤抖</a:t>
            </a:r>
            <a:r>
              <a:rPr lang="en-US" altLang="zh-CN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因生活的压抑和束缚而得不到自由，使人心得不到温暖。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  <p:bldP spid="32774" grpId="0"/>
      <p:bldP spid="3277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8" name="文本框 77827"/>
          <p:cNvSpPr txBox="1"/>
          <p:nvPr/>
        </p:nvSpPr>
        <p:spPr>
          <a:xfrm>
            <a:off x="468313" y="1412875"/>
            <a:ext cx="7924800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、怎样理解“风吹落一颗又一颗瘦小的星”</a:t>
            </a:r>
            <a:r>
              <a:rPr lang="en-US" altLang="zh-CN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? </a:t>
            </a:r>
            <a:endParaRPr lang="en-US" altLang="zh-CN" sz="32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7829" name="文本框 77828"/>
          <p:cNvSpPr txBox="1"/>
          <p:nvPr/>
        </p:nvSpPr>
        <p:spPr>
          <a:xfrm>
            <a:off x="544513" y="2327275"/>
            <a:ext cx="7848600" cy="20415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chemeClr val="accent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en-US" altLang="zh-CN" sz="32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32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瘦小的星”比喻并象征人们对光明的微茫的希望。不仅太阳失去了，连“瘦小的星”也被“一颗又一颗”地吹落，可见“夜”的黑暗沉沉、猖獗肆虐和冷酷无情。 </a:t>
            </a:r>
            <a:endParaRPr lang="zh-CN" altLang="en-US" sz="3200" b="1" dirty="0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77830" name="图片 77829" descr="笔纸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4200" y="5091113"/>
            <a:ext cx="2209800" cy="17668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  <p:bldP spid="778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2" name="矩形 73731"/>
          <p:cNvSpPr/>
          <p:nvPr/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b="1">
                <a:solidFill>
                  <a:srgbClr val="FF0000"/>
                </a:solidFill>
              </a:rPr>
              <a:t>                  </a:t>
            </a:r>
            <a:r>
              <a:rPr lang="zh-CN" altLang="en-US" sz="5700" b="1" dirty="0">
                <a:solidFill>
                  <a:srgbClr val="FF0000"/>
                </a:solidFill>
                <a:ea typeface="隶书" panose="02010509060101010101" pitchFamily="49" charset="-122"/>
              </a:rPr>
              <a:t>主题？</a:t>
            </a:r>
            <a:endParaRPr lang="zh-CN" altLang="en-US" sz="5700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73733" name="矩形 73732"/>
          <p:cNvSpPr/>
          <p:nvPr/>
        </p:nvSpPr>
        <p:spPr>
          <a:xfrm>
            <a:off x="457200" y="1600200"/>
            <a:ext cx="8229600" cy="276701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lvl="1" indent="-3251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lvl="2" indent="-3505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lvl="3" indent="-31559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480" lvl="4" indent="-3397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3700" b="1" dirty="0"/>
              <a:t> </a:t>
            </a:r>
            <a:r>
              <a:rPr lang="zh-CN" altLang="en-US" sz="3700" b="1" dirty="0"/>
              <a:t>表达作者对黑暗冰冷的现实的否定，抒发对理想（光明）的向往和追求，以及虽然迷茫失落而不失坚定的希望。</a:t>
            </a:r>
            <a:endParaRPr lang="zh-CN" altLang="en-US" sz="3700" b="1" dirty="0"/>
          </a:p>
        </p:txBody>
      </p:sp>
      <p:sp>
        <p:nvSpPr>
          <p:cNvPr id="73734" name="文本框 73733"/>
          <p:cNvSpPr txBox="1"/>
          <p:nvPr/>
        </p:nvSpPr>
        <p:spPr>
          <a:xfrm>
            <a:off x="2555875" y="4221163"/>
            <a:ext cx="323215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艺术特点？</a:t>
            </a:r>
            <a:endParaRPr lang="zh-CN" altLang="en-US" sz="4800" dirty="0">
              <a:solidFill>
                <a:srgbClr val="FF0000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73735" name="文本框 73734"/>
          <p:cNvSpPr txBox="1"/>
          <p:nvPr/>
        </p:nvSpPr>
        <p:spPr>
          <a:xfrm>
            <a:off x="1889125" y="5045075"/>
            <a:ext cx="5346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Verdana" panose="020B0604030504040204" pitchFamily="34" charset="0"/>
              </a:rPr>
              <a:t>含蓄朦胧，意境优美</a:t>
            </a:r>
            <a:r>
              <a:rPr lang="zh-CN" altLang="en-US" sz="3600" dirty="0">
                <a:latin typeface="Verdana" panose="020B0604030504040204" pitchFamily="34" charset="0"/>
              </a:rPr>
              <a:t>。</a:t>
            </a:r>
            <a:endParaRPr lang="zh-CN" altLang="en-US" sz="36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charRg st="0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3">
                                            <p:txEl>
                                              <p:charRg st="0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3">
                                            <p:txEl>
                                              <p:charRg st="0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 build="p"/>
      <p:bldP spid="73734" grpId="0"/>
      <p:bldP spid="7373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2" name="矩形 78851"/>
          <p:cNvSpPr/>
          <p:nvPr/>
        </p:nvSpPr>
        <p:spPr>
          <a:xfrm>
            <a:off x="323850" y="0"/>
            <a:ext cx="8229600" cy="13843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Garamond" panose="02020404030301010803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>
                <a:solidFill>
                  <a:srgbClr val="FF0000"/>
                </a:solidFill>
              </a:rPr>
              <a:t>体验与反思：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8853" name="矩形 78852"/>
          <p:cNvSpPr/>
          <p:nvPr/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lvl="1" indent="-3251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lvl="2" indent="-3505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lvl="3" indent="-31559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480" lvl="4" indent="-3397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900" b="1" dirty="0">
                <a:solidFill>
                  <a:schemeClr val="hlink"/>
                </a:solidFill>
              </a:rPr>
              <a:t>１、即使在厄运中，诗人依然向往光明、自由和美。你怎样看待自己所处的环境的呢？你会始终不渝地自我激励吗？</a:t>
            </a:r>
            <a:endParaRPr lang="zh-CN" altLang="en-US" sz="3900" b="1" dirty="0">
              <a:solidFill>
                <a:schemeClr val="hlink"/>
              </a:solidFill>
            </a:endParaRPr>
          </a:p>
          <a:p>
            <a:pPr lvl="0"/>
            <a:r>
              <a:rPr lang="zh-CN" altLang="en-US" sz="3900" b="1" dirty="0">
                <a:solidFill>
                  <a:schemeClr val="hlink"/>
                </a:solidFill>
              </a:rPr>
              <a:t>２、你的希望是明晰的还是渺茫的？你准备怎么做？</a:t>
            </a:r>
            <a:endParaRPr lang="zh-CN" altLang="en-US" sz="39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853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52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52" end="7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52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8853">
                                            <p:txEl>
                                              <p:charRg st="52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9090" name="图片 89089" descr="4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>
            <a:off x="0" y="-531812"/>
            <a:ext cx="9756775" cy="7389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91" name="文本框 89090"/>
          <p:cNvSpPr txBox="1"/>
          <p:nvPr/>
        </p:nvSpPr>
        <p:spPr>
          <a:xfrm>
            <a:off x="1258888" y="1341438"/>
            <a:ext cx="7596187" cy="447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一代人</a:t>
            </a:r>
            <a:endParaRPr lang="zh-CN" altLang="en-US" sz="3200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3200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　黑夜给了我黑色的眼睛，</a:t>
            </a:r>
            <a:endParaRPr lang="zh-CN" altLang="en-US" sz="3200" b="1" i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3200" b="1" i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我却用它寻找光明。</a:t>
            </a:r>
            <a:br>
              <a:rPr lang="zh-CN" altLang="en-US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br>
              <a:rPr lang="zh-CN" altLang="en-US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</a:t>
            </a:r>
            <a:r>
              <a:rPr lang="en-US" altLang="zh-CN" sz="3200" b="1" i="1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—</a:t>
            </a:r>
            <a:r>
              <a:rPr lang="en-US" altLang="zh-CN" sz="3200" b="1" i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顾  城</a:t>
            </a:r>
            <a:endParaRPr lang="zh-CN" altLang="en-US" sz="3200" b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                                                                                 1979</a:t>
            </a:r>
            <a:r>
              <a:rPr lang="zh-CN" altLang="en-US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zh-CN" altLang="en-US" sz="3200" b="1" i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月</a:t>
            </a:r>
            <a:endParaRPr lang="zh-CN" altLang="en-US" sz="3200" b="1" i="1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0114" name="图片 90113" descr="4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>
            <a:off x="0" y="-531812"/>
            <a:ext cx="9756775" cy="7389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15" name="标题 90114"/>
          <p:cNvSpPr>
            <a:spLocks noGrp="1"/>
          </p:cNvSpPr>
          <p:nvPr>
            <p:ph type="title"/>
          </p:nvPr>
        </p:nvSpPr>
        <p:spPr>
          <a:xfrm>
            <a:off x="323850" y="0"/>
            <a:ext cx="8540750" cy="1143000"/>
          </a:xfrm>
        </p:spPr>
        <p:txBody>
          <a:bodyPr/>
          <a:p>
            <a:r>
              <a:rPr lang="zh-CN" altLang="en-US" sz="5700" b="1" dirty="0">
                <a:solidFill>
                  <a:srgbClr val="FF0000"/>
                </a:solidFill>
                <a:ea typeface="隶书" panose="02010509060101010101" pitchFamily="49" charset="-122"/>
              </a:rPr>
              <a:t>主  题</a:t>
            </a:r>
            <a:endParaRPr lang="zh-CN" altLang="en-US" sz="5700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90116" name="文本占位符 90115"/>
          <p:cNvSpPr>
            <a:spLocks noGrp="1"/>
          </p:cNvSpPr>
          <p:nvPr>
            <p:ph type="body" idx="1"/>
          </p:nvPr>
        </p:nvSpPr>
        <p:spPr>
          <a:xfrm>
            <a:off x="323850" y="1052513"/>
            <a:ext cx="8540750" cy="2376487"/>
          </a:xfrm>
        </p:spPr>
        <p:txBody>
          <a:bodyPr/>
          <a:p>
            <a:pPr>
              <a:buNone/>
            </a:pPr>
            <a:r>
              <a:rPr lang="en-US" altLang="zh-CN" sz="5100" b="1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</a:t>
            </a:r>
            <a:r>
              <a:rPr lang="zh-CN" altLang="en-US" sz="5100" b="1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表达对黑暗冰冷的现实的否定，抒发对理想（光明）的向往和追求。</a:t>
            </a:r>
            <a:endParaRPr lang="zh-CN" altLang="en-US" sz="5100" b="1" dirty="0">
              <a:solidFill>
                <a:schemeClr val="bg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7" decel="100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7" accel="100000" fill="hold">
                                          <p:stCondLst>
                                            <p:cond delay="897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"/>
                                        <p:tgtEl>
                                          <p:spTgt spid="90116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/>
      <p:bldP spid="90116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394" name="图片 59393" descr="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395" name="文本框 59394"/>
          <p:cNvSpPr txBox="1"/>
          <p:nvPr/>
        </p:nvSpPr>
        <p:spPr>
          <a:xfrm>
            <a:off x="971550" y="3175"/>
            <a:ext cx="3276600" cy="685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</a:rPr>
              <a:t>远和近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顾  城</a:t>
            </a:r>
            <a:endParaRPr lang="zh-CN" altLang="en-US" sz="2800" b="1" i="1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　</a:t>
            </a: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你</a:t>
            </a: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一会看我</a:t>
            </a: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一会看云</a:t>
            </a:r>
            <a:b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b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我觉得</a:t>
            </a: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你看我时很远</a:t>
            </a: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你看云时很近</a:t>
            </a:r>
            <a:b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 1980</a:t>
            </a: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 b="1" i="1" dirty="0">
                <a:solidFill>
                  <a:schemeClr val="bg1"/>
                </a:solidFill>
                <a:latin typeface="Arial" panose="020B0604020202020204" pitchFamily="34" charset="0"/>
              </a:rPr>
              <a:t>月</a:t>
            </a:r>
            <a:endParaRPr lang="zh-CN" altLang="en-US" sz="3200" b="1" i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9396" name="文本框 59395"/>
          <p:cNvSpPr txBox="1"/>
          <p:nvPr/>
        </p:nvSpPr>
        <p:spPr>
          <a:xfrm>
            <a:off x="4211638" y="1196975"/>
            <a:ext cx="4897437" cy="4905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一代人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ctr">
              <a:buClr>
                <a:schemeClr val="bg1"/>
              </a:buClr>
            </a:pP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顾  城</a:t>
            </a:r>
            <a:endParaRPr lang="zh-CN" altLang="en-US" sz="2800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rgbClr val="FF3300"/>
                </a:solidFill>
                <a:latin typeface="Arial" panose="020B0604020202020204" pitchFamily="34" charset="0"/>
              </a:rPr>
              <a:t>　</a:t>
            </a:r>
            <a:endParaRPr lang="zh-CN" altLang="en-US" sz="3200" b="1" i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rgbClr val="FF3300"/>
                </a:solidFill>
                <a:latin typeface="Arial" panose="020B0604020202020204" pitchFamily="34" charset="0"/>
              </a:rPr>
              <a:t>黑夜给了我黑色的眼睛，</a:t>
            </a:r>
            <a:endParaRPr lang="zh-CN" altLang="en-US" sz="3200" b="1" i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endParaRPr lang="zh-CN" altLang="en-US" sz="3200" b="1" i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i="1" dirty="0">
                <a:solidFill>
                  <a:srgbClr val="FF3300"/>
                </a:solidFill>
                <a:latin typeface="Arial" panose="020B0604020202020204" pitchFamily="34" charset="0"/>
              </a:rPr>
              <a:t>我却用它寻找光明。</a:t>
            </a:r>
            <a:br>
              <a:rPr lang="zh-CN" altLang="en-US" sz="3200" b="1" i="1" dirty="0">
                <a:solidFill>
                  <a:srgbClr val="FF3300"/>
                </a:solidFill>
                <a:latin typeface="Arial" panose="020B0604020202020204" pitchFamily="34" charset="0"/>
              </a:rPr>
            </a:br>
            <a:br>
              <a:rPr lang="zh-CN" altLang="en-US" sz="3200" b="1" i="1" dirty="0">
                <a:solidFill>
                  <a:srgbClr val="FF3300"/>
                </a:solidFill>
                <a:latin typeface="Arial" panose="020B0604020202020204" pitchFamily="34" charset="0"/>
              </a:rPr>
            </a:br>
            <a:r>
              <a:rPr lang="en-US" altLang="zh-CN" sz="3200" b="1" i="1" dirty="0">
                <a:solidFill>
                  <a:srgbClr val="FF3300"/>
                </a:solidFill>
                <a:latin typeface="Arial" panose="020B0604020202020204" pitchFamily="34" charset="0"/>
              </a:rPr>
              <a:t>                                                1979</a:t>
            </a:r>
            <a:r>
              <a:rPr lang="zh-CN" altLang="en-US" sz="3200" b="1" i="1" dirty="0">
                <a:solidFill>
                  <a:srgbClr val="FF3300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3200" b="1" i="1" dirty="0">
                <a:solidFill>
                  <a:srgbClr val="FF3300"/>
                </a:solidFill>
                <a:latin typeface="Arial" panose="020B0604020202020204" pitchFamily="34" charset="0"/>
              </a:rPr>
              <a:t>7</a:t>
            </a:r>
            <a:r>
              <a:rPr lang="zh-CN" altLang="en-US" sz="3200" b="1" i="1" dirty="0">
                <a:solidFill>
                  <a:srgbClr val="FF3300"/>
                </a:solidFill>
                <a:latin typeface="Arial" panose="020B0604020202020204" pitchFamily="34" charset="0"/>
              </a:rPr>
              <a:t>月</a:t>
            </a:r>
            <a:endParaRPr lang="zh-CN" altLang="en-US" sz="3200" b="1" i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0900" name="图片 80899" descr="34_1_wxczj10219509691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2411413" cy="6888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1" name="矩形 80900"/>
          <p:cNvSpPr/>
          <p:nvPr/>
        </p:nvSpPr>
        <p:spPr>
          <a:xfrm>
            <a:off x="2195513" y="836613"/>
            <a:ext cx="7772400" cy="44672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69925" lvl="1" indent="-3251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22350" lvl="2" indent="-35052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39850" lvl="3" indent="-31559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81480" lvl="4" indent="-3397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80000"/>
              </a:lnSpc>
              <a:buNone/>
            </a:pPr>
            <a:r>
              <a:rPr lang="en-US" altLang="zh-CN" sz="1900">
                <a:ea typeface="新宋体" panose="02010609030101010101" pitchFamily="49" charset="-122"/>
              </a:rPr>
              <a:t>         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从明天起，做一个幸福的人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喂马，劈柴，周游世界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从明天起，关心粮食和蔬菜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我有一所房子，面朝大海，春暖花开</a:t>
            </a:r>
            <a:b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endParaRPr lang="en-US" altLang="zh-CN" sz="2800" b="1" dirty="0">
              <a:solidFill>
                <a:srgbClr val="FF0066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从明天起，和每一个亲人通信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  <a:p>
            <a:pPr lvl="0">
              <a:lnSpc>
                <a:spcPct val="80000"/>
              </a:lnSpc>
              <a:buNone/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      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告诉他们我的幸福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那幸福的闪电告诉我的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我将告诉每一个人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给每一条河每一座山取一个温暖的名字</a:t>
            </a:r>
            <a:b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陌生人，我也为你祝福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愿你有一个灿烂的前程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愿你有情人终成眷属</a:t>
            </a: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 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愿你在尘世获得幸福</a:t>
            </a:r>
            <a:endParaRPr lang="zh-CN" altLang="en-US" sz="2800" b="1" dirty="0">
              <a:solidFill>
                <a:srgbClr val="FF0066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  <a:p>
            <a:pPr lvl="0">
              <a:lnSpc>
                <a:spcPct val="80000"/>
              </a:lnSpc>
              <a:buNone/>
            </a:pPr>
            <a:b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  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 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  <a:t>我只愿面朝大海，春暖花开</a:t>
            </a:r>
            <a:b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华文隶书" panose="02010800040101010101" pitchFamily="2" charset="-122"/>
              </a:rPr>
            </a:b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  <a:ea typeface="华文隶书" panose="02010800040101010101" pitchFamily="2" charset="-122"/>
            </a:endParaRPr>
          </a:p>
        </p:txBody>
      </p:sp>
      <p:sp>
        <p:nvSpPr>
          <p:cNvPr id="80902" name="矩形 80901"/>
          <p:cNvSpPr/>
          <p:nvPr/>
        </p:nvSpPr>
        <p:spPr>
          <a:xfrm>
            <a:off x="3276600" y="230188"/>
            <a:ext cx="47704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面朝大海，春暖花开</a:t>
            </a:r>
            <a:r>
              <a:rPr lang="zh-CN" altLang="en-US" sz="2400" b="1" dirty="0">
                <a:latin typeface="Times New Roman" panose="02020603050405020304" pitchFamily="18" charset="0"/>
                <a:ea typeface="华文隶书" panose="02010800040101010101" pitchFamily="2" charset="-122"/>
              </a:rPr>
              <a:t>         海子 </a:t>
            </a:r>
            <a:endParaRPr lang="zh-CN" altLang="en-US" sz="2400" b="1" dirty="0">
              <a:latin typeface="Times New Roman" panose="02020603050405020304" pitchFamily="18" charset="0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图片 45057" descr="nigh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文本框 45058"/>
          <p:cNvSpPr txBox="1"/>
          <p:nvPr/>
        </p:nvSpPr>
        <p:spPr>
          <a:xfrm>
            <a:off x="1116013" y="1557338"/>
            <a:ext cx="7704137" cy="3749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失明的双眼把暗夜看透，</a:t>
            </a: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Clr>
                <a:schemeClr val="bg1"/>
              </a:buClr>
            </a:pP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无语的泪花把光明寻求。</a:t>
            </a: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Clr>
                <a:schemeClr val="bg1"/>
              </a:buClr>
            </a:pP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                 </a:t>
            </a:r>
            <a:r>
              <a:rPr lang="en-US" altLang="zh-CN" sz="4000" b="1">
                <a:solidFill>
                  <a:schemeClr val="bg1"/>
                </a:solidFill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lang="zh-CN" altLang="en-US" sz="40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阿炳</a:t>
            </a:r>
            <a:endParaRPr lang="zh-CN" altLang="en-US" sz="40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Clr>
                <a:schemeClr val="bg1"/>
              </a:buClr>
            </a:pPr>
            <a:endParaRPr lang="zh-CN" altLang="en-US" sz="400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4" name="文本框 81923"/>
          <p:cNvSpPr txBox="1"/>
          <p:nvPr/>
        </p:nvSpPr>
        <p:spPr>
          <a:xfrm>
            <a:off x="1055688" y="2393950"/>
            <a:ext cx="4114800" cy="8239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lang="en-US" altLang="zh-CN" sz="48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1925" name="文本框 81924"/>
          <p:cNvSpPr txBox="1"/>
          <p:nvPr/>
        </p:nvSpPr>
        <p:spPr>
          <a:xfrm>
            <a:off x="1131888" y="3155950"/>
            <a:ext cx="32766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81926" name="文本框 81925"/>
          <p:cNvSpPr txBox="1"/>
          <p:nvPr/>
        </p:nvSpPr>
        <p:spPr>
          <a:xfrm>
            <a:off x="827088" y="260350"/>
            <a:ext cx="7620000" cy="8239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作业：分析</a:t>
            </a: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《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帆</a:t>
            </a: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》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的意象。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1927" name="文本框 81926"/>
          <p:cNvSpPr txBox="1"/>
          <p:nvPr/>
        </p:nvSpPr>
        <p:spPr>
          <a:xfrm>
            <a:off x="293688" y="1327150"/>
            <a:ext cx="8382000" cy="43672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帆</a:t>
            </a:r>
            <a:endParaRPr lang="zh-CN" altLang="en-US" sz="2800" b="1" dirty="0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蔚蓝的海面雾霭茫茫，孤独的帆儿闪着白光</a:t>
            </a:r>
            <a:r>
              <a:rPr lang="en-US" altLang="zh-CN" sz="2800" b="1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!</a:t>
            </a:r>
            <a:r>
              <a:rPr lang="en-US" altLang="zh-CN" sz="2800" b="1">
                <a:solidFill>
                  <a:srgbClr val="000066"/>
                </a:solidFill>
                <a:latin typeface="Courier New" panose="02070309020205020404" pitchFamily="49" charset="0"/>
                <a:ea typeface="华文中宋" panose="02010600040101010101" pitchFamily="2" charset="-122"/>
              </a:rPr>
              <a:t>……</a:t>
            </a:r>
            <a:endParaRPr lang="en-US" altLang="zh-CN" sz="2800" b="1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它到遥远的异地寻找什么</a:t>
            </a:r>
            <a:r>
              <a:rPr lang="en-US" altLang="zh-CN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?</a:t>
            </a: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它把什么抛弃在故乡</a:t>
            </a:r>
            <a:r>
              <a:rPr lang="en-US" altLang="zh-CN" sz="2800" b="1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?</a:t>
            </a:r>
            <a:r>
              <a:rPr lang="en-US" altLang="zh-CN" sz="2800" b="1">
                <a:solidFill>
                  <a:srgbClr val="000066"/>
                </a:solidFill>
                <a:latin typeface="Courier New" panose="02070309020205020404" pitchFamily="49" charset="0"/>
                <a:ea typeface="华文中宋" panose="02010600040101010101" pitchFamily="2" charset="-122"/>
              </a:rPr>
              <a:t>……</a:t>
            </a:r>
            <a:endParaRPr lang="en-US" altLang="zh-CN" sz="2800" b="1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呼啸的海风翻卷着波浪。桅杆的弓身在嘎吱作响</a:t>
            </a:r>
            <a:r>
              <a:rPr lang="en-US" altLang="zh-CN" sz="2800" b="1">
                <a:solidFill>
                  <a:srgbClr val="000066"/>
                </a:solidFill>
                <a:latin typeface="Courier New" panose="02070309020205020404" pitchFamily="49" charset="0"/>
                <a:ea typeface="华文中宋" panose="02010600040101010101" pitchFamily="2" charset="-122"/>
              </a:rPr>
              <a:t>……</a:t>
            </a:r>
            <a:endParaRPr lang="en-US" altLang="zh-CN" sz="2800" b="1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唉</a:t>
            </a:r>
            <a:r>
              <a:rPr lang="en-US" altLang="zh-CN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!</a:t>
            </a: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它不是要寻找幸福．也不是逃离幸福的乐疆</a:t>
            </a:r>
            <a:r>
              <a:rPr lang="en-US" altLang="zh-CN" sz="2800" b="1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!</a:t>
            </a:r>
            <a:endParaRPr lang="en-US" altLang="zh-CN" sz="2800" b="1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下面涌着清澈的碧流，上面洒着金色的阳光</a:t>
            </a:r>
            <a:r>
              <a:rPr lang="en-US" altLang="zh-CN" sz="2800" b="1">
                <a:solidFill>
                  <a:srgbClr val="000066"/>
                </a:solidFill>
                <a:latin typeface="Courier New" panose="02070309020205020404" pitchFamily="49" charset="0"/>
                <a:ea typeface="华文中宋" panose="02010600040101010101" pitchFamily="2" charset="-122"/>
              </a:rPr>
              <a:t>……</a:t>
            </a:r>
            <a:endParaRPr lang="en-US" altLang="zh-CN" sz="2800" b="1">
              <a:solidFill>
                <a:srgbClr val="00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不安分的帆儿却祈求风暴，仿佛风暴里有宁静之邦</a:t>
            </a:r>
            <a:r>
              <a:rPr lang="en-US" altLang="zh-CN" sz="2800" b="1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!</a:t>
            </a:r>
            <a:endParaRPr lang="en-US" altLang="zh-CN" sz="2800" b="1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</p:sld>
</file>

<file path=ppt/theme/theme1.xml><?xml version="1.0" encoding="utf-8"?>
<a:theme xmlns:a="http://schemas.openxmlformats.org/drawingml/2006/main" name="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0</TotalTime>
  <Words>4331</Words>
  <Application>WPS 演示</Application>
  <PresentationFormat>在屏幕上显示</PresentationFormat>
  <Paragraphs>262</Paragraphs>
  <Slides>33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56" baseType="lpstr">
      <vt:lpstr>Arial</vt:lpstr>
      <vt:lpstr>宋体</vt:lpstr>
      <vt:lpstr>Wingdings</vt:lpstr>
      <vt:lpstr>Garamond</vt:lpstr>
      <vt:lpstr>Arial Narrow</vt:lpstr>
      <vt:lpstr>华文行楷</vt:lpstr>
      <vt:lpstr>楷体_GB2312</vt:lpstr>
      <vt:lpstr>华文隶书</vt:lpstr>
      <vt:lpstr>隶书</vt:lpstr>
      <vt:lpstr>华文仿宋</vt:lpstr>
      <vt:lpstr>Verdana</vt:lpstr>
      <vt:lpstr>Times New Roman</vt:lpstr>
      <vt:lpstr>微软雅黑</vt:lpstr>
      <vt:lpstr>Arial Unicode MS</vt:lpstr>
      <vt:lpstr>Calibri</vt:lpstr>
      <vt:lpstr>仿宋_GB2312</vt:lpstr>
      <vt:lpstr>黑体</vt:lpstr>
      <vt:lpstr>华文中宋</vt:lpstr>
      <vt:lpstr>新宋体</vt:lpstr>
      <vt:lpstr>Courier New</vt:lpstr>
      <vt:lpstr>仿宋</vt:lpstr>
      <vt:lpstr>Edge</vt:lpstr>
      <vt:lpstr>1_Edge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主  题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蔡青锋</dc:creator>
  <cp:lastModifiedBy>young</cp:lastModifiedBy>
  <cp:revision>130</cp:revision>
  <dcterms:created xsi:type="dcterms:W3CDTF">2004-09-08T12:59:00Z</dcterms:created>
  <dcterms:modified xsi:type="dcterms:W3CDTF">2017-11-09T07:45:40Z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