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7"/>
  </p:handout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6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81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29"/>
        <p:guide pos="383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handoutMaster" Target="handoutMasters/handoutMaster1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image" Target="../media/image22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7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63.xml"/><Relationship Id="rId3" Type="http://schemas.openxmlformats.org/officeDocument/2006/relationships/image" Target="../media/image2.e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64.xml"/><Relationship Id="rId3" Type="http://schemas.openxmlformats.org/officeDocument/2006/relationships/image" Target="NULL" TargetMode="Externa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5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66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7.xml"/><Relationship Id="rId4" Type="http://schemas.openxmlformats.org/officeDocument/2006/relationships/image" Target="../media/image7.e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6.emf"/><Relationship Id="rId1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3.v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68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9.e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8.emf"/><Relationship Id="rId10" Type="http://schemas.openxmlformats.org/officeDocument/2006/relationships/notesSlide" Target="../notesSlides/notesSlide7.xml"/><Relationship Id="rId1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8.xml"/><Relationship Id="rId8" Type="http://schemas.openxmlformats.org/officeDocument/2006/relationships/vmlDrawing" Target="../drawings/vmlDrawing4.v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69.xml"/><Relationship Id="rId5" Type="http://schemas.openxmlformats.org/officeDocument/2006/relationships/oleObject" Target="../embeddings/oleObject9.bin"/><Relationship Id="rId4" Type="http://schemas.openxmlformats.org/officeDocument/2006/relationships/image" Target="../media/image12.e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11.emf"/><Relationship Id="rId1" Type="http://schemas.openxmlformats.org/officeDocument/2006/relationships/oleObject" Target="../embeddings/oleObject7.bin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70.xml"/><Relationship Id="rId2" Type="http://schemas.openxmlformats.org/officeDocument/2006/relationships/image" Target="../media/image13.emf"/><Relationship Id="rId1" Type="http://schemas.openxmlformats.org/officeDocument/2006/relationships/oleObject" Target="../embeddings/oleObject10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0.xml"/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71.xml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6.e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7.v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72.xml"/><Relationship Id="rId6" Type="http://schemas.openxmlformats.org/officeDocument/2006/relationships/image" Target="../media/image19.e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18.emf"/><Relationship Id="rId3" Type="http://schemas.openxmlformats.org/officeDocument/2006/relationships/oleObject" Target="../embeddings/oleObject14.bin"/><Relationship Id="rId2" Type="http://schemas.openxmlformats.org/officeDocument/2006/relationships/image" Target="../media/image17.emf"/><Relationship Id="rId10" Type="http://schemas.openxmlformats.org/officeDocument/2006/relationships/notesSlide" Target="../notesSlides/notesSlide11.xml"/><Relationship Id="rId1" Type="http://schemas.openxmlformats.org/officeDocument/2006/relationships/oleObject" Target="../embeddings/oleObject1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3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3.xml"/><Relationship Id="rId8" Type="http://schemas.openxmlformats.org/officeDocument/2006/relationships/vmlDrawing" Target="../drawings/vmlDrawing8.v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74.xml"/><Relationship Id="rId5" Type="http://schemas.openxmlformats.org/officeDocument/2006/relationships/image" Target="../media/image21.emf"/><Relationship Id="rId4" Type="http://schemas.openxmlformats.org/officeDocument/2006/relationships/oleObject" Target="../embeddings/oleObject17.bin"/><Relationship Id="rId3" Type="http://schemas.openxmlformats.org/officeDocument/2006/relationships/image" Target="../media/image20.emf"/><Relationship Id="rId2" Type="http://schemas.openxmlformats.org/officeDocument/2006/relationships/oleObject" Target="../embeddings/oleObject16.bin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4.xml"/><Relationship Id="rId8" Type="http://schemas.openxmlformats.org/officeDocument/2006/relationships/vmlDrawing" Target="../drawings/vmlDrawing9.v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75.xml"/><Relationship Id="rId5" Type="http://schemas.openxmlformats.org/officeDocument/2006/relationships/image" Target="../media/image23.emf"/><Relationship Id="rId4" Type="http://schemas.openxmlformats.org/officeDocument/2006/relationships/oleObject" Target="../embeddings/oleObject20.bin"/><Relationship Id="rId3" Type="http://schemas.openxmlformats.org/officeDocument/2006/relationships/oleObject" Target="../embeddings/oleObject19.bin"/><Relationship Id="rId2" Type="http://schemas.openxmlformats.org/officeDocument/2006/relationships/image" Target="../media/image22.emf"/><Relationship Id="rId1" Type="http://schemas.openxmlformats.org/officeDocument/2006/relationships/oleObject" Target="../embeddings/oleObject18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5.xml"/><Relationship Id="rId7" Type="http://schemas.openxmlformats.org/officeDocument/2006/relationships/vmlDrawing" Target="../drawings/vmlDrawing10.v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76.xml"/><Relationship Id="rId4" Type="http://schemas.openxmlformats.org/officeDocument/2006/relationships/image" Target="../media/image24.emf"/><Relationship Id="rId3" Type="http://schemas.openxmlformats.org/officeDocument/2006/relationships/oleObject" Target="../embeddings/oleObject22.bin"/><Relationship Id="rId2" Type="http://schemas.openxmlformats.org/officeDocument/2006/relationships/image" Target="../media/image22.emf"/><Relationship Id="rId1" Type="http://schemas.openxmlformats.org/officeDocument/2006/relationships/oleObject" Target="../embeddings/oleObject21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6.xml"/><Relationship Id="rId7" Type="http://schemas.openxmlformats.org/officeDocument/2006/relationships/vmlDrawing" Target="../drawings/vmlDrawing11.v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77.xml"/><Relationship Id="rId4" Type="http://schemas.openxmlformats.org/officeDocument/2006/relationships/image" Target="../media/image26.emf"/><Relationship Id="rId3" Type="http://schemas.openxmlformats.org/officeDocument/2006/relationships/oleObject" Target="../embeddings/oleObject24.bin"/><Relationship Id="rId2" Type="http://schemas.openxmlformats.org/officeDocument/2006/relationships/image" Target="../media/image25.emf"/><Relationship Id="rId1" Type="http://schemas.openxmlformats.org/officeDocument/2006/relationships/oleObject" Target="../embeddings/oleObject23.bin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2.vml"/><Relationship Id="rId8" Type="http://schemas.openxmlformats.org/officeDocument/2006/relationships/slideLayout" Target="../slideLayouts/slideLayout2.xml"/><Relationship Id="rId7" Type="http://schemas.openxmlformats.org/officeDocument/2006/relationships/tags" Target="../tags/tag78.xml"/><Relationship Id="rId6" Type="http://schemas.openxmlformats.org/officeDocument/2006/relationships/image" Target="../media/image29.e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15.png"/><Relationship Id="rId3" Type="http://schemas.openxmlformats.org/officeDocument/2006/relationships/image" Target="../media/image28.png"/><Relationship Id="rId2" Type="http://schemas.openxmlformats.org/officeDocument/2006/relationships/image" Target="../media/image27.emf"/><Relationship Id="rId1" Type="http://schemas.openxmlformats.org/officeDocument/2006/relationships/oleObject" Target="../embeddings/oleObject25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3.vml"/><Relationship Id="rId7" Type="http://schemas.openxmlformats.org/officeDocument/2006/relationships/slideLayout" Target="../slideLayouts/slideLayout2.xml"/><Relationship Id="rId6" Type="http://schemas.openxmlformats.org/officeDocument/2006/relationships/tags" Target="../tags/tag80.xml"/><Relationship Id="rId5" Type="http://schemas.openxmlformats.org/officeDocument/2006/relationships/oleObject" Target="../embeddings/oleObject29.bin"/><Relationship Id="rId4" Type="http://schemas.openxmlformats.org/officeDocument/2006/relationships/image" Target="../media/image31.emf"/><Relationship Id="rId3" Type="http://schemas.openxmlformats.org/officeDocument/2006/relationships/oleObject" Target="../embeddings/oleObject28.bin"/><Relationship Id="rId2" Type="http://schemas.openxmlformats.org/officeDocument/2006/relationships/image" Target="../media/image30.emf"/><Relationship Id="rId1" Type="http://schemas.openxmlformats.org/officeDocument/2006/relationships/oleObject" Target="../embeddings/oleObject27.bin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4.v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81.xml"/><Relationship Id="rId4" Type="http://schemas.openxmlformats.org/officeDocument/2006/relationships/image" Target="../media/image32.emf"/><Relationship Id="rId3" Type="http://schemas.openxmlformats.org/officeDocument/2006/relationships/oleObject" Target="../embeddings/oleObject31.bin"/><Relationship Id="rId2" Type="http://schemas.openxmlformats.org/officeDocument/2006/relationships/image" Target="../media/image31.emf"/><Relationship Id="rId1" Type="http://schemas.openxmlformats.org/officeDocument/2006/relationships/oleObject" Target="../embeddings/oleObject30.bin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5.v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82.xml"/><Relationship Id="rId4" Type="http://schemas.openxmlformats.org/officeDocument/2006/relationships/image" Target="../media/image34.emf"/><Relationship Id="rId3" Type="http://schemas.openxmlformats.org/officeDocument/2006/relationships/oleObject" Target="../embeddings/oleObject32.bin"/><Relationship Id="rId2" Type="http://schemas.openxmlformats.org/officeDocument/2006/relationships/image" Target="../media/image33.png"/><Relationship Id="rId1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6.v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83.xml"/><Relationship Id="rId2" Type="http://schemas.openxmlformats.org/officeDocument/2006/relationships/image" Target="../media/image35.emf"/><Relationship Id="rId1" Type="http://schemas.openxmlformats.org/officeDocument/2006/relationships/oleObject" Target="../embeddings/oleObject33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387" name="文本框 528386"/>
          <p:cNvSpPr txBox="1"/>
          <p:nvPr/>
        </p:nvSpPr>
        <p:spPr>
          <a:xfrm>
            <a:off x="744538" y="2060575"/>
            <a:ext cx="10607675" cy="8461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30000"/>
              </a:lnSpc>
            </a:pPr>
            <a:r>
              <a:rPr lang="en-US" altLang="en-US" sz="3800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1.3　导数在研究函数中的应用</a:t>
            </a:r>
            <a:endParaRPr lang="en-US" altLang="zh-CN" sz="3800" dirty="0">
              <a:solidFill>
                <a:srgbClr val="00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28388" name="文本框 528387"/>
          <p:cNvSpPr txBox="1"/>
          <p:nvPr/>
        </p:nvSpPr>
        <p:spPr>
          <a:xfrm>
            <a:off x="766763" y="3357563"/>
            <a:ext cx="10607675" cy="765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30000"/>
              </a:lnSpc>
            </a:pPr>
            <a:r>
              <a:rPr lang="en-US" altLang="en-US" sz="3400">
                <a:solidFill>
                  <a:srgbClr val="000000"/>
                </a:solidFill>
                <a:latin typeface="Times New Roman" panose="02020603050405020304" pitchFamily="18" charset="0"/>
                <a:ea typeface="方正准圆_GBK" panose="03000509000000000000" pitchFamily="65" charset="-122"/>
              </a:rPr>
              <a:t>1.3.2　函数的极值与导数</a:t>
            </a:r>
            <a:endParaRPr lang="en-US" altLang="zh-CN" sz="3400" dirty="0">
              <a:solidFill>
                <a:srgbClr val="000000"/>
              </a:solidFill>
              <a:latin typeface="Times New Roman" panose="02020603050405020304" pitchFamily="18" charset="0"/>
              <a:ea typeface="方正准圆_GBK" panose="03000509000000000000" pitchFamily="65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506" name="文本占位符 533505"/>
          <p:cNvSpPr/>
          <p:nvPr>
            <p:ph type="body" idx="1"/>
          </p:nvPr>
        </p:nvSpPr>
        <p:spPr>
          <a:xfrm>
            <a:off x="695325" y="1485900"/>
            <a:ext cx="10799763" cy="4702175"/>
          </a:xfrm>
          <a:ln>
            <a:solidFill>
              <a:schemeClr val="tx1"/>
            </a:solidFill>
            <a:miter/>
          </a:ln>
        </p:spPr>
        <p:txBody>
          <a:bodyPr>
            <a:spAutoFit/>
          </a:bodyPr>
          <a:p>
            <a:endParaRPr lang="en-US" altLang="zh-CN" dirty="0">
              <a:ea typeface="宋体" panose="02010600030101010101" pitchFamily="2" charset="-122"/>
            </a:endParaRPr>
          </a:p>
          <a:p>
            <a:endParaRPr lang="en-US" altLang="zh-CN" dirty="0">
              <a:ea typeface="宋体" panose="02010600030101010101" pitchFamily="2" charset="-122"/>
            </a:endParaRPr>
          </a:p>
          <a:p>
            <a:endParaRPr lang="en-US" altLang="zh-CN" dirty="0">
              <a:ea typeface="宋体" panose="02010600030101010101" pitchFamily="2" charset="-122"/>
            </a:endParaRPr>
          </a:p>
          <a:p>
            <a:endParaRPr lang="en-US" altLang="zh-CN" dirty="0">
              <a:ea typeface="宋体" panose="02010600030101010101" pitchFamily="2" charset="-122"/>
            </a:endParaRPr>
          </a:p>
          <a:p>
            <a:endParaRPr lang="en-US" altLang="zh-CN" dirty="0">
              <a:ea typeface="宋体" panose="02010600030101010101" pitchFamily="2" charset="-122"/>
            </a:endParaRPr>
          </a:p>
          <a:p>
            <a:endParaRPr lang="en-US" altLang="zh-CN" dirty="0">
              <a:ea typeface="宋体" panose="02010600030101010101" pitchFamily="2" charset="-122"/>
            </a:endParaRPr>
          </a:p>
          <a:p>
            <a:endParaRPr lang="en-US" altLang="zh-CN" dirty="0">
              <a:ea typeface="宋体" panose="02010600030101010101" pitchFamily="2" charset="-122"/>
            </a:endParaRPr>
          </a:p>
          <a:p>
            <a:endParaRPr lang="en-US" altLang="zh-CN" dirty="0">
              <a:ea typeface="宋体" panose="02010600030101010101" pitchFamily="2" charset="-122"/>
            </a:endParaRPr>
          </a:p>
          <a:p>
            <a:endParaRPr lang="en-US" altLang="zh-CN" dirty="0">
              <a:ea typeface="宋体" panose="02010600030101010101" pitchFamily="2" charset="-122"/>
            </a:endParaRPr>
          </a:p>
        </p:txBody>
      </p:sp>
      <p:pic>
        <p:nvPicPr>
          <p:cNvPr id="533512" name="图片 5335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5325" y="549275"/>
            <a:ext cx="2368550" cy="72072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33513" name="对象 533512"/>
          <p:cNvGraphicFramePr/>
          <p:nvPr/>
        </p:nvGraphicFramePr>
        <p:xfrm>
          <a:off x="723900" y="1876425"/>
          <a:ext cx="10699750" cy="414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10700385" imgH="4145915" progId="Word.Document.8">
                  <p:embed/>
                </p:oleObj>
              </mc:Choice>
              <mc:Fallback>
                <p:oleObj name="" r:id="rId2" imgW="10700385" imgH="4145915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23900" y="1876425"/>
                        <a:ext cx="10699750" cy="414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4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930" name="文本占位符 380929"/>
          <p:cNvSpPr/>
          <p:nvPr>
            <p:ph type="body" idx="1"/>
          </p:nvPr>
        </p:nvSpPr>
        <p:spPr>
          <a:xfrm>
            <a:off x="695325" y="754063"/>
            <a:ext cx="10799763" cy="1994535"/>
          </a:xfrm>
        </p:spPr>
        <p:txBody>
          <a:bodyPr>
            <a:spAutoFit/>
          </a:bodyPr>
          <a:p>
            <a:pPr>
              <a:lnSpc>
                <a:spcPct val="130000"/>
              </a:lnSpc>
              <a:buClr>
                <a:schemeClr val="accent1"/>
              </a:buClr>
              <a:buNone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．如图是函数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的图象，在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邻近的左侧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单调递增，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ea typeface="宋体" panose="02010600030101010101" pitchFamily="2" charset="-122"/>
              </a:rPr>
              <a:t>′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)________0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，右侧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单调递减，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ea typeface="宋体" panose="02010600030101010101" pitchFamily="2" charset="-122"/>
              </a:rPr>
              <a:t>′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)________0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，在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邻近的函数值都比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小，且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ea typeface="宋体" panose="02010600030101010101" pitchFamily="2" charset="-122"/>
              </a:rPr>
              <a:t>′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)________0.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在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邻近情形恰好相反，图形上与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类似的点还有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，与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类似的点还有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________.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380932" name="图片 3809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1675" y="187325"/>
            <a:ext cx="2584450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0933" name="矩形 380932"/>
          <p:cNvSpPr/>
          <p:nvPr/>
        </p:nvSpPr>
        <p:spPr>
          <a:xfrm>
            <a:off x="1849120" y="1253490"/>
            <a:ext cx="39751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8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&gt;</a:t>
            </a:r>
            <a:endParaRPr lang="en-US" altLang="zh-CN" sz="2800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380934" name="矩形 380933"/>
          <p:cNvSpPr/>
          <p:nvPr/>
        </p:nvSpPr>
        <p:spPr>
          <a:xfrm>
            <a:off x="7254241" y="1237615"/>
            <a:ext cx="38544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8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&lt;</a:t>
            </a:r>
            <a:endParaRPr lang="en-US" altLang="zh-CN" sz="2800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380935" name="矩形 380934"/>
          <p:cNvSpPr/>
          <p:nvPr/>
        </p:nvSpPr>
        <p:spPr>
          <a:xfrm>
            <a:off x="4485958" y="1645603"/>
            <a:ext cx="5403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＝</a:t>
            </a:r>
            <a:endParaRPr lang="zh-CN" altLang="en-US" sz="2800" b="1" dirty="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380936" name="矩形 380935"/>
          <p:cNvSpPr/>
          <p:nvPr/>
        </p:nvSpPr>
        <p:spPr>
          <a:xfrm>
            <a:off x="3524727" y="2212976"/>
            <a:ext cx="126746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 b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))    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80938" name="矩形 380937"/>
          <p:cNvSpPr/>
          <p:nvPr/>
        </p:nvSpPr>
        <p:spPr>
          <a:xfrm>
            <a:off x="9303544" y="2212976"/>
            <a:ext cx="13017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 b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))    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78882" name="文本占位符 378881"/>
          <p:cNvSpPr/>
          <p:nvPr/>
        </p:nvSpPr>
        <p:spPr>
          <a:xfrm>
            <a:off x="695325" y="5659438"/>
            <a:ext cx="10799763" cy="1114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lvl="5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lvl="6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lvl="7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lvl="8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chemeClr val="accent1"/>
              </a:buClr>
              <a:buNone/>
            </a:pP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我们把点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叫做函数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的极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值点，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是函数的一个极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值；把点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叫做函数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的极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值点，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是函数的一个极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值．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78883" name="矩形 378882"/>
          <p:cNvSpPr/>
          <p:nvPr/>
        </p:nvSpPr>
        <p:spPr>
          <a:xfrm>
            <a:off x="5494021" y="5668328"/>
            <a:ext cx="5403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378884" name="图片 378883" descr="E:/陈敏/课件/成才之路/2019/同步/人教A版数学选修2-2/新建文件夹/Z1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2478405" y="2745740"/>
            <a:ext cx="5019675" cy="29724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886" name="矩形 378885"/>
          <p:cNvSpPr/>
          <p:nvPr/>
        </p:nvSpPr>
        <p:spPr>
          <a:xfrm>
            <a:off x="10534333" y="5668328"/>
            <a:ext cx="5403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78889" name="矩形 378888"/>
          <p:cNvSpPr/>
          <p:nvPr/>
        </p:nvSpPr>
        <p:spPr>
          <a:xfrm>
            <a:off x="4773296" y="6244590"/>
            <a:ext cx="5403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小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78890" name="矩形 378889"/>
          <p:cNvSpPr/>
          <p:nvPr/>
        </p:nvSpPr>
        <p:spPr>
          <a:xfrm>
            <a:off x="9381808" y="6244590"/>
            <a:ext cx="5403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小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093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093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093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6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80936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8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80938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7888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7888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7888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7889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866" name="文本占位符 676865"/>
          <p:cNvSpPr/>
          <p:nvPr>
            <p:ph type="body" idx="1"/>
          </p:nvPr>
        </p:nvSpPr>
        <p:spPr>
          <a:xfrm>
            <a:off x="695325" y="765175"/>
            <a:ext cx="10799763" cy="3028950"/>
          </a:xfrm>
        </p:spPr>
        <p:txBody>
          <a:bodyPr>
            <a:spAutoFit/>
          </a:bodyPr>
          <a:p>
            <a:pPr>
              <a:lnSpc>
                <a:spcPct val="160000"/>
              </a:lnSpc>
              <a:buClr>
                <a:schemeClr val="accent1"/>
              </a:buClr>
              <a:buNone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．一般地，已知函数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及其定义域内一点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，对于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附近的所有点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，如果都有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______________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，则称函数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在点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处取得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，并把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称为函数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的一个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____________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；如果都有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__________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，则称函数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在点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处取得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，并把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称为函数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的一个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______________.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极大值与极小值统称为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，极大值点与极小值点统称为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________.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867" name="矩形 676866"/>
          <p:cNvSpPr/>
          <p:nvPr/>
        </p:nvSpPr>
        <p:spPr>
          <a:xfrm>
            <a:off x="2434273" y="1229043"/>
            <a:ext cx="1370330" cy="68199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lnSpc>
                <a:spcPct val="160000"/>
              </a:lnSpc>
            </a:pP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 b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)&lt;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 baseline="-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    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868" name="矩形 676867"/>
          <p:cNvSpPr/>
          <p:nvPr/>
        </p:nvSpPr>
        <p:spPr>
          <a:xfrm>
            <a:off x="8856980" y="1244918"/>
            <a:ext cx="1101090" cy="68199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lnSpc>
                <a:spcPct val="16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极大值    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869" name="矩形 676868"/>
          <p:cNvSpPr/>
          <p:nvPr/>
        </p:nvSpPr>
        <p:spPr>
          <a:xfrm>
            <a:off x="3862070" y="1859280"/>
            <a:ext cx="1407160" cy="68199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lnSpc>
                <a:spcPct val="16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极大值点    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870" name="矩形 676869"/>
          <p:cNvSpPr/>
          <p:nvPr/>
        </p:nvSpPr>
        <p:spPr>
          <a:xfrm>
            <a:off x="7592060" y="1843405"/>
            <a:ext cx="1370330" cy="68199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lnSpc>
                <a:spcPct val="160000"/>
              </a:lnSpc>
            </a:pP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 b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)&gt;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="1" baseline="-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     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871" name="矩形 676870"/>
          <p:cNvSpPr/>
          <p:nvPr/>
        </p:nvSpPr>
        <p:spPr>
          <a:xfrm>
            <a:off x="3030538" y="2461895"/>
            <a:ext cx="1101090" cy="68199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algn="ctr">
              <a:lnSpc>
                <a:spcPct val="16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极小值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676872" name="矩形 676871"/>
          <p:cNvSpPr/>
          <p:nvPr/>
        </p:nvSpPr>
        <p:spPr>
          <a:xfrm>
            <a:off x="8703945" y="2420620"/>
            <a:ext cx="1407160" cy="68199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lnSpc>
                <a:spcPct val="16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极小值点    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873" name="矩形 676872"/>
          <p:cNvSpPr/>
          <p:nvPr/>
        </p:nvSpPr>
        <p:spPr>
          <a:xfrm>
            <a:off x="4167823" y="3016568"/>
            <a:ext cx="795020" cy="68199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lnSpc>
                <a:spcPct val="16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极值    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76874" name="矩形 676873"/>
          <p:cNvSpPr/>
          <p:nvPr/>
        </p:nvSpPr>
        <p:spPr>
          <a:xfrm>
            <a:off x="9942195" y="3056255"/>
            <a:ext cx="1101090" cy="68199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lnSpc>
                <a:spcPct val="16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极值点   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7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6867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7686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9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76869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0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76870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1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76871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2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76872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7687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7687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010" name="文本占位符 683009"/>
          <p:cNvSpPr/>
          <p:nvPr>
            <p:ph type="body" idx="1"/>
          </p:nvPr>
        </p:nvSpPr>
        <p:spPr>
          <a:xfrm>
            <a:off x="695325" y="1530350"/>
            <a:ext cx="10799763" cy="4980940"/>
          </a:xfrm>
        </p:spPr>
        <p:txBody>
          <a:bodyPr>
            <a:spAutoFit/>
          </a:bodyPr>
          <a:p>
            <a:pPr>
              <a:lnSpc>
                <a:spcPct val="130000"/>
              </a:lnSpc>
              <a:buClr>
                <a:schemeClr val="accent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．下列四个函数：</a:t>
            </a:r>
            <a:r>
              <a:rPr lang="en-US" altLang="zh-CN" sz="2800" dirty="0">
                <a:ea typeface="宋体" panose="02010600030101010101" pitchFamily="2" charset="-122"/>
              </a:rPr>
              <a:t>①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r>
              <a:rPr lang="en-US" altLang="zh-CN" sz="2800" dirty="0">
                <a:ea typeface="宋体" panose="02010600030101010101" pitchFamily="2" charset="-122"/>
              </a:rPr>
              <a:t>②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r>
              <a:rPr lang="en-US" altLang="zh-CN" sz="2800" dirty="0">
                <a:ea typeface="宋体" panose="02010600030101010101" pitchFamily="2" charset="-122"/>
              </a:rPr>
              <a:t>③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|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|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r>
              <a:rPr lang="en-US" altLang="zh-CN" sz="2800" dirty="0">
                <a:ea typeface="宋体" panose="02010600030101010101" pitchFamily="2" charset="-122"/>
              </a:rPr>
              <a:t>④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i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lnSpc>
                <a:spcPct val="130000"/>
              </a:lnSpc>
              <a:buClr>
                <a:schemeClr val="accent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在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处取得极小值的函数是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dirty="0">
                <a:ea typeface="宋体" panose="02010600030101010101" pitchFamily="2" charset="-122"/>
              </a:rPr>
              <a:t>①②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dirty="0">
                <a:ea typeface="宋体" panose="02010600030101010101" pitchFamily="2" charset="-122"/>
              </a:rPr>
              <a:t>②③    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dirty="0">
                <a:ea typeface="宋体" panose="02010600030101010101" pitchFamily="2" charset="-122"/>
              </a:rPr>
              <a:t>③④</a:t>
            </a: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 	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dirty="0">
                <a:ea typeface="宋体" panose="02010600030101010101" pitchFamily="2" charset="-122"/>
              </a:rPr>
              <a:t>①③</a:t>
            </a:r>
            <a:endParaRPr lang="en-US" altLang="zh-CN" sz="2800" dirty="0">
              <a:ea typeface="宋体" panose="02010600030101010101" pitchFamily="2" charset="-122"/>
            </a:endParaRPr>
          </a:p>
          <a:p>
            <a:pPr algn="l">
              <a:buClr>
                <a:schemeClr val="accent1"/>
              </a:buClr>
              <a:buNone/>
            </a:pP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[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解析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]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　</a:t>
            </a:r>
            <a:r>
              <a:rPr lang="en-US" altLang="zh-CN" sz="2800" dirty="0">
                <a:latin typeface="宋体" panose="02010600030101010101" pitchFamily="2" charset="-122"/>
                <a:ea typeface="仿宋_GB2312" panose="02010609030101010101" pitchFamily="49" charset="-122"/>
              </a:rPr>
              <a:t>①</a:t>
            </a:r>
            <a:r>
              <a:rPr lang="en-US" altLang="zh-CN" sz="2800" i="1">
                <a:latin typeface="Times New Roman" panose="02020603050405020304" pitchFamily="18" charset="0"/>
                <a:ea typeface="仿宋_GB2312" panose="02010609030101010101" pitchFamily="49" charset="-122"/>
              </a:rPr>
              <a:t>y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＝</a:t>
            </a:r>
            <a:r>
              <a:rPr lang="en-US" altLang="zh-CN" sz="2800" i="1">
                <a:latin typeface="Times New Roman" panose="02020603050405020304" pitchFamily="18" charset="0"/>
                <a:ea typeface="仿宋_GB2312" panose="02010609030101010101" pitchFamily="49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仿宋_GB2312" panose="02010609030101010101" pitchFamily="49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在</a:t>
            </a:r>
            <a:r>
              <a:rPr lang="en-US" altLang="zh-CN" sz="2800" b="1">
                <a:latin typeface="Times New Roman" panose="02020603050405020304" pitchFamily="18" charset="0"/>
                <a:ea typeface="仿宋_GB2312" panose="02010609030101010101" pitchFamily="49" charset="-122"/>
              </a:rPr>
              <a:t>R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上单调递增，无极值；</a:t>
            </a:r>
            <a:endParaRPr lang="zh-CN" altLang="en-US" sz="2800" dirty="0">
              <a:latin typeface="Times New Roman" panose="02020603050405020304" pitchFamily="18" charset="0"/>
              <a:ea typeface="仿宋_GB2312" panose="02010609030101010101" pitchFamily="49" charset="-122"/>
            </a:endParaRPr>
          </a:p>
          <a:p>
            <a:pPr algn="l">
              <a:buClr>
                <a:schemeClr val="accent1"/>
              </a:buClr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 </a:t>
            </a:r>
            <a:r>
              <a:rPr lang="en-US" altLang="zh-CN" sz="2800" dirty="0">
                <a:latin typeface="宋体" panose="02010600030101010101" pitchFamily="2" charset="-122"/>
                <a:ea typeface="仿宋_GB2312" panose="02010609030101010101" pitchFamily="49" charset="-122"/>
              </a:rPr>
              <a:t>②</a:t>
            </a:r>
            <a:r>
              <a:rPr lang="en-US" altLang="zh-CN" sz="2800" i="1">
                <a:latin typeface="Times New Roman" panose="02020603050405020304" pitchFamily="18" charset="0"/>
                <a:ea typeface="仿宋_GB2312" panose="02010609030101010101" pitchFamily="49" charset="-122"/>
              </a:rPr>
              <a:t>y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＝</a:t>
            </a:r>
            <a:r>
              <a:rPr lang="en-US" altLang="zh-CN" sz="2800" i="1">
                <a:latin typeface="Times New Roman" panose="02020603050405020304" pitchFamily="18" charset="0"/>
                <a:ea typeface="仿宋_GB2312" panose="02010609030101010101" pitchFamily="49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仿宋_GB2312" panose="02010609030101010101" pitchFamily="49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ea typeface="仿宋_GB2312" panose="02010609030101010101" pitchFamily="49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在</a:t>
            </a:r>
            <a:r>
              <a:rPr lang="en-US" altLang="zh-CN" sz="2800">
                <a:latin typeface="Times New Roman" panose="02020603050405020304" pitchFamily="18" charset="0"/>
                <a:ea typeface="仿宋_GB2312" panose="02010609030101010101" pitchFamily="49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－</a:t>
            </a:r>
            <a:r>
              <a:rPr lang="en-US" altLang="zh-CN" sz="2800" dirty="0">
                <a:ea typeface="仿宋_GB2312" panose="02010609030101010101" pitchFamily="49" charset="-122"/>
              </a:rPr>
              <a:t>∞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仿宋_GB2312" panose="02010609030101010101" pitchFamily="49" charset="-122"/>
              </a:rPr>
              <a:t>0)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上单调递减，在</a:t>
            </a:r>
            <a:r>
              <a:rPr lang="en-US" altLang="zh-CN" sz="2800">
                <a:latin typeface="Times New Roman" panose="02020603050405020304" pitchFamily="18" charset="0"/>
                <a:ea typeface="仿宋_GB2312" panose="02010609030101010101" pitchFamily="49" charset="-122"/>
              </a:rPr>
              <a:t>(0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，＋</a:t>
            </a:r>
            <a:r>
              <a:rPr lang="en-US" altLang="zh-CN" sz="2800" dirty="0">
                <a:ea typeface="仿宋_GB2312" panose="02010609030101010101" pitchFamily="49" charset="-122"/>
              </a:rPr>
              <a:t>∞</a:t>
            </a:r>
            <a:r>
              <a:rPr lang="en-US" altLang="zh-CN" sz="2800">
                <a:latin typeface="Times New Roman" panose="02020603050405020304" pitchFamily="18" charset="0"/>
                <a:ea typeface="仿宋_GB2312" panose="02010609030101010101" pitchFamily="49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上单调递增，故</a:t>
            </a:r>
            <a:r>
              <a:rPr lang="en-US" altLang="zh-CN" sz="2800" dirty="0">
                <a:latin typeface="宋体" panose="02010600030101010101" pitchFamily="2" charset="-122"/>
                <a:ea typeface="仿宋_GB2312" panose="02010609030101010101" pitchFamily="49" charset="-122"/>
              </a:rPr>
              <a:t>②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正确；</a:t>
            </a:r>
            <a:endParaRPr lang="zh-CN" altLang="en-US" sz="2800" dirty="0">
              <a:latin typeface="宋体" panose="02010600030101010101" pitchFamily="2" charset="-122"/>
              <a:ea typeface="仿宋_GB2312" panose="02010609030101010101" pitchFamily="49" charset="-122"/>
            </a:endParaRPr>
          </a:p>
          <a:p>
            <a:pPr algn="l">
              <a:buClr>
                <a:schemeClr val="accent1"/>
              </a:buClr>
              <a:buNone/>
            </a:pPr>
            <a:r>
              <a:rPr lang="en-US" altLang="zh-CN" sz="2800" dirty="0">
                <a:latin typeface="宋体" panose="02010600030101010101" pitchFamily="2" charset="-122"/>
                <a:ea typeface="仿宋_GB2312" panose="02010609030101010101" pitchFamily="49" charset="-122"/>
              </a:rPr>
              <a:t>③</a:t>
            </a:r>
            <a:r>
              <a:rPr lang="en-US" altLang="zh-CN" sz="2800" i="1">
                <a:latin typeface="Times New Roman" panose="02020603050405020304" pitchFamily="18" charset="0"/>
                <a:ea typeface="仿宋_GB2312" panose="02010609030101010101" pitchFamily="49" charset="-122"/>
              </a:rPr>
              <a:t>y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仿宋_GB2312" panose="02010609030101010101" pitchFamily="49" charset="-122"/>
              </a:rPr>
              <a:t>|</a:t>
            </a:r>
            <a:r>
              <a:rPr lang="en-US" altLang="zh-CN" sz="2800" i="1">
                <a:latin typeface="Times New Roman" panose="02020603050405020304" pitchFamily="18" charset="0"/>
                <a:ea typeface="仿宋_GB2312" panose="02010609030101010101" pitchFamily="49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仿宋_GB2312" panose="02010609030101010101" pitchFamily="49" charset="-122"/>
              </a:rPr>
              <a:t>|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在</a:t>
            </a:r>
            <a:r>
              <a:rPr lang="en-US" altLang="zh-CN" sz="2800">
                <a:latin typeface="Times New Roman" panose="02020603050405020304" pitchFamily="18" charset="0"/>
                <a:ea typeface="仿宋_GB2312" panose="02010609030101010101" pitchFamily="49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－</a:t>
            </a:r>
            <a:r>
              <a:rPr lang="en-US" altLang="zh-CN" sz="2800" dirty="0">
                <a:ea typeface="仿宋_GB2312" panose="02010609030101010101" pitchFamily="49" charset="-122"/>
              </a:rPr>
              <a:t>∞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仿宋_GB2312" panose="02010609030101010101" pitchFamily="49" charset="-122"/>
              </a:rPr>
              <a:t>0)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上单调递减，在</a:t>
            </a:r>
            <a:r>
              <a:rPr lang="en-US" altLang="zh-CN" sz="2800">
                <a:latin typeface="Times New Roman" panose="02020603050405020304" pitchFamily="18" charset="0"/>
                <a:ea typeface="仿宋_GB2312" panose="02010609030101010101" pitchFamily="49" charset="-122"/>
              </a:rPr>
              <a:t>(0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，＋</a:t>
            </a:r>
            <a:r>
              <a:rPr lang="en-US" altLang="zh-CN" sz="2800" dirty="0">
                <a:ea typeface="仿宋_GB2312" panose="02010609030101010101" pitchFamily="49" charset="-122"/>
              </a:rPr>
              <a:t>∞</a:t>
            </a:r>
            <a:r>
              <a:rPr lang="en-US" altLang="zh-CN" sz="2800">
                <a:latin typeface="Times New Roman" panose="02020603050405020304" pitchFamily="18" charset="0"/>
                <a:ea typeface="仿宋_GB2312" panose="02010609030101010101" pitchFamily="49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上单调递增，故</a:t>
            </a:r>
            <a:r>
              <a:rPr lang="en-US" altLang="zh-CN" sz="2800" dirty="0">
                <a:latin typeface="宋体" panose="02010600030101010101" pitchFamily="2" charset="-122"/>
                <a:ea typeface="仿宋_GB2312" panose="02010609030101010101" pitchFamily="49" charset="-122"/>
              </a:rPr>
              <a:t>③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正确；</a:t>
            </a:r>
            <a:endParaRPr lang="zh-CN" altLang="en-US" sz="2800" dirty="0">
              <a:latin typeface="宋体" panose="02010600030101010101" pitchFamily="2" charset="-122"/>
              <a:ea typeface="仿宋_GB2312" panose="02010609030101010101" pitchFamily="49" charset="-122"/>
            </a:endParaRPr>
          </a:p>
          <a:p>
            <a:pPr algn="l">
              <a:buClr>
                <a:schemeClr val="accent1"/>
              </a:buClr>
              <a:buNone/>
            </a:pPr>
            <a:r>
              <a:rPr lang="en-US" altLang="zh-CN" sz="2800" dirty="0">
                <a:latin typeface="宋体" panose="02010600030101010101" pitchFamily="2" charset="-122"/>
                <a:ea typeface="仿宋_GB2312" panose="02010609030101010101" pitchFamily="49" charset="-122"/>
              </a:rPr>
              <a:t>④</a:t>
            </a:r>
            <a:r>
              <a:rPr lang="en-US" altLang="zh-CN" sz="2800" i="1">
                <a:latin typeface="Times New Roman" panose="02020603050405020304" pitchFamily="18" charset="0"/>
                <a:ea typeface="仿宋_GB2312" panose="02010609030101010101" pitchFamily="49" charset="-122"/>
              </a:rPr>
              <a:t>y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仿宋_GB2312" panose="02010609030101010101" pitchFamily="49" charset="-122"/>
              </a:rPr>
              <a:t>2</a:t>
            </a:r>
            <a:r>
              <a:rPr lang="en-US" altLang="zh-CN" sz="2800" i="1" baseline="30000">
                <a:latin typeface="Times New Roman" panose="02020603050405020304" pitchFamily="18" charset="0"/>
                <a:ea typeface="仿宋_GB2312" panose="02010609030101010101" pitchFamily="49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在</a:t>
            </a:r>
            <a:r>
              <a:rPr lang="en-US" altLang="zh-CN" sz="2800" b="1">
                <a:latin typeface="Times New Roman" panose="02020603050405020304" pitchFamily="18" charset="0"/>
                <a:ea typeface="仿宋_GB2312" panose="02010609030101010101" pitchFamily="49" charset="-122"/>
              </a:rPr>
              <a:t>R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上单调递增，故</a:t>
            </a:r>
            <a:r>
              <a:rPr lang="en-US" altLang="zh-CN" sz="2800" dirty="0">
                <a:latin typeface="宋体" panose="02010600030101010101" pitchFamily="2" charset="-122"/>
                <a:ea typeface="仿宋_GB2312" panose="02010609030101010101" pitchFamily="49" charset="-122"/>
              </a:rPr>
              <a:t>④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不正确．</a:t>
            </a:r>
            <a:r>
              <a:rPr lang="en-US" altLang="zh-CN" sz="2800" dirty="0">
                <a:latin typeface="宋体" panose="02010600030101010101" pitchFamily="2" charset="-122"/>
                <a:ea typeface="仿宋_GB2312" panose="02010609030101010101" pitchFamily="49" charset="-122"/>
              </a:rPr>
              <a:t>∴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选</a:t>
            </a:r>
            <a:r>
              <a:rPr lang="en-US" altLang="zh-CN" sz="2800">
                <a:latin typeface="Times New Roman" panose="02020603050405020304" pitchFamily="18" charset="0"/>
                <a:ea typeface="仿宋_GB2312" panose="02010609030101010101" pitchFamily="49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．</a:t>
            </a:r>
            <a:endParaRPr lang="zh-CN" altLang="en-US" sz="2800" dirty="0">
              <a:latin typeface="Times New Roman" panose="02020603050405020304" pitchFamily="18" charset="0"/>
              <a:ea typeface="仿宋_GB2312" panose="02010609030101010101" pitchFamily="49" charset="-122"/>
            </a:endParaRPr>
          </a:p>
        </p:txBody>
      </p:sp>
      <p:sp>
        <p:nvSpPr>
          <p:cNvPr id="683011" name="矩形 683010"/>
          <p:cNvSpPr/>
          <p:nvPr/>
        </p:nvSpPr>
        <p:spPr>
          <a:xfrm>
            <a:off x="6668770" y="2275205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683012" name="图片 6830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5325" y="766763"/>
            <a:ext cx="2457450" cy="719137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301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0">
                                            <p:txEl>
                                              <p:charRg st="147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83010">
                                            <p:txEl>
                                              <p:charRg st="147" end="1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0">
                                            <p:txEl>
                                              <p:charRg st="185" end="2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83010">
                                            <p:txEl>
                                              <p:charRg st="185" end="20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84036" name="对象 684035"/>
          <p:cNvGraphicFramePr/>
          <p:nvPr/>
        </p:nvGraphicFramePr>
        <p:xfrm>
          <a:off x="628650" y="549275"/>
          <a:ext cx="10931525" cy="273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0923905" imgH="2728595" progId="Word.Document.8">
                  <p:embed/>
                </p:oleObj>
              </mc:Choice>
              <mc:Fallback>
                <p:oleObj name="" r:id="rId1" imgW="10923905" imgH="2728595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28650" y="549275"/>
                        <a:ext cx="10931525" cy="2732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4035" name="矩形 684034"/>
          <p:cNvSpPr/>
          <p:nvPr/>
        </p:nvSpPr>
        <p:spPr>
          <a:xfrm>
            <a:off x="10932478" y="661353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 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684037" name="对象 684036"/>
          <p:cNvGraphicFramePr/>
          <p:nvPr/>
        </p:nvGraphicFramePr>
        <p:xfrm>
          <a:off x="628650" y="2925763"/>
          <a:ext cx="10931525" cy="309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10915015" imgH="3090545" progId="Word.Document.8">
                  <p:embed/>
                </p:oleObj>
              </mc:Choice>
              <mc:Fallback>
                <p:oleObj name="" r:id="rId3" imgW="10915015" imgH="3090545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28650" y="2925763"/>
                        <a:ext cx="10931525" cy="3095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4035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85060" name="对象 685059"/>
          <p:cNvGraphicFramePr/>
          <p:nvPr/>
        </p:nvGraphicFramePr>
        <p:xfrm>
          <a:off x="627063" y="620713"/>
          <a:ext cx="10885487" cy="1811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0923905" imgH="1817370" progId="Word.Document.8">
                  <p:embed/>
                </p:oleObj>
              </mc:Choice>
              <mc:Fallback>
                <p:oleObj name="" r:id="rId1" imgW="10923905" imgH="181737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27063" y="620713"/>
                        <a:ext cx="10885487" cy="1811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5061" name="对象 685060"/>
          <p:cNvGraphicFramePr/>
          <p:nvPr/>
        </p:nvGraphicFramePr>
        <p:xfrm>
          <a:off x="3719830" y="1114425"/>
          <a:ext cx="1532890" cy="871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1445260" imgH="796290" progId="Word.Document.8">
                  <p:embed/>
                </p:oleObj>
              </mc:Choice>
              <mc:Fallback>
                <p:oleObj name="" r:id="rId3" imgW="1445260" imgH="79629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19830" y="1114425"/>
                        <a:ext cx="1532890" cy="8712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5062" name="对象 685061"/>
          <p:cNvGraphicFramePr/>
          <p:nvPr/>
        </p:nvGraphicFramePr>
        <p:xfrm>
          <a:off x="628650" y="2065338"/>
          <a:ext cx="10931525" cy="431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10915015" imgH="4306570" progId="Word.Document.8">
                  <p:embed/>
                </p:oleObj>
              </mc:Choice>
              <mc:Fallback>
                <p:oleObj name="" r:id="rId5" imgW="10915015" imgH="430657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28650" y="2065338"/>
                        <a:ext cx="10931525" cy="4313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82" name="文本占位符 686081"/>
          <p:cNvSpPr/>
          <p:nvPr>
            <p:ph type="body" idx="1"/>
          </p:nvPr>
        </p:nvSpPr>
        <p:spPr>
          <a:xfrm>
            <a:off x="695325" y="273050"/>
            <a:ext cx="10799763" cy="1440180"/>
          </a:xfrm>
        </p:spPr>
        <p:txBody>
          <a:bodyPr>
            <a:spAutoFit/>
          </a:bodyPr>
          <a:p>
            <a:pPr algn="l">
              <a:buClr>
                <a:schemeClr val="accent1"/>
              </a:buClr>
              <a:buNone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．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求下列函数的极值．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buClr>
                <a:schemeClr val="accent1"/>
              </a:buClr>
              <a:buNone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>
              <a:buClr>
                <a:schemeClr val="accent1"/>
              </a:buClr>
              <a:buNone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zh-CN" altLang="en-US" baseline="30000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i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686084" name="对象 686083"/>
          <p:cNvGraphicFramePr/>
          <p:nvPr/>
        </p:nvGraphicFramePr>
        <p:xfrm>
          <a:off x="35560" y="1649413"/>
          <a:ext cx="10931525" cy="237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0915015" imgH="2367280" progId="Word.Document.8">
                  <p:embed/>
                </p:oleObj>
              </mc:Choice>
              <mc:Fallback>
                <p:oleObj name="" r:id="rId1" imgW="10915015" imgH="236728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5560" y="1649413"/>
                        <a:ext cx="10931525" cy="2370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/>
          <p:nvPr/>
        </p:nvGraphicFramePr>
        <p:xfrm>
          <a:off x="557530" y="5699760"/>
          <a:ext cx="8152765" cy="8515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3" imgW="11068050" imgH="3576320" progId="Word.Document.8">
                  <p:embed/>
                </p:oleObj>
              </mc:Choice>
              <mc:Fallback>
                <p:oleObj name="" r:id="rId3" imgW="11068050" imgH="357632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4"/>
                      <a:srcRect t="69078" r="26390" b="7145"/>
                      <a:stretch>
                        <a:fillRect/>
                      </a:stretch>
                    </p:blipFill>
                    <p:spPr>
                      <a:xfrm>
                        <a:off x="557530" y="5699760"/>
                        <a:ext cx="8152765" cy="8515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/>
          <p:nvPr/>
        </p:nvGraphicFramePr>
        <p:xfrm>
          <a:off x="1171575" y="3832225"/>
          <a:ext cx="8451850" cy="18199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5" imgW="11068050" imgH="3576320" progId="Word.Document.8">
                  <p:embed/>
                </p:oleObj>
              </mc:Choice>
              <mc:Fallback>
                <p:oleObj name="" r:id="rId5" imgW="11068050" imgH="357632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4"/>
                      <a:srcRect t="-266" r="-711" b="31897"/>
                      <a:stretch>
                        <a:fillRect/>
                      </a:stretch>
                    </p:blipFill>
                    <p:spPr>
                      <a:xfrm>
                        <a:off x="1171575" y="3832225"/>
                        <a:ext cx="8451850" cy="18199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88132" name="对象 688131"/>
          <p:cNvGraphicFramePr/>
          <p:nvPr/>
        </p:nvGraphicFramePr>
        <p:xfrm>
          <a:off x="557213" y="728663"/>
          <a:ext cx="11075987" cy="594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11068050" imgH="5930900" progId="Word.Document.8">
                  <p:embed/>
                </p:oleObj>
              </mc:Choice>
              <mc:Fallback>
                <p:oleObj name="" r:id="rId1" imgW="11068050" imgH="593090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57213" y="728663"/>
                        <a:ext cx="11075987" cy="5940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906" name="文本占位符 635905"/>
          <p:cNvSpPr/>
          <p:nvPr>
            <p:ph type="body" idx="1"/>
          </p:nvPr>
        </p:nvSpPr>
        <p:spPr>
          <a:xfrm>
            <a:off x="695325" y="1398588"/>
            <a:ext cx="10799763" cy="1066165"/>
          </a:xfrm>
        </p:spPr>
        <p:txBody>
          <a:bodyPr>
            <a:spAutoFit/>
          </a:bodyPr>
          <a:p>
            <a:pPr algn="l" defTabSz="914400">
              <a:buClr>
                <a:schemeClr val="accent1"/>
              </a:buClr>
              <a:buNone/>
              <a:tabLst>
                <a:tab pos="2240280" algn="l"/>
                <a:tab pos="5466080" algn="l"/>
              </a:tabLst>
            </a:pP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求函数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的极值．</a:t>
            </a:r>
            <a:endParaRPr lang="zh-CN" altLang="en-US" sz="2800" dirty="0">
              <a:solidFill>
                <a:srgbClr val="FF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defTabSz="914400">
              <a:buClr>
                <a:schemeClr val="accent1"/>
              </a:buClr>
              <a:buNone/>
              <a:tabLst>
                <a:tab pos="2240280" algn="l"/>
                <a:tab pos="5466080" algn="l"/>
              </a:tabLst>
            </a:pP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5907" name="矩形 635906"/>
          <p:cNvSpPr/>
          <p:nvPr/>
        </p:nvSpPr>
        <p:spPr>
          <a:xfrm>
            <a:off x="695325" y="889000"/>
            <a:ext cx="10799763" cy="488950"/>
          </a:xfrm>
          <a:prstGeom prst="rect">
            <a:avLst/>
          </a:prstGeom>
          <a:solidFill>
            <a:srgbClr val="DDDDDD"/>
          </a:solidFill>
          <a:ln w="9525">
            <a:noFill/>
          </a:ln>
        </p:spPr>
        <p:txBody>
          <a:bodyPr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u="none" kern="1200" baseline="0">
                <a:solidFill>
                  <a:srgbClr val="000000"/>
                </a:solidFill>
                <a:latin typeface="Verdana" panose="020B0604030504040204" pitchFamily="34" charset="0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5pPr>
          </a:lstStyle>
          <a:p>
            <a:pPr lvl="0" indent="0" algn="l">
              <a:lnSpc>
                <a:spcPct val="100000"/>
              </a:lnSpc>
            </a:pPr>
            <a:r>
              <a:rPr lang="zh-CN" altLang="en-US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命题方向</a:t>
            </a:r>
            <a:r>
              <a:rPr lang="en-US" altLang="zh-CN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　</a:t>
            </a:r>
            <a:r>
              <a:rPr lang="en-US" altLang="zh-CN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⇨</a:t>
            </a:r>
            <a:r>
              <a:rPr lang="zh-CN" altLang="en-US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利用导数求函数的极值</a:t>
            </a:r>
            <a:endParaRPr lang="zh-CN" altLang="en-US" sz="2600" b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635910" name="图片 6359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5325" y="9525"/>
            <a:ext cx="3119438" cy="7191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35911" name="图片 635910" descr="例题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7675" y="1473200"/>
            <a:ext cx="1274763" cy="388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5912" name="矩形 635911"/>
          <p:cNvSpPr/>
          <p:nvPr/>
        </p:nvSpPr>
        <p:spPr>
          <a:xfrm>
            <a:off x="1962150" y="1425575"/>
            <a:ext cx="14509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u="none" kern="1200" baseline="0">
                <a:solidFill>
                  <a:srgbClr val="000000"/>
                </a:solidFill>
                <a:latin typeface="Verdana" panose="020B0604030504040204" pitchFamily="34" charset="0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5pPr>
          </a:lstStyle>
          <a:p>
            <a:pPr lvl="0" indent="0" defTabSz="914400">
              <a:lnSpc>
                <a:spcPct val="100000"/>
              </a:lnSpc>
              <a:buClr>
                <a:schemeClr val="accent1"/>
              </a:buClr>
              <a:buNone/>
              <a:tabLst>
                <a:tab pos="2238375" algn="l"/>
                <a:tab pos="5203825" algn="l"/>
              </a:tabLst>
            </a:pPr>
            <a:r>
              <a:rPr lang="zh-CN" altLang="en-US" b="0" dirty="0">
                <a:solidFill>
                  <a:schemeClr val="bg1"/>
                </a:solidFill>
                <a:ea typeface="黑体" panose="02010609060101010101" pitchFamily="2" charset="-122"/>
              </a:rPr>
              <a:t>典例 </a:t>
            </a:r>
            <a:r>
              <a:rPr lang="en-US" altLang="zh-CN" b="0">
                <a:solidFill>
                  <a:schemeClr val="bg1"/>
                </a:solidFill>
                <a:ea typeface="黑体" panose="02010609060101010101" pitchFamily="2" charset="-122"/>
              </a:rPr>
              <a:t>1 </a:t>
            </a:r>
            <a:endParaRPr lang="en-US" altLang="zh-CN" b="0">
              <a:solidFill>
                <a:schemeClr val="bg1"/>
              </a:solidFill>
              <a:ea typeface="黑体" panose="02010609060101010101" pitchFamily="2" charset="-122"/>
            </a:endParaRPr>
          </a:p>
        </p:txBody>
      </p:sp>
      <p:graphicFrame>
        <p:nvGraphicFramePr>
          <p:cNvPr id="636932" name="对象 636931"/>
          <p:cNvGraphicFramePr/>
          <p:nvPr/>
        </p:nvGraphicFramePr>
        <p:xfrm>
          <a:off x="557530" y="1858645"/>
          <a:ext cx="11075670" cy="3407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3" imgW="11068050" imgH="5066030" progId="Word.Document.8">
                  <p:embed/>
                </p:oleObj>
              </mc:Choice>
              <mc:Fallback>
                <p:oleObj name="" r:id="rId3" imgW="11068050" imgH="506603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/>
                      <a:srcRect t="1683" b="31156"/>
                      <a:stretch>
                        <a:fillRect/>
                      </a:stretch>
                    </p:blipFill>
                    <p:spPr>
                      <a:xfrm>
                        <a:off x="557530" y="1858645"/>
                        <a:ext cx="11075670" cy="340772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/>
          <p:nvPr/>
        </p:nvGraphicFramePr>
        <p:xfrm>
          <a:off x="557530" y="5271770"/>
          <a:ext cx="11075670" cy="13595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5" imgW="11068050" imgH="5066030" progId="Word.Document.8">
                  <p:embed/>
                </p:oleObj>
              </mc:Choice>
              <mc:Fallback>
                <p:oleObj name="" r:id="rId5" imgW="11068050" imgH="506603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/>
                      <a:srcRect t="69570" b="3638"/>
                      <a:stretch>
                        <a:fillRect/>
                      </a:stretch>
                    </p:blipFill>
                    <p:spPr>
                      <a:xfrm>
                        <a:off x="557530" y="5271770"/>
                        <a:ext cx="11075670" cy="13595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6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0180" name="对象 690179"/>
          <p:cNvGraphicFramePr/>
          <p:nvPr/>
        </p:nvGraphicFramePr>
        <p:xfrm>
          <a:off x="120650" y="539750"/>
          <a:ext cx="2730500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10923905" imgH="5060950" progId="Word.Document.8">
                  <p:embed/>
                </p:oleObj>
              </mc:Choice>
              <mc:Fallback>
                <p:oleObj name="" r:id="rId1" imgW="10923905" imgH="5060950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rcRect r="75022" b="90918"/>
                      <a:stretch>
                        <a:fillRect/>
                      </a:stretch>
                    </p:blipFill>
                    <p:spPr>
                      <a:xfrm>
                        <a:off x="120650" y="539750"/>
                        <a:ext cx="2730500" cy="460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1204" name="对象 691203"/>
          <p:cNvGraphicFramePr/>
          <p:nvPr/>
        </p:nvGraphicFramePr>
        <p:xfrm>
          <a:off x="632460" y="809308"/>
          <a:ext cx="10927715" cy="26930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3" imgW="10919460" imgH="2688590" progId="Word.Document.8">
                  <p:embed/>
                </p:oleObj>
              </mc:Choice>
              <mc:Fallback>
                <p:oleObj name="" r:id="rId3" imgW="10919460" imgH="2688590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32460" y="809308"/>
                        <a:ext cx="10927715" cy="26930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1205" name="矩形 691204"/>
          <p:cNvSpPr/>
          <p:nvPr/>
        </p:nvSpPr>
        <p:spPr>
          <a:xfrm>
            <a:off x="2708593" y="1802765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 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643075" name="对象 643074"/>
          <p:cNvGraphicFramePr/>
          <p:nvPr/>
        </p:nvGraphicFramePr>
        <p:xfrm>
          <a:off x="628650" y="3440113"/>
          <a:ext cx="10931525" cy="3281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10915015" imgH="3276600" progId="Word.Document.8">
                  <p:embed/>
                </p:oleObj>
              </mc:Choice>
              <mc:Fallback>
                <p:oleObj name="" r:id="rId5" imgW="10915015" imgH="3276600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28650" y="3440113"/>
                        <a:ext cx="10931525" cy="3281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120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002" name="文本占位符 640001"/>
          <p:cNvSpPr/>
          <p:nvPr>
            <p:ph type="body" idx="1"/>
          </p:nvPr>
        </p:nvSpPr>
        <p:spPr>
          <a:xfrm>
            <a:off x="695325" y="765175"/>
            <a:ext cx="10799763" cy="4851400"/>
          </a:xfrm>
          <a:solidFill>
            <a:srgbClr val="EAEAEA">
              <a:alpha val="100000"/>
            </a:srgbClr>
          </a:solidFill>
          <a:ln>
            <a:solidFill>
              <a:schemeClr val="tx1"/>
            </a:solidFill>
            <a:miter/>
          </a:ln>
        </p:spPr>
        <p:txBody>
          <a:bodyPr>
            <a:spAutoFit/>
          </a:bodyPr>
          <a:p>
            <a:pPr algn="l">
              <a:lnSpc>
                <a:spcPct val="120000"/>
              </a:lnSpc>
              <a:buClr>
                <a:schemeClr val="accent1"/>
              </a:buClr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『规律总结』　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利用导数求函数极值的步骤：</a:t>
            </a:r>
            <a:endParaRPr lang="zh-CN" altLang="en-US" sz="2800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  <a:p>
            <a:pPr algn="l">
              <a:lnSpc>
                <a:spcPct val="120000"/>
              </a:lnSpc>
              <a:buClr>
                <a:schemeClr val="accent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(1)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确定函数的定义域．</a:t>
            </a:r>
            <a:endParaRPr lang="zh-CN" altLang="en-US" sz="2800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  <a:p>
            <a:pPr algn="l">
              <a:lnSpc>
                <a:spcPct val="120000"/>
              </a:lnSpc>
              <a:buClr>
                <a:schemeClr val="accent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(2)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求导数</a:t>
            </a:r>
            <a:r>
              <a:rPr lang="en-US" altLang="zh-CN" sz="2800" i="1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f</a:t>
            </a:r>
            <a:r>
              <a:rPr lang="en-US" altLang="zh-CN" sz="2800" dirty="0" err="1">
                <a:ea typeface="楷体_GB2312" panose="02010609030101010101" pitchFamily="49" charset="-122"/>
              </a:rPr>
              <a:t>′</a:t>
            </a:r>
            <a:r>
              <a:rPr lang="en-US" altLang="zh-CN" sz="2800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en-US" altLang="zh-CN" sz="2800" i="1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．</a:t>
            </a:r>
            <a:endParaRPr lang="zh-CN" altLang="en-US" sz="2800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  <a:p>
            <a:pPr algn="l">
              <a:lnSpc>
                <a:spcPct val="120000"/>
              </a:lnSpc>
              <a:buClr>
                <a:schemeClr val="accent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(3)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解方程</a:t>
            </a:r>
            <a:r>
              <a:rPr lang="en-US" altLang="zh-CN" sz="2800" i="1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f</a:t>
            </a:r>
            <a:r>
              <a:rPr lang="en-US" altLang="zh-CN" sz="2800" dirty="0" err="1">
                <a:ea typeface="楷体_GB2312" panose="02010609030101010101" pitchFamily="49" charset="-122"/>
              </a:rPr>
              <a:t>′</a:t>
            </a:r>
            <a:r>
              <a:rPr lang="en-US" altLang="zh-CN" sz="2800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en-US" altLang="zh-CN" sz="2800" i="1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得方程的根．</a:t>
            </a:r>
            <a:endParaRPr lang="zh-CN" altLang="en-US" sz="2800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  <a:p>
            <a:pPr algn="l">
              <a:lnSpc>
                <a:spcPct val="120000"/>
              </a:lnSpc>
              <a:buClr>
                <a:schemeClr val="accent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(4)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利用方程</a:t>
            </a:r>
            <a:r>
              <a:rPr lang="en-US" altLang="zh-CN" sz="2800" i="1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f</a:t>
            </a:r>
            <a:r>
              <a:rPr lang="en-US" altLang="zh-CN" sz="2800" dirty="0" err="1">
                <a:ea typeface="楷体_GB2312" panose="02010609030101010101" pitchFamily="49" charset="-122"/>
              </a:rPr>
              <a:t>′</a:t>
            </a:r>
            <a:r>
              <a:rPr lang="en-US" altLang="zh-CN" sz="2800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en-US" altLang="zh-CN" sz="2800" i="1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的根将定义域分成若干个小开区间，列表，判定导函数在各个小开区间的符号．</a:t>
            </a:r>
            <a:endParaRPr lang="zh-CN" altLang="en-US" sz="2800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  <a:p>
            <a:pPr algn="l">
              <a:lnSpc>
                <a:spcPct val="120000"/>
              </a:lnSpc>
              <a:buClr>
                <a:schemeClr val="accent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(5)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确定函数的极值，如果</a:t>
            </a:r>
            <a:r>
              <a:rPr lang="en-US" altLang="zh-CN" sz="2800" i="1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f</a:t>
            </a:r>
            <a:r>
              <a:rPr lang="en-US" altLang="zh-CN" sz="2800" dirty="0" err="1">
                <a:ea typeface="楷体_GB2312" panose="02010609030101010101" pitchFamily="49" charset="-122"/>
              </a:rPr>
              <a:t>′</a:t>
            </a:r>
            <a:r>
              <a:rPr lang="en-US" altLang="zh-CN" sz="2800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en-US" altLang="zh-CN" sz="2800" i="1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的符号在</a:t>
            </a:r>
            <a:r>
              <a:rPr lang="en-US" altLang="zh-CN" sz="2800" i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8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处由正</a:t>
            </a: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负</a:t>
            </a: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变负</a:t>
            </a: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正</a:t>
            </a: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，则</a:t>
            </a:r>
            <a:r>
              <a:rPr lang="en-US" altLang="zh-CN" sz="2800" i="1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f</a:t>
            </a:r>
            <a:r>
              <a:rPr lang="en-US" altLang="zh-CN" sz="2800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en-US" altLang="zh-CN" sz="2800" i="1" dirty="0" err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在</a:t>
            </a:r>
            <a:r>
              <a:rPr lang="en-US" altLang="zh-CN" sz="2800" i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8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处取得极大</a:t>
            </a: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小</a:t>
            </a: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值</a:t>
            </a:r>
            <a:r>
              <a:rPr lang="en-US" altLang="zh-CN" sz="2800">
                <a:latin typeface="Times New Roman" panose="02020603050405020304" pitchFamily="18" charset="0"/>
                <a:ea typeface="楷体_GB2312" panose="0201060903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226" name="文本占位符 692225"/>
          <p:cNvSpPr/>
          <p:nvPr>
            <p:ph type="body" idx="1"/>
          </p:nvPr>
        </p:nvSpPr>
        <p:spPr>
          <a:xfrm>
            <a:off x="695325" y="806450"/>
            <a:ext cx="10799763" cy="1016000"/>
          </a:xfrm>
        </p:spPr>
        <p:txBody>
          <a:bodyPr>
            <a:spAutoFit/>
          </a:bodyPr>
          <a:p>
            <a:pPr defTabSz="914400">
              <a:lnSpc>
                <a:spcPct val="110000"/>
              </a:lnSpc>
              <a:buClr>
                <a:schemeClr val="accent1"/>
              </a:buClr>
              <a:buNone/>
              <a:tabLst>
                <a:tab pos="2240280" algn="l"/>
                <a:tab pos="5466080" algn="l"/>
              </a:tabLst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已知</a:t>
            </a:r>
            <a:r>
              <a:rPr lang="en-US" altLang="zh-CN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dirty="0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ax</a:t>
            </a:r>
            <a:r>
              <a:rPr lang="en-US" altLang="zh-CN" baseline="300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bx</a:t>
            </a:r>
            <a:r>
              <a:rPr lang="en-US" altLang="zh-CN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在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±1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处的极大值为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，极小值为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 defTabSz="914400">
              <a:lnSpc>
                <a:spcPct val="110000"/>
              </a:lnSpc>
              <a:buClr>
                <a:schemeClr val="accent1"/>
              </a:buClr>
              <a:buNone/>
              <a:tabLst>
                <a:tab pos="2240280" algn="l"/>
                <a:tab pos="5466080" algn="l"/>
              </a:tabLst>
            </a:pP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试确定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的值．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92227" name="矩形 692226"/>
          <p:cNvSpPr/>
          <p:nvPr/>
        </p:nvSpPr>
        <p:spPr>
          <a:xfrm>
            <a:off x="695325" y="201613"/>
            <a:ext cx="10799763" cy="488950"/>
          </a:xfrm>
          <a:prstGeom prst="rect">
            <a:avLst/>
          </a:prstGeom>
          <a:solidFill>
            <a:srgbClr val="DDDDDD"/>
          </a:solidFill>
          <a:ln w="9525">
            <a:noFill/>
          </a:ln>
        </p:spPr>
        <p:txBody>
          <a:bodyPr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u="none" kern="1200" baseline="0">
                <a:solidFill>
                  <a:srgbClr val="000000"/>
                </a:solidFill>
                <a:latin typeface="Verdana" panose="020B0604030504040204" pitchFamily="34" charset="0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5pPr>
          </a:lstStyle>
          <a:p>
            <a:pPr lvl="0" indent="0" algn="l">
              <a:lnSpc>
                <a:spcPct val="100000"/>
              </a:lnSpc>
            </a:pPr>
            <a:r>
              <a:rPr lang="zh-CN" altLang="en-US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命题方向</a:t>
            </a:r>
            <a:r>
              <a:rPr lang="en-US" altLang="zh-CN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　</a:t>
            </a:r>
            <a:r>
              <a:rPr lang="en-US" altLang="zh-CN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⇨</a:t>
            </a:r>
            <a:r>
              <a:rPr lang="zh-CN" altLang="en-US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求参数的值或取值范围问题</a:t>
            </a:r>
            <a:endParaRPr lang="zh-CN" altLang="en-US" sz="2600" b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692230" name="图片 692229" descr="例题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0425" y="801688"/>
            <a:ext cx="1274763" cy="388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2231" name="矩形 692230"/>
          <p:cNvSpPr/>
          <p:nvPr/>
        </p:nvSpPr>
        <p:spPr>
          <a:xfrm>
            <a:off x="1104900" y="754063"/>
            <a:ext cx="14509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u="none" kern="1200" baseline="0">
                <a:solidFill>
                  <a:srgbClr val="000000"/>
                </a:solidFill>
                <a:latin typeface="Verdana" panose="020B0604030504040204" pitchFamily="34" charset="0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5pPr>
          </a:lstStyle>
          <a:p>
            <a:pPr lvl="0" indent="0" defTabSz="914400">
              <a:lnSpc>
                <a:spcPct val="100000"/>
              </a:lnSpc>
              <a:buClr>
                <a:schemeClr val="accent1"/>
              </a:buClr>
              <a:buNone/>
              <a:tabLst>
                <a:tab pos="2238375" algn="l"/>
                <a:tab pos="5203825" algn="l"/>
              </a:tabLst>
            </a:pPr>
            <a:r>
              <a:rPr lang="zh-CN" altLang="en-US" b="0" dirty="0">
                <a:solidFill>
                  <a:schemeClr val="bg1"/>
                </a:solidFill>
                <a:ea typeface="黑体" panose="02010609060101010101" pitchFamily="2" charset="-122"/>
              </a:rPr>
              <a:t>典例 </a:t>
            </a:r>
            <a:r>
              <a:rPr lang="en-US" altLang="zh-CN" b="0">
                <a:solidFill>
                  <a:schemeClr val="bg1"/>
                </a:solidFill>
                <a:ea typeface="黑体" panose="02010609060101010101" pitchFamily="2" charset="-122"/>
              </a:rPr>
              <a:t>2 </a:t>
            </a:r>
            <a:endParaRPr lang="en-US" altLang="zh-CN" b="0">
              <a:solidFill>
                <a:schemeClr val="bg1"/>
              </a:solidFill>
              <a:ea typeface="黑体" panose="02010609060101010101" pitchFamily="2" charset="-122"/>
            </a:endParaRPr>
          </a:p>
        </p:txBody>
      </p:sp>
      <p:graphicFrame>
        <p:nvGraphicFramePr>
          <p:cNvPr id="2" name="对象 1"/>
          <p:cNvGraphicFramePr/>
          <p:nvPr/>
        </p:nvGraphicFramePr>
        <p:xfrm>
          <a:off x="353537" y="1753394"/>
          <a:ext cx="11070590" cy="293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2" imgW="11062335" imgH="2926080" progId="Word.Document.8">
                  <p:embed/>
                </p:oleObj>
              </mc:Choice>
              <mc:Fallback>
                <p:oleObj name="" r:id="rId2" imgW="11062335" imgH="2926080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53537" y="1753394"/>
                        <a:ext cx="11070590" cy="2930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4276" name="对象 694275"/>
          <p:cNvGraphicFramePr/>
          <p:nvPr/>
        </p:nvGraphicFramePr>
        <p:xfrm>
          <a:off x="628650" y="4435475"/>
          <a:ext cx="10400665" cy="2550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4" imgW="10915015" imgH="2905760" progId="Word.Document.8">
                  <p:embed/>
                </p:oleObj>
              </mc:Choice>
              <mc:Fallback>
                <p:oleObj name="" r:id="rId4" imgW="10915015" imgH="2905760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28650" y="4435475"/>
                        <a:ext cx="10400665" cy="25501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/>
          <p:nvPr/>
        </p:nvGraphicFramePr>
        <p:xfrm>
          <a:off x="628650" y="85725"/>
          <a:ext cx="2730500" cy="4070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1" imgW="10915015" imgH="2729230" progId="Word.Document.8">
                  <p:embed/>
                </p:oleObj>
              </mc:Choice>
              <mc:Fallback>
                <p:oleObj name="" r:id="rId1" imgW="10915015" imgH="272923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rcRect t="871" r="75022" b="84241"/>
                      <a:stretch>
                        <a:fillRect/>
                      </a:stretch>
                    </p:blipFill>
                    <p:spPr>
                      <a:xfrm>
                        <a:off x="628650" y="85725"/>
                        <a:ext cx="2730500" cy="4070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/>
          <p:nvPr/>
        </p:nvGraphicFramePr>
        <p:xfrm>
          <a:off x="630555" y="476885"/>
          <a:ext cx="10931525" cy="19046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3" imgW="10915015" imgH="2729230" progId="Word.Document.8">
                  <p:embed/>
                </p:oleObj>
              </mc:Choice>
              <mc:Fallback>
                <p:oleObj name="" r:id="rId3" imgW="10915015" imgH="272923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rcRect t="24550" b="5773"/>
                      <a:stretch>
                        <a:fillRect/>
                      </a:stretch>
                    </p:blipFill>
                    <p:spPr>
                      <a:xfrm>
                        <a:off x="630555" y="476885"/>
                        <a:ext cx="10931525" cy="190468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8372" name="对象 698371"/>
          <p:cNvGraphicFramePr/>
          <p:nvPr/>
        </p:nvGraphicFramePr>
        <p:xfrm>
          <a:off x="1120934" y="2185195"/>
          <a:ext cx="11071225" cy="47840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4" imgW="11062335" imgH="4775835" progId="Word.Document.8">
                  <p:embed/>
                </p:oleObj>
              </mc:Choice>
              <mc:Fallback>
                <p:oleObj name="" r:id="rId4" imgW="11062335" imgH="4775835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20934" y="2185195"/>
                        <a:ext cx="11071225" cy="47840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6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对象 3"/>
          <p:cNvGraphicFramePr/>
          <p:nvPr/>
        </p:nvGraphicFramePr>
        <p:xfrm>
          <a:off x="630555" y="80010"/>
          <a:ext cx="10931525" cy="19046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1" imgW="10915015" imgH="2729230" progId="Word.Document.8">
                  <p:embed/>
                </p:oleObj>
              </mc:Choice>
              <mc:Fallback>
                <p:oleObj name="" r:id="rId1" imgW="10915015" imgH="272923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rcRect t="24550" b="5773"/>
                      <a:stretch>
                        <a:fillRect/>
                      </a:stretch>
                    </p:blipFill>
                    <p:spPr>
                      <a:xfrm>
                        <a:off x="630555" y="80010"/>
                        <a:ext cx="10931525" cy="190468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9395" name="对象 699394"/>
          <p:cNvGraphicFramePr/>
          <p:nvPr/>
        </p:nvGraphicFramePr>
        <p:xfrm>
          <a:off x="253207" y="2142967"/>
          <a:ext cx="11070590" cy="43389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3" imgW="11062335" imgH="4331335" progId="Word.Document.8">
                  <p:embed/>
                </p:oleObj>
              </mc:Choice>
              <mc:Fallback>
                <p:oleObj name="" r:id="rId3" imgW="11062335" imgH="4331335" progId="Word.Document.8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3207" y="2142967"/>
                        <a:ext cx="11070590" cy="43389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5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1749" name="对象 671748"/>
          <p:cNvGraphicFramePr/>
          <p:nvPr/>
        </p:nvGraphicFramePr>
        <p:xfrm>
          <a:off x="366713" y="515938"/>
          <a:ext cx="11075987" cy="575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" imgW="11068050" imgH="5746115" progId="Word.Document.8">
                  <p:embed/>
                </p:oleObj>
              </mc:Choice>
              <mc:Fallback>
                <p:oleObj name="" r:id="rId1" imgW="11068050" imgH="5746115" progId="Word.Document.8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66713" y="515938"/>
                        <a:ext cx="11075987" cy="5754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2772" name="对象 672771"/>
          <p:cNvGraphicFramePr/>
          <p:nvPr/>
        </p:nvGraphicFramePr>
        <p:xfrm>
          <a:off x="5393690" y="4297045"/>
          <a:ext cx="6690995" cy="2214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3" imgW="10915015" imgH="2410460" progId="Word.Document.8">
                  <p:embed/>
                </p:oleObj>
              </mc:Choice>
              <mc:Fallback>
                <p:oleObj name="" r:id="rId3" imgW="10915015" imgH="2410460" progId="Word.Document.8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4"/>
                      <a:srcRect r="38792" b="8283"/>
                      <a:stretch>
                        <a:fillRect/>
                      </a:stretch>
                    </p:blipFill>
                    <p:spPr>
                      <a:xfrm>
                        <a:off x="5393690" y="4297045"/>
                        <a:ext cx="6690995" cy="22148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708619" name="对象 708618"/>
          <p:cNvGraphicFramePr/>
          <p:nvPr/>
        </p:nvGraphicFramePr>
        <p:xfrm>
          <a:off x="626745" y="833438"/>
          <a:ext cx="10931525" cy="237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" imgW="10923905" imgH="2367280" progId="Word.Document.8">
                  <p:embed/>
                </p:oleObj>
              </mc:Choice>
              <mc:Fallback>
                <p:oleObj name="" r:id="rId1" imgW="10923905" imgH="2367280" progId="Word.Document.8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26745" y="833438"/>
                        <a:ext cx="10931525" cy="2370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08613" name="图片 7086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325" y="114300"/>
            <a:ext cx="3116263" cy="719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8615" name="矩形 708614"/>
          <p:cNvSpPr/>
          <p:nvPr/>
        </p:nvSpPr>
        <p:spPr>
          <a:xfrm>
            <a:off x="3862388" y="217488"/>
            <a:ext cx="75596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u="none" kern="1200" baseline="0">
                <a:solidFill>
                  <a:srgbClr val="000000"/>
                </a:solidFill>
                <a:latin typeface="Verdana" panose="020B0604030504040204" pitchFamily="34" charset="0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5pPr>
          </a:lstStyle>
          <a:p>
            <a:pPr lvl="0" indent="0">
              <a:lnSpc>
                <a:spcPct val="100000"/>
              </a:lnSpc>
            </a:pPr>
            <a:r>
              <a:rPr lang="zh-CN" altLang="en-US" b="0" dirty="0">
                <a:latin typeface="Times New Roman" panose="02020603050405020304" pitchFamily="18" charset="0"/>
                <a:ea typeface="黑体" panose="02010609060101010101" pitchFamily="2" charset="-122"/>
              </a:rPr>
              <a:t>有关函数极值的综合应用</a:t>
            </a:r>
            <a:endParaRPr lang="zh-CN" altLang="en-US" b="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708616" name="图片 708615" descr="例题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6050" y="871538"/>
            <a:ext cx="1274763" cy="388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8617" name="矩形 708616"/>
          <p:cNvSpPr/>
          <p:nvPr/>
        </p:nvSpPr>
        <p:spPr>
          <a:xfrm>
            <a:off x="1660525" y="823913"/>
            <a:ext cx="14509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u="none" kern="1200" baseline="0">
                <a:solidFill>
                  <a:srgbClr val="000000"/>
                </a:solidFill>
                <a:latin typeface="Verdana" panose="020B0604030504040204" pitchFamily="34" charset="0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5pPr>
          </a:lstStyle>
          <a:p>
            <a:pPr lvl="0" indent="0" defTabSz="914400">
              <a:lnSpc>
                <a:spcPct val="100000"/>
              </a:lnSpc>
              <a:buClr>
                <a:schemeClr val="accent1"/>
              </a:buClr>
              <a:buNone/>
              <a:tabLst>
                <a:tab pos="2238375" algn="l"/>
                <a:tab pos="5203825" algn="l"/>
              </a:tabLst>
            </a:pPr>
            <a:r>
              <a:rPr lang="zh-CN" altLang="en-US" b="0" dirty="0">
                <a:solidFill>
                  <a:schemeClr val="bg1"/>
                </a:solidFill>
                <a:ea typeface="黑体" panose="02010609060101010101" pitchFamily="2" charset="-122"/>
              </a:rPr>
              <a:t>典例 </a:t>
            </a:r>
            <a:r>
              <a:rPr lang="en-US" altLang="zh-CN" b="0" dirty="0">
                <a:solidFill>
                  <a:schemeClr val="bg1"/>
                </a:solidFill>
                <a:ea typeface="黑体" panose="02010609060101010101" pitchFamily="2" charset="-122"/>
              </a:rPr>
              <a:t>3</a:t>
            </a:r>
            <a:r>
              <a:rPr lang="en-US" altLang="zh-CN" b="0">
                <a:solidFill>
                  <a:schemeClr val="bg1"/>
                </a:solidFill>
                <a:ea typeface="黑体" panose="02010609060101010101" pitchFamily="2" charset="-122"/>
              </a:rPr>
              <a:t> </a:t>
            </a:r>
            <a:endParaRPr lang="en-US" altLang="zh-CN" b="0">
              <a:solidFill>
                <a:schemeClr val="bg1"/>
              </a:solidFill>
              <a:ea typeface="黑体" panose="02010609060101010101" pitchFamily="2" charset="-122"/>
            </a:endParaRPr>
          </a:p>
        </p:txBody>
      </p:sp>
      <p:graphicFrame>
        <p:nvGraphicFramePr>
          <p:cNvPr id="711684" name="对象 711683"/>
          <p:cNvGraphicFramePr/>
          <p:nvPr/>
        </p:nvGraphicFramePr>
        <p:xfrm>
          <a:off x="630873" y="3187859"/>
          <a:ext cx="10927080" cy="3468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5" imgW="10910570" imgH="3462655" progId="Word.Document.8">
                  <p:embed/>
                </p:oleObj>
              </mc:Choice>
              <mc:Fallback>
                <p:oleObj name="" r:id="rId5" imgW="10910570" imgH="3462655" progId="Word.Document.8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30873" y="3187859"/>
                        <a:ext cx="10927080" cy="34683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7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2706" name="文本占位符 712705"/>
          <p:cNvSpPr/>
          <p:nvPr>
            <p:ph type="body" idx="1"/>
          </p:nvPr>
        </p:nvSpPr>
        <p:spPr>
          <a:xfrm>
            <a:off x="695325" y="765175"/>
            <a:ext cx="10799763" cy="5213985"/>
          </a:xfrm>
        </p:spPr>
        <p:txBody>
          <a:bodyPr>
            <a:spAutoFit/>
          </a:bodyPr>
          <a:p>
            <a:pPr>
              <a:buClr>
                <a:schemeClr val="accent1"/>
              </a:buClr>
              <a:buNone/>
            </a:pP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(2)∵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在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处取得极大值，</a:t>
            </a:r>
            <a:endParaRPr lang="zh-CN" altLang="en-US" sz="2400" b="1" dirty="0">
              <a:latin typeface="Times New Roman" panose="02020603050405020304" pitchFamily="18" charset="0"/>
              <a:ea typeface="仿宋_GB2312" panose="02010609030101010101" pitchFamily="49" charset="-122"/>
              <a:cs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′(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1)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1)</a:t>
            </a:r>
            <a:r>
              <a:rPr lang="en-US" altLang="zh-CN" sz="2400" b="1" baseline="3000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0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1.</a:t>
            </a:r>
            <a:endParaRPr lang="en-US" altLang="zh-CN" sz="2400" b="1">
              <a:latin typeface="Times New Roman" panose="02020603050405020304" pitchFamily="18" charset="0"/>
              <a:ea typeface="仿宋_GB2312" panose="02010609030101010101" pitchFamily="49" charset="-122"/>
              <a:cs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400" b="1" i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400" b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400" b="1" i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 baseline="3000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i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400" b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′(</a:t>
            </a:r>
            <a:r>
              <a:rPr lang="en-US" altLang="zh-CN" sz="2400" b="1" i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 baseline="3000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，</a:t>
            </a:r>
            <a:endParaRPr lang="zh-CN" altLang="en-US" sz="2400" b="1" dirty="0">
              <a:latin typeface="Times New Roman" panose="02020603050405020304" pitchFamily="18" charset="0"/>
              <a:ea typeface="仿宋_GB2312" panose="02010609030101010101" pitchFamily="49" charset="-122"/>
              <a:cs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由</a:t>
            </a:r>
            <a:r>
              <a:rPr lang="en-US" altLang="zh-CN" sz="2400" b="1" i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400" b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′(</a:t>
            </a:r>
            <a:r>
              <a:rPr lang="en-US" altLang="zh-CN" sz="2400" b="1" i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0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解得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 baseline="-3000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 baseline="-3000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1.</a:t>
            </a:r>
            <a:endParaRPr lang="en-US" altLang="zh-CN" sz="2400" b="1">
              <a:latin typeface="Times New Roman" panose="02020603050405020304" pitchFamily="18" charset="0"/>
              <a:ea typeface="仿宋_GB2312" panose="02010609030101010101" pitchFamily="49" charset="-122"/>
              <a:cs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由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(1)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中</a:t>
            </a:r>
            <a:r>
              <a:rPr lang="en-US" altLang="zh-CN" sz="2400" b="1" i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400" b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400" b="1" i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的单调性可知，</a:t>
            </a:r>
            <a:r>
              <a:rPr lang="en-US" altLang="zh-CN" sz="2400" b="1" i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400" b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400" b="1" i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在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处取得极大值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1)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，</a:t>
            </a:r>
            <a:endParaRPr lang="zh-CN" altLang="en-US" sz="2400" b="1" dirty="0">
              <a:latin typeface="Times New Roman" panose="02020603050405020304" pitchFamily="18" charset="0"/>
              <a:ea typeface="仿宋_GB2312" panose="02010609030101010101" pitchFamily="49" charset="-122"/>
              <a:cs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在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处取得极小值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(1)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3.</a:t>
            </a:r>
            <a:endParaRPr lang="en-US" altLang="zh-CN" sz="2400" b="1">
              <a:latin typeface="Times New Roman" panose="02020603050405020304" pitchFamily="18" charset="0"/>
              <a:ea typeface="仿宋_GB2312" panose="02010609030101010101" pitchFamily="49" charset="-122"/>
              <a:cs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∵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直线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与函数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i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400" b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400" b="1" i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的图象有三个不同的交点，又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3)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19&lt;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(3)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17&gt;1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，</a:t>
            </a:r>
            <a:endParaRPr lang="zh-CN" altLang="en-US" sz="2400" b="1" dirty="0">
              <a:latin typeface="Times New Roman" panose="02020603050405020304" pitchFamily="18" charset="0"/>
              <a:ea typeface="仿宋_GB2312" panose="02010609030101010101" pitchFamily="49" charset="-122"/>
              <a:cs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结合</a:t>
            </a:r>
            <a:r>
              <a:rPr lang="en-US" altLang="zh-CN" sz="2400" b="1" i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f</a:t>
            </a:r>
            <a:r>
              <a:rPr lang="en-US" altLang="zh-CN" sz="2400" b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400" b="1" i="1" dirty="0" err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的单调性可知，</a:t>
            </a:r>
            <a:r>
              <a:rPr lang="en-US" altLang="zh-CN" sz="2400" b="1" i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的取值范围是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3,1)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．</a:t>
            </a:r>
            <a:endParaRPr lang="zh-CN" altLang="en-US" sz="2400" b="1" dirty="0">
              <a:latin typeface="Times New Roman" panose="02020603050405020304" pitchFamily="18" charset="0"/>
              <a:ea typeface="仿宋_GB2312" panose="02010609030101010101" pitchFamily="49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02" name="文本占位符 716801"/>
          <p:cNvSpPr/>
          <p:nvPr>
            <p:ph type="body" idx="1"/>
          </p:nvPr>
        </p:nvSpPr>
        <p:spPr>
          <a:xfrm>
            <a:off x="695325" y="82550"/>
            <a:ext cx="10799763" cy="2303145"/>
          </a:xfrm>
        </p:spPr>
        <p:txBody>
          <a:bodyPr>
            <a:spAutoFit/>
          </a:bodyPr>
          <a:p>
            <a:pPr>
              <a:buClr>
                <a:schemeClr val="accent1"/>
              </a:buClr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〔跟踪练习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r>
              <a:rPr lang="zh-CN" altLang="en-US" sz="2400">
                <a:latin typeface="Times New Roman" panose="02020603050405020304" pitchFamily="18" charset="0"/>
                <a:ea typeface="黑体" panose="02010609060101010101" pitchFamily="2" charset="-122"/>
              </a:rPr>
              <a:t>〕</a:t>
            </a:r>
            <a:endParaRPr lang="zh-CN" altLang="en-US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>
                <a:schemeClr val="accent1"/>
              </a:buClr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设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为实数，函数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 dirty="0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求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 dirty="0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的极值；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当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在什么范围内取值时，曲线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 dirty="0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轴有且只有一个交点？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716804" name="对象 716803"/>
          <p:cNvGraphicFramePr/>
          <p:nvPr/>
        </p:nvGraphicFramePr>
        <p:xfrm>
          <a:off x="628650" y="2420938"/>
          <a:ext cx="10931525" cy="209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" imgW="10915015" imgH="2093595" progId="Word.Document.8">
                  <p:embed/>
                </p:oleObj>
              </mc:Choice>
              <mc:Fallback>
                <p:oleObj name="" r:id="rId1" imgW="10915015" imgH="2093595" progId="Word.Document.8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28650" y="2420938"/>
                        <a:ext cx="10931525" cy="2095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828" name="对象 717827"/>
          <p:cNvGraphicFramePr/>
          <p:nvPr/>
        </p:nvGraphicFramePr>
        <p:xfrm>
          <a:off x="0" y="4367530"/>
          <a:ext cx="7867015" cy="2296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3" imgW="11068050" imgH="5656580" progId="Word.Document.8">
                  <p:embed/>
                </p:oleObj>
              </mc:Choice>
              <mc:Fallback>
                <p:oleObj name="" r:id="rId3" imgW="11068050" imgH="5656580" progId="Word.Document.8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4"/>
                      <a:srcRect r="14241" b="57196"/>
                      <a:stretch>
                        <a:fillRect/>
                      </a:stretch>
                    </p:blipFill>
                    <p:spPr>
                      <a:xfrm>
                        <a:off x="0" y="4367530"/>
                        <a:ext cx="7867015" cy="22961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/>
          <p:nvPr/>
        </p:nvGraphicFramePr>
        <p:xfrm>
          <a:off x="7211060" y="5036820"/>
          <a:ext cx="4980940" cy="1293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5" imgW="11068050" imgH="5656580" progId="Word.Document.8">
                  <p:embed/>
                </p:oleObj>
              </mc:Choice>
              <mc:Fallback>
                <p:oleObj name="" r:id="rId5" imgW="11068050" imgH="5656580" progId="Word.Document.8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4"/>
                      <a:srcRect l="63" t="42121" r="51766" b="33905"/>
                      <a:stretch>
                        <a:fillRect/>
                      </a:stretch>
                    </p:blipFill>
                    <p:spPr>
                      <a:xfrm>
                        <a:off x="7211060" y="5036820"/>
                        <a:ext cx="4980940" cy="12934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717828" name="对象 717827"/>
          <p:cNvGraphicFramePr/>
          <p:nvPr/>
        </p:nvGraphicFramePr>
        <p:xfrm>
          <a:off x="654050" y="492760"/>
          <a:ext cx="10794365" cy="1872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1" imgW="11068050" imgH="5656580" progId="Word.Document.8">
                  <p:embed/>
                </p:oleObj>
              </mc:Choice>
              <mc:Fallback>
                <p:oleObj name="" r:id="rId1" imgW="11068050" imgH="5656580" progId="Word.Document.8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2"/>
                      <a:srcRect l="2540" t="66947"/>
                      <a:stretch>
                        <a:fillRect/>
                      </a:stretch>
                    </p:blipFill>
                    <p:spPr>
                      <a:xfrm>
                        <a:off x="654050" y="492760"/>
                        <a:ext cx="10794365" cy="18726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/>
          <p:nvPr/>
        </p:nvGraphicFramePr>
        <p:xfrm>
          <a:off x="453390" y="2298224"/>
          <a:ext cx="10927715" cy="441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3" imgW="10919460" imgH="4409440" progId="Word.Document.8">
                  <p:embed/>
                </p:oleObj>
              </mc:Choice>
              <mc:Fallback>
                <p:oleObj name="" r:id="rId3" imgW="10919460" imgH="4409440" progId="Word.Document.8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3390" y="2298224"/>
                        <a:ext cx="10927715" cy="4416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9091" name="文本占位符 729090"/>
          <p:cNvSpPr/>
          <p:nvPr>
            <p:ph type="body" idx="1"/>
          </p:nvPr>
        </p:nvSpPr>
        <p:spPr>
          <a:xfrm>
            <a:off x="695325" y="740410"/>
            <a:ext cx="10799763" cy="958850"/>
          </a:xfrm>
        </p:spPr>
        <p:txBody>
          <a:bodyPr>
            <a:spAutoFit/>
          </a:bodyPr>
          <a:p>
            <a:pPr defTabSz="914400">
              <a:buClr>
                <a:schemeClr val="accent1"/>
              </a:buClr>
              <a:buNone/>
              <a:tabLst>
                <a:tab pos="2240280" algn="l"/>
                <a:tab pos="5466080" algn="l"/>
              </a:tabLst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                   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　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已知函数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 dirty="0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mx</a:t>
            </a:r>
            <a:r>
              <a:rPr lang="en-US" altLang="zh-CN" sz="24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nx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24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在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＝－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处取得极值，且极值为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，求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的值．</a:t>
            </a:r>
            <a:endParaRPr lang="zh-CN" altLang="en-US" sz="2400" dirty="0">
              <a:latin typeface="Times New Roman" panose="02020603050405020304" pitchFamily="18" charset="0"/>
              <a:ea typeface="仿宋_GB2312" panose="02010609030101010101" pitchFamily="49" charset="-122"/>
            </a:endParaRPr>
          </a:p>
        </p:txBody>
      </p:sp>
      <p:sp>
        <p:nvSpPr>
          <p:cNvPr id="729092" name="矩形 729091"/>
          <p:cNvSpPr/>
          <p:nvPr/>
        </p:nvSpPr>
        <p:spPr>
          <a:xfrm>
            <a:off x="3862388" y="310198"/>
            <a:ext cx="75596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u="none" kern="1200" baseline="0">
                <a:solidFill>
                  <a:srgbClr val="000000"/>
                </a:solidFill>
                <a:latin typeface="Verdana" panose="020B0604030504040204" pitchFamily="34" charset="0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5pPr>
          </a:lstStyle>
          <a:p>
            <a:pPr lvl="0" indent="0">
              <a:lnSpc>
                <a:spcPct val="100000"/>
              </a:lnSpc>
            </a:pPr>
            <a:r>
              <a:rPr lang="zh-CN" altLang="en-US" b="0" dirty="0">
                <a:latin typeface="Times New Roman" panose="02020603050405020304" pitchFamily="18" charset="0"/>
                <a:ea typeface="黑体" panose="02010609060101010101" pitchFamily="2" charset="-122"/>
              </a:rPr>
              <a:t>忽视极值存在的条件致误</a:t>
            </a:r>
            <a:endParaRPr lang="zh-CN" altLang="en-US" b="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729093" name="图片 729092" descr="例题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6050" y="861060"/>
            <a:ext cx="1274763" cy="388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9094" name="矩形 729093"/>
          <p:cNvSpPr/>
          <p:nvPr/>
        </p:nvSpPr>
        <p:spPr>
          <a:xfrm>
            <a:off x="1660525" y="813435"/>
            <a:ext cx="14509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u="none" kern="1200" baseline="0">
                <a:solidFill>
                  <a:srgbClr val="000000"/>
                </a:solidFill>
                <a:latin typeface="Verdana" panose="020B0604030504040204" pitchFamily="34" charset="0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5pPr>
          </a:lstStyle>
          <a:p>
            <a:pPr lvl="0" indent="0" defTabSz="914400">
              <a:lnSpc>
                <a:spcPct val="100000"/>
              </a:lnSpc>
              <a:buClr>
                <a:schemeClr val="accent1"/>
              </a:buClr>
              <a:buNone/>
              <a:tabLst>
                <a:tab pos="2238375" algn="l"/>
                <a:tab pos="5203825" algn="l"/>
              </a:tabLst>
            </a:pPr>
            <a:r>
              <a:rPr lang="zh-CN" altLang="en-US" b="0" dirty="0">
                <a:solidFill>
                  <a:schemeClr val="bg1"/>
                </a:solidFill>
                <a:ea typeface="黑体" panose="02010609060101010101" pitchFamily="2" charset="-122"/>
              </a:rPr>
              <a:t>典例 </a:t>
            </a:r>
            <a:r>
              <a:rPr lang="en-US" altLang="zh-CN" b="0">
                <a:solidFill>
                  <a:schemeClr val="bg1"/>
                </a:solidFill>
                <a:ea typeface="黑体" panose="02010609060101010101" pitchFamily="2" charset="-122"/>
              </a:rPr>
              <a:t>5 </a:t>
            </a:r>
            <a:endParaRPr lang="en-US" altLang="zh-CN" b="0">
              <a:solidFill>
                <a:schemeClr val="bg1"/>
              </a:solidFill>
              <a:ea typeface="黑体" panose="02010609060101010101" pitchFamily="2" charset="-122"/>
            </a:endParaRPr>
          </a:p>
        </p:txBody>
      </p:sp>
      <p:pic>
        <p:nvPicPr>
          <p:cNvPr id="729096" name="图片 7290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5" y="135573"/>
            <a:ext cx="3062288" cy="71913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730116" name="对象 730115"/>
          <p:cNvGraphicFramePr/>
          <p:nvPr/>
        </p:nvGraphicFramePr>
        <p:xfrm>
          <a:off x="630873" y="1854200"/>
          <a:ext cx="10927080" cy="3058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3" imgW="10910570" imgH="3053715" progId="Word.Document.8">
                  <p:embed/>
                </p:oleObj>
              </mc:Choice>
              <mc:Fallback>
                <p:oleObj name="" r:id="rId3" imgW="10910570" imgH="3053715" progId="Word.Document.8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30873" y="1854200"/>
                        <a:ext cx="10927080" cy="30581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783590" y="4860290"/>
            <a:ext cx="11257915" cy="2009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  <a:buClr>
                <a:schemeClr val="accent1"/>
              </a:buClr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当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，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n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9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时，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2400">
                <a:ea typeface="宋体" panose="02010600030101010101" pitchFamily="2" charset="-122"/>
                <a:sym typeface="+mn-ea"/>
              </a:rPr>
              <a:t>′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3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 baseline="300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＋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24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＋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36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3(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＋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2)(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＋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6)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，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当－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6&lt;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&lt;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－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时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2400">
                <a:ea typeface="宋体" panose="02010600030101010101" pitchFamily="2" charset="-122"/>
                <a:sym typeface="+mn-ea"/>
              </a:rPr>
              <a:t>′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)&lt;0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，当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&gt;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－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时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2400">
                <a:ea typeface="宋体" panose="02010600030101010101" pitchFamily="2" charset="-122"/>
                <a:sym typeface="+mn-ea"/>
              </a:rPr>
              <a:t>′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)&gt;0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，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故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2400" dirty="0" err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在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＝－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处取得极值，符合题意．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  <a:buClr>
                <a:schemeClr val="accent1"/>
              </a:buClr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综上所述，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，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n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9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，所以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＋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4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n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38.</a:t>
            </a:r>
            <a:endParaRPr lang="zh-CN" altLang="en-US" sz="2400"/>
          </a:p>
        </p:txBody>
      </p: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1378" name="文本占位符 741377"/>
          <p:cNvSpPr/>
          <p:nvPr>
            <p:ph type="body" idx="1"/>
          </p:nvPr>
        </p:nvSpPr>
        <p:spPr>
          <a:xfrm>
            <a:off x="695325" y="733425"/>
            <a:ext cx="10799763" cy="1119505"/>
          </a:xfrm>
        </p:spPr>
        <p:txBody>
          <a:bodyPr>
            <a:spAutoFit/>
          </a:bodyPr>
          <a:p>
            <a:pPr>
              <a:buClr>
                <a:schemeClr val="accent1"/>
              </a:buClr>
              <a:buNone/>
            </a:pPr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</a:rPr>
              <a:t>练习：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(2018</a:t>
            </a:r>
            <a:r>
              <a:rPr lang="en-US" altLang="zh-CN" sz="2800">
                <a:latin typeface="Courier New" panose="02070309020205020404" pitchFamily="49" charset="0"/>
                <a:ea typeface="宋体" panose="02010600030101010101" pitchFamily="2" charset="-122"/>
              </a:rPr>
              <a:t>·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全国卷</a:t>
            </a:r>
            <a:r>
              <a:rPr lang="en-US" altLang="zh-CN" sz="2800">
                <a:ea typeface="宋体" panose="02010600030101010101" pitchFamily="2" charset="-122"/>
              </a:rPr>
              <a:t>Ⅰ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文，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21(1))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已知函数</a:t>
            </a:r>
            <a:r>
              <a:rPr lang="en-US" altLang="zh-CN" sz="28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800" dirty="0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8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800" dirty="0" err="1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en-US" altLang="zh-CN" sz="2800" i="1" baseline="30000" dirty="0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 dirty="0" err="1">
                <a:latin typeface="Times New Roman" panose="02020603050405020304" pitchFamily="18" charset="0"/>
                <a:ea typeface="宋体" panose="02010600030101010101" pitchFamily="2" charset="-122"/>
              </a:rPr>
              <a:t>ln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设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是</a:t>
            </a:r>
            <a:r>
              <a:rPr lang="en-US" altLang="zh-CN" sz="28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800" dirty="0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8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的极值点，求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，并求</a:t>
            </a:r>
            <a:r>
              <a:rPr lang="en-US" altLang="zh-CN" sz="28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800" dirty="0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800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的单调区间．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741380" name="对象 741379"/>
          <p:cNvGraphicFramePr/>
          <p:nvPr/>
        </p:nvGraphicFramePr>
        <p:xfrm>
          <a:off x="628650" y="2032000"/>
          <a:ext cx="10931525" cy="391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1" imgW="10915015" imgH="3911600" progId="Word.Document.8">
                  <p:embed/>
                </p:oleObj>
              </mc:Choice>
              <mc:Fallback>
                <p:oleObj name="" r:id="rId1" imgW="10915015" imgH="3911600" progId="Word.Document.8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28650" y="2032000"/>
                        <a:ext cx="10931525" cy="3917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3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4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5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6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7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8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9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70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71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72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73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74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75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76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77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7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1767</Words>
  <Application>WPS 演示</Application>
  <PresentationFormat>宽屏</PresentationFormat>
  <Paragraphs>123</Paragraphs>
  <Slides>23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33</vt:i4>
      </vt:variant>
      <vt:variant>
        <vt:lpstr>幻灯片标题</vt:lpstr>
      </vt:variant>
      <vt:variant>
        <vt:i4>23</vt:i4>
      </vt:variant>
    </vt:vector>
  </HeadingPairs>
  <TitlesOfParts>
    <vt:vector size="72" baseType="lpstr">
      <vt:lpstr>Arial</vt:lpstr>
      <vt:lpstr>宋体</vt:lpstr>
      <vt:lpstr>Wingdings</vt:lpstr>
      <vt:lpstr>微软雅黑</vt:lpstr>
      <vt:lpstr>Arial Unicode MS</vt:lpstr>
      <vt:lpstr>Times New Roman</vt:lpstr>
      <vt:lpstr>华文新魏</vt:lpstr>
      <vt:lpstr>方正准圆_GBK</vt:lpstr>
      <vt:lpstr>华文行楷</vt:lpstr>
      <vt:lpstr>方正粗黑宋简体</vt:lpstr>
      <vt:lpstr>黑体</vt:lpstr>
      <vt:lpstr>仿宋_GB2312</vt:lpstr>
      <vt:lpstr>Verdana</vt:lpstr>
      <vt:lpstr>楷体_GB2312</vt:lpstr>
      <vt:lpstr>Courier New</vt:lpstr>
      <vt:lpstr>Office 主题​​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草草</cp:lastModifiedBy>
  <cp:revision>26</cp:revision>
  <dcterms:created xsi:type="dcterms:W3CDTF">2019-06-19T02:08:00Z</dcterms:created>
  <dcterms:modified xsi:type="dcterms:W3CDTF">2020-02-13T08:57:49Z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